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610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395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24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8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94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53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02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735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770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24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16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E2F5-5585-4828-9034-E64551B61DB3}" type="datetimeFigureOut">
              <a:rPr lang="el-GR" smtClean="0"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2F164-360D-411C-AC22-5B1FB1BD6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377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1" Type="http://schemas.openxmlformats.org/officeDocument/2006/relationships/image" Target="../media/image3.tiff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210.png"/><Relationship Id="rId16" Type="http://schemas.openxmlformats.org/officeDocument/2006/relationships/image" Target="../media/image13.pn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image" Target="../media/image19.png"/><Relationship Id="rId7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.tiff"/><Relationship Id="rId4" Type="http://schemas.openxmlformats.org/officeDocument/2006/relationships/image" Target="../media/image24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if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532" y="986897"/>
            <a:ext cx="10430933" cy="2387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064085"/>
                </a:solidFill>
              </a:rPr>
              <a:t>A Deep Learning Technique for Automated Detection of ULF Waves in Swarm Time Series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533" y="3831697"/>
            <a:ext cx="10430933" cy="1655762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rgbClr val="064085"/>
                </a:solidFill>
              </a:rPr>
              <a:t>A. Antonopoulou, C. Papadimitriou, G. </a:t>
            </a:r>
            <a:r>
              <a:rPr lang="en-US" sz="1800" dirty="0" err="1" smtClean="0">
                <a:solidFill>
                  <a:srgbClr val="064085"/>
                </a:solidFill>
              </a:rPr>
              <a:t>Balasis</a:t>
            </a:r>
            <a:r>
              <a:rPr lang="en-US" sz="1800" dirty="0" smtClean="0">
                <a:solidFill>
                  <a:srgbClr val="064085"/>
                </a:solidFill>
              </a:rPr>
              <a:t>, A. Z. </a:t>
            </a:r>
            <a:r>
              <a:rPr lang="en-US" sz="1800" dirty="0" err="1" smtClean="0">
                <a:solidFill>
                  <a:srgbClr val="064085"/>
                </a:solidFill>
              </a:rPr>
              <a:t>Boutsi</a:t>
            </a:r>
            <a:r>
              <a:rPr lang="en-US" sz="1800" dirty="0" smtClean="0">
                <a:solidFill>
                  <a:srgbClr val="064085"/>
                </a:solidFill>
              </a:rPr>
              <a:t>, K. </a:t>
            </a:r>
            <a:r>
              <a:rPr lang="en-US" sz="1800" dirty="0" err="1" smtClean="0">
                <a:solidFill>
                  <a:srgbClr val="064085"/>
                </a:solidFill>
              </a:rPr>
              <a:t>Koutroumbas</a:t>
            </a:r>
            <a:r>
              <a:rPr lang="en-US" sz="1800" dirty="0" smtClean="0">
                <a:solidFill>
                  <a:srgbClr val="064085"/>
                </a:solidFill>
              </a:rPr>
              <a:t>, A. </a:t>
            </a:r>
            <a:r>
              <a:rPr lang="en-US" sz="1800" dirty="0" err="1" smtClean="0">
                <a:solidFill>
                  <a:srgbClr val="064085"/>
                </a:solidFill>
              </a:rPr>
              <a:t>Rontogiannis</a:t>
            </a:r>
            <a:r>
              <a:rPr lang="en-US" sz="1800" dirty="0" smtClean="0">
                <a:solidFill>
                  <a:srgbClr val="064085"/>
                </a:solidFill>
              </a:rPr>
              <a:t>, and O. </a:t>
            </a:r>
            <a:r>
              <a:rPr lang="en-US" sz="1800" dirty="0" err="1" smtClean="0">
                <a:solidFill>
                  <a:srgbClr val="064085"/>
                </a:solidFill>
              </a:rPr>
              <a:t>Giannakis</a:t>
            </a:r>
            <a:endParaRPr lang="en-US" sz="1800" baseline="30000" dirty="0">
              <a:solidFill>
                <a:srgbClr val="064085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1800" dirty="0" smtClean="0">
                <a:solidFill>
                  <a:srgbClr val="064085"/>
                </a:solidFill>
              </a:rPr>
              <a:t>National Observatory of Athens, IAASARS, Athens, Greece</a:t>
            </a:r>
            <a:endParaRPr lang="el-GR" dirty="0"/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xmlns="" id="{9762D1BC-665D-4041-B21F-C0DAC57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798" y="6478616"/>
            <a:ext cx="3200400" cy="3793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Online </a:t>
            </a:r>
            <a:r>
              <a:rPr lang="en-GB" dirty="0">
                <a:solidFill>
                  <a:schemeClr val="tx2"/>
                </a:solidFill>
              </a:rPr>
              <a:t>| 4–8 May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1048"/>
          <a:stretch/>
        </p:blipFill>
        <p:spPr>
          <a:xfrm>
            <a:off x="117331" y="7286"/>
            <a:ext cx="1200869" cy="1115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89" y="6478616"/>
            <a:ext cx="1002934" cy="351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20" y="143273"/>
            <a:ext cx="1872846" cy="8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64085"/>
                </a:solidFill>
              </a:rPr>
              <a:t>Neural Nets &amp; main steps of algorithm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966" y="1593993"/>
                <a:ext cx="5213773" cy="2866822"/>
              </a:xfrm>
            </p:spPr>
            <p:txBody>
              <a:bodyPr>
                <a:noAutofit/>
              </a:bodyPr>
              <a:lstStyle/>
              <a:p>
                <a:pPr marL="179388" indent="-179388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1800" dirty="0" smtClean="0">
                    <a:solidFill>
                      <a:srgbClr val="064085"/>
                    </a:solidFill>
                  </a:rPr>
                  <a:t>Composition </a:t>
                </a:r>
                <a:r>
                  <a:rPr lang="en-US" sz="1800" dirty="0">
                    <a:solidFill>
                      <a:srgbClr val="064085"/>
                    </a:solidFill>
                  </a:rPr>
                  <a:t>of </a:t>
                </a:r>
                <a:r>
                  <a:rPr lang="en-US" sz="1800" i="1" dirty="0">
                    <a:solidFill>
                      <a:srgbClr val="064085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</a:t>
                </a:r>
                <a:r>
                  <a:rPr lang="en-US" sz="1800" dirty="0">
                    <a:solidFill>
                      <a:srgbClr val="064085"/>
                    </a:solidFill>
                  </a:rPr>
                  <a:t> parametric functions referred to as layers (Papernot &amp; McDaniel, 2018), where each layer consists of a different number of units (</a:t>
                </a:r>
                <a:r>
                  <a:rPr lang="en-US" sz="1800" dirty="0" smtClean="0">
                    <a:solidFill>
                      <a:srgbClr val="064085"/>
                    </a:solidFill>
                  </a:rPr>
                  <a:t>neurons) with trainable </a:t>
                </a:r>
                <a:r>
                  <a:rPr lang="en-US" sz="1800" dirty="0">
                    <a:solidFill>
                      <a:srgbClr val="064085"/>
                    </a:solidFill>
                  </a:rPr>
                  <a:t>weights and </a:t>
                </a:r>
                <a:r>
                  <a:rPr lang="en-US" sz="1800" dirty="0" smtClean="0">
                    <a:solidFill>
                      <a:srgbClr val="064085"/>
                    </a:solidFill>
                  </a:rPr>
                  <a:t>biases</a:t>
                </a:r>
              </a:p>
              <a:p>
                <a:pPr marL="179388" indent="-179388" algn="just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n-US" sz="1800" dirty="0">
                    <a:solidFill>
                      <a:srgbClr val="064085"/>
                    </a:solidFill>
                  </a:rPr>
                  <a:t>All neurons are fully connected to the neurons in previous and post </a:t>
                </a:r>
                <a:r>
                  <a:rPr lang="en-US" sz="1800" dirty="0" smtClean="0">
                    <a:solidFill>
                      <a:srgbClr val="064085"/>
                    </a:solidFill>
                  </a:rPr>
                  <a:t>layers. To </a:t>
                </a:r>
                <a:r>
                  <a:rPr lang="en-US" sz="1800" dirty="0">
                    <a:solidFill>
                      <a:srgbClr val="064085"/>
                    </a:solidFill>
                  </a:rPr>
                  <a:t>go from one layer to the next, a set of units compute a weighted sum of their inputs from the previous layer </a:t>
                </a:r>
                <a:r>
                  <a:rPr lang="en-US" sz="1800" dirty="0" smtClean="0">
                    <a:solidFill>
                      <a:srgbClr val="064085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b="0" i="1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𝑊𝑥</m:t>
                    </m:r>
                    <m:r>
                      <a:rPr lang="en-US" sz="1800" b="0" i="1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800" dirty="0" smtClean="0">
                    <a:solidFill>
                      <a:srgbClr val="064085"/>
                    </a:solidFill>
                  </a:rPr>
                  <a:t>) and </a:t>
                </a:r>
                <a:r>
                  <a:rPr lang="en-US" sz="1800" dirty="0">
                    <a:solidFill>
                      <a:srgbClr val="064085"/>
                    </a:solidFill>
                  </a:rPr>
                  <a:t>pass the result through a non-linear function </a:t>
                </a:r>
                <a:r>
                  <a:rPr lang="en-US" sz="1800" dirty="0" smtClean="0">
                    <a:solidFill>
                      <a:srgbClr val="064085"/>
                    </a:solidFill>
                  </a:rPr>
                  <a:t>(</a:t>
                </a:r>
                <a:r>
                  <a:rPr lang="en-US" sz="1800" i="1" dirty="0" smtClean="0">
                    <a:solidFill>
                      <a:srgbClr val="064085"/>
                    </a:solidFill>
                  </a:rPr>
                  <a:t>activation function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800" b="0" i="1" dirty="0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dirty="0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1800" b="0" i="1" dirty="0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800" b="0" i="1" dirty="0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1800" b="0" i="1" dirty="0" smtClean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rgbClr val="064085"/>
                    </a:solidFill>
                  </a:rPr>
                  <a:t>) to </a:t>
                </a:r>
                <a:r>
                  <a:rPr lang="en-US" sz="1800" dirty="0">
                    <a:solidFill>
                      <a:srgbClr val="064085"/>
                    </a:solidFill>
                  </a:rPr>
                  <a:t>compute the next layer’s output</a:t>
                </a:r>
                <a:r>
                  <a:rPr lang="en-US" sz="1800" dirty="0" smtClean="0">
                    <a:solidFill>
                      <a:srgbClr val="064085"/>
                    </a:solidFill>
                  </a:rPr>
                  <a:t>.</a:t>
                </a:r>
                <a:endParaRPr lang="el-GR" sz="1800" dirty="0" smtClean="0">
                  <a:solidFill>
                    <a:srgbClr val="064085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966" y="1593993"/>
                <a:ext cx="5213773" cy="2866822"/>
              </a:xfrm>
              <a:blipFill rotWithShape="0">
                <a:blip r:embed="rId2"/>
                <a:stretch>
                  <a:fillRect l="-702" t="-2335" r="-1053" b="-38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367710" y="1713444"/>
            <a:ext cx="4986090" cy="2747371"/>
            <a:chOff x="1568304" y="17053140"/>
            <a:chExt cx="6867585" cy="3755493"/>
          </a:xfrm>
        </p:grpSpPr>
        <p:sp>
          <p:nvSpPr>
            <p:cNvPr id="5" name="Oval 4"/>
            <p:cNvSpPr/>
            <p:nvPr/>
          </p:nvSpPr>
          <p:spPr>
            <a:xfrm>
              <a:off x="2088608" y="17637793"/>
              <a:ext cx="360000" cy="360000"/>
            </a:xfrm>
            <a:prstGeom prst="ellipse">
              <a:avLst/>
            </a:prstGeom>
            <a:ln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2088608" y="18450635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2088608" y="19803477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158000" y="19060834"/>
                  <a:ext cx="22121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32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l-GR" sz="32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8001" y="19060834"/>
                  <a:ext cx="221214" cy="49244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3492292" y="17637793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val 9"/>
            <p:cNvSpPr/>
            <p:nvPr/>
          </p:nvSpPr>
          <p:spPr>
            <a:xfrm>
              <a:off x="3492292" y="18450635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3492292" y="19803477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561685" y="19060834"/>
                  <a:ext cx="22121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32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l-GR" sz="3200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1685" y="19060834"/>
                  <a:ext cx="221214" cy="49244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Oval 12"/>
            <p:cNvSpPr/>
            <p:nvPr/>
          </p:nvSpPr>
          <p:spPr>
            <a:xfrm>
              <a:off x="4895976" y="17637793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4895976" y="18450635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Oval 14"/>
            <p:cNvSpPr/>
            <p:nvPr/>
          </p:nvSpPr>
          <p:spPr>
            <a:xfrm>
              <a:off x="4895976" y="19803477"/>
              <a:ext cx="360000" cy="3600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6299660" y="18700834"/>
              <a:ext cx="360000" cy="360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965369" y="19060834"/>
                  <a:ext cx="22121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32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l-GR" sz="3200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5369" y="19060834"/>
                  <a:ext cx="221214" cy="49244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>
              <a:stCxn id="5" idx="6"/>
              <a:endCxn id="9" idx="2"/>
            </p:cNvCxnSpPr>
            <p:nvPr/>
          </p:nvCxnSpPr>
          <p:spPr>
            <a:xfrm>
              <a:off x="2448608" y="17817793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448608" y="18630635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852292" y="17821330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852292" y="18622449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448608" y="19983477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852292" y="19974921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>
              <a:off x="2448608" y="17821330"/>
              <a:ext cx="1043684" cy="8093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852292" y="17821330"/>
              <a:ext cx="1043684" cy="8093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1" idx="2"/>
            </p:cNvCxnSpPr>
            <p:nvPr/>
          </p:nvCxnSpPr>
          <p:spPr>
            <a:xfrm>
              <a:off x="2448608" y="18635644"/>
              <a:ext cx="1043684" cy="13478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852292" y="18627088"/>
              <a:ext cx="1043684" cy="13478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9" idx="2"/>
            </p:cNvCxnSpPr>
            <p:nvPr/>
          </p:nvCxnSpPr>
          <p:spPr>
            <a:xfrm flipV="1">
              <a:off x="2448609" y="17817793"/>
              <a:ext cx="1043683" cy="8103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52292" y="17817793"/>
              <a:ext cx="1043683" cy="8103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9" idx="2"/>
            </p:cNvCxnSpPr>
            <p:nvPr/>
          </p:nvCxnSpPr>
          <p:spPr>
            <a:xfrm flipV="1">
              <a:off x="2457184" y="17817793"/>
              <a:ext cx="1035108" cy="21571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860867" y="17815474"/>
              <a:ext cx="1035108" cy="21571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10" idx="2"/>
            </p:cNvCxnSpPr>
            <p:nvPr/>
          </p:nvCxnSpPr>
          <p:spPr>
            <a:xfrm flipV="1">
              <a:off x="2451755" y="18630635"/>
              <a:ext cx="1040537" cy="13546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857885" y="18617934"/>
              <a:ext cx="1040537" cy="13546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11" idx="2"/>
            </p:cNvCxnSpPr>
            <p:nvPr/>
          </p:nvCxnSpPr>
          <p:spPr>
            <a:xfrm>
              <a:off x="2448287" y="17815968"/>
              <a:ext cx="1044005" cy="21675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849846" y="17821329"/>
              <a:ext cx="1044005" cy="21675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16" idx="2"/>
            </p:cNvCxnSpPr>
            <p:nvPr/>
          </p:nvCxnSpPr>
          <p:spPr>
            <a:xfrm>
              <a:off x="5260120" y="17821328"/>
              <a:ext cx="1039540" cy="10595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6" idx="2"/>
            </p:cNvCxnSpPr>
            <p:nvPr/>
          </p:nvCxnSpPr>
          <p:spPr>
            <a:xfrm>
              <a:off x="5258048" y="18627088"/>
              <a:ext cx="1041612" cy="2537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16" idx="2"/>
            </p:cNvCxnSpPr>
            <p:nvPr/>
          </p:nvCxnSpPr>
          <p:spPr>
            <a:xfrm flipV="1">
              <a:off x="5258048" y="18880834"/>
              <a:ext cx="1041612" cy="11005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715527" y="20183116"/>
                  <a:ext cx="803321" cy="3675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sz="11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α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[0]</m:t>
                          </m:r>
                        </m:sup>
                      </m:sSup>
                    </m:oMath>
                  </a14:m>
                  <a:endParaRPr lang="en-US" sz="11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5527" y="20183116"/>
                  <a:ext cx="803321" cy="3675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59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749238" y="20136106"/>
                  <a:ext cx="1994966" cy="6725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sz="1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0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[1]</m:t>
                                    </m:r>
                                  </m:sup>
                                </m:sSup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W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[1]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[0]</m:t>
                                    </m:r>
                                  </m:sup>
                                </m:sSup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b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[1]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1000" b="0" dirty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[1]</m:t>
                                    </m:r>
                                  </m:sup>
                                </m:sSup>
                                <m:r>
                                  <a:rPr lang="el-GR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[1]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1000" dirty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sz="100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9238" y="20136106"/>
                  <a:ext cx="1994966" cy="67252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45798" t="-179012" b="-25802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6364931" y="19028103"/>
                  <a:ext cx="967588" cy="3675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l-GR" sz="1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α</m:t>
                            </m:r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[3]</m:t>
                            </m:r>
                          </m:sup>
                        </m:sSup>
                        <m:r>
                          <a:rPr lang="en-US" sz="11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acc>
                          <m:accPr>
                            <m:chr m:val="̂"/>
                            <m:ctrlPr>
                              <a:rPr lang="en-US" sz="11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1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lang="en-US" sz="1200" b="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4931" y="19028103"/>
                  <a:ext cx="967588" cy="3675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r="-2087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439302" y="17378400"/>
                  <a:ext cx="1051928" cy="3675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l-GR" sz="11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[1]</m:t>
                            </m:r>
                          </m:sup>
                        </m:s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l-GR" sz="11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[1]</m:t>
                            </m:r>
                          </m:sup>
                        </m:sSup>
                      </m:oMath>
                    </m:oMathPara>
                  </a14:m>
                  <a:endParaRPr lang="el-GR" sz="1100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9302" y="17378400"/>
                  <a:ext cx="1051928" cy="367510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870073" y="17377764"/>
                  <a:ext cx="1028349" cy="3675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l-GR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[2]</m:t>
                          </m:r>
                        </m:sup>
                      </m:sSup>
                    </m:oMath>
                  </a14:m>
                  <a:r>
                    <a:rPr lang="en-US" sz="1100" dirty="0" smtClean="0"/>
                    <a:t>,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l-GR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[2]</m:t>
                          </m:r>
                        </m:sup>
                      </m:sSup>
                    </m:oMath>
                  </a14:m>
                  <a:endParaRPr lang="el-GR" sz="11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0073" y="17377764"/>
                  <a:ext cx="1028349" cy="367510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159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4665585" y="20136106"/>
                  <a:ext cx="1950808" cy="6725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sz="1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0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[2]</m:t>
                                    </m:r>
                                  </m:sup>
                                </m:sSup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W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[2]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[1]</m:t>
                                    </m:r>
                                  </m:sup>
                                </m:sSup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b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[2]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[2]</m:t>
                                    </m:r>
                                  </m:sup>
                                </m:sSup>
                                <m:r>
                                  <a:rPr lang="el-GR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1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0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p>
                                    <m:r>
                                      <a:rPr lang="en-US" sz="1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[2]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1000" dirty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l-GR" sz="10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5585" y="20136106"/>
                  <a:ext cx="1950808" cy="67252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5494" t="-179012" b="-25802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5977458" y="19340360"/>
                  <a:ext cx="2117283" cy="7271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sz="11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11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[3]</m:t>
                                    </m:r>
                                  </m:sup>
                                </m:sSup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W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[3]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[2]</m:t>
                                    </m:r>
                                  </m:sup>
                                </m:sSup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b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[3]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α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[3]</m:t>
                                    </m:r>
                                  </m:sup>
                                </m:sSup>
                                <m:r>
                                  <a:rPr lang="el-GR" sz="1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[3]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1100" dirty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l-GR" sz="11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7458" y="19340360"/>
                  <a:ext cx="2117283" cy="727130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47619" t="-186207" b="-270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5405580" y="17740915"/>
                  <a:ext cx="1028349" cy="3675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l-GR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[3]</m:t>
                          </m:r>
                        </m:sup>
                      </m:sSup>
                    </m:oMath>
                  </a14:m>
                  <a:r>
                    <a:rPr lang="en-US" sz="1100" dirty="0" smtClean="0"/>
                    <a:t>,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l-GR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[3]</m:t>
                          </m:r>
                        </m:sup>
                      </m:sSup>
                    </m:oMath>
                  </a14:m>
                  <a:endParaRPr lang="el-GR" sz="1100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5580" y="17740915"/>
                  <a:ext cx="1028349" cy="367510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159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/>
            <p:cNvCxnSpPr/>
            <p:nvPr/>
          </p:nvCxnSpPr>
          <p:spPr>
            <a:xfrm>
              <a:off x="6659660" y="18880834"/>
              <a:ext cx="1043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7752944" y="18742334"/>
                  <a:ext cx="682945" cy="2524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en-US" sz="12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2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  <m:r>
                          <a:rPr lang="en-US" sz="1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sz="12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2944" y="18742334"/>
                  <a:ext cx="682945" cy="25242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7317" t="-26667" r="-35366" b="-3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Rectangle 48"/>
            <p:cNvSpPr/>
            <p:nvPr/>
          </p:nvSpPr>
          <p:spPr>
            <a:xfrm>
              <a:off x="1568304" y="17053140"/>
              <a:ext cx="1097765" cy="3576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Input layer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104486" y="18215943"/>
              <a:ext cx="1228032" cy="3576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Output layer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1027660" y="4695075"/>
                <a:ext cx="4550383" cy="1657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0713" lvl="0" indent="-257175" algn="just" defTabSz="973138">
                  <a:buFont typeface="+mj-lt"/>
                  <a:buAutoNum type="arabicParenR"/>
                </a:pPr>
                <a:r>
                  <a:rPr lang="en-US" sz="1600" dirty="0" smtClean="0">
                    <a:solidFill>
                      <a:srgbClr val="064085"/>
                    </a:solidFill>
                  </a:rPr>
                  <a:t>Define the model structure</a:t>
                </a:r>
              </a:p>
              <a:p>
                <a:pPr marL="620713" lvl="0" indent="-257175" algn="just" defTabSz="973138">
                  <a:buFont typeface="+mj-lt"/>
                  <a:buAutoNum type="arabicParenR"/>
                </a:pPr>
                <a:r>
                  <a:rPr lang="en-US" sz="1600" dirty="0">
                    <a:solidFill>
                      <a:srgbClr val="064085"/>
                    </a:solidFill>
                  </a:rPr>
                  <a:t>Initialize the parameters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600" b="0" i="1" smtClean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sup>
                    </m:sSup>
                    <m:r>
                      <a:rPr lang="en-US" sz="16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l-GR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600" b="0" i="1" smtClean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sup>
                    </m:sSup>
                  </m:oMath>
                </a14:m>
                <a:endParaRPr lang="en-US" sz="1600" dirty="0">
                  <a:solidFill>
                    <a:srgbClr val="064085"/>
                  </a:solidFill>
                </a:endParaRPr>
              </a:p>
              <a:p>
                <a:pPr marL="620713" lvl="0" indent="-257175" algn="just" defTabSz="973138">
                  <a:buFont typeface="+mj-lt"/>
                  <a:buAutoNum type="arabicParenR"/>
                </a:pPr>
                <a:r>
                  <a:rPr lang="en-US" sz="1600" dirty="0">
                    <a:solidFill>
                      <a:srgbClr val="064085"/>
                    </a:solidFill>
                  </a:rPr>
                  <a:t>Forward prop (left-to-right pass)</a:t>
                </a:r>
              </a:p>
              <a:p>
                <a:pPr marL="898525" lvl="1" indent="-141288" algn="just">
                  <a:buFont typeface="Calibri" panose="020F0502020204030204" pitchFamily="34" charset="0"/>
                  <a:buChar char="−"/>
                </a:pPr>
                <a:r>
                  <a:rPr lang="en-US" sz="1200" dirty="0">
                    <a:solidFill>
                      <a:srgbClr val="064085"/>
                    </a:solidFill>
                  </a:rPr>
                  <a:t>Compute the </a:t>
                </a:r>
                <a:r>
                  <a:rPr lang="en-US" sz="1200" dirty="0" smtClean="0">
                    <a:solidFill>
                      <a:srgbClr val="064085"/>
                    </a:solidFill>
                  </a:rPr>
                  <a:t>loss </a:t>
                </a:r>
                <a14:m>
                  <m:oMath xmlns:m="http://schemas.openxmlformats.org/officeDocument/2006/math">
                    <m:r>
                      <a:rPr lang="en-US" sz="1200" i="1" dirty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1200" i="1" dirty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200" i="1" dirty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sz="1200" i="1" dirty="0">
                        <a:solidFill>
                          <a:srgbClr val="064085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200" dirty="0">
                    <a:solidFill>
                      <a:srgbClr val="064085"/>
                    </a:solidFill>
                  </a:rPr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dirty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200" i="1" dirty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1200" dirty="0">
                    <a:solidFill>
                      <a:srgbClr val="064085"/>
                    </a:solidFill>
                  </a:rPr>
                  <a:t> the predicted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200" dirty="0">
                    <a:solidFill>
                      <a:srgbClr val="064085"/>
                    </a:solidFill>
                  </a:rPr>
                  <a:t> the actual value </a:t>
                </a:r>
                <a:r>
                  <a:rPr lang="en-US" sz="1200" dirty="0" smtClean="0">
                    <a:solidFill>
                      <a:srgbClr val="064085"/>
                    </a:solidFill>
                  </a:rPr>
                  <a:t>(label) of </a:t>
                </a:r>
                <a:r>
                  <a:rPr lang="en-US" sz="1200" dirty="0">
                    <a:solidFill>
                      <a:srgbClr val="064085"/>
                    </a:solidFill>
                  </a:rPr>
                  <a:t>a </a:t>
                </a:r>
                <a:r>
                  <a:rPr lang="en-US" sz="1200" dirty="0" smtClean="0">
                    <a:solidFill>
                      <a:srgbClr val="064085"/>
                    </a:solidFill>
                  </a:rPr>
                  <a:t>single </a:t>
                </a:r>
                <a:r>
                  <a:rPr lang="en-US" sz="1200" dirty="0">
                    <a:solidFill>
                      <a:srgbClr val="064085"/>
                    </a:solidFill>
                  </a:rPr>
                  <a:t>training example</a:t>
                </a:r>
              </a:p>
              <a:p>
                <a:pPr marL="898525" lvl="1" indent="-141288" algn="just">
                  <a:buFont typeface="Calibri" panose="020F0502020204030204" pitchFamily="34" charset="0"/>
                  <a:buChar char="−"/>
                </a:pPr>
                <a:r>
                  <a:rPr lang="en-US" sz="1200" dirty="0">
                    <a:solidFill>
                      <a:srgbClr val="064085"/>
                    </a:solidFill>
                  </a:rPr>
                  <a:t>The Cost is then computed by summing over all training examples,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120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en-US" sz="1200" i="1" dirty="0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i="1" dirty="0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e>
                          <m:sup>
                            <m:r>
                              <a:rPr lang="en-US" sz="1200" b="0" i="1" dirty="0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200" b="0" i="1" dirty="0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200" b="0" i="1" dirty="0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</m:nary>
                  </m:oMath>
                </a14:m>
                <a:endParaRPr lang="en-US" sz="4800" dirty="0">
                  <a:solidFill>
                    <a:srgbClr val="064085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60" y="4695075"/>
                <a:ext cx="4550383" cy="1657377"/>
              </a:xfrm>
              <a:prstGeom prst="rect">
                <a:avLst/>
              </a:prstGeom>
              <a:blipFill rotWithShape="0">
                <a:blip r:embed="rId18"/>
                <a:stretch>
                  <a:fillRect t="-1103" b="-235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458418" y="4695075"/>
                <a:ext cx="5160902" cy="1818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3888" lvl="0" indent="-255588" algn="just" defTabSz="973138">
                  <a:buFont typeface="+mj-lt"/>
                  <a:buAutoNum type="arabicParenR" startAt="4"/>
                </a:pPr>
                <a:r>
                  <a:rPr lang="en-US" sz="1600" dirty="0" smtClean="0">
                    <a:solidFill>
                      <a:srgbClr val="064085"/>
                    </a:solidFill>
                  </a:rPr>
                  <a:t>Backward prop (right-to-left pass)</a:t>
                </a:r>
              </a:p>
              <a:p>
                <a:pPr marL="898525" lvl="1" indent="-141288" algn="just">
                  <a:buFont typeface="Calibri" panose="020F0502020204030204" pitchFamily="34" charset="0"/>
                  <a:buChar char="−"/>
                </a:pPr>
                <a:r>
                  <a:rPr lang="en-US" sz="1200" dirty="0">
                    <a:solidFill>
                      <a:srgbClr val="064085"/>
                    </a:solidFill>
                  </a:rPr>
                  <a:t>Compute the derivatives of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lang="en-US" sz="1200" dirty="0">
                    <a:solidFill>
                      <a:srgbClr val="064085"/>
                    </a:solidFill>
                  </a:rPr>
                  <a:t> </a:t>
                </a:r>
                <a:r>
                  <a:rPr lang="en-US" sz="1200" dirty="0" err="1">
                    <a:solidFill>
                      <a:srgbClr val="064085"/>
                    </a:solidFill>
                  </a:rPr>
                  <a:t>wrt</a:t>
                </a:r>
                <a:r>
                  <a:rPr lang="en-US" sz="1200" dirty="0">
                    <a:solidFill>
                      <a:srgbClr val="064085"/>
                    </a:solidFill>
                  </a:rPr>
                  <a:t> each variable</a:t>
                </a:r>
              </a:p>
              <a:p>
                <a:pPr marL="898525" lvl="1" indent="-141288" algn="just">
                  <a:buFont typeface="Calibri" panose="020F0502020204030204" pitchFamily="34" charset="0"/>
                  <a:buChar char="−"/>
                </a:pPr>
                <a:r>
                  <a:rPr lang="en-US" sz="1200" dirty="0">
                    <a:solidFill>
                      <a:srgbClr val="064085"/>
                    </a:solidFill>
                  </a:rPr>
                  <a:t>Based on </a:t>
                </a:r>
                <a:r>
                  <a:rPr lang="en-US" sz="1200" dirty="0" smtClean="0">
                    <a:solidFill>
                      <a:srgbClr val="064085"/>
                    </a:solidFill>
                  </a:rPr>
                  <a:t>the </a:t>
                </a:r>
                <a:r>
                  <a:rPr lang="en-US" sz="1200" dirty="0">
                    <a:solidFill>
                      <a:srgbClr val="064085"/>
                    </a:solidFill>
                  </a:rPr>
                  <a:t>chain </a:t>
                </a:r>
                <a:r>
                  <a:rPr lang="en-US" sz="1200" dirty="0" smtClean="0">
                    <a:solidFill>
                      <a:srgbClr val="064085"/>
                    </a:solidFill>
                  </a:rPr>
                  <a:t>rule of calculus, </a:t>
                </a:r>
                <a:r>
                  <a:rPr lang="en-US" sz="1200" dirty="0">
                    <a:solidFill>
                      <a:srgbClr val="064085"/>
                    </a:solidFill>
                  </a:rPr>
                  <a:t>e.g.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[3]</m:t>
                            </m:r>
                          </m:sup>
                        </m:sSup>
                      </m:den>
                    </m:f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[3]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sz="12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 smtClean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[3]</m:t>
                            </m:r>
                          </m:sup>
                        </m:sSup>
                      </m:num>
                      <m:den>
                        <m:r>
                          <a:rPr lang="en-US" sz="1200" i="1" smtClean="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20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200" b="0" i="1" smtClean="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[3]</m:t>
                            </m:r>
                          </m:sup>
                        </m:sSup>
                      </m:den>
                    </m:f>
                  </m:oMath>
                </a14:m>
                <a:endParaRPr lang="en-US" sz="1050" dirty="0">
                  <a:solidFill>
                    <a:srgbClr val="064085"/>
                  </a:solidFill>
                </a:endParaRPr>
              </a:p>
              <a:p>
                <a:pPr marL="623888" lvl="0" indent="-255588" algn="just" defTabSz="973138">
                  <a:buFont typeface="+mj-lt"/>
                  <a:buAutoNum type="arabicParenR" startAt="5"/>
                </a:pPr>
                <a:r>
                  <a:rPr lang="en-US" sz="1600" dirty="0">
                    <a:solidFill>
                      <a:srgbClr val="064085"/>
                    </a:solidFill>
                  </a:rPr>
                  <a:t>Optimization method (e.g. Gradient Descent):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1600" i="1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limLow>
                          <m:limLowPr>
                            <m:ctrlPr>
                              <a:rPr lang="en-US" sz="1600" i="1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160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l-GR" sz="1600">
                                <a:solidFill>
                                  <a:srgbClr val="064085"/>
                                </a:solidFill>
                                <a:latin typeface="Cambria Math" panose="02040503050406030204" pitchFamily="18" charset="0"/>
                              </a:rPr>
                              <m:t>Θ</m:t>
                            </m:r>
                          </m:lim>
                        </m:limLow>
                      </m:fName>
                      <m:e>
                        <m:r>
                          <m:rPr>
                            <m:nor/>
                          </m:rPr>
                          <a:rPr lang="en-US" sz="1600">
                            <a:solidFill>
                              <a:srgbClr val="064085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e>
                    </m:func>
                  </m:oMath>
                </a14:m>
                <a:endParaRPr lang="en-US" sz="1600" dirty="0">
                  <a:solidFill>
                    <a:srgbClr val="064085"/>
                  </a:solidFill>
                </a:endParaRPr>
              </a:p>
              <a:p>
                <a:pPr marL="898525" lvl="1" indent="-141288" algn="just">
                  <a:buFont typeface="Calibri" panose="020F0502020204030204" pitchFamily="34" charset="0"/>
                  <a:buChar char="−"/>
                </a:pPr>
                <a:r>
                  <a:rPr lang="en-US" sz="1200" dirty="0">
                    <a:solidFill>
                      <a:srgbClr val="064085"/>
                    </a:solidFill>
                  </a:rPr>
                  <a:t>Learn the model’s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200" i="1">
                        <a:solidFill>
                          <a:srgbClr val="064085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1200" dirty="0">
                    <a:solidFill>
                      <a:srgbClr val="064085"/>
                    </a:solidFill>
                  </a:rPr>
                  <a:t> </a:t>
                </a:r>
                <a:r>
                  <a:rPr lang="en-US" sz="1200" dirty="0">
                    <a:solidFill>
                      <a:srgbClr val="064085"/>
                    </a:solidFill>
                  </a:rPr>
                  <a:t>by minimizing the Cost</a:t>
                </a:r>
              </a:p>
              <a:p>
                <a:pPr marL="623888" lvl="0" indent="-255588" algn="just" defTabSz="973138">
                  <a:buFont typeface="+mj-lt"/>
                  <a:buAutoNum type="arabicParenR" startAt="5"/>
                </a:pPr>
                <a:r>
                  <a:rPr lang="en-US" sz="1600" dirty="0">
                    <a:solidFill>
                      <a:srgbClr val="064085"/>
                    </a:solidFill>
                  </a:rPr>
                  <a:t>Use the learned parameters to make predictions (on the test set)</a:t>
                </a: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418" y="4695075"/>
                <a:ext cx="5160902" cy="1818959"/>
              </a:xfrm>
              <a:prstGeom prst="rect">
                <a:avLst/>
              </a:prstGeom>
              <a:blipFill rotWithShape="0">
                <a:blip r:embed="rId19"/>
                <a:stretch>
                  <a:fillRect t="-1003" r="-590" b="-33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Footer Placeholder 15">
            <a:extLst>
              <a:ext uri="{FF2B5EF4-FFF2-40B4-BE49-F238E27FC236}">
                <a16:creationId xmlns:a16="http://schemas.microsoft.com/office/drawing/2014/main" xmlns="" id="{9762D1BC-665D-4041-B21F-C0DAC57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798" y="6478616"/>
            <a:ext cx="3200400" cy="3793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Online </a:t>
            </a:r>
            <a:r>
              <a:rPr lang="en-GB" dirty="0">
                <a:solidFill>
                  <a:schemeClr val="tx2"/>
                </a:solidFill>
              </a:rPr>
              <a:t>| 4–8 May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20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1048"/>
          <a:stretch/>
        </p:blipFill>
        <p:spPr>
          <a:xfrm>
            <a:off x="117331" y="7286"/>
            <a:ext cx="1200869" cy="1115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20" y="143273"/>
            <a:ext cx="1872846" cy="84362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89" y="6478616"/>
            <a:ext cx="1002934" cy="35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64085"/>
                </a:solidFill>
              </a:rPr>
              <a:t>Convolutional Neural Nets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97754"/>
            <a:ext cx="5304421" cy="704797"/>
          </a:xfrm>
        </p:spPr>
        <p:txBody>
          <a:bodyPr>
            <a:normAutofit/>
          </a:bodyPr>
          <a:lstStyle/>
          <a:p>
            <a:pPr marL="171450" indent="-171450" algn="just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64085"/>
                </a:solidFill>
              </a:rPr>
              <a:t>Based on regular neural nets. They are trainable architectures composed of multiple stages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2202551"/>
            <a:ext cx="6225073" cy="21089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53200" y="4344950"/>
            <a:ext cx="480060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en-US" dirty="0">
                <a:solidFill>
                  <a:srgbClr val="064085"/>
                </a:solidFill>
              </a:rPr>
              <a:t>the</a:t>
            </a:r>
            <a:r>
              <a:rPr lang="en-US" i="1" dirty="0">
                <a:solidFill>
                  <a:srgbClr val="064085"/>
                </a:solidFill>
              </a:rPr>
              <a:t> Pooling Layer: </a:t>
            </a:r>
            <a:r>
              <a:rPr lang="en-US" dirty="0">
                <a:solidFill>
                  <a:srgbClr val="064085"/>
                </a:solidFill>
              </a:rPr>
              <a:t>its role is to merge semantically similar features into one (</a:t>
            </a:r>
            <a:r>
              <a:rPr lang="en-US" dirty="0" err="1">
                <a:solidFill>
                  <a:srgbClr val="064085"/>
                </a:solidFill>
              </a:rPr>
              <a:t>LeCun</a:t>
            </a:r>
            <a:r>
              <a:rPr lang="en-US" dirty="0">
                <a:solidFill>
                  <a:srgbClr val="064085"/>
                </a:solidFill>
              </a:rPr>
              <a:t> et al</a:t>
            </a:r>
            <a:r>
              <a:rPr lang="en-US" dirty="0" smtClean="0">
                <a:solidFill>
                  <a:srgbClr val="064085"/>
                </a:solidFill>
              </a:rPr>
              <a:t>., Nature </a:t>
            </a:r>
            <a:r>
              <a:rPr lang="en-US" dirty="0">
                <a:solidFill>
                  <a:srgbClr val="064085"/>
                </a:solidFill>
              </a:rPr>
              <a:t>2015). It takes small rectangular blocks from the convolutional layer and subsamples it. Max and average pooling are special kinds of pooling where the maximum and average value is taken, </a:t>
            </a:r>
            <a:r>
              <a:rPr lang="en-US" dirty="0" smtClean="0">
                <a:solidFill>
                  <a:srgbClr val="064085"/>
                </a:solidFill>
              </a:rPr>
              <a:t>respectively</a:t>
            </a:r>
            <a:endParaRPr lang="en-US" dirty="0">
              <a:solidFill>
                <a:srgbClr val="0640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199" y="4437020"/>
            <a:ext cx="5483773" cy="199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64085"/>
                </a:solidFill>
              </a:rPr>
              <a:t>Flattening Process: </a:t>
            </a:r>
            <a:r>
              <a:rPr lang="en-US" dirty="0">
                <a:solidFill>
                  <a:srgbClr val="064085"/>
                </a:solidFill>
              </a:rPr>
              <a:t>the outputs of the topmost convolutional layer is converted into a 1D feature </a:t>
            </a:r>
            <a:r>
              <a:rPr lang="en-US" dirty="0" smtClean="0">
                <a:solidFill>
                  <a:srgbClr val="064085"/>
                </a:solidFill>
              </a:rPr>
              <a:t>vector The </a:t>
            </a:r>
            <a:r>
              <a:rPr lang="en-US" dirty="0">
                <a:solidFill>
                  <a:srgbClr val="064085"/>
                </a:solidFill>
              </a:rPr>
              <a:t>top layer is always fully connected, with one output unit per class </a:t>
            </a:r>
            <a:r>
              <a:rPr lang="en-US" dirty="0" smtClean="0">
                <a:solidFill>
                  <a:srgbClr val="064085"/>
                </a:solidFill>
              </a:rPr>
              <a:t>label </a:t>
            </a:r>
            <a:r>
              <a:rPr lang="en-US" dirty="0">
                <a:solidFill>
                  <a:srgbClr val="064085"/>
                </a:solidFill>
              </a:rPr>
              <a:t>(</a:t>
            </a:r>
            <a:r>
              <a:rPr lang="en-US" dirty="0" err="1">
                <a:solidFill>
                  <a:srgbClr val="064085"/>
                </a:solidFill>
              </a:rPr>
              <a:t>Ciresan</a:t>
            </a:r>
            <a:r>
              <a:rPr lang="en-US" dirty="0">
                <a:solidFill>
                  <a:srgbClr val="064085"/>
                </a:solidFill>
              </a:rPr>
              <a:t> et al., IJCAI-11</a:t>
            </a:r>
            <a:r>
              <a:rPr lang="en-US" dirty="0" smtClean="0">
                <a:solidFill>
                  <a:srgbClr val="064085"/>
                </a:solidFill>
              </a:rPr>
              <a:t>).</a:t>
            </a:r>
            <a:endParaRPr lang="en-US" dirty="0">
              <a:solidFill>
                <a:srgbClr val="064085"/>
              </a:solidFill>
            </a:endParaRPr>
          </a:p>
          <a:p>
            <a:pPr marL="171450" lvl="0" indent="-1714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64085"/>
                </a:solidFill>
              </a:rPr>
              <a:t>Backpropagating</a:t>
            </a:r>
            <a:r>
              <a:rPr lang="en-US" dirty="0">
                <a:solidFill>
                  <a:srgbClr val="064085"/>
                </a:solidFill>
              </a:rPr>
              <a:t> gradients through a CNN is same as through a regular neural network, allowing all the weights in all the filters to be trained.</a:t>
            </a:r>
            <a:endParaRPr lang="el-GR" sz="1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1497754"/>
            <a:ext cx="480060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64085"/>
                </a:solidFill>
              </a:rPr>
              <a:t>Each stage is composed of two major layers: </a:t>
            </a:r>
          </a:p>
          <a:p>
            <a:pPr marL="6096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arenR"/>
            </a:pPr>
            <a:r>
              <a:rPr lang="en-US" dirty="0">
                <a:solidFill>
                  <a:srgbClr val="064085"/>
                </a:solidFill>
              </a:rPr>
              <a:t>the</a:t>
            </a:r>
            <a:r>
              <a:rPr lang="en-US" i="1" dirty="0">
                <a:solidFill>
                  <a:srgbClr val="064085"/>
                </a:solidFill>
              </a:rPr>
              <a:t> Convolutional Layer: </a:t>
            </a:r>
            <a:r>
              <a:rPr lang="en-US" dirty="0">
                <a:solidFill>
                  <a:srgbClr val="064085"/>
                </a:solidFill>
              </a:rPr>
              <a:t>a number of trainable filters perform discrete convolution operations on local patches of the input </a:t>
            </a:r>
            <a:r>
              <a:rPr lang="en-US" dirty="0" err="1">
                <a:solidFill>
                  <a:srgbClr val="064085"/>
                </a:solidFill>
              </a:rPr>
              <a:t>wrt</a:t>
            </a:r>
            <a:r>
              <a:rPr lang="en-US" dirty="0">
                <a:solidFill>
                  <a:srgbClr val="064085"/>
                </a:solidFill>
              </a:rPr>
              <a:t> its dimensions. The result of this local weighted sum is then passed through a non-linear function such as ReLU, </a:t>
            </a:r>
            <a:r>
              <a:rPr lang="en-US" dirty="0" err="1">
                <a:solidFill>
                  <a:srgbClr val="064085"/>
                </a:solidFill>
              </a:rPr>
              <a:t>relu</a:t>
            </a:r>
            <a:r>
              <a:rPr lang="en-US" dirty="0">
                <a:solidFill>
                  <a:srgbClr val="064085"/>
                </a:solidFill>
              </a:rPr>
              <a:t>(x) = max(x, 0). The hyper-parameters of this layer include </a:t>
            </a:r>
            <a:r>
              <a:rPr lang="en-US" i="1" dirty="0">
                <a:solidFill>
                  <a:srgbClr val="064085"/>
                </a:solidFill>
              </a:rPr>
              <a:t>filter size f </a:t>
            </a:r>
            <a:r>
              <a:rPr lang="en-US" dirty="0">
                <a:solidFill>
                  <a:srgbClr val="064085"/>
                </a:solidFill>
              </a:rPr>
              <a:t>and </a:t>
            </a:r>
            <a:r>
              <a:rPr lang="en-US" i="1" dirty="0">
                <a:solidFill>
                  <a:srgbClr val="064085"/>
                </a:solidFill>
              </a:rPr>
              <a:t>stride</a:t>
            </a:r>
            <a:r>
              <a:rPr lang="en-US" dirty="0">
                <a:solidFill>
                  <a:srgbClr val="064085"/>
                </a:solidFill>
              </a:rPr>
              <a:t> </a:t>
            </a:r>
            <a:r>
              <a:rPr lang="en-US" i="1" dirty="0">
                <a:solidFill>
                  <a:srgbClr val="064085"/>
                </a:solidFill>
              </a:rPr>
              <a:t>s</a:t>
            </a:r>
          </a:p>
        </p:txBody>
      </p:sp>
      <p:sp>
        <p:nvSpPr>
          <p:cNvPr id="8" name="Footer Placeholder 15">
            <a:extLst>
              <a:ext uri="{FF2B5EF4-FFF2-40B4-BE49-F238E27FC236}">
                <a16:creationId xmlns:a16="http://schemas.microsoft.com/office/drawing/2014/main" xmlns="" id="{9762D1BC-665D-4041-B21F-C0DAC57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798" y="6478616"/>
            <a:ext cx="3200400" cy="3793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Online </a:t>
            </a:r>
            <a:r>
              <a:rPr lang="en-GB" dirty="0">
                <a:solidFill>
                  <a:schemeClr val="tx2"/>
                </a:solidFill>
              </a:rPr>
              <a:t>| 4–8 May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1048"/>
          <a:stretch/>
        </p:blipFill>
        <p:spPr>
          <a:xfrm>
            <a:off x="117331" y="7286"/>
            <a:ext cx="1200869" cy="1115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89" y="6478616"/>
            <a:ext cx="1002934" cy="3510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20" y="143273"/>
            <a:ext cx="1872846" cy="8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64085"/>
                </a:solidFill>
              </a:rPr>
              <a:t>Data &amp; pre-processing</a:t>
            </a:r>
            <a:endParaRPr lang="el-GR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2DCC716-5D3A-4B8A-9258-07542C274F06}"/>
              </a:ext>
            </a:extLst>
          </p:cNvPr>
          <p:cNvGrpSpPr>
            <a:grpSpLocks noChangeAspect="1"/>
          </p:cNvGrpSpPr>
          <p:nvPr/>
        </p:nvGrpSpPr>
        <p:grpSpPr>
          <a:xfrm>
            <a:off x="8189061" y="2123001"/>
            <a:ext cx="3363438" cy="2553751"/>
            <a:chOff x="20467478" y="10904603"/>
            <a:chExt cx="9697641" cy="734267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B76BE5E0-85A5-45F3-ACAC-C930AE747C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7" t="5911" b="5218"/>
            <a:stretch/>
          </p:blipFill>
          <p:spPr>
            <a:xfrm>
              <a:off x="25338994" y="14619613"/>
              <a:ext cx="4554903" cy="362256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C75C8DB3-08D3-4985-87FF-A1660D0CFF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41" t="5195" b="5215"/>
            <a:stretch/>
          </p:blipFill>
          <p:spPr>
            <a:xfrm>
              <a:off x="20626754" y="14621489"/>
              <a:ext cx="4558665" cy="3625788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4423AF8F-4832-44FA-A8EA-971A085A31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7" t="5977" b="5152"/>
            <a:stretch/>
          </p:blipFill>
          <p:spPr>
            <a:xfrm>
              <a:off x="25334942" y="10904603"/>
              <a:ext cx="4558955" cy="362578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xmlns="" id="{42BB87EA-F4DB-40C4-9F31-4204B7F8DD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7" t="5977" b="5147"/>
            <a:stretch/>
          </p:blipFill>
          <p:spPr>
            <a:xfrm>
              <a:off x="20626754" y="10904603"/>
              <a:ext cx="4558666" cy="362578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1F5B5CD5-027A-4FD5-BAE5-7D34F270D122}"/>
                </a:ext>
              </a:extLst>
            </p:cNvPr>
            <p:cNvSpPr txBox="1"/>
            <p:nvPr/>
          </p:nvSpPr>
          <p:spPr>
            <a:xfrm>
              <a:off x="20467478" y="10904603"/>
              <a:ext cx="1674039" cy="707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“</a:t>
              </a:r>
              <a:r>
                <a:rPr lang="en-US" sz="1000" i="1" dirty="0">
                  <a:solidFill>
                    <a:schemeClr val="bg1"/>
                  </a:solidFill>
                </a:rPr>
                <a:t>Event</a:t>
              </a:r>
              <a:r>
                <a:rPr lang="en-US" sz="1000" dirty="0">
                  <a:solidFill>
                    <a:schemeClr val="bg1"/>
                  </a:solidFill>
                </a:rPr>
                <a:t>”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81CE8893-2A0F-4612-8690-7D9E844E0AB5}"/>
                </a:ext>
              </a:extLst>
            </p:cNvPr>
            <p:cNvSpPr txBox="1"/>
            <p:nvPr/>
          </p:nvSpPr>
          <p:spPr>
            <a:xfrm>
              <a:off x="27648879" y="10904603"/>
              <a:ext cx="2404295" cy="707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“</a:t>
              </a:r>
              <a:r>
                <a:rPr lang="en-US" sz="1000" i="1" dirty="0">
                  <a:solidFill>
                    <a:schemeClr val="bg1"/>
                  </a:solidFill>
                </a:rPr>
                <a:t>Non-Event</a:t>
              </a:r>
              <a:r>
                <a:rPr lang="en-US" sz="1000" dirty="0">
                  <a:solidFill>
                    <a:schemeClr val="bg1"/>
                  </a:solidFill>
                </a:rPr>
                <a:t>”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5B89C781-2030-4156-B721-B8B2C46DD1AC}"/>
                </a:ext>
              </a:extLst>
            </p:cNvPr>
            <p:cNvSpPr txBox="1"/>
            <p:nvPr/>
          </p:nvSpPr>
          <p:spPr>
            <a:xfrm>
              <a:off x="26452839" y="14655425"/>
              <a:ext cx="3712280" cy="707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“</a:t>
              </a:r>
              <a:r>
                <a:rPr lang="en-US" sz="1000" i="1" dirty="0">
                  <a:solidFill>
                    <a:schemeClr val="bg1"/>
                  </a:solidFill>
                </a:rPr>
                <a:t>Plasma Instabilities</a:t>
              </a:r>
              <a:r>
                <a:rPr lang="en-US" sz="1000" dirty="0">
                  <a:solidFill>
                    <a:schemeClr val="bg1"/>
                  </a:solidFill>
                </a:rPr>
                <a:t>”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C38310A5-9D90-42E1-A6DE-1D69B4C82798}"/>
                </a:ext>
              </a:extLst>
            </p:cNvPr>
            <p:cNvSpPr txBox="1"/>
            <p:nvPr/>
          </p:nvSpPr>
          <p:spPr>
            <a:xfrm>
              <a:off x="20473181" y="14655422"/>
              <a:ext cx="2838750" cy="7079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“</a:t>
              </a:r>
              <a:r>
                <a:rPr lang="en-US" sz="1000" i="1" dirty="0">
                  <a:solidFill>
                    <a:schemeClr val="bg1"/>
                  </a:solidFill>
                </a:rPr>
                <a:t>False Positive</a:t>
              </a:r>
              <a:r>
                <a:rPr lang="en-US" sz="1000" dirty="0">
                  <a:solidFill>
                    <a:schemeClr val="bg1"/>
                  </a:solidFill>
                </a:rPr>
                <a:t>”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89291" y="1690688"/>
            <a:ext cx="693820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64085"/>
                </a:solidFill>
              </a:rPr>
              <a:t>Data from Swarm magnetic field measurements (total magnitude, extracted from Swarm Magnetic Field Vector, NEC frame, 1s sampling rate), for the year 2015.</a:t>
            </a:r>
          </a:p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64085"/>
                </a:solidFill>
              </a:rPr>
              <a:t>Segmented into mid-latitudinal tracks (i.e., -45 to +45 deg. latitude), to exclude the influence of polar FACs that might affect the measurements.</a:t>
            </a:r>
          </a:p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64085"/>
                </a:solidFill>
              </a:rPr>
              <a:t>Filtered using a high-pass Butterworth filter with a cutoff frequency of 16 </a:t>
            </a:r>
            <a:r>
              <a:rPr lang="en-US" dirty="0" err="1" smtClean="0">
                <a:solidFill>
                  <a:srgbClr val="064085"/>
                </a:solidFill>
              </a:rPr>
              <a:t>mHz</a:t>
            </a:r>
            <a:r>
              <a:rPr lang="en-US" dirty="0" err="1">
                <a:solidFill>
                  <a:srgbClr val="064085"/>
                </a:solidFill>
              </a:rPr>
              <a:t>.</a:t>
            </a:r>
            <a:endParaRPr lang="en-US" dirty="0" smtClean="0">
              <a:solidFill>
                <a:srgbClr val="064085"/>
              </a:solidFill>
            </a:endParaRPr>
          </a:p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64085"/>
                </a:solidFill>
              </a:rPr>
              <a:t>Wavelet analysis on the filtered time series. </a:t>
            </a:r>
          </a:p>
          <a:p>
            <a:pPr marL="285750" lvl="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64085"/>
                </a:solidFill>
              </a:rPr>
              <a:t>The wavelet spectrum images are then used as the input data in the CNN model.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9291" y="4701672"/>
            <a:ext cx="1097898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64085"/>
                </a:solidFill>
              </a:rPr>
              <a:t>Training and test dataset: data divided in 4 classes, namely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064085"/>
                </a:solidFill>
              </a:rPr>
              <a:t>Pc3 (20 - 100 </a:t>
            </a:r>
            <a:r>
              <a:rPr lang="en-US" sz="1600" dirty="0" err="1">
                <a:solidFill>
                  <a:srgbClr val="064085"/>
                </a:solidFill>
              </a:rPr>
              <a:t>mHz</a:t>
            </a:r>
            <a:r>
              <a:rPr lang="en-US" sz="1600" dirty="0">
                <a:solidFill>
                  <a:srgbClr val="064085"/>
                </a:solidFill>
              </a:rPr>
              <a:t>) ULF wave events,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064085"/>
                </a:solidFill>
              </a:rPr>
              <a:t>non-ULF signals i.e., background noise without significant wave activity,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064085"/>
                </a:solidFill>
              </a:rPr>
              <a:t>False Positives (FP), e.g., anomalous signals due to spikes, discontinuities, etc</a:t>
            </a:r>
            <a:r>
              <a:rPr lang="en-US" sz="1600" dirty="0" smtClean="0">
                <a:solidFill>
                  <a:srgbClr val="064085"/>
                </a:solidFill>
              </a:rPr>
              <a:t>., </a:t>
            </a:r>
            <a:endParaRPr lang="en-US" sz="1600" dirty="0">
              <a:solidFill>
                <a:srgbClr val="064085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1600" dirty="0">
                <a:solidFill>
                  <a:srgbClr val="064085"/>
                </a:solidFill>
              </a:rPr>
              <a:t>Plasma Instabilities i.e., events that are influenced or caused by </a:t>
            </a:r>
            <a:r>
              <a:rPr lang="da-DK" sz="1600" dirty="0">
                <a:solidFill>
                  <a:srgbClr val="064085"/>
                </a:solidFill>
              </a:rPr>
              <a:t>Equatorial Spread F (ESF) irregularities (Stolle et </a:t>
            </a:r>
            <a:r>
              <a:rPr lang="da-DK" sz="1600" dirty="0" smtClean="0">
                <a:solidFill>
                  <a:srgbClr val="064085"/>
                </a:solidFill>
              </a:rPr>
              <a:t>al., </a:t>
            </a:r>
            <a:r>
              <a:rPr lang="en-US" sz="1600" dirty="0" smtClean="0">
                <a:solidFill>
                  <a:srgbClr val="064085"/>
                </a:solidFill>
              </a:rPr>
              <a:t>JGR </a:t>
            </a:r>
            <a:r>
              <a:rPr lang="da-DK" sz="1600" dirty="0" smtClean="0">
                <a:solidFill>
                  <a:srgbClr val="064085"/>
                </a:solidFill>
              </a:rPr>
              <a:t>2006</a:t>
            </a:r>
            <a:r>
              <a:rPr lang="da-DK" sz="1600" dirty="0">
                <a:solidFill>
                  <a:srgbClr val="064085"/>
                </a:solidFill>
              </a:rPr>
              <a:t>; Park et al., </a:t>
            </a:r>
            <a:r>
              <a:rPr lang="da-DK" sz="1600" dirty="0" smtClean="0">
                <a:solidFill>
                  <a:srgbClr val="064085"/>
                </a:solidFill>
              </a:rPr>
              <a:t>EPS 2013</a:t>
            </a:r>
            <a:r>
              <a:rPr lang="da-DK" sz="1600" dirty="0">
                <a:solidFill>
                  <a:srgbClr val="064085"/>
                </a:solidFill>
              </a:rPr>
              <a:t>)</a:t>
            </a:r>
            <a:r>
              <a:rPr lang="en-US" sz="1600" dirty="0">
                <a:solidFill>
                  <a:srgbClr val="064085"/>
                </a:solidFill>
              </a:rPr>
              <a:t> or in general by other, unclassified anomalies in the ionosphere, in near-equatorial, night-side areas.</a:t>
            </a:r>
          </a:p>
        </p:txBody>
      </p:sp>
      <p:sp>
        <p:nvSpPr>
          <p:cNvPr id="14" name="Footer Placeholder 15">
            <a:extLst>
              <a:ext uri="{FF2B5EF4-FFF2-40B4-BE49-F238E27FC236}">
                <a16:creationId xmlns:a16="http://schemas.microsoft.com/office/drawing/2014/main" xmlns="" id="{9762D1BC-665D-4041-B21F-C0DAC57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798" y="6478616"/>
            <a:ext cx="3200400" cy="3793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Online </a:t>
            </a:r>
            <a:r>
              <a:rPr lang="en-GB" dirty="0">
                <a:solidFill>
                  <a:schemeClr val="tx2"/>
                </a:solidFill>
              </a:rPr>
              <a:t>| 4–8 May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1048"/>
          <a:stretch/>
        </p:blipFill>
        <p:spPr>
          <a:xfrm>
            <a:off x="117331" y="7286"/>
            <a:ext cx="1200869" cy="1115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89" y="6478616"/>
            <a:ext cx="1002934" cy="35102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20" y="143273"/>
            <a:ext cx="1872846" cy="8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64085"/>
                </a:solidFill>
              </a:rPr>
              <a:t>The CNN model</a:t>
            </a:r>
            <a:endParaRPr lang="el-GR" dirty="0">
              <a:solidFill>
                <a:srgbClr val="064085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999272" y="4531318"/>
            <a:ext cx="10193455" cy="1500305"/>
            <a:chOff x="-22095960" y="21618965"/>
            <a:chExt cx="11305321" cy="1663957"/>
          </a:xfrm>
        </p:grpSpPr>
        <p:sp>
          <p:nvSpPr>
            <p:cNvPr id="5" name="Cube 4"/>
            <p:cNvSpPr/>
            <p:nvPr/>
          </p:nvSpPr>
          <p:spPr>
            <a:xfrm>
              <a:off x="-22095960" y="22202922"/>
              <a:ext cx="1080000" cy="1080000"/>
            </a:xfrm>
            <a:prstGeom prst="cube">
              <a:avLst>
                <a:gd name="adj" fmla="val 613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6" name="Cube 5"/>
            <p:cNvSpPr/>
            <p:nvPr/>
          </p:nvSpPr>
          <p:spPr>
            <a:xfrm>
              <a:off x="-20361048" y="22364922"/>
              <a:ext cx="918000" cy="918000"/>
            </a:xfrm>
            <a:prstGeom prst="cube">
              <a:avLst>
                <a:gd name="adj" fmla="val 162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7" name="Cube 6"/>
            <p:cNvSpPr/>
            <p:nvPr/>
          </p:nvSpPr>
          <p:spPr>
            <a:xfrm>
              <a:off x="-18788985" y="22445922"/>
              <a:ext cx="837000" cy="837000"/>
            </a:xfrm>
            <a:prstGeom prst="cube">
              <a:avLst>
                <a:gd name="adj" fmla="val 334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8" name="Cube 7"/>
            <p:cNvSpPr/>
            <p:nvPr/>
          </p:nvSpPr>
          <p:spPr>
            <a:xfrm>
              <a:off x="-17344656" y="22522824"/>
              <a:ext cx="675000" cy="675000"/>
            </a:xfrm>
            <a:prstGeom prst="cube">
              <a:avLst>
                <a:gd name="adj" fmla="val 443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9" name="Cube 8"/>
            <p:cNvSpPr/>
            <p:nvPr/>
          </p:nvSpPr>
          <p:spPr>
            <a:xfrm>
              <a:off x="-16037185" y="22589742"/>
              <a:ext cx="540665" cy="540000"/>
            </a:xfrm>
            <a:prstGeom prst="cube">
              <a:avLst>
                <a:gd name="adj" fmla="val 539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10" name="Parallelogram 9"/>
            <p:cNvSpPr/>
            <p:nvPr/>
          </p:nvSpPr>
          <p:spPr>
            <a:xfrm>
              <a:off x="-14592228" y="22264894"/>
              <a:ext cx="153008" cy="1013672"/>
            </a:xfrm>
            <a:prstGeom prst="parallelogram">
              <a:avLst>
                <a:gd name="adj" fmla="val 80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11" name="Parallelogram 10"/>
            <p:cNvSpPr/>
            <p:nvPr/>
          </p:nvSpPr>
          <p:spPr>
            <a:xfrm>
              <a:off x="-13785889" y="22341430"/>
              <a:ext cx="153008" cy="857932"/>
            </a:xfrm>
            <a:prstGeom prst="parallelogram">
              <a:avLst>
                <a:gd name="adj" fmla="val 80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-20918256" y="22776045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-19345769" y="22776045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-17854706" y="22762746"/>
              <a:ext cx="439194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-16566383" y="22762746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-15248347" y="22770396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-15429603" y="22764797"/>
              <a:ext cx="821724" cy="290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/>
                <a:t>flattening</a:t>
              </a:r>
              <a:endParaRPr lang="el-GR" sz="1100" i="1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-13509858" y="22771192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-12949175" y="22514943"/>
              <a:ext cx="540000" cy="54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13042924" y="22636823"/>
              <a:ext cx="727498" cy="290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i="1" dirty="0" err="1" smtClean="0"/>
                <a:t>Softmax</a:t>
              </a:r>
              <a:endParaRPr lang="en-US" sz="1050" i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-12325280" y="22805321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-11888809" y="22564147"/>
                  <a:ext cx="1098170" cy="640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i="1" dirty="0" smtClean="0"/>
                    <a:t>4-neuron output</a:t>
                  </a:r>
                  <a:r>
                    <a:rPr lang="en-US" sz="1050" i="1" dirty="0"/>
                    <a:t> </a:t>
                  </a:r>
                  <a:r>
                    <a:rPr lang="en-US" sz="1050" i="1" dirty="0" smtClean="0"/>
                    <a:t>vector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105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05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  <m:r>
                          <a:rPr lang="el-GR" sz="105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l-GR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05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en-US" sz="10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el-GR" sz="1050" i="1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888809" y="22564147"/>
                  <a:ext cx="1098170" cy="640028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-21858035" y="21877416"/>
              <a:ext cx="601270" cy="290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INPUT</a:t>
              </a:r>
              <a:endParaRPr lang="el-GR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0698872" y="22074036"/>
              <a:ext cx="1557329" cy="30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Convolution + ReLU</a:t>
              </a:r>
              <a:endParaRPr lang="el-GR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18790280" y="22155037"/>
              <a:ext cx="1058533" cy="30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Max Pooling</a:t>
              </a:r>
              <a:endParaRPr lang="el-GR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17774377" y="22232108"/>
              <a:ext cx="1557329" cy="30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Convolution + ReLU</a:t>
              </a:r>
              <a:endParaRPr lang="el-GR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6197431" y="22313851"/>
              <a:ext cx="1058533" cy="30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Max Pooling</a:t>
              </a:r>
              <a:endParaRPr lang="el-GR" sz="12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-14338445" y="22770396"/>
              <a:ext cx="479121" cy="0"/>
            </a:xfrm>
            <a:prstGeom prst="straightConnector1">
              <a:avLst/>
            </a:prstGeom>
            <a:ln w="12700"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Left Brace 28"/>
            <p:cNvSpPr/>
            <p:nvPr/>
          </p:nvSpPr>
          <p:spPr>
            <a:xfrm rot="5400000">
              <a:off x="-19266539" y="20834336"/>
              <a:ext cx="202030" cy="2426280"/>
            </a:xfrm>
            <a:prstGeom prst="leftBrace">
              <a:avLst>
                <a:gd name="adj1" fmla="val 2215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9475958" y="21618965"/>
              <a:ext cx="668827" cy="290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Stage </a:t>
              </a:r>
              <a:r>
                <a:rPr lang="en-US" sz="1100" dirty="0"/>
                <a:t>1</a:t>
              </a:r>
              <a:endParaRPr lang="el-GR" sz="1100" dirty="0"/>
            </a:p>
          </p:txBody>
        </p:sp>
        <p:sp>
          <p:nvSpPr>
            <p:cNvPr id="31" name="Left Brace 30"/>
            <p:cNvSpPr/>
            <p:nvPr/>
          </p:nvSpPr>
          <p:spPr>
            <a:xfrm rot="5400000">
              <a:off x="-16512288" y="21130457"/>
              <a:ext cx="202030" cy="1866767"/>
            </a:xfrm>
            <a:prstGeom prst="leftBrace">
              <a:avLst>
                <a:gd name="adj1" fmla="val 22156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sz="135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16725688" y="21621228"/>
              <a:ext cx="668827" cy="290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Stage </a:t>
              </a:r>
              <a:r>
                <a:rPr lang="en-US" sz="1100" dirty="0"/>
                <a:t>2</a:t>
              </a:r>
              <a:endParaRPr lang="el-GR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14130472" y="22056040"/>
              <a:ext cx="1316071" cy="30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Fully Connected</a:t>
              </a:r>
              <a:endParaRPr lang="en-US" sz="1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-21074229" y="22814679"/>
                  <a:ext cx="774361" cy="2981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1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[0]</m:t>
                            </m:r>
                          </m:sup>
                        </m:sSup>
                      </m:oMath>
                    </m:oMathPara>
                  </a14:m>
                  <a:endParaRPr lang="el-GR" sz="11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1074229" y="22814679"/>
                  <a:ext cx="774361" cy="29818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/>
            <p:cNvSpPr txBox="1"/>
            <p:nvPr/>
          </p:nvSpPr>
          <p:spPr>
            <a:xfrm>
              <a:off x="-13859452" y="21740912"/>
              <a:ext cx="668827" cy="290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Stage </a:t>
              </a:r>
              <a:r>
                <a:rPr lang="en-US" sz="1100" dirty="0"/>
                <a:t>3</a:t>
              </a:r>
              <a:endParaRPr lang="el-GR" sz="11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-14355666" y="22486064"/>
                  <a:ext cx="481798" cy="2981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[2]</m:t>
                            </m:r>
                          </m:sup>
                        </m:sSup>
                      </m:oMath>
                    </m:oMathPara>
                  </a14:m>
                  <a:endParaRPr lang="el-GR" sz="11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4355666" y="22486064"/>
                  <a:ext cx="481798" cy="29818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-13529284" y="22482796"/>
                  <a:ext cx="474971" cy="2981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[3]</m:t>
                            </m:r>
                          </m:sup>
                        </m:sSup>
                      </m:oMath>
                    </m:oMathPara>
                  </a14:m>
                  <a:endParaRPr lang="el-GR" sz="11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3529284" y="22482796"/>
                  <a:ext cx="474971" cy="29818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-12370607" y="22513551"/>
                  <a:ext cx="481798" cy="2981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sz="11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]</m:t>
                            </m:r>
                          </m:sup>
                        </m:sSup>
                      </m:oMath>
                    </m:oMathPara>
                  </a14:m>
                  <a:endParaRPr lang="el-GR" sz="11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2370607" y="22513551"/>
                  <a:ext cx="481798" cy="29818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-17876648" y="22811215"/>
                  <a:ext cx="481798" cy="2981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1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sz="11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1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]</m:t>
                            </m:r>
                          </m:sup>
                        </m:sSup>
                      </m:oMath>
                    </m:oMathPara>
                  </a14:m>
                  <a:endParaRPr lang="el-GR" sz="11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7876648" y="22811215"/>
                  <a:ext cx="481798" cy="29818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Rectangle 40"/>
          <p:cNvSpPr/>
          <p:nvPr/>
        </p:nvSpPr>
        <p:spPr>
          <a:xfrm>
            <a:off x="1098895" y="1543343"/>
            <a:ext cx="5850769" cy="270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64085"/>
                </a:solidFill>
              </a:rPr>
              <a:t>Input</a:t>
            </a:r>
            <a:r>
              <a:rPr lang="en-US" sz="2000" dirty="0" smtClean="0">
                <a:solidFill>
                  <a:srgbClr val="064085"/>
                </a:solidFill>
              </a:rPr>
              <a:t>: </a:t>
            </a:r>
            <a:r>
              <a:rPr lang="en-US" sz="2000" dirty="0">
                <a:solidFill>
                  <a:srgbClr val="064085"/>
                </a:solidFill>
              </a:rPr>
              <a:t>Wavelet spectrum images</a:t>
            </a:r>
            <a:endParaRPr lang="el-GR" sz="2000" dirty="0">
              <a:solidFill>
                <a:srgbClr val="064085"/>
              </a:solidFill>
            </a:endParaRPr>
          </a:p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64085"/>
                </a:solidFill>
              </a:rPr>
              <a:t>Training – Test set</a:t>
            </a:r>
            <a:r>
              <a:rPr lang="en-US" sz="2000" dirty="0" smtClean="0">
                <a:solidFill>
                  <a:srgbClr val="064085"/>
                </a:solidFill>
              </a:rPr>
              <a:t>: </a:t>
            </a:r>
            <a:r>
              <a:rPr lang="en-US" sz="2000" dirty="0">
                <a:solidFill>
                  <a:srgbClr val="064085"/>
                </a:solidFill>
              </a:rPr>
              <a:t>80 – 20</a:t>
            </a:r>
            <a:r>
              <a:rPr lang="en-US" sz="2000" dirty="0" smtClean="0">
                <a:solidFill>
                  <a:srgbClr val="064085"/>
                </a:solidFill>
              </a:rPr>
              <a:t>%</a:t>
            </a:r>
          </a:p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64085"/>
                </a:solidFill>
              </a:rPr>
              <a:t>Layers: 2 convolutional, 2 pooling, 1 fully connected</a:t>
            </a:r>
            <a:endParaRPr lang="el-GR" sz="2000" dirty="0">
              <a:solidFill>
                <a:srgbClr val="064085"/>
              </a:solidFill>
            </a:endParaRPr>
          </a:p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64085"/>
                </a:solidFill>
              </a:rPr>
              <a:t>Activation function: </a:t>
            </a:r>
            <a:r>
              <a:rPr lang="en-US" sz="2000" dirty="0">
                <a:solidFill>
                  <a:srgbClr val="064085"/>
                </a:solidFill>
              </a:rPr>
              <a:t>ReLU, </a:t>
            </a:r>
            <a:r>
              <a:rPr lang="en-US" sz="2000" dirty="0" err="1" smtClean="0">
                <a:solidFill>
                  <a:srgbClr val="064085"/>
                </a:solidFill>
              </a:rPr>
              <a:t>Softmax</a:t>
            </a:r>
            <a:endParaRPr lang="en-US" sz="2000" dirty="0" smtClean="0">
              <a:solidFill>
                <a:srgbClr val="064085"/>
              </a:solidFill>
            </a:endParaRPr>
          </a:p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64085"/>
                </a:solidFill>
              </a:rPr>
              <a:t>Cost function: Cross-entropy (Log Loss)</a:t>
            </a:r>
          </a:p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64085"/>
                </a:solidFill>
              </a:rPr>
              <a:t>Optimizer</a:t>
            </a:r>
            <a:r>
              <a:rPr lang="en-US" sz="2000" dirty="0">
                <a:solidFill>
                  <a:srgbClr val="064085"/>
                </a:solidFill>
              </a:rPr>
              <a:t>: </a:t>
            </a:r>
            <a:r>
              <a:rPr lang="en-US" sz="2000" dirty="0" smtClean="0">
                <a:solidFill>
                  <a:srgbClr val="064085"/>
                </a:solidFill>
              </a:rPr>
              <a:t>Adam</a:t>
            </a:r>
            <a:endParaRPr lang="el-GR" sz="2000" dirty="0">
              <a:solidFill>
                <a:srgbClr val="064085"/>
              </a:solidFill>
            </a:endParaRPr>
          </a:p>
          <a:p>
            <a:pPr marL="285750" indent="-285750" defTabSz="3026755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64085"/>
                </a:solidFill>
              </a:rPr>
              <a:t>Extra</a:t>
            </a:r>
            <a:r>
              <a:rPr lang="en-US" sz="2000" dirty="0" smtClean="0">
                <a:solidFill>
                  <a:srgbClr val="064085"/>
                </a:solidFill>
              </a:rPr>
              <a:t>: </a:t>
            </a:r>
            <a:r>
              <a:rPr lang="en-US" sz="2000" dirty="0">
                <a:solidFill>
                  <a:srgbClr val="064085"/>
                </a:solidFill>
              </a:rPr>
              <a:t>Batch Normalization, Dropout </a:t>
            </a:r>
            <a:r>
              <a:rPr lang="en-US" sz="2000" dirty="0" smtClean="0">
                <a:solidFill>
                  <a:srgbClr val="064085"/>
                </a:solidFill>
              </a:rPr>
              <a:t>Regularization</a:t>
            </a:r>
            <a:endParaRPr lang="el-GR" sz="2000" dirty="0">
              <a:solidFill>
                <a:srgbClr val="064085"/>
              </a:solidFill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33699"/>
              </p:ext>
            </p:extLst>
          </p:nvPr>
        </p:nvGraphicFramePr>
        <p:xfrm>
          <a:off x="7840584" y="1933162"/>
          <a:ext cx="2088000" cy="2099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695"/>
                <a:gridCol w="1121305"/>
              </a:tblGrid>
              <a:tr h="45376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Layers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</a:rPr>
                        <a:t>Details</a:t>
                      </a:r>
                      <a:endParaRPr lang="el-GR" sz="14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Conv1</a:t>
                      </a:r>
                      <a:endParaRPr lang="el-GR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8 filters, </a:t>
                      </a:r>
                    </a:p>
                    <a:p>
                      <a:r>
                        <a:rPr lang="en-US" sz="1400" i="1" dirty="0" smtClean="0">
                          <a:latin typeface="+mj-lt"/>
                        </a:rPr>
                        <a:t>f </a:t>
                      </a:r>
                      <a:r>
                        <a:rPr lang="en-US" sz="1400" dirty="0" smtClean="0">
                          <a:latin typeface="+mj-lt"/>
                        </a:rPr>
                        <a:t>= 4, </a:t>
                      </a:r>
                      <a:r>
                        <a:rPr lang="en-US" sz="1400" i="1" dirty="0" smtClean="0">
                          <a:latin typeface="+mj-lt"/>
                        </a:rPr>
                        <a:t>s </a:t>
                      </a:r>
                      <a:r>
                        <a:rPr lang="en-US" sz="1400" dirty="0" smtClean="0">
                          <a:latin typeface="+mj-lt"/>
                        </a:rPr>
                        <a:t>= 1</a:t>
                      </a:r>
                      <a:endParaRPr lang="el-GR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2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Pool1</a:t>
                      </a:r>
                      <a:endParaRPr lang="el-GR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+mj-lt"/>
                        </a:rPr>
                        <a:t>f </a:t>
                      </a:r>
                      <a:r>
                        <a:rPr lang="en-US" sz="1400" dirty="0" smtClean="0">
                          <a:latin typeface="+mj-lt"/>
                        </a:rPr>
                        <a:t>= 8, </a:t>
                      </a:r>
                      <a:r>
                        <a:rPr lang="en-US" sz="1400" i="1" dirty="0" smtClean="0">
                          <a:latin typeface="+mj-lt"/>
                        </a:rPr>
                        <a:t>s </a:t>
                      </a:r>
                      <a:r>
                        <a:rPr lang="en-US" sz="1400" dirty="0" smtClean="0">
                          <a:latin typeface="+mj-lt"/>
                        </a:rPr>
                        <a:t>= 8</a:t>
                      </a:r>
                      <a:endParaRPr lang="el-GR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Conv2</a:t>
                      </a:r>
                      <a:endParaRPr lang="el-GR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16 filters,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latin typeface="+mj-lt"/>
                        </a:rPr>
                        <a:t>f </a:t>
                      </a:r>
                      <a:r>
                        <a:rPr lang="en-US" sz="1400" dirty="0" smtClean="0">
                          <a:latin typeface="+mj-lt"/>
                        </a:rPr>
                        <a:t>= 2, </a:t>
                      </a:r>
                      <a:r>
                        <a:rPr lang="en-US" sz="1400" i="1" dirty="0" smtClean="0">
                          <a:latin typeface="+mj-lt"/>
                        </a:rPr>
                        <a:t>s </a:t>
                      </a:r>
                      <a:r>
                        <a:rPr lang="en-US" sz="1400" dirty="0" smtClean="0">
                          <a:latin typeface="+mj-lt"/>
                        </a:rPr>
                        <a:t>= 1</a:t>
                      </a:r>
                      <a:endParaRPr lang="el-GR" sz="14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2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Pool2</a:t>
                      </a:r>
                      <a:endParaRPr lang="el-GR" sz="14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+mj-lt"/>
                        </a:rPr>
                        <a:t>f </a:t>
                      </a:r>
                      <a:r>
                        <a:rPr lang="en-US" sz="1400" dirty="0" smtClean="0">
                          <a:latin typeface="+mj-lt"/>
                        </a:rPr>
                        <a:t>= 4, </a:t>
                      </a:r>
                      <a:r>
                        <a:rPr lang="en-US" sz="1400" i="1" dirty="0" smtClean="0">
                          <a:latin typeface="+mj-lt"/>
                        </a:rPr>
                        <a:t>s </a:t>
                      </a:r>
                      <a:r>
                        <a:rPr lang="en-US" sz="1400" dirty="0" smtClean="0">
                          <a:latin typeface="+mj-lt"/>
                        </a:rPr>
                        <a:t>= 4</a:t>
                      </a:r>
                      <a:endParaRPr lang="el-GR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Footer Placeholder 15">
            <a:extLst>
              <a:ext uri="{FF2B5EF4-FFF2-40B4-BE49-F238E27FC236}">
                <a16:creationId xmlns:a16="http://schemas.microsoft.com/office/drawing/2014/main" xmlns="" id="{9762D1BC-665D-4041-B21F-C0DAC57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798" y="6478616"/>
            <a:ext cx="3200400" cy="3793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Online </a:t>
            </a:r>
            <a:r>
              <a:rPr lang="en-GB" dirty="0">
                <a:solidFill>
                  <a:schemeClr val="tx2"/>
                </a:solidFill>
              </a:rPr>
              <a:t>| 4–8 May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1048"/>
          <a:stretch/>
        </p:blipFill>
        <p:spPr>
          <a:xfrm>
            <a:off x="117331" y="7286"/>
            <a:ext cx="1200869" cy="1115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89" y="6478616"/>
            <a:ext cx="1002934" cy="35102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20" y="143273"/>
            <a:ext cx="1872846" cy="8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64085"/>
                </a:solidFill>
              </a:rPr>
              <a:t>Results &amp; Conclusions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65" y="1876878"/>
            <a:ext cx="2773604" cy="1982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65" y="4045233"/>
            <a:ext cx="2773604" cy="18966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30019" y="2137018"/>
            <a:ext cx="551922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indent="-266700" algn="just" defTabSz="3026755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The CNN model shows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promising results,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recognizing ULF wave events with almost 90% accuracy on the test set</a:t>
            </a:r>
          </a:p>
          <a:p>
            <a:pPr marL="266700" marR="0" lvl="0" indent="-266700" algn="just" defTabSz="3026755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Due to the large number of parameters of the model, it is crucial to build much larger training/test sets, of at least 50,000 input images</a:t>
            </a:r>
            <a:endParaRPr kumimoji="0" lang="el-GR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92949" y="4377241"/>
            <a:ext cx="4356295" cy="179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026755" eaLnBrk="1" fontAlgn="auto" latinLnBrk="0" hangingPunct="1">
              <a:lnSpc>
                <a:spcPct val="90000"/>
              </a:lnSpc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Future work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64085"/>
              </a:solidFill>
              <a:effectLst/>
              <a:uLnTx/>
              <a:uFillTx/>
            </a:endParaRPr>
          </a:p>
          <a:p>
            <a:pPr marL="182563" marR="0" lvl="0" indent="-182563" algn="just" defTabSz="3026755" eaLnBrk="1" fontAlgn="auto" latinLnBrk="0" hangingPunct="1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Introduce a cross-validation step into our model to optimize some hyper-parameters such as the number of filters and the dropout rate</a:t>
            </a:r>
          </a:p>
          <a:p>
            <a:pPr marL="182563" marR="0" lvl="0" indent="-182563" algn="just" defTabSz="3026755" eaLnBrk="1" fontAlgn="auto" latinLnBrk="0" hangingPunct="1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Re-training with larger dataset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by analyzing Swarm data from the mid-2014 onwards,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64085"/>
                </a:solidFill>
                <a:effectLst/>
                <a:uLnTx/>
                <a:uFillTx/>
              </a:rPr>
              <a:t>necessary for optimal performance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64085"/>
              </a:solidFill>
              <a:effectLst/>
              <a:uLnTx/>
              <a:uFillTx/>
            </a:endParaRPr>
          </a:p>
        </p:txBody>
      </p:sp>
      <p:sp>
        <p:nvSpPr>
          <p:cNvPr id="7" name="Footer Placeholder 15">
            <a:extLst>
              <a:ext uri="{FF2B5EF4-FFF2-40B4-BE49-F238E27FC236}">
                <a16:creationId xmlns:a16="http://schemas.microsoft.com/office/drawing/2014/main" xmlns="" id="{9762D1BC-665D-4041-B21F-C0DAC57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798" y="6478616"/>
            <a:ext cx="3200400" cy="3793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Online </a:t>
            </a:r>
            <a:r>
              <a:rPr lang="en-GB" dirty="0">
                <a:solidFill>
                  <a:schemeClr val="tx2"/>
                </a:solidFill>
              </a:rPr>
              <a:t>| 4–8 May 2020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1048"/>
          <a:stretch/>
        </p:blipFill>
        <p:spPr>
          <a:xfrm>
            <a:off x="117331" y="7286"/>
            <a:ext cx="1200869" cy="1115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89" y="6478616"/>
            <a:ext cx="1002934" cy="3510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20" y="143273"/>
            <a:ext cx="1872846" cy="8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872</Words>
  <Application>Microsoft Office PowerPoint</Application>
  <PresentationFormat>Widescreen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A Deep Learning Technique for Automated Detection of ULF Waves in Swarm Time Series</vt:lpstr>
      <vt:lpstr>Neural Nets &amp; main steps of algorithm</vt:lpstr>
      <vt:lpstr>Convolutional Neural Nets</vt:lpstr>
      <vt:lpstr>Data &amp; pre-processing</vt:lpstr>
      <vt:lpstr>The CNN model</vt:lpstr>
      <vt:lpstr>Results &amp; 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Deep Learning Technique for Automated Detection of ULF Waves in Swarm Time Series</dc:title>
  <dc:creator>alexandra antonopoulou</dc:creator>
  <cp:lastModifiedBy>alexandra antonopoulou</cp:lastModifiedBy>
  <cp:revision>37</cp:revision>
  <dcterms:created xsi:type="dcterms:W3CDTF">2020-05-01T17:42:33Z</dcterms:created>
  <dcterms:modified xsi:type="dcterms:W3CDTF">2020-05-02T16:47:10Z</dcterms:modified>
</cp:coreProperties>
</file>