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95" r:id="rId3"/>
    <p:sldId id="305" r:id="rId4"/>
    <p:sldId id="301" r:id="rId5"/>
    <p:sldId id="309" r:id="rId6"/>
    <p:sldId id="303" r:id="rId7"/>
    <p:sldId id="311" r:id="rId8"/>
    <p:sldId id="328" r:id="rId9"/>
    <p:sldId id="329" r:id="rId10"/>
    <p:sldId id="327" r:id="rId11"/>
    <p:sldId id="315" r:id="rId12"/>
    <p:sldId id="316" r:id="rId13"/>
    <p:sldId id="33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e DUPOUY" initials="CD" lastIdx="1" clrIdx="0">
    <p:extLst>
      <p:ext uri="{19B8F6BF-5375-455C-9EA6-DF929625EA0E}">
        <p15:presenceInfo xmlns:p15="http://schemas.microsoft.com/office/powerpoint/2012/main" userId="S-1-5-21-4274559467-3441185635-499710399-12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3"/>
    <a:srgbClr val="1855FF"/>
    <a:srgbClr val="E76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5" autoAdjust="0"/>
    <p:restoredTop sz="94061" autoAdjust="0"/>
  </p:normalViewPr>
  <p:slideViewPr>
    <p:cSldViewPr snapToGrid="0">
      <p:cViewPr varScale="1">
        <p:scale>
          <a:sx n="62" d="100"/>
          <a:sy n="62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Stage_M2_NC\TREMOR_NC\TREMOR_all\TREMOR1-2-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9428257405359"/>
          <c:y val="7.2878391142506202E-2"/>
          <c:w val="0.7960571742594641"/>
          <c:h val="0.71108858909391615"/>
        </c:manualLayout>
      </c:layout>
      <c:barChart>
        <c:barDir val="col"/>
        <c:grouping val="clustered"/>
        <c:varyColors val="0"/>
        <c:ser>
          <c:idx val="0"/>
          <c:order val="0"/>
          <c:tx>
            <c:v>Coco</c:v>
          </c:tx>
          <c:spPr>
            <a:solidFill>
              <a:srgbClr val="00B050"/>
            </a:solidFill>
            <a:ln w="9525" cap="flat" cmpd="sng" algn="ctr">
              <a:solidFill>
                <a:srgbClr val="007033"/>
              </a:solidFill>
              <a:round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'Métaux + écart'!$L$23:$L$27</c:f>
                <c:numCache>
                  <c:formatCode>General</c:formatCode>
                  <c:ptCount val="5"/>
                  <c:pt idx="0">
                    <c:v>0.36228107999629672</c:v>
                  </c:pt>
                  <c:pt idx="1">
                    <c:v>1.0123214365991362</c:v>
                  </c:pt>
                  <c:pt idx="2">
                    <c:v>0.46418498966607885</c:v>
                  </c:pt>
                  <c:pt idx="3">
                    <c:v>0.26021154210620168</c:v>
                  </c:pt>
                  <c:pt idx="4">
                    <c:v>3.1300153222910874E-2</c:v>
                  </c:pt>
                </c:numCache>
              </c:numRef>
            </c:plus>
            <c:minus>
              <c:numRef>
                <c:f>'Métaux + écart'!$L$23:$L$27</c:f>
                <c:numCache>
                  <c:formatCode>General</c:formatCode>
                  <c:ptCount val="5"/>
                  <c:pt idx="0">
                    <c:v>0.36228107999629672</c:v>
                  </c:pt>
                  <c:pt idx="1">
                    <c:v>1.0123214365991362</c:v>
                  </c:pt>
                  <c:pt idx="2">
                    <c:v>0.46418498966607885</c:v>
                  </c:pt>
                  <c:pt idx="3">
                    <c:v>0.26021154210620168</c:v>
                  </c:pt>
                  <c:pt idx="4">
                    <c:v>3.1300153222910874E-2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numLit>
              <c:formatCode>General</c:formatCode>
              <c:ptCount val="6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</c:numLit>
          </c:cat>
          <c:val>
            <c:numRef>
              <c:f>'Métaux + écart'!$D$23:$D$27</c:f>
              <c:numCache>
                <c:formatCode>0.000</c:formatCode>
                <c:ptCount val="5"/>
                <c:pt idx="0">
                  <c:v>6.9658831283430702</c:v>
                </c:pt>
                <c:pt idx="1">
                  <c:v>19.857420988709801</c:v>
                </c:pt>
                <c:pt idx="2">
                  <c:v>21.452693499919601</c:v>
                </c:pt>
                <c:pt idx="3">
                  <c:v>5.7960190855796796</c:v>
                </c:pt>
                <c:pt idx="4">
                  <c:v>1.1775220452098001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D-4C4C-9D4A-9368DFEAF94F}"/>
            </c:ext>
          </c:extLst>
        </c:ser>
        <c:ser>
          <c:idx val="1"/>
          <c:order val="1"/>
          <c:tx>
            <c:v>Témala</c:v>
          </c:tx>
          <c:spPr>
            <a:solidFill>
              <a:srgbClr val="79EFB1"/>
            </a:solidFill>
            <a:ln w="9525" cap="flat" cmpd="sng" algn="ctr">
              <a:solidFill>
                <a:srgbClr val="00F26D"/>
              </a:solidFill>
              <a:round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'Métaux + écart'!$L$28:$L$33</c:f>
                <c:numCache>
                  <c:formatCode>General</c:formatCode>
                  <c:ptCount val="6"/>
                  <c:pt idx="0">
                    <c:v>9.0307417515312724E-2</c:v>
                  </c:pt>
                  <c:pt idx="1">
                    <c:v>0.26072505938432761</c:v>
                  </c:pt>
                  <c:pt idx="2">
                    <c:v>0.21373331870779164</c:v>
                  </c:pt>
                  <c:pt idx="3">
                    <c:v>0.12228492988553759</c:v>
                  </c:pt>
                  <c:pt idx="4">
                    <c:v>2.4069198455364527E-2</c:v>
                  </c:pt>
                  <c:pt idx="5">
                    <c:v>3.8244044823723192E-2</c:v>
                  </c:pt>
                </c:numCache>
              </c:numRef>
            </c:plus>
            <c:minus>
              <c:numRef>
                <c:f>'Métaux + écart'!$L$28:$L$33</c:f>
                <c:numCache>
                  <c:formatCode>General</c:formatCode>
                  <c:ptCount val="6"/>
                  <c:pt idx="0">
                    <c:v>9.0307417515312724E-2</c:v>
                  </c:pt>
                  <c:pt idx="1">
                    <c:v>0.26072505938432761</c:v>
                  </c:pt>
                  <c:pt idx="2">
                    <c:v>0.21373331870779164</c:v>
                  </c:pt>
                  <c:pt idx="3">
                    <c:v>0.12228492988553759</c:v>
                  </c:pt>
                  <c:pt idx="4">
                    <c:v>2.4069198455364527E-2</c:v>
                  </c:pt>
                  <c:pt idx="5">
                    <c:v>3.8244044823723192E-2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numLit>
              <c:formatCode>General</c:formatCode>
              <c:ptCount val="6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</c:numLit>
          </c:cat>
          <c:val>
            <c:numRef>
              <c:f>'Métaux + écart'!$D$28:$D$33</c:f>
              <c:numCache>
                <c:formatCode>0.000</c:formatCode>
                <c:ptCount val="6"/>
                <c:pt idx="0">
                  <c:v>2.3258954057669299</c:v>
                </c:pt>
                <c:pt idx="1">
                  <c:v>7.1439872086361396</c:v>
                </c:pt>
                <c:pt idx="2">
                  <c:v>7.3939150072045798</c:v>
                </c:pt>
                <c:pt idx="3">
                  <c:v>2.72863607589955</c:v>
                </c:pt>
                <c:pt idx="4">
                  <c:v>1.3025681620034399</c:v>
                </c:pt>
                <c:pt idx="5">
                  <c:v>0.65960731901966896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D-4C4C-9D4A-9368DFEAF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279032"/>
        <c:axId val="355368288"/>
      </c:barChart>
      <c:catAx>
        <c:axId val="35827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5368288"/>
        <c:crosses val="autoZero"/>
        <c:auto val="1"/>
        <c:lblAlgn val="ctr"/>
        <c:lblOffset val="100"/>
        <c:noMultiLvlLbl val="0"/>
      </c:catAx>
      <c:valAx>
        <c:axId val="355368288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27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2873332937399595"/>
          <c:y val="0.18461687432304758"/>
          <c:w val="0.30982948717948716"/>
          <c:h val="0.19579333333333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2A4B9-B7E6-44A4-BA0D-55A27541B23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DBC4-E1B3-44EA-B366-5AA5C451C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68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0891-52C2-4AFB-B228-CCD0D36E5EE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Dissolved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organic</a:t>
            </a:r>
            <a:r>
              <a:rPr lang="en-US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matter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(DOM)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ubiquitous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environment.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Its composition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properties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depend on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water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type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(freshwater, estuarine, brackish, marine)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influenced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geological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nature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(ultramafic,</a:t>
            </a:r>
            <a:r>
              <a:rPr lang="en-US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volcano-sedimentary, metamorphic)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occupancy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(mangrove,</a:t>
            </a:r>
            <a:r>
              <a:rPr lang="en-US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forest,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agriculture,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urbanized)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upstream</a:t>
            </a:r>
            <a:r>
              <a:rPr lang="en-US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catchment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0891-52C2-4AFB-B228-CCD0D36E5EE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8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0891-52C2-4AFB-B228-CCD0D36E5EE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fluorophores caractérisé par grand famille spectre en fonction de </a:t>
            </a:r>
            <a:r>
              <a:rPr lang="fr-F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sz="1200" baseline="-25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12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sz="1800" baseline="-25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0891-52C2-4AFB-B228-CCD0D36E5EE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0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DBC4-E1B3-44EA-B366-5AA5C451C2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A0DD0-F965-4055-BBE6-99FEB89C999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3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A0DD0-F965-4055-BBE6-99FEB89C999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3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A0DD0-F965-4055-BBE6-99FEB89C999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97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A0DD0-F965-4055-BBE6-99FEB89C999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2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49E0-7728-4704-9D80-11B4152DD395}" type="datetime1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56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4F0-16F7-41C9-8879-091F99CB1BA9}" type="datetime1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4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C53-F9BB-44D7-A74D-E80DAF686054}" type="datetime1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58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9936-6B2E-4B4A-9A80-94AC3CA33E03}" type="datetime1">
              <a:rPr lang="fr-FR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EGU2020, Vienne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78269A-668E-48C2-BB01-C88126061DC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6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4D7-82EB-4904-8CDA-06519C30C38C}" type="datetime1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84F-82C7-46ED-83F7-272CAB64CBCA}" type="datetime1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8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F153-5C75-4ADC-A448-E3F32BAE8E4C}" type="datetime1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7A0F-9713-4EC2-AD8C-914D1682C0AC}" type="datetime1">
              <a:rPr lang="fr-FR" smtClean="0"/>
              <a:t>01/05/2020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2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90B1-E26B-4156-95E8-5DBAC5F59717}" type="datetime1">
              <a:rPr lang="fr-FR" smtClean="0"/>
              <a:t>01/05/2020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5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BA03-E2D9-4405-9441-D3EAA520370B}" type="datetime1">
              <a:rPr lang="fr-FR" smtClean="0"/>
              <a:t>01/05/2020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5FC6-7EC2-47B5-A945-EC77566C271B}" type="datetime1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3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A444-1F2C-4B72-BBC3-5B8D5DD96C68}" type="datetime1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EGU2020, Vienne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5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2822-2866-4B51-926F-672119AD2C9B}" type="datetime1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EGU2020, Vienne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81A7-B766-4C66-B68C-ED04932D9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sica.nc/projet/tremo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" y="0"/>
            <a:ext cx="6321253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="" xmlns:a16="http://schemas.microsoft.com/office/drawing/2014/main" id="{5490F2F6-1408-402C-ACA4-048D34B34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9882" y="217227"/>
            <a:ext cx="5636624" cy="1952486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Influence of salinity gradient on nickel complexation by Fluorescent Dissolved Organic Matter (FDOM) and dispersal across estuaries in New Caledonia </a:t>
            </a:r>
            <a:endParaRPr lang="en-GB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 descr="Image associée">
            <a:extLst>
              <a:ext uri="{FF2B5EF4-FFF2-40B4-BE49-F238E27FC236}">
                <a16:creationId xmlns="" xmlns:a16="http://schemas.microsoft.com/office/drawing/2014/main" id="{BFE58CA0-74CD-48D0-8496-B820CD13DA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60" y="6006091"/>
            <a:ext cx="1636595" cy="738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EF8ED2-98CE-4863-9354-9802D73C0679}"/>
              </a:ext>
            </a:extLst>
          </p:cNvPr>
          <p:cNvSpPr/>
          <p:nvPr/>
        </p:nvSpPr>
        <p:spPr>
          <a:xfrm>
            <a:off x="6408669" y="2037438"/>
            <a:ext cx="5757837" cy="159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algn="ctr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</a:rPr>
              <a:t>EGU2020-8929</a:t>
            </a:r>
            <a:endParaRPr lang="fr-FR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660" algn="ctr">
              <a:lnSpc>
                <a:spcPct val="115000"/>
              </a:lnSpc>
              <a:spcBef>
                <a:spcPts val="370"/>
              </a:spcBef>
            </a:pPr>
            <a:r>
              <a:rPr lang="en-US" dirty="0"/>
              <a:t>Cécile Dupouy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Farid</a:t>
            </a:r>
            <a:r>
              <a:rPr lang="en-US" dirty="0"/>
              <a:t> Juillot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Hugues</a:t>
            </a:r>
            <a:r>
              <a:rPr lang="en-US" dirty="0"/>
              <a:t> Lemonnier</a:t>
            </a:r>
            <a:r>
              <a:rPr lang="en-US" baseline="30000" dirty="0"/>
              <a:t>3</a:t>
            </a:r>
            <a:r>
              <a:rPr lang="en-US" dirty="0"/>
              <a:t>, Marie Bessard</a:t>
            </a:r>
            <a:r>
              <a:rPr lang="en-US" baseline="30000" dirty="0"/>
              <a:t>1</a:t>
            </a:r>
            <a:r>
              <a:rPr lang="en-US" dirty="0"/>
              <a:t>, Laura Boher</a:t>
            </a:r>
            <a:r>
              <a:rPr lang="en-US" baseline="30000" dirty="0"/>
              <a:t>4</a:t>
            </a:r>
            <a:r>
              <a:rPr lang="en-US" dirty="0"/>
              <a:t>, </a:t>
            </a:r>
            <a:r>
              <a:rPr lang="en-US" dirty="0" err="1"/>
              <a:t>Leocadie</a:t>
            </a:r>
            <a:r>
              <a:rPr lang="en-US" dirty="0"/>
              <a:t> Jamet</a:t>
            </a:r>
            <a:r>
              <a:rPr lang="en-US" baseline="30000" dirty="0"/>
              <a:t>5</a:t>
            </a:r>
            <a:r>
              <a:rPr lang="en-US" dirty="0"/>
              <a:t> , Philippe Gérard</a:t>
            </a:r>
            <a:r>
              <a:rPr lang="en-US" baseline="30000" dirty="0"/>
              <a:t>1</a:t>
            </a:r>
            <a:r>
              <a:rPr lang="en-US" dirty="0"/>
              <a:t>, and </a:t>
            </a:r>
            <a:r>
              <a:rPr lang="en-US" dirty="0" err="1"/>
              <a:t>Stéphane</a:t>
            </a:r>
            <a:r>
              <a:rPr lang="en-US" dirty="0"/>
              <a:t> Mounier</a:t>
            </a:r>
            <a:r>
              <a:rPr lang="en-US" baseline="30000" dirty="0"/>
              <a:t>1</a:t>
            </a:r>
            <a:endParaRPr lang="fr-FR" baseline="30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4204E4-D158-4E29-BBDD-0F9E2F78EAC4}"/>
              </a:ext>
            </a:extLst>
          </p:cNvPr>
          <p:cNvSpPr/>
          <p:nvPr/>
        </p:nvSpPr>
        <p:spPr>
          <a:xfrm>
            <a:off x="6555376" y="3632163"/>
            <a:ext cx="56366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451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sz="1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fr-FR" sz="1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FR" sz="1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FR" sz="12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FR" sz="1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fr-FR" sz="1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FR" sz="1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versité</a:t>
            </a:r>
            <a:r>
              <a:rPr lang="fr-FR"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on, CNRS, IRD, </a:t>
            </a:r>
            <a:r>
              <a:rPr lang="fr-F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Mediterranean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</a:t>
            </a:r>
            <a:r>
              <a:rPr lang="fr-F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Oceanography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MIO UM 110, 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UMR IRD 235, Marseille, France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4451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fr-FR"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fr-FR" sz="1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 de </a:t>
            </a:r>
            <a:r>
              <a:rPr lang="fr-FR" sz="120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Mineralogie</a:t>
            </a:r>
            <a:r>
              <a:rPr lang="fr-FR" sz="1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Physique des </a:t>
            </a:r>
            <a:r>
              <a:rPr lang="fr-FR" sz="120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Materiaux</a:t>
            </a:r>
            <a:r>
              <a:rPr lang="fr-FR" sz="1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de Cosmochimie, Sorbonne Universités, ERL  IRD 206, UMR CNRS 7590, Museum National d’Histoire Naturelle, Paris, France</a:t>
            </a:r>
          </a:p>
          <a:p>
            <a:pPr marL="342900" marR="4451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IFREMER, LEAD, </a:t>
            </a:r>
            <a:r>
              <a:rPr lang="fr-FR" sz="120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Noumea</a:t>
            </a:r>
            <a:r>
              <a:rPr lang="fr-FR" sz="1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New </a:t>
            </a:r>
            <a:r>
              <a:rPr lang="fr-FR" sz="120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Caledonia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445135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CRESICA, Nouvelle-Calédonie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4451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Laboratoire des Moyens Analytiques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fr-FR" sz="1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FR" sz="1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fr-FR" sz="1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</a:t>
            </a:r>
            <a:r>
              <a:rPr lang="fr-FR"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fr-FR" sz="1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IRD, </a:t>
            </a:r>
            <a:r>
              <a:rPr lang="fr-FR" sz="12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Noumea</a:t>
            </a:r>
            <a:r>
              <a:rPr lang="fr-FR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New Caledonia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E:\cecile\Nouveau dossier (2)\Cresicaz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669" y="5873983"/>
            <a:ext cx="2192945" cy="983709"/>
          </a:xfrm>
          <a:prstGeom prst="rect">
            <a:avLst/>
          </a:prstGeom>
          <a:noFill/>
        </p:spPr>
      </p:pic>
      <p:pic>
        <p:nvPicPr>
          <p:cNvPr id="14" name="Picture 2" descr="Résultat de recherche d'images pour &quot;spirales IRD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24836" cy="130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3" descr="logo_mio_rvb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55" y="5783270"/>
            <a:ext cx="1870151" cy="107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60" y="5967986"/>
            <a:ext cx="1665328" cy="8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44" y="1334092"/>
            <a:ext cx="11493320" cy="38204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34834" y="1365659"/>
            <a:ext cx="166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Mangrove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745045" y="1388126"/>
            <a:ext cx="166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Mangrove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12325" y="6492875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10</a:t>
            </a:fld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262992" y="359876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March 2019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24" name="Chevron 23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FDOM gradient</a:t>
              </a:r>
              <a:endParaRPr lang="en-GB" sz="1600" kern="1200" noProof="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035087" y="1816611"/>
            <a:ext cx="1549777" cy="273232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802150" y="1854699"/>
            <a:ext cx="1516726" cy="264741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0042C1A-969C-E44F-B377-C7A261696973}"/>
              </a:ext>
            </a:extLst>
          </p:cNvPr>
          <p:cNvSpPr/>
          <p:nvPr/>
        </p:nvSpPr>
        <p:spPr>
          <a:xfrm>
            <a:off x="191844" y="5779271"/>
            <a:ext cx="11963681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Mangrove </a:t>
            </a: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200" dirty="0">
                <a:solidFill>
                  <a:srgbClr val="185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TEMALA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(Mv1 &amp; 2):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FDOM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900"/>
              </a:spcAft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(dilution or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aggregation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/floculation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salinity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2D745E0-2F1E-4E18-89A5-73A4595E2402}"/>
              </a:ext>
            </a:extLst>
          </p:cNvPr>
          <p:cNvSpPr txBox="1"/>
          <p:nvPr/>
        </p:nvSpPr>
        <p:spPr>
          <a:xfrm>
            <a:off x="4589513" y="1255303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92D745E0-2F1E-4E18-89A5-73A4595E2402}"/>
              </a:ext>
            </a:extLst>
          </p:cNvPr>
          <p:cNvSpPr txBox="1"/>
          <p:nvPr/>
        </p:nvSpPr>
        <p:spPr>
          <a:xfrm>
            <a:off x="9951467" y="1255303"/>
            <a:ext cx="16818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TEMALA</a:t>
            </a:r>
          </a:p>
        </p:txBody>
      </p:sp>
      <p:pic>
        <p:nvPicPr>
          <p:cNvPr id="32" name="Picture 2" descr="Image associÃ©e">
            <a:extLst>
              <a:ext uri="{FF2B5EF4-FFF2-40B4-BE49-F238E27FC236}">
                <a16:creationId xmlns="" xmlns:a16="http://schemas.microsoft.com/office/drawing/2014/main" id="{7805EBEF-8B1B-4331-A0AF-187462AD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1" r="3703" b="1"/>
          <a:stretch/>
        </p:blipFill>
        <p:spPr bwMode="auto">
          <a:xfrm>
            <a:off x="4343545" y="2660225"/>
            <a:ext cx="1206539" cy="89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11" y="2659566"/>
            <a:ext cx="1269942" cy="952456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6280480" y="4591520"/>
            <a:ext cx="55917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Source    Mang.1 2.   Riv.Mouths1 2  </a:t>
            </a:r>
            <a:r>
              <a:rPr lang="fr-FR" sz="2400" dirty="0" err="1"/>
              <a:t>Lagoon</a:t>
            </a:r>
            <a:endParaRPr lang="fr-FR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191F5D-E9B1-EB44-8E34-7F7277AB10C7}"/>
              </a:ext>
            </a:extLst>
          </p:cNvPr>
          <p:cNvSpPr/>
          <p:nvPr/>
        </p:nvSpPr>
        <p:spPr>
          <a:xfrm>
            <a:off x="1308100" y="4590908"/>
            <a:ext cx="10484969" cy="52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4D5AB037-6FF2-8146-B2B8-0ABA8FC6C41C}"/>
              </a:ext>
            </a:extLst>
          </p:cNvPr>
          <p:cNvSpPr txBox="1"/>
          <p:nvPr/>
        </p:nvSpPr>
        <p:spPr>
          <a:xfrm>
            <a:off x="6804878" y="4620452"/>
            <a:ext cx="52507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     </a:t>
            </a:r>
            <a:r>
              <a:rPr lang="fr-FR" sz="2000" dirty="0" err="1"/>
              <a:t>Riv</a:t>
            </a:r>
            <a:r>
              <a:rPr lang="fr-FR" sz="2000" dirty="0"/>
              <a:t>       Mv1     Mv2      RM       </a:t>
            </a:r>
            <a:r>
              <a:rPr lang="fr-FR" sz="2000" dirty="0" err="1"/>
              <a:t>Bay</a:t>
            </a:r>
            <a:r>
              <a:rPr lang="fr-FR" sz="2000" dirty="0"/>
              <a:t>      </a:t>
            </a:r>
            <a:r>
              <a:rPr lang="fr-FR" sz="2000" dirty="0" err="1"/>
              <a:t>Lagoon</a:t>
            </a:r>
            <a:endParaRPr lang="fr-FR" sz="2000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C703A86-F9E6-6F42-8CD8-45AC7427C52A}"/>
              </a:ext>
            </a:extLst>
          </p:cNvPr>
          <p:cNvSpPr txBox="1"/>
          <p:nvPr/>
        </p:nvSpPr>
        <p:spPr>
          <a:xfrm>
            <a:off x="995992" y="4599898"/>
            <a:ext cx="52507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     </a:t>
            </a:r>
            <a:r>
              <a:rPr lang="fr-FR" sz="2000" dirty="0" err="1"/>
              <a:t>Riv</a:t>
            </a:r>
            <a:r>
              <a:rPr lang="fr-FR" sz="2000" dirty="0"/>
              <a:t>       Mv1     Mv2      RM       </a:t>
            </a:r>
            <a:r>
              <a:rPr lang="fr-FR" sz="2000" dirty="0" err="1"/>
              <a:t>Bay</a:t>
            </a:r>
            <a:r>
              <a:rPr lang="fr-FR" sz="2000" dirty="0"/>
              <a:t>      </a:t>
            </a:r>
            <a:r>
              <a:rPr lang="fr-FR" sz="2000" dirty="0" err="1"/>
              <a:t>Lagoon</a:t>
            </a:r>
            <a:endParaRPr lang="fr-FR" sz="2000" dirty="0"/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EA70F108-E46A-3548-BD23-A1D05573DAC8}"/>
              </a:ext>
            </a:extLst>
          </p:cNvPr>
          <p:cNvSpPr txBox="1"/>
          <p:nvPr/>
        </p:nvSpPr>
        <p:spPr>
          <a:xfrm>
            <a:off x="2767113" y="5166520"/>
            <a:ext cx="112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Station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CDF26AC8-B0EF-5741-B26C-61D5DE44CF04}"/>
              </a:ext>
            </a:extLst>
          </p:cNvPr>
          <p:cNvSpPr txBox="1"/>
          <p:nvPr/>
        </p:nvSpPr>
        <p:spPr>
          <a:xfrm>
            <a:off x="8794092" y="5166519"/>
            <a:ext cx="112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Station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3F801883-FF96-BE4F-812F-18F8084AF998}"/>
              </a:ext>
            </a:extLst>
          </p:cNvPr>
          <p:cNvSpPr txBox="1"/>
          <p:nvPr/>
        </p:nvSpPr>
        <p:spPr>
          <a:xfrm>
            <a:off x="4285780" y="1739139"/>
            <a:ext cx="924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42EDF8F0-5CBC-AD4C-8DA6-E596BAA91A66}"/>
              </a:ext>
            </a:extLst>
          </p:cNvPr>
          <p:cNvSpPr txBox="1"/>
          <p:nvPr/>
        </p:nvSpPr>
        <p:spPr>
          <a:xfrm>
            <a:off x="4277505" y="2067290"/>
            <a:ext cx="1573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23D383CE-E172-6046-BF0A-82F7212FB5D0}"/>
              </a:ext>
            </a:extLst>
          </p:cNvPr>
          <p:cNvSpPr txBox="1"/>
          <p:nvPr/>
        </p:nvSpPr>
        <p:spPr>
          <a:xfrm>
            <a:off x="10048999" y="2038066"/>
            <a:ext cx="924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0B9C5556-48DF-064B-BE16-C4A991AE01BD}"/>
              </a:ext>
            </a:extLst>
          </p:cNvPr>
          <p:cNvSpPr txBox="1"/>
          <p:nvPr/>
        </p:nvSpPr>
        <p:spPr>
          <a:xfrm>
            <a:off x="10036911" y="1708118"/>
            <a:ext cx="1573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74E2012F-4689-6045-B79A-544048579110}"/>
              </a:ext>
            </a:extLst>
          </p:cNvPr>
          <p:cNvSpPr txBox="1"/>
          <p:nvPr/>
        </p:nvSpPr>
        <p:spPr>
          <a:xfrm>
            <a:off x="3522292" y="-38224"/>
            <a:ext cx="6252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FDOM gradient </a:t>
            </a:r>
            <a:r>
              <a:rPr lang="fr-FR" sz="3200" dirty="0" err="1"/>
              <a:t>from</a:t>
            </a:r>
            <a:r>
              <a:rPr lang="fr-FR" sz="3200" dirty="0"/>
              <a:t> river to </a:t>
            </a:r>
            <a:r>
              <a:rPr lang="fr-FR" sz="3200" dirty="0" err="1"/>
              <a:t>lagoon</a:t>
            </a:r>
            <a:r>
              <a:rPr lang="fr-FR" sz="3200" dirty="0"/>
              <a:t> </a:t>
            </a:r>
          </a:p>
        </p:txBody>
      </p:sp>
      <p:sp>
        <p:nvSpPr>
          <p:cNvPr id="52" name="Flèche : droite 7">
            <a:extLst>
              <a:ext uri="{FF2B5EF4-FFF2-40B4-BE49-F238E27FC236}">
                <a16:creationId xmlns="" xmlns:a16="http://schemas.microsoft.com/office/drawing/2014/main" id="{DD0C7502-5063-5847-8B18-51EBCD772716}"/>
              </a:ext>
            </a:extLst>
          </p:cNvPr>
          <p:cNvSpPr/>
          <p:nvPr/>
        </p:nvSpPr>
        <p:spPr>
          <a:xfrm>
            <a:off x="4460907" y="513773"/>
            <a:ext cx="4231205" cy="558468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8740" y="193852"/>
            <a:ext cx="5661636" cy="432049"/>
          </a:xfrm>
        </p:spPr>
        <p:txBody>
          <a:bodyPr>
            <a:noAutofit/>
          </a:bodyPr>
          <a:lstStyle/>
          <a:p>
            <a:r>
              <a:rPr lang="fr-FR" sz="3200" b="1" dirty="0"/>
              <a:t>Fluorescence </a:t>
            </a:r>
            <a:r>
              <a:rPr lang="fr-FR" sz="3200" b="1" dirty="0" err="1"/>
              <a:t>quenching</a:t>
            </a:r>
            <a:r>
              <a:rPr lang="fr-FR" sz="3200" b="1" dirty="0"/>
              <a:t> </a:t>
            </a:r>
            <a:r>
              <a:rPr lang="fr-FR" sz="3200" b="1" dirty="0" err="1"/>
              <a:t>with</a:t>
            </a:r>
            <a:r>
              <a:rPr lang="fr-FR" sz="3200" b="1" dirty="0"/>
              <a:t> Ni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802" t="7004" r="4263" b="20511"/>
          <a:stretch/>
        </p:blipFill>
        <p:spPr>
          <a:xfrm>
            <a:off x="6946625" y="1410635"/>
            <a:ext cx="4202826" cy="396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FA2D53-1CF7-7E49-89EB-2AB7B358BF1B}"/>
              </a:ext>
            </a:extLst>
          </p:cNvPr>
          <p:cNvSpPr/>
          <p:nvPr/>
        </p:nvSpPr>
        <p:spPr>
          <a:xfrm>
            <a:off x="4553992" y="1406822"/>
            <a:ext cx="1711102" cy="209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0B3089-F88E-0E43-8FC6-0C11D397A39C}"/>
              </a:ext>
            </a:extLst>
          </p:cNvPr>
          <p:cNvSpPr/>
          <p:nvPr/>
        </p:nvSpPr>
        <p:spPr>
          <a:xfrm>
            <a:off x="7110009" y="1391688"/>
            <a:ext cx="2256067" cy="22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54820DD-C224-8448-8A0C-72FE4AA8A74A}"/>
              </a:ext>
            </a:extLst>
          </p:cNvPr>
          <p:cNvSpPr/>
          <p:nvPr/>
        </p:nvSpPr>
        <p:spPr>
          <a:xfrm>
            <a:off x="133965" y="5809576"/>
            <a:ext cx="11888110" cy="76162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en-US" sz="2400" dirty="0">
                <a:solidFill>
                  <a:schemeClr val="tx1"/>
                </a:solidFill>
              </a:rPr>
              <a:t>The two common fluorophores have similar complexing properties towards nickel.</a:t>
            </a:r>
          </a:p>
          <a:p>
            <a:pPr algn="ctr">
              <a:spcAft>
                <a:spcPts val="900"/>
              </a:spcAft>
            </a:pPr>
            <a:r>
              <a:rPr lang="en-US" sz="2400" dirty="0">
                <a:solidFill>
                  <a:schemeClr val="tx1"/>
                </a:solidFill>
              </a:rPr>
              <a:t>Quenching of both </a:t>
            </a:r>
            <a:r>
              <a:rPr lang="en-US" sz="2400" dirty="0">
                <a:solidFill>
                  <a:srgbClr val="FF0000"/>
                </a:solidFill>
              </a:rPr>
              <a:t>COCO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>
                <a:solidFill>
                  <a:srgbClr val="1855FF"/>
                </a:solidFill>
              </a:rPr>
              <a:t>TEMALA</a:t>
            </a:r>
            <a:r>
              <a:rPr lang="en-US" sz="2400" dirty="0">
                <a:solidFill>
                  <a:schemeClr val="tx1"/>
                </a:solidFill>
              </a:rPr>
              <a:t> H-L terrestrial FDOM still to be done. 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9664938" y="2277161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480376" y="6492875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11</a:t>
            </a:fld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25" name="Chevron 24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Fluorescence quenching</a:t>
              </a:r>
              <a:endParaRPr lang="en-GB" sz="1600" kern="1200" noProof="0" dirty="0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92D745E0-2F1E-4E18-89A5-73A4595E2402}"/>
              </a:ext>
            </a:extLst>
          </p:cNvPr>
          <p:cNvSpPr txBox="1"/>
          <p:nvPr/>
        </p:nvSpPr>
        <p:spPr>
          <a:xfrm>
            <a:off x="7684205" y="1201056"/>
            <a:ext cx="16818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185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TEMALA</a:t>
            </a:r>
          </a:p>
        </p:txBody>
      </p:sp>
      <p:pic>
        <p:nvPicPr>
          <p:cNvPr id="22" name="Espace réservé du contenu 3">
            <a:extLst>
              <a:ext uri="{FF2B5EF4-FFF2-40B4-BE49-F238E27FC236}">
                <a16:creationId xmlns="" xmlns:a16="http://schemas.microsoft.com/office/drawing/2014/main" id="{7C925320-CD99-5849-9B73-15CB3E673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" t="8100" r="50699" b="19261"/>
          <a:stretch/>
        </p:blipFill>
        <p:spPr>
          <a:xfrm>
            <a:off x="545677" y="1462666"/>
            <a:ext cx="4206945" cy="3960000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AF5E7C61-93BF-4F4D-BEA8-ED5CCBF83234}"/>
              </a:ext>
            </a:extLst>
          </p:cNvPr>
          <p:cNvCxnSpPr/>
          <p:nvPr/>
        </p:nvCxnSpPr>
        <p:spPr>
          <a:xfrm>
            <a:off x="3157364" y="1511682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5967360-83CE-D44F-AE38-F1C98AA5EA91}"/>
              </a:ext>
            </a:extLst>
          </p:cNvPr>
          <p:cNvSpPr txBox="1"/>
          <p:nvPr/>
        </p:nvSpPr>
        <p:spPr>
          <a:xfrm>
            <a:off x="1536100" y="1094825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B90F020-0197-B345-BF3A-689871545534}"/>
              </a:ext>
            </a:extLst>
          </p:cNvPr>
          <p:cNvSpPr/>
          <p:nvPr/>
        </p:nvSpPr>
        <p:spPr>
          <a:xfrm>
            <a:off x="1774768" y="5133122"/>
            <a:ext cx="2046431" cy="403149"/>
          </a:xfrm>
          <a:prstGeom prst="rect">
            <a:avLst/>
          </a:prstGeom>
          <a:solidFill>
            <a:schemeClr val="bg1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tx1"/>
                </a:solidFill>
              </a:rPr>
              <a:t>Log Ni adding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CF715F2-992A-7240-A5DD-9C10C1D00CC8}"/>
              </a:ext>
            </a:extLst>
          </p:cNvPr>
          <p:cNvSpPr/>
          <p:nvPr/>
        </p:nvSpPr>
        <p:spPr>
          <a:xfrm>
            <a:off x="8238042" y="5181648"/>
            <a:ext cx="2046431" cy="415867"/>
          </a:xfrm>
          <a:prstGeom prst="rect">
            <a:avLst/>
          </a:prstGeom>
          <a:solidFill>
            <a:schemeClr val="bg1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tx1"/>
                </a:solidFill>
              </a:rPr>
              <a:t>Log Ni adding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5C1A4AE-B2E5-E947-983B-8C8E0561B1AE}"/>
              </a:ext>
            </a:extLst>
          </p:cNvPr>
          <p:cNvSpPr/>
          <p:nvPr/>
        </p:nvSpPr>
        <p:spPr>
          <a:xfrm rot="16200000">
            <a:off x="-927760" y="2915521"/>
            <a:ext cx="2896075" cy="513584"/>
          </a:xfrm>
          <a:prstGeom prst="rect">
            <a:avLst/>
          </a:prstGeom>
          <a:solidFill>
            <a:schemeClr val="bg1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tx1"/>
                </a:solidFill>
              </a:rPr>
              <a:t>Contribution (QSU)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4B3141E-9E1F-BD44-BE89-B5DF80D1F144}"/>
              </a:ext>
            </a:extLst>
          </p:cNvPr>
          <p:cNvSpPr/>
          <p:nvPr/>
        </p:nvSpPr>
        <p:spPr>
          <a:xfrm rot="16200000">
            <a:off x="5370945" y="2883251"/>
            <a:ext cx="2896075" cy="578125"/>
          </a:xfrm>
          <a:prstGeom prst="rect">
            <a:avLst/>
          </a:prstGeom>
          <a:solidFill>
            <a:schemeClr val="bg1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tx1"/>
                </a:solidFill>
              </a:rPr>
              <a:t>Contribution (QSU)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6AA4775E-2B2B-D843-A5B1-75A4696EF6AB}"/>
              </a:ext>
            </a:extLst>
          </p:cNvPr>
          <p:cNvSpPr txBox="1"/>
          <p:nvPr/>
        </p:nvSpPr>
        <p:spPr>
          <a:xfrm>
            <a:off x="10225159" y="1091476"/>
            <a:ext cx="924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E8CAC2F0-B924-E546-94B5-5F4D73A1FFC9}"/>
              </a:ext>
            </a:extLst>
          </p:cNvPr>
          <p:cNvSpPr txBox="1"/>
          <p:nvPr/>
        </p:nvSpPr>
        <p:spPr>
          <a:xfrm>
            <a:off x="3741089" y="1091476"/>
            <a:ext cx="907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</p:spTree>
    <p:extLst>
      <p:ext uri="{BB962C8B-B14F-4D97-AF65-F5344CB8AC3E}">
        <p14:creationId xmlns:p14="http://schemas.microsoft.com/office/powerpoint/2010/main" val="39715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234" y="721903"/>
            <a:ext cx="11671300" cy="5999572"/>
          </a:xfrm>
        </p:spPr>
        <p:txBody>
          <a:bodyPr>
            <a:noAutofit/>
          </a:bodyPr>
          <a:lstStyle/>
          <a:p>
            <a:pPr algn="just">
              <a:spcAft>
                <a:spcPts val="900"/>
              </a:spcAft>
            </a:pPr>
            <a:r>
              <a:rPr lang="en-US" sz="2400" b="1" dirty="0"/>
              <a:t>Nickel concentrations are higher downstream ultramafic catchments </a:t>
            </a:r>
            <a:r>
              <a:rPr lang="en-US" sz="2400" dirty="0"/>
              <a:t>than downstream volcano-sedimentary catchments (FDOM quenching capacity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COCO</a:t>
            </a:r>
            <a:r>
              <a:rPr lang="en-US" sz="2400" dirty="0" smtClean="0"/>
              <a:t> Ni &gt; 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TEMALA</a:t>
            </a:r>
            <a:r>
              <a:rPr lang="en-US" sz="2400" dirty="0" smtClean="0"/>
              <a:t> Ni</a:t>
            </a:r>
            <a:endParaRPr lang="en-US" sz="2400" dirty="0"/>
          </a:p>
          <a:p>
            <a:pPr algn="just">
              <a:spcAft>
                <a:spcPts val="900"/>
              </a:spcAft>
            </a:pPr>
            <a:r>
              <a:rPr lang="fr-FR" sz="2400" dirty="0" err="1">
                <a:cs typeface="Arial" panose="020B0604020202020204" pitchFamily="34" charset="0"/>
              </a:rPr>
              <a:t>Downstream</a:t>
            </a:r>
            <a:r>
              <a:rPr lang="fr-FR" sz="2400" dirty="0">
                <a:cs typeface="Arial" panose="020B0604020202020204" pitchFamily="34" charset="0"/>
              </a:rPr>
              <a:t> the </a:t>
            </a:r>
            <a:r>
              <a:rPr lang="fr-FR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ultramafic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catchment</a:t>
            </a:r>
            <a:r>
              <a:rPr lang="fr-FR" sz="2400" dirty="0">
                <a:cs typeface="Arial" panose="020B0604020202020204" pitchFamily="34" charset="0"/>
              </a:rPr>
              <a:t> (</a:t>
            </a:r>
            <a:r>
              <a:rPr lang="fr-FR" sz="2400" b="1" dirty="0">
                <a:solidFill>
                  <a:srgbClr val="FF0000"/>
                </a:solidFill>
                <a:cs typeface="Arial" panose="020B0604020202020204" pitchFamily="34" charset="0"/>
              </a:rPr>
              <a:t>COCO</a:t>
            </a:r>
            <a:r>
              <a:rPr lang="fr-FR" sz="2400" dirty="0">
                <a:cs typeface="Arial" panose="020B0604020202020204" pitchFamily="34" charset="0"/>
              </a:rPr>
              <a:t>), </a:t>
            </a:r>
            <a:r>
              <a:rPr lang="fr-FR" sz="2400" b="1" dirty="0">
                <a:cs typeface="Arial" panose="020B0604020202020204" pitchFamily="34" charset="0"/>
              </a:rPr>
              <a:t>FDOM </a:t>
            </a:r>
            <a:r>
              <a:rPr lang="fr-FR" sz="2400" b="1" dirty="0" err="1">
                <a:cs typeface="Arial" panose="020B0604020202020204" pitchFamily="34" charset="0"/>
              </a:rPr>
              <a:t>is</a:t>
            </a:r>
            <a:r>
              <a:rPr lang="fr-FR" sz="2400" b="1" dirty="0">
                <a:cs typeface="Arial" panose="020B0604020202020204" pitchFamily="34" charset="0"/>
              </a:rPr>
              <a:t> </a:t>
            </a:r>
            <a:r>
              <a:rPr lang="fr-FR" sz="2400" b="1" dirty="0" err="1">
                <a:cs typeface="Arial" panose="020B0604020202020204" pitchFamily="34" charset="0"/>
              </a:rPr>
              <a:t>higher</a:t>
            </a:r>
            <a:r>
              <a:rPr lang="fr-FR" sz="2400" b="1" dirty="0">
                <a:cs typeface="Arial" panose="020B0604020202020204" pitchFamily="34" charset="0"/>
              </a:rPr>
              <a:t> in mangrove </a:t>
            </a:r>
            <a:r>
              <a:rPr lang="fr-FR" sz="2400" dirty="0" err="1">
                <a:cs typeface="Arial" panose="020B0604020202020204" pitchFamily="34" charset="0"/>
              </a:rPr>
              <a:t>than</a:t>
            </a:r>
            <a:r>
              <a:rPr lang="fr-FR" sz="2400" dirty="0">
                <a:cs typeface="Arial" panose="020B0604020202020204" pitchFamily="34" charset="0"/>
              </a:rPr>
              <a:t> in </a:t>
            </a:r>
            <a:r>
              <a:rPr lang="fr-FR" sz="2400" dirty="0" err="1">
                <a:cs typeface="Arial" panose="020B0604020202020204" pitchFamily="34" charset="0"/>
              </a:rPr>
              <a:t>low</a:t>
            </a:r>
            <a:r>
              <a:rPr lang="fr-FR" sz="2400" dirty="0">
                <a:cs typeface="Arial" panose="020B0604020202020204" pitchFamily="34" charset="0"/>
              </a:rPr>
              <a:t>-DOM </a:t>
            </a:r>
            <a:r>
              <a:rPr lang="fr-FR" sz="2400" dirty="0" err="1">
                <a:cs typeface="Arial" panose="020B0604020202020204" pitchFamily="34" charset="0"/>
              </a:rPr>
              <a:t>upstream</a:t>
            </a:r>
            <a:r>
              <a:rPr lang="fr-FR" sz="2400" dirty="0">
                <a:cs typeface="Arial" panose="020B0604020202020204" pitchFamily="34" charset="0"/>
              </a:rPr>
              <a:t> river (</a:t>
            </a:r>
            <a:r>
              <a:rPr lang="fr-FR" sz="2400" dirty="0" err="1">
                <a:cs typeface="Arial" panose="020B0604020202020204" pitchFamily="34" charset="0"/>
              </a:rPr>
              <a:t>autochthonous</a:t>
            </a:r>
            <a:r>
              <a:rPr lang="fr-FR" sz="2400" dirty="0">
                <a:cs typeface="Arial" panose="020B0604020202020204" pitchFamily="34" charset="0"/>
              </a:rPr>
              <a:t> production)</a:t>
            </a:r>
          </a:p>
          <a:p>
            <a:pPr algn="just">
              <a:spcAft>
                <a:spcPts val="900"/>
              </a:spcAft>
            </a:pPr>
            <a:r>
              <a:rPr lang="fr-FR" sz="2400" dirty="0" err="1">
                <a:cs typeface="Arial" panose="020B0604020202020204" pitchFamily="34" charset="0"/>
              </a:rPr>
              <a:t>Downstream</a:t>
            </a:r>
            <a:r>
              <a:rPr lang="fr-FR" sz="2400" dirty="0">
                <a:cs typeface="Arial" panose="020B0604020202020204" pitchFamily="34" charset="0"/>
              </a:rPr>
              <a:t> the </a:t>
            </a:r>
            <a:r>
              <a:rPr lang="fr-FR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volcano-sedimentary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catchment</a:t>
            </a:r>
            <a:r>
              <a:rPr lang="fr-FR" sz="2400" dirty="0">
                <a:cs typeface="Arial" panose="020B0604020202020204" pitchFamily="34" charset="0"/>
              </a:rPr>
              <a:t> (</a:t>
            </a:r>
            <a:r>
              <a:rPr lang="fr-FR" sz="2400" b="1" dirty="0">
                <a:solidFill>
                  <a:srgbClr val="0070C0"/>
                </a:solidFill>
                <a:cs typeface="Arial" panose="020B0604020202020204" pitchFamily="34" charset="0"/>
              </a:rPr>
              <a:t>TEMALA</a:t>
            </a:r>
            <a:r>
              <a:rPr lang="fr-FR" sz="2400" dirty="0">
                <a:cs typeface="Arial" panose="020B0604020202020204" pitchFamily="34" charset="0"/>
              </a:rPr>
              <a:t>), FDOM shows no </a:t>
            </a:r>
            <a:r>
              <a:rPr lang="fr-FR" sz="2400" dirty="0" err="1">
                <a:cs typeface="Arial" panose="020B0604020202020204" pitchFamily="34" charset="0"/>
              </a:rPr>
              <a:t>significant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difference</a:t>
            </a:r>
            <a:r>
              <a:rPr lang="fr-FR" sz="2400" dirty="0">
                <a:cs typeface="Arial" panose="020B0604020202020204" pitchFamily="34" charset="0"/>
              </a:rPr>
              <a:t> in mangrove </a:t>
            </a:r>
            <a:r>
              <a:rPr lang="fr-FR" sz="2400" dirty="0" err="1">
                <a:cs typeface="Arial" panose="020B0604020202020204" pitchFamily="34" charset="0"/>
              </a:rPr>
              <a:t>with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rich</a:t>
            </a:r>
            <a:r>
              <a:rPr lang="fr-FR" sz="2400" dirty="0">
                <a:cs typeface="Arial" panose="020B0604020202020204" pitchFamily="34" charset="0"/>
              </a:rPr>
              <a:t>-DOM </a:t>
            </a:r>
            <a:r>
              <a:rPr lang="fr-FR" sz="2400" dirty="0" err="1">
                <a:cs typeface="Arial" panose="020B0604020202020204" pitchFamily="34" charset="0"/>
              </a:rPr>
              <a:t>upstream</a:t>
            </a:r>
            <a:r>
              <a:rPr lang="fr-FR" sz="2400" dirty="0">
                <a:cs typeface="Arial" panose="020B0604020202020204" pitchFamily="34" charset="0"/>
              </a:rPr>
              <a:t> river (</a:t>
            </a:r>
            <a:r>
              <a:rPr lang="fr-FR" sz="2400" dirty="0" err="1">
                <a:cs typeface="Arial" panose="020B0604020202020204" pitchFamily="34" charset="0"/>
              </a:rPr>
              <a:t>inheritance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from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volcano-sedimentary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catchment</a:t>
            </a:r>
            <a:r>
              <a:rPr lang="fr-FR" sz="2400" dirty="0"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900"/>
              </a:spcAft>
            </a:pPr>
            <a:r>
              <a:rPr lang="fr-FR" sz="2400" dirty="0">
                <a:cs typeface="Arial" panose="020B0604020202020204" pitchFamily="34" charset="0"/>
              </a:rPr>
              <a:t>For </a:t>
            </a:r>
            <a:r>
              <a:rPr lang="fr-FR" sz="2400" b="1" dirty="0" err="1">
                <a:cs typeface="Arial" panose="020B0604020202020204" pitchFamily="34" charset="0"/>
              </a:rPr>
              <a:t>both</a:t>
            </a:r>
            <a:r>
              <a:rPr lang="fr-FR" sz="2400" b="1" dirty="0">
                <a:cs typeface="Arial" panose="020B0604020202020204" pitchFamily="34" charset="0"/>
              </a:rPr>
              <a:t> </a:t>
            </a:r>
            <a:r>
              <a:rPr lang="fr-FR" sz="2400" b="1" dirty="0" err="1">
                <a:cs typeface="Arial" panose="020B0604020202020204" pitchFamily="34" charset="0"/>
              </a:rPr>
              <a:t>catchments</a:t>
            </a:r>
            <a:r>
              <a:rPr lang="fr-FR" sz="2400" dirty="0">
                <a:cs typeface="Arial" panose="020B0604020202020204" pitchFamily="34" charset="0"/>
              </a:rPr>
              <a:t>, </a:t>
            </a:r>
            <a:r>
              <a:rPr lang="fr-FR" sz="2400" b="1" dirty="0">
                <a:cs typeface="Arial" panose="020B0604020202020204" pitchFamily="34" charset="0"/>
              </a:rPr>
              <a:t>FDOM </a:t>
            </a:r>
            <a:r>
              <a:rPr lang="fr-FR" sz="2400" b="1" dirty="0" err="1">
                <a:cs typeface="Arial" panose="020B0604020202020204" pitchFamily="34" charset="0"/>
              </a:rPr>
              <a:t>is</a:t>
            </a:r>
            <a:r>
              <a:rPr lang="fr-FR" sz="2400" b="1" dirty="0">
                <a:cs typeface="Arial" panose="020B0604020202020204" pitchFamily="34" charset="0"/>
              </a:rPr>
              <a:t> </a:t>
            </a:r>
            <a:r>
              <a:rPr lang="fr-FR" sz="2400" b="1" dirty="0" err="1">
                <a:cs typeface="Arial" panose="020B0604020202020204" pitchFamily="34" charset="0"/>
              </a:rPr>
              <a:t>higher</a:t>
            </a:r>
            <a:r>
              <a:rPr lang="fr-FR" sz="2400" b="1" dirty="0">
                <a:cs typeface="Arial" panose="020B0604020202020204" pitchFamily="34" charset="0"/>
              </a:rPr>
              <a:t> in mangrove </a:t>
            </a:r>
            <a:r>
              <a:rPr lang="fr-FR" sz="2400" dirty="0" err="1">
                <a:cs typeface="Arial" panose="020B0604020202020204" pitchFamily="34" charset="0"/>
              </a:rPr>
              <a:t>than</a:t>
            </a:r>
            <a:r>
              <a:rPr lang="fr-FR" sz="2400" dirty="0">
                <a:cs typeface="Arial" panose="020B0604020202020204" pitchFamily="34" charset="0"/>
              </a:rPr>
              <a:t> in </a:t>
            </a:r>
            <a:r>
              <a:rPr lang="fr-FR" sz="2400" dirty="0" err="1">
                <a:cs typeface="Arial" panose="020B0604020202020204" pitchFamily="34" charset="0"/>
              </a:rPr>
              <a:t>downstream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bay</a:t>
            </a:r>
            <a:r>
              <a:rPr lang="fr-FR" sz="2400" dirty="0">
                <a:cs typeface="Arial" panose="020B0604020202020204" pitchFamily="34" charset="0"/>
              </a:rPr>
              <a:t> (dilution or </a:t>
            </a:r>
            <a:r>
              <a:rPr lang="fr-FR" sz="2400" dirty="0" err="1">
                <a:cs typeface="Arial" panose="020B0604020202020204" pitchFamily="34" charset="0"/>
              </a:rPr>
              <a:t>aggregation</a:t>
            </a:r>
            <a:r>
              <a:rPr lang="fr-FR" sz="2400" dirty="0">
                <a:cs typeface="Arial" panose="020B0604020202020204" pitchFamily="34" charset="0"/>
              </a:rPr>
              <a:t>/floculation </a:t>
            </a:r>
            <a:r>
              <a:rPr lang="fr-FR" sz="2400" dirty="0" err="1">
                <a:cs typeface="Arial" panose="020B0604020202020204" pitchFamily="34" charset="0"/>
              </a:rPr>
              <a:t>upon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salinity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increase</a:t>
            </a:r>
            <a:r>
              <a:rPr lang="fr-FR" sz="2400" dirty="0">
                <a:cs typeface="Arial" panose="020B0604020202020204" pitchFamily="34" charset="0"/>
              </a:rPr>
              <a:t> and influence on FDOM dispersal ?)</a:t>
            </a:r>
          </a:p>
          <a:p>
            <a:pPr algn="just">
              <a:spcAft>
                <a:spcPts val="900"/>
              </a:spcAft>
            </a:pP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en-US" sz="2400" dirty="0"/>
              <a:t>The dispersal capacity of </a:t>
            </a:r>
            <a:r>
              <a:rPr lang="en-US" sz="2400" b="1" dirty="0"/>
              <a:t>FDOM might be hampered</a:t>
            </a:r>
            <a:r>
              <a:rPr lang="en-US" sz="2400" dirty="0"/>
              <a:t> in estuaries due to the suspected aggregation-flocculation across the salinity gradient</a:t>
            </a:r>
          </a:p>
          <a:p>
            <a:pPr algn="just"/>
            <a:r>
              <a:rPr lang="en-US" sz="2400" dirty="0"/>
              <a:t>Together with the geological setting of the upstream catchment, </a:t>
            </a:r>
            <a:r>
              <a:rPr lang="en-US" sz="2400" b="1" dirty="0">
                <a:solidFill>
                  <a:srgbClr val="7030A0"/>
                </a:solidFill>
              </a:rPr>
              <a:t>salinity</a:t>
            </a:r>
            <a:r>
              <a:rPr lang="en-US" sz="2400" dirty="0"/>
              <a:t> might thus be a </a:t>
            </a:r>
            <a:r>
              <a:rPr lang="en-US" sz="2400" b="1" dirty="0">
                <a:solidFill>
                  <a:srgbClr val="7030A0"/>
                </a:solidFill>
              </a:rPr>
              <a:t>major driver of nickel dynamics </a:t>
            </a:r>
            <a:r>
              <a:rPr lang="en-US" sz="2400" dirty="0"/>
              <a:t>across estuaries through FDOM-Ni complexes 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12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9198" y="0"/>
            <a:ext cx="2183304" cy="496072"/>
            <a:chOff x="5869" y="0"/>
            <a:chExt cx="2183304" cy="496072"/>
          </a:xfrm>
        </p:grpSpPr>
        <p:sp>
          <p:nvSpPr>
            <p:cNvPr id="7" name="Chevron 6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noProof="0" dirty="0"/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TREMOR (</a:t>
            </a:r>
            <a:r>
              <a:rPr lang="en-US" dirty="0"/>
              <a:t>Transfer of trace metals by </a:t>
            </a:r>
            <a:r>
              <a:rPr lang="en-US" dirty="0" err="1"/>
              <a:t>coloured</a:t>
            </a:r>
            <a:r>
              <a:rPr lang="en-US" dirty="0"/>
              <a:t> dissolved organic </a:t>
            </a:r>
            <a:r>
              <a:rPr lang="en-US" dirty="0" smtClean="0"/>
              <a:t>matter)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3y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by INSU EC2CO and CRESICA for (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www.cresica.nc/projet/tremor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aknowledge</a:t>
            </a:r>
            <a:r>
              <a:rPr lang="fr-FR" dirty="0" smtClean="0"/>
              <a:t> M.I.O. and IRD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support. The IRD Center of </a:t>
            </a:r>
            <a:r>
              <a:rPr lang="fr-FR" dirty="0" err="1" smtClean="0"/>
              <a:t>Noumea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helpful</a:t>
            </a:r>
            <a:r>
              <a:rPr lang="fr-FR" dirty="0" smtClean="0"/>
              <a:t> and </a:t>
            </a:r>
            <a:r>
              <a:rPr lang="fr-FR" dirty="0" err="1" smtClean="0"/>
              <a:t>supported</a:t>
            </a:r>
            <a:r>
              <a:rPr lang="fr-FR" dirty="0" smtClean="0"/>
              <a:t> the </a:t>
            </a:r>
            <a:r>
              <a:rPr lang="fr-FR" dirty="0" err="1" smtClean="0"/>
              <a:t>project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thank</a:t>
            </a:r>
            <a:r>
              <a:rPr lang="fr-FR" dirty="0" smtClean="0"/>
              <a:t> Christophe and Giovanni for the river and </a:t>
            </a:r>
            <a:r>
              <a:rPr lang="fr-FR" dirty="0" err="1" smtClean="0"/>
              <a:t>lagoon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in the Koné </a:t>
            </a:r>
            <a:r>
              <a:rPr lang="fr-FR" dirty="0" err="1" smtClean="0"/>
              <a:t>lagoon</a:t>
            </a:r>
            <a:r>
              <a:rPr lang="fr-FR" dirty="0" smtClean="0"/>
              <a:t>, </a:t>
            </a:r>
            <a:r>
              <a:rPr lang="fr-FR" dirty="0" err="1" smtClean="0"/>
              <a:t>Northern</a:t>
            </a:r>
            <a:r>
              <a:rPr lang="fr-FR" dirty="0" smtClean="0"/>
              <a:t> Province of New </a:t>
            </a:r>
            <a:r>
              <a:rPr lang="fr-FR" dirty="0" err="1" smtClean="0"/>
              <a:t>Caledonia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1A7-B766-4C66-B68C-ED04932D9EF0}" type="slidenum">
              <a:rPr lang="fr-FR" smtClean="0"/>
              <a:t>13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6" name="Chevron 5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err="1" smtClean="0"/>
                <a:t>Aknowledgements</a:t>
              </a:r>
              <a:endParaRPr lang="en-GB" sz="16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46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45C040B-ABAC-4490-BBB2-83B124D2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1729" y="6454781"/>
            <a:ext cx="2743200" cy="365125"/>
          </a:xfrm>
        </p:spPr>
        <p:txBody>
          <a:bodyPr/>
          <a:lstStyle/>
          <a:p>
            <a:fld id="{1D78269A-668E-48C2-BB01-C88126061DC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Image 2" descr="carteNC+Globalmap.emf">
            <a:extLst>
              <a:ext uri="{FF2B5EF4-FFF2-40B4-BE49-F238E27FC236}">
                <a16:creationId xmlns="" xmlns:a16="http://schemas.microsoft.com/office/drawing/2014/main" id="{79E00994-8685-4FCA-A7C6-C0DBC855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2" y="899476"/>
            <a:ext cx="8006650" cy="58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arnierite Nickel ore">
            <a:extLst>
              <a:ext uri="{FF2B5EF4-FFF2-40B4-BE49-F238E27FC236}">
                <a16:creationId xmlns="" xmlns:a16="http://schemas.microsoft.com/office/drawing/2014/main" id="{BFC14B0B-CCF9-4158-B7D7-0E45CDD42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3771" b="1"/>
          <a:stretch/>
        </p:blipFill>
        <p:spPr bwMode="auto">
          <a:xfrm>
            <a:off x="185242" y="4947883"/>
            <a:ext cx="2042156" cy="15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D8E65C5-6DB8-48B6-BE93-F96EA757AB35}"/>
              </a:ext>
            </a:extLst>
          </p:cNvPr>
          <p:cNvSpPr txBox="1"/>
          <p:nvPr/>
        </p:nvSpPr>
        <p:spPr>
          <a:xfrm>
            <a:off x="3142584" y="465056"/>
            <a:ext cx="4284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New Caledonia is the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largest nickel 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producer in the world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Étoile : 4 branches 5">
            <a:extLst>
              <a:ext uri="{FF2B5EF4-FFF2-40B4-BE49-F238E27FC236}">
                <a16:creationId xmlns="" xmlns:a16="http://schemas.microsoft.com/office/drawing/2014/main" id="{B73FDF05-5071-4C03-95A3-DFB1FD4168D0}"/>
              </a:ext>
            </a:extLst>
          </p:cNvPr>
          <p:cNvSpPr/>
          <p:nvPr/>
        </p:nvSpPr>
        <p:spPr>
          <a:xfrm>
            <a:off x="4009064" y="4365570"/>
            <a:ext cx="139849" cy="123713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Étoile : 4 branches 14">
            <a:extLst>
              <a:ext uri="{FF2B5EF4-FFF2-40B4-BE49-F238E27FC236}">
                <a16:creationId xmlns="" xmlns:a16="http://schemas.microsoft.com/office/drawing/2014/main" id="{396ADF05-C18A-4D51-80B1-B459F81B92FB}"/>
              </a:ext>
            </a:extLst>
          </p:cNvPr>
          <p:cNvSpPr/>
          <p:nvPr/>
        </p:nvSpPr>
        <p:spPr>
          <a:xfrm>
            <a:off x="6477964" y="5755219"/>
            <a:ext cx="139849" cy="123713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Étoile : 4 branches 15">
            <a:extLst>
              <a:ext uri="{FF2B5EF4-FFF2-40B4-BE49-F238E27FC236}">
                <a16:creationId xmlns="" xmlns:a16="http://schemas.microsoft.com/office/drawing/2014/main" id="{8B169D0A-8A20-49F9-B4B0-31ECB5F809A0}"/>
              </a:ext>
            </a:extLst>
          </p:cNvPr>
          <p:cNvSpPr/>
          <p:nvPr/>
        </p:nvSpPr>
        <p:spPr>
          <a:xfrm>
            <a:off x="6037668" y="5734188"/>
            <a:ext cx="139849" cy="123713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Étoile : 4 branches 16">
            <a:extLst>
              <a:ext uri="{FF2B5EF4-FFF2-40B4-BE49-F238E27FC236}">
                <a16:creationId xmlns="" xmlns:a16="http://schemas.microsoft.com/office/drawing/2014/main" id="{CFA76F3A-9F38-4084-92AC-BCBD30CD12E7}"/>
              </a:ext>
            </a:extLst>
          </p:cNvPr>
          <p:cNvSpPr/>
          <p:nvPr/>
        </p:nvSpPr>
        <p:spPr>
          <a:xfrm>
            <a:off x="2922697" y="5635507"/>
            <a:ext cx="139849" cy="123713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B49CA36-B690-4D59-80AA-2417CAAAE6E2}"/>
              </a:ext>
            </a:extLst>
          </p:cNvPr>
          <p:cNvSpPr txBox="1"/>
          <p:nvPr/>
        </p:nvSpPr>
        <p:spPr>
          <a:xfrm>
            <a:off x="3112191" y="5555466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Usine</a:t>
            </a:r>
            <a:endParaRPr lang="en-GB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445734D-D3BC-47C5-8356-D34D089532C3}"/>
              </a:ext>
            </a:extLst>
          </p:cNvPr>
          <p:cNvSpPr txBox="1"/>
          <p:nvPr/>
        </p:nvSpPr>
        <p:spPr>
          <a:xfrm>
            <a:off x="177449" y="4862794"/>
            <a:ext cx="10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Garnierite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813E496-9980-45F7-9091-97FD3B33B049}"/>
              </a:ext>
            </a:extLst>
          </p:cNvPr>
          <p:cNvSpPr/>
          <p:nvPr/>
        </p:nvSpPr>
        <p:spPr>
          <a:xfrm>
            <a:off x="4148913" y="4365570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C03DB21-2841-4DDD-8B20-4E7879DB9665}"/>
              </a:ext>
            </a:extLst>
          </p:cNvPr>
          <p:cNvSpPr/>
          <p:nvPr/>
        </p:nvSpPr>
        <p:spPr>
          <a:xfrm>
            <a:off x="4487227" y="4640078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A0C97A-C1B7-4B08-8CCD-A1F889662B8D}"/>
              </a:ext>
            </a:extLst>
          </p:cNvPr>
          <p:cNvSpPr/>
          <p:nvPr/>
        </p:nvSpPr>
        <p:spPr>
          <a:xfrm>
            <a:off x="6591725" y="5739954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9307879-29AB-4EC8-9E73-F08145183A27}"/>
              </a:ext>
            </a:extLst>
          </p:cNvPr>
          <p:cNvSpPr/>
          <p:nvPr/>
        </p:nvSpPr>
        <p:spPr>
          <a:xfrm>
            <a:off x="5812012" y="5386691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B716EDD-2898-4F04-9A2C-B1B0A8EB5BA1}"/>
              </a:ext>
            </a:extLst>
          </p:cNvPr>
          <p:cNvSpPr/>
          <p:nvPr/>
        </p:nvSpPr>
        <p:spPr>
          <a:xfrm>
            <a:off x="4711860" y="4741905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1EA82E1-4E49-4513-AE20-FE12F47833D6}"/>
              </a:ext>
            </a:extLst>
          </p:cNvPr>
          <p:cNvSpPr/>
          <p:nvPr/>
        </p:nvSpPr>
        <p:spPr>
          <a:xfrm>
            <a:off x="5884054" y="5363831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E1FE829-1248-41BA-8FE5-9B3D3741C8CF}"/>
              </a:ext>
            </a:extLst>
          </p:cNvPr>
          <p:cNvSpPr/>
          <p:nvPr/>
        </p:nvSpPr>
        <p:spPr>
          <a:xfrm>
            <a:off x="5852018" y="5318112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4594DE1-9074-4105-89AE-2FE8C434E696}"/>
              </a:ext>
            </a:extLst>
          </p:cNvPr>
          <p:cNvSpPr/>
          <p:nvPr/>
        </p:nvSpPr>
        <p:spPr>
          <a:xfrm>
            <a:off x="5838100" y="5175746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11F6190-D0A9-483F-B409-3F9BA3D0B3CD}"/>
              </a:ext>
            </a:extLst>
          </p:cNvPr>
          <p:cNvSpPr/>
          <p:nvPr/>
        </p:nvSpPr>
        <p:spPr>
          <a:xfrm>
            <a:off x="5925929" y="5221465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03DAE-197A-44DC-A3D9-D13D2BC500B2}"/>
              </a:ext>
            </a:extLst>
          </p:cNvPr>
          <p:cNvSpPr/>
          <p:nvPr/>
        </p:nvSpPr>
        <p:spPr>
          <a:xfrm>
            <a:off x="3342744" y="3622358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F67A70F-FCE9-4CF9-AE95-A2A730AAD826}"/>
              </a:ext>
            </a:extLst>
          </p:cNvPr>
          <p:cNvSpPr/>
          <p:nvPr/>
        </p:nvSpPr>
        <p:spPr>
          <a:xfrm>
            <a:off x="3519021" y="3808290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4B3DFF8-5C6D-4937-9095-32A8A945A923}"/>
              </a:ext>
            </a:extLst>
          </p:cNvPr>
          <p:cNvSpPr/>
          <p:nvPr/>
        </p:nvSpPr>
        <p:spPr>
          <a:xfrm>
            <a:off x="3711853" y="3965327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2C8B87E-CC16-4297-994A-0324113BD235}"/>
              </a:ext>
            </a:extLst>
          </p:cNvPr>
          <p:cNvSpPr/>
          <p:nvPr/>
        </p:nvSpPr>
        <p:spPr>
          <a:xfrm>
            <a:off x="3744161" y="3988186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524EC45-A136-4F7E-95BB-4FD4DF6BD726}"/>
              </a:ext>
            </a:extLst>
          </p:cNvPr>
          <p:cNvSpPr/>
          <p:nvPr/>
        </p:nvSpPr>
        <p:spPr>
          <a:xfrm>
            <a:off x="3861143" y="4095957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5BFB600-F35F-4321-80D3-BB56D1F2EB8B}"/>
              </a:ext>
            </a:extLst>
          </p:cNvPr>
          <p:cNvSpPr/>
          <p:nvPr/>
        </p:nvSpPr>
        <p:spPr>
          <a:xfrm>
            <a:off x="3956888" y="4142669"/>
            <a:ext cx="52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2" descr="RÃ©sultat de recherche d'images pour &quot;loupe png&quot;">
            <a:extLst>
              <a:ext uri="{FF2B5EF4-FFF2-40B4-BE49-F238E27FC236}">
                <a16:creationId xmlns="" xmlns:a16="http://schemas.microsoft.com/office/drawing/2014/main" id="{02ED353C-AD95-483B-A472-75C2D544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6830" flipH="1" flipV="1">
            <a:off x="3339063" y="4196687"/>
            <a:ext cx="1335301" cy="8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0" y="81261"/>
            <a:ext cx="4345459" cy="238181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663662" y="2503560"/>
            <a:ext cx="302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Mining site at </a:t>
            </a:r>
            <a:r>
              <a:rPr lang="fr-FR" sz="1600" dirty="0" err="1"/>
              <a:t>Nakéty</a:t>
            </a:r>
            <a:r>
              <a:rPr lang="fr-FR" sz="1600" dirty="0"/>
              <a:t> (East </a:t>
            </a:r>
            <a:r>
              <a:rPr lang="fr-FR" sz="1600" dirty="0" err="1"/>
              <a:t>Coast</a:t>
            </a:r>
            <a:r>
              <a:rPr lang="fr-FR" sz="1600" dirty="0"/>
              <a:t>)</a:t>
            </a:r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8748233" y="5718894"/>
            <a:ext cx="305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Temala</a:t>
            </a:r>
            <a:r>
              <a:rPr lang="fr-FR" sz="1600" dirty="0"/>
              <a:t> river </a:t>
            </a:r>
            <a:r>
              <a:rPr lang="fr-FR" sz="1600" dirty="0" err="1"/>
              <a:t>crossing</a:t>
            </a:r>
            <a:r>
              <a:rPr lang="fr-FR" sz="1600" dirty="0"/>
              <a:t> mangroves </a:t>
            </a:r>
          </a:p>
          <a:p>
            <a:r>
              <a:rPr lang="fr-FR" sz="1600" dirty="0"/>
              <a:t>(West </a:t>
            </a:r>
            <a:r>
              <a:rPr lang="fr-FR" sz="1600" dirty="0" err="1"/>
              <a:t>Coast</a:t>
            </a:r>
            <a:r>
              <a:rPr lang="fr-FR" sz="1600" dirty="0"/>
              <a:t>) </a:t>
            </a:r>
          </a:p>
        </p:txBody>
      </p:sp>
      <p:pic>
        <p:nvPicPr>
          <p:cNvPr id="36" name="Picture 2" descr="Image associÃ©e">
            <a:extLst>
              <a:ext uri="{FF2B5EF4-FFF2-40B4-BE49-F238E27FC236}">
                <a16:creationId xmlns="" xmlns:a16="http://schemas.microsoft.com/office/drawing/2014/main" id="{7805EBEF-8B1B-4331-A0AF-187462AD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1" r="3703" b="1"/>
          <a:stretch/>
        </p:blipFill>
        <p:spPr bwMode="auto">
          <a:xfrm>
            <a:off x="178736" y="3174095"/>
            <a:ext cx="2048661" cy="15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A445734D-D3BC-47C5-8356-D34D089532C3}"/>
              </a:ext>
            </a:extLst>
          </p:cNvPr>
          <p:cNvSpPr txBox="1"/>
          <p:nvPr/>
        </p:nvSpPr>
        <p:spPr>
          <a:xfrm>
            <a:off x="378753" y="2760528"/>
            <a:ext cx="1655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ea typeface="Tahoma" panose="020B0604030504040204" pitchFamily="34" charset="0"/>
                <a:cs typeface="Times New Roman" panose="02020603050405020304" pitchFamily="18" charset="0"/>
              </a:rPr>
              <a:t>2 types of Ni-ores</a:t>
            </a:r>
            <a:endParaRPr lang="en-GB" sz="1600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3" y="3578643"/>
            <a:ext cx="3050359" cy="203009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0A3C80F3-CB7D-644B-8043-E2BA97FB2905}"/>
              </a:ext>
            </a:extLst>
          </p:cNvPr>
          <p:cNvSpPr txBox="1"/>
          <p:nvPr/>
        </p:nvSpPr>
        <p:spPr>
          <a:xfrm>
            <a:off x="150766" y="4333354"/>
            <a:ext cx="824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Laterite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D2A722C-23CD-4242-B174-81D8DCD391BC}"/>
              </a:ext>
            </a:extLst>
          </p:cNvPr>
          <p:cNvSpPr/>
          <p:nvPr/>
        </p:nvSpPr>
        <p:spPr>
          <a:xfrm>
            <a:off x="7805304" y="2173880"/>
            <a:ext cx="991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P.-A. </a:t>
            </a:r>
            <a:r>
              <a:rPr lang="fr-FR" sz="1200" dirty="0" err="1"/>
              <a:t>Pantz</a:t>
            </a:r>
            <a:endParaRPr lang="fr-FR" sz="1200" dirty="0"/>
          </a:p>
        </p:txBody>
      </p:sp>
      <p:grpSp>
        <p:nvGrpSpPr>
          <p:cNvPr id="40" name="Groupe 39">
            <a:extLst>
              <a:ext uri="{FF2B5EF4-FFF2-40B4-BE49-F238E27FC236}">
                <a16:creationId xmlns="" xmlns:a16="http://schemas.microsoft.com/office/drawing/2014/main" id="{904BB9C5-872C-9B48-90B9-2ACE0AA2EA0D}"/>
              </a:ext>
            </a:extLst>
          </p:cNvPr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41" name="Chevron 40">
              <a:extLst>
                <a:ext uri="{FF2B5EF4-FFF2-40B4-BE49-F238E27FC236}">
                  <a16:creationId xmlns="" xmlns:a16="http://schemas.microsoft.com/office/drawing/2014/main" id="{DAE5441C-F5D1-944C-873B-B41E7AF864FB}"/>
                </a:ext>
              </a:extLst>
            </p:cNvPr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hevron 4">
              <a:extLst>
                <a:ext uri="{FF2B5EF4-FFF2-40B4-BE49-F238E27FC236}">
                  <a16:creationId xmlns="" xmlns:a16="http://schemas.microsoft.com/office/drawing/2014/main" id="{3681434F-D7A3-D945-AC8F-03F2D9248125}"/>
                </a:ext>
              </a:extLst>
            </p:cNvPr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Context</a:t>
              </a:r>
              <a:endParaRPr lang="en-GB" sz="16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93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92449" y="6460464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Image 7" descr="Une image contenant ciel, extérieur, eau, montagn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9B5BCAEC-2462-4053-A94C-A7E4323A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15235" r="10818" b="5072"/>
          <a:stretch/>
        </p:blipFill>
        <p:spPr>
          <a:xfrm>
            <a:off x="6719329" y="1295755"/>
            <a:ext cx="1687787" cy="1389309"/>
          </a:xfrm>
          <a:prstGeom prst="rect">
            <a:avLst/>
          </a:prstGeom>
        </p:spPr>
      </p:pic>
      <p:pic>
        <p:nvPicPr>
          <p:cNvPr id="9" name="Image 8" descr="Une image contenant arbre, extérieur, eau, ciel&#10;&#10;Description générée avec un niveau de confiance très élevé">
            <a:extLst>
              <a:ext uri="{FF2B5EF4-FFF2-40B4-BE49-F238E27FC236}">
                <a16:creationId xmlns="" xmlns:a16="http://schemas.microsoft.com/office/drawing/2014/main" id="{4AED0ADA-AEF9-437C-962D-A3AC8EBF5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r="11077"/>
          <a:stretch/>
        </p:blipFill>
        <p:spPr>
          <a:xfrm>
            <a:off x="2479740" y="1295755"/>
            <a:ext cx="1900426" cy="1385571"/>
          </a:xfrm>
          <a:prstGeom prst="rect">
            <a:avLst/>
          </a:prstGeom>
        </p:spPr>
      </p:pic>
      <p:pic>
        <p:nvPicPr>
          <p:cNvPr id="12" name="Image 11" descr="Une image contenant eau, extérieur, montagne, récif&#10;&#10;Description générée avec un niveau de confiance très élevé">
            <a:extLst>
              <a:ext uri="{FF2B5EF4-FFF2-40B4-BE49-F238E27FC236}">
                <a16:creationId xmlns="" xmlns:a16="http://schemas.microsoft.com/office/drawing/2014/main" id="{63DD2F4D-0FCA-468E-AE96-3C15F59AE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1"/>
          <a:stretch/>
        </p:blipFill>
        <p:spPr>
          <a:xfrm>
            <a:off x="8742123" y="1304531"/>
            <a:ext cx="2959191" cy="13805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73" y="1295755"/>
            <a:ext cx="1847429" cy="13855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738" y="3125119"/>
            <a:ext cx="120199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Dissolved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organic</a:t>
            </a:r>
            <a:r>
              <a:rPr lang="en-US" sz="26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matter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(DOM)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ubiquitous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environment.</a:t>
            </a:r>
            <a:r>
              <a:rPr lang="en-US" sz="2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spc="-7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US" sz="2600" spc="-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 complexes with dissolved trace metals.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spc="-7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spc="-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render them hardly available to living organisms, and thus limit their toxicity.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spc="-7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significantly contribute to the dispersal of trace metals in aquatic ecosystems.</a:t>
            </a:r>
            <a:r>
              <a:rPr lang="en-US" sz="26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79037" y="115322"/>
            <a:ext cx="710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Dissolved</a:t>
            </a:r>
            <a:r>
              <a:rPr lang="fr-FR" sz="2800" dirty="0"/>
              <a:t> and </a:t>
            </a:r>
            <a:r>
              <a:rPr lang="fr-FR" sz="2800" dirty="0" err="1"/>
              <a:t>particulate</a:t>
            </a:r>
            <a:r>
              <a:rPr lang="fr-FR" sz="2800" dirty="0"/>
              <a:t> trace </a:t>
            </a:r>
            <a:r>
              <a:rPr lang="fr-FR" sz="2800" dirty="0" err="1"/>
              <a:t>metals</a:t>
            </a:r>
            <a:r>
              <a:rPr lang="fr-FR" sz="2800" dirty="0"/>
              <a:t> dispersal</a:t>
            </a:r>
          </a:p>
        </p:txBody>
      </p:sp>
      <p:sp>
        <p:nvSpPr>
          <p:cNvPr id="17" name="Flèche : droite 7">
            <a:extLst>
              <a:ext uri="{FF2B5EF4-FFF2-40B4-BE49-F238E27FC236}">
                <a16:creationId xmlns="" xmlns:a16="http://schemas.microsoft.com/office/drawing/2014/main" id="{13F5B4D8-D642-479D-91FC-9BAFECDA6ACC}"/>
              </a:ext>
            </a:extLst>
          </p:cNvPr>
          <p:cNvSpPr/>
          <p:nvPr/>
        </p:nvSpPr>
        <p:spPr>
          <a:xfrm>
            <a:off x="3202842" y="630343"/>
            <a:ext cx="6362959" cy="520627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Image associÃ©e">
            <a:extLst>
              <a:ext uri="{FF2B5EF4-FFF2-40B4-BE49-F238E27FC236}">
                <a16:creationId xmlns="" xmlns:a16="http://schemas.microsoft.com/office/drawing/2014/main" id="{BEDC55E7-764A-FB4E-9FBB-2A6D38F16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1" r="3703" b="1"/>
          <a:stretch/>
        </p:blipFill>
        <p:spPr bwMode="auto">
          <a:xfrm>
            <a:off x="371305" y="1295754"/>
            <a:ext cx="1915728" cy="14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5F5819D0-C2A2-9344-B5FE-E4E05B6A5DEB}"/>
              </a:ext>
            </a:extLst>
          </p:cNvPr>
          <p:cNvSpPr txBox="1"/>
          <p:nvPr/>
        </p:nvSpPr>
        <p:spPr>
          <a:xfrm>
            <a:off x="371305" y="2353108"/>
            <a:ext cx="824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Laterite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F8844B4-1648-8D40-AB06-84B1DBA73368}"/>
              </a:ext>
            </a:extLst>
          </p:cNvPr>
          <p:cNvSpPr txBox="1"/>
          <p:nvPr/>
        </p:nvSpPr>
        <p:spPr>
          <a:xfrm>
            <a:off x="2467961" y="2359290"/>
            <a:ext cx="609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River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D1EADEBF-DB90-2049-BC03-7215637F8191}"/>
              </a:ext>
            </a:extLst>
          </p:cNvPr>
          <p:cNvSpPr txBox="1"/>
          <p:nvPr/>
        </p:nvSpPr>
        <p:spPr>
          <a:xfrm>
            <a:off x="5353078" y="2379304"/>
            <a:ext cx="103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Mangrove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8D2FC595-62D7-1640-BC23-F5B659D8383C}"/>
              </a:ext>
            </a:extLst>
          </p:cNvPr>
          <p:cNvSpPr txBox="1"/>
          <p:nvPr/>
        </p:nvSpPr>
        <p:spPr>
          <a:xfrm>
            <a:off x="6719329" y="2342772"/>
            <a:ext cx="16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Estuarine</a:t>
            </a:r>
            <a:r>
              <a:rPr lang="fr-FR" sz="16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lagoon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AD1BBC91-6D98-5140-9FFF-9098521288F0}"/>
              </a:ext>
            </a:extLst>
          </p:cNvPr>
          <p:cNvSpPr txBox="1"/>
          <p:nvPr/>
        </p:nvSpPr>
        <p:spPr>
          <a:xfrm>
            <a:off x="10804504" y="2322278"/>
            <a:ext cx="9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Coral</a:t>
            </a:r>
            <a:r>
              <a:rPr lang="fr-FR" sz="16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reff</a:t>
            </a:r>
            <a:endParaRPr lang="en-GB" sz="1600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="" xmlns:a16="http://schemas.microsoft.com/office/drawing/2014/main" id="{0B075896-0BD4-124B-AD93-A10A8D248378}"/>
              </a:ext>
            </a:extLst>
          </p:cNvPr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25" name="Chevron 24">
              <a:extLst>
                <a:ext uri="{FF2B5EF4-FFF2-40B4-BE49-F238E27FC236}">
                  <a16:creationId xmlns="" xmlns:a16="http://schemas.microsoft.com/office/drawing/2014/main" id="{FBAF81F2-B2E5-5543-8303-5F11ABC393B6}"/>
                </a:ext>
              </a:extLst>
            </p:cNvPr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4">
              <a:extLst>
                <a:ext uri="{FF2B5EF4-FFF2-40B4-BE49-F238E27FC236}">
                  <a16:creationId xmlns="" xmlns:a16="http://schemas.microsoft.com/office/drawing/2014/main" id="{693CD7CA-C148-7447-BFA3-02FD90A2E1A3}"/>
                </a:ext>
              </a:extLst>
            </p:cNvPr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Context</a:t>
              </a:r>
              <a:endParaRPr lang="en-GB" sz="16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289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38652" y="993195"/>
            <a:ext cx="517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characterize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FDOM (</a:t>
            </a:r>
            <a:r>
              <a:rPr lang="en-US" sz="28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fraction of DOM with specific fluorescence properties) and its complexing capacity towards trace metals 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 a salinity gradient downstream of two contrasted catchments: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Ultramafic : COCO river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1855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Volcano-sedimentary : TEMALA river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70251" y="6492875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4</a:t>
            </a:fld>
            <a:endParaRPr lang="fr-FR" dirty="0"/>
          </a:p>
        </p:txBody>
      </p:sp>
      <p:pic>
        <p:nvPicPr>
          <p:cNvPr id="51" name="Image 50">
            <a:extLst>
              <a:ext uri="{FF2B5EF4-FFF2-40B4-BE49-F238E27FC236}">
                <a16:creationId xmlns="" xmlns:a16="http://schemas.microsoft.com/office/drawing/2014/main" id="{DD827EF3-E767-B342-8AB7-8601ABB4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3" y="797655"/>
            <a:ext cx="6427975" cy="592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Forme libre 51">
            <a:extLst>
              <a:ext uri="{FF2B5EF4-FFF2-40B4-BE49-F238E27FC236}">
                <a16:creationId xmlns="" xmlns:a16="http://schemas.microsoft.com/office/drawing/2014/main" id="{0F09739D-94E6-A540-AF30-7B6585A33BB9}"/>
              </a:ext>
            </a:extLst>
          </p:cNvPr>
          <p:cNvSpPr/>
          <p:nvPr/>
        </p:nvSpPr>
        <p:spPr>
          <a:xfrm>
            <a:off x="5819789" y="1511360"/>
            <a:ext cx="850900" cy="948871"/>
          </a:xfrm>
          <a:custGeom>
            <a:avLst/>
            <a:gdLst>
              <a:gd name="connsiteX0" fmla="*/ 850900 w 850900"/>
              <a:gd name="connsiteY0" fmla="*/ 9071 h 948871"/>
              <a:gd name="connsiteX1" fmla="*/ 838200 w 850900"/>
              <a:gd name="connsiteY1" fmla="*/ 948871 h 948871"/>
              <a:gd name="connsiteX2" fmla="*/ 838200 w 850900"/>
              <a:gd name="connsiteY2" fmla="*/ 948871 h 948871"/>
              <a:gd name="connsiteX3" fmla="*/ 736600 w 850900"/>
              <a:gd name="connsiteY3" fmla="*/ 898071 h 948871"/>
              <a:gd name="connsiteX4" fmla="*/ 660400 w 850900"/>
              <a:gd name="connsiteY4" fmla="*/ 859971 h 948871"/>
              <a:gd name="connsiteX5" fmla="*/ 469900 w 850900"/>
              <a:gd name="connsiteY5" fmla="*/ 885371 h 948871"/>
              <a:gd name="connsiteX6" fmla="*/ 355600 w 850900"/>
              <a:gd name="connsiteY6" fmla="*/ 923471 h 948871"/>
              <a:gd name="connsiteX7" fmla="*/ 317500 w 850900"/>
              <a:gd name="connsiteY7" fmla="*/ 936171 h 948871"/>
              <a:gd name="connsiteX8" fmla="*/ 139700 w 850900"/>
              <a:gd name="connsiteY8" fmla="*/ 923471 h 948871"/>
              <a:gd name="connsiteX9" fmla="*/ 101600 w 850900"/>
              <a:gd name="connsiteY9" fmla="*/ 910771 h 948871"/>
              <a:gd name="connsiteX10" fmla="*/ 25400 w 850900"/>
              <a:gd name="connsiteY10" fmla="*/ 834571 h 948871"/>
              <a:gd name="connsiteX11" fmla="*/ 0 w 850900"/>
              <a:gd name="connsiteY11" fmla="*/ 758371 h 948871"/>
              <a:gd name="connsiteX12" fmla="*/ 25400 w 850900"/>
              <a:gd name="connsiteY12" fmla="*/ 631371 h 948871"/>
              <a:gd name="connsiteX13" fmla="*/ 38100 w 850900"/>
              <a:gd name="connsiteY13" fmla="*/ 593271 h 948871"/>
              <a:gd name="connsiteX14" fmla="*/ 88900 w 850900"/>
              <a:gd name="connsiteY14" fmla="*/ 517071 h 948871"/>
              <a:gd name="connsiteX15" fmla="*/ 215900 w 850900"/>
              <a:gd name="connsiteY15" fmla="*/ 466271 h 948871"/>
              <a:gd name="connsiteX16" fmla="*/ 254000 w 850900"/>
              <a:gd name="connsiteY16" fmla="*/ 453571 h 948871"/>
              <a:gd name="connsiteX17" fmla="*/ 330200 w 850900"/>
              <a:gd name="connsiteY17" fmla="*/ 390071 h 948871"/>
              <a:gd name="connsiteX18" fmla="*/ 368300 w 850900"/>
              <a:gd name="connsiteY18" fmla="*/ 377371 h 948871"/>
              <a:gd name="connsiteX19" fmla="*/ 482600 w 850900"/>
              <a:gd name="connsiteY19" fmla="*/ 275771 h 948871"/>
              <a:gd name="connsiteX20" fmla="*/ 508000 w 850900"/>
              <a:gd name="connsiteY20" fmla="*/ 237671 h 948871"/>
              <a:gd name="connsiteX21" fmla="*/ 546100 w 850900"/>
              <a:gd name="connsiteY21" fmla="*/ 161471 h 948871"/>
              <a:gd name="connsiteX22" fmla="*/ 584200 w 850900"/>
              <a:gd name="connsiteY22" fmla="*/ 136071 h 948871"/>
              <a:gd name="connsiteX23" fmla="*/ 647700 w 850900"/>
              <a:gd name="connsiteY23" fmla="*/ 72571 h 948871"/>
              <a:gd name="connsiteX24" fmla="*/ 762000 w 850900"/>
              <a:gd name="connsiteY24" fmla="*/ 34471 h 948871"/>
              <a:gd name="connsiteX25" fmla="*/ 800100 w 850900"/>
              <a:gd name="connsiteY25" fmla="*/ 21771 h 948871"/>
              <a:gd name="connsiteX26" fmla="*/ 850900 w 850900"/>
              <a:gd name="connsiteY26" fmla="*/ 9071 h 9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948871">
                <a:moveTo>
                  <a:pt x="850900" y="9071"/>
                </a:moveTo>
                <a:lnTo>
                  <a:pt x="838200" y="948871"/>
                </a:lnTo>
                <a:lnTo>
                  <a:pt x="838200" y="948871"/>
                </a:lnTo>
                <a:cubicBezTo>
                  <a:pt x="804333" y="931938"/>
                  <a:pt x="771070" y="913739"/>
                  <a:pt x="736600" y="898071"/>
                </a:cubicBezTo>
                <a:cubicBezTo>
                  <a:pt x="653974" y="860514"/>
                  <a:pt x="743896" y="915635"/>
                  <a:pt x="660400" y="859971"/>
                </a:cubicBezTo>
                <a:cubicBezTo>
                  <a:pt x="564919" y="868651"/>
                  <a:pt x="543067" y="863421"/>
                  <a:pt x="469900" y="885371"/>
                </a:cubicBezTo>
                <a:lnTo>
                  <a:pt x="355600" y="923471"/>
                </a:lnTo>
                <a:lnTo>
                  <a:pt x="317500" y="936171"/>
                </a:lnTo>
                <a:cubicBezTo>
                  <a:pt x="258233" y="931938"/>
                  <a:pt x="198711" y="930413"/>
                  <a:pt x="139700" y="923471"/>
                </a:cubicBezTo>
                <a:cubicBezTo>
                  <a:pt x="126405" y="921907"/>
                  <a:pt x="112167" y="918990"/>
                  <a:pt x="101600" y="910771"/>
                </a:cubicBezTo>
                <a:cubicBezTo>
                  <a:pt x="73246" y="888718"/>
                  <a:pt x="25400" y="834571"/>
                  <a:pt x="25400" y="834571"/>
                </a:cubicBezTo>
                <a:cubicBezTo>
                  <a:pt x="16933" y="809171"/>
                  <a:pt x="0" y="785145"/>
                  <a:pt x="0" y="758371"/>
                </a:cubicBezTo>
                <a:cubicBezTo>
                  <a:pt x="0" y="715199"/>
                  <a:pt x="15692" y="673437"/>
                  <a:pt x="25400" y="631371"/>
                </a:cubicBezTo>
                <a:cubicBezTo>
                  <a:pt x="28410" y="618327"/>
                  <a:pt x="31599" y="604973"/>
                  <a:pt x="38100" y="593271"/>
                </a:cubicBezTo>
                <a:cubicBezTo>
                  <a:pt x="52925" y="566586"/>
                  <a:pt x="61596" y="530723"/>
                  <a:pt x="88900" y="517071"/>
                </a:cubicBezTo>
                <a:cubicBezTo>
                  <a:pt x="163647" y="479697"/>
                  <a:pt x="121739" y="497658"/>
                  <a:pt x="215900" y="466271"/>
                </a:cubicBezTo>
                <a:lnTo>
                  <a:pt x="254000" y="453571"/>
                </a:lnTo>
                <a:cubicBezTo>
                  <a:pt x="282087" y="425484"/>
                  <a:pt x="294837" y="407752"/>
                  <a:pt x="330200" y="390071"/>
                </a:cubicBezTo>
                <a:cubicBezTo>
                  <a:pt x="342174" y="384084"/>
                  <a:pt x="356326" y="383358"/>
                  <a:pt x="368300" y="377371"/>
                </a:cubicBezTo>
                <a:cubicBezTo>
                  <a:pt x="406474" y="358284"/>
                  <a:pt x="465771" y="301015"/>
                  <a:pt x="482600" y="275771"/>
                </a:cubicBezTo>
                <a:cubicBezTo>
                  <a:pt x="491067" y="263071"/>
                  <a:pt x="501174" y="251323"/>
                  <a:pt x="508000" y="237671"/>
                </a:cubicBezTo>
                <a:cubicBezTo>
                  <a:pt x="528658" y="196354"/>
                  <a:pt x="509704" y="197867"/>
                  <a:pt x="546100" y="161471"/>
                </a:cubicBezTo>
                <a:cubicBezTo>
                  <a:pt x="556893" y="150678"/>
                  <a:pt x="571500" y="144538"/>
                  <a:pt x="584200" y="136071"/>
                </a:cubicBezTo>
                <a:cubicBezTo>
                  <a:pt x="607372" y="101313"/>
                  <a:pt x="607595" y="90396"/>
                  <a:pt x="647700" y="72571"/>
                </a:cubicBezTo>
                <a:lnTo>
                  <a:pt x="762000" y="34471"/>
                </a:lnTo>
                <a:cubicBezTo>
                  <a:pt x="774700" y="30238"/>
                  <a:pt x="788961" y="29197"/>
                  <a:pt x="800100" y="21771"/>
                </a:cubicBezTo>
                <a:cubicBezTo>
                  <a:pt x="841722" y="-5977"/>
                  <a:pt x="822936" y="-3629"/>
                  <a:pt x="850900" y="90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>
            <a:extLst>
              <a:ext uri="{FF2B5EF4-FFF2-40B4-BE49-F238E27FC236}">
                <a16:creationId xmlns="" xmlns:a16="http://schemas.microsoft.com/office/drawing/2014/main" id="{88B47167-847C-254B-961B-B358B6283071}"/>
              </a:ext>
            </a:extLst>
          </p:cNvPr>
          <p:cNvSpPr/>
          <p:nvPr/>
        </p:nvSpPr>
        <p:spPr>
          <a:xfrm>
            <a:off x="5729331" y="784956"/>
            <a:ext cx="926247" cy="405114"/>
          </a:xfrm>
          <a:custGeom>
            <a:avLst/>
            <a:gdLst>
              <a:gd name="connsiteX0" fmla="*/ 34996 w 926247"/>
              <a:gd name="connsiteY0" fmla="*/ 0 h 405114"/>
              <a:gd name="connsiteX1" fmla="*/ 926247 w 926247"/>
              <a:gd name="connsiteY1" fmla="*/ 23150 h 405114"/>
              <a:gd name="connsiteX2" fmla="*/ 926247 w 926247"/>
              <a:gd name="connsiteY2" fmla="*/ 405114 h 405114"/>
              <a:gd name="connsiteX3" fmla="*/ 822074 w 926247"/>
              <a:gd name="connsiteY3" fmla="*/ 393540 h 405114"/>
              <a:gd name="connsiteX4" fmla="*/ 764201 w 926247"/>
              <a:gd name="connsiteY4" fmla="*/ 358816 h 405114"/>
              <a:gd name="connsiteX5" fmla="*/ 602155 w 926247"/>
              <a:gd name="connsiteY5" fmla="*/ 347241 h 405114"/>
              <a:gd name="connsiteX6" fmla="*/ 544282 w 926247"/>
              <a:gd name="connsiteY6" fmla="*/ 335666 h 405114"/>
              <a:gd name="connsiteX7" fmla="*/ 486409 w 926247"/>
              <a:gd name="connsiteY7" fmla="*/ 289367 h 405114"/>
              <a:gd name="connsiteX8" fmla="*/ 463259 w 926247"/>
              <a:gd name="connsiteY8" fmla="*/ 219919 h 405114"/>
              <a:gd name="connsiteX9" fmla="*/ 451685 w 926247"/>
              <a:gd name="connsiteY9" fmla="*/ 185195 h 405114"/>
              <a:gd name="connsiteX10" fmla="*/ 139168 w 926247"/>
              <a:gd name="connsiteY10" fmla="*/ 150471 h 405114"/>
              <a:gd name="connsiteX11" fmla="*/ 116019 w 926247"/>
              <a:gd name="connsiteY11" fmla="*/ 115747 h 405114"/>
              <a:gd name="connsiteX12" fmla="*/ 81295 w 926247"/>
              <a:gd name="connsiteY12" fmla="*/ 104172 h 405114"/>
              <a:gd name="connsiteX13" fmla="*/ 58145 w 926247"/>
              <a:gd name="connsiteY13" fmla="*/ 81023 h 405114"/>
              <a:gd name="connsiteX14" fmla="*/ 272 w 926247"/>
              <a:gd name="connsiteY14" fmla="*/ 34724 h 405114"/>
              <a:gd name="connsiteX15" fmla="*/ 34996 w 926247"/>
              <a:gd name="connsiteY15" fmla="*/ 0 h 4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6247" h="405114">
                <a:moveTo>
                  <a:pt x="34996" y="0"/>
                </a:moveTo>
                <a:lnTo>
                  <a:pt x="926247" y="23150"/>
                </a:lnTo>
                <a:lnTo>
                  <a:pt x="926247" y="405114"/>
                </a:lnTo>
                <a:cubicBezTo>
                  <a:pt x="891523" y="401256"/>
                  <a:pt x="855781" y="402733"/>
                  <a:pt x="822074" y="393540"/>
                </a:cubicBezTo>
                <a:cubicBezTo>
                  <a:pt x="697341" y="359522"/>
                  <a:pt x="913205" y="376346"/>
                  <a:pt x="764201" y="358816"/>
                </a:cubicBezTo>
                <a:cubicBezTo>
                  <a:pt x="710419" y="352489"/>
                  <a:pt x="656170" y="351099"/>
                  <a:pt x="602155" y="347241"/>
                </a:cubicBezTo>
                <a:cubicBezTo>
                  <a:pt x="582864" y="343383"/>
                  <a:pt x="562702" y="342574"/>
                  <a:pt x="544282" y="335666"/>
                </a:cubicBezTo>
                <a:cubicBezTo>
                  <a:pt x="520918" y="326904"/>
                  <a:pt x="503360" y="306319"/>
                  <a:pt x="486409" y="289367"/>
                </a:cubicBezTo>
                <a:lnTo>
                  <a:pt x="463259" y="219919"/>
                </a:lnTo>
                <a:cubicBezTo>
                  <a:pt x="459401" y="208344"/>
                  <a:pt x="463260" y="189053"/>
                  <a:pt x="451685" y="185195"/>
                </a:cubicBezTo>
                <a:cubicBezTo>
                  <a:pt x="305284" y="136396"/>
                  <a:pt x="406610" y="163207"/>
                  <a:pt x="139168" y="150471"/>
                </a:cubicBezTo>
                <a:cubicBezTo>
                  <a:pt x="131452" y="138896"/>
                  <a:pt x="126882" y="124437"/>
                  <a:pt x="116019" y="115747"/>
                </a:cubicBezTo>
                <a:cubicBezTo>
                  <a:pt x="106492" y="108125"/>
                  <a:pt x="91757" y="110449"/>
                  <a:pt x="81295" y="104172"/>
                </a:cubicBezTo>
                <a:cubicBezTo>
                  <a:pt x="71937" y="98557"/>
                  <a:pt x="66667" y="87840"/>
                  <a:pt x="58145" y="81023"/>
                </a:cubicBezTo>
                <a:cubicBezTo>
                  <a:pt x="51935" y="76055"/>
                  <a:pt x="3766" y="48699"/>
                  <a:pt x="272" y="34724"/>
                </a:cubicBezTo>
                <a:cubicBezTo>
                  <a:pt x="-1820" y="26354"/>
                  <a:pt x="7989" y="19291"/>
                  <a:pt x="34996" y="0"/>
                </a:cubicBezTo>
                <a:close/>
              </a:path>
            </a:pathLst>
          </a:custGeom>
          <a:solidFill>
            <a:srgbClr val="7475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C8E0A7DD-2488-E54B-8848-C0E39E369462}"/>
              </a:ext>
            </a:extLst>
          </p:cNvPr>
          <p:cNvSpPr/>
          <p:nvPr/>
        </p:nvSpPr>
        <p:spPr>
          <a:xfrm>
            <a:off x="4637083" y="791973"/>
            <a:ext cx="2045212" cy="1668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2573DB5B-88C4-6240-B17C-2A89AEFA3671}"/>
              </a:ext>
            </a:extLst>
          </p:cNvPr>
          <p:cNvSpPr txBox="1"/>
          <p:nvPr/>
        </p:nvSpPr>
        <p:spPr>
          <a:xfrm>
            <a:off x="5043183" y="1409049"/>
            <a:ext cx="161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Volcano-sedimentary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38B8CF5-A162-B84C-B60F-A5F6C96EE6AF}"/>
              </a:ext>
            </a:extLst>
          </p:cNvPr>
          <p:cNvSpPr/>
          <p:nvPr/>
        </p:nvSpPr>
        <p:spPr>
          <a:xfrm>
            <a:off x="4719552" y="1122389"/>
            <a:ext cx="360000" cy="18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5A7A3F1-170E-4B45-BEA4-97808BB8F4D4}"/>
              </a:ext>
            </a:extLst>
          </p:cNvPr>
          <p:cNvSpPr/>
          <p:nvPr/>
        </p:nvSpPr>
        <p:spPr>
          <a:xfrm>
            <a:off x="4719552" y="1468015"/>
            <a:ext cx="360000" cy="180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CD8A3777-080B-A141-9CF8-A136CBC1B040}"/>
              </a:ext>
            </a:extLst>
          </p:cNvPr>
          <p:cNvSpPr txBox="1"/>
          <p:nvPr/>
        </p:nvSpPr>
        <p:spPr>
          <a:xfrm>
            <a:off x="5043183" y="107128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Ultramafic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10012978-73AF-F645-9AEB-11F6C1CF7EE8}"/>
              </a:ext>
            </a:extLst>
          </p:cNvPr>
          <p:cNvSpPr txBox="1"/>
          <p:nvPr/>
        </p:nvSpPr>
        <p:spPr>
          <a:xfrm>
            <a:off x="4603174" y="768871"/>
            <a:ext cx="2195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Geomorphological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setting </a:t>
            </a:r>
          </a:p>
        </p:txBody>
      </p:sp>
      <p:sp>
        <p:nvSpPr>
          <p:cNvPr id="60" name="Explosion 2 59">
            <a:extLst>
              <a:ext uri="{FF2B5EF4-FFF2-40B4-BE49-F238E27FC236}">
                <a16:creationId xmlns="" xmlns:a16="http://schemas.microsoft.com/office/drawing/2014/main" id="{135DEFEE-8812-1341-9272-AA21AC56B3C5}"/>
              </a:ext>
            </a:extLst>
          </p:cNvPr>
          <p:cNvSpPr/>
          <p:nvPr/>
        </p:nvSpPr>
        <p:spPr>
          <a:xfrm>
            <a:off x="4735514" y="2113624"/>
            <a:ext cx="324246" cy="2459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="" xmlns:a16="http://schemas.microsoft.com/office/drawing/2014/main" id="{4259F2F0-AB77-4C47-ABD7-68021094410C}"/>
              </a:ext>
            </a:extLst>
          </p:cNvPr>
          <p:cNvSpPr txBox="1"/>
          <p:nvPr/>
        </p:nvSpPr>
        <p:spPr>
          <a:xfrm>
            <a:off x="5045572" y="2053578"/>
            <a:ext cx="161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Mangrove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B0590421-52E4-E94E-B62A-37D39B4A6227}"/>
              </a:ext>
            </a:extLst>
          </p:cNvPr>
          <p:cNvSpPr txBox="1"/>
          <p:nvPr/>
        </p:nvSpPr>
        <p:spPr>
          <a:xfrm>
            <a:off x="5043183" y="1739067"/>
            <a:ext cx="161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Alluvial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0C058C4-CA08-4B42-8DEF-9ACBAE509AFC}"/>
              </a:ext>
            </a:extLst>
          </p:cNvPr>
          <p:cNvSpPr/>
          <p:nvPr/>
        </p:nvSpPr>
        <p:spPr>
          <a:xfrm>
            <a:off x="4719552" y="1798033"/>
            <a:ext cx="360000" cy="180000"/>
          </a:xfrm>
          <a:prstGeom prst="rect">
            <a:avLst/>
          </a:prstGeom>
          <a:solidFill>
            <a:srgbClr val="E5E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 63">
            <a:extLst>
              <a:ext uri="{FF2B5EF4-FFF2-40B4-BE49-F238E27FC236}">
                <a16:creationId xmlns="" xmlns:a16="http://schemas.microsoft.com/office/drawing/2014/main" id="{0328827B-7853-AB4E-8035-9B564A927015}"/>
              </a:ext>
            </a:extLst>
          </p:cNvPr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65" name="Chevron 64">
              <a:extLst>
                <a:ext uri="{FF2B5EF4-FFF2-40B4-BE49-F238E27FC236}">
                  <a16:creationId xmlns="" xmlns:a16="http://schemas.microsoft.com/office/drawing/2014/main" id="{3B85DFF5-C091-994C-ACDE-50DF2ACC5DC8}"/>
                </a:ext>
              </a:extLst>
            </p:cNvPr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vron 4">
              <a:extLst>
                <a:ext uri="{FF2B5EF4-FFF2-40B4-BE49-F238E27FC236}">
                  <a16:creationId xmlns="" xmlns:a16="http://schemas.microsoft.com/office/drawing/2014/main" id="{1734A7E5-D682-BC40-A46B-E6DABA0F3A36}"/>
                </a:ext>
              </a:extLst>
            </p:cNvPr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O</a:t>
              </a:r>
              <a:r>
                <a:rPr lang="en-GB" sz="1600" kern="1200" noProof="0" dirty="0" err="1"/>
                <a:t>bjective</a:t>
              </a:r>
              <a:endParaRPr lang="en-GB" sz="16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56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2">
            <a:extLst>
              <a:ext uri="{FF2B5EF4-FFF2-40B4-BE49-F238E27FC236}">
                <a16:creationId xmlns="" xmlns:a16="http://schemas.microsoft.com/office/drawing/2014/main" id="{391BE7B1-DBCB-4DFC-9132-D5BA8F43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1D78269A-668E-48C2-BB01-C88126061DC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47BFA9F-27AB-4A02-AA95-14D37DAC760D}"/>
              </a:ext>
            </a:extLst>
          </p:cNvPr>
          <p:cNvSpPr txBox="1"/>
          <p:nvPr/>
        </p:nvSpPr>
        <p:spPr>
          <a:xfrm>
            <a:off x="103127" y="746901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Spectrofluorimetry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 descr="Une image contenant intérieur, mur, table, plancher&#10;&#10;Description générée avec un niveau de confiance très élevé">
            <a:extLst>
              <a:ext uri="{FF2B5EF4-FFF2-40B4-BE49-F238E27FC236}">
                <a16:creationId xmlns="" xmlns:a16="http://schemas.microsoft.com/office/drawing/2014/main" id="{E3485D56-190E-48F0-A434-89BC9C0348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0505" r="6049" b="-162"/>
          <a:stretch/>
        </p:blipFill>
        <p:spPr>
          <a:xfrm>
            <a:off x="164206" y="1406765"/>
            <a:ext cx="3482985" cy="2751064"/>
          </a:xfrm>
          <a:prstGeom prst="rect">
            <a:avLst/>
          </a:prstGeom>
        </p:spPr>
      </p:pic>
      <p:pic>
        <p:nvPicPr>
          <p:cNvPr id="14" name="Image 13" descr="Une image contenant intérieur, plancher, assis&#10;&#10;Description générée avec un niveau de confiance élevé">
            <a:extLst>
              <a:ext uri="{FF2B5EF4-FFF2-40B4-BE49-F238E27FC236}">
                <a16:creationId xmlns="" xmlns:a16="http://schemas.microsoft.com/office/drawing/2014/main" id="{03290118-9EFB-431D-A00F-AFCCB316B7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1971" r="9553" b="-1927"/>
          <a:stretch/>
        </p:blipFill>
        <p:spPr>
          <a:xfrm>
            <a:off x="2522163" y="3085537"/>
            <a:ext cx="1079897" cy="914539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E4939E10-B65F-4B0C-A4D3-99E8301DE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47578"/>
              </p:ext>
            </p:extLst>
          </p:nvPr>
        </p:nvGraphicFramePr>
        <p:xfrm>
          <a:off x="103128" y="4294473"/>
          <a:ext cx="4723396" cy="2449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869">
                  <a:extLst>
                    <a:ext uri="{9D8B030D-6E8A-4147-A177-3AD203B41FA5}">
                      <a16:colId xmlns="" xmlns:a16="http://schemas.microsoft.com/office/drawing/2014/main" val="551114097"/>
                    </a:ext>
                  </a:extLst>
                </a:gridCol>
                <a:gridCol w="1492527">
                  <a:extLst>
                    <a:ext uri="{9D8B030D-6E8A-4147-A177-3AD203B41FA5}">
                      <a16:colId xmlns="" xmlns:a16="http://schemas.microsoft.com/office/drawing/2014/main" val="578623316"/>
                    </a:ext>
                  </a:extLst>
                </a:gridCol>
              </a:tblGrid>
              <a:tr h="2972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6739615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Scanning speed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nm/min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5837888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excitation and emission slots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nm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222824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time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53994344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Step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wavelengths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nm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6437953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fr-FR" sz="14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range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280-550 nm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34687046"/>
                  </a:ext>
                </a:extLst>
              </a:tr>
              <a:tr h="490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fr-FR" sz="14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fr-FR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range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200-500 nm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0489120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846048" y="1732392"/>
            <a:ext cx="82202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step:</a:t>
            </a: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Excitation-Emission Matrix (EEMs) on 0.2 µm filtered water samples + parallel factor analysis </a:t>
            </a:r>
            <a:r>
              <a:rPr lang="en-US" sz="26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(PARAFAC) + 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dentification of the different FDOM components 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7373" y="4551778"/>
            <a:ext cx="73246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 step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Fluorescence quenching experiments to measure the complexing capacity of the different FDOM components towards dissolved Ni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47728" y="33980"/>
            <a:ext cx="2183304" cy="496072"/>
            <a:chOff x="5869" y="0"/>
            <a:chExt cx="2183304" cy="496072"/>
          </a:xfrm>
        </p:grpSpPr>
        <p:sp>
          <p:nvSpPr>
            <p:cNvPr id="21" name="Chevron 20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noProof="0" dirty="0"/>
                <a:t>Methods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BB3FEF-476C-2E40-8098-CAE3FB3CE922}"/>
              </a:ext>
            </a:extLst>
          </p:cNvPr>
          <p:cNvSpPr/>
          <p:nvPr/>
        </p:nvSpPr>
        <p:spPr>
          <a:xfrm>
            <a:off x="4308051" y="753830"/>
            <a:ext cx="7569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    Trace metals concentrations (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ICP-MS)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" y="4397279"/>
            <a:ext cx="2329567" cy="1747176"/>
          </a:xfrm>
          <a:prstGeom prst="rect">
            <a:avLst/>
          </a:prstGeom>
        </p:spPr>
      </p:pic>
      <p:pic>
        <p:nvPicPr>
          <p:cNvPr id="17" name="image30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54478" y="4468211"/>
            <a:ext cx="2061841" cy="1699395"/>
          </a:xfrm>
          <a:prstGeom prst="rect">
            <a:avLst/>
          </a:prstGeom>
          <a:ln/>
        </p:spPr>
      </p:pic>
      <p:pic>
        <p:nvPicPr>
          <p:cNvPr id="18" name="image26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243868" y="4403612"/>
            <a:ext cx="2353788" cy="1763994"/>
          </a:xfrm>
          <a:prstGeom prst="rect">
            <a:avLst/>
          </a:prstGeom>
          <a:ln/>
        </p:spPr>
      </p:pic>
      <p:pic>
        <p:nvPicPr>
          <p:cNvPr id="19" name="image32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705474" y="4450322"/>
            <a:ext cx="2341187" cy="1683446"/>
          </a:xfrm>
          <a:prstGeom prst="rect">
            <a:avLst/>
          </a:prstGeom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31192" y="6408640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6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324136" y="5235844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July 2019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28" name="Chevron 27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Sampling</a:t>
              </a:r>
              <a:endParaRPr lang="en-GB" sz="1600" kern="1200" noProof="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379945" y="3707868"/>
            <a:ext cx="7081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Tide </a:t>
            </a:r>
            <a:r>
              <a:rPr lang="fr-FR" sz="3200" dirty="0" err="1"/>
              <a:t>sampling</a:t>
            </a:r>
            <a:r>
              <a:rPr lang="fr-FR" sz="3200" dirty="0"/>
              <a:t> at </a:t>
            </a:r>
            <a:r>
              <a:rPr lang="fr-FR" sz="3200" dirty="0" smtClean="0"/>
              <a:t>Mangrove (MV2) </a:t>
            </a:r>
            <a:r>
              <a:rPr lang="fr-FR" sz="3200" dirty="0"/>
              <a:t>station</a:t>
            </a:r>
          </a:p>
        </p:txBody>
      </p:sp>
      <p:pic>
        <p:nvPicPr>
          <p:cNvPr id="31" name="Picture 3" descr="E:\cecile\Nouveau dossier (4)\2018_Kone_Laura1\P31504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/>
          <a:stretch/>
        </p:blipFill>
        <p:spPr bwMode="auto">
          <a:xfrm>
            <a:off x="1016943" y="1364946"/>
            <a:ext cx="2441918" cy="19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E:\cecile\Nouveau dossier (4)\2018_Kone_Laura1\P31503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5" y="1425130"/>
            <a:ext cx="2599580" cy="18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9" descr="20180725_10491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28" y="1437966"/>
            <a:ext cx="2375227" cy="191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1353036" y="648460"/>
            <a:ext cx="1053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Gradient </a:t>
            </a:r>
            <a:r>
              <a:rPr lang="fr-FR" sz="3200" dirty="0" err="1"/>
              <a:t>sampling</a:t>
            </a:r>
            <a:r>
              <a:rPr lang="fr-FR" sz="3200" dirty="0"/>
              <a:t> </a:t>
            </a:r>
            <a:r>
              <a:rPr lang="fr-FR" sz="3200" dirty="0" err="1"/>
              <a:t>from</a:t>
            </a:r>
            <a:r>
              <a:rPr lang="fr-FR" sz="3200" dirty="0"/>
              <a:t> river to </a:t>
            </a:r>
            <a:r>
              <a:rPr lang="fr-FR" sz="3200" dirty="0" err="1" smtClean="0"/>
              <a:t>bay</a:t>
            </a:r>
            <a:r>
              <a:rPr lang="fr-FR" sz="3200" dirty="0" smtClean="0"/>
              <a:t> </a:t>
            </a:r>
            <a:r>
              <a:rPr lang="fr-FR" sz="3200" dirty="0"/>
              <a:t>(5 stations</a:t>
            </a:r>
            <a:r>
              <a:rPr lang="fr-FR" sz="3200" dirty="0" smtClean="0"/>
              <a:t>) + (1 in </a:t>
            </a:r>
            <a:r>
              <a:rPr lang="fr-FR" sz="3200" dirty="0" err="1" smtClean="0"/>
              <a:t>lagoon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9966484" y="2192261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17156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197957"/>
              </p:ext>
            </p:extLst>
          </p:nvPr>
        </p:nvGraphicFramePr>
        <p:xfrm>
          <a:off x="-127001" y="1059757"/>
          <a:ext cx="5823212" cy="491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042C1A-969C-E44F-B377-C7A261696973}"/>
              </a:ext>
            </a:extLst>
          </p:cNvPr>
          <p:cNvSpPr/>
          <p:nvPr/>
        </p:nvSpPr>
        <p:spPr>
          <a:xfrm>
            <a:off x="388913" y="5934240"/>
            <a:ext cx="11390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rivers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nickel content at mangrove stations (Mv1 and 2)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2949" y="5032206"/>
            <a:ext cx="64921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        </a:t>
            </a:r>
            <a:r>
              <a:rPr lang="fr-FR" sz="2000" dirty="0" err="1"/>
              <a:t>Riv</a:t>
            </a:r>
            <a:r>
              <a:rPr lang="fr-FR" sz="2000" dirty="0"/>
              <a:t>      Mv1      Mv2      RM       </a:t>
            </a:r>
            <a:r>
              <a:rPr lang="fr-FR" sz="2000" dirty="0" err="1"/>
              <a:t>Bay</a:t>
            </a:r>
            <a:r>
              <a:rPr lang="fr-FR" sz="2000" dirty="0"/>
              <a:t>       </a:t>
            </a:r>
            <a:r>
              <a:rPr lang="fr-FR" sz="2000" dirty="0" err="1"/>
              <a:t>Lagoon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915594" y="1320082"/>
            <a:ext cx="145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Mangrove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36" name="Chevron 35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Nickel and salinity</a:t>
              </a:r>
              <a:endParaRPr lang="en-GB" sz="1600" kern="1200" noProof="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827361" y="1781747"/>
            <a:ext cx="1592512" cy="319398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784605" y="-30379"/>
            <a:ext cx="818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Nickel and </a:t>
            </a:r>
            <a:r>
              <a:rPr lang="fr-FR" sz="3200" dirty="0" err="1"/>
              <a:t>salinity</a:t>
            </a:r>
            <a:r>
              <a:rPr lang="fr-FR" sz="3200" dirty="0"/>
              <a:t> gradient </a:t>
            </a:r>
            <a:r>
              <a:rPr lang="fr-FR" sz="3200" dirty="0" err="1"/>
              <a:t>from</a:t>
            </a:r>
            <a:r>
              <a:rPr lang="fr-FR" sz="3200" dirty="0"/>
              <a:t> river to </a:t>
            </a:r>
            <a:r>
              <a:rPr lang="fr-FR" sz="3200" dirty="0" err="1"/>
              <a:t>lagoon</a:t>
            </a:r>
            <a:r>
              <a:rPr lang="fr-FR" sz="3200" dirty="0"/>
              <a:t> </a:t>
            </a:r>
          </a:p>
        </p:txBody>
      </p:sp>
      <p:sp>
        <p:nvSpPr>
          <p:cNvPr id="42" name="Flèche : droite 7">
            <a:extLst>
              <a:ext uri="{FF2B5EF4-FFF2-40B4-BE49-F238E27FC236}">
                <a16:creationId xmlns="" xmlns:a16="http://schemas.microsoft.com/office/drawing/2014/main" id="{13F5B4D8-D642-479D-91FC-9BAFECDA6ACC}"/>
              </a:ext>
            </a:extLst>
          </p:cNvPr>
          <p:cNvSpPr/>
          <p:nvPr/>
        </p:nvSpPr>
        <p:spPr>
          <a:xfrm>
            <a:off x="4460907" y="513773"/>
            <a:ext cx="4231205" cy="558468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ZoneTexte 42"/>
          <p:cNvSpPr txBox="1"/>
          <p:nvPr/>
        </p:nvSpPr>
        <p:spPr>
          <a:xfrm>
            <a:off x="5873672" y="101439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March 2019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-665248" y="2806374"/>
            <a:ext cx="2122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Nickel (µg/L)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A48573-7549-2040-849D-362544613172}"/>
              </a:ext>
            </a:extLst>
          </p:cNvPr>
          <p:cNvSpPr/>
          <p:nvPr/>
        </p:nvSpPr>
        <p:spPr>
          <a:xfrm>
            <a:off x="3279249" y="5377542"/>
            <a:ext cx="1112363" cy="24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138EAE03-60E5-934C-AADD-B0DB8658EA02}"/>
              </a:ext>
            </a:extLst>
          </p:cNvPr>
          <p:cNvSpPr txBox="1"/>
          <p:nvPr/>
        </p:nvSpPr>
        <p:spPr>
          <a:xfrm>
            <a:off x="2618504" y="5416303"/>
            <a:ext cx="112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Station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36CEC47-FA1F-A04C-86FD-05CCC05D1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2" y="1392707"/>
            <a:ext cx="5064044" cy="372414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458112F1-3F4A-AD4D-8CE9-DDA2DF9FBFF0}"/>
              </a:ext>
            </a:extLst>
          </p:cNvPr>
          <p:cNvSpPr txBox="1"/>
          <p:nvPr/>
        </p:nvSpPr>
        <p:spPr>
          <a:xfrm>
            <a:off x="9247904" y="5490323"/>
            <a:ext cx="112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Station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0DD4FF75-BA8A-BE4D-BD3E-ED55461A3AF8}"/>
              </a:ext>
            </a:extLst>
          </p:cNvPr>
          <p:cNvSpPr txBox="1"/>
          <p:nvPr/>
        </p:nvSpPr>
        <p:spPr>
          <a:xfrm rot="16200000">
            <a:off x="5752518" y="2925647"/>
            <a:ext cx="11736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/>
              <a:t>Salinity</a:t>
            </a:r>
            <a:endParaRPr lang="fr-FR" sz="2400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AFBA2E3D-1FC1-E042-A7D8-7FC718E4064F}"/>
              </a:ext>
            </a:extLst>
          </p:cNvPr>
          <p:cNvSpPr txBox="1"/>
          <p:nvPr/>
        </p:nvSpPr>
        <p:spPr>
          <a:xfrm>
            <a:off x="6742922" y="5013797"/>
            <a:ext cx="545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        </a:t>
            </a:r>
            <a:r>
              <a:rPr lang="fr-FR" sz="2000" dirty="0" err="1"/>
              <a:t>Riv</a:t>
            </a:r>
            <a:r>
              <a:rPr lang="fr-FR" sz="2000" dirty="0"/>
              <a:t>      Mv1    Mv2      RM      </a:t>
            </a:r>
            <a:r>
              <a:rPr lang="fr-FR" sz="2000" dirty="0" err="1"/>
              <a:t>Bay</a:t>
            </a:r>
            <a:r>
              <a:rPr lang="fr-FR" sz="2000" dirty="0"/>
              <a:t>       </a:t>
            </a:r>
            <a:r>
              <a:rPr lang="fr-FR" sz="2000" dirty="0" err="1"/>
              <a:t>Lagoon</a:t>
            </a:r>
            <a:endParaRPr lang="fr-FR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6DC86BD-BE5A-4D42-B712-5852E8848648}"/>
              </a:ext>
            </a:extLst>
          </p:cNvPr>
          <p:cNvSpPr/>
          <p:nvPr/>
        </p:nvSpPr>
        <p:spPr>
          <a:xfrm>
            <a:off x="7911776" y="2569650"/>
            <a:ext cx="1454565" cy="2423793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5A3ED4C9-25E2-FC40-9985-353D0AFF5F3F}"/>
              </a:ext>
            </a:extLst>
          </p:cNvPr>
          <p:cNvSpPr txBox="1"/>
          <p:nvPr/>
        </p:nvSpPr>
        <p:spPr>
          <a:xfrm>
            <a:off x="7911777" y="2149354"/>
            <a:ext cx="145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Mangrove</a:t>
            </a:r>
          </a:p>
        </p:txBody>
      </p:sp>
      <p:sp>
        <p:nvSpPr>
          <p:cNvPr id="38" name="Espace réservé du numéro de diapositive 1">
            <a:extLst>
              <a:ext uri="{FF2B5EF4-FFF2-40B4-BE49-F238E27FC236}">
                <a16:creationId xmlns="" xmlns:a16="http://schemas.microsoft.com/office/drawing/2014/main" id="{21FE7721-05AC-644D-87D1-BB0768A0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192" y="6408640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9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44" y="1105492"/>
            <a:ext cx="11493320" cy="38204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34834" y="1137059"/>
            <a:ext cx="166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Mangrove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745045" y="1159526"/>
            <a:ext cx="166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Mangrove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12326" y="6457675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8</a:t>
            </a:fld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262992" y="359876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March 2019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24" name="Chevron 23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FDOM</a:t>
              </a:r>
              <a:endParaRPr lang="en-GB" sz="1600" kern="1200" noProof="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035087" y="1588011"/>
            <a:ext cx="1549777" cy="273232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802150" y="1626099"/>
            <a:ext cx="1516726" cy="264741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0042C1A-969C-E44F-B377-C7A261696973}"/>
              </a:ext>
            </a:extLst>
          </p:cNvPr>
          <p:cNvSpPr/>
          <p:nvPr/>
        </p:nvSpPr>
        <p:spPr>
          <a:xfrm>
            <a:off x="191844" y="5550671"/>
            <a:ext cx="1196368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Mangrove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(Mv1 &amp; 2):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FDOM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-DOM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river (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autochthonous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production)</a:t>
            </a:r>
          </a:p>
          <a:p>
            <a:pPr algn="ctr">
              <a:spcAft>
                <a:spcPts val="9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Mangrove </a:t>
            </a:r>
            <a:r>
              <a:rPr lang="fr-FR" sz="2000" dirty="0">
                <a:solidFill>
                  <a:srgbClr val="185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TEMALA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(Mv1 &amp; 2): No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-DOM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river (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inheritance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volcano-sedimentary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catchment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522292" y="-38224"/>
            <a:ext cx="6252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FDOM gradient </a:t>
            </a:r>
            <a:r>
              <a:rPr lang="fr-FR" sz="3200" dirty="0" err="1"/>
              <a:t>from</a:t>
            </a:r>
            <a:r>
              <a:rPr lang="fr-FR" sz="3200" dirty="0"/>
              <a:t> river to </a:t>
            </a:r>
            <a:r>
              <a:rPr lang="fr-FR" sz="3200" dirty="0" err="1"/>
              <a:t>lagoon</a:t>
            </a:r>
            <a:r>
              <a:rPr lang="fr-FR" sz="3200" dirty="0"/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2D745E0-2F1E-4E18-89A5-73A4595E2402}"/>
              </a:ext>
            </a:extLst>
          </p:cNvPr>
          <p:cNvSpPr txBox="1"/>
          <p:nvPr/>
        </p:nvSpPr>
        <p:spPr>
          <a:xfrm>
            <a:off x="4589513" y="1026703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92D745E0-2F1E-4E18-89A5-73A4595E2402}"/>
              </a:ext>
            </a:extLst>
          </p:cNvPr>
          <p:cNvSpPr txBox="1"/>
          <p:nvPr/>
        </p:nvSpPr>
        <p:spPr>
          <a:xfrm>
            <a:off x="9951467" y="1026703"/>
            <a:ext cx="16818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TEMALA</a:t>
            </a:r>
          </a:p>
        </p:txBody>
      </p:sp>
      <p:pic>
        <p:nvPicPr>
          <p:cNvPr id="32" name="Picture 2" descr="Image associÃ©e">
            <a:extLst>
              <a:ext uri="{FF2B5EF4-FFF2-40B4-BE49-F238E27FC236}">
                <a16:creationId xmlns="" xmlns:a16="http://schemas.microsoft.com/office/drawing/2014/main" id="{7805EBEF-8B1B-4331-A0AF-187462AD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1" r="3703" b="1"/>
          <a:stretch/>
        </p:blipFill>
        <p:spPr bwMode="auto">
          <a:xfrm>
            <a:off x="4343545" y="2431625"/>
            <a:ext cx="1206539" cy="89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11" y="2430966"/>
            <a:ext cx="1269942" cy="952456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6280480" y="4362920"/>
            <a:ext cx="55917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Source    Mang.1 2.   Riv.Mouths1 2  </a:t>
            </a:r>
            <a:r>
              <a:rPr lang="fr-FR" sz="2400" dirty="0" err="1"/>
              <a:t>Lagoon</a:t>
            </a:r>
            <a:endParaRPr lang="fr-FR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191F5D-E9B1-EB44-8E34-7F7277AB10C7}"/>
              </a:ext>
            </a:extLst>
          </p:cNvPr>
          <p:cNvSpPr/>
          <p:nvPr/>
        </p:nvSpPr>
        <p:spPr>
          <a:xfrm>
            <a:off x="1308100" y="4362308"/>
            <a:ext cx="10484969" cy="52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4D5AB037-6FF2-8146-B2B8-0ABA8FC6C41C}"/>
              </a:ext>
            </a:extLst>
          </p:cNvPr>
          <p:cNvSpPr txBox="1"/>
          <p:nvPr/>
        </p:nvSpPr>
        <p:spPr>
          <a:xfrm>
            <a:off x="6804878" y="4391852"/>
            <a:ext cx="52507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     </a:t>
            </a:r>
            <a:r>
              <a:rPr lang="fr-FR" sz="2000" dirty="0" err="1"/>
              <a:t>Riv</a:t>
            </a:r>
            <a:r>
              <a:rPr lang="fr-FR" sz="2000" dirty="0"/>
              <a:t>       Mv1     Mv2      RM       </a:t>
            </a:r>
            <a:r>
              <a:rPr lang="fr-FR" sz="2000" dirty="0" err="1"/>
              <a:t>Bay</a:t>
            </a:r>
            <a:r>
              <a:rPr lang="fr-FR" sz="2000" dirty="0"/>
              <a:t>      </a:t>
            </a:r>
            <a:r>
              <a:rPr lang="fr-FR" sz="2000" dirty="0" err="1"/>
              <a:t>Lagoon</a:t>
            </a:r>
            <a:endParaRPr lang="fr-FR" sz="2000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C703A86-F9E6-6F42-8CD8-45AC7427C52A}"/>
              </a:ext>
            </a:extLst>
          </p:cNvPr>
          <p:cNvSpPr txBox="1"/>
          <p:nvPr/>
        </p:nvSpPr>
        <p:spPr>
          <a:xfrm>
            <a:off x="995992" y="4371298"/>
            <a:ext cx="52507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     </a:t>
            </a:r>
            <a:r>
              <a:rPr lang="fr-FR" sz="2000" dirty="0" err="1"/>
              <a:t>Riv</a:t>
            </a:r>
            <a:r>
              <a:rPr lang="fr-FR" sz="2000" dirty="0"/>
              <a:t>       Mv1     Mv2      RM       </a:t>
            </a:r>
            <a:r>
              <a:rPr lang="fr-FR" sz="2000" dirty="0" err="1"/>
              <a:t>Bay</a:t>
            </a:r>
            <a:r>
              <a:rPr lang="fr-FR" sz="2000" dirty="0"/>
              <a:t>      </a:t>
            </a:r>
            <a:r>
              <a:rPr lang="fr-FR" sz="2000" dirty="0" err="1"/>
              <a:t>Lagoon</a:t>
            </a:r>
            <a:endParaRPr lang="fr-FR" sz="2000" dirty="0"/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EA70F108-E46A-3548-BD23-A1D05573DAC8}"/>
              </a:ext>
            </a:extLst>
          </p:cNvPr>
          <p:cNvSpPr txBox="1"/>
          <p:nvPr/>
        </p:nvSpPr>
        <p:spPr>
          <a:xfrm>
            <a:off x="2767113" y="4937920"/>
            <a:ext cx="112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Station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CDF26AC8-B0EF-5741-B26C-61D5DE44CF04}"/>
              </a:ext>
            </a:extLst>
          </p:cNvPr>
          <p:cNvSpPr txBox="1"/>
          <p:nvPr/>
        </p:nvSpPr>
        <p:spPr>
          <a:xfrm>
            <a:off x="8794092" y="4937919"/>
            <a:ext cx="112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Station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4B35925-C1DB-E342-845B-A86A323822B2}"/>
              </a:ext>
            </a:extLst>
          </p:cNvPr>
          <p:cNvSpPr txBox="1"/>
          <p:nvPr/>
        </p:nvSpPr>
        <p:spPr>
          <a:xfrm>
            <a:off x="4285780" y="1510539"/>
            <a:ext cx="924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5AB8298B-D7F0-694F-AAC1-CBAD6136FCA7}"/>
              </a:ext>
            </a:extLst>
          </p:cNvPr>
          <p:cNvSpPr txBox="1"/>
          <p:nvPr/>
        </p:nvSpPr>
        <p:spPr>
          <a:xfrm>
            <a:off x="4277505" y="1838690"/>
            <a:ext cx="1573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C191F03A-9E66-254D-B30C-4EAA571DA7D8}"/>
              </a:ext>
            </a:extLst>
          </p:cNvPr>
          <p:cNvSpPr txBox="1"/>
          <p:nvPr/>
        </p:nvSpPr>
        <p:spPr>
          <a:xfrm>
            <a:off x="10048999" y="1809466"/>
            <a:ext cx="924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8B089AF5-3714-384D-B61F-555962801D04}"/>
              </a:ext>
            </a:extLst>
          </p:cNvPr>
          <p:cNvSpPr txBox="1"/>
          <p:nvPr/>
        </p:nvSpPr>
        <p:spPr>
          <a:xfrm>
            <a:off x="10036911" y="1479518"/>
            <a:ext cx="1573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èche : droite 7">
            <a:extLst>
              <a:ext uri="{FF2B5EF4-FFF2-40B4-BE49-F238E27FC236}">
                <a16:creationId xmlns="" xmlns:a16="http://schemas.microsoft.com/office/drawing/2014/main" id="{404410B6-B2F0-A841-B636-EC61B366F418}"/>
              </a:ext>
            </a:extLst>
          </p:cNvPr>
          <p:cNvSpPr/>
          <p:nvPr/>
        </p:nvSpPr>
        <p:spPr>
          <a:xfrm>
            <a:off x="4460907" y="513773"/>
            <a:ext cx="4231205" cy="558468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05021" y="6492875"/>
            <a:ext cx="2743200" cy="365125"/>
          </a:xfrm>
        </p:spPr>
        <p:txBody>
          <a:bodyPr/>
          <a:lstStyle/>
          <a:p>
            <a:fld id="{F7A581A7-B766-4C66-B68C-ED04932D9EF0}" type="slidenum">
              <a:rPr lang="fr-FR" smtClean="0"/>
              <a:t>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61720" y="38978"/>
            <a:ext cx="2183304" cy="496072"/>
            <a:chOff x="5869" y="0"/>
            <a:chExt cx="2183304" cy="496072"/>
          </a:xfrm>
        </p:grpSpPr>
        <p:sp>
          <p:nvSpPr>
            <p:cNvPr id="6" name="Chevron 5"/>
            <p:cNvSpPr/>
            <p:nvPr/>
          </p:nvSpPr>
          <p:spPr>
            <a:xfrm>
              <a:off x="5869" y="0"/>
              <a:ext cx="2183304" cy="49607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253905" y="0"/>
              <a:ext cx="1687232" cy="49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FDOM compounds</a:t>
              </a:r>
              <a:endParaRPr lang="en-GB" sz="1600" kern="1200" noProof="0" dirty="0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3A0EA0C-A994-5143-900C-44DC6616E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0235" r="24017"/>
          <a:stretch/>
        </p:blipFill>
        <p:spPr>
          <a:xfrm>
            <a:off x="7447745" y="882632"/>
            <a:ext cx="4040741" cy="50495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FFFC2A59-4D4B-6947-8983-916743DD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11983" r="23965"/>
          <a:stretch/>
        </p:blipFill>
        <p:spPr>
          <a:xfrm>
            <a:off x="2504410" y="765850"/>
            <a:ext cx="4013602" cy="51663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3E62656-FBC8-6F4E-A016-77B55F1B7891}"/>
              </a:ext>
            </a:extLst>
          </p:cNvPr>
          <p:cNvSpPr/>
          <p:nvPr/>
        </p:nvSpPr>
        <p:spPr>
          <a:xfrm>
            <a:off x="604444" y="1515960"/>
            <a:ext cx="143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All stations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CAC80A5-7A78-514C-97F0-1821D6062344}"/>
              </a:ext>
            </a:extLst>
          </p:cNvPr>
          <p:cNvSpPr/>
          <p:nvPr/>
        </p:nvSpPr>
        <p:spPr>
          <a:xfrm>
            <a:off x="379220" y="2995083"/>
            <a:ext cx="182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River, Mv1 &amp; Mv2 stations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56389A8-F448-B849-BA7E-EAFD26F0B040}"/>
              </a:ext>
            </a:extLst>
          </p:cNvPr>
          <p:cNvSpPr/>
          <p:nvPr/>
        </p:nvSpPr>
        <p:spPr>
          <a:xfrm>
            <a:off x="265140" y="4683879"/>
            <a:ext cx="194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RM,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lagoon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stations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8F0DC7D-2803-6C45-B02E-461780F09EE4}"/>
              </a:ext>
            </a:extLst>
          </p:cNvPr>
          <p:cNvSpPr/>
          <p:nvPr/>
        </p:nvSpPr>
        <p:spPr>
          <a:xfrm>
            <a:off x="3655426" y="107051"/>
            <a:ext cx="143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4F853E-DF62-8C4B-8E3C-1C4469B53F3C}"/>
              </a:ext>
            </a:extLst>
          </p:cNvPr>
          <p:cNvSpPr/>
          <p:nvPr/>
        </p:nvSpPr>
        <p:spPr>
          <a:xfrm>
            <a:off x="8884761" y="108546"/>
            <a:ext cx="1435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2800" b="1" dirty="0">
                <a:solidFill>
                  <a:srgbClr val="185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TEMALA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E35D17E-F68E-434E-90AB-C60779214D2C}"/>
              </a:ext>
            </a:extLst>
          </p:cNvPr>
          <p:cNvSpPr/>
          <p:nvPr/>
        </p:nvSpPr>
        <p:spPr>
          <a:xfrm>
            <a:off x="4996981" y="4472374"/>
            <a:ext cx="1213319" cy="290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B7F3500-A576-1D4A-9289-355D30BFE4C5}"/>
              </a:ext>
            </a:extLst>
          </p:cNvPr>
          <p:cNvSpPr/>
          <p:nvPr/>
        </p:nvSpPr>
        <p:spPr>
          <a:xfrm>
            <a:off x="10103367" y="4268251"/>
            <a:ext cx="975266" cy="415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FC2575E-9A18-834B-B747-69613882C450}"/>
              </a:ext>
            </a:extLst>
          </p:cNvPr>
          <p:cNvSpPr/>
          <p:nvPr/>
        </p:nvSpPr>
        <p:spPr>
          <a:xfrm>
            <a:off x="3259885" y="2592465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15C4C6F-7713-904D-8505-3FD2390EDF79}"/>
              </a:ext>
            </a:extLst>
          </p:cNvPr>
          <p:cNvSpPr/>
          <p:nvPr/>
        </p:nvSpPr>
        <p:spPr>
          <a:xfrm>
            <a:off x="5376376" y="2559789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F492BC3-4298-A844-B735-A119DB7089FF}"/>
              </a:ext>
            </a:extLst>
          </p:cNvPr>
          <p:cNvSpPr/>
          <p:nvPr/>
        </p:nvSpPr>
        <p:spPr>
          <a:xfrm>
            <a:off x="3214202" y="4295225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B3D21EE-92DF-2440-A25B-B3048F806AD7}"/>
              </a:ext>
            </a:extLst>
          </p:cNvPr>
          <p:cNvSpPr/>
          <p:nvPr/>
        </p:nvSpPr>
        <p:spPr>
          <a:xfrm>
            <a:off x="3140175" y="883635"/>
            <a:ext cx="760373" cy="10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041570E-BEF0-8A4A-AB68-CA66D19A3C43}"/>
              </a:ext>
            </a:extLst>
          </p:cNvPr>
          <p:cNvSpPr/>
          <p:nvPr/>
        </p:nvSpPr>
        <p:spPr>
          <a:xfrm>
            <a:off x="5314362" y="864109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B70A531-5BA9-1442-A78A-B32824746D2A}"/>
              </a:ext>
            </a:extLst>
          </p:cNvPr>
          <p:cNvSpPr/>
          <p:nvPr/>
        </p:nvSpPr>
        <p:spPr>
          <a:xfrm>
            <a:off x="4570101" y="683803"/>
            <a:ext cx="2061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10DD9E1-290A-A345-9BBE-72B2047D7FF0}"/>
              </a:ext>
            </a:extLst>
          </p:cNvPr>
          <p:cNvSpPr/>
          <p:nvPr/>
        </p:nvSpPr>
        <p:spPr>
          <a:xfrm>
            <a:off x="2497237" y="706477"/>
            <a:ext cx="2061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64ABE9D-1BB3-3C42-9D3A-52EA2B2AC362}"/>
              </a:ext>
            </a:extLst>
          </p:cNvPr>
          <p:cNvSpPr/>
          <p:nvPr/>
        </p:nvSpPr>
        <p:spPr>
          <a:xfrm>
            <a:off x="8160436" y="893623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E8F9236-94EB-FC49-B2A4-8C4C7851024F}"/>
              </a:ext>
            </a:extLst>
          </p:cNvPr>
          <p:cNvSpPr/>
          <p:nvPr/>
        </p:nvSpPr>
        <p:spPr>
          <a:xfrm>
            <a:off x="10294460" y="897320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A15AD29-532B-0C40-B3C5-A919ADBD7281}"/>
              </a:ext>
            </a:extLst>
          </p:cNvPr>
          <p:cNvSpPr/>
          <p:nvPr/>
        </p:nvSpPr>
        <p:spPr>
          <a:xfrm>
            <a:off x="8167778" y="2592465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BB83D45-6758-2D42-B87A-EEE669C51973}"/>
              </a:ext>
            </a:extLst>
          </p:cNvPr>
          <p:cNvSpPr/>
          <p:nvPr/>
        </p:nvSpPr>
        <p:spPr>
          <a:xfrm>
            <a:off x="10271575" y="2592465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AA080F3-B30A-1043-B80A-C128874AE32C}"/>
              </a:ext>
            </a:extLst>
          </p:cNvPr>
          <p:cNvSpPr/>
          <p:nvPr/>
        </p:nvSpPr>
        <p:spPr>
          <a:xfrm>
            <a:off x="8160436" y="4291307"/>
            <a:ext cx="64066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A72B221-8BF2-6D4E-A94E-DEC8663491F2}"/>
              </a:ext>
            </a:extLst>
          </p:cNvPr>
          <p:cNvSpPr/>
          <p:nvPr/>
        </p:nvSpPr>
        <p:spPr>
          <a:xfrm>
            <a:off x="7457516" y="697641"/>
            <a:ext cx="2061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C66A966-337A-C849-A64C-3CF59E601DE6}"/>
              </a:ext>
            </a:extLst>
          </p:cNvPr>
          <p:cNvSpPr/>
          <p:nvPr/>
        </p:nvSpPr>
        <p:spPr>
          <a:xfrm>
            <a:off x="9504020" y="720232"/>
            <a:ext cx="2061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H-L C3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CDBA105-8359-9845-AE7B-E58801F9BB5C}"/>
              </a:ext>
            </a:extLst>
          </p:cNvPr>
          <p:cNvSpPr/>
          <p:nvPr/>
        </p:nvSpPr>
        <p:spPr>
          <a:xfrm>
            <a:off x="9630703" y="6481119"/>
            <a:ext cx="1972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: </a:t>
            </a:r>
            <a:r>
              <a:rPr lang="fr-FR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Yamashita</a:t>
            </a:r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 (2010)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F78FA04-D2C3-314E-B23B-56C313C19B74}"/>
              </a:ext>
            </a:extLst>
          </p:cNvPr>
          <p:cNvSpPr/>
          <p:nvPr/>
        </p:nvSpPr>
        <p:spPr>
          <a:xfrm>
            <a:off x="7986131" y="6492875"/>
            <a:ext cx="1443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Su</a:t>
            </a:r>
            <a:r>
              <a:rPr lang="fr-FR" sz="1200" i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fr-FR" sz="1200" i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r>
              <a:rPr lang="fr-FR" sz="1200" i="1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(2017)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2E4035B-F14B-A840-9CDD-C5B4F58EFDB9}"/>
              </a:ext>
            </a:extLst>
          </p:cNvPr>
          <p:cNvSpPr/>
          <p:nvPr/>
        </p:nvSpPr>
        <p:spPr>
          <a:xfrm>
            <a:off x="679950" y="6094602"/>
            <a:ext cx="1151205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H-L C3                 &lt;230        418   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1    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Autochthonous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phytoplankton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of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humic-like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H-L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265(370)    460    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2    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Photo-resistant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88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995</Words>
  <Application>Microsoft Office PowerPoint</Application>
  <PresentationFormat>Grand écran</PresentationFormat>
  <Paragraphs>182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Thème Office</vt:lpstr>
      <vt:lpstr>Influence of salinity gradient on nickel complexation by Fluorescent Dissolved Organic Matter (FDOM) and dispersal across estuaries in New Caledonia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Fluorescence quenching with Ni</vt:lpstr>
      <vt:lpstr>Présentation PowerPoint</vt:lpstr>
      <vt:lpstr>Présentation PowerPoint</vt:lpstr>
    </vt:vector>
  </TitlesOfParts>
  <Company>IRD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Snapshots of CDOM in the Fiji Waters: an  application of Ocean Color Remote Sensing</dc:title>
  <dc:creator>Cecile DUPOUY</dc:creator>
  <cp:lastModifiedBy>Cecile DUPOUY</cp:lastModifiedBy>
  <cp:revision>494</cp:revision>
  <dcterms:created xsi:type="dcterms:W3CDTF">2019-11-24T07:33:49Z</dcterms:created>
  <dcterms:modified xsi:type="dcterms:W3CDTF">2020-04-30T14:59:51Z</dcterms:modified>
</cp:coreProperties>
</file>