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6" r:id="rId2"/>
    <p:sldId id="271" r:id="rId3"/>
    <p:sldId id="264" r:id="rId4"/>
    <p:sldId id="269" r:id="rId5"/>
    <p:sldId id="263" r:id="rId6"/>
    <p:sldId id="258" r:id="rId7"/>
    <p:sldId id="256" r:id="rId8"/>
    <p:sldId id="259" r:id="rId9"/>
    <p:sldId id="274" r:id="rId10"/>
    <p:sldId id="260" r:id="rId11"/>
    <p:sldId id="261" r:id="rId12"/>
    <p:sldId id="265" r:id="rId13"/>
    <p:sldId id="257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B73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CFC4B-65F0-4239-8F47-612DF06D64B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8D4B7-8A65-494C-B348-F413D2BD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2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385B-B7F1-4AC8-BA84-AE5A8504B3D4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E021-DF3E-44E1-9CEE-AA539304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4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847/2041-8213/ab4e9f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738657" y="1366590"/>
            <a:ext cx="10578455" cy="2629397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Formation of complex organosulfur compounds by sulfur implantation in astrophysical ice analogs – implications for the chemical evolution of the surface of icy objects</a:t>
            </a:r>
          </a:p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A9C460-BC9A-400E-8EA0-DB6A4B5077DA}"/>
              </a:ext>
            </a:extLst>
          </p:cNvPr>
          <p:cNvSpPr/>
          <p:nvPr/>
        </p:nvSpPr>
        <p:spPr>
          <a:xfrm>
            <a:off x="1320800" y="4213897"/>
            <a:ext cx="9550400" cy="1012830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Alexis Bouquet, Alexander </a:t>
            </a:r>
            <a:r>
              <a:rPr lang="en-US" dirty="0" err="1">
                <a:solidFill>
                  <a:schemeClr val="accent4"/>
                </a:solidFill>
              </a:rPr>
              <a:t>Ruf</a:t>
            </a:r>
            <a:r>
              <a:rPr lang="en-US" dirty="0">
                <a:solidFill>
                  <a:schemeClr val="accent4"/>
                </a:solidFill>
              </a:rPr>
              <a:t>, Philippe </a:t>
            </a:r>
            <a:r>
              <a:rPr lang="en-US" dirty="0" err="1">
                <a:solidFill>
                  <a:schemeClr val="accent4"/>
                </a:solidFill>
              </a:rPr>
              <a:t>Boduch</a:t>
            </a:r>
            <a:r>
              <a:rPr lang="en-US" dirty="0">
                <a:solidFill>
                  <a:schemeClr val="accent4"/>
                </a:solidFill>
              </a:rPr>
              <a:t>, Philippe Schmitt-Kopplin, </a:t>
            </a:r>
            <a:r>
              <a:rPr lang="en-US" dirty="0" err="1">
                <a:solidFill>
                  <a:schemeClr val="accent4"/>
                </a:solidFill>
              </a:rPr>
              <a:t>Vassilissa</a:t>
            </a:r>
            <a:r>
              <a:rPr lang="en-US" dirty="0">
                <a:solidFill>
                  <a:schemeClr val="accent4"/>
                </a:solidFill>
              </a:rPr>
              <a:t> Vinogradoff, Fabrice Duvernay, Riccardo Giovanni </a:t>
            </a:r>
            <a:r>
              <a:rPr lang="en-US" dirty="0" err="1">
                <a:solidFill>
                  <a:schemeClr val="accent4"/>
                </a:solidFill>
              </a:rPr>
              <a:t>Urso</a:t>
            </a:r>
            <a:r>
              <a:rPr lang="en-US" dirty="0">
                <a:solidFill>
                  <a:schemeClr val="accent4"/>
                </a:solidFill>
              </a:rPr>
              <a:t>, Rosario </a:t>
            </a:r>
            <a:r>
              <a:rPr lang="en-US" dirty="0" err="1">
                <a:solidFill>
                  <a:schemeClr val="accent4"/>
                </a:solidFill>
              </a:rPr>
              <a:t>Brunetto</a:t>
            </a:r>
            <a:r>
              <a:rPr lang="en-US" dirty="0">
                <a:solidFill>
                  <a:schemeClr val="accent4"/>
                </a:solidFill>
              </a:rPr>
              <a:t>, Louis Le Sergeant </a:t>
            </a:r>
            <a:r>
              <a:rPr lang="en-US" dirty="0" err="1">
                <a:solidFill>
                  <a:schemeClr val="accent4"/>
                </a:solidFill>
              </a:rPr>
              <a:t>d'Hendecourt</a:t>
            </a:r>
            <a:r>
              <a:rPr lang="en-US" dirty="0">
                <a:solidFill>
                  <a:schemeClr val="accent4"/>
                </a:solidFill>
              </a:rPr>
              <a:t>, Olivier </a:t>
            </a:r>
            <a:r>
              <a:rPr lang="en-US" dirty="0" err="1">
                <a:solidFill>
                  <a:schemeClr val="accent4"/>
                </a:solidFill>
              </a:rPr>
              <a:t>Mousis</a:t>
            </a:r>
            <a:r>
              <a:rPr lang="en-US" dirty="0">
                <a:solidFill>
                  <a:schemeClr val="accent4"/>
                </a:solidFill>
              </a:rPr>
              <a:t>, and Grégoire Danger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7B3F2BC-F6E4-4A48-9014-997A431CD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7" y="5511461"/>
            <a:ext cx="1609538" cy="107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E02527-9B68-46FB-A2A1-781B2366F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11" y="5518897"/>
            <a:ext cx="2131178" cy="1065589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F81E5E-406E-4B4B-ADF7-BA72E956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" y="161692"/>
            <a:ext cx="2145168" cy="858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9CE4E5-3200-45F6-90A7-E1B9647E6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41" y="5565768"/>
            <a:ext cx="1272243" cy="107302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FE03679-EABC-4F66-8AE1-0A677581F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35" y="161692"/>
            <a:ext cx="2038635" cy="295316"/>
          </a:xfrm>
          <a:prstGeom prst="rect">
            <a:avLst/>
          </a:prstGeom>
        </p:spPr>
      </p:pic>
      <p:pic>
        <p:nvPicPr>
          <p:cNvPr id="19" name="Picture 1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F4B2ABAB-E394-4BD3-A19C-F430F3CA66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34" y="457008"/>
            <a:ext cx="2033977" cy="7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3914215" y="180821"/>
            <a:ext cx="4523361" cy="9209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C000"/>
                </a:solidFill>
              </a:rPr>
              <a:t>Way forward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1BAE97-77C8-4FCF-8035-ACC77B10BFD8}"/>
              </a:ext>
            </a:extLst>
          </p:cNvPr>
          <p:cNvSpPr/>
          <p:nvPr/>
        </p:nvSpPr>
        <p:spPr>
          <a:xfrm>
            <a:off x="766908" y="1296321"/>
            <a:ext cx="10817974" cy="3137405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And next…</a:t>
            </a: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Conditions relevant to Europa: T= 80 to 130 K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What form of nitrogen (if any)?</a:t>
            </a:r>
          </a:p>
          <a:p>
            <a:pPr marL="18288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More complicated organic compounds: Acetic acid, glycine, </a:t>
            </a:r>
            <a:r>
              <a:rPr lang="en-US" sz="2400" dirty="0">
                <a:solidFill>
                  <a:schemeClr val="tx1"/>
                </a:solidFill>
              </a:rPr>
              <a:t>targeted MS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E0D9A-407E-47B7-85EE-1A8105E838B9}"/>
              </a:ext>
            </a:extLst>
          </p:cNvPr>
          <p:cNvSpPr/>
          <p:nvPr/>
        </p:nvSpPr>
        <p:spPr>
          <a:xfrm>
            <a:off x="981550" y="4628270"/>
            <a:ext cx="10228899" cy="1381079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20 </a:t>
            </a:r>
            <a:r>
              <a:rPr lang="en-US" sz="2400" dirty="0" err="1">
                <a:solidFill>
                  <a:schemeClr val="accent4"/>
                </a:solidFill>
              </a:rPr>
              <a:t>mn</a:t>
            </a:r>
            <a:r>
              <a:rPr lang="en-US" sz="2400" dirty="0">
                <a:solidFill>
                  <a:schemeClr val="accent4"/>
                </a:solidFill>
              </a:rPr>
              <a:t> in the chamber ~ several days on Europa’s surface</a:t>
            </a:r>
          </a:p>
          <a:p>
            <a:endParaRPr lang="en-US" sz="24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</a:rPr>
              <a:t>Dissolution of the residue into hydrothermal reactors (conditions?)</a:t>
            </a:r>
          </a:p>
        </p:txBody>
      </p:sp>
    </p:spTree>
    <p:extLst>
      <p:ext uri="{BB962C8B-B14F-4D97-AF65-F5344CB8AC3E}">
        <p14:creationId xmlns:p14="http://schemas.microsoft.com/office/powerpoint/2010/main" val="325935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4959659" y="150351"/>
            <a:ext cx="2503503" cy="50602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1856909" y="66360"/>
            <a:ext cx="863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54D2D-5845-4419-A045-58B0B0EB0C22}"/>
              </a:ext>
            </a:extLst>
          </p:cNvPr>
          <p:cNvSpPr/>
          <p:nvPr/>
        </p:nvSpPr>
        <p:spPr>
          <a:xfrm>
            <a:off x="990421" y="805009"/>
            <a:ext cx="10341441" cy="590264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of 10K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water:methanol:ammonia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 with 105 keV sulfur 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Infra-red spectra : no difference between S-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Ar-irr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Residue shows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rich variety of CHNOS </a:t>
            </a: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up to ~ 800 </a:t>
            </a:r>
            <a:r>
              <a:rPr lang="en-US" sz="20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aliphatic compounds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Fluence, composition, temperature relevant to TNO/KBO/comets exposed to solar 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forward: Europa-like conditions</a:t>
            </a:r>
            <a:endParaRPr lang="en-US" sz="20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Results in: </a:t>
            </a:r>
            <a:r>
              <a:rPr lang="en-US" dirty="0" err="1"/>
              <a:t>Ruf</a:t>
            </a:r>
            <a:r>
              <a:rPr lang="en-US" dirty="0"/>
              <a:t> et </a:t>
            </a:r>
            <a:r>
              <a:rPr lang="en-US" dirty="0" err="1"/>
              <a:t>et</a:t>
            </a:r>
            <a:r>
              <a:rPr lang="en-US" dirty="0"/>
              <a:t> al., "Organosulfur Compounds Formed by Sulfur Ion Bombardment of Astrophysical Ice Analogs: Implications for Moons, Comets, and Kuiper Belt Objects." </a:t>
            </a:r>
          </a:p>
          <a:p>
            <a:pPr algn="ctr"/>
            <a:r>
              <a:rPr lang="en-US" i="1" dirty="0"/>
              <a:t>The Astrophysical Journal Letters</a:t>
            </a:r>
            <a:r>
              <a:rPr lang="en-US" dirty="0"/>
              <a:t> 885.2 (2019): L40.</a:t>
            </a:r>
          </a:p>
          <a:p>
            <a:pPr algn="ctr"/>
            <a:r>
              <a:rPr lang="en-US" u="sng" dirty="0">
                <a:hlinkClick r:id="rId2"/>
              </a:rPr>
              <a:t>https://doi.org/10.3847/2041-8213/ab4e9f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7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8EF3A7-EB39-4F48-A07C-91A5AA0EBCC8}"/>
              </a:ext>
            </a:extLst>
          </p:cNvPr>
          <p:cNvSpPr/>
          <p:nvPr/>
        </p:nvSpPr>
        <p:spPr>
          <a:xfrm>
            <a:off x="4445001" y="1779486"/>
            <a:ext cx="7251700" cy="3988617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2171700" y="105810"/>
            <a:ext cx="7569200" cy="1418191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E1EA4-583C-419C-9E0E-D65E3B55D71A}"/>
              </a:ext>
            </a:extLst>
          </p:cNvPr>
          <p:cNvSpPr txBox="1"/>
          <p:nvPr/>
        </p:nvSpPr>
        <p:spPr>
          <a:xfrm>
            <a:off x="1587882" y="234419"/>
            <a:ext cx="8647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Multi-layer deposition/irradiation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6BA04-2ABA-4411-A3E6-5B2889EBADDE}"/>
              </a:ext>
            </a:extLst>
          </p:cNvPr>
          <p:cNvSpPr txBox="1"/>
          <p:nvPr/>
        </p:nvSpPr>
        <p:spPr>
          <a:xfrm>
            <a:off x="4540380" y="933998"/>
            <a:ext cx="317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with the thickness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EDC2215-503E-4318-A2D0-998DD97B2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54" y="3021962"/>
            <a:ext cx="2508277" cy="150414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BAE6FF-B136-4E31-852D-767EC03210B4}"/>
              </a:ext>
            </a:extLst>
          </p:cNvPr>
          <p:cNvSpPr/>
          <p:nvPr/>
        </p:nvSpPr>
        <p:spPr>
          <a:xfrm>
            <a:off x="184401" y="2197824"/>
            <a:ext cx="3932226" cy="3302609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0.3 microns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projectile range into the ice</a:t>
            </a:r>
          </a:p>
          <a:p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want: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implantation 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much residue as possible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AFC47-EABD-4773-92F2-2A7EE0238E59}"/>
              </a:ext>
            </a:extLst>
          </p:cNvPr>
          <p:cNvSpPr/>
          <p:nvPr/>
        </p:nvSpPr>
        <p:spPr>
          <a:xfrm>
            <a:off x="4711552" y="2054820"/>
            <a:ext cx="3075175" cy="716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Deposit ~0.5 microns of </a:t>
            </a:r>
            <a:r>
              <a:rPr lang="en-US" sz="2000" dirty="0" err="1"/>
              <a:t>water:methanol:ammonia</a:t>
            </a:r>
            <a:endParaRPr lang="en-US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4ACFEB-85A8-42B7-A064-274622FD12CA}"/>
              </a:ext>
            </a:extLst>
          </p:cNvPr>
          <p:cNvSpPr/>
          <p:nvPr/>
        </p:nvSpPr>
        <p:spPr>
          <a:xfrm>
            <a:off x="7871276" y="2266799"/>
            <a:ext cx="1068028" cy="291719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8000"/>
              </a:highligh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75D0D7-2F93-4C1F-84BB-81FBAB438989}"/>
              </a:ext>
            </a:extLst>
          </p:cNvPr>
          <p:cNvSpPr/>
          <p:nvPr/>
        </p:nvSpPr>
        <p:spPr>
          <a:xfrm>
            <a:off x="9165647" y="2132765"/>
            <a:ext cx="1796884" cy="535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Irradiate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92FF447-AF60-49C9-9F42-758644269510}"/>
              </a:ext>
            </a:extLst>
          </p:cNvPr>
          <p:cNvSpPr/>
          <p:nvPr/>
        </p:nvSpPr>
        <p:spPr>
          <a:xfrm>
            <a:off x="9900244" y="2712085"/>
            <a:ext cx="335280" cy="42281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8CEE2B-8CB3-4E6D-B015-46D41581B2C6}"/>
              </a:ext>
            </a:extLst>
          </p:cNvPr>
          <p:cNvSpPr/>
          <p:nvPr/>
        </p:nvSpPr>
        <p:spPr>
          <a:xfrm>
            <a:off x="8613098" y="4638963"/>
            <a:ext cx="2816902" cy="958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Reach steady state</a:t>
            </a:r>
          </a:p>
          <a:p>
            <a:pPr algn="ctr"/>
            <a:r>
              <a:rPr lang="en-US" sz="2000" dirty="0"/>
              <a:t>(about 30 </a:t>
            </a:r>
            <a:r>
              <a:rPr lang="en-US" sz="2000" dirty="0" err="1"/>
              <a:t>mn</a:t>
            </a:r>
            <a:r>
              <a:rPr lang="en-US" sz="2000" dirty="0"/>
              <a:t>: ~1 S monolayer)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A76698-520B-4F8D-A655-7F580B57906D}"/>
              </a:ext>
            </a:extLst>
          </p:cNvPr>
          <p:cNvGrpSpPr/>
          <p:nvPr/>
        </p:nvGrpSpPr>
        <p:grpSpPr>
          <a:xfrm>
            <a:off x="5588633" y="2809268"/>
            <a:ext cx="3539870" cy="1829695"/>
            <a:chOff x="3931920" y="2733067"/>
            <a:chExt cx="2207703" cy="1533531"/>
          </a:xfrm>
        </p:grpSpPr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7EDA0EC4-91BB-4B04-B4FA-AAB7EC073BE8}"/>
                </a:ext>
              </a:extLst>
            </p:cNvPr>
            <p:cNvSpPr/>
            <p:nvPr/>
          </p:nvSpPr>
          <p:spPr>
            <a:xfrm flipH="1">
              <a:off x="3931920" y="2733067"/>
              <a:ext cx="1744979" cy="1533531"/>
            </a:xfrm>
            <a:prstGeom prst="bentUpArrow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137DD79-CF63-4555-A6FF-E6B35E4D3B4F}"/>
                </a:ext>
              </a:extLst>
            </p:cNvPr>
            <p:cNvSpPr/>
            <p:nvPr/>
          </p:nvSpPr>
          <p:spPr>
            <a:xfrm>
              <a:off x="4382812" y="2998156"/>
              <a:ext cx="1756811" cy="70922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Repeat until volatile mixture or experimenter is exhausted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25BC5-58D7-43BA-8909-AB9E8630CAA7}"/>
              </a:ext>
            </a:extLst>
          </p:cNvPr>
          <p:cNvGrpSpPr/>
          <p:nvPr/>
        </p:nvGrpSpPr>
        <p:grpSpPr>
          <a:xfrm>
            <a:off x="5815282" y="4086403"/>
            <a:ext cx="2571281" cy="2130809"/>
            <a:chOff x="3708040" y="4049882"/>
            <a:chExt cx="2045475" cy="2130809"/>
          </a:xfrm>
        </p:grpSpPr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id="{257A9891-B81A-49DB-9010-FA58E8EF2A55}"/>
                </a:ext>
              </a:extLst>
            </p:cNvPr>
            <p:cNvSpPr/>
            <p:nvPr/>
          </p:nvSpPr>
          <p:spPr>
            <a:xfrm flipH="1" flipV="1">
              <a:off x="4323288" y="4049882"/>
              <a:ext cx="1430227" cy="1337830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D3406E9-2AD2-4292-8313-C5B3ACB048A9}"/>
                </a:ext>
              </a:extLst>
            </p:cNvPr>
            <p:cNvSpPr/>
            <p:nvPr/>
          </p:nvSpPr>
          <p:spPr>
            <a:xfrm>
              <a:off x="3708040" y="5463912"/>
              <a:ext cx="1920240" cy="71677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B731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Heat up to 300 K to create residue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8EC825-495E-47C9-9A2C-50AD3FB9DE86}"/>
              </a:ext>
            </a:extLst>
          </p:cNvPr>
          <p:cNvSpPr/>
          <p:nvPr/>
        </p:nvSpPr>
        <p:spPr>
          <a:xfrm>
            <a:off x="2521773" y="6335137"/>
            <a:ext cx="7148454" cy="39449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10-15 layers of irradiated ice contribute to the residue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6E6B645-5A90-4DEF-863B-FD78D0C03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224" y="2245621"/>
            <a:ext cx="464298" cy="3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1669707" y="260982"/>
            <a:ext cx="8327252" cy="720627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1669707" y="243227"/>
            <a:ext cx="878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compounds do we get?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54D2D-5845-4419-A045-58B0B0EB0C22}"/>
              </a:ext>
            </a:extLst>
          </p:cNvPr>
          <p:cNvSpPr/>
          <p:nvPr/>
        </p:nvSpPr>
        <p:spPr>
          <a:xfrm>
            <a:off x="6731000" y="1498600"/>
            <a:ext cx="4977942" cy="44323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81916-B3ED-4E5F-AFD2-CE7B10764561}"/>
              </a:ext>
            </a:extLst>
          </p:cNvPr>
          <p:cNvSpPr txBox="1"/>
          <p:nvPr/>
        </p:nvSpPr>
        <p:spPr>
          <a:xfrm>
            <a:off x="6863144" y="1853079"/>
            <a:ext cx="46303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diversity of compounds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CHNO dominates in both sample: crucial role of NH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chemistry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minority of CHNOS compounds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CHOS detected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5E28A0-89F1-45B9-B7E0-625AE178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76780"/>
            <a:ext cx="5756091" cy="5138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DDF273-658D-4E76-A6F8-0AEE4AF08898}"/>
              </a:ext>
            </a:extLst>
          </p:cNvPr>
          <p:cNvSpPr txBox="1"/>
          <p:nvPr/>
        </p:nvSpPr>
        <p:spPr>
          <a:xfrm>
            <a:off x="629774" y="6356312"/>
            <a:ext cx="15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40736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2704731" y="133166"/>
            <a:ext cx="6960093" cy="11335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1856909" y="66360"/>
            <a:ext cx="863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unique CHNOS compounds (1)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54D2D-5845-4419-A045-58B0B0EB0C22}"/>
              </a:ext>
            </a:extLst>
          </p:cNvPr>
          <p:cNvSpPr/>
          <p:nvPr/>
        </p:nvSpPr>
        <p:spPr>
          <a:xfrm>
            <a:off x="8355769" y="1799615"/>
            <a:ext cx="2459100" cy="370768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81916-B3ED-4E5F-AFD2-CE7B10764561}"/>
              </a:ext>
            </a:extLst>
          </p:cNvPr>
          <p:cNvSpPr txBox="1"/>
          <p:nvPr/>
        </p:nvSpPr>
        <p:spPr>
          <a:xfrm>
            <a:off x="8355769" y="1945299"/>
            <a:ext cx="2459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sugar-like compounds  (O/C =1)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acids-like, fatty acid-like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Double-Bond Equivalent (DBE) is low: mostly aliphatic compounds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38C513F-31E6-4A76-90A3-30C844F45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5" y="1555770"/>
            <a:ext cx="6167209" cy="48530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28018C-64FD-4134-96B8-68E41A1CCD34}"/>
              </a:ext>
            </a:extLst>
          </p:cNvPr>
          <p:cNvCxnSpPr/>
          <p:nvPr/>
        </p:nvCxnSpPr>
        <p:spPr>
          <a:xfrm flipH="1">
            <a:off x="3185160" y="1752600"/>
            <a:ext cx="607832" cy="23926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DC9E21-C7DD-4061-B11D-1066F2B6B0D5}"/>
              </a:ext>
            </a:extLst>
          </p:cNvPr>
          <p:cNvCxnSpPr>
            <a:cxnSpLocks/>
          </p:cNvCxnSpPr>
          <p:nvPr/>
        </p:nvCxnSpPr>
        <p:spPr>
          <a:xfrm flipH="1">
            <a:off x="3185160" y="2781300"/>
            <a:ext cx="2552700" cy="15087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904C34-49BD-49EF-9258-E4239A00FC97}"/>
              </a:ext>
            </a:extLst>
          </p:cNvPr>
          <p:cNvCxnSpPr>
            <a:cxnSpLocks/>
          </p:cNvCxnSpPr>
          <p:nvPr/>
        </p:nvCxnSpPr>
        <p:spPr>
          <a:xfrm>
            <a:off x="3882788" y="1752600"/>
            <a:ext cx="185507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A66959-45BD-49BE-A72E-8472AB69461E}"/>
              </a:ext>
            </a:extLst>
          </p:cNvPr>
          <p:cNvCxnSpPr>
            <a:cxnSpLocks/>
          </p:cNvCxnSpPr>
          <p:nvPr/>
        </p:nvCxnSpPr>
        <p:spPr>
          <a:xfrm>
            <a:off x="4876800" y="1764030"/>
            <a:ext cx="861060" cy="101727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A8EAAA3-9BF3-4EB0-B3A6-DF581DC9F589}"/>
              </a:ext>
            </a:extLst>
          </p:cNvPr>
          <p:cNvSpPr/>
          <p:nvPr/>
        </p:nvSpPr>
        <p:spPr>
          <a:xfrm>
            <a:off x="2769870" y="3652997"/>
            <a:ext cx="3383280" cy="1340152"/>
          </a:xfrm>
          <a:prstGeom prst="ellipse">
            <a:avLst/>
          </a:prstGeom>
          <a:solidFill>
            <a:schemeClr val="accent1">
              <a:alpha val="16000"/>
            </a:schemeClr>
          </a:solidFill>
          <a:ln>
            <a:solidFill>
              <a:schemeClr val="accent1">
                <a:shade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9E4F23-5975-44A8-B2D7-F69E7027B0CC}"/>
              </a:ext>
            </a:extLst>
          </p:cNvPr>
          <p:cNvSpPr txBox="1"/>
          <p:nvPr/>
        </p:nvSpPr>
        <p:spPr>
          <a:xfrm>
            <a:off x="2606681" y="4500865"/>
            <a:ext cx="237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Hard to say: high DBE and low H/C: unsaturated, “aromatic-like”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7B4D8-3543-4F28-8F3E-889E5F729D04}"/>
              </a:ext>
            </a:extLst>
          </p:cNvPr>
          <p:cNvSpPr txBox="1"/>
          <p:nvPr/>
        </p:nvSpPr>
        <p:spPr>
          <a:xfrm>
            <a:off x="1497991" y="6456584"/>
            <a:ext cx="49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54116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2379348" y="174968"/>
            <a:ext cx="7475852" cy="120032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5E6E1EA4-583C-419C-9E0E-D65E3B55D71A}"/>
              </a:ext>
            </a:extLst>
          </p:cNvPr>
          <p:cNvSpPr txBox="1"/>
          <p:nvPr/>
        </p:nvSpPr>
        <p:spPr>
          <a:xfrm>
            <a:off x="1516938" y="439600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Infra-red </a:t>
            </a:r>
            <a:r>
              <a:rPr lang="en-US" sz="3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spectras</a:t>
            </a:r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 surprise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14" y="1593373"/>
            <a:ext cx="5561375" cy="4227448"/>
          </a:xfrm>
          <a:prstGeom prst="rect">
            <a:avLst/>
          </a:prstGeom>
        </p:spPr>
      </p:pic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30BAE6FF-B136-4E31-852D-767EC03210B4}"/>
              </a:ext>
            </a:extLst>
          </p:cNvPr>
          <p:cNvSpPr/>
          <p:nvPr/>
        </p:nvSpPr>
        <p:spPr>
          <a:xfrm>
            <a:off x="7508308" y="2652448"/>
            <a:ext cx="2751078" cy="204293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01DCC4C3-9C79-4766-8F80-3AC1D496310C}"/>
              </a:ext>
            </a:extLst>
          </p:cNvPr>
          <p:cNvSpPr txBox="1"/>
          <p:nvPr/>
        </p:nvSpPr>
        <p:spPr>
          <a:xfrm>
            <a:off x="7590204" y="2677431"/>
            <a:ext cx="2753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usual suspects: CO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CO, CH</a:t>
            </a:r>
            <a:r>
              <a:rPr lang="en-US" sz="2400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C=O bonds (HCOOH?), formaldehyde </a:t>
            </a:r>
          </a:p>
          <a:p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30BAE6FF-B136-4E31-852D-767EC03210B4}"/>
              </a:ext>
            </a:extLst>
          </p:cNvPr>
          <p:cNvSpPr/>
          <p:nvPr/>
        </p:nvSpPr>
        <p:spPr>
          <a:xfrm>
            <a:off x="482600" y="6174105"/>
            <a:ext cx="9898937" cy="43815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 qualitative difference between </a:t>
            </a:r>
            <a:r>
              <a:rPr lang="en-US" sz="2800" dirty="0" err="1"/>
              <a:t>Ar</a:t>
            </a:r>
            <a:r>
              <a:rPr lang="en-US" sz="2800" dirty="0"/>
              <a:t>-irradiated and S-irradiated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219259-214E-49F8-BCC0-DA25A7F4E8C8}"/>
              </a:ext>
            </a:extLst>
          </p:cNvPr>
          <p:cNvSpPr txBox="1"/>
          <p:nvPr/>
        </p:nvSpPr>
        <p:spPr>
          <a:xfrm>
            <a:off x="3971096" y="2906878"/>
            <a:ext cx="53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3DD72-4C92-464A-B93D-80F434B91637}"/>
              </a:ext>
            </a:extLst>
          </p:cNvPr>
          <p:cNvSpPr txBox="1"/>
          <p:nvPr/>
        </p:nvSpPr>
        <p:spPr>
          <a:xfrm>
            <a:off x="4390197" y="3707097"/>
            <a:ext cx="45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27C06-7EB0-451C-8CF3-819693EA9AEA}"/>
              </a:ext>
            </a:extLst>
          </p:cNvPr>
          <p:cNvSpPr txBox="1"/>
          <p:nvPr/>
        </p:nvSpPr>
        <p:spPr>
          <a:xfrm>
            <a:off x="5369085" y="4988924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CH</a:t>
            </a:r>
            <a:r>
              <a:rPr lang="en-US" sz="800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287A8-6C31-48A8-BDEC-7F67A60F1236}"/>
              </a:ext>
            </a:extLst>
          </p:cNvPr>
          <p:cNvSpPr txBox="1"/>
          <p:nvPr/>
        </p:nvSpPr>
        <p:spPr>
          <a:xfrm>
            <a:off x="5704366" y="352243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OH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C12335-6188-4FFA-A372-B1CCB49D7BF2}"/>
              </a:ext>
            </a:extLst>
          </p:cNvPr>
          <p:cNvSpPr txBox="1"/>
          <p:nvPr/>
        </p:nvSpPr>
        <p:spPr>
          <a:xfrm>
            <a:off x="5450888" y="417769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36130-4C47-4653-B455-30FFD3AA1750}"/>
              </a:ext>
            </a:extLst>
          </p:cNvPr>
          <p:cNvSpPr txBox="1"/>
          <p:nvPr/>
        </p:nvSpPr>
        <p:spPr>
          <a:xfrm>
            <a:off x="3334787" y="2537546"/>
            <a:ext cx="68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E56FDC-A01A-4815-BC36-E2DFA475A39C}"/>
              </a:ext>
            </a:extLst>
          </p:cNvPr>
          <p:cNvSpPr txBox="1"/>
          <p:nvPr/>
        </p:nvSpPr>
        <p:spPr>
          <a:xfrm>
            <a:off x="4081820" y="483296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OCN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911307-FB99-4247-927A-DF831663FF85}"/>
              </a:ext>
            </a:extLst>
          </p:cNvPr>
          <p:cNvSpPr txBox="1"/>
          <p:nvPr/>
        </p:nvSpPr>
        <p:spPr>
          <a:xfrm>
            <a:off x="4172409" y="4439308"/>
            <a:ext cx="458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HOCN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52D49-3B9C-401D-A656-4848990F7399}"/>
              </a:ext>
            </a:extLst>
          </p:cNvPr>
          <p:cNvSpPr txBox="1"/>
          <p:nvPr/>
        </p:nvSpPr>
        <p:spPr>
          <a:xfrm>
            <a:off x="4758569" y="4328441"/>
            <a:ext cx="5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C=O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DAF8C7-7FCF-43F1-89C5-4743CA5118D5}"/>
              </a:ext>
            </a:extLst>
          </p:cNvPr>
          <p:cNvCxnSpPr>
            <a:cxnSpLocks/>
          </p:cNvCxnSpPr>
          <p:nvPr/>
        </p:nvCxnSpPr>
        <p:spPr>
          <a:xfrm flipV="1">
            <a:off x="4966655" y="4277513"/>
            <a:ext cx="86833" cy="105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9FF581-DE2E-4E81-8F82-EEDEBBD16CC9}"/>
              </a:ext>
            </a:extLst>
          </p:cNvPr>
          <p:cNvCxnSpPr>
            <a:cxnSpLocks/>
          </p:cNvCxnSpPr>
          <p:nvPr/>
        </p:nvCxnSpPr>
        <p:spPr>
          <a:xfrm flipH="1" flipV="1">
            <a:off x="4990995" y="4542590"/>
            <a:ext cx="62493" cy="136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84E1B54-6F2A-42DA-8F47-B211AB18EC12}"/>
              </a:ext>
            </a:extLst>
          </p:cNvPr>
          <p:cNvSpPr txBox="1"/>
          <p:nvPr/>
        </p:nvSpPr>
        <p:spPr>
          <a:xfrm>
            <a:off x="5095165" y="3940825"/>
            <a:ext cx="593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NH</a:t>
            </a:r>
            <a:r>
              <a:rPr lang="en-US" sz="1100" baseline="-25000" dirty="0">
                <a:solidFill>
                  <a:schemeClr val="bg1"/>
                </a:solidFill>
              </a:rPr>
              <a:t>4</a:t>
            </a:r>
            <a:r>
              <a:rPr lang="en-US" sz="11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913F4-E4F1-41B6-B11E-51DB4D045BA4}"/>
              </a:ext>
            </a:extLst>
          </p:cNvPr>
          <p:cNvCxnSpPr>
            <a:cxnSpLocks/>
          </p:cNvCxnSpPr>
          <p:nvPr/>
        </p:nvCxnSpPr>
        <p:spPr>
          <a:xfrm flipH="1" flipV="1">
            <a:off x="5295722" y="4144089"/>
            <a:ext cx="25738" cy="177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935EFE-24C2-4239-AA1C-20B8D01E94B9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304666" y="4328442"/>
            <a:ext cx="96908" cy="110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80961A-850D-49B2-892C-E29FE7BA0E4B}"/>
              </a:ext>
            </a:extLst>
          </p:cNvPr>
          <p:cNvCxnSpPr>
            <a:cxnSpLocks/>
          </p:cNvCxnSpPr>
          <p:nvPr/>
        </p:nvCxnSpPr>
        <p:spPr>
          <a:xfrm flipV="1">
            <a:off x="4325096" y="4604064"/>
            <a:ext cx="30633" cy="126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C31F61-A235-46A0-AF27-F3ADA5ECD0DD}"/>
              </a:ext>
            </a:extLst>
          </p:cNvPr>
          <p:cNvCxnSpPr/>
          <p:nvPr/>
        </p:nvCxnSpPr>
        <p:spPr>
          <a:xfrm flipH="1">
            <a:off x="4480126" y="3985824"/>
            <a:ext cx="66320" cy="86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AB3BC2-A0A3-4B4D-AF5D-93EDA5CFF303}"/>
              </a:ext>
            </a:extLst>
          </p:cNvPr>
          <p:cNvCxnSpPr>
            <a:cxnSpLocks/>
          </p:cNvCxnSpPr>
          <p:nvPr/>
        </p:nvCxnSpPr>
        <p:spPr>
          <a:xfrm flipH="1">
            <a:off x="4390197" y="4628036"/>
            <a:ext cx="43293" cy="296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5E06214-A707-42D5-9171-955E1E40C388}"/>
              </a:ext>
            </a:extLst>
          </p:cNvPr>
          <p:cNvSpPr/>
          <p:nvPr/>
        </p:nvSpPr>
        <p:spPr>
          <a:xfrm>
            <a:off x="4872547" y="3993663"/>
            <a:ext cx="3497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NH</a:t>
            </a:r>
            <a:r>
              <a:rPr lang="en-US" sz="800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662795-2C93-413B-912A-81D8184585FF}"/>
              </a:ext>
            </a:extLst>
          </p:cNvPr>
          <p:cNvSpPr txBox="1"/>
          <p:nvPr/>
        </p:nvSpPr>
        <p:spPr>
          <a:xfrm>
            <a:off x="1301914" y="5821270"/>
            <a:ext cx="49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8228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BD10FA-118C-4AE9-B87B-07E5D17B18BC}"/>
              </a:ext>
            </a:extLst>
          </p:cNvPr>
          <p:cNvSpPr/>
          <p:nvPr/>
        </p:nvSpPr>
        <p:spPr>
          <a:xfrm>
            <a:off x="3900055" y="1339187"/>
            <a:ext cx="4317999" cy="241791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023E3D-70D8-43F3-8F04-C59AB6D5CFA0}"/>
              </a:ext>
            </a:extLst>
          </p:cNvPr>
          <p:cNvSpPr/>
          <p:nvPr/>
        </p:nvSpPr>
        <p:spPr>
          <a:xfrm>
            <a:off x="4660901" y="250101"/>
            <a:ext cx="3078480" cy="77828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480CF-0701-4AA3-A351-9AB7B9C6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92280"/>
            <a:ext cx="2819401" cy="211173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9D28FB-EAA3-4B7B-BFFA-FA31E2276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569026"/>
            <a:ext cx="2819400" cy="18796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6F2562-8964-4C58-86BE-1867CC48DA88}"/>
              </a:ext>
            </a:extLst>
          </p:cNvPr>
          <p:cNvSpPr txBox="1"/>
          <p:nvPr/>
        </p:nvSpPr>
        <p:spPr>
          <a:xfrm>
            <a:off x="3900055" y="1509634"/>
            <a:ext cx="431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of ice: ubiquitous cause of chemical evolution in the solar system</a:t>
            </a:r>
          </a:p>
          <a:p>
            <a:pPr algn="ctr"/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(solar wind, magnetospheres)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ED3AE-FB77-4CFD-A5F8-08655CB9A41A}"/>
              </a:ext>
            </a:extLst>
          </p:cNvPr>
          <p:cNvSpPr txBox="1"/>
          <p:nvPr/>
        </p:nvSpPr>
        <p:spPr>
          <a:xfrm>
            <a:off x="90170" y="4117748"/>
            <a:ext cx="4570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experiments performed, but often without capability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detect high mass products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2B29AE-553A-4A2C-A396-C8187B51B4C1}"/>
              </a:ext>
            </a:extLst>
          </p:cNvPr>
          <p:cNvSpPr/>
          <p:nvPr/>
        </p:nvSpPr>
        <p:spPr>
          <a:xfrm>
            <a:off x="3556001" y="5895315"/>
            <a:ext cx="5537200" cy="5426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experiments: these two things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7BB38-69FD-4094-B0BC-F6F8A54B991B}"/>
              </a:ext>
            </a:extLst>
          </p:cNvPr>
          <p:cNvSpPr txBox="1"/>
          <p:nvPr/>
        </p:nvSpPr>
        <p:spPr>
          <a:xfrm>
            <a:off x="8048452" y="4071806"/>
            <a:ext cx="3502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Implantation of sulfur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challenging to perform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…But relevant!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D1205-AC28-4BC1-887B-78D88282EA9F}"/>
              </a:ext>
            </a:extLst>
          </p:cNvPr>
          <p:cNvSpPr txBox="1"/>
          <p:nvPr/>
        </p:nvSpPr>
        <p:spPr>
          <a:xfrm>
            <a:off x="4448810" y="254524"/>
            <a:ext cx="350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380863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4482939" y="209265"/>
            <a:ext cx="3226122" cy="70788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</a:p>
        </p:txBody>
      </p:sp>
      <p:pic>
        <p:nvPicPr>
          <p:cNvPr id="3" name="Picture 2" descr="A group of people in a store&#10;&#10;Description automatically generated">
            <a:extLst>
              <a:ext uri="{FF2B5EF4-FFF2-40B4-BE49-F238E27FC236}">
                <a16:creationId xmlns:a16="http://schemas.microsoft.com/office/drawing/2014/main" id="{43BF470B-BDDF-4294-9AE1-BFDCED135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94" y="1183999"/>
            <a:ext cx="3318445" cy="248883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8922C4-1259-41D7-9D3D-B4D142EE1C2C}"/>
              </a:ext>
            </a:extLst>
          </p:cNvPr>
          <p:cNvSpPr/>
          <p:nvPr/>
        </p:nvSpPr>
        <p:spPr>
          <a:xfrm>
            <a:off x="6096000" y="1475340"/>
            <a:ext cx="4583970" cy="19061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or Argon beam at 105 keV / nucleus</a:t>
            </a:r>
          </a:p>
          <a:p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at ~1E11 cm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.s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9768C-2A5B-46B7-972E-088D1820F845}"/>
              </a:ext>
            </a:extLst>
          </p:cNvPr>
          <p:cNvSpPr/>
          <p:nvPr/>
        </p:nvSpPr>
        <p:spPr>
          <a:xfrm>
            <a:off x="1681018" y="4469394"/>
            <a:ext cx="8986982" cy="20791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Irradiation of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Water:Methanol:Ammonia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 (2:1:1)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10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Reheat to 300K to create residue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23B81A-3D69-41B8-A6A6-5F45163E3C9C}"/>
              </a:ext>
            </a:extLst>
          </p:cNvPr>
          <p:cNvSpPr/>
          <p:nvPr/>
        </p:nvSpPr>
        <p:spPr>
          <a:xfrm>
            <a:off x="454892" y="3739425"/>
            <a:ext cx="4772889" cy="4631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Performed at the GANIL facilities in Caen, France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2317115" y="387928"/>
            <a:ext cx="6973455" cy="720436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Infra-red spectra: no surprise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14" y="1593373"/>
            <a:ext cx="5561375" cy="4227448"/>
          </a:xfrm>
          <a:prstGeom prst="rect">
            <a:avLst/>
          </a:prstGeom>
        </p:spPr>
      </p:pic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30BAE6FF-B136-4E31-852D-767EC03210B4}"/>
              </a:ext>
            </a:extLst>
          </p:cNvPr>
          <p:cNvSpPr/>
          <p:nvPr/>
        </p:nvSpPr>
        <p:spPr>
          <a:xfrm>
            <a:off x="7402148" y="2172156"/>
            <a:ext cx="3487938" cy="217746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usual suspects</a:t>
            </a:r>
          </a:p>
          <a:p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No qualitative difference between </a:t>
            </a:r>
            <a:r>
              <a:rPr lang="en-US" sz="2400" dirty="0" err="1"/>
              <a:t>Ar</a:t>
            </a:r>
            <a:r>
              <a:rPr lang="en-US" sz="2400" dirty="0"/>
              <a:t>-irradiated and S-irradiated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A2141-A865-42A6-85D5-B27777A40A64}"/>
              </a:ext>
            </a:extLst>
          </p:cNvPr>
          <p:cNvSpPr txBox="1"/>
          <p:nvPr/>
        </p:nvSpPr>
        <p:spPr>
          <a:xfrm>
            <a:off x="1301914" y="5885009"/>
            <a:ext cx="49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98891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A71FC-6C00-46D7-85CD-75DD8F095CF9}"/>
              </a:ext>
            </a:extLst>
          </p:cNvPr>
          <p:cNvSpPr/>
          <p:nvPr/>
        </p:nvSpPr>
        <p:spPr>
          <a:xfrm>
            <a:off x="1655686" y="151434"/>
            <a:ext cx="8060924" cy="7517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Off-site analysis of the residue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A385AD-C432-4847-A000-7C36F8062532}"/>
              </a:ext>
            </a:extLst>
          </p:cNvPr>
          <p:cNvSpPr/>
          <p:nvPr/>
        </p:nvSpPr>
        <p:spPr>
          <a:xfrm>
            <a:off x="772418" y="2085295"/>
            <a:ext cx="3281166" cy="568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Dilution in methanol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5EAA55-8772-4C5D-A5AF-F45F22CBE862}"/>
              </a:ext>
            </a:extLst>
          </p:cNvPr>
          <p:cNvSpPr/>
          <p:nvPr/>
        </p:nvSpPr>
        <p:spPr>
          <a:xfrm>
            <a:off x="4957036" y="1877778"/>
            <a:ext cx="2039399" cy="904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Electro-spray ionization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922494-AE0E-4285-A368-B62A847DFB06}"/>
              </a:ext>
            </a:extLst>
          </p:cNvPr>
          <p:cNvSpPr/>
          <p:nvPr/>
        </p:nvSpPr>
        <p:spPr>
          <a:xfrm>
            <a:off x="8095408" y="1815026"/>
            <a:ext cx="3140721" cy="1211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000" dirty="0"/>
              <a:t>FT-ICR mass spectrometry (R&gt; 10</a:t>
            </a:r>
            <a:r>
              <a:rPr lang="en-US" sz="2000" baseline="30000" dirty="0"/>
              <a:t>6</a:t>
            </a:r>
            <a:r>
              <a:rPr lang="en-US" sz="2000" dirty="0"/>
              <a:t>, mass accuracy &lt; 200 ppb, 147 to 1000 </a:t>
            </a:r>
            <a:r>
              <a:rPr lang="en-US" sz="2000" dirty="0" err="1"/>
              <a:t>amu</a:t>
            </a:r>
            <a:r>
              <a:rPr lang="en-US" sz="2000" dirty="0"/>
              <a:t>)</a:t>
            </a:r>
          </a:p>
          <a:p>
            <a:pPr algn="ctr"/>
            <a:endParaRPr lang="en-US" dirty="0"/>
          </a:p>
        </p:txBody>
      </p:sp>
      <p:pic>
        <p:nvPicPr>
          <p:cNvPr id="10" name="Picture 9" descr="A desk with a computer&#10;&#10;Description automatically generated">
            <a:extLst>
              <a:ext uri="{FF2B5EF4-FFF2-40B4-BE49-F238E27FC236}">
                <a16:creationId xmlns:a16="http://schemas.microsoft.com/office/drawing/2014/main" id="{9766B8D2-F111-4C53-8847-FA647F73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98" y="3168220"/>
            <a:ext cx="2295658" cy="1794308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A7851DE3-9397-40C2-B628-FE74337C7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12" y="3016043"/>
            <a:ext cx="2854843" cy="194648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519DB93-32D0-4952-8827-08252FC365D1}"/>
              </a:ext>
            </a:extLst>
          </p:cNvPr>
          <p:cNvSpPr/>
          <p:nvPr/>
        </p:nvSpPr>
        <p:spPr>
          <a:xfrm>
            <a:off x="4238559" y="2282754"/>
            <a:ext cx="621437" cy="23969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AA5E9A7-93BD-4C6B-AAEE-AE2D4E1511C8}"/>
              </a:ext>
            </a:extLst>
          </p:cNvPr>
          <p:cNvSpPr/>
          <p:nvPr/>
        </p:nvSpPr>
        <p:spPr>
          <a:xfrm>
            <a:off x="7113827" y="2301124"/>
            <a:ext cx="816803" cy="239697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6F3721-73D8-47A5-B765-663D88A386A8}"/>
              </a:ext>
            </a:extLst>
          </p:cNvPr>
          <p:cNvSpPr/>
          <p:nvPr/>
        </p:nvSpPr>
        <p:spPr>
          <a:xfrm>
            <a:off x="1301750" y="5437910"/>
            <a:ext cx="9588500" cy="101102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Ultra-high resolution allows to distinguish CHO, CHNO, CHNOS compounds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7606BB-4ABC-46D5-8C8A-1C65719DBEB6}"/>
              </a:ext>
            </a:extLst>
          </p:cNvPr>
          <p:cNvSpPr txBox="1"/>
          <p:nvPr/>
        </p:nvSpPr>
        <p:spPr>
          <a:xfrm>
            <a:off x="5137808" y="2743871"/>
            <a:ext cx="1378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(negative mode)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39" y="2983472"/>
            <a:ext cx="2560166" cy="203545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D31777-FD17-4B39-A12B-25B7212740EA}"/>
              </a:ext>
            </a:extLst>
          </p:cNvPr>
          <p:cNvSpPr/>
          <p:nvPr/>
        </p:nvSpPr>
        <p:spPr>
          <a:xfrm>
            <a:off x="2413001" y="1099178"/>
            <a:ext cx="6397102" cy="4499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Performed at the Helmholtz </a:t>
            </a:r>
            <a:r>
              <a:rPr lang="en-US" dirty="0" err="1"/>
              <a:t>Zentrum</a:t>
            </a:r>
            <a:r>
              <a:rPr lang="en-US" dirty="0"/>
              <a:t> München, Germany </a:t>
            </a:r>
            <a:br>
              <a:rPr lang="en-US" dirty="0"/>
            </a:br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5CCD12C-F29A-4F9E-AEF8-A94899DDF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77" y="1039413"/>
            <a:ext cx="1195525" cy="173183"/>
          </a:xfrm>
          <a:prstGeom prst="rect">
            <a:avLst/>
          </a:prstGeom>
        </p:spPr>
      </p:pic>
      <p:pic>
        <p:nvPicPr>
          <p:cNvPr id="18" name="Picture 1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36B9659-4827-497C-ADCD-650E176D95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77" y="1212596"/>
            <a:ext cx="1190866" cy="4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3894338" y="243227"/>
            <a:ext cx="4403324" cy="70788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3956482" y="243227"/>
            <a:ext cx="538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mass spectra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4A192D-59A9-4C27-A159-EE635E64A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6" y="1171120"/>
            <a:ext cx="6925642" cy="52966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89207C-6B1B-4DA8-B781-2021C339B366}"/>
              </a:ext>
            </a:extLst>
          </p:cNvPr>
          <p:cNvSpPr/>
          <p:nvPr/>
        </p:nvSpPr>
        <p:spPr>
          <a:xfrm>
            <a:off x="7438008" y="2151727"/>
            <a:ext cx="4572000" cy="2567742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BDC63-CFEE-4A42-82C0-6EFE5D1BFBF9}"/>
              </a:ext>
            </a:extLst>
          </p:cNvPr>
          <p:cNvSpPr txBox="1"/>
          <p:nvPr/>
        </p:nvSpPr>
        <p:spPr>
          <a:xfrm>
            <a:off x="7380974" y="2151727"/>
            <a:ext cx="4385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diversity of compounds</a:t>
            </a:r>
          </a:p>
          <a:p>
            <a:pPr algn="ctr"/>
            <a:endParaRPr lang="en-US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Ar-irr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E3937-24EA-4ED2-BDAF-50A93A20E3CE}"/>
              </a:ext>
            </a:extLst>
          </p:cNvPr>
          <p:cNvSpPr txBox="1"/>
          <p:nvPr/>
        </p:nvSpPr>
        <p:spPr>
          <a:xfrm>
            <a:off x="381705" y="753339"/>
            <a:ext cx="49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41413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3401627" y="243227"/>
            <a:ext cx="5132773" cy="707886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3401627" y="215666"/>
            <a:ext cx="538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mass spectra (2)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54D2D-5845-4419-A045-58B0B0EB0C22}"/>
              </a:ext>
            </a:extLst>
          </p:cNvPr>
          <p:cNvSpPr/>
          <p:nvPr/>
        </p:nvSpPr>
        <p:spPr>
          <a:xfrm>
            <a:off x="7438008" y="2151727"/>
            <a:ext cx="4572000" cy="2567742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81916-B3ED-4E5F-AFD2-CE7B10764561}"/>
              </a:ext>
            </a:extLst>
          </p:cNvPr>
          <p:cNvSpPr txBox="1"/>
          <p:nvPr/>
        </p:nvSpPr>
        <p:spPr>
          <a:xfrm>
            <a:off x="7380974" y="2151727"/>
            <a:ext cx="4385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CHNOS compounds in the S-irradiated (12% of all ~10000 identified peaks)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D708C6-6390-4797-975D-5E0A502C5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1" y="1232397"/>
            <a:ext cx="6973273" cy="5382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64A48-9C87-418D-8595-B6798CE8BA26}"/>
              </a:ext>
            </a:extLst>
          </p:cNvPr>
          <p:cNvSpPr txBox="1"/>
          <p:nvPr/>
        </p:nvSpPr>
        <p:spPr>
          <a:xfrm>
            <a:off x="407701" y="897059"/>
            <a:ext cx="4930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37375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2704731" y="133166"/>
            <a:ext cx="6960093" cy="11335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ACF5F-1D21-49BC-A324-8831DEBFAA7B}"/>
              </a:ext>
            </a:extLst>
          </p:cNvPr>
          <p:cNvSpPr txBox="1"/>
          <p:nvPr/>
        </p:nvSpPr>
        <p:spPr>
          <a:xfrm>
            <a:off x="1856909" y="66360"/>
            <a:ext cx="863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the unique CHNOS compounds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54D2D-5845-4419-A045-58B0B0EB0C22}"/>
              </a:ext>
            </a:extLst>
          </p:cNvPr>
          <p:cNvSpPr/>
          <p:nvPr/>
        </p:nvSpPr>
        <p:spPr>
          <a:xfrm>
            <a:off x="7448947" y="1962261"/>
            <a:ext cx="4431754" cy="402290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Double-Bond Equivalent (DBE) is low: mostly aliphatic compounds (esp. Oxygen-rich)</a:t>
            </a:r>
          </a:p>
          <a:p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up to 800+ </a:t>
            </a:r>
            <a:r>
              <a:rPr lang="en-US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majority of organosulfur bears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S</a:t>
            </a:r>
          </a:p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0BF78-8094-4053-973B-F368117883A6}"/>
              </a:ext>
            </a:extLst>
          </p:cNvPr>
          <p:cNvSpPr txBox="1"/>
          <p:nvPr/>
        </p:nvSpPr>
        <p:spPr>
          <a:xfrm>
            <a:off x="528174" y="1242043"/>
            <a:ext cx="148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r>
              <a:rPr lang="en-US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143BB-0093-42F9-8E41-8ACC5509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4" y="1579394"/>
            <a:ext cx="6520324" cy="50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386840-AE4F-4045-8CD3-8CE5CB4FD09C}"/>
              </a:ext>
            </a:extLst>
          </p:cNvPr>
          <p:cNvSpPr/>
          <p:nvPr/>
        </p:nvSpPr>
        <p:spPr>
          <a:xfrm>
            <a:off x="2663222" y="90941"/>
            <a:ext cx="6865555" cy="81982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Astrophysical implications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709E0D9A-407E-47B7-85EE-1A8105E838B9}"/>
              </a:ext>
            </a:extLst>
          </p:cNvPr>
          <p:cNvSpPr/>
          <p:nvPr/>
        </p:nvSpPr>
        <p:spPr>
          <a:xfrm>
            <a:off x="320040" y="1131006"/>
            <a:ext cx="6553199" cy="2955007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4"/>
                </a:solidFill>
              </a:rPr>
              <a:t>Most direct applicability: TNO, KBO or comets exposed to solar wind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Presence of water/methanol/ammonia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Comparable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Solar wind S: ~32 keV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20 </a:t>
            </a:r>
            <a:r>
              <a:rPr lang="en-US" sz="2800" dirty="0" err="1">
                <a:solidFill>
                  <a:schemeClr val="accent4"/>
                </a:solidFill>
              </a:rPr>
              <a:t>mn</a:t>
            </a:r>
            <a:r>
              <a:rPr lang="en-US" sz="2800" dirty="0">
                <a:solidFill>
                  <a:schemeClr val="accent4"/>
                </a:solidFill>
              </a:rPr>
              <a:t> of irradiation ~ 2 </a:t>
            </a:r>
            <a:r>
              <a:rPr lang="en-US" sz="2800" dirty="0" err="1">
                <a:solidFill>
                  <a:schemeClr val="accent4"/>
                </a:solidFill>
              </a:rPr>
              <a:t>Myrs</a:t>
            </a:r>
            <a:r>
              <a:rPr lang="en-US" sz="2800" dirty="0">
                <a:solidFill>
                  <a:schemeClr val="accent4"/>
                </a:solidFill>
              </a:rPr>
              <a:t> at 50 AU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4" y="1389968"/>
            <a:ext cx="3253779" cy="243708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9B3FDEFC-8E56-4B9A-8383-A6D318E56817}"/>
              </a:ext>
            </a:extLst>
          </p:cNvPr>
          <p:cNvSpPr/>
          <p:nvPr/>
        </p:nvSpPr>
        <p:spPr>
          <a:xfrm>
            <a:off x="320040" y="4249491"/>
            <a:ext cx="11308080" cy="2437081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accent4"/>
                </a:solidFill>
              </a:rPr>
              <a:t>Cryovolcanism</a:t>
            </a:r>
            <a:r>
              <a:rPr lang="en-US" sz="2800" dirty="0">
                <a:solidFill>
                  <a:schemeClr val="accent4"/>
                </a:solidFill>
              </a:rPr>
              <a:t> exposing NH</a:t>
            </a:r>
            <a:r>
              <a:rPr lang="en-US" sz="2800" baseline="-25000" dirty="0">
                <a:solidFill>
                  <a:schemeClr val="accent4"/>
                </a:solidFill>
              </a:rPr>
              <a:t>3</a:t>
            </a:r>
            <a:r>
              <a:rPr lang="en-US" sz="2800" dirty="0">
                <a:solidFill>
                  <a:schemeClr val="accent4"/>
                </a:solidFill>
              </a:rPr>
              <a:t> + solar wind: possible complex chemistry</a:t>
            </a:r>
          </a:p>
          <a:p>
            <a:endParaRPr lang="en-US" sz="2800" dirty="0">
              <a:solidFill>
                <a:schemeClr val="accent4"/>
              </a:solidFill>
            </a:endParaRPr>
          </a:p>
          <a:p>
            <a:r>
              <a:rPr lang="en-US" sz="2800" dirty="0">
                <a:solidFill>
                  <a:schemeClr val="accent4"/>
                </a:solidFill>
              </a:rPr>
              <a:t>Sulfur implantation complementary with </a:t>
            </a:r>
            <a:r>
              <a:rPr lang="en-US" sz="2800">
                <a:solidFill>
                  <a:schemeClr val="accent4"/>
                </a:solidFill>
              </a:rPr>
              <a:t>sulfur ice </a:t>
            </a:r>
            <a:r>
              <a:rPr lang="en-US" sz="2800" dirty="0">
                <a:solidFill>
                  <a:schemeClr val="accent4"/>
                </a:solidFill>
              </a:rPr>
              <a:t>chemistry?</a:t>
            </a:r>
          </a:p>
          <a:p>
            <a:endParaRPr lang="en-US" sz="2800" dirty="0">
              <a:solidFill>
                <a:schemeClr val="accent4"/>
              </a:solidFill>
            </a:endParaRPr>
          </a:p>
          <a:p>
            <a:r>
              <a:rPr lang="en-US" sz="2800" dirty="0">
                <a:solidFill>
                  <a:schemeClr val="accent4"/>
                </a:solidFill>
              </a:rPr>
              <a:t>Early solar system: objects irradiated at large distance, then warmed up</a:t>
            </a:r>
          </a:p>
        </p:txBody>
      </p:sp>
    </p:spTree>
    <p:extLst>
      <p:ext uri="{BB962C8B-B14F-4D97-AF65-F5344CB8AC3E}">
        <p14:creationId xmlns:p14="http://schemas.microsoft.com/office/powerpoint/2010/main" val="304570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9090</TotalTime>
  <Words>790</Words>
  <Application>Microsoft Office PowerPoint</Application>
  <PresentationFormat>Widescreen</PresentationFormat>
  <Paragraphs>139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Bouquet</dc:creator>
  <cp:lastModifiedBy>Alexis Bouquet</cp:lastModifiedBy>
  <cp:revision>206</cp:revision>
  <dcterms:created xsi:type="dcterms:W3CDTF">2019-06-19T07:27:46Z</dcterms:created>
  <dcterms:modified xsi:type="dcterms:W3CDTF">2020-05-05T14:57:10Z</dcterms:modified>
</cp:coreProperties>
</file>