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86" r:id="rId3"/>
    <p:sldId id="362" r:id="rId4"/>
    <p:sldId id="393" r:id="rId5"/>
    <p:sldId id="381" r:id="rId6"/>
    <p:sldId id="383" r:id="rId7"/>
    <p:sldId id="389" r:id="rId8"/>
    <p:sldId id="390" r:id="rId9"/>
    <p:sldId id="391" r:id="rId10"/>
    <p:sldId id="371" r:id="rId11"/>
    <p:sldId id="380" r:id="rId12"/>
    <p:sldId id="382" r:id="rId13"/>
    <p:sldId id="384" r:id="rId14"/>
    <p:sldId id="385" r:id="rId15"/>
    <p:sldId id="386" r:id="rId16"/>
    <p:sldId id="379" r:id="rId17"/>
    <p:sldId id="369" r:id="rId18"/>
    <p:sldId id="320" r:id="rId19"/>
    <p:sldId id="359" r:id="rId20"/>
    <p:sldId id="370" r:id="rId21"/>
    <p:sldId id="394" r:id="rId22"/>
    <p:sldId id="388" r:id="rId23"/>
    <p:sldId id="39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DFC"/>
    <a:srgbClr val="5DADFD"/>
    <a:srgbClr val="F9E807"/>
    <a:srgbClr val="EA8D04"/>
    <a:srgbClr val="C67E14"/>
    <a:srgbClr val="ECA640"/>
    <a:srgbClr val="F4F0E0"/>
    <a:srgbClr val="D9D29B"/>
    <a:srgbClr val="E4E2F2"/>
    <a:srgbClr val="EE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30.04.2020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Thomas </a:t>
            </a:r>
            <a:r>
              <a:rPr lang="de-DE" dirty="0" err="1" smtClean="0"/>
              <a:t>Offenwanger</a:t>
            </a:r>
            <a:r>
              <a:rPr lang="de-DE" dirty="0" smtClean="0"/>
              <a:t> •  15.01.2020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&gt; Vortrag &gt; Autor  •  Dokumentname &gt; Datum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 statistical analysis method estimating dust aerosol-ice cloud interactions using global circulation model and satellite </a:t>
            </a:r>
            <a:r>
              <a:rPr lang="en-US" dirty="0" smtClean="0"/>
              <a:t>data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subTitle" idx="1"/>
          </p:nvPr>
        </p:nvSpPr>
        <p:spPr>
          <a:xfrm>
            <a:off x="878400" y="2429998"/>
            <a:ext cx="7779600" cy="2871209"/>
          </a:xfrm>
        </p:spPr>
        <p:txBody>
          <a:bodyPr/>
          <a:lstStyle/>
          <a:p>
            <a:endParaRPr lang="de-DE" sz="1800" dirty="0" smtClean="0"/>
          </a:p>
          <a:p>
            <a:r>
              <a:rPr lang="de-DE" sz="1800" dirty="0" smtClean="0"/>
              <a:t>Part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project</a:t>
            </a:r>
            <a:r>
              <a:rPr lang="de-DE" sz="1800" dirty="0" smtClean="0"/>
              <a:t> </a:t>
            </a:r>
            <a:r>
              <a:rPr lang="de-DE" sz="1800" dirty="0" err="1" smtClean="0"/>
              <a:t>KliSAW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600" dirty="0" smtClean="0"/>
              <a:t>Thomas Offenwanger	</a:t>
            </a:r>
            <a:r>
              <a:rPr lang="de-DE" sz="1200" dirty="0" smtClean="0"/>
              <a:t>DLR-DFD</a:t>
            </a:r>
            <a:endParaRPr lang="de-DE" sz="1600" dirty="0" smtClean="0"/>
          </a:p>
          <a:p>
            <a:r>
              <a:rPr lang="de-DE" sz="1600" dirty="0" smtClean="0"/>
              <a:t>Thomas Popp		</a:t>
            </a:r>
            <a:r>
              <a:rPr lang="de-DE" sz="1200" dirty="0" smtClean="0"/>
              <a:t>DLR-DFD</a:t>
            </a:r>
          </a:p>
          <a:p>
            <a:r>
              <a:rPr lang="de-DE" sz="1600" dirty="0" smtClean="0"/>
              <a:t>Christoph Beck		</a:t>
            </a:r>
            <a:r>
              <a:rPr lang="de-DE" sz="1200" dirty="0" smtClean="0"/>
              <a:t>Institute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Geography</a:t>
            </a:r>
            <a:r>
              <a:rPr lang="de-DE" sz="1200" dirty="0" smtClean="0"/>
              <a:t>, University </a:t>
            </a:r>
            <a:r>
              <a:rPr lang="de-DE" sz="1200" dirty="0" err="1" smtClean="0"/>
              <a:t>of</a:t>
            </a:r>
            <a:r>
              <a:rPr lang="de-DE" sz="1200" dirty="0" smtClean="0"/>
              <a:t> Augsburg</a:t>
            </a:r>
          </a:p>
          <a:p>
            <a:r>
              <a:rPr lang="de-DE" sz="1600" dirty="0" smtClean="0"/>
              <a:t>Johannes Hendricks	</a:t>
            </a:r>
            <a:r>
              <a:rPr lang="de-DE" sz="1200" dirty="0" smtClean="0"/>
              <a:t>DLR-IPA</a:t>
            </a:r>
          </a:p>
          <a:p>
            <a:r>
              <a:rPr lang="de-DE" sz="1600" dirty="0" smtClean="0"/>
              <a:t>Mattia Righi		</a:t>
            </a:r>
            <a:r>
              <a:rPr lang="de-DE" sz="1200" dirty="0" smtClean="0"/>
              <a:t>DLR-IPA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</a:t>
            </a:r>
            <a:r>
              <a:rPr lang="de-DE" dirty="0" err="1" smtClean="0"/>
              <a:t>Downscaling</a:t>
            </a:r>
            <a:r>
              <a:rPr lang="de-DE" dirty="0" smtClean="0"/>
              <a:t> und statistische Analyse &gt; Thomas </a:t>
            </a:r>
            <a:r>
              <a:rPr lang="de-DE" dirty="0" err="1" smtClean="0"/>
              <a:t>Offenwanger</a:t>
            </a:r>
            <a:r>
              <a:rPr lang="de-DE" dirty="0" smtClean="0"/>
              <a:t> •  15.01.2020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9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878400" y="1573200"/>
            <a:ext cx="77796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3. Downscaling model data</a:t>
            </a:r>
            <a:endParaRPr lang="de-DE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878400" y="2429999"/>
            <a:ext cx="7779600" cy="1152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dirty="0" smtClean="0"/>
              <a:t>Goal: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scaled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overwriting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!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finer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, </a:t>
            </a:r>
            <a:r>
              <a:rPr lang="de-DE" b="1" dirty="0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climatological</a:t>
            </a:r>
            <a:r>
              <a:rPr lang="de-DE" dirty="0" smtClean="0"/>
              <a:t>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global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!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mismatch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geographical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fill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18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plosion 2 46"/>
          <p:cNvSpPr/>
          <p:nvPr/>
        </p:nvSpPr>
        <p:spPr>
          <a:xfrm>
            <a:off x="6343368" y="4611386"/>
            <a:ext cx="2664296" cy="1409902"/>
          </a:xfrm>
          <a:prstGeom prst="irregularSeal2">
            <a:avLst/>
          </a:prstGeom>
          <a:solidFill>
            <a:srgbClr val="F4F0E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Find </a:t>
            </a:r>
            <a:r>
              <a:rPr lang="de-DE" sz="1800" b="0" dirty="0" err="1" smtClean="0"/>
              <a:t>relation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spatial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patterns</a:t>
            </a:r>
            <a:endParaRPr lang="de-DE" b="0" dirty="0"/>
          </a:p>
        </p:txBody>
      </p:sp>
      <p:sp>
        <p:nvSpPr>
          <p:cNvPr id="7" name="Parallelogramm 6"/>
          <p:cNvSpPr/>
          <p:nvPr/>
        </p:nvSpPr>
        <p:spPr>
          <a:xfrm>
            <a:off x="2843808" y="242088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arallelogramm 34"/>
          <p:cNvSpPr/>
          <p:nvPr/>
        </p:nvSpPr>
        <p:spPr>
          <a:xfrm>
            <a:off x="2843808" y="206084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arallelogramm 35"/>
          <p:cNvSpPr/>
          <p:nvPr/>
        </p:nvSpPr>
        <p:spPr>
          <a:xfrm>
            <a:off x="2843808" y="170080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Eigenvectors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 2,…,n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076056" y="4221088"/>
            <a:ext cx="22322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Principal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Analysis, S-mode</a:t>
            </a:r>
          </a:p>
        </p:txBody>
      </p:sp>
      <p:sp>
        <p:nvSpPr>
          <p:cNvPr id="5" name="Ellipse 4"/>
          <p:cNvSpPr/>
          <p:nvPr/>
        </p:nvSpPr>
        <p:spPr>
          <a:xfrm>
            <a:off x="4716016" y="422108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Rechteck 31"/>
          <p:cNvSpPr/>
          <p:nvPr/>
        </p:nvSpPr>
        <p:spPr>
          <a:xfrm>
            <a:off x="2843808" y="5229200"/>
            <a:ext cx="2808312" cy="1296144"/>
          </a:xfrm>
          <a:prstGeom prst="rect">
            <a:avLst/>
          </a:prstGeom>
          <a:solidFill>
            <a:srgbClr val="C67E1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2.50°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feil nach unten 32"/>
          <p:cNvSpPr/>
          <p:nvPr/>
        </p:nvSpPr>
        <p:spPr>
          <a:xfrm rot="10800000">
            <a:off x="3912072" y="4005063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199352" y="1988840"/>
            <a:ext cx="2808312" cy="1296144"/>
          </a:xfrm>
          <a:prstGeom prst="rect">
            <a:avLst/>
          </a:prstGeom>
          <a:solidFill>
            <a:srgbClr val="1E8DF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2.50°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feil nach unten 40"/>
          <p:cNvSpPr/>
          <p:nvPr/>
        </p:nvSpPr>
        <p:spPr>
          <a:xfrm rot="16200000">
            <a:off x="5555432" y="2378955"/>
            <a:ext cx="731936" cy="50405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328088" y="1670091"/>
            <a:ext cx="24635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Mult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Linear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regression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940152" y="1628800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Pfeil nach unten 43"/>
          <p:cNvSpPr/>
          <p:nvPr/>
        </p:nvSpPr>
        <p:spPr>
          <a:xfrm>
            <a:off x="7237540" y="3789040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155240" y="5918563"/>
            <a:ext cx="32412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regression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parameters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796136" y="5877272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6775416" y="5085184"/>
            <a:ext cx="1656184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p1, p2, …, </a:t>
            </a:r>
            <a:r>
              <a:rPr lang="de-D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07504" y="1700808"/>
            <a:ext cx="2592288" cy="48245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First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de-termine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eigenvectors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Those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interpreted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statistically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geographical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patterns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underneath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linearily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regressing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original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translate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compatible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79512" y="1708780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Ellipse 23"/>
          <p:cNvSpPr/>
          <p:nvPr/>
        </p:nvSpPr>
        <p:spPr>
          <a:xfrm>
            <a:off x="179512" y="3418490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Ellipse 24"/>
          <p:cNvSpPr/>
          <p:nvPr/>
        </p:nvSpPr>
        <p:spPr>
          <a:xfrm>
            <a:off x="539552" y="3418490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8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plosion 2 46"/>
          <p:cNvSpPr/>
          <p:nvPr/>
        </p:nvSpPr>
        <p:spPr>
          <a:xfrm>
            <a:off x="5364088" y="4539837"/>
            <a:ext cx="4716016" cy="2633579"/>
          </a:xfrm>
          <a:prstGeom prst="irregularSeal2">
            <a:avLst/>
          </a:prstGeom>
          <a:solidFill>
            <a:srgbClr val="F4F0E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Downscaling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err="1" smtClean="0"/>
              <a:t>Apply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relation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to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fine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scale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data</a:t>
            </a:r>
            <a:endParaRPr lang="de-DE" b="0" dirty="0"/>
          </a:p>
        </p:txBody>
      </p:sp>
      <p:sp>
        <p:nvSpPr>
          <p:cNvPr id="7" name="Parallelogramm 6"/>
          <p:cNvSpPr/>
          <p:nvPr/>
        </p:nvSpPr>
        <p:spPr>
          <a:xfrm>
            <a:off x="2843808" y="242088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arallelogramm 34"/>
          <p:cNvSpPr/>
          <p:nvPr/>
        </p:nvSpPr>
        <p:spPr>
          <a:xfrm>
            <a:off x="2843808" y="206084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arallelogramm 35"/>
          <p:cNvSpPr/>
          <p:nvPr/>
        </p:nvSpPr>
        <p:spPr>
          <a:xfrm>
            <a:off x="2843808" y="1700808"/>
            <a:ext cx="2808312" cy="1296144"/>
          </a:xfrm>
          <a:prstGeom prst="parallelogram">
            <a:avLst>
              <a:gd name="adj" fmla="val 4696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Eigenvectors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 2,…,n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076056" y="4221088"/>
            <a:ext cx="22322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spatial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88120" y="422108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Pfeil nach unten 32"/>
          <p:cNvSpPr/>
          <p:nvPr/>
        </p:nvSpPr>
        <p:spPr>
          <a:xfrm rot="10800000">
            <a:off x="3912072" y="4005063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228184" y="2348880"/>
            <a:ext cx="2808312" cy="1296144"/>
          </a:xfrm>
          <a:prstGeom prst="rect">
            <a:avLst/>
          </a:prstGeom>
          <a:solidFill>
            <a:srgbClr val="1E8DF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2.50°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599896" y="1340768"/>
            <a:ext cx="32412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Transform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parameters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211960" y="134076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Pfeil nach unten 43"/>
          <p:cNvSpPr/>
          <p:nvPr/>
        </p:nvSpPr>
        <p:spPr>
          <a:xfrm>
            <a:off x="7266372" y="4005064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843808" y="5229200"/>
            <a:ext cx="2808312" cy="1296144"/>
          </a:xfrm>
          <a:prstGeom prst="rect">
            <a:avLst/>
          </a:prstGeom>
          <a:solidFill>
            <a:srgbClr val="ECA6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0.25°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211960" y="3068960"/>
            <a:ext cx="1656184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p1, p2, …, </a:t>
            </a:r>
            <a:r>
              <a:rPr lang="de-D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Multiplizieren 21"/>
          <p:cNvSpPr/>
          <p:nvPr/>
        </p:nvSpPr>
        <p:spPr>
          <a:xfrm>
            <a:off x="3963336" y="3130310"/>
            <a:ext cx="432048" cy="381356"/>
          </a:xfrm>
          <a:prstGeom prst="mathMultiply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71264" y="1700808"/>
            <a:ext cx="26627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Imprint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fill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information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983328" y="177281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225726" y="5229200"/>
            <a:ext cx="2808312" cy="1296144"/>
          </a:xfrm>
          <a:prstGeom prst="rect">
            <a:avLst/>
          </a:prstGeom>
          <a:solidFill>
            <a:srgbClr val="5DADF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0.25°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ch unten gekrümmter Pfeil 3"/>
          <p:cNvSpPr/>
          <p:nvPr/>
        </p:nvSpPr>
        <p:spPr>
          <a:xfrm>
            <a:off x="5724128" y="2482238"/>
            <a:ext cx="813280" cy="442706"/>
          </a:xfrm>
          <a:prstGeom prst="curved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07504" y="1700808"/>
            <a:ext cx="2592288" cy="48245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eigenvectors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patterns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underlying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gridded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last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anomaly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imprinted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standardised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stddev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original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beforehand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afterwards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Ellipse 27"/>
          <p:cNvSpPr/>
          <p:nvPr/>
        </p:nvSpPr>
        <p:spPr>
          <a:xfrm>
            <a:off x="179512" y="1749037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Ellipse 28"/>
          <p:cNvSpPr/>
          <p:nvPr/>
        </p:nvSpPr>
        <p:spPr>
          <a:xfrm>
            <a:off x="539552" y="175348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Ellipse 29"/>
          <p:cNvSpPr/>
          <p:nvPr/>
        </p:nvSpPr>
        <p:spPr>
          <a:xfrm>
            <a:off x="179512" y="367213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2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+KA\ufsworld\turing\turing5\offe_th\Projekte\KliSAW\AerosolCloudInteractions\plots\Atlantic2008\downscaling_check\EMAC_downscaled\daod_v1\EMACdown_daod_20080601-20081130_0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280509"/>
            <a:ext cx="5227811" cy="73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51520" y="1781442"/>
            <a:ext cx="4176464" cy="4608512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consistently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r</a:t>
            </a:r>
            <a:r>
              <a:rPr lang="de-DE" dirty="0" smtClean="0"/>
              <a:t>²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downscaled</a:t>
            </a:r>
            <a:r>
              <a:rPr lang="de-DE" dirty="0" smtClean="0"/>
              <a:t> vs. </a:t>
            </a:r>
            <a:r>
              <a:rPr lang="de-DE" dirty="0" smtClean="0"/>
              <a:t>original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smtClean="0"/>
              <a:t>0.89-0.96 </a:t>
            </a:r>
            <a:r>
              <a:rPr lang="de-DE" dirty="0" err="1" smtClean="0"/>
              <a:t>for</a:t>
            </a:r>
            <a:r>
              <a:rPr lang="de-DE" dirty="0" smtClean="0"/>
              <a:t> all variables</a:t>
            </a:r>
          </a:p>
          <a:p>
            <a:endParaRPr lang="de-DE" dirty="0"/>
          </a:p>
          <a:p>
            <a:r>
              <a:rPr lang="de-DE" dirty="0" smtClean="0"/>
              <a:t>Overall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downscaled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original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3-7%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Downscaling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/>
            </a:r>
            <a:br>
              <a:rPr lang="de-DE" dirty="0"/>
            </a:br>
            <a:r>
              <a:rPr lang="de-DE" sz="1800" b="0" dirty="0" err="1" smtClean="0"/>
              <a:t>Downscaling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examples</a:t>
            </a: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4716016" y="1844824"/>
            <a:ext cx="16206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Downscaled</a:t>
            </a:r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6016" y="3501008"/>
            <a:ext cx="12535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6016" y="5157192"/>
            <a:ext cx="13914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satellite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3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89178"/>
            <a:ext cx="5227811" cy="73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23528" y="1836154"/>
            <a:ext cx="16206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Downscaled</a:t>
            </a:r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3492338"/>
            <a:ext cx="12535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5148522"/>
            <a:ext cx="13914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satellite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-280508"/>
            <a:ext cx="5227811" cy="73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16016" y="1844824"/>
            <a:ext cx="16206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Downscaled</a:t>
            </a:r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6016" y="3501008"/>
            <a:ext cx="12535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6016" y="5157192"/>
            <a:ext cx="13914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satellite</a:t>
            </a:r>
            <a:endParaRPr lang="de-DE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2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878400" y="1573200"/>
            <a:ext cx="77796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4. Results and discussion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878400" y="2429999"/>
            <a:ext cx="7779600" cy="1152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mtClean="0"/>
              <a:t>Analysis results from model and satellite data comparable in all resolutions</a:t>
            </a:r>
          </a:p>
          <a:p>
            <a:pPr marL="285750" indent="-285750">
              <a:buFontTx/>
              <a:buChar char="-"/>
            </a:pPr>
            <a:endParaRPr lang="de-DE" smtClean="0"/>
          </a:p>
          <a:p>
            <a:pPr marL="285750" indent="-285750">
              <a:buFontTx/>
              <a:buChar char="-"/>
            </a:pPr>
            <a:r>
              <a:rPr lang="de-DE" smtClean="0"/>
              <a:t>DAOD effects roughly represented in both fine and large resolution data sets</a:t>
            </a:r>
          </a:p>
          <a:p>
            <a:pPr marL="285750" indent="-285750">
              <a:buFontTx/>
              <a:buChar char="-"/>
            </a:pPr>
            <a:endParaRPr lang="de-DE" smtClean="0"/>
          </a:p>
          <a:p>
            <a:pPr marL="285750" indent="-285750">
              <a:buFontTx/>
              <a:buChar char="-"/>
            </a:pPr>
            <a:r>
              <a:rPr lang="de-DE" smtClean="0"/>
              <a:t>Fine scale data, including downscaled model, with better readability and consistency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34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5760639" cy="4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3"/>
            <a:ext cx="566284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COD – 2.50°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IASI					EMAC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00665"/>
              </p:ext>
            </p:extLst>
          </p:nvPr>
        </p:nvGraphicFramePr>
        <p:xfrm>
          <a:off x="-8" y="5544615"/>
          <a:ext cx="9144016" cy="131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</a:tblGrid>
              <a:tr h="44525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2.50°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Mean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Skew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Q50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I(H)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IASI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0.04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0.30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1.23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-0.03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0.06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0.60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-0.73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-0.74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-1.41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0.32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0.97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0.13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0.35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0.89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EMAC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-0.10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-0.15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-0.13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-0.05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-0.07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-0.10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0.31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0.35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-0.40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-0.10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-0.20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-0.20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-0.33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-0.58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-0.78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508104" y="1711841"/>
            <a:ext cx="14362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original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700808"/>
            <a:ext cx="18081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veraged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satellite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339752" y="1052736"/>
            <a:ext cx="2451051" cy="45175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1/100th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vs. 0.25°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475656" y="1504489"/>
            <a:ext cx="1368152" cy="916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731677" y="3645024"/>
            <a:ext cx="2451051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shows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strong positive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trend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COD,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high COD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444208" y="2060848"/>
            <a:ext cx="2451051" cy="8280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Curious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strong positive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peak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COD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near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zero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Possibily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result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high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580112" y="231839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995936" y="5157192"/>
            <a:ext cx="2088232" cy="41935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Statistical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conflicting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indicator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high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164566" y="5551736"/>
            <a:ext cx="1094552" cy="4306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effect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771799" y="5553627"/>
            <a:ext cx="1202565" cy="4306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standard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deviation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572000" y="5551736"/>
            <a:ext cx="1094552" cy="4306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Skewness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299064" y="5551736"/>
            <a:ext cx="1094552" cy="4306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bins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013676" y="5327086"/>
            <a:ext cx="1094552" cy="6467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Shannon Information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5661248"/>
            <a:ext cx="13681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AOD 0.15-0.60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27076"/>
              </p:ext>
            </p:extLst>
          </p:nvPr>
        </p:nvGraphicFramePr>
        <p:xfrm>
          <a:off x="-8" y="5544615"/>
          <a:ext cx="9144016" cy="131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</a:tblGrid>
              <a:tr h="44525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0.25°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Mean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Skew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Q50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I(H)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IASI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0.08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0.28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0.50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0.19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0.26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0.39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-0.62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-0.76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0.16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0.48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0.21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0.53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0.71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EMAC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0.07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0.05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0.15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0.06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0.07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0.16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-0.22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-0.31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-0.88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0.23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0.11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0.32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5760639" cy="43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3"/>
            <a:ext cx="5662843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COD – 0.25°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IASI					EMAC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08104" y="1711841"/>
            <a:ext cx="191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d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ownscaled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1700808"/>
            <a:ext cx="15901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riginal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satellite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11960" y="5111062"/>
            <a:ext cx="1440160" cy="43204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Statistical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agree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trend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680" y="2060848"/>
            <a:ext cx="237626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Peaks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indicate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positive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552755" y="2492896"/>
            <a:ext cx="138925" cy="2330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173192" y="2492896"/>
            <a:ext cx="518488" cy="276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1397479" y="2492896"/>
            <a:ext cx="294201" cy="241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372201" y="3501008"/>
            <a:ext cx="216024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comparable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peaks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after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downscaling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smtClean="0">
                <a:solidFill>
                  <a:srgbClr val="F9E807"/>
                </a:solidFill>
                <a:latin typeface="Arial" pitchFamily="34" charset="0"/>
                <a:cs typeface="Arial" pitchFamily="34" charset="0"/>
              </a:rPr>
              <a:t>medium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except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051720" y="3573016"/>
            <a:ext cx="237626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0.6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0.9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relatively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little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identical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sets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1115616" y="3357673"/>
            <a:ext cx="936104" cy="431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4427985" y="3269411"/>
            <a:ext cx="1308581" cy="519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5760639" cy="4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3"/>
            <a:ext cx="566284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CRE – 2.50°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IASI					EMAC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29592"/>
              </p:ext>
            </p:extLst>
          </p:nvPr>
        </p:nvGraphicFramePr>
        <p:xfrm>
          <a:off x="-8" y="5544615"/>
          <a:ext cx="9144016" cy="131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</a:tblGrid>
              <a:tr h="44525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0.25°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Mean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Skew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Q50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I(H)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IASI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-2.04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-3.98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-0.47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1.52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3.75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1.55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1.27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1.78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0.09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-1.84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-0.92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0.62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0.95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0.27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EMAC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-1.41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0.59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-3.06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-3.51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-4.14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-5.86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-0.21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-0.34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-0.34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3.16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3.16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-0.01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-0.07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-0.32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508104" y="1711841"/>
            <a:ext cx="14362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original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1700808"/>
            <a:ext cx="18081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veraged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satellite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11760" y="1207785"/>
            <a:ext cx="23762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Noticeable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negative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subset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15-40 µm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275856" y="1711841"/>
            <a:ext cx="864096" cy="13571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788024" y="1700808"/>
            <a:ext cx="864095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557840" y="4005064"/>
            <a:ext cx="2376264" cy="6267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Attention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differing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acquisition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tricky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934105" y="4631856"/>
            <a:ext cx="670343" cy="237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4283968" y="4631856"/>
            <a:ext cx="1273872" cy="389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588224" y="817119"/>
            <a:ext cx="2304256" cy="6267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Especially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CRE 2.50°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seemingly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impacted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5391"/>
            <a:ext cx="5760638" cy="4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3"/>
            <a:ext cx="5662842" cy="42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CRE – 0.25°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IASI					EMAC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61292"/>
              </p:ext>
            </p:extLst>
          </p:nvPr>
        </p:nvGraphicFramePr>
        <p:xfrm>
          <a:off x="-8" y="5544615"/>
          <a:ext cx="9144016" cy="131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  <a:gridCol w="571501"/>
              </a:tblGrid>
              <a:tr h="44525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0.25°</a:t>
                      </a:r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Mean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Skew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Q50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I(H)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IASI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-1.49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-1.12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-0.02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1.59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1.70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0.76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0.83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0.72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0.76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-0.92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0.00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0.49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0.52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0.36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06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EMAC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-1.64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15.70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14.09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1.54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8.61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7.71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0.13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-0.80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-0.94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-3.16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15.81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15.81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1E8DFC"/>
                          </a:solidFill>
                        </a:rPr>
                        <a:t>-0.06</a:t>
                      </a:r>
                      <a:endParaRPr lang="de-DE" sz="1200" b="1" dirty="0">
                        <a:solidFill>
                          <a:srgbClr val="1E8DF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EA8D04"/>
                          </a:solidFill>
                        </a:rPr>
                        <a:t>0.52</a:t>
                      </a:r>
                      <a:endParaRPr lang="de-DE" sz="1200" b="1" dirty="0">
                        <a:solidFill>
                          <a:srgbClr val="EA8D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0.47</a:t>
                      </a:r>
                      <a:endParaRPr lang="de-DE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508104" y="1711841"/>
            <a:ext cx="191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d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ownscaled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1700808"/>
            <a:ext cx="15901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riginal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satellite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11760" y="1207784"/>
            <a:ext cx="2376264" cy="7810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Negative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dip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pronounced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seems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follow a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275856" y="1988840"/>
            <a:ext cx="86409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788024" y="1700808"/>
            <a:ext cx="100811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5557840" y="4005064"/>
            <a:ext cx="2376264" cy="6267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Opposite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rgbClr val="1E8DFC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de-DE" sz="1200" dirty="0" smtClean="0">
                <a:solidFill>
                  <a:srgbClr val="1E8DF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not follow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classes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652118" y="3356311"/>
            <a:ext cx="148209" cy="648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subTitle" idx="1"/>
          </p:nvPr>
        </p:nvSpPr>
        <p:spPr>
          <a:xfrm>
            <a:off x="878400" y="2429998"/>
            <a:ext cx="7779600" cy="157506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</a:rPr>
              <a:t>Data </a:t>
            </a:r>
            <a:r>
              <a:rPr lang="de-DE" sz="1800" dirty="0" err="1">
                <a:solidFill>
                  <a:schemeClr val="tx1"/>
                </a:solidFill>
              </a:rPr>
              <a:t>Overview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</a:rPr>
              <a:t>Statistical </a:t>
            </a:r>
            <a:r>
              <a:rPr lang="de-DE" sz="1800" dirty="0" err="1">
                <a:solidFill>
                  <a:schemeClr val="tx1"/>
                </a:solidFill>
              </a:rPr>
              <a:t>analysis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dust</a:t>
            </a:r>
            <a:r>
              <a:rPr lang="de-DE" sz="1800" dirty="0">
                <a:solidFill>
                  <a:schemeClr val="tx1"/>
                </a:solidFill>
              </a:rPr>
              <a:t> aerosol-</a:t>
            </a:r>
            <a:r>
              <a:rPr lang="de-DE" sz="1800" dirty="0" err="1">
                <a:solidFill>
                  <a:schemeClr val="tx1"/>
                </a:solidFill>
              </a:rPr>
              <a:t>ice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cloud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interactions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 err="1" smtClean="0">
                <a:solidFill>
                  <a:schemeClr val="tx1"/>
                </a:solidFill>
              </a:rPr>
              <a:t>Downscaling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model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data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 err="1" smtClean="0">
                <a:solidFill>
                  <a:schemeClr val="tx1"/>
                </a:solidFill>
              </a:rPr>
              <a:t>Results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discussion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2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_copy\Conferences\2020 EGU\deviation_COD_klue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72000" cy="47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-27384"/>
            <a:ext cx="4680520" cy="35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3373887"/>
            <a:ext cx="4680520" cy="35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64088" y="3789040"/>
            <a:ext cx="191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d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ownscaled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64088" y="404664"/>
            <a:ext cx="17910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IASI-IMARS v6.0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43608" y="2280354"/>
            <a:ext cx="345638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L. </a:t>
            </a: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Klüser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T. Popp 2017: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Analysis of Relationships between Mineral Dust, Ice Cloud Properties, and Precipitation from Satellite Observations Using a Bayesian Approach: Theoretical Basis and First Results for the Tropical Atlantic Ocean.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Advances in Meteorology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Fig. 6, p. 10.</a:t>
            </a:r>
            <a:endParaRPr lang="en-US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platzhalter 1"/>
          <p:cNvSpPr txBox="1">
            <a:spLocks/>
          </p:cNvSpPr>
          <p:nvPr/>
        </p:nvSpPr>
        <p:spPr>
          <a:xfrm>
            <a:off x="251520" y="4956727"/>
            <a:ext cx="4248472" cy="171263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smtClean="0"/>
              <a:t>Region </a:t>
            </a:r>
            <a:r>
              <a:rPr lang="de-DE" sz="1600" dirty="0" err="1" smtClean="0"/>
              <a:t>and</a:t>
            </a:r>
            <a:r>
              <a:rPr lang="de-DE" sz="1600" dirty="0" smtClean="0"/>
              <a:t> time </a:t>
            </a:r>
            <a:r>
              <a:rPr lang="de-DE" sz="1600" dirty="0" err="1" smtClean="0"/>
              <a:t>frame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presented</a:t>
            </a:r>
            <a:r>
              <a:rPr lang="de-DE" sz="1600" dirty="0" smtClean="0"/>
              <a:t> </a:t>
            </a:r>
            <a:r>
              <a:rPr lang="de-DE" sz="1600" dirty="0" err="1" smtClean="0"/>
              <a:t>here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identical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published</a:t>
            </a:r>
            <a:r>
              <a:rPr lang="de-DE" sz="1600" dirty="0" smtClean="0"/>
              <a:t> </a:t>
            </a:r>
            <a:r>
              <a:rPr lang="de-DE" sz="1600" dirty="0" err="1" smtClean="0"/>
              <a:t>work</a:t>
            </a:r>
            <a:r>
              <a:rPr lang="de-DE" sz="1600" dirty="0" smtClean="0"/>
              <a:t>. The </a:t>
            </a:r>
            <a:r>
              <a:rPr lang="de-DE" sz="1600" dirty="0" err="1" smtClean="0"/>
              <a:t>satellite</a:t>
            </a:r>
            <a:r>
              <a:rPr lang="de-DE" sz="1600" dirty="0" smtClean="0"/>
              <a:t> </a:t>
            </a:r>
            <a:r>
              <a:rPr lang="de-DE" sz="1600" dirty="0" err="1" smtClean="0"/>
              <a:t>retrieval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since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 smtClean="0"/>
              <a:t>updated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v6.0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better</a:t>
            </a:r>
            <a:r>
              <a:rPr lang="de-DE" sz="1600" dirty="0" smtClean="0"/>
              <a:t> </a:t>
            </a:r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coverage</a:t>
            </a:r>
            <a:r>
              <a:rPr lang="de-DE" sz="1600" dirty="0" smtClean="0"/>
              <a:t>. </a:t>
            </a:r>
            <a:r>
              <a:rPr lang="de-DE" sz="1600" dirty="0" err="1" smtClean="0"/>
              <a:t>Additionally</a:t>
            </a:r>
            <a:r>
              <a:rPr lang="de-DE" sz="1600" dirty="0" smtClean="0"/>
              <a:t>, 0.25° </a:t>
            </a:r>
            <a:r>
              <a:rPr lang="de-DE" sz="1600" dirty="0" err="1" smtClean="0"/>
              <a:t>gridded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compared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published</a:t>
            </a:r>
            <a:r>
              <a:rPr lang="de-DE" sz="1600" dirty="0" smtClean="0"/>
              <a:t> 0.50°.</a:t>
            </a:r>
            <a:endParaRPr lang="de-DE" sz="1600" dirty="0"/>
          </a:p>
        </p:txBody>
      </p:sp>
      <p:sp>
        <p:nvSpPr>
          <p:cNvPr id="21" name="Rechteck 20"/>
          <p:cNvSpPr/>
          <p:nvPr/>
        </p:nvSpPr>
        <p:spPr>
          <a:xfrm>
            <a:off x="1907704" y="548680"/>
            <a:ext cx="237626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comparable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showing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shifted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peaks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loads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652120" y="1805642"/>
            <a:ext cx="2376264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Magnitude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retrieval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optical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decreased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Other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literature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EMAC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rarely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cirrus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4427984" y="2813754"/>
            <a:ext cx="1368152" cy="759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7596336" y="2813754"/>
            <a:ext cx="576064" cy="255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6000" y="674589"/>
            <a:ext cx="8172000" cy="738187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244160" y="1412776"/>
            <a:ext cx="4248472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 err="1"/>
              <a:t>Advances</a:t>
            </a:r>
            <a:endParaRPr lang="de-DE" sz="1600" b="1" dirty="0"/>
          </a:p>
          <a:p>
            <a:r>
              <a:rPr lang="de-DE" sz="1600" dirty="0"/>
              <a:t>Prototype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downscaling</a:t>
            </a:r>
            <a:r>
              <a:rPr lang="de-DE" sz="1600" dirty="0"/>
              <a:t> </a:t>
            </a:r>
            <a:r>
              <a:rPr lang="de-DE" sz="1600" dirty="0" err="1" smtClean="0"/>
              <a:t>method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/>
              <a:t>Application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statistical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 smtClean="0"/>
              <a:t>data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/>
              <a:t>Consolidation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comparability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 smtClean="0"/>
              <a:t>data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/>
              <a:t>Expansion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histogram</a:t>
            </a:r>
            <a:r>
              <a:rPr lang="de-DE" sz="1600" dirty="0"/>
              <a:t> </a:t>
            </a:r>
            <a:r>
              <a:rPr lang="de-DE" sz="1600" dirty="0" err="1"/>
              <a:t>classes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statistical</a:t>
            </a:r>
            <a:r>
              <a:rPr lang="de-DE" sz="1600" dirty="0"/>
              <a:t> </a:t>
            </a:r>
            <a:r>
              <a:rPr lang="de-DE" sz="1600" dirty="0" err="1" smtClean="0"/>
              <a:t>analysis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/>
              <a:t>Dynamic </a:t>
            </a:r>
            <a:r>
              <a:rPr lang="de-DE" sz="1600" dirty="0" err="1"/>
              <a:t>definition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histogram</a:t>
            </a:r>
            <a:r>
              <a:rPr lang="de-DE" sz="1600" dirty="0"/>
              <a:t> </a:t>
            </a:r>
            <a:r>
              <a:rPr lang="de-DE" sz="1600" dirty="0" err="1"/>
              <a:t>classes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respect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DAOD </a:t>
            </a:r>
            <a:r>
              <a:rPr lang="de-DE" sz="1600" dirty="0" err="1"/>
              <a:t>characteristics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platzhalter 1"/>
          <p:cNvSpPr txBox="1">
            <a:spLocks/>
          </p:cNvSpPr>
          <p:nvPr/>
        </p:nvSpPr>
        <p:spPr>
          <a:xfrm>
            <a:off x="4645032" y="1412776"/>
            <a:ext cx="4248472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 err="1"/>
              <a:t>Results</a:t>
            </a:r>
            <a:endParaRPr lang="de-DE" sz="1600" b="1" dirty="0"/>
          </a:p>
          <a:p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load</a:t>
            </a:r>
            <a:r>
              <a:rPr lang="de-DE" sz="1600" dirty="0" smtClean="0"/>
              <a:t> </a:t>
            </a:r>
            <a:r>
              <a:rPr lang="de-DE" sz="1600" dirty="0" err="1" smtClean="0"/>
              <a:t>mean</a:t>
            </a:r>
            <a:r>
              <a:rPr lang="de-DE" sz="1600" dirty="0" smtClean="0"/>
              <a:t> </a:t>
            </a:r>
            <a:r>
              <a:rPr lang="de-DE" sz="1600" dirty="0" err="1"/>
              <a:t>effect</a:t>
            </a:r>
            <a:r>
              <a:rPr lang="de-DE" sz="1600" dirty="0"/>
              <a:t> on </a:t>
            </a:r>
            <a:r>
              <a:rPr lang="de-DE" sz="1600" dirty="0" err="1" smtClean="0"/>
              <a:t>cirrus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optical</a:t>
            </a:r>
            <a:r>
              <a:rPr lang="de-DE" sz="1600" dirty="0" smtClean="0"/>
              <a:t> </a:t>
            </a:r>
            <a:r>
              <a:rPr lang="de-DE" sz="1600" dirty="0" err="1" smtClean="0"/>
              <a:t>depth</a:t>
            </a:r>
            <a:r>
              <a:rPr lang="de-DE" sz="1600" dirty="0" smtClean="0"/>
              <a:t> </a:t>
            </a:r>
            <a:r>
              <a:rPr lang="de-DE" sz="1600" dirty="0" err="1"/>
              <a:t>more</a:t>
            </a:r>
            <a:r>
              <a:rPr lang="de-DE" sz="1600" dirty="0"/>
              <a:t> positive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loads</a:t>
            </a:r>
            <a:r>
              <a:rPr lang="de-DE" sz="1600" dirty="0"/>
              <a:t>, </a:t>
            </a:r>
            <a:r>
              <a:rPr lang="de-DE" sz="1600" dirty="0" err="1"/>
              <a:t>consistent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satellite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 smtClean="0"/>
              <a:t>Tranquil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little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/>
              <a:t> </a:t>
            </a:r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effect</a:t>
            </a:r>
            <a:r>
              <a:rPr lang="de-DE" sz="1600" dirty="0" smtClean="0"/>
              <a:t> on </a:t>
            </a:r>
            <a:r>
              <a:rPr lang="de-DE" sz="1600" dirty="0" err="1" smtClean="0"/>
              <a:t>cirrus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optical</a:t>
            </a:r>
            <a:r>
              <a:rPr lang="de-DE" sz="1600" dirty="0" smtClean="0"/>
              <a:t> </a:t>
            </a:r>
            <a:r>
              <a:rPr lang="de-DE" sz="1600" dirty="0" err="1" smtClean="0"/>
              <a:t>depth</a:t>
            </a:r>
            <a:r>
              <a:rPr lang="de-DE" sz="1600" dirty="0" smtClean="0"/>
              <a:t> </a:t>
            </a:r>
            <a:r>
              <a:rPr lang="de-DE" sz="1600" dirty="0" err="1" smtClean="0"/>
              <a:t>seems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smtClean="0"/>
              <a:t>0.6-0.9 COD</a:t>
            </a:r>
          </a:p>
          <a:p>
            <a:endParaRPr lang="de-DE" sz="1600" dirty="0"/>
          </a:p>
          <a:p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load</a:t>
            </a:r>
            <a:r>
              <a:rPr lang="de-DE" sz="1600" dirty="0" smtClean="0"/>
              <a:t> </a:t>
            </a:r>
            <a:r>
              <a:rPr lang="de-DE" sz="1600" dirty="0" err="1" smtClean="0"/>
              <a:t>effect</a:t>
            </a:r>
            <a:r>
              <a:rPr lang="de-DE" sz="1600" dirty="0" smtClean="0"/>
              <a:t> </a:t>
            </a:r>
            <a:r>
              <a:rPr lang="de-DE" sz="1600" dirty="0"/>
              <a:t>on </a:t>
            </a:r>
            <a:r>
              <a:rPr lang="de-DE" sz="1600" dirty="0" err="1" smtClean="0"/>
              <a:t>cirrus</a:t>
            </a:r>
            <a:r>
              <a:rPr lang="de-DE" sz="1600" dirty="0" smtClean="0"/>
              <a:t> </a:t>
            </a:r>
            <a:r>
              <a:rPr lang="de-DE" sz="1600" dirty="0" err="1" smtClean="0"/>
              <a:t>ice</a:t>
            </a:r>
            <a:r>
              <a:rPr lang="de-DE" sz="1600" dirty="0" smtClean="0"/>
              <a:t> </a:t>
            </a:r>
            <a:r>
              <a:rPr lang="de-DE" sz="1600" dirty="0" err="1" smtClean="0"/>
              <a:t>crystal</a:t>
            </a:r>
            <a:r>
              <a:rPr lang="de-DE" sz="1600" dirty="0" smtClean="0"/>
              <a:t> </a:t>
            </a:r>
            <a:r>
              <a:rPr lang="de-DE" sz="1600" dirty="0" err="1" smtClean="0"/>
              <a:t>effective</a:t>
            </a:r>
            <a:r>
              <a:rPr lang="de-DE" sz="1600" dirty="0" smtClean="0"/>
              <a:t> </a:t>
            </a:r>
            <a:r>
              <a:rPr lang="de-DE" sz="1600" dirty="0" err="1" smtClean="0"/>
              <a:t>radius</a:t>
            </a:r>
            <a:r>
              <a:rPr lang="de-DE" sz="1600" dirty="0" smtClean="0"/>
              <a:t> </a:t>
            </a:r>
            <a:r>
              <a:rPr lang="de-DE" sz="1600" dirty="0" err="1"/>
              <a:t>with</a:t>
            </a:r>
            <a:r>
              <a:rPr lang="de-DE" sz="1600" dirty="0"/>
              <a:t> strong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15-40 µm in all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classes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/>
              <a:t>Disparity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retrieval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cloud</a:t>
            </a:r>
            <a:r>
              <a:rPr lang="de-DE" sz="1600" dirty="0"/>
              <a:t> variable </a:t>
            </a:r>
            <a:r>
              <a:rPr lang="de-DE" sz="1600" dirty="0" err="1"/>
              <a:t>values</a:t>
            </a:r>
            <a:r>
              <a:rPr lang="de-DE" sz="1600" dirty="0"/>
              <a:t>, </a:t>
            </a:r>
            <a:r>
              <a:rPr lang="de-DE" sz="1600" dirty="0" err="1"/>
              <a:t>especially</a:t>
            </a:r>
            <a:r>
              <a:rPr lang="de-DE" sz="1600" dirty="0"/>
              <a:t> </a:t>
            </a:r>
            <a:r>
              <a:rPr lang="de-DE" sz="1600" dirty="0" err="1" smtClean="0"/>
              <a:t>ice</a:t>
            </a:r>
            <a:r>
              <a:rPr lang="de-DE" sz="1600" dirty="0" smtClean="0"/>
              <a:t> </a:t>
            </a:r>
            <a:r>
              <a:rPr lang="de-DE" sz="1600" dirty="0" err="1" smtClean="0"/>
              <a:t>crystal</a:t>
            </a:r>
            <a:r>
              <a:rPr lang="de-DE" sz="1600" dirty="0" smtClean="0"/>
              <a:t> </a:t>
            </a:r>
            <a:r>
              <a:rPr lang="de-DE" sz="1600" dirty="0" err="1" smtClean="0"/>
              <a:t>effective</a:t>
            </a:r>
            <a:r>
              <a:rPr lang="de-DE" sz="1600" dirty="0" smtClean="0"/>
              <a:t> </a:t>
            </a:r>
            <a:r>
              <a:rPr lang="de-DE" sz="1600" dirty="0" err="1" smtClean="0"/>
              <a:t>radius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90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6000" y="674589"/>
            <a:ext cx="8172000" cy="738187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244160" y="1412776"/>
            <a:ext cx="4248472" cy="489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 smtClean="0"/>
              <a:t>Data</a:t>
            </a:r>
          </a:p>
          <a:p>
            <a:r>
              <a:rPr lang="de-DE" sz="1600" dirty="0" err="1" smtClean="0"/>
              <a:t>Expand</a:t>
            </a:r>
            <a:r>
              <a:rPr lang="de-DE" sz="1600" dirty="0" smtClean="0"/>
              <a:t> time </a:t>
            </a:r>
            <a:r>
              <a:rPr lang="de-DE" sz="1600" dirty="0" err="1" smtClean="0"/>
              <a:t>frame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6 </a:t>
            </a:r>
            <a:r>
              <a:rPr lang="de-DE" sz="1600" dirty="0" err="1" smtClean="0"/>
              <a:t>to</a:t>
            </a:r>
            <a:r>
              <a:rPr lang="de-DE" sz="1600" dirty="0" smtClean="0"/>
              <a:t> 18 </a:t>
            </a:r>
            <a:r>
              <a:rPr lang="de-DE" sz="1600" dirty="0" err="1" smtClean="0"/>
              <a:t>months</a:t>
            </a:r>
            <a:r>
              <a:rPr lang="de-DE" sz="1600" dirty="0" smtClean="0"/>
              <a:t> </a:t>
            </a:r>
            <a:r>
              <a:rPr lang="de-DE" sz="1600" dirty="0" err="1" smtClean="0"/>
              <a:t>over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span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2008-2010 </a:t>
            </a:r>
            <a:r>
              <a:rPr lang="de-DE" sz="1600" dirty="0" err="1" smtClean="0"/>
              <a:t>monsoon</a:t>
            </a:r>
            <a:r>
              <a:rPr lang="de-DE" sz="1600" dirty="0" smtClean="0"/>
              <a:t> </a:t>
            </a:r>
            <a:r>
              <a:rPr lang="de-DE" sz="1600" dirty="0" err="1" smtClean="0"/>
              <a:t>seasons</a:t>
            </a:r>
            <a:endParaRPr lang="de-DE" sz="1600" dirty="0"/>
          </a:p>
          <a:p>
            <a:endParaRPr lang="de-DE" sz="1600" dirty="0" smtClean="0"/>
          </a:p>
          <a:p>
            <a:r>
              <a:rPr lang="de-DE" sz="1600" dirty="0" err="1" smtClean="0"/>
              <a:t>Expand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density</a:t>
            </a:r>
            <a:r>
              <a:rPr lang="de-DE" sz="1600" dirty="0" smtClean="0"/>
              <a:t> in </a:t>
            </a:r>
            <a:r>
              <a:rPr lang="de-DE" sz="1600" dirty="0" err="1" smtClean="0"/>
              <a:t>satellite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incorporating</a:t>
            </a:r>
            <a:r>
              <a:rPr lang="de-DE" sz="1600" dirty="0" smtClean="0"/>
              <a:t> </a:t>
            </a:r>
            <a:r>
              <a:rPr lang="de-DE" sz="1600" dirty="0" err="1" smtClean="0"/>
              <a:t>height</a:t>
            </a:r>
            <a:r>
              <a:rPr lang="de-DE" sz="1600" dirty="0" smtClean="0"/>
              <a:t> </a:t>
            </a:r>
            <a:r>
              <a:rPr lang="de-DE" sz="1600" dirty="0" err="1" smtClean="0"/>
              <a:t>layered</a:t>
            </a:r>
            <a:r>
              <a:rPr lang="de-DE" sz="1600" dirty="0" smtClean="0"/>
              <a:t> </a:t>
            </a:r>
            <a:r>
              <a:rPr lang="de-DE" sz="1600" dirty="0" err="1" smtClean="0"/>
              <a:t>processing</a:t>
            </a:r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</p:txBody>
      </p:sp>
      <p:sp>
        <p:nvSpPr>
          <p:cNvPr id="10" name="Textplatzhalter 1"/>
          <p:cNvSpPr txBox="1">
            <a:spLocks/>
          </p:cNvSpPr>
          <p:nvPr/>
        </p:nvSpPr>
        <p:spPr>
          <a:xfrm>
            <a:off x="4645032" y="1412776"/>
            <a:ext cx="4248472" cy="489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Analysis</a:t>
            </a:r>
          </a:p>
          <a:p>
            <a:r>
              <a:rPr lang="de-DE" sz="1600" dirty="0" err="1"/>
              <a:t>Application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updated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handling</a:t>
            </a:r>
            <a:r>
              <a:rPr lang="de-DE" sz="1600" dirty="0"/>
              <a:t>/</a:t>
            </a:r>
            <a:r>
              <a:rPr lang="de-DE" sz="1600" dirty="0" err="1"/>
              <a:t>plotting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10 </a:t>
            </a:r>
            <a:r>
              <a:rPr lang="de-DE" sz="1600" dirty="0" err="1"/>
              <a:t>dust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classes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feasibility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expressing</a:t>
            </a:r>
            <a:r>
              <a:rPr lang="de-DE" sz="1600" dirty="0"/>
              <a:t> </a:t>
            </a:r>
            <a:r>
              <a:rPr lang="de-DE" sz="1600" dirty="0" err="1"/>
              <a:t>dust</a:t>
            </a:r>
            <a:r>
              <a:rPr lang="de-DE" sz="1600" dirty="0"/>
              <a:t> </a:t>
            </a:r>
            <a:r>
              <a:rPr lang="de-DE" sz="1600" dirty="0" err="1"/>
              <a:t>effect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dust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 smtClean="0"/>
              <a:t>classes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 smtClean="0"/>
              <a:t>Prototyping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comparative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in-situ plane 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measurements</a:t>
            </a:r>
            <a:endParaRPr lang="de-DE" sz="1600" dirty="0" smtClean="0"/>
          </a:p>
          <a:p>
            <a:endParaRPr lang="de-DE" sz="1600" dirty="0"/>
          </a:p>
          <a:p>
            <a:r>
              <a:rPr lang="en-US" sz="1600" dirty="0" smtClean="0"/>
              <a:t>Joint </a:t>
            </a:r>
            <a:r>
              <a:rPr lang="en-US" sz="1600" dirty="0"/>
              <a:t>analysis of satellite and </a:t>
            </a:r>
            <a:r>
              <a:rPr lang="en-US" sz="1600" dirty="0" smtClean="0"/>
              <a:t>model data </a:t>
            </a:r>
            <a:r>
              <a:rPr lang="en-US" sz="1600" dirty="0"/>
              <a:t>to better understand aerosol-cloud interaction (ACI) </a:t>
            </a:r>
            <a:r>
              <a:rPr lang="en-US" sz="1600" dirty="0" smtClean="0"/>
              <a:t>processes</a:t>
            </a:r>
          </a:p>
          <a:p>
            <a:endParaRPr lang="de-DE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onduct </a:t>
            </a:r>
            <a:r>
              <a:rPr lang="en-US" sz="1600" dirty="0"/>
              <a:t>sensitivity studies with </a:t>
            </a:r>
            <a:r>
              <a:rPr lang="en-US" sz="1600" dirty="0" smtClean="0"/>
              <a:t>specified changes to model </a:t>
            </a:r>
            <a:r>
              <a:rPr lang="en-US" sz="1600" dirty="0"/>
              <a:t>parameterizations to evaluate different ACI processes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98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878400" y="1573200"/>
            <a:ext cx="77796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1. Data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878400" y="2429999"/>
            <a:ext cx="7779600" cy="1152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dirty="0"/>
              <a:t>Data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atlantic</a:t>
            </a:r>
            <a:r>
              <a:rPr lang="de-DE" dirty="0"/>
              <a:t> [-70°to -10° </a:t>
            </a:r>
            <a:r>
              <a:rPr lang="de-DE" dirty="0" err="1"/>
              <a:t>Longitude</a:t>
            </a:r>
            <a:r>
              <a:rPr lang="de-DE" dirty="0"/>
              <a:t>, 10° </a:t>
            </a:r>
            <a:r>
              <a:rPr lang="de-DE" dirty="0" err="1"/>
              <a:t>to</a:t>
            </a:r>
            <a:r>
              <a:rPr lang="de-DE" dirty="0"/>
              <a:t> 40° </a:t>
            </a:r>
            <a:r>
              <a:rPr lang="de-DE" dirty="0" err="1"/>
              <a:t>Latitude</a:t>
            </a:r>
            <a:r>
              <a:rPr lang="de-DE" dirty="0"/>
              <a:t>]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Monsoon</a:t>
            </a:r>
            <a:r>
              <a:rPr lang="de-DE" dirty="0"/>
              <a:t> </a:t>
            </a:r>
            <a:r>
              <a:rPr lang="de-DE" dirty="0" err="1"/>
              <a:t>season</a:t>
            </a:r>
            <a:r>
              <a:rPr lang="de-DE" dirty="0"/>
              <a:t> 2008, </a:t>
            </a:r>
            <a:r>
              <a:rPr lang="de-DE" dirty="0" err="1"/>
              <a:t>July-October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Variables: 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(DAOD),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(COD),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(CRE),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(IWP)</a:t>
            </a:r>
          </a:p>
        </p:txBody>
      </p:sp>
    </p:spTree>
    <p:extLst>
      <p:ext uri="{BB962C8B-B14F-4D97-AF65-F5344CB8AC3E}">
        <p14:creationId xmlns:p14="http://schemas.microsoft.com/office/powerpoint/2010/main" val="2373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Data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934144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de-DE" dirty="0" smtClean="0"/>
              <a:t>IMARS </a:t>
            </a:r>
            <a:r>
              <a:rPr lang="de-DE" dirty="0" err="1" smtClean="0"/>
              <a:t>Retrieval</a:t>
            </a:r>
            <a:r>
              <a:rPr lang="de-DE" dirty="0" smtClean="0"/>
              <a:t>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L. 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Klüser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2015: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content of space-borne hyperspectral infrared observations with respect to mineral dust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properties.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Remote Sensing of Environment.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smtClean="0"/>
              <a:t>Analysis,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L. 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Klüser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T. Popp 2017: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Analysis of Relationships between Mineral Dust, Ice Cloud Properties, and Precipitation from Satellite Observations Using a Bayesian Approach: Theoretical Basis and First Results for the Tropical Atlantic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Ocean.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Advances in Meteorology.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934144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de-DE" dirty="0" smtClean="0"/>
              <a:t>Model: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P. 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Jöckel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2010: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cycle 2 of the Modular Earth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Submodel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System(MESSy2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 Geoscientific model development.</a:t>
            </a:r>
            <a:endParaRPr lang="de-DE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smtClean="0"/>
              <a:t>EMAC-MADE3 </a:t>
            </a:r>
            <a:r>
              <a:rPr lang="de-DE" dirty="0" err="1" smtClean="0"/>
              <a:t>sub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Kaiser et al. 2019: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aerosol modeling with MADE3 (v3.0) in EMAC (based onv2.53): model description and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evaluation. Geoscientific model development.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043608" y="4941168"/>
            <a:ext cx="2808312" cy="1296144"/>
          </a:xfrm>
          <a:prstGeom prst="rect">
            <a:avLst/>
          </a:prstGeom>
          <a:solidFill>
            <a:srgbClr val="ECA6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</a:t>
            </a:r>
          </a:p>
        </p:txBody>
      </p:sp>
      <p:sp>
        <p:nvSpPr>
          <p:cNvPr id="38" name="Rechteck 37"/>
          <p:cNvSpPr/>
          <p:nvPr/>
        </p:nvSpPr>
        <p:spPr>
          <a:xfrm>
            <a:off x="5292080" y="4941168"/>
            <a:ext cx="2808312" cy="1296144"/>
          </a:xfrm>
          <a:prstGeom prst="rect">
            <a:avLst/>
          </a:prstGeom>
          <a:solidFill>
            <a:srgbClr val="1E8DF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</p:txBody>
      </p:sp>
    </p:spTree>
    <p:extLst>
      <p:ext uri="{BB962C8B-B14F-4D97-AF65-F5344CB8AC3E}">
        <p14:creationId xmlns:p14="http://schemas.microsoft.com/office/powerpoint/2010/main" val="40970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878400" y="1573200"/>
            <a:ext cx="77796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2. Statistical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aerosol-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878400" y="2429999"/>
            <a:ext cx="7779600" cy="1152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dirty="0" smtClean="0"/>
              <a:t>Goal: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quantitatively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qualitatively</a:t>
            </a:r>
            <a:r>
              <a:rPr lang="de-DE" dirty="0" smtClean="0"/>
              <a:t>?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Categorising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variables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histograms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DAOD-</a:t>
            </a:r>
            <a:r>
              <a:rPr lang="de-DE" dirty="0" err="1" smtClean="0"/>
              <a:t>loads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Removal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constraining</a:t>
            </a:r>
            <a:r>
              <a:rPr lang="de-DE" dirty="0" smtClean="0"/>
              <a:t> variable (IWP)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Accentuation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DAOD-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substraction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bayes-deduced</a:t>
            </a:r>
            <a:r>
              <a:rPr lang="de-DE" dirty="0" smtClean="0"/>
              <a:t> DAOD-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1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788024" y="1052736"/>
            <a:ext cx="4027719" cy="17368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</a:t>
            </a:r>
            <a:r>
              <a:rPr lang="de-DE" dirty="0" err="1"/>
              <a:t>Downscaling</a:t>
            </a:r>
            <a:r>
              <a:rPr lang="de-DE" dirty="0"/>
              <a:t> und statistische Analyse &gt; Thomas </a:t>
            </a:r>
            <a:r>
              <a:rPr lang="de-DE" dirty="0" err="1"/>
              <a:t>Offenwanger</a:t>
            </a:r>
            <a:r>
              <a:rPr lang="de-DE" dirty="0"/>
              <a:t> •  15.01.2020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73255" r="10006" b="10185"/>
          <a:stretch/>
        </p:blipFill>
        <p:spPr bwMode="auto">
          <a:xfrm>
            <a:off x="323528" y="4248000"/>
            <a:ext cx="4176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ihandform 22"/>
          <p:cNvSpPr/>
          <p:nvPr/>
        </p:nvSpPr>
        <p:spPr>
          <a:xfrm>
            <a:off x="6046664" y="1518249"/>
            <a:ext cx="2769079" cy="1074077"/>
          </a:xfrm>
          <a:custGeom>
            <a:avLst/>
            <a:gdLst>
              <a:gd name="connsiteX0" fmla="*/ 2682815 w 2769079"/>
              <a:gd name="connsiteY0" fmla="*/ 0 h 1074077"/>
              <a:gd name="connsiteX1" fmla="*/ 2570672 w 2769079"/>
              <a:gd name="connsiteY1" fmla="*/ 25879 h 1074077"/>
              <a:gd name="connsiteX2" fmla="*/ 2544792 w 2769079"/>
              <a:gd name="connsiteY2" fmla="*/ 34506 h 1074077"/>
              <a:gd name="connsiteX3" fmla="*/ 2518913 w 2769079"/>
              <a:gd name="connsiteY3" fmla="*/ 60385 h 1074077"/>
              <a:gd name="connsiteX4" fmla="*/ 2493034 w 2769079"/>
              <a:gd name="connsiteY4" fmla="*/ 77638 h 1074077"/>
              <a:gd name="connsiteX5" fmla="*/ 2441275 w 2769079"/>
              <a:gd name="connsiteY5" fmla="*/ 129396 h 1074077"/>
              <a:gd name="connsiteX6" fmla="*/ 2363638 w 2769079"/>
              <a:gd name="connsiteY6" fmla="*/ 172528 h 1074077"/>
              <a:gd name="connsiteX7" fmla="*/ 2311879 w 2769079"/>
              <a:gd name="connsiteY7" fmla="*/ 198408 h 1074077"/>
              <a:gd name="connsiteX8" fmla="*/ 2242868 w 2769079"/>
              <a:gd name="connsiteY8" fmla="*/ 232913 h 1074077"/>
              <a:gd name="connsiteX9" fmla="*/ 2165230 w 2769079"/>
              <a:gd name="connsiteY9" fmla="*/ 293298 h 1074077"/>
              <a:gd name="connsiteX10" fmla="*/ 2113472 w 2769079"/>
              <a:gd name="connsiteY10" fmla="*/ 319177 h 1074077"/>
              <a:gd name="connsiteX11" fmla="*/ 2078966 w 2769079"/>
              <a:gd name="connsiteY11" fmla="*/ 336430 h 1074077"/>
              <a:gd name="connsiteX12" fmla="*/ 2053087 w 2769079"/>
              <a:gd name="connsiteY12" fmla="*/ 362309 h 1074077"/>
              <a:gd name="connsiteX13" fmla="*/ 2001328 w 2769079"/>
              <a:gd name="connsiteY13" fmla="*/ 379562 h 1074077"/>
              <a:gd name="connsiteX14" fmla="*/ 1940943 w 2769079"/>
              <a:gd name="connsiteY14" fmla="*/ 431321 h 1074077"/>
              <a:gd name="connsiteX15" fmla="*/ 1889185 w 2769079"/>
              <a:gd name="connsiteY15" fmla="*/ 465826 h 1074077"/>
              <a:gd name="connsiteX16" fmla="*/ 1828800 w 2769079"/>
              <a:gd name="connsiteY16" fmla="*/ 500332 h 1074077"/>
              <a:gd name="connsiteX17" fmla="*/ 1777041 w 2769079"/>
              <a:gd name="connsiteY17" fmla="*/ 526211 h 1074077"/>
              <a:gd name="connsiteX18" fmla="*/ 1716656 w 2769079"/>
              <a:gd name="connsiteY18" fmla="*/ 560717 h 1074077"/>
              <a:gd name="connsiteX19" fmla="*/ 1664898 w 2769079"/>
              <a:gd name="connsiteY19" fmla="*/ 577970 h 1074077"/>
              <a:gd name="connsiteX20" fmla="*/ 1639019 w 2769079"/>
              <a:gd name="connsiteY20" fmla="*/ 595223 h 1074077"/>
              <a:gd name="connsiteX21" fmla="*/ 1613139 w 2769079"/>
              <a:gd name="connsiteY21" fmla="*/ 603849 h 1074077"/>
              <a:gd name="connsiteX22" fmla="*/ 1544128 w 2769079"/>
              <a:gd name="connsiteY22" fmla="*/ 629728 h 1074077"/>
              <a:gd name="connsiteX23" fmla="*/ 1509622 w 2769079"/>
              <a:gd name="connsiteY23" fmla="*/ 646981 h 1074077"/>
              <a:gd name="connsiteX24" fmla="*/ 1475117 w 2769079"/>
              <a:gd name="connsiteY24" fmla="*/ 655608 h 1074077"/>
              <a:gd name="connsiteX25" fmla="*/ 1414732 w 2769079"/>
              <a:gd name="connsiteY25" fmla="*/ 672860 h 1074077"/>
              <a:gd name="connsiteX26" fmla="*/ 1199072 w 2769079"/>
              <a:gd name="connsiteY26" fmla="*/ 664234 h 1074077"/>
              <a:gd name="connsiteX27" fmla="*/ 1147313 w 2769079"/>
              <a:gd name="connsiteY27" fmla="*/ 629728 h 1074077"/>
              <a:gd name="connsiteX28" fmla="*/ 1138687 w 2769079"/>
              <a:gd name="connsiteY28" fmla="*/ 603849 h 1074077"/>
              <a:gd name="connsiteX29" fmla="*/ 1086928 w 2769079"/>
              <a:gd name="connsiteY29" fmla="*/ 552091 h 1074077"/>
              <a:gd name="connsiteX30" fmla="*/ 1061049 w 2769079"/>
              <a:gd name="connsiteY30" fmla="*/ 526211 h 1074077"/>
              <a:gd name="connsiteX31" fmla="*/ 1009290 w 2769079"/>
              <a:gd name="connsiteY31" fmla="*/ 474453 h 1074077"/>
              <a:gd name="connsiteX32" fmla="*/ 983411 w 2769079"/>
              <a:gd name="connsiteY32" fmla="*/ 465826 h 1074077"/>
              <a:gd name="connsiteX33" fmla="*/ 957532 w 2769079"/>
              <a:gd name="connsiteY33" fmla="*/ 448574 h 1074077"/>
              <a:gd name="connsiteX34" fmla="*/ 905773 w 2769079"/>
              <a:gd name="connsiteY34" fmla="*/ 431321 h 1074077"/>
              <a:gd name="connsiteX35" fmla="*/ 845389 w 2769079"/>
              <a:gd name="connsiteY35" fmla="*/ 396815 h 1074077"/>
              <a:gd name="connsiteX36" fmla="*/ 776377 w 2769079"/>
              <a:gd name="connsiteY36" fmla="*/ 362309 h 1074077"/>
              <a:gd name="connsiteX37" fmla="*/ 724619 w 2769079"/>
              <a:gd name="connsiteY37" fmla="*/ 345057 h 1074077"/>
              <a:gd name="connsiteX38" fmla="*/ 448573 w 2769079"/>
              <a:gd name="connsiteY38" fmla="*/ 327804 h 1074077"/>
              <a:gd name="connsiteX39" fmla="*/ 198407 w 2769079"/>
              <a:gd name="connsiteY39" fmla="*/ 336430 h 1074077"/>
              <a:gd name="connsiteX40" fmla="*/ 146649 w 2769079"/>
              <a:gd name="connsiteY40" fmla="*/ 353683 h 1074077"/>
              <a:gd name="connsiteX41" fmla="*/ 94890 w 2769079"/>
              <a:gd name="connsiteY41" fmla="*/ 370936 h 1074077"/>
              <a:gd name="connsiteX42" fmla="*/ 34506 w 2769079"/>
              <a:gd name="connsiteY42" fmla="*/ 405442 h 1074077"/>
              <a:gd name="connsiteX43" fmla="*/ 17253 w 2769079"/>
              <a:gd name="connsiteY43" fmla="*/ 465826 h 1074077"/>
              <a:gd name="connsiteX44" fmla="*/ 0 w 2769079"/>
              <a:gd name="connsiteY44" fmla="*/ 491706 h 1074077"/>
              <a:gd name="connsiteX45" fmla="*/ 25879 w 2769079"/>
              <a:gd name="connsiteY45" fmla="*/ 638355 h 1074077"/>
              <a:gd name="connsiteX46" fmla="*/ 43132 w 2769079"/>
              <a:gd name="connsiteY46" fmla="*/ 664234 h 1074077"/>
              <a:gd name="connsiteX47" fmla="*/ 69011 w 2769079"/>
              <a:gd name="connsiteY47" fmla="*/ 681487 h 1074077"/>
              <a:gd name="connsiteX48" fmla="*/ 112143 w 2769079"/>
              <a:gd name="connsiteY48" fmla="*/ 741872 h 1074077"/>
              <a:gd name="connsiteX49" fmla="*/ 138022 w 2769079"/>
              <a:gd name="connsiteY49" fmla="*/ 767751 h 1074077"/>
              <a:gd name="connsiteX50" fmla="*/ 146649 w 2769079"/>
              <a:gd name="connsiteY50" fmla="*/ 793630 h 1074077"/>
              <a:gd name="connsiteX51" fmla="*/ 172528 w 2769079"/>
              <a:gd name="connsiteY51" fmla="*/ 810883 h 1074077"/>
              <a:gd name="connsiteX52" fmla="*/ 198407 w 2769079"/>
              <a:gd name="connsiteY52" fmla="*/ 836762 h 1074077"/>
              <a:gd name="connsiteX53" fmla="*/ 224287 w 2769079"/>
              <a:gd name="connsiteY53" fmla="*/ 854015 h 1074077"/>
              <a:gd name="connsiteX54" fmla="*/ 301924 w 2769079"/>
              <a:gd name="connsiteY54" fmla="*/ 914400 h 1074077"/>
              <a:gd name="connsiteX55" fmla="*/ 353683 w 2769079"/>
              <a:gd name="connsiteY55" fmla="*/ 948906 h 1074077"/>
              <a:gd name="connsiteX56" fmla="*/ 405441 w 2769079"/>
              <a:gd name="connsiteY56" fmla="*/ 983411 h 1074077"/>
              <a:gd name="connsiteX57" fmla="*/ 802256 w 2769079"/>
              <a:gd name="connsiteY57" fmla="*/ 1009291 h 1074077"/>
              <a:gd name="connsiteX58" fmla="*/ 888521 w 2769079"/>
              <a:gd name="connsiteY58" fmla="*/ 1017917 h 1074077"/>
              <a:gd name="connsiteX59" fmla="*/ 966158 w 2769079"/>
              <a:gd name="connsiteY59" fmla="*/ 1035170 h 1074077"/>
              <a:gd name="connsiteX60" fmla="*/ 992038 w 2769079"/>
              <a:gd name="connsiteY60" fmla="*/ 1043796 h 1074077"/>
              <a:gd name="connsiteX61" fmla="*/ 1069675 w 2769079"/>
              <a:gd name="connsiteY61" fmla="*/ 1052423 h 1074077"/>
              <a:gd name="connsiteX62" fmla="*/ 1104181 w 2769079"/>
              <a:gd name="connsiteY62" fmla="*/ 1061049 h 1074077"/>
              <a:gd name="connsiteX63" fmla="*/ 1682151 w 2769079"/>
              <a:gd name="connsiteY63" fmla="*/ 1061049 h 1074077"/>
              <a:gd name="connsiteX64" fmla="*/ 1733909 w 2769079"/>
              <a:gd name="connsiteY64" fmla="*/ 1043796 h 1074077"/>
              <a:gd name="connsiteX65" fmla="*/ 1759789 w 2769079"/>
              <a:gd name="connsiteY65" fmla="*/ 1035170 h 1074077"/>
              <a:gd name="connsiteX66" fmla="*/ 1785668 w 2769079"/>
              <a:gd name="connsiteY66" fmla="*/ 1017917 h 1074077"/>
              <a:gd name="connsiteX67" fmla="*/ 1811547 w 2769079"/>
              <a:gd name="connsiteY67" fmla="*/ 1009291 h 1074077"/>
              <a:gd name="connsiteX68" fmla="*/ 1889185 w 2769079"/>
              <a:gd name="connsiteY68" fmla="*/ 966159 h 1074077"/>
              <a:gd name="connsiteX69" fmla="*/ 1906438 w 2769079"/>
              <a:gd name="connsiteY69" fmla="*/ 940279 h 1074077"/>
              <a:gd name="connsiteX70" fmla="*/ 1932317 w 2769079"/>
              <a:gd name="connsiteY70" fmla="*/ 931653 h 1074077"/>
              <a:gd name="connsiteX71" fmla="*/ 1984075 w 2769079"/>
              <a:gd name="connsiteY71" fmla="*/ 897147 h 1074077"/>
              <a:gd name="connsiteX72" fmla="*/ 2009955 w 2769079"/>
              <a:gd name="connsiteY72" fmla="*/ 879894 h 1074077"/>
              <a:gd name="connsiteX73" fmla="*/ 2053087 w 2769079"/>
              <a:gd name="connsiteY73" fmla="*/ 836762 h 1074077"/>
              <a:gd name="connsiteX74" fmla="*/ 2070339 w 2769079"/>
              <a:gd name="connsiteY74" fmla="*/ 810883 h 1074077"/>
              <a:gd name="connsiteX75" fmla="*/ 2096219 w 2769079"/>
              <a:gd name="connsiteY75" fmla="*/ 793630 h 1074077"/>
              <a:gd name="connsiteX76" fmla="*/ 2130724 w 2769079"/>
              <a:gd name="connsiteY76" fmla="*/ 767751 h 1074077"/>
              <a:gd name="connsiteX77" fmla="*/ 2156604 w 2769079"/>
              <a:gd name="connsiteY77" fmla="*/ 750498 h 1074077"/>
              <a:gd name="connsiteX78" fmla="*/ 2182483 w 2769079"/>
              <a:gd name="connsiteY78" fmla="*/ 724619 h 1074077"/>
              <a:gd name="connsiteX79" fmla="*/ 2234241 w 2769079"/>
              <a:gd name="connsiteY79" fmla="*/ 707366 h 1074077"/>
              <a:gd name="connsiteX80" fmla="*/ 2260121 w 2769079"/>
              <a:gd name="connsiteY80" fmla="*/ 690113 h 1074077"/>
              <a:gd name="connsiteX81" fmla="*/ 2286000 w 2769079"/>
              <a:gd name="connsiteY81" fmla="*/ 681487 h 1074077"/>
              <a:gd name="connsiteX82" fmla="*/ 2380890 w 2769079"/>
              <a:gd name="connsiteY82" fmla="*/ 621102 h 1074077"/>
              <a:gd name="connsiteX83" fmla="*/ 2432649 w 2769079"/>
              <a:gd name="connsiteY83" fmla="*/ 612476 h 1074077"/>
              <a:gd name="connsiteX84" fmla="*/ 2467155 w 2769079"/>
              <a:gd name="connsiteY84" fmla="*/ 603849 h 1074077"/>
              <a:gd name="connsiteX85" fmla="*/ 2562045 w 2769079"/>
              <a:gd name="connsiteY85" fmla="*/ 595223 h 1074077"/>
              <a:gd name="connsiteX86" fmla="*/ 2613804 w 2769079"/>
              <a:gd name="connsiteY86" fmla="*/ 586596 h 1074077"/>
              <a:gd name="connsiteX87" fmla="*/ 2648309 w 2769079"/>
              <a:gd name="connsiteY87" fmla="*/ 569343 h 1074077"/>
              <a:gd name="connsiteX88" fmla="*/ 2700068 w 2769079"/>
              <a:gd name="connsiteY88" fmla="*/ 552091 h 1074077"/>
              <a:gd name="connsiteX89" fmla="*/ 2725947 w 2769079"/>
              <a:gd name="connsiteY89" fmla="*/ 534838 h 1074077"/>
              <a:gd name="connsiteX90" fmla="*/ 2751826 w 2769079"/>
              <a:gd name="connsiteY90" fmla="*/ 241540 h 1074077"/>
              <a:gd name="connsiteX91" fmla="*/ 2760453 w 2769079"/>
              <a:gd name="connsiteY91" fmla="*/ 215660 h 1074077"/>
              <a:gd name="connsiteX92" fmla="*/ 2769079 w 2769079"/>
              <a:gd name="connsiteY92" fmla="*/ 181155 h 1074077"/>
              <a:gd name="connsiteX93" fmla="*/ 2760453 w 2769079"/>
              <a:gd name="connsiteY93" fmla="*/ 43132 h 107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769079" h="1074077">
                <a:moveTo>
                  <a:pt x="2682815" y="0"/>
                </a:moveTo>
                <a:cubicBezTo>
                  <a:pt x="2604428" y="11198"/>
                  <a:pt x="2641718" y="2196"/>
                  <a:pt x="2570672" y="25879"/>
                </a:cubicBezTo>
                <a:lnTo>
                  <a:pt x="2544792" y="34506"/>
                </a:lnTo>
                <a:cubicBezTo>
                  <a:pt x="2536166" y="43132"/>
                  <a:pt x="2528285" y="52575"/>
                  <a:pt x="2518913" y="60385"/>
                </a:cubicBezTo>
                <a:cubicBezTo>
                  <a:pt x="2510948" y="67022"/>
                  <a:pt x="2500783" y="70750"/>
                  <a:pt x="2493034" y="77638"/>
                </a:cubicBezTo>
                <a:cubicBezTo>
                  <a:pt x="2474798" y="93848"/>
                  <a:pt x="2458528" y="112143"/>
                  <a:pt x="2441275" y="129396"/>
                </a:cubicBezTo>
                <a:cubicBezTo>
                  <a:pt x="2411611" y="159060"/>
                  <a:pt x="2396182" y="161680"/>
                  <a:pt x="2363638" y="172528"/>
                </a:cubicBezTo>
                <a:cubicBezTo>
                  <a:pt x="2306925" y="210336"/>
                  <a:pt x="2368000" y="172899"/>
                  <a:pt x="2311879" y="198408"/>
                </a:cubicBezTo>
                <a:cubicBezTo>
                  <a:pt x="2288465" y="209051"/>
                  <a:pt x="2242868" y="232913"/>
                  <a:pt x="2242868" y="232913"/>
                </a:cubicBezTo>
                <a:cubicBezTo>
                  <a:pt x="2220537" y="255245"/>
                  <a:pt x="2196190" y="282977"/>
                  <a:pt x="2165230" y="293298"/>
                </a:cubicBezTo>
                <a:cubicBezTo>
                  <a:pt x="2117782" y="309115"/>
                  <a:pt x="2160295" y="292422"/>
                  <a:pt x="2113472" y="319177"/>
                </a:cubicBezTo>
                <a:cubicBezTo>
                  <a:pt x="2102307" y="325557"/>
                  <a:pt x="2089430" y="328956"/>
                  <a:pt x="2078966" y="336430"/>
                </a:cubicBezTo>
                <a:cubicBezTo>
                  <a:pt x="2069039" y="343521"/>
                  <a:pt x="2063751" y="356384"/>
                  <a:pt x="2053087" y="362309"/>
                </a:cubicBezTo>
                <a:cubicBezTo>
                  <a:pt x="2037189" y="371141"/>
                  <a:pt x="2001328" y="379562"/>
                  <a:pt x="2001328" y="379562"/>
                </a:cubicBezTo>
                <a:cubicBezTo>
                  <a:pt x="1937120" y="443772"/>
                  <a:pt x="2018399" y="364931"/>
                  <a:pt x="1940943" y="431321"/>
                </a:cubicBezTo>
                <a:cubicBezTo>
                  <a:pt x="1899822" y="466567"/>
                  <a:pt x="1933206" y="451153"/>
                  <a:pt x="1889185" y="465826"/>
                </a:cubicBezTo>
                <a:cubicBezTo>
                  <a:pt x="1826135" y="507860"/>
                  <a:pt x="1905413" y="456553"/>
                  <a:pt x="1828800" y="500332"/>
                </a:cubicBezTo>
                <a:cubicBezTo>
                  <a:pt x="1781978" y="527088"/>
                  <a:pt x="1824490" y="510396"/>
                  <a:pt x="1777041" y="526211"/>
                </a:cubicBezTo>
                <a:cubicBezTo>
                  <a:pt x="1753697" y="541774"/>
                  <a:pt x="1744019" y="549772"/>
                  <a:pt x="1716656" y="560717"/>
                </a:cubicBezTo>
                <a:cubicBezTo>
                  <a:pt x="1699771" y="567471"/>
                  <a:pt x="1682151" y="572219"/>
                  <a:pt x="1664898" y="577970"/>
                </a:cubicBezTo>
                <a:cubicBezTo>
                  <a:pt x="1655062" y="581249"/>
                  <a:pt x="1648292" y="590587"/>
                  <a:pt x="1639019" y="595223"/>
                </a:cubicBezTo>
                <a:cubicBezTo>
                  <a:pt x="1630886" y="599290"/>
                  <a:pt x="1621497" y="600267"/>
                  <a:pt x="1613139" y="603849"/>
                </a:cubicBezTo>
                <a:cubicBezTo>
                  <a:pt x="1549982" y="630916"/>
                  <a:pt x="1607749" y="613824"/>
                  <a:pt x="1544128" y="629728"/>
                </a:cubicBezTo>
                <a:cubicBezTo>
                  <a:pt x="1532626" y="635479"/>
                  <a:pt x="1521663" y="642466"/>
                  <a:pt x="1509622" y="646981"/>
                </a:cubicBezTo>
                <a:cubicBezTo>
                  <a:pt x="1498521" y="651144"/>
                  <a:pt x="1486517" y="652351"/>
                  <a:pt x="1475117" y="655608"/>
                </a:cubicBezTo>
                <a:cubicBezTo>
                  <a:pt x="1388539" y="680345"/>
                  <a:pt x="1522538" y="645910"/>
                  <a:pt x="1414732" y="672860"/>
                </a:cubicBezTo>
                <a:cubicBezTo>
                  <a:pt x="1342845" y="669985"/>
                  <a:pt x="1270098" y="675690"/>
                  <a:pt x="1199072" y="664234"/>
                </a:cubicBezTo>
                <a:cubicBezTo>
                  <a:pt x="1178601" y="660932"/>
                  <a:pt x="1147313" y="629728"/>
                  <a:pt x="1147313" y="629728"/>
                </a:cubicBezTo>
                <a:cubicBezTo>
                  <a:pt x="1144438" y="621102"/>
                  <a:pt x="1144270" y="611026"/>
                  <a:pt x="1138687" y="603849"/>
                </a:cubicBezTo>
                <a:cubicBezTo>
                  <a:pt x="1123707" y="584590"/>
                  <a:pt x="1104181" y="569344"/>
                  <a:pt x="1086928" y="552091"/>
                </a:cubicBezTo>
                <a:lnTo>
                  <a:pt x="1061049" y="526211"/>
                </a:lnTo>
                <a:cubicBezTo>
                  <a:pt x="1025043" y="490203"/>
                  <a:pt x="1049950" y="494783"/>
                  <a:pt x="1009290" y="474453"/>
                </a:cubicBezTo>
                <a:cubicBezTo>
                  <a:pt x="1001157" y="470386"/>
                  <a:pt x="991544" y="469893"/>
                  <a:pt x="983411" y="465826"/>
                </a:cubicBezTo>
                <a:cubicBezTo>
                  <a:pt x="974138" y="461190"/>
                  <a:pt x="967006" y="452785"/>
                  <a:pt x="957532" y="448574"/>
                </a:cubicBezTo>
                <a:cubicBezTo>
                  <a:pt x="940913" y="441188"/>
                  <a:pt x="905773" y="431321"/>
                  <a:pt x="905773" y="431321"/>
                </a:cubicBezTo>
                <a:cubicBezTo>
                  <a:pt x="857888" y="383436"/>
                  <a:pt x="904968" y="421640"/>
                  <a:pt x="845389" y="396815"/>
                </a:cubicBezTo>
                <a:cubicBezTo>
                  <a:pt x="821648" y="386923"/>
                  <a:pt x="799381" y="373811"/>
                  <a:pt x="776377" y="362309"/>
                </a:cubicBezTo>
                <a:cubicBezTo>
                  <a:pt x="760111" y="354176"/>
                  <a:pt x="741872" y="350808"/>
                  <a:pt x="724619" y="345057"/>
                </a:cubicBezTo>
                <a:cubicBezTo>
                  <a:pt x="619577" y="310043"/>
                  <a:pt x="707882" y="336745"/>
                  <a:pt x="448573" y="327804"/>
                </a:cubicBezTo>
                <a:cubicBezTo>
                  <a:pt x="365184" y="330679"/>
                  <a:pt x="281540" y="329304"/>
                  <a:pt x="198407" y="336430"/>
                </a:cubicBezTo>
                <a:cubicBezTo>
                  <a:pt x="180287" y="337983"/>
                  <a:pt x="163902" y="347932"/>
                  <a:pt x="146649" y="353683"/>
                </a:cubicBezTo>
                <a:cubicBezTo>
                  <a:pt x="146645" y="353684"/>
                  <a:pt x="94893" y="370934"/>
                  <a:pt x="94890" y="370936"/>
                </a:cubicBezTo>
                <a:cubicBezTo>
                  <a:pt x="58311" y="395322"/>
                  <a:pt x="78284" y="383552"/>
                  <a:pt x="34506" y="405442"/>
                </a:cubicBezTo>
                <a:cubicBezTo>
                  <a:pt x="31743" y="416492"/>
                  <a:pt x="23439" y="453454"/>
                  <a:pt x="17253" y="465826"/>
                </a:cubicBezTo>
                <a:cubicBezTo>
                  <a:pt x="12616" y="475099"/>
                  <a:pt x="5751" y="483079"/>
                  <a:pt x="0" y="491706"/>
                </a:cubicBezTo>
                <a:cubicBezTo>
                  <a:pt x="7408" y="588017"/>
                  <a:pt x="-7385" y="580144"/>
                  <a:pt x="25879" y="638355"/>
                </a:cubicBezTo>
                <a:cubicBezTo>
                  <a:pt x="31023" y="647357"/>
                  <a:pt x="35801" y="656903"/>
                  <a:pt x="43132" y="664234"/>
                </a:cubicBezTo>
                <a:cubicBezTo>
                  <a:pt x="50463" y="671565"/>
                  <a:pt x="60385" y="675736"/>
                  <a:pt x="69011" y="681487"/>
                </a:cubicBezTo>
                <a:cubicBezTo>
                  <a:pt x="82663" y="701965"/>
                  <a:pt x="96097" y="723151"/>
                  <a:pt x="112143" y="741872"/>
                </a:cubicBezTo>
                <a:cubicBezTo>
                  <a:pt x="120082" y="751135"/>
                  <a:pt x="129396" y="759125"/>
                  <a:pt x="138022" y="767751"/>
                </a:cubicBezTo>
                <a:cubicBezTo>
                  <a:pt x="140898" y="776377"/>
                  <a:pt x="140969" y="786530"/>
                  <a:pt x="146649" y="793630"/>
                </a:cubicBezTo>
                <a:cubicBezTo>
                  <a:pt x="153126" y="801726"/>
                  <a:pt x="164563" y="804246"/>
                  <a:pt x="172528" y="810883"/>
                </a:cubicBezTo>
                <a:cubicBezTo>
                  <a:pt x="181900" y="818693"/>
                  <a:pt x="189035" y="828952"/>
                  <a:pt x="198407" y="836762"/>
                </a:cubicBezTo>
                <a:cubicBezTo>
                  <a:pt x="206372" y="843399"/>
                  <a:pt x="216538" y="847127"/>
                  <a:pt x="224287" y="854015"/>
                </a:cubicBezTo>
                <a:cubicBezTo>
                  <a:pt x="294113" y="916083"/>
                  <a:pt x="248560" y="896613"/>
                  <a:pt x="301924" y="914400"/>
                </a:cubicBezTo>
                <a:lnTo>
                  <a:pt x="353683" y="948906"/>
                </a:lnTo>
                <a:lnTo>
                  <a:pt x="405441" y="983411"/>
                </a:lnTo>
                <a:cubicBezTo>
                  <a:pt x="566350" y="1037047"/>
                  <a:pt x="439019" y="1000209"/>
                  <a:pt x="802256" y="1009291"/>
                </a:cubicBezTo>
                <a:cubicBezTo>
                  <a:pt x="831011" y="1012166"/>
                  <a:pt x="859876" y="1014098"/>
                  <a:pt x="888521" y="1017917"/>
                </a:cubicBezTo>
                <a:cubicBezTo>
                  <a:pt x="905209" y="1020142"/>
                  <a:pt x="948212" y="1030043"/>
                  <a:pt x="966158" y="1035170"/>
                </a:cubicBezTo>
                <a:cubicBezTo>
                  <a:pt x="974901" y="1037668"/>
                  <a:pt x="983068" y="1042301"/>
                  <a:pt x="992038" y="1043796"/>
                </a:cubicBezTo>
                <a:cubicBezTo>
                  <a:pt x="1017722" y="1048077"/>
                  <a:pt x="1043796" y="1049547"/>
                  <a:pt x="1069675" y="1052423"/>
                </a:cubicBezTo>
                <a:cubicBezTo>
                  <a:pt x="1081177" y="1055298"/>
                  <a:pt x="1092463" y="1059246"/>
                  <a:pt x="1104181" y="1061049"/>
                </a:cubicBezTo>
                <a:cubicBezTo>
                  <a:pt x="1286808" y="1089146"/>
                  <a:pt x="1545219" y="1063410"/>
                  <a:pt x="1682151" y="1061049"/>
                </a:cubicBezTo>
                <a:lnTo>
                  <a:pt x="1733909" y="1043796"/>
                </a:lnTo>
                <a:lnTo>
                  <a:pt x="1759789" y="1035170"/>
                </a:lnTo>
                <a:cubicBezTo>
                  <a:pt x="1768415" y="1029419"/>
                  <a:pt x="1776395" y="1022554"/>
                  <a:pt x="1785668" y="1017917"/>
                </a:cubicBezTo>
                <a:cubicBezTo>
                  <a:pt x="1793801" y="1013851"/>
                  <a:pt x="1803598" y="1013707"/>
                  <a:pt x="1811547" y="1009291"/>
                </a:cubicBezTo>
                <a:cubicBezTo>
                  <a:pt x="1900534" y="959854"/>
                  <a:pt x="1830627" y="985678"/>
                  <a:pt x="1889185" y="966159"/>
                </a:cubicBezTo>
                <a:cubicBezTo>
                  <a:pt x="1894936" y="957532"/>
                  <a:pt x="1898342" y="946756"/>
                  <a:pt x="1906438" y="940279"/>
                </a:cubicBezTo>
                <a:cubicBezTo>
                  <a:pt x="1913538" y="934599"/>
                  <a:pt x="1924368" y="936069"/>
                  <a:pt x="1932317" y="931653"/>
                </a:cubicBezTo>
                <a:cubicBezTo>
                  <a:pt x="1950443" y="921583"/>
                  <a:pt x="1966822" y="908649"/>
                  <a:pt x="1984075" y="897147"/>
                </a:cubicBezTo>
                <a:lnTo>
                  <a:pt x="2009955" y="879894"/>
                </a:lnTo>
                <a:cubicBezTo>
                  <a:pt x="2055959" y="810885"/>
                  <a:pt x="1995578" y="894271"/>
                  <a:pt x="2053087" y="836762"/>
                </a:cubicBezTo>
                <a:cubicBezTo>
                  <a:pt x="2060418" y="829431"/>
                  <a:pt x="2063008" y="818214"/>
                  <a:pt x="2070339" y="810883"/>
                </a:cubicBezTo>
                <a:cubicBezTo>
                  <a:pt x="2077670" y="803552"/>
                  <a:pt x="2087782" y="799656"/>
                  <a:pt x="2096219" y="793630"/>
                </a:cubicBezTo>
                <a:cubicBezTo>
                  <a:pt x="2107918" y="785273"/>
                  <a:pt x="2119025" y="776108"/>
                  <a:pt x="2130724" y="767751"/>
                </a:cubicBezTo>
                <a:cubicBezTo>
                  <a:pt x="2139161" y="761725"/>
                  <a:pt x="2148639" y="757135"/>
                  <a:pt x="2156604" y="750498"/>
                </a:cubicBezTo>
                <a:cubicBezTo>
                  <a:pt x="2165976" y="742688"/>
                  <a:pt x="2171819" y="730544"/>
                  <a:pt x="2182483" y="724619"/>
                </a:cubicBezTo>
                <a:cubicBezTo>
                  <a:pt x="2198380" y="715787"/>
                  <a:pt x="2216988" y="713117"/>
                  <a:pt x="2234241" y="707366"/>
                </a:cubicBezTo>
                <a:cubicBezTo>
                  <a:pt x="2244077" y="704087"/>
                  <a:pt x="2250848" y="694750"/>
                  <a:pt x="2260121" y="690113"/>
                </a:cubicBezTo>
                <a:cubicBezTo>
                  <a:pt x="2268254" y="686047"/>
                  <a:pt x="2277374" y="684362"/>
                  <a:pt x="2286000" y="681487"/>
                </a:cubicBezTo>
                <a:cubicBezTo>
                  <a:pt x="2292954" y="676851"/>
                  <a:pt x="2367487" y="625976"/>
                  <a:pt x="2380890" y="621102"/>
                </a:cubicBezTo>
                <a:cubicBezTo>
                  <a:pt x="2397328" y="615125"/>
                  <a:pt x="2415498" y="615906"/>
                  <a:pt x="2432649" y="612476"/>
                </a:cubicBezTo>
                <a:cubicBezTo>
                  <a:pt x="2444275" y="610151"/>
                  <a:pt x="2455403" y="605416"/>
                  <a:pt x="2467155" y="603849"/>
                </a:cubicBezTo>
                <a:cubicBezTo>
                  <a:pt x="2498637" y="599651"/>
                  <a:pt x="2530502" y="598934"/>
                  <a:pt x="2562045" y="595223"/>
                </a:cubicBezTo>
                <a:cubicBezTo>
                  <a:pt x="2579416" y="593179"/>
                  <a:pt x="2596551" y="589472"/>
                  <a:pt x="2613804" y="586596"/>
                </a:cubicBezTo>
                <a:cubicBezTo>
                  <a:pt x="2625306" y="580845"/>
                  <a:pt x="2636369" y="574119"/>
                  <a:pt x="2648309" y="569343"/>
                </a:cubicBezTo>
                <a:cubicBezTo>
                  <a:pt x="2665194" y="562589"/>
                  <a:pt x="2683449" y="559477"/>
                  <a:pt x="2700068" y="552091"/>
                </a:cubicBezTo>
                <a:cubicBezTo>
                  <a:pt x="2709542" y="547880"/>
                  <a:pt x="2717321" y="540589"/>
                  <a:pt x="2725947" y="534838"/>
                </a:cubicBezTo>
                <a:cubicBezTo>
                  <a:pt x="2770771" y="400367"/>
                  <a:pt x="2733275" y="529082"/>
                  <a:pt x="2751826" y="241540"/>
                </a:cubicBezTo>
                <a:cubicBezTo>
                  <a:pt x="2752411" y="232466"/>
                  <a:pt x="2757955" y="224403"/>
                  <a:pt x="2760453" y="215660"/>
                </a:cubicBezTo>
                <a:cubicBezTo>
                  <a:pt x="2763710" y="204261"/>
                  <a:pt x="2766204" y="192657"/>
                  <a:pt x="2769079" y="181155"/>
                </a:cubicBezTo>
                <a:cubicBezTo>
                  <a:pt x="2759791" y="60410"/>
                  <a:pt x="2760453" y="106503"/>
                  <a:pt x="2760453" y="43132"/>
                </a:cubicBezTo>
              </a:path>
            </a:pathLst>
          </a:custGeom>
          <a:solidFill>
            <a:srgbClr val="1E8D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8304772" y="1662179"/>
            <a:ext cx="479110" cy="339149"/>
          </a:xfrm>
          <a:custGeom>
            <a:avLst/>
            <a:gdLst>
              <a:gd name="connsiteX0" fmla="*/ 467838 w 479110"/>
              <a:gd name="connsiteY0" fmla="*/ 19972 h 339149"/>
              <a:gd name="connsiteX1" fmla="*/ 407453 w 479110"/>
              <a:gd name="connsiteY1" fmla="*/ 28598 h 339149"/>
              <a:gd name="connsiteX2" fmla="*/ 364321 w 479110"/>
              <a:gd name="connsiteY2" fmla="*/ 63104 h 339149"/>
              <a:gd name="connsiteX3" fmla="*/ 243551 w 479110"/>
              <a:gd name="connsiteY3" fmla="*/ 71730 h 339149"/>
              <a:gd name="connsiteX4" fmla="*/ 191792 w 479110"/>
              <a:gd name="connsiteY4" fmla="*/ 106236 h 339149"/>
              <a:gd name="connsiteX5" fmla="*/ 114155 w 479110"/>
              <a:gd name="connsiteY5" fmla="*/ 166621 h 339149"/>
              <a:gd name="connsiteX6" fmla="*/ 62396 w 479110"/>
              <a:gd name="connsiteY6" fmla="*/ 175247 h 339149"/>
              <a:gd name="connsiteX7" fmla="*/ 36517 w 479110"/>
              <a:gd name="connsiteY7" fmla="*/ 192500 h 339149"/>
              <a:gd name="connsiteX8" fmla="*/ 2011 w 479110"/>
              <a:gd name="connsiteY8" fmla="*/ 209753 h 339149"/>
              <a:gd name="connsiteX9" fmla="*/ 10638 w 479110"/>
              <a:gd name="connsiteY9" fmla="*/ 252885 h 339149"/>
              <a:gd name="connsiteX10" fmla="*/ 36517 w 479110"/>
              <a:gd name="connsiteY10" fmla="*/ 278764 h 339149"/>
              <a:gd name="connsiteX11" fmla="*/ 140034 w 479110"/>
              <a:gd name="connsiteY11" fmla="*/ 304644 h 339149"/>
              <a:gd name="connsiteX12" fmla="*/ 364321 w 479110"/>
              <a:gd name="connsiteY12" fmla="*/ 330523 h 339149"/>
              <a:gd name="connsiteX13" fmla="*/ 390200 w 479110"/>
              <a:gd name="connsiteY13" fmla="*/ 339149 h 339149"/>
              <a:gd name="connsiteX14" fmla="*/ 459211 w 479110"/>
              <a:gd name="connsiteY14" fmla="*/ 330523 h 339149"/>
              <a:gd name="connsiteX15" fmla="*/ 476464 w 479110"/>
              <a:gd name="connsiteY15" fmla="*/ 304644 h 339149"/>
              <a:gd name="connsiteX16" fmla="*/ 467838 w 479110"/>
              <a:gd name="connsiteY16" fmla="*/ 19972 h 33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9110" h="339149">
                <a:moveTo>
                  <a:pt x="467838" y="19972"/>
                </a:moveTo>
                <a:cubicBezTo>
                  <a:pt x="456336" y="-26036"/>
                  <a:pt x="426222" y="20778"/>
                  <a:pt x="407453" y="28598"/>
                </a:cubicBezTo>
                <a:cubicBezTo>
                  <a:pt x="390457" y="35680"/>
                  <a:pt x="382127" y="58418"/>
                  <a:pt x="364321" y="63104"/>
                </a:cubicBezTo>
                <a:cubicBezTo>
                  <a:pt x="325291" y="73375"/>
                  <a:pt x="283808" y="68855"/>
                  <a:pt x="243551" y="71730"/>
                </a:cubicBezTo>
                <a:cubicBezTo>
                  <a:pt x="226298" y="83232"/>
                  <a:pt x="206454" y="91574"/>
                  <a:pt x="191792" y="106236"/>
                </a:cubicBezTo>
                <a:cubicBezTo>
                  <a:pt x="151251" y="146777"/>
                  <a:pt x="176064" y="125348"/>
                  <a:pt x="114155" y="166621"/>
                </a:cubicBezTo>
                <a:cubicBezTo>
                  <a:pt x="99602" y="176323"/>
                  <a:pt x="79649" y="172372"/>
                  <a:pt x="62396" y="175247"/>
                </a:cubicBezTo>
                <a:cubicBezTo>
                  <a:pt x="53770" y="180998"/>
                  <a:pt x="45519" y="187356"/>
                  <a:pt x="36517" y="192500"/>
                </a:cubicBezTo>
                <a:cubicBezTo>
                  <a:pt x="25352" y="198880"/>
                  <a:pt x="7077" y="197933"/>
                  <a:pt x="2011" y="209753"/>
                </a:cubicBezTo>
                <a:cubicBezTo>
                  <a:pt x="-3765" y="223230"/>
                  <a:pt x="4081" y="239771"/>
                  <a:pt x="10638" y="252885"/>
                </a:cubicBezTo>
                <a:cubicBezTo>
                  <a:pt x="16094" y="263797"/>
                  <a:pt x="26590" y="271673"/>
                  <a:pt x="36517" y="278764"/>
                </a:cubicBezTo>
                <a:cubicBezTo>
                  <a:pt x="71670" y="303873"/>
                  <a:pt x="94476" y="298949"/>
                  <a:pt x="140034" y="304644"/>
                </a:cubicBezTo>
                <a:cubicBezTo>
                  <a:pt x="246419" y="340104"/>
                  <a:pt x="173629" y="320988"/>
                  <a:pt x="364321" y="330523"/>
                </a:cubicBezTo>
                <a:cubicBezTo>
                  <a:pt x="372947" y="333398"/>
                  <a:pt x="381107" y="339149"/>
                  <a:pt x="390200" y="339149"/>
                </a:cubicBezTo>
                <a:cubicBezTo>
                  <a:pt x="413383" y="339149"/>
                  <a:pt x="437686" y="339133"/>
                  <a:pt x="459211" y="330523"/>
                </a:cubicBezTo>
                <a:cubicBezTo>
                  <a:pt x="468837" y="326673"/>
                  <a:pt x="475855" y="314994"/>
                  <a:pt x="476464" y="304644"/>
                </a:cubicBezTo>
                <a:cubicBezTo>
                  <a:pt x="481699" y="215658"/>
                  <a:pt x="479340" y="65980"/>
                  <a:pt x="467838" y="19972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sitionsrahmen 1"/>
          <p:cNvSpPr/>
          <p:nvPr/>
        </p:nvSpPr>
        <p:spPr>
          <a:xfrm>
            <a:off x="4716015" y="908720"/>
            <a:ext cx="4248473" cy="2024875"/>
          </a:xfrm>
          <a:prstGeom prst="frame">
            <a:avLst>
              <a:gd name="adj1" fmla="val 12376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feil nach unten 16"/>
          <p:cNvSpPr/>
          <p:nvPr/>
        </p:nvSpPr>
        <p:spPr>
          <a:xfrm rot="2341791">
            <a:off x="4350047" y="3138940"/>
            <a:ext cx="731936" cy="792819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37718" y="3251401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225654" y="3242750"/>
            <a:ext cx="30963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cloud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variable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histograms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split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DAOD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classes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S:\+KA\ufsworld\turing\turing5\offe_th\Projekte\KliSAW\AerosolCloudInteractions\plots\Atlantic2008\downscaling_check\EMAC_downscaled\daod_v1\EMACdown_daod_20080601-20081130_09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8740" r="10416" b="54702"/>
          <a:stretch/>
        </p:blipFill>
        <p:spPr bwMode="auto">
          <a:xfrm>
            <a:off x="323528" y="1268896"/>
            <a:ext cx="4140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feil nach unten 13"/>
          <p:cNvSpPr/>
          <p:nvPr/>
        </p:nvSpPr>
        <p:spPr>
          <a:xfrm rot="16200000">
            <a:off x="4350048" y="1697912"/>
            <a:ext cx="731936" cy="36596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16750" y="2780928"/>
            <a:ext cx="1872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Categorise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DAOD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-limits</a:t>
            </a:r>
          </a:p>
        </p:txBody>
      </p:sp>
      <p:sp>
        <p:nvSpPr>
          <p:cNvPr id="25" name="Freihandform 24"/>
          <p:cNvSpPr/>
          <p:nvPr/>
        </p:nvSpPr>
        <p:spPr>
          <a:xfrm>
            <a:off x="1824335" y="4397923"/>
            <a:ext cx="2769079" cy="1074077"/>
          </a:xfrm>
          <a:custGeom>
            <a:avLst/>
            <a:gdLst>
              <a:gd name="connsiteX0" fmla="*/ 2682815 w 2769079"/>
              <a:gd name="connsiteY0" fmla="*/ 0 h 1074077"/>
              <a:gd name="connsiteX1" fmla="*/ 2570672 w 2769079"/>
              <a:gd name="connsiteY1" fmla="*/ 25879 h 1074077"/>
              <a:gd name="connsiteX2" fmla="*/ 2544792 w 2769079"/>
              <a:gd name="connsiteY2" fmla="*/ 34506 h 1074077"/>
              <a:gd name="connsiteX3" fmla="*/ 2518913 w 2769079"/>
              <a:gd name="connsiteY3" fmla="*/ 60385 h 1074077"/>
              <a:gd name="connsiteX4" fmla="*/ 2493034 w 2769079"/>
              <a:gd name="connsiteY4" fmla="*/ 77638 h 1074077"/>
              <a:gd name="connsiteX5" fmla="*/ 2441275 w 2769079"/>
              <a:gd name="connsiteY5" fmla="*/ 129396 h 1074077"/>
              <a:gd name="connsiteX6" fmla="*/ 2363638 w 2769079"/>
              <a:gd name="connsiteY6" fmla="*/ 172528 h 1074077"/>
              <a:gd name="connsiteX7" fmla="*/ 2311879 w 2769079"/>
              <a:gd name="connsiteY7" fmla="*/ 198408 h 1074077"/>
              <a:gd name="connsiteX8" fmla="*/ 2242868 w 2769079"/>
              <a:gd name="connsiteY8" fmla="*/ 232913 h 1074077"/>
              <a:gd name="connsiteX9" fmla="*/ 2165230 w 2769079"/>
              <a:gd name="connsiteY9" fmla="*/ 293298 h 1074077"/>
              <a:gd name="connsiteX10" fmla="*/ 2113472 w 2769079"/>
              <a:gd name="connsiteY10" fmla="*/ 319177 h 1074077"/>
              <a:gd name="connsiteX11" fmla="*/ 2078966 w 2769079"/>
              <a:gd name="connsiteY11" fmla="*/ 336430 h 1074077"/>
              <a:gd name="connsiteX12" fmla="*/ 2053087 w 2769079"/>
              <a:gd name="connsiteY12" fmla="*/ 362309 h 1074077"/>
              <a:gd name="connsiteX13" fmla="*/ 2001328 w 2769079"/>
              <a:gd name="connsiteY13" fmla="*/ 379562 h 1074077"/>
              <a:gd name="connsiteX14" fmla="*/ 1940943 w 2769079"/>
              <a:gd name="connsiteY14" fmla="*/ 431321 h 1074077"/>
              <a:gd name="connsiteX15" fmla="*/ 1889185 w 2769079"/>
              <a:gd name="connsiteY15" fmla="*/ 465826 h 1074077"/>
              <a:gd name="connsiteX16" fmla="*/ 1828800 w 2769079"/>
              <a:gd name="connsiteY16" fmla="*/ 500332 h 1074077"/>
              <a:gd name="connsiteX17" fmla="*/ 1777041 w 2769079"/>
              <a:gd name="connsiteY17" fmla="*/ 526211 h 1074077"/>
              <a:gd name="connsiteX18" fmla="*/ 1716656 w 2769079"/>
              <a:gd name="connsiteY18" fmla="*/ 560717 h 1074077"/>
              <a:gd name="connsiteX19" fmla="*/ 1664898 w 2769079"/>
              <a:gd name="connsiteY19" fmla="*/ 577970 h 1074077"/>
              <a:gd name="connsiteX20" fmla="*/ 1639019 w 2769079"/>
              <a:gd name="connsiteY20" fmla="*/ 595223 h 1074077"/>
              <a:gd name="connsiteX21" fmla="*/ 1613139 w 2769079"/>
              <a:gd name="connsiteY21" fmla="*/ 603849 h 1074077"/>
              <a:gd name="connsiteX22" fmla="*/ 1544128 w 2769079"/>
              <a:gd name="connsiteY22" fmla="*/ 629728 h 1074077"/>
              <a:gd name="connsiteX23" fmla="*/ 1509622 w 2769079"/>
              <a:gd name="connsiteY23" fmla="*/ 646981 h 1074077"/>
              <a:gd name="connsiteX24" fmla="*/ 1475117 w 2769079"/>
              <a:gd name="connsiteY24" fmla="*/ 655608 h 1074077"/>
              <a:gd name="connsiteX25" fmla="*/ 1414732 w 2769079"/>
              <a:gd name="connsiteY25" fmla="*/ 672860 h 1074077"/>
              <a:gd name="connsiteX26" fmla="*/ 1199072 w 2769079"/>
              <a:gd name="connsiteY26" fmla="*/ 664234 h 1074077"/>
              <a:gd name="connsiteX27" fmla="*/ 1147313 w 2769079"/>
              <a:gd name="connsiteY27" fmla="*/ 629728 h 1074077"/>
              <a:gd name="connsiteX28" fmla="*/ 1138687 w 2769079"/>
              <a:gd name="connsiteY28" fmla="*/ 603849 h 1074077"/>
              <a:gd name="connsiteX29" fmla="*/ 1086928 w 2769079"/>
              <a:gd name="connsiteY29" fmla="*/ 552091 h 1074077"/>
              <a:gd name="connsiteX30" fmla="*/ 1061049 w 2769079"/>
              <a:gd name="connsiteY30" fmla="*/ 526211 h 1074077"/>
              <a:gd name="connsiteX31" fmla="*/ 1009290 w 2769079"/>
              <a:gd name="connsiteY31" fmla="*/ 474453 h 1074077"/>
              <a:gd name="connsiteX32" fmla="*/ 983411 w 2769079"/>
              <a:gd name="connsiteY32" fmla="*/ 465826 h 1074077"/>
              <a:gd name="connsiteX33" fmla="*/ 957532 w 2769079"/>
              <a:gd name="connsiteY33" fmla="*/ 448574 h 1074077"/>
              <a:gd name="connsiteX34" fmla="*/ 905773 w 2769079"/>
              <a:gd name="connsiteY34" fmla="*/ 431321 h 1074077"/>
              <a:gd name="connsiteX35" fmla="*/ 845389 w 2769079"/>
              <a:gd name="connsiteY35" fmla="*/ 396815 h 1074077"/>
              <a:gd name="connsiteX36" fmla="*/ 776377 w 2769079"/>
              <a:gd name="connsiteY36" fmla="*/ 362309 h 1074077"/>
              <a:gd name="connsiteX37" fmla="*/ 724619 w 2769079"/>
              <a:gd name="connsiteY37" fmla="*/ 345057 h 1074077"/>
              <a:gd name="connsiteX38" fmla="*/ 448573 w 2769079"/>
              <a:gd name="connsiteY38" fmla="*/ 327804 h 1074077"/>
              <a:gd name="connsiteX39" fmla="*/ 198407 w 2769079"/>
              <a:gd name="connsiteY39" fmla="*/ 336430 h 1074077"/>
              <a:gd name="connsiteX40" fmla="*/ 146649 w 2769079"/>
              <a:gd name="connsiteY40" fmla="*/ 353683 h 1074077"/>
              <a:gd name="connsiteX41" fmla="*/ 94890 w 2769079"/>
              <a:gd name="connsiteY41" fmla="*/ 370936 h 1074077"/>
              <a:gd name="connsiteX42" fmla="*/ 34506 w 2769079"/>
              <a:gd name="connsiteY42" fmla="*/ 405442 h 1074077"/>
              <a:gd name="connsiteX43" fmla="*/ 17253 w 2769079"/>
              <a:gd name="connsiteY43" fmla="*/ 465826 h 1074077"/>
              <a:gd name="connsiteX44" fmla="*/ 0 w 2769079"/>
              <a:gd name="connsiteY44" fmla="*/ 491706 h 1074077"/>
              <a:gd name="connsiteX45" fmla="*/ 25879 w 2769079"/>
              <a:gd name="connsiteY45" fmla="*/ 638355 h 1074077"/>
              <a:gd name="connsiteX46" fmla="*/ 43132 w 2769079"/>
              <a:gd name="connsiteY46" fmla="*/ 664234 h 1074077"/>
              <a:gd name="connsiteX47" fmla="*/ 69011 w 2769079"/>
              <a:gd name="connsiteY47" fmla="*/ 681487 h 1074077"/>
              <a:gd name="connsiteX48" fmla="*/ 112143 w 2769079"/>
              <a:gd name="connsiteY48" fmla="*/ 741872 h 1074077"/>
              <a:gd name="connsiteX49" fmla="*/ 138022 w 2769079"/>
              <a:gd name="connsiteY49" fmla="*/ 767751 h 1074077"/>
              <a:gd name="connsiteX50" fmla="*/ 146649 w 2769079"/>
              <a:gd name="connsiteY50" fmla="*/ 793630 h 1074077"/>
              <a:gd name="connsiteX51" fmla="*/ 172528 w 2769079"/>
              <a:gd name="connsiteY51" fmla="*/ 810883 h 1074077"/>
              <a:gd name="connsiteX52" fmla="*/ 198407 w 2769079"/>
              <a:gd name="connsiteY52" fmla="*/ 836762 h 1074077"/>
              <a:gd name="connsiteX53" fmla="*/ 224287 w 2769079"/>
              <a:gd name="connsiteY53" fmla="*/ 854015 h 1074077"/>
              <a:gd name="connsiteX54" fmla="*/ 301924 w 2769079"/>
              <a:gd name="connsiteY54" fmla="*/ 914400 h 1074077"/>
              <a:gd name="connsiteX55" fmla="*/ 353683 w 2769079"/>
              <a:gd name="connsiteY55" fmla="*/ 948906 h 1074077"/>
              <a:gd name="connsiteX56" fmla="*/ 405441 w 2769079"/>
              <a:gd name="connsiteY56" fmla="*/ 983411 h 1074077"/>
              <a:gd name="connsiteX57" fmla="*/ 802256 w 2769079"/>
              <a:gd name="connsiteY57" fmla="*/ 1009291 h 1074077"/>
              <a:gd name="connsiteX58" fmla="*/ 888521 w 2769079"/>
              <a:gd name="connsiteY58" fmla="*/ 1017917 h 1074077"/>
              <a:gd name="connsiteX59" fmla="*/ 966158 w 2769079"/>
              <a:gd name="connsiteY59" fmla="*/ 1035170 h 1074077"/>
              <a:gd name="connsiteX60" fmla="*/ 992038 w 2769079"/>
              <a:gd name="connsiteY60" fmla="*/ 1043796 h 1074077"/>
              <a:gd name="connsiteX61" fmla="*/ 1069675 w 2769079"/>
              <a:gd name="connsiteY61" fmla="*/ 1052423 h 1074077"/>
              <a:gd name="connsiteX62" fmla="*/ 1104181 w 2769079"/>
              <a:gd name="connsiteY62" fmla="*/ 1061049 h 1074077"/>
              <a:gd name="connsiteX63" fmla="*/ 1682151 w 2769079"/>
              <a:gd name="connsiteY63" fmla="*/ 1061049 h 1074077"/>
              <a:gd name="connsiteX64" fmla="*/ 1733909 w 2769079"/>
              <a:gd name="connsiteY64" fmla="*/ 1043796 h 1074077"/>
              <a:gd name="connsiteX65" fmla="*/ 1759789 w 2769079"/>
              <a:gd name="connsiteY65" fmla="*/ 1035170 h 1074077"/>
              <a:gd name="connsiteX66" fmla="*/ 1785668 w 2769079"/>
              <a:gd name="connsiteY66" fmla="*/ 1017917 h 1074077"/>
              <a:gd name="connsiteX67" fmla="*/ 1811547 w 2769079"/>
              <a:gd name="connsiteY67" fmla="*/ 1009291 h 1074077"/>
              <a:gd name="connsiteX68" fmla="*/ 1889185 w 2769079"/>
              <a:gd name="connsiteY68" fmla="*/ 966159 h 1074077"/>
              <a:gd name="connsiteX69" fmla="*/ 1906438 w 2769079"/>
              <a:gd name="connsiteY69" fmla="*/ 940279 h 1074077"/>
              <a:gd name="connsiteX70" fmla="*/ 1932317 w 2769079"/>
              <a:gd name="connsiteY70" fmla="*/ 931653 h 1074077"/>
              <a:gd name="connsiteX71" fmla="*/ 1984075 w 2769079"/>
              <a:gd name="connsiteY71" fmla="*/ 897147 h 1074077"/>
              <a:gd name="connsiteX72" fmla="*/ 2009955 w 2769079"/>
              <a:gd name="connsiteY72" fmla="*/ 879894 h 1074077"/>
              <a:gd name="connsiteX73" fmla="*/ 2053087 w 2769079"/>
              <a:gd name="connsiteY73" fmla="*/ 836762 h 1074077"/>
              <a:gd name="connsiteX74" fmla="*/ 2070339 w 2769079"/>
              <a:gd name="connsiteY74" fmla="*/ 810883 h 1074077"/>
              <a:gd name="connsiteX75" fmla="*/ 2096219 w 2769079"/>
              <a:gd name="connsiteY75" fmla="*/ 793630 h 1074077"/>
              <a:gd name="connsiteX76" fmla="*/ 2130724 w 2769079"/>
              <a:gd name="connsiteY76" fmla="*/ 767751 h 1074077"/>
              <a:gd name="connsiteX77" fmla="*/ 2156604 w 2769079"/>
              <a:gd name="connsiteY77" fmla="*/ 750498 h 1074077"/>
              <a:gd name="connsiteX78" fmla="*/ 2182483 w 2769079"/>
              <a:gd name="connsiteY78" fmla="*/ 724619 h 1074077"/>
              <a:gd name="connsiteX79" fmla="*/ 2234241 w 2769079"/>
              <a:gd name="connsiteY79" fmla="*/ 707366 h 1074077"/>
              <a:gd name="connsiteX80" fmla="*/ 2260121 w 2769079"/>
              <a:gd name="connsiteY80" fmla="*/ 690113 h 1074077"/>
              <a:gd name="connsiteX81" fmla="*/ 2286000 w 2769079"/>
              <a:gd name="connsiteY81" fmla="*/ 681487 h 1074077"/>
              <a:gd name="connsiteX82" fmla="*/ 2380890 w 2769079"/>
              <a:gd name="connsiteY82" fmla="*/ 621102 h 1074077"/>
              <a:gd name="connsiteX83" fmla="*/ 2432649 w 2769079"/>
              <a:gd name="connsiteY83" fmla="*/ 612476 h 1074077"/>
              <a:gd name="connsiteX84" fmla="*/ 2467155 w 2769079"/>
              <a:gd name="connsiteY84" fmla="*/ 603849 h 1074077"/>
              <a:gd name="connsiteX85" fmla="*/ 2562045 w 2769079"/>
              <a:gd name="connsiteY85" fmla="*/ 595223 h 1074077"/>
              <a:gd name="connsiteX86" fmla="*/ 2613804 w 2769079"/>
              <a:gd name="connsiteY86" fmla="*/ 586596 h 1074077"/>
              <a:gd name="connsiteX87" fmla="*/ 2648309 w 2769079"/>
              <a:gd name="connsiteY87" fmla="*/ 569343 h 1074077"/>
              <a:gd name="connsiteX88" fmla="*/ 2700068 w 2769079"/>
              <a:gd name="connsiteY88" fmla="*/ 552091 h 1074077"/>
              <a:gd name="connsiteX89" fmla="*/ 2725947 w 2769079"/>
              <a:gd name="connsiteY89" fmla="*/ 534838 h 1074077"/>
              <a:gd name="connsiteX90" fmla="*/ 2751826 w 2769079"/>
              <a:gd name="connsiteY90" fmla="*/ 241540 h 1074077"/>
              <a:gd name="connsiteX91" fmla="*/ 2760453 w 2769079"/>
              <a:gd name="connsiteY91" fmla="*/ 215660 h 1074077"/>
              <a:gd name="connsiteX92" fmla="*/ 2769079 w 2769079"/>
              <a:gd name="connsiteY92" fmla="*/ 181155 h 1074077"/>
              <a:gd name="connsiteX93" fmla="*/ 2760453 w 2769079"/>
              <a:gd name="connsiteY93" fmla="*/ 43132 h 107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769079" h="1074077">
                <a:moveTo>
                  <a:pt x="2682815" y="0"/>
                </a:moveTo>
                <a:cubicBezTo>
                  <a:pt x="2604428" y="11198"/>
                  <a:pt x="2641718" y="2196"/>
                  <a:pt x="2570672" y="25879"/>
                </a:cubicBezTo>
                <a:lnTo>
                  <a:pt x="2544792" y="34506"/>
                </a:lnTo>
                <a:cubicBezTo>
                  <a:pt x="2536166" y="43132"/>
                  <a:pt x="2528285" y="52575"/>
                  <a:pt x="2518913" y="60385"/>
                </a:cubicBezTo>
                <a:cubicBezTo>
                  <a:pt x="2510948" y="67022"/>
                  <a:pt x="2500783" y="70750"/>
                  <a:pt x="2493034" y="77638"/>
                </a:cubicBezTo>
                <a:cubicBezTo>
                  <a:pt x="2474798" y="93848"/>
                  <a:pt x="2458528" y="112143"/>
                  <a:pt x="2441275" y="129396"/>
                </a:cubicBezTo>
                <a:cubicBezTo>
                  <a:pt x="2411611" y="159060"/>
                  <a:pt x="2396182" y="161680"/>
                  <a:pt x="2363638" y="172528"/>
                </a:cubicBezTo>
                <a:cubicBezTo>
                  <a:pt x="2306925" y="210336"/>
                  <a:pt x="2368000" y="172899"/>
                  <a:pt x="2311879" y="198408"/>
                </a:cubicBezTo>
                <a:cubicBezTo>
                  <a:pt x="2288465" y="209051"/>
                  <a:pt x="2242868" y="232913"/>
                  <a:pt x="2242868" y="232913"/>
                </a:cubicBezTo>
                <a:cubicBezTo>
                  <a:pt x="2220537" y="255245"/>
                  <a:pt x="2196190" y="282977"/>
                  <a:pt x="2165230" y="293298"/>
                </a:cubicBezTo>
                <a:cubicBezTo>
                  <a:pt x="2117782" y="309115"/>
                  <a:pt x="2160295" y="292422"/>
                  <a:pt x="2113472" y="319177"/>
                </a:cubicBezTo>
                <a:cubicBezTo>
                  <a:pt x="2102307" y="325557"/>
                  <a:pt x="2089430" y="328956"/>
                  <a:pt x="2078966" y="336430"/>
                </a:cubicBezTo>
                <a:cubicBezTo>
                  <a:pt x="2069039" y="343521"/>
                  <a:pt x="2063751" y="356384"/>
                  <a:pt x="2053087" y="362309"/>
                </a:cubicBezTo>
                <a:cubicBezTo>
                  <a:pt x="2037189" y="371141"/>
                  <a:pt x="2001328" y="379562"/>
                  <a:pt x="2001328" y="379562"/>
                </a:cubicBezTo>
                <a:cubicBezTo>
                  <a:pt x="1937120" y="443772"/>
                  <a:pt x="2018399" y="364931"/>
                  <a:pt x="1940943" y="431321"/>
                </a:cubicBezTo>
                <a:cubicBezTo>
                  <a:pt x="1899822" y="466567"/>
                  <a:pt x="1933206" y="451153"/>
                  <a:pt x="1889185" y="465826"/>
                </a:cubicBezTo>
                <a:cubicBezTo>
                  <a:pt x="1826135" y="507860"/>
                  <a:pt x="1905413" y="456553"/>
                  <a:pt x="1828800" y="500332"/>
                </a:cubicBezTo>
                <a:cubicBezTo>
                  <a:pt x="1781978" y="527088"/>
                  <a:pt x="1824490" y="510396"/>
                  <a:pt x="1777041" y="526211"/>
                </a:cubicBezTo>
                <a:cubicBezTo>
                  <a:pt x="1753697" y="541774"/>
                  <a:pt x="1744019" y="549772"/>
                  <a:pt x="1716656" y="560717"/>
                </a:cubicBezTo>
                <a:cubicBezTo>
                  <a:pt x="1699771" y="567471"/>
                  <a:pt x="1682151" y="572219"/>
                  <a:pt x="1664898" y="577970"/>
                </a:cubicBezTo>
                <a:cubicBezTo>
                  <a:pt x="1655062" y="581249"/>
                  <a:pt x="1648292" y="590587"/>
                  <a:pt x="1639019" y="595223"/>
                </a:cubicBezTo>
                <a:cubicBezTo>
                  <a:pt x="1630886" y="599290"/>
                  <a:pt x="1621497" y="600267"/>
                  <a:pt x="1613139" y="603849"/>
                </a:cubicBezTo>
                <a:cubicBezTo>
                  <a:pt x="1549982" y="630916"/>
                  <a:pt x="1607749" y="613824"/>
                  <a:pt x="1544128" y="629728"/>
                </a:cubicBezTo>
                <a:cubicBezTo>
                  <a:pt x="1532626" y="635479"/>
                  <a:pt x="1521663" y="642466"/>
                  <a:pt x="1509622" y="646981"/>
                </a:cubicBezTo>
                <a:cubicBezTo>
                  <a:pt x="1498521" y="651144"/>
                  <a:pt x="1486517" y="652351"/>
                  <a:pt x="1475117" y="655608"/>
                </a:cubicBezTo>
                <a:cubicBezTo>
                  <a:pt x="1388539" y="680345"/>
                  <a:pt x="1522538" y="645910"/>
                  <a:pt x="1414732" y="672860"/>
                </a:cubicBezTo>
                <a:cubicBezTo>
                  <a:pt x="1342845" y="669985"/>
                  <a:pt x="1270098" y="675690"/>
                  <a:pt x="1199072" y="664234"/>
                </a:cubicBezTo>
                <a:cubicBezTo>
                  <a:pt x="1178601" y="660932"/>
                  <a:pt x="1147313" y="629728"/>
                  <a:pt x="1147313" y="629728"/>
                </a:cubicBezTo>
                <a:cubicBezTo>
                  <a:pt x="1144438" y="621102"/>
                  <a:pt x="1144270" y="611026"/>
                  <a:pt x="1138687" y="603849"/>
                </a:cubicBezTo>
                <a:cubicBezTo>
                  <a:pt x="1123707" y="584590"/>
                  <a:pt x="1104181" y="569344"/>
                  <a:pt x="1086928" y="552091"/>
                </a:cubicBezTo>
                <a:lnTo>
                  <a:pt x="1061049" y="526211"/>
                </a:lnTo>
                <a:cubicBezTo>
                  <a:pt x="1025043" y="490203"/>
                  <a:pt x="1049950" y="494783"/>
                  <a:pt x="1009290" y="474453"/>
                </a:cubicBezTo>
                <a:cubicBezTo>
                  <a:pt x="1001157" y="470386"/>
                  <a:pt x="991544" y="469893"/>
                  <a:pt x="983411" y="465826"/>
                </a:cubicBezTo>
                <a:cubicBezTo>
                  <a:pt x="974138" y="461190"/>
                  <a:pt x="967006" y="452785"/>
                  <a:pt x="957532" y="448574"/>
                </a:cubicBezTo>
                <a:cubicBezTo>
                  <a:pt x="940913" y="441188"/>
                  <a:pt x="905773" y="431321"/>
                  <a:pt x="905773" y="431321"/>
                </a:cubicBezTo>
                <a:cubicBezTo>
                  <a:pt x="857888" y="383436"/>
                  <a:pt x="904968" y="421640"/>
                  <a:pt x="845389" y="396815"/>
                </a:cubicBezTo>
                <a:cubicBezTo>
                  <a:pt x="821648" y="386923"/>
                  <a:pt x="799381" y="373811"/>
                  <a:pt x="776377" y="362309"/>
                </a:cubicBezTo>
                <a:cubicBezTo>
                  <a:pt x="760111" y="354176"/>
                  <a:pt x="741872" y="350808"/>
                  <a:pt x="724619" y="345057"/>
                </a:cubicBezTo>
                <a:cubicBezTo>
                  <a:pt x="619577" y="310043"/>
                  <a:pt x="707882" y="336745"/>
                  <a:pt x="448573" y="327804"/>
                </a:cubicBezTo>
                <a:cubicBezTo>
                  <a:pt x="365184" y="330679"/>
                  <a:pt x="281540" y="329304"/>
                  <a:pt x="198407" y="336430"/>
                </a:cubicBezTo>
                <a:cubicBezTo>
                  <a:pt x="180287" y="337983"/>
                  <a:pt x="163902" y="347932"/>
                  <a:pt x="146649" y="353683"/>
                </a:cubicBezTo>
                <a:cubicBezTo>
                  <a:pt x="146645" y="353684"/>
                  <a:pt x="94893" y="370934"/>
                  <a:pt x="94890" y="370936"/>
                </a:cubicBezTo>
                <a:cubicBezTo>
                  <a:pt x="58311" y="395322"/>
                  <a:pt x="78284" y="383552"/>
                  <a:pt x="34506" y="405442"/>
                </a:cubicBezTo>
                <a:cubicBezTo>
                  <a:pt x="31743" y="416492"/>
                  <a:pt x="23439" y="453454"/>
                  <a:pt x="17253" y="465826"/>
                </a:cubicBezTo>
                <a:cubicBezTo>
                  <a:pt x="12616" y="475099"/>
                  <a:pt x="5751" y="483079"/>
                  <a:pt x="0" y="491706"/>
                </a:cubicBezTo>
                <a:cubicBezTo>
                  <a:pt x="7408" y="588017"/>
                  <a:pt x="-7385" y="580144"/>
                  <a:pt x="25879" y="638355"/>
                </a:cubicBezTo>
                <a:cubicBezTo>
                  <a:pt x="31023" y="647357"/>
                  <a:pt x="35801" y="656903"/>
                  <a:pt x="43132" y="664234"/>
                </a:cubicBezTo>
                <a:cubicBezTo>
                  <a:pt x="50463" y="671565"/>
                  <a:pt x="60385" y="675736"/>
                  <a:pt x="69011" y="681487"/>
                </a:cubicBezTo>
                <a:cubicBezTo>
                  <a:pt x="82663" y="701965"/>
                  <a:pt x="96097" y="723151"/>
                  <a:pt x="112143" y="741872"/>
                </a:cubicBezTo>
                <a:cubicBezTo>
                  <a:pt x="120082" y="751135"/>
                  <a:pt x="129396" y="759125"/>
                  <a:pt x="138022" y="767751"/>
                </a:cubicBezTo>
                <a:cubicBezTo>
                  <a:pt x="140898" y="776377"/>
                  <a:pt x="140969" y="786530"/>
                  <a:pt x="146649" y="793630"/>
                </a:cubicBezTo>
                <a:cubicBezTo>
                  <a:pt x="153126" y="801726"/>
                  <a:pt x="164563" y="804246"/>
                  <a:pt x="172528" y="810883"/>
                </a:cubicBezTo>
                <a:cubicBezTo>
                  <a:pt x="181900" y="818693"/>
                  <a:pt x="189035" y="828952"/>
                  <a:pt x="198407" y="836762"/>
                </a:cubicBezTo>
                <a:cubicBezTo>
                  <a:pt x="206372" y="843399"/>
                  <a:pt x="216538" y="847127"/>
                  <a:pt x="224287" y="854015"/>
                </a:cubicBezTo>
                <a:cubicBezTo>
                  <a:pt x="294113" y="916083"/>
                  <a:pt x="248560" y="896613"/>
                  <a:pt x="301924" y="914400"/>
                </a:cubicBezTo>
                <a:lnTo>
                  <a:pt x="353683" y="948906"/>
                </a:lnTo>
                <a:lnTo>
                  <a:pt x="405441" y="983411"/>
                </a:lnTo>
                <a:cubicBezTo>
                  <a:pt x="566350" y="1037047"/>
                  <a:pt x="439019" y="1000209"/>
                  <a:pt x="802256" y="1009291"/>
                </a:cubicBezTo>
                <a:cubicBezTo>
                  <a:pt x="831011" y="1012166"/>
                  <a:pt x="859876" y="1014098"/>
                  <a:pt x="888521" y="1017917"/>
                </a:cubicBezTo>
                <a:cubicBezTo>
                  <a:pt x="905209" y="1020142"/>
                  <a:pt x="948212" y="1030043"/>
                  <a:pt x="966158" y="1035170"/>
                </a:cubicBezTo>
                <a:cubicBezTo>
                  <a:pt x="974901" y="1037668"/>
                  <a:pt x="983068" y="1042301"/>
                  <a:pt x="992038" y="1043796"/>
                </a:cubicBezTo>
                <a:cubicBezTo>
                  <a:pt x="1017722" y="1048077"/>
                  <a:pt x="1043796" y="1049547"/>
                  <a:pt x="1069675" y="1052423"/>
                </a:cubicBezTo>
                <a:cubicBezTo>
                  <a:pt x="1081177" y="1055298"/>
                  <a:pt x="1092463" y="1059246"/>
                  <a:pt x="1104181" y="1061049"/>
                </a:cubicBezTo>
                <a:cubicBezTo>
                  <a:pt x="1286808" y="1089146"/>
                  <a:pt x="1545219" y="1063410"/>
                  <a:pt x="1682151" y="1061049"/>
                </a:cubicBezTo>
                <a:lnTo>
                  <a:pt x="1733909" y="1043796"/>
                </a:lnTo>
                <a:lnTo>
                  <a:pt x="1759789" y="1035170"/>
                </a:lnTo>
                <a:cubicBezTo>
                  <a:pt x="1768415" y="1029419"/>
                  <a:pt x="1776395" y="1022554"/>
                  <a:pt x="1785668" y="1017917"/>
                </a:cubicBezTo>
                <a:cubicBezTo>
                  <a:pt x="1793801" y="1013851"/>
                  <a:pt x="1803598" y="1013707"/>
                  <a:pt x="1811547" y="1009291"/>
                </a:cubicBezTo>
                <a:cubicBezTo>
                  <a:pt x="1900534" y="959854"/>
                  <a:pt x="1830627" y="985678"/>
                  <a:pt x="1889185" y="966159"/>
                </a:cubicBezTo>
                <a:cubicBezTo>
                  <a:pt x="1894936" y="957532"/>
                  <a:pt x="1898342" y="946756"/>
                  <a:pt x="1906438" y="940279"/>
                </a:cubicBezTo>
                <a:cubicBezTo>
                  <a:pt x="1913538" y="934599"/>
                  <a:pt x="1924368" y="936069"/>
                  <a:pt x="1932317" y="931653"/>
                </a:cubicBezTo>
                <a:cubicBezTo>
                  <a:pt x="1950443" y="921583"/>
                  <a:pt x="1966822" y="908649"/>
                  <a:pt x="1984075" y="897147"/>
                </a:cubicBezTo>
                <a:lnTo>
                  <a:pt x="2009955" y="879894"/>
                </a:lnTo>
                <a:cubicBezTo>
                  <a:pt x="2055959" y="810885"/>
                  <a:pt x="1995578" y="894271"/>
                  <a:pt x="2053087" y="836762"/>
                </a:cubicBezTo>
                <a:cubicBezTo>
                  <a:pt x="2060418" y="829431"/>
                  <a:pt x="2063008" y="818214"/>
                  <a:pt x="2070339" y="810883"/>
                </a:cubicBezTo>
                <a:cubicBezTo>
                  <a:pt x="2077670" y="803552"/>
                  <a:pt x="2087782" y="799656"/>
                  <a:pt x="2096219" y="793630"/>
                </a:cubicBezTo>
                <a:cubicBezTo>
                  <a:pt x="2107918" y="785273"/>
                  <a:pt x="2119025" y="776108"/>
                  <a:pt x="2130724" y="767751"/>
                </a:cubicBezTo>
                <a:cubicBezTo>
                  <a:pt x="2139161" y="761725"/>
                  <a:pt x="2148639" y="757135"/>
                  <a:pt x="2156604" y="750498"/>
                </a:cubicBezTo>
                <a:cubicBezTo>
                  <a:pt x="2165976" y="742688"/>
                  <a:pt x="2171819" y="730544"/>
                  <a:pt x="2182483" y="724619"/>
                </a:cubicBezTo>
                <a:cubicBezTo>
                  <a:pt x="2198380" y="715787"/>
                  <a:pt x="2216988" y="713117"/>
                  <a:pt x="2234241" y="707366"/>
                </a:cubicBezTo>
                <a:cubicBezTo>
                  <a:pt x="2244077" y="704087"/>
                  <a:pt x="2250848" y="694750"/>
                  <a:pt x="2260121" y="690113"/>
                </a:cubicBezTo>
                <a:cubicBezTo>
                  <a:pt x="2268254" y="686047"/>
                  <a:pt x="2277374" y="684362"/>
                  <a:pt x="2286000" y="681487"/>
                </a:cubicBezTo>
                <a:cubicBezTo>
                  <a:pt x="2292954" y="676851"/>
                  <a:pt x="2367487" y="625976"/>
                  <a:pt x="2380890" y="621102"/>
                </a:cubicBezTo>
                <a:cubicBezTo>
                  <a:pt x="2397328" y="615125"/>
                  <a:pt x="2415498" y="615906"/>
                  <a:pt x="2432649" y="612476"/>
                </a:cubicBezTo>
                <a:cubicBezTo>
                  <a:pt x="2444275" y="610151"/>
                  <a:pt x="2455403" y="605416"/>
                  <a:pt x="2467155" y="603849"/>
                </a:cubicBezTo>
                <a:cubicBezTo>
                  <a:pt x="2498637" y="599651"/>
                  <a:pt x="2530502" y="598934"/>
                  <a:pt x="2562045" y="595223"/>
                </a:cubicBezTo>
                <a:cubicBezTo>
                  <a:pt x="2579416" y="593179"/>
                  <a:pt x="2596551" y="589472"/>
                  <a:pt x="2613804" y="586596"/>
                </a:cubicBezTo>
                <a:cubicBezTo>
                  <a:pt x="2625306" y="580845"/>
                  <a:pt x="2636369" y="574119"/>
                  <a:pt x="2648309" y="569343"/>
                </a:cubicBezTo>
                <a:cubicBezTo>
                  <a:pt x="2665194" y="562589"/>
                  <a:pt x="2683449" y="559477"/>
                  <a:pt x="2700068" y="552091"/>
                </a:cubicBezTo>
                <a:cubicBezTo>
                  <a:pt x="2709542" y="547880"/>
                  <a:pt x="2717321" y="540589"/>
                  <a:pt x="2725947" y="534838"/>
                </a:cubicBezTo>
                <a:cubicBezTo>
                  <a:pt x="2770771" y="400367"/>
                  <a:pt x="2733275" y="529082"/>
                  <a:pt x="2751826" y="241540"/>
                </a:cubicBezTo>
                <a:cubicBezTo>
                  <a:pt x="2752411" y="232466"/>
                  <a:pt x="2757955" y="224403"/>
                  <a:pt x="2760453" y="215660"/>
                </a:cubicBezTo>
                <a:cubicBezTo>
                  <a:pt x="2763710" y="204261"/>
                  <a:pt x="2766204" y="192657"/>
                  <a:pt x="2769079" y="181155"/>
                </a:cubicBezTo>
                <a:cubicBezTo>
                  <a:pt x="2759791" y="60410"/>
                  <a:pt x="2760453" y="106503"/>
                  <a:pt x="2760453" y="43132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4082443" y="4541853"/>
            <a:ext cx="479110" cy="339149"/>
          </a:xfrm>
          <a:custGeom>
            <a:avLst/>
            <a:gdLst>
              <a:gd name="connsiteX0" fmla="*/ 467838 w 479110"/>
              <a:gd name="connsiteY0" fmla="*/ 19972 h 339149"/>
              <a:gd name="connsiteX1" fmla="*/ 407453 w 479110"/>
              <a:gd name="connsiteY1" fmla="*/ 28598 h 339149"/>
              <a:gd name="connsiteX2" fmla="*/ 364321 w 479110"/>
              <a:gd name="connsiteY2" fmla="*/ 63104 h 339149"/>
              <a:gd name="connsiteX3" fmla="*/ 243551 w 479110"/>
              <a:gd name="connsiteY3" fmla="*/ 71730 h 339149"/>
              <a:gd name="connsiteX4" fmla="*/ 191792 w 479110"/>
              <a:gd name="connsiteY4" fmla="*/ 106236 h 339149"/>
              <a:gd name="connsiteX5" fmla="*/ 114155 w 479110"/>
              <a:gd name="connsiteY5" fmla="*/ 166621 h 339149"/>
              <a:gd name="connsiteX6" fmla="*/ 62396 w 479110"/>
              <a:gd name="connsiteY6" fmla="*/ 175247 h 339149"/>
              <a:gd name="connsiteX7" fmla="*/ 36517 w 479110"/>
              <a:gd name="connsiteY7" fmla="*/ 192500 h 339149"/>
              <a:gd name="connsiteX8" fmla="*/ 2011 w 479110"/>
              <a:gd name="connsiteY8" fmla="*/ 209753 h 339149"/>
              <a:gd name="connsiteX9" fmla="*/ 10638 w 479110"/>
              <a:gd name="connsiteY9" fmla="*/ 252885 h 339149"/>
              <a:gd name="connsiteX10" fmla="*/ 36517 w 479110"/>
              <a:gd name="connsiteY10" fmla="*/ 278764 h 339149"/>
              <a:gd name="connsiteX11" fmla="*/ 140034 w 479110"/>
              <a:gd name="connsiteY11" fmla="*/ 304644 h 339149"/>
              <a:gd name="connsiteX12" fmla="*/ 364321 w 479110"/>
              <a:gd name="connsiteY12" fmla="*/ 330523 h 339149"/>
              <a:gd name="connsiteX13" fmla="*/ 390200 w 479110"/>
              <a:gd name="connsiteY13" fmla="*/ 339149 h 339149"/>
              <a:gd name="connsiteX14" fmla="*/ 459211 w 479110"/>
              <a:gd name="connsiteY14" fmla="*/ 330523 h 339149"/>
              <a:gd name="connsiteX15" fmla="*/ 476464 w 479110"/>
              <a:gd name="connsiteY15" fmla="*/ 304644 h 339149"/>
              <a:gd name="connsiteX16" fmla="*/ 467838 w 479110"/>
              <a:gd name="connsiteY16" fmla="*/ 19972 h 33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9110" h="339149">
                <a:moveTo>
                  <a:pt x="467838" y="19972"/>
                </a:moveTo>
                <a:cubicBezTo>
                  <a:pt x="456336" y="-26036"/>
                  <a:pt x="426222" y="20778"/>
                  <a:pt x="407453" y="28598"/>
                </a:cubicBezTo>
                <a:cubicBezTo>
                  <a:pt x="390457" y="35680"/>
                  <a:pt x="382127" y="58418"/>
                  <a:pt x="364321" y="63104"/>
                </a:cubicBezTo>
                <a:cubicBezTo>
                  <a:pt x="325291" y="73375"/>
                  <a:pt x="283808" y="68855"/>
                  <a:pt x="243551" y="71730"/>
                </a:cubicBezTo>
                <a:cubicBezTo>
                  <a:pt x="226298" y="83232"/>
                  <a:pt x="206454" y="91574"/>
                  <a:pt x="191792" y="106236"/>
                </a:cubicBezTo>
                <a:cubicBezTo>
                  <a:pt x="151251" y="146777"/>
                  <a:pt x="176064" y="125348"/>
                  <a:pt x="114155" y="166621"/>
                </a:cubicBezTo>
                <a:cubicBezTo>
                  <a:pt x="99602" y="176323"/>
                  <a:pt x="79649" y="172372"/>
                  <a:pt x="62396" y="175247"/>
                </a:cubicBezTo>
                <a:cubicBezTo>
                  <a:pt x="53770" y="180998"/>
                  <a:pt x="45519" y="187356"/>
                  <a:pt x="36517" y="192500"/>
                </a:cubicBezTo>
                <a:cubicBezTo>
                  <a:pt x="25352" y="198880"/>
                  <a:pt x="7077" y="197933"/>
                  <a:pt x="2011" y="209753"/>
                </a:cubicBezTo>
                <a:cubicBezTo>
                  <a:pt x="-3765" y="223230"/>
                  <a:pt x="4081" y="239771"/>
                  <a:pt x="10638" y="252885"/>
                </a:cubicBezTo>
                <a:cubicBezTo>
                  <a:pt x="16094" y="263797"/>
                  <a:pt x="26590" y="271673"/>
                  <a:pt x="36517" y="278764"/>
                </a:cubicBezTo>
                <a:cubicBezTo>
                  <a:pt x="71670" y="303873"/>
                  <a:pt x="94476" y="298949"/>
                  <a:pt x="140034" y="304644"/>
                </a:cubicBezTo>
                <a:cubicBezTo>
                  <a:pt x="246419" y="340104"/>
                  <a:pt x="173629" y="320988"/>
                  <a:pt x="364321" y="330523"/>
                </a:cubicBezTo>
                <a:cubicBezTo>
                  <a:pt x="372947" y="333398"/>
                  <a:pt x="381107" y="339149"/>
                  <a:pt x="390200" y="339149"/>
                </a:cubicBezTo>
                <a:cubicBezTo>
                  <a:pt x="413383" y="339149"/>
                  <a:pt x="437686" y="339133"/>
                  <a:pt x="459211" y="330523"/>
                </a:cubicBezTo>
                <a:cubicBezTo>
                  <a:pt x="468837" y="326673"/>
                  <a:pt x="475855" y="314994"/>
                  <a:pt x="476464" y="304644"/>
                </a:cubicBezTo>
                <a:cubicBezTo>
                  <a:pt x="481699" y="215658"/>
                  <a:pt x="479340" y="65980"/>
                  <a:pt x="467838" y="19972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_copy\Conferences\2020 EGU\hist_const_C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32" y="3979094"/>
            <a:ext cx="4585493" cy="2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323528" y="5589240"/>
            <a:ext cx="4175999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visual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pixel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DAOD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assigned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histograms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encompass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228814" y="2789579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5326184" y="425919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714120" y="4250545"/>
            <a:ext cx="30963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Background, </a:t>
            </a:r>
            <a:r>
              <a:rPr lang="de-DE" dirty="0" err="1" smtClean="0">
                <a:solidFill>
                  <a:srgbClr val="5DADFD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dust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histograms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Picture 2" descr="D:\documents_copy\Conferences\2020 EGU\hist_const_C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452"/>
            <a:ext cx="4585493" cy="2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_copy\Conferences\2020 EGU\jointdist_IWPC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69" y="3068960"/>
            <a:ext cx="4616091" cy="34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332656"/>
            <a:ext cx="4248472" cy="62348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Class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histogram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still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influences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meteorogical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constraining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variable IWP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atmospheric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influence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constraining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variable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probablity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histograms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taken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variable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dependent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DAOD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dust-free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taken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histogram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same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substracted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description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Klüser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T. Popp 2017.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27811" y="3284984"/>
            <a:ext cx="28725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Joint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distributions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IWP-COD</a:t>
            </a:r>
          </a:p>
        </p:txBody>
      </p:sp>
      <p:sp>
        <p:nvSpPr>
          <p:cNvPr id="11" name="Ellipse 10"/>
          <p:cNvSpPr/>
          <p:nvPr/>
        </p:nvSpPr>
        <p:spPr>
          <a:xfrm>
            <a:off x="176584" y="35996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176584" y="1844824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266857" y="69269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266857" y="3607247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7810" y="393278"/>
            <a:ext cx="34753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COD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dust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distribution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9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079" y="3332669"/>
            <a:ext cx="4831441" cy="36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_copy\Conferences\2020 EGU\deviation_C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79" y="260648"/>
            <a:ext cx="4687425" cy="33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07504" y="332657"/>
            <a:ext cx="4248472" cy="273630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histogram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differences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quantifyable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aerosol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instances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categorisation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dynamically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DAOD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tailored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highlight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27811" y="3754809"/>
            <a:ext cx="25904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COD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deviation</a:t>
            </a:r>
            <a:r>
              <a:rPr lang="de-DE" dirty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classes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76584" y="35996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176584" y="1556792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266857" y="69269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266857" y="4077072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7810" y="393278"/>
            <a:ext cx="25904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COD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deviation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classes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3332669"/>
            <a:ext cx="4831440" cy="36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770220" y="3754809"/>
            <a:ext cx="25904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COD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deviation</a:t>
            </a:r>
            <a:r>
              <a:rPr lang="de-DE" dirty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classes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09266" y="4077072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Ellipse 20"/>
          <p:cNvSpPr/>
          <p:nvPr/>
        </p:nvSpPr>
        <p:spPr>
          <a:xfrm>
            <a:off x="527039" y="1556792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326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3923928" y="5416784"/>
            <a:ext cx="15121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-match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originals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303404" y="5052085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Ellipse 30"/>
          <p:cNvSpPr/>
          <p:nvPr/>
        </p:nvSpPr>
        <p:spPr>
          <a:xfrm>
            <a:off x="7139235" y="4662941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24329" y="4365104"/>
            <a:ext cx="12241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Average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satellite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92080" y="2996952"/>
            <a:ext cx="2808312" cy="1296144"/>
          </a:xfrm>
          <a:prstGeom prst="rect">
            <a:avLst/>
          </a:prstGeom>
          <a:solidFill>
            <a:srgbClr val="ECA6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0.25°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27584" y="5373216"/>
            <a:ext cx="2808312" cy="1296144"/>
          </a:xfrm>
          <a:prstGeom prst="rect">
            <a:avLst/>
          </a:prstGeom>
          <a:solidFill>
            <a:srgbClr val="1E8DF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2.50°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3808" y="638132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308304" y="4016097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707904" y="4365104"/>
            <a:ext cx="1512168" cy="93610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zieren 14"/>
          <p:cNvSpPr/>
          <p:nvPr/>
        </p:nvSpPr>
        <p:spPr>
          <a:xfrm>
            <a:off x="4247964" y="4642478"/>
            <a:ext cx="432048" cy="381356"/>
          </a:xfrm>
          <a:prstGeom prst="mathMultiply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292080" y="5373216"/>
            <a:ext cx="2808312" cy="1296144"/>
          </a:xfrm>
          <a:prstGeom prst="rect">
            <a:avLst/>
          </a:prstGeom>
          <a:solidFill>
            <a:srgbClr val="C67E1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IASI-IMARS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2.50°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6288336" y="4437112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feil nach unten 45"/>
          <p:cNvSpPr/>
          <p:nvPr/>
        </p:nvSpPr>
        <p:spPr>
          <a:xfrm rot="10800000">
            <a:off x="1895848" y="4437112"/>
            <a:ext cx="731936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827584" y="2996952"/>
            <a:ext cx="2808312" cy="1296144"/>
          </a:xfrm>
          <a:prstGeom prst="rect">
            <a:avLst/>
          </a:prstGeom>
          <a:solidFill>
            <a:srgbClr val="5DADF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EMAC-MADE3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0.25°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72913" y="465313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8006" y="4653136"/>
            <a:ext cx="1321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Statistical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downscaling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el 9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107504" y="332657"/>
            <a:ext cx="8856984" cy="252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necessary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different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identical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also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desired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doable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Bringing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proves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utilising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principle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linear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regression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accomplish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6584" y="35996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4" name="Ellipse 33"/>
          <p:cNvSpPr/>
          <p:nvPr/>
        </p:nvSpPr>
        <p:spPr>
          <a:xfrm>
            <a:off x="176584" y="1097566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Ellipse 34"/>
          <p:cNvSpPr/>
          <p:nvPr/>
        </p:nvSpPr>
        <p:spPr>
          <a:xfrm>
            <a:off x="176584" y="2060848"/>
            <a:ext cx="288032" cy="288032"/>
          </a:xfrm>
          <a:prstGeom prst="ellipse">
            <a:avLst/>
          </a:prstGeom>
          <a:solidFill>
            <a:srgbClr val="EEEDF7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5859"/>
      </p:ext>
    </p:extLst>
  </p:cSld>
  <p:clrMapOvr>
    <a:masterClrMapping/>
  </p:clrMapOvr>
</p:sld>
</file>

<file path=ppt/theme/theme1.xml><?xml version="1.0" encoding="utf-8"?>
<a:theme xmlns:a="http://schemas.openxmlformats.org/drawingml/2006/main" name="DLR_Präsentation_4zu3_DE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B5FD164-3955-464C-978C-E247BDCA75A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1738</Words>
  <Application>Microsoft Office PowerPoint</Application>
  <PresentationFormat>Bildschirmpräsentation (4:3)</PresentationFormat>
  <Paragraphs>430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DLR_Präsentation_4zu3_DE_neu</vt:lpstr>
      <vt:lpstr>A statistical analysis method estimating dust aerosol-ice cloud interactions using global circulation model and satellite data </vt:lpstr>
      <vt:lpstr>Contents</vt:lpstr>
      <vt:lpstr>PowerPoint-Präsentation</vt:lpstr>
      <vt:lpstr>1. Data Overview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Downscaling model data Find relation of spatial patterns</vt:lpstr>
      <vt:lpstr>3. Downscaling model data Apply relation to fine scale data</vt:lpstr>
      <vt:lpstr>3. Downscaling model data Downscaling examples</vt:lpstr>
      <vt:lpstr>PowerPoint-Präsentation</vt:lpstr>
      <vt:lpstr>PowerPoint-Präsentation</vt:lpstr>
      <vt:lpstr>Results COD – 2.50° IASI     EMAC</vt:lpstr>
      <vt:lpstr>Results COD – 0.25° IASI     EMAC</vt:lpstr>
      <vt:lpstr>Results CRE – 2.50° IASI     EMAC</vt:lpstr>
      <vt:lpstr>Results CRE – 0.25° IASI     EMAC</vt:lpstr>
      <vt:lpstr>PowerPoint-Präsentation</vt:lpstr>
      <vt:lpstr>Summary</vt:lpstr>
      <vt:lpstr>Outlook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Offenwanger, Thomas</dc:creator>
  <cp:lastModifiedBy>Offenwanger, Thomas</cp:lastModifiedBy>
  <cp:revision>237</cp:revision>
  <dcterms:created xsi:type="dcterms:W3CDTF">2013-07-08T10:21:59Z</dcterms:created>
  <dcterms:modified xsi:type="dcterms:W3CDTF">2020-04-30T17:19:29Z</dcterms:modified>
</cp:coreProperties>
</file>