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67ECF59-2E0C-401D-99F2-78ACCA14B78B}"/>
              </a:ext>
            </a:extLst>
          </p:cNvPr>
          <p:cNvSpPr/>
          <p:nvPr userDrawn="1"/>
        </p:nvSpPr>
        <p:spPr>
          <a:xfrm>
            <a:off x="0" y="1538243"/>
            <a:ext cx="12192000" cy="371955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8C72D6-5041-43B8-ABB6-019471AE4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99BD23-0DD6-4EA0-AE97-9FCD2534A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7458F5-A7B7-4D23-9009-CB680B40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7B37-8120-4B8F-AD65-EF2AC5077467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E3B437-8CCD-4378-B6C4-4C4FE188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CDCAF7-81C3-486F-8D76-EA382022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3A27-7897-45F5-974B-01D46FEB1F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01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4A78D-0BC4-49AF-99F1-5226603CC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5D519F-76ED-4129-AA29-6629C4479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79FFEE-97DF-41FA-89C3-71AFB644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7B37-8120-4B8F-AD65-EF2AC5077467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6CF79B-C5DE-4B01-B5A1-E58FD20E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AF38D8-39A1-4FF6-B77A-0B5FB854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3A27-7897-45F5-974B-01D46FEB1F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17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167B0E7-E503-455C-8C4C-126AE745F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667809-656C-42BD-BA35-DB9370E9A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A38A35-9AA9-439C-8862-B18C3696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7B37-8120-4B8F-AD65-EF2AC5077467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AD14B2-8E99-4D99-81FE-43C344C0E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0680EF-5A84-4A22-8BE4-01084041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3A27-7897-45F5-974B-01D46FEB1F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90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169C9B44-01FB-4FBD-BF90-2354C77225A8}"/>
              </a:ext>
            </a:extLst>
          </p:cNvPr>
          <p:cNvSpPr/>
          <p:nvPr userDrawn="1"/>
        </p:nvSpPr>
        <p:spPr>
          <a:xfrm>
            <a:off x="0" y="1"/>
            <a:ext cx="12192000" cy="14015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36ADBF2-DF05-458A-A5A2-E8015EC7C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40151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F66AF1-CD12-4DEA-B7D5-29DCEEF81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0254"/>
            <a:ext cx="10515600" cy="435670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3EDB419-26A0-475A-9DF8-8D81C3AA6F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783" y="6362555"/>
            <a:ext cx="1558872" cy="409983"/>
          </a:xfrm>
          <a:prstGeom prst="rect">
            <a:avLst/>
          </a:prstGeom>
        </p:spPr>
      </p:pic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0E81A7C-59D3-44A3-9A8D-056EA9BF13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6451600"/>
            <a:ext cx="7964488" cy="320675"/>
          </a:xfrm>
          <a:noFill/>
          <a:ln>
            <a:noFill/>
          </a:ln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/>
            <a:r>
              <a:rPr lang="en-US" dirty="0"/>
              <a:t>Jan</a:t>
            </a:r>
            <a:r>
              <a:rPr lang="cs-CZ" dirty="0"/>
              <a:t> </a:t>
            </a:r>
            <a:r>
              <a:rPr lang="en-US" dirty="0"/>
              <a:t>Dev</a:t>
            </a:r>
            <a:r>
              <a:rPr lang="cs-CZ" dirty="0" err="1"/>
              <a:t>átý</a:t>
            </a:r>
            <a:r>
              <a:rPr lang="cs-CZ" dirty="0"/>
              <a:t>, Hana </a:t>
            </a:r>
            <a:r>
              <a:rPr lang="cs-CZ" dirty="0" err="1"/>
              <a:t>Beitlerová</a:t>
            </a:r>
            <a:r>
              <a:rPr lang="cs-CZ" dirty="0"/>
              <a:t>, Jonas </a:t>
            </a:r>
            <a:r>
              <a:rPr lang="cs-CZ" dirty="0" err="1"/>
              <a:t>Lenz</a:t>
            </a:r>
            <a:r>
              <a:rPr lang="cs-CZ" dirty="0"/>
              <a:t> – </a:t>
            </a:r>
            <a:r>
              <a:rPr lang="cs-CZ" dirty="0" err="1"/>
              <a:t>An</a:t>
            </a:r>
            <a:r>
              <a:rPr lang="cs-CZ" dirty="0"/>
              <a:t> open </a:t>
            </a:r>
            <a:r>
              <a:rPr lang="cs-CZ" dirty="0" err="1"/>
              <a:t>rainfall-runoff</a:t>
            </a:r>
            <a:r>
              <a:rPr lang="cs-CZ" dirty="0"/>
              <a:t> </a:t>
            </a:r>
            <a:r>
              <a:rPr lang="cs-CZ" dirty="0" err="1"/>
              <a:t>measurement</a:t>
            </a:r>
            <a:r>
              <a:rPr lang="cs-CZ" dirty="0"/>
              <a:t> database</a:t>
            </a:r>
          </a:p>
        </p:txBody>
      </p:sp>
    </p:spTree>
    <p:extLst>
      <p:ext uri="{BB962C8B-B14F-4D97-AF65-F5344CB8AC3E}">
        <p14:creationId xmlns:p14="http://schemas.microsoft.com/office/powerpoint/2010/main" val="357877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0D1AA6-3C10-4134-9ABF-EDBE267F3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2975C61-0D86-4428-8634-021FAC8EB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66F73B-2CA6-4BA7-B207-CB801486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7B37-8120-4B8F-AD65-EF2AC5077467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2C7D0D-D422-4EC2-9319-B237C28B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B5CDE7-22E4-40BF-8B49-CA8F4DFAA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3A27-7897-45F5-974B-01D46FEB1F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26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06386-C242-41C5-A70F-1519AC24B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E8FE85-6DDC-4DC7-B3BC-953461E269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373874B-3950-4D89-B8A2-001272814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DD955E-ED00-4967-9EF8-DF85FCBB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7B37-8120-4B8F-AD65-EF2AC5077467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30E662-54A2-4E1F-9B9F-2811E943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42DA26-A469-4362-9F6A-76C89930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3A27-7897-45F5-974B-01D46FEB1F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46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DBC2F-BF7C-4A2C-9251-F2118797D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9568AD4-309B-498D-865B-54673BE83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8590404-CB04-476F-BEEB-133527B05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8C2D04A-A411-4BB9-B521-11541C62A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7560AAD-6099-4955-BC8A-6E9BB288CF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10538B0-350D-4FD4-9C96-1DF02DF2E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7B37-8120-4B8F-AD65-EF2AC5077467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50A75F-DFFE-489B-A7AB-BDADFB5F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3EA508F-B725-4145-B2BE-894C8EE01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3A27-7897-45F5-974B-01D46FEB1F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75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DF4CE-4205-4D70-BB1B-D39E1B87B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32CB12E-7411-4F35-9C7F-72AD31CC1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7B37-8120-4B8F-AD65-EF2AC5077467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ACBE299-4F3A-4AEC-AADF-48EE8A23A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21E20E6-BEFF-4C93-A216-098846DAB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3A27-7897-45F5-974B-01D46FEB1F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54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6406763-46DB-4D91-AB0A-6869C53DF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7B37-8120-4B8F-AD65-EF2AC5077467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72E8DFA-E332-4A30-9411-A866309F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A568B42-EA08-4EDE-8851-548CD8357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3A27-7897-45F5-974B-01D46FEB1F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68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82ED2A-7176-4E9D-BAAD-6F26BAF1B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A4140A-F49F-4CF7-A058-095FF8BEC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540FD6C-BFD6-4424-B4D7-D507140AD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1935FC-FE5D-4E42-AA02-E92EABFF5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7B37-8120-4B8F-AD65-EF2AC5077467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AA1442-B243-4D0B-8761-97CF2CDB8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A03EBC-81F7-496F-8093-22E89A25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3A27-7897-45F5-974B-01D46FEB1F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93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5E11C-B3ED-44E8-9F68-56F59F83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F20933D-91AF-4B9A-B89D-CA150AB0B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0683115-9F12-4883-893D-957F16B54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FFF01C-0DC0-4A45-9EF6-B10D4B1F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7B37-8120-4B8F-AD65-EF2AC5077467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F59F90-433C-4FEB-8661-D957139DA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1164987-197D-44D7-8344-076419F3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13A27-7897-45F5-974B-01D46FEB1F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03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D3BE43C-4A46-4725-90F3-B0FC321B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27F618D-0045-4251-B491-82D4B9294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F6F36-3392-4C99-973D-50B50D9DE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77B37-8120-4B8F-AD65-EF2AC5077467}" type="datetimeFigureOut">
              <a:rPr lang="cs-CZ" smtClean="0"/>
              <a:t>03.05.2020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6CF503-033D-4605-9F26-EECCBD1D08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3E0576-3565-4E80-BF8F-F753120AF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13A27-7897-45F5-974B-01D46FEB1F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3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-fair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an.devaty@fsv.cvut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8FCF3-5955-420C-A188-CBBE4ABF1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5389" y="1936234"/>
            <a:ext cx="10501222" cy="2029213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solidFill>
                  <a:schemeClr val="bg1"/>
                </a:solidFill>
              </a:rPr>
              <a:t>An open rainfall-runoff measurement database</a:t>
            </a:r>
            <a:endParaRPr lang="cs-CZ" sz="6600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29DBCD-837E-45B7-AAC7-17645C039B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1227"/>
            <a:ext cx="9144000" cy="521388"/>
          </a:xfrm>
        </p:spPr>
        <p:txBody>
          <a:bodyPr/>
          <a:lstStyle/>
          <a:p>
            <a:r>
              <a:rPr lang="cs-CZ" b="1" dirty="0"/>
              <a:t>Jan Devátý</a:t>
            </a:r>
            <a:r>
              <a:rPr lang="en-US" b="1" baseline="30000" dirty="0"/>
              <a:t>1</a:t>
            </a:r>
            <a:r>
              <a:rPr lang="cs-CZ" b="1" dirty="0"/>
              <a:t>, Hana </a:t>
            </a:r>
            <a:r>
              <a:rPr lang="cs-CZ" b="1" dirty="0" err="1"/>
              <a:t>Beitlerová</a:t>
            </a:r>
            <a:r>
              <a:rPr lang="en-US" b="1" baseline="30000" dirty="0"/>
              <a:t>2</a:t>
            </a:r>
            <a:r>
              <a:rPr lang="cs-CZ" b="1" dirty="0"/>
              <a:t> </a:t>
            </a:r>
            <a:r>
              <a:rPr lang="en-US" b="1" dirty="0"/>
              <a:t>&amp;</a:t>
            </a:r>
            <a:r>
              <a:rPr lang="cs-CZ" b="1" dirty="0"/>
              <a:t> Jonas </a:t>
            </a:r>
            <a:r>
              <a:rPr lang="cs-CZ" b="1" dirty="0" err="1"/>
              <a:t>Lenz</a:t>
            </a:r>
            <a:r>
              <a:rPr lang="en-US" b="1" baseline="30000" dirty="0"/>
              <a:t>3</a:t>
            </a:r>
            <a:endParaRPr lang="cs-CZ" b="1" baseline="30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15991BD-14C3-41E9-8A9A-872A2F8E7A2E}"/>
              </a:ext>
            </a:extLst>
          </p:cNvPr>
          <p:cNvSpPr txBox="1"/>
          <p:nvPr/>
        </p:nvSpPr>
        <p:spPr>
          <a:xfrm>
            <a:off x="163953" y="6415268"/>
            <a:ext cx="117020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baseline="30000" dirty="0"/>
              <a:t>1</a:t>
            </a:r>
            <a:r>
              <a:rPr lang="en-US" sz="1300" b="1" dirty="0"/>
              <a:t> Czech Technical University in Prague, Faculty of Civil Engineering; </a:t>
            </a:r>
            <a:r>
              <a:rPr lang="en-US" sz="1300" b="1" baseline="30000" dirty="0"/>
              <a:t>2</a:t>
            </a:r>
            <a:r>
              <a:rPr lang="en-US" sz="1300" b="1" dirty="0"/>
              <a:t> Research institute for soil and water conservation; </a:t>
            </a:r>
            <a:r>
              <a:rPr lang="en-US" sz="1300" b="1" baseline="30000" dirty="0"/>
              <a:t>3</a:t>
            </a:r>
            <a:r>
              <a:rPr lang="en-US" sz="1300" b="1" dirty="0"/>
              <a:t> </a:t>
            </a:r>
            <a:r>
              <a:rPr lang="en-US" sz="1300" b="1" dirty="0" err="1"/>
              <a:t>Technische</a:t>
            </a:r>
            <a:r>
              <a:rPr lang="en-US" sz="1300" b="1" dirty="0"/>
              <a:t> Universität </a:t>
            </a:r>
            <a:r>
              <a:rPr lang="en-US" sz="1300" b="1" dirty="0" err="1"/>
              <a:t>Bergakademie</a:t>
            </a:r>
            <a:r>
              <a:rPr lang="en-US" sz="1300" b="1" dirty="0"/>
              <a:t> Freiberg</a:t>
            </a:r>
            <a:endParaRPr lang="cs-CZ" sz="1300" b="1" dirty="0"/>
          </a:p>
          <a:p>
            <a:endParaRPr lang="cs-CZ" sz="1300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32095D93-95D6-4152-91E5-4359CDCE6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52" y="233108"/>
            <a:ext cx="4095391" cy="107708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BA0489E-0622-4CF7-83F5-6E95FF720E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648" y="5650381"/>
            <a:ext cx="2377761" cy="55084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E1F8309-9CF1-482E-A22F-9EE616752E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2879" y="5508366"/>
            <a:ext cx="794946" cy="794946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B9297BA4-120D-447C-9F38-56B80B3B89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973" y="5589648"/>
            <a:ext cx="800099" cy="596074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BFE7D078-E770-46AB-9A10-1FDFD7A5AC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7" y="5610450"/>
            <a:ext cx="1799326" cy="59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31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0B00A-5058-42F6-9EF7-27726835C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Introduction </a:t>
            </a:r>
            <a:r>
              <a:rPr lang="en-US"/>
              <a:t>&amp;</a:t>
            </a:r>
            <a:r>
              <a:rPr lang="cs-CZ"/>
              <a:t> motivation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C20582-ADAC-4C72-8AA9-9FE3F41E2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every team and person has its unique way to record the data collected during experimental campaigns</a:t>
            </a:r>
          </a:p>
          <a:p>
            <a:r>
              <a:rPr lang="en-US"/>
              <a:t>the data are further processed and much of the important information can get lost during the processing and during the time that passed since the experiment</a:t>
            </a:r>
          </a:p>
          <a:p>
            <a:r>
              <a:rPr lang="en-US"/>
              <a:t>the effort to compose a consistent output of many series’ of measurement (especially if taken and processed over long timespan by many different workers) can be enormous</a:t>
            </a:r>
          </a:p>
          <a:p>
            <a:endParaRPr lang="en-US" dirty="0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8A4F26D4-B832-4EAF-86DC-C4BA7BEBA92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24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FDD3D-E295-40B3-B530-7F118C5D6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Conceptual</a:t>
            </a:r>
            <a:r>
              <a:rPr lang="cs-CZ" dirty="0"/>
              <a:t> </a:t>
            </a:r>
            <a:r>
              <a:rPr lang="en-US" dirty="0"/>
              <a:t>layout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765B08-BB1B-4AE8-816D-0D617E887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every datapoint is a part of dataset record</a:t>
            </a:r>
          </a:p>
          <a:p>
            <a:r>
              <a:rPr lang="en-US" dirty="0"/>
              <a:t>every record is a part of measurement</a:t>
            </a:r>
          </a:p>
          <a:p>
            <a:r>
              <a:rPr lang="en-US" dirty="0"/>
              <a:t>records can be edited, processed and combined</a:t>
            </a:r>
          </a:p>
          <a:p>
            <a:r>
              <a:rPr lang="en-US" dirty="0"/>
              <a:t>every measurement is a part of an experiment</a:t>
            </a:r>
          </a:p>
          <a:p>
            <a:r>
              <a:rPr lang="en-US" dirty="0"/>
              <a:t>every experiment is a part of experimental setup</a:t>
            </a:r>
          </a:p>
          <a:p>
            <a:r>
              <a:rPr lang="en-US" dirty="0"/>
              <a:t>every experimental setup is a part of the environment</a:t>
            </a:r>
          </a:p>
          <a:p>
            <a:endParaRPr lang="en-US" dirty="0"/>
          </a:p>
          <a:p>
            <a:pPr marL="534988" indent="-534988">
              <a:buFont typeface="Arial" panose="020B0604020202020204" pitchFamily="34" charset="0"/>
              <a:buChar char="→"/>
            </a:pPr>
            <a:r>
              <a:rPr lang="en-US" b="1" dirty="0"/>
              <a:t>All of the above needs to be stored in a comprehensive way and well documented by metadata.</a:t>
            </a:r>
          </a:p>
          <a:p>
            <a:pPr marL="534988" indent="-534988">
              <a:buFont typeface="Arial" panose="020B0604020202020204" pitchFamily="34" charset="0"/>
              <a:buChar char="→"/>
            </a:pPr>
            <a:r>
              <a:rPr lang="en-US" b="1" dirty="0"/>
              <a:t>The desired state is where every record has metadata included and is back-trackable to the original source field record regardless if it was written on paper or recorded by digital logger.</a:t>
            </a:r>
            <a:endParaRPr lang="cs-CZ" b="1" dirty="0"/>
          </a:p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3CAC11B4-EEF0-461F-8D5D-8139F631C7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97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256B-E197-4CDC-92BA-A5C8DC1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FAIR principles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758837-1253-45C8-BEE0-5FBE14978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T</a:t>
            </a:r>
            <a:r>
              <a:rPr lang="en-US" dirty="0"/>
              <a:t>he </a:t>
            </a:r>
            <a:r>
              <a:rPr lang="en-US" dirty="0" err="1"/>
              <a:t>runoffDB</a:t>
            </a:r>
            <a:r>
              <a:rPr lang="en-US" dirty="0"/>
              <a:t> follows the principles stated by </a:t>
            </a:r>
            <a:r>
              <a:rPr lang="en-US" dirty="0">
                <a:hlinkClick r:id="rId2"/>
              </a:rPr>
              <a:t>www.go-fair.org</a:t>
            </a:r>
            <a:endParaRPr lang="cs-CZ" dirty="0"/>
          </a:p>
          <a:p>
            <a:endParaRPr lang="en-US" dirty="0"/>
          </a:p>
          <a:p>
            <a:pPr marL="0" indent="0">
              <a:buNone/>
            </a:pPr>
            <a:r>
              <a:rPr lang="en-US" sz="3600" b="1" u="sng" dirty="0"/>
              <a:t>F</a:t>
            </a:r>
            <a:r>
              <a:rPr lang="en-US" sz="3600" b="1" dirty="0"/>
              <a:t>indable</a:t>
            </a:r>
          </a:p>
          <a:p>
            <a:r>
              <a:rPr lang="en-US" sz="2300" dirty="0"/>
              <a:t>Metadata and data should be easy to find for both humans and computers. Machine-readable metadata are essential for automatic discovery of datasets and services</a:t>
            </a:r>
          </a:p>
          <a:p>
            <a:pPr marL="0" indent="0">
              <a:buNone/>
            </a:pPr>
            <a:r>
              <a:rPr lang="en-US" sz="3600" b="1" u="sng" dirty="0"/>
              <a:t>A</a:t>
            </a:r>
            <a:r>
              <a:rPr lang="en-US" sz="3600" b="1" dirty="0"/>
              <a:t>ccessible</a:t>
            </a:r>
          </a:p>
          <a:p>
            <a:r>
              <a:rPr lang="en-US" sz="2300" dirty="0"/>
              <a:t>The protocol is open, free, and universally implementable, the protocol allows for an authentication and </a:t>
            </a:r>
            <a:r>
              <a:rPr lang="en-US" sz="2300" dirty="0" err="1"/>
              <a:t>authorisation</a:t>
            </a:r>
            <a:r>
              <a:rPr lang="en-US" sz="2300" dirty="0"/>
              <a:t> procedure, where necessary</a:t>
            </a:r>
          </a:p>
          <a:p>
            <a:pPr marL="0" indent="0">
              <a:buNone/>
            </a:pPr>
            <a:r>
              <a:rPr lang="en-US" sz="3600" b="1" u="sng" dirty="0"/>
              <a:t>I</a:t>
            </a:r>
            <a:r>
              <a:rPr lang="en-US" sz="3600" b="1" dirty="0"/>
              <a:t>nteroperable</a:t>
            </a:r>
          </a:p>
          <a:p>
            <a:r>
              <a:rPr lang="en-US" sz="2300" dirty="0"/>
              <a:t>(Meta)data use a formal, accessible, shared, and broadly applicable language for knowledge representation., </a:t>
            </a:r>
            <a:r>
              <a:rPr lang="cs-CZ" sz="2300" dirty="0"/>
              <a:t>(Meta)data </a:t>
            </a:r>
            <a:r>
              <a:rPr lang="cs-CZ" sz="2300" dirty="0" err="1"/>
              <a:t>include</a:t>
            </a:r>
            <a:r>
              <a:rPr lang="cs-CZ" sz="2300" dirty="0"/>
              <a:t> </a:t>
            </a:r>
            <a:r>
              <a:rPr lang="cs-CZ" sz="2300" dirty="0" err="1"/>
              <a:t>qualified</a:t>
            </a:r>
            <a:r>
              <a:rPr lang="cs-CZ" sz="2300" dirty="0"/>
              <a:t> </a:t>
            </a:r>
            <a:r>
              <a:rPr lang="cs-CZ" sz="2300" dirty="0" err="1"/>
              <a:t>references</a:t>
            </a:r>
            <a:r>
              <a:rPr lang="cs-CZ" sz="2300" dirty="0"/>
              <a:t> to </a:t>
            </a:r>
            <a:r>
              <a:rPr lang="cs-CZ" sz="2300" dirty="0" err="1"/>
              <a:t>other</a:t>
            </a:r>
            <a:r>
              <a:rPr lang="cs-CZ" sz="2300" dirty="0"/>
              <a:t> (meta)data</a:t>
            </a:r>
            <a:endParaRPr lang="en-US" sz="2300" dirty="0"/>
          </a:p>
          <a:p>
            <a:pPr marL="0" indent="0">
              <a:buNone/>
            </a:pPr>
            <a:r>
              <a:rPr lang="cs-CZ" sz="3600" b="1" u="sng" dirty="0"/>
              <a:t>R</a:t>
            </a:r>
            <a:r>
              <a:rPr lang="en-US" sz="3600" b="1" dirty="0" err="1"/>
              <a:t>eusable</a:t>
            </a:r>
            <a:endParaRPr lang="en-US" sz="3600" b="1" dirty="0"/>
          </a:p>
          <a:p>
            <a:r>
              <a:rPr lang="en-US" sz="2300" dirty="0"/>
              <a:t>metadata and data are well-described so that they can be replicated and/or combined in different settings.</a:t>
            </a:r>
          </a:p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E2D3080B-B541-4237-BD97-2AFC35E660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52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F1CBE-640A-48FB-B6CC-A85DA1C2A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Implementation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18FE81-26D7-472C-9A62-E2853D6B6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relational database is coded in MySQL</a:t>
            </a:r>
          </a:p>
          <a:p>
            <a:r>
              <a:rPr lang="en-US"/>
              <a:t>metadata are stored in Czech and English language</a:t>
            </a:r>
          </a:p>
          <a:p>
            <a:r>
              <a:rPr lang="en-US"/>
              <a:t>so far it’s being tested on the rainfall simulator experiments data from the teams of the authors (CTU, VUMOP, TUBAF: over 1000 data records of over 300 experiments)</a:t>
            </a:r>
          </a:p>
          <a:p>
            <a:r>
              <a:rPr lang="en-US"/>
              <a:t>the DB includes rainfall simulation specific data structures but can be used by many other experimental setups</a:t>
            </a:r>
          </a:p>
          <a:p>
            <a:r>
              <a:rPr lang="en-US"/>
              <a:t>the graphical user interface and the documentation will be available at runoffdb.fsv.cvut.cz</a:t>
            </a:r>
            <a:endParaRPr lang="cs-CZ" dirty="0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5E1B05CC-879A-40F1-BEDD-DB1DC1D88E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1B112FA-15B9-47FC-938D-4889A4F9C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687" y="7094"/>
            <a:ext cx="9855823" cy="685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25478-B3E8-4113-A317-E2469BBB0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User access control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A0D524-5154-4FA2-83B4-B2C46C88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several levels of user access are provided</a:t>
            </a:r>
          </a:p>
          <a:p>
            <a:r>
              <a:rPr lang="en-US"/>
              <a:t>a public web user interface for low-level access to the data (tables and charts)</a:t>
            </a:r>
          </a:p>
          <a:p>
            <a:r>
              <a:rPr lang="en-US"/>
              <a:t>private web interface provides logged-in users the rights to add, delete and alter data</a:t>
            </a:r>
          </a:p>
          <a:p>
            <a:r>
              <a:rPr lang="en-US"/>
              <a:t>high level access by direct querying the DB is available for trusted users who are familiar with MySQL language and so are capable of creating their own complex queries</a:t>
            </a:r>
          </a:p>
          <a:p>
            <a:r>
              <a:rPr lang="en-US"/>
              <a:t>querying the database is possible via any programing language with appropriate libraries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39FA96D0-AF76-4760-8B41-8F37BBD898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956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7F0CD2-62F5-423F-938D-63890698C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Feeding and mining the database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4AA469-14BE-4970-BD37-FC684D42B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any consistent record form can be parsed by a script and thus easily transcribed into the DB’s data structure ... any inconsistent records can be transcribed </a:t>
            </a:r>
            <a:r>
              <a:rPr lang="en-US" dirty="0" err="1"/>
              <a:t>manualy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r>
              <a:rPr lang="en-US" dirty="0">
                <a:sym typeface="Wingdings" panose="05000000000000000000" pitchFamily="2" charset="2"/>
              </a:rPr>
              <a:t>the data and their derivatives can be programmatically output into new data structures, e.g. datasheets for models calibration – the datasheets can be instantly re-generated on demand and used for fresh batch of calibrations runs once the DB is updated</a:t>
            </a:r>
          </a:p>
          <a:p>
            <a:r>
              <a:rPr lang="en-US" dirty="0">
                <a:sym typeface="Wingdings" panose="05000000000000000000" pitchFamily="2" charset="2"/>
              </a:rPr>
              <a:t>the data can be re-structured for utilization in another environment (e.g. GIS </a:t>
            </a:r>
            <a:r>
              <a:rPr lang="en-US" dirty="0" err="1">
                <a:sym typeface="Wingdings" panose="05000000000000000000" pitchFamily="2" charset="2"/>
              </a:rPr>
              <a:t>softwares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r>
              <a:rPr lang="en-US" dirty="0">
                <a:sym typeface="Wingdings" panose="05000000000000000000" pitchFamily="2" charset="2"/>
              </a:rPr>
              <a:t>metadata regarding the source of the data, authors and funding providers are bound to the data and are available for the exports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 algn="r">
              <a:buNone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“Those who share will benefit from sharing of others”</a:t>
            </a:r>
            <a:endParaRPr lang="cs-CZ" b="1" i="1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E889DF5B-27DF-4DFE-86E5-96DA52B619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023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19B659-D87A-49AD-9A53-F6ACC8CC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Want to participate?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E18ABC-F2A8-4705-AB24-F3DAB68BE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Contact me on </a:t>
            </a:r>
            <a:r>
              <a:rPr lang="en-US" dirty="0">
                <a:hlinkClick r:id="rId2"/>
              </a:rPr>
              <a:t>jan.devaty@fsv.cvut.cz</a:t>
            </a:r>
            <a:r>
              <a:rPr lang="en-US" dirty="0"/>
              <a:t> and bring in any ideas that might help extend the usability of the database. </a:t>
            </a:r>
          </a:p>
          <a:p>
            <a:r>
              <a:rPr lang="cs-CZ" dirty="0"/>
              <a:t>D</a:t>
            </a:r>
            <a:r>
              <a:rPr lang="en-US" dirty="0" err="1"/>
              <a:t>oes</a:t>
            </a:r>
            <a:r>
              <a:rPr lang="en-US" dirty="0"/>
              <a:t> your team use some standard record sheet that can parsed?</a:t>
            </a:r>
          </a:p>
          <a:p>
            <a:pPr lvl="1">
              <a:buFont typeface="Arial" panose="020B0604020202020204" pitchFamily="34" charset="0"/>
              <a:buChar char="→"/>
            </a:pPr>
            <a:r>
              <a:rPr lang="en-US" dirty="0"/>
              <a:t> send it in and I can code a script to store the data into the </a:t>
            </a:r>
            <a:r>
              <a:rPr lang="en-US" dirty="0" err="1"/>
              <a:t>runoffDB</a:t>
            </a:r>
            <a:endParaRPr lang="en-US" dirty="0"/>
          </a:p>
          <a:p>
            <a:r>
              <a:rPr lang="cs-CZ" dirty="0"/>
              <a:t>D</a:t>
            </a:r>
            <a:r>
              <a:rPr lang="en-US" dirty="0"/>
              <a:t>o you need a calibration sheet for your runoff/soil erosion model?</a:t>
            </a:r>
          </a:p>
          <a:p>
            <a:pPr lvl="1">
              <a:buFont typeface="Arial" panose="020B0604020202020204" pitchFamily="34" charset="0"/>
              <a:buChar char="→"/>
            </a:pPr>
            <a:r>
              <a:rPr lang="en-US" dirty="0"/>
              <a:t> contact me and we can find a way for its automatic generation together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6B521D64-331B-49B4-BACB-F5C22CF4F5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2B1BEBB-EBB7-4E2E-94C2-72D746E521A2}"/>
              </a:ext>
            </a:extLst>
          </p:cNvPr>
          <p:cNvSpPr txBox="1"/>
          <p:nvPr/>
        </p:nvSpPr>
        <p:spPr>
          <a:xfrm>
            <a:off x="6204154" y="5201264"/>
            <a:ext cx="5801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Thank you for your time!</a:t>
            </a:r>
            <a:endParaRPr lang="cs-CZ" sz="32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48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728</Words>
  <Application>Microsoft Office PowerPoint</Application>
  <PresentationFormat>Širokoúhlá obrazovka</PresentationFormat>
  <Paragraphs>54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Wingdings</vt:lpstr>
      <vt:lpstr>Motiv Office</vt:lpstr>
      <vt:lpstr>An open rainfall-runoff measurement database</vt:lpstr>
      <vt:lpstr>Introduction &amp; motivation</vt:lpstr>
      <vt:lpstr>Conceptual layout</vt:lpstr>
      <vt:lpstr>FAIR principles</vt:lpstr>
      <vt:lpstr>Implementation</vt:lpstr>
      <vt:lpstr>User access control</vt:lpstr>
      <vt:lpstr>Feeding and mining the database</vt:lpstr>
      <vt:lpstr>Want to participate?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rainfall-runoff measurement database</dc:title>
  <dc:creator>Jan Devátý</dc:creator>
  <cp:lastModifiedBy>Jan Devátý</cp:lastModifiedBy>
  <cp:revision>16</cp:revision>
  <dcterms:created xsi:type="dcterms:W3CDTF">2020-05-03T21:39:23Z</dcterms:created>
  <dcterms:modified xsi:type="dcterms:W3CDTF">2020-05-04T00:23:53Z</dcterms:modified>
</cp:coreProperties>
</file>