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9" r:id="rId4"/>
    <p:sldId id="260" r:id="rId5"/>
    <p:sldId id="261" r:id="rId6"/>
    <p:sldId id="262" r:id="rId7"/>
    <p:sldId id="263" r:id="rId8"/>
    <p:sldId id="267" r:id="rId9"/>
    <p:sldId id="264" r:id="rId10"/>
    <p:sldId id="266" r:id="rId11"/>
    <p:sldId id="258" r:id="rId12"/>
    <p:sldId id="26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47"/>
  </p:normalViewPr>
  <p:slideViewPr>
    <p:cSldViewPr snapToGrid="0" snapToObjects="1">
      <p:cViewPr varScale="1">
        <p:scale>
          <a:sx n="136" d="100"/>
          <a:sy n="136" d="100"/>
        </p:scale>
        <p:origin x="216" y="20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ACC36-9AA2-2542-8308-D1E8BAF554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C10466-8989-824C-B798-9E3471F18B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5791B4-F2D0-8F48-A6E2-82E01AD98EA9}"/>
              </a:ext>
            </a:extLst>
          </p:cNvPr>
          <p:cNvSpPr>
            <a:spLocks noGrp="1"/>
          </p:cNvSpPr>
          <p:nvPr>
            <p:ph type="dt" sz="half" idx="10"/>
          </p:nvPr>
        </p:nvSpPr>
        <p:spPr/>
        <p:txBody>
          <a:bodyPr/>
          <a:lstStyle/>
          <a:p>
            <a:fld id="{453A24C1-FBE5-1141-9411-8E27BE74CBDA}" type="datetimeFigureOut">
              <a:rPr lang="en-US" smtClean="0"/>
              <a:t>5/2/20</a:t>
            </a:fld>
            <a:endParaRPr lang="en-US"/>
          </a:p>
        </p:txBody>
      </p:sp>
      <p:sp>
        <p:nvSpPr>
          <p:cNvPr id="5" name="Footer Placeholder 4">
            <a:extLst>
              <a:ext uri="{FF2B5EF4-FFF2-40B4-BE49-F238E27FC236}">
                <a16:creationId xmlns:a16="http://schemas.microsoft.com/office/drawing/2014/main" id="{735D464F-A903-724C-A039-CEE8ACA944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71660F-470E-E949-BB86-F9590C1154C3}"/>
              </a:ext>
            </a:extLst>
          </p:cNvPr>
          <p:cNvSpPr>
            <a:spLocks noGrp="1"/>
          </p:cNvSpPr>
          <p:nvPr>
            <p:ph type="sldNum" sz="quarter" idx="12"/>
          </p:nvPr>
        </p:nvSpPr>
        <p:spPr/>
        <p:txBody>
          <a:bodyPr/>
          <a:lstStyle/>
          <a:p>
            <a:fld id="{9667A296-AAA1-124C-9AF6-7B750F32378E}" type="slidenum">
              <a:rPr lang="en-US" smtClean="0"/>
              <a:t>‹#›</a:t>
            </a:fld>
            <a:endParaRPr lang="en-US"/>
          </a:p>
        </p:txBody>
      </p:sp>
    </p:spTree>
    <p:extLst>
      <p:ext uri="{BB962C8B-B14F-4D97-AF65-F5344CB8AC3E}">
        <p14:creationId xmlns:p14="http://schemas.microsoft.com/office/powerpoint/2010/main" val="2105823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FBFEF-69E1-C54F-88E9-DF084BBE0F5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CF51BE-EA15-414F-B62E-81D38AF527E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87013-6441-0A42-B165-018337B077B9}"/>
              </a:ext>
            </a:extLst>
          </p:cNvPr>
          <p:cNvSpPr>
            <a:spLocks noGrp="1"/>
          </p:cNvSpPr>
          <p:nvPr>
            <p:ph type="dt" sz="half" idx="10"/>
          </p:nvPr>
        </p:nvSpPr>
        <p:spPr/>
        <p:txBody>
          <a:bodyPr/>
          <a:lstStyle/>
          <a:p>
            <a:fld id="{453A24C1-FBE5-1141-9411-8E27BE74CBDA}" type="datetimeFigureOut">
              <a:rPr lang="en-US" smtClean="0"/>
              <a:t>5/2/20</a:t>
            </a:fld>
            <a:endParaRPr lang="en-US"/>
          </a:p>
        </p:txBody>
      </p:sp>
      <p:sp>
        <p:nvSpPr>
          <p:cNvPr id="5" name="Footer Placeholder 4">
            <a:extLst>
              <a:ext uri="{FF2B5EF4-FFF2-40B4-BE49-F238E27FC236}">
                <a16:creationId xmlns:a16="http://schemas.microsoft.com/office/drawing/2014/main" id="{020F1C3E-55A8-7647-A414-18A61512F3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87A334-0B6A-4040-A56F-7BD41E383F15}"/>
              </a:ext>
            </a:extLst>
          </p:cNvPr>
          <p:cNvSpPr>
            <a:spLocks noGrp="1"/>
          </p:cNvSpPr>
          <p:nvPr>
            <p:ph type="sldNum" sz="quarter" idx="12"/>
          </p:nvPr>
        </p:nvSpPr>
        <p:spPr/>
        <p:txBody>
          <a:bodyPr/>
          <a:lstStyle/>
          <a:p>
            <a:fld id="{9667A296-AAA1-124C-9AF6-7B750F32378E}" type="slidenum">
              <a:rPr lang="en-US" smtClean="0"/>
              <a:t>‹#›</a:t>
            </a:fld>
            <a:endParaRPr lang="en-US"/>
          </a:p>
        </p:txBody>
      </p:sp>
    </p:spTree>
    <p:extLst>
      <p:ext uri="{BB962C8B-B14F-4D97-AF65-F5344CB8AC3E}">
        <p14:creationId xmlns:p14="http://schemas.microsoft.com/office/powerpoint/2010/main" val="1215021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FE188F-421C-594B-A0A7-4D0D1A7953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AF5662-D20F-B645-A62D-A164A30B6FE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3A1CA9-0455-124B-9692-8F3A08A3A60F}"/>
              </a:ext>
            </a:extLst>
          </p:cNvPr>
          <p:cNvSpPr>
            <a:spLocks noGrp="1"/>
          </p:cNvSpPr>
          <p:nvPr>
            <p:ph type="dt" sz="half" idx="10"/>
          </p:nvPr>
        </p:nvSpPr>
        <p:spPr/>
        <p:txBody>
          <a:bodyPr/>
          <a:lstStyle/>
          <a:p>
            <a:fld id="{453A24C1-FBE5-1141-9411-8E27BE74CBDA}" type="datetimeFigureOut">
              <a:rPr lang="en-US" smtClean="0"/>
              <a:t>5/2/20</a:t>
            </a:fld>
            <a:endParaRPr lang="en-US"/>
          </a:p>
        </p:txBody>
      </p:sp>
      <p:sp>
        <p:nvSpPr>
          <p:cNvPr id="5" name="Footer Placeholder 4">
            <a:extLst>
              <a:ext uri="{FF2B5EF4-FFF2-40B4-BE49-F238E27FC236}">
                <a16:creationId xmlns:a16="http://schemas.microsoft.com/office/drawing/2014/main" id="{2ED3560E-AFF4-B648-96A1-479CBE5B0D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A69028-A384-D949-9645-874C15EB759D}"/>
              </a:ext>
            </a:extLst>
          </p:cNvPr>
          <p:cNvSpPr>
            <a:spLocks noGrp="1"/>
          </p:cNvSpPr>
          <p:nvPr>
            <p:ph type="sldNum" sz="quarter" idx="12"/>
          </p:nvPr>
        </p:nvSpPr>
        <p:spPr/>
        <p:txBody>
          <a:bodyPr/>
          <a:lstStyle/>
          <a:p>
            <a:fld id="{9667A296-AAA1-124C-9AF6-7B750F32378E}" type="slidenum">
              <a:rPr lang="en-US" smtClean="0"/>
              <a:t>‹#›</a:t>
            </a:fld>
            <a:endParaRPr lang="en-US"/>
          </a:p>
        </p:txBody>
      </p:sp>
    </p:spTree>
    <p:extLst>
      <p:ext uri="{BB962C8B-B14F-4D97-AF65-F5344CB8AC3E}">
        <p14:creationId xmlns:p14="http://schemas.microsoft.com/office/powerpoint/2010/main" val="4095619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CC276-878F-A848-A622-9338A6E9A8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1A3CC1-9075-9F43-8D9E-51201EBA208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6409C6-A4A1-D84D-AAE8-DEC093E40449}"/>
              </a:ext>
            </a:extLst>
          </p:cNvPr>
          <p:cNvSpPr>
            <a:spLocks noGrp="1"/>
          </p:cNvSpPr>
          <p:nvPr>
            <p:ph type="dt" sz="half" idx="10"/>
          </p:nvPr>
        </p:nvSpPr>
        <p:spPr/>
        <p:txBody>
          <a:bodyPr/>
          <a:lstStyle/>
          <a:p>
            <a:fld id="{453A24C1-FBE5-1141-9411-8E27BE74CBDA}" type="datetimeFigureOut">
              <a:rPr lang="en-US" smtClean="0"/>
              <a:t>5/2/20</a:t>
            </a:fld>
            <a:endParaRPr lang="en-US"/>
          </a:p>
        </p:txBody>
      </p:sp>
      <p:sp>
        <p:nvSpPr>
          <p:cNvPr id="5" name="Footer Placeholder 4">
            <a:extLst>
              <a:ext uri="{FF2B5EF4-FFF2-40B4-BE49-F238E27FC236}">
                <a16:creationId xmlns:a16="http://schemas.microsoft.com/office/drawing/2014/main" id="{28129B9E-5094-8644-8185-C33C4152CD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526DA0-A449-CE42-9B79-5ACC0F7EE651}"/>
              </a:ext>
            </a:extLst>
          </p:cNvPr>
          <p:cNvSpPr>
            <a:spLocks noGrp="1"/>
          </p:cNvSpPr>
          <p:nvPr>
            <p:ph type="sldNum" sz="quarter" idx="12"/>
          </p:nvPr>
        </p:nvSpPr>
        <p:spPr/>
        <p:txBody>
          <a:bodyPr/>
          <a:lstStyle/>
          <a:p>
            <a:fld id="{9667A296-AAA1-124C-9AF6-7B750F32378E}" type="slidenum">
              <a:rPr lang="en-US" smtClean="0"/>
              <a:t>‹#›</a:t>
            </a:fld>
            <a:endParaRPr lang="en-US"/>
          </a:p>
        </p:txBody>
      </p:sp>
    </p:spTree>
    <p:extLst>
      <p:ext uri="{BB962C8B-B14F-4D97-AF65-F5344CB8AC3E}">
        <p14:creationId xmlns:p14="http://schemas.microsoft.com/office/powerpoint/2010/main" val="3552493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D6F88-C1DC-CD41-B062-8A8015CC84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53B959-FE61-0F4B-A6BF-54AAA11E91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5B7C4DB-074F-B540-9604-EF1230520335}"/>
              </a:ext>
            </a:extLst>
          </p:cNvPr>
          <p:cNvSpPr>
            <a:spLocks noGrp="1"/>
          </p:cNvSpPr>
          <p:nvPr>
            <p:ph type="dt" sz="half" idx="10"/>
          </p:nvPr>
        </p:nvSpPr>
        <p:spPr/>
        <p:txBody>
          <a:bodyPr/>
          <a:lstStyle/>
          <a:p>
            <a:fld id="{453A24C1-FBE5-1141-9411-8E27BE74CBDA}" type="datetimeFigureOut">
              <a:rPr lang="en-US" smtClean="0"/>
              <a:t>5/2/20</a:t>
            </a:fld>
            <a:endParaRPr lang="en-US"/>
          </a:p>
        </p:txBody>
      </p:sp>
      <p:sp>
        <p:nvSpPr>
          <p:cNvPr id="5" name="Footer Placeholder 4">
            <a:extLst>
              <a:ext uri="{FF2B5EF4-FFF2-40B4-BE49-F238E27FC236}">
                <a16:creationId xmlns:a16="http://schemas.microsoft.com/office/drawing/2014/main" id="{CE533C32-D765-624C-A0D3-9B095D2DE6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D298BB-0800-874C-B57C-9A5D60C01FC5}"/>
              </a:ext>
            </a:extLst>
          </p:cNvPr>
          <p:cNvSpPr>
            <a:spLocks noGrp="1"/>
          </p:cNvSpPr>
          <p:nvPr>
            <p:ph type="sldNum" sz="quarter" idx="12"/>
          </p:nvPr>
        </p:nvSpPr>
        <p:spPr/>
        <p:txBody>
          <a:bodyPr/>
          <a:lstStyle/>
          <a:p>
            <a:fld id="{9667A296-AAA1-124C-9AF6-7B750F32378E}" type="slidenum">
              <a:rPr lang="en-US" smtClean="0"/>
              <a:t>‹#›</a:t>
            </a:fld>
            <a:endParaRPr lang="en-US"/>
          </a:p>
        </p:txBody>
      </p:sp>
    </p:spTree>
    <p:extLst>
      <p:ext uri="{BB962C8B-B14F-4D97-AF65-F5344CB8AC3E}">
        <p14:creationId xmlns:p14="http://schemas.microsoft.com/office/powerpoint/2010/main" val="546012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56FD0-FF93-5442-A90F-54FB6F19CB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0EBE58-EA18-C648-B320-E834432B677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4D9DC1-38E2-694A-B7E2-78190D78B6D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4C3875-B54B-1C4B-B173-36D855F0D3C6}"/>
              </a:ext>
            </a:extLst>
          </p:cNvPr>
          <p:cNvSpPr>
            <a:spLocks noGrp="1"/>
          </p:cNvSpPr>
          <p:nvPr>
            <p:ph type="dt" sz="half" idx="10"/>
          </p:nvPr>
        </p:nvSpPr>
        <p:spPr/>
        <p:txBody>
          <a:bodyPr/>
          <a:lstStyle/>
          <a:p>
            <a:fld id="{453A24C1-FBE5-1141-9411-8E27BE74CBDA}" type="datetimeFigureOut">
              <a:rPr lang="en-US" smtClean="0"/>
              <a:t>5/2/20</a:t>
            </a:fld>
            <a:endParaRPr lang="en-US"/>
          </a:p>
        </p:txBody>
      </p:sp>
      <p:sp>
        <p:nvSpPr>
          <p:cNvPr id="6" name="Footer Placeholder 5">
            <a:extLst>
              <a:ext uri="{FF2B5EF4-FFF2-40B4-BE49-F238E27FC236}">
                <a16:creationId xmlns:a16="http://schemas.microsoft.com/office/drawing/2014/main" id="{0B3F28E1-C334-A444-B308-A295B66680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77F88B-ABE2-EC41-9161-8F456B7C42B1}"/>
              </a:ext>
            </a:extLst>
          </p:cNvPr>
          <p:cNvSpPr>
            <a:spLocks noGrp="1"/>
          </p:cNvSpPr>
          <p:nvPr>
            <p:ph type="sldNum" sz="quarter" idx="12"/>
          </p:nvPr>
        </p:nvSpPr>
        <p:spPr/>
        <p:txBody>
          <a:bodyPr/>
          <a:lstStyle/>
          <a:p>
            <a:fld id="{9667A296-AAA1-124C-9AF6-7B750F32378E}" type="slidenum">
              <a:rPr lang="en-US" smtClean="0"/>
              <a:t>‹#›</a:t>
            </a:fld>
            <a:endParaRPr lang="en-US"/>
          </a:p>
        </p:txBody>
      </p:sp>
    </p:spTree>
    <p:extLst>
      <p:ext uri="{BB962C8B-B14F-4D97-AF65-F5344CB8AC3E}">
        <p14:creationId xmlns:p14="http://schemas.microsoft.com/office/powerpoint/2010/main" val="1140051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DAF19-DC5C-8444-964B-5246568B47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5CBCAF-F91C-AF40-9D24-96150F2F46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F5A67BD-1B22-8747-BD0B-FE6B414DB22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ED6093-4A12-8849-B0F5-DCA90FCD38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7CC74D7-2836-4B43-BA44-D75C8FCCF1A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E518E8-D434-F14F-9B3F-93497D18F90B}"/>
              </a:ext>
            </a:extLst>
          </p:cNvPr>
          <p:cNvSpPr>
            <a:spLocks noGrp="1"/>
          </p:cNvSpPr>
          <p:nvPr>
            <p:ph type="dt" sz="half" idx="10"/>
          </p:nvPr>
        </p:nvSpPr>
        <p:spPr/>
        <p:txBody>
          <a:bodyPr/>
          <a:lstStyle/>
          <a:p>
            <a:fld id="{453A24C1-FBE5-1141-9411-8E27BE74CBDA}" type="datetimeFigureOut">
              <a:rPr lang="en-US" smtClean="0"/>
              <a:t>5/2/20</a:t>
            </a:fld>
            <a:endParaRPr lang="en-US"/>
          </a:p>
        </p:txBody>
      </p:sp>
      <p:sp>
        <p:nvSpPr>
          <p:cNvPr id="8" name="Footer Placeholder 7">
            <a:extLst>
              <a:ext uri="{FF2B5EF4-FFF2-40B4-BE49-F238E27FC236}">
                <a16:creationId xmlns:a16="http://schemas.microsoft.com/office/drawing/2014/main" id="{FE83C831-2DCB-9A42-B732-96D5E5AD395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74EE86-6D74-CF4F-A1E3-AC7F8B68A31C}"/>
              </a:ext>
            </a:extLst>
          </p:cNvPr>
          <p:cNvSpPr>
            <a:spLocks noGrp="1"/>
          </p:cNvSpPr>
          <p:nvPr>
            <p:ph type="sldNum" sz="quarter" idx="12"/>
          </p:nvPr>
        </p:nvSpPr>
        <p:spPr/>
        <p:txBody>
          <a:bodyPr/>
          <a:lstStyle/>
          <a:p>
            <a:fld id="{9667A296-AAA1-124C-9AF6-7B750F32378E}" type="slidenum">
              <a:rPr lang="en-US" smtClean="0"/>
              <a:t>‹#›</a:t>
            </a:fld>
            <a:endParaRPr lang="en-US"/>
          </a:p>
        </p:txBody>
      </p:sp>
    </p:spTree>
    <p:extLst>
      <p:ext uri="{BB962C8B-B14F-4D97-AF65-F5344CB8AC3E}">
        <p14:creationId xmlns:p14="http://schemas.microsoft.com/office/powerpoint/2010/main" val="490864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AF4BB-15C5-3C40-ABBA-A6D738DA4E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136977-E1B0-2E4B-B019-16660ACDEBD0}"/>
              </a:ext>
            </a:extLst>
          </p:cNvPr>
          <p:cNvSpPr>
            <a:spLocks noGrp="1"/>
          </p:cNvSpPr>
          <p:nvPr>
            <p:ph type="dt" sz="half" idx="10"/>
          </p:nvPr>
        </p:nvSpPr>
        <p:spPr/>
        <p:txBody>
          <a:bodyPr/>
          <a:lstStyle/>
          <a:p>
            <a:fld id="{453A24C1-FBE5-1141-9411-8E27BE74CBDA}" type="datetimeFigureOut">
              <a:rPr lang="en-US" smtClean="0"/>
              <a:t>5/2/20</a:t>
            </a:fld>
            <a:endParaRPr lang="en-US"/>
          </a:p>
        </p:txBody>
      </p:sp>
      <p:sp>
        <p:nvSpPr>
          <p:cNvPr id="4" name="Footer Placeholder 3">
            <a:extLst>
              <a:ext uri="{FF2B5EF4-FFF2-40B4-BE49-F238E27FC236}">
                <a16:creationId xmlns:a16="http://schemas.microsoft.com/office/drawing/2014/main" id="{697A4405-F33D-A14D-947B-4EBF478866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FFD757-C027-174A-9127-6697D7BBEFF3}"/>
              </a:ext>
            </a:extLst>
          </p:cNvPr>
          <p:cNvSpPr>
            <a:spLocks noGrp="1"/>
          </p:cNvSpPr>
          <p:nvPr>
            <p:ph type="sldNum" sz="quarter" idx="12"/>
          </p:nvPr>
        </p:nvSpPr>
        <p:spPr/>
        <p:txBody>
          <a:bodyPr/>
          <a:lstStyle/>
          <a:p>
            <a:fld id="{9667A296-AAA1-124C-9AF6-7B750F32378E}" type="slidenum">
              <a:rPr lang="en-US" smtClean="0"/>
              <a:t>‹#›</a:t>
            </a:fld>
            <a:endParaRPr lang="en-US"/>
          </a:p>
        </p:txBody>
      </p:sp>
    </p:spTree>
    <p:extLst>
      <p:ext uri="{BB962C8B-B14F-4D97-AF65-F5344CB8AC3E}">
        <p14:creationId xmlns:p14="http://schemas.microsoft.com/office/powerpoint/2010/main" val="985150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ADDD89-953E-C044-8FEF-9F4C0E301628}"/>
              </a:ext>
            </a:extLst>
          </p:cNvPr>
          <p:cNvSpPr>
            <a:spLocks noGrp="1"/>
          </p:cNvSpPr>
          <p:nvPr>
            <p:ph type="dt" sz="half" idx="10"/>
          </p:nvPr>
        </p:nvSpPr>
        <p:spPr/>
        <p:txBody>
          <a:bodyPr/>
          <a:lstStyle/>
          <a:p>
            <a:fld id="{453A24C1-FBE5-1141-9411-8E27BE74CBDA}" type="datetimeFigureOut">
              <a:rPr lang="en-US" smtClean="0"/>
              <a:t>5/2/20</a:t>
            </a:fld>
            <a:endParaRPr lang="en-US"/>
          </a:p>
        </p:txBody>
      </p:sp>
      <p:sp>
        <p:nvSpPr>
          <p:cNvPr id="3" name="Footer Placeholder 2">
            <a:extLst>
              <a:ext uri="{FF2B5EF4-FFF2-40B4-BE49-F238E27FC236}">
                <a16:creationId xmlns:a16="http://schemas.microsoft.com/office/drawing/2014/main" id="{8470E387-9839-EF42-9894-1091CA35F4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290C6EA-6F46-5D4A-BCC5-7ADAB3A6F078}"/>
              </a:ext>
            </a:extLst>
          </p:cNvPr>
          <p:cNvSpPr>
            <a:spLocks noGrp="1"/>
          </p:cNvSpPr>
          <p:nvPr>
            <p:ph type="sldNum" sz="quarter" idx="12"/>
          </p:nvPr>
        </p:nvSpPr>
        <p:spPr/>
        <p:txBody>
          <a:bodyPr/>
          <a:lstStyle/>
          <a:p>
            <a:fld id="{9667A296-AAA1-124C-9AF6-7B750F32378E}" type="slidenum">
              <a:rPr lang="en-US" smtClean="0"/>
              <a:t>‹#›</a:t>
            </a:fld>
            <a:endParaRPr lang="en-US"/>
          </a:p>
        </p:txBody>
      </p:sp>
    </p:spTree>
    <p:extLst>
      <p:ext uri="{BB962C8B-B14F-4D97-AF65-F5344CB8AC3E}">
        <p14:creationId xmlns:p14="http://schemas.microsoft.com/office/powerpoint/2010/main" val="946477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A0D40-111F-0447-A9ED-4CCD1C51E6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81410EF-759B-3D4A-8513-3648897610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20839F-75BB-9B45-B053-F88EB29F57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C6FF9F3-9611-764E-98CE-8C740B1674EE}"/>
              </a:ext>
            </a:extLst>
          </p:cNvPr>
          <p:cNvSpPr>
            <a:spLocks noGrp="1"/>
          </p:cNvSpPr>
          <p:nvPr>
            <p:ph type="dt" sz="half" idx="10"/>
          </p:nvPr>
        </p:nvSpPr>
        <p:spPr/>
        <p:txBody>
          <a:bodyPr/>
          <a:lstStyle/>
          <a:p>
            <a:fld id="{453A24C1-FBE5-1141-9411-8E27BE74CBDA}" type="datetimeFigureOut">
              <a:rPr lang="en-US" smtClean="0"/>
              <a:t>5/2/20</a:t>
            </a:fld>
            <a:endParaRPr lang="en-US"/>
          </a:p>
        </p:txBody>
      </p:sp>
      <p:sp>
        <p:nvSpPr>
          <p:cNvPr id="6" name="Footer Placeholder 5">
            <a:extLst>
              <a:ext uri="{FF2B5EF4-FFF2-40B4-BE49-F238E27FC236}">
                <a16:creationId xmlns:a16="http://schemas.microsoft.com/office/drawing/2014/main" id="{E8362D1D-76F3-1946-AACF-99995C7CAE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7A2981-A502-2243-9DF1-EB92268A0A64}"/>
              </a:ext>
            </a:extLst>
          </p:cNvPr>
          <p:cNvSpPr>
            <a:spLocks noGrp="1"/>
          </p:cNvSpPr>
          <p:nvPr>
            <p:ph type="sldNum" sz="quarter" idx="12"/>
          </p:nvPr>
        </p:nvSpPr>
        <p:spPr/>
        <p:txBody>
          <a:bodyPr/>
          <a:lstStyle/>
          <a:p>
            <a:fld id="{9667A296-AAA1-124C-9AF6-7B750F32378E}" type="slidenum">
              <a:rPr lang="en-US" smtClean="0"/>
              <a:t>‹#›</a:t>
            </a:fld>
            <a:endParaRPr lang="en-US"/>
          </a:p>
        </p:txBody>
      </p:sp>
    </p:spTree>
    <p:extLst>
      <p:ext uri="{BB962C8B-B14F-4D97-AF65-F5344CB8AC3E}">
        <p14:creationId xmlns:p14="http://schemas.microsoft.com/office/powerpoint/2010/main" val="819552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454D5-14BB-6B42-89AC-4D93097C74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7AB8FA1-ABAC-834F-B9AC-744C473CB1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E61394-5C34-A04B-9B57-68A054F5A1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722EAE4-F37D-5B45-80EB-D5A4C5F7A581}"/>
              </a:ext>
            </a:extLst>
          </p:cNvPr>
          <p:cNvSpPr>
            <a:spLocks noGrp="1"/>
          </p:cNvSpPr>
          <p:nvPr>
            <p:ph type="dt" sz="half" idx="10"/>
          </p:nvPr>
        </p:nvSpPr>
        <p:spPr/>
        <p:txBody>
          <a:bodyPr/>
          <a:lstStyle/>
          <a:p>
            <a:fld id="{453A24C1-FBE5-1141-9411-8E27BE74CBDA}" type="datetimeFigureOut">
              <a:rPr lang="en-US" smtClean="0"/>
              <a:t>5/2/20</a:t>
            </a:fld>
            <a:endParaRPr lang="en-US"/>
          </a:p>
        </p:txBody>
      </p:sp>
      <p:sp>
        <p:nvSpPr>
          <p:cNvPr id="6" name="Footer Placeholder 5">
            <a:extLst>
              <a:ext uri="{FF2B5EF4-FFF2-40B4-BE49-F238E27FC236}">
                <a16:creationId xmlns:a16="http://schemas.microsoft.com/office/drawing/2014/main" id="{5E8E60A9-8765-9F4D-BAD4-4C6BF3CDBD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959BA9-A10F-AB40-861D-9C3E9526820B}"/>
              </a:ext>
            </a:extLst>
          </p:cNvPr>
          <p:cNvSpPr>
            <a:spLocks noGrp="1"/>
          </p:cNvSpPr>
          <p:nvPr>
            <p:ph type="sldNum" sz="quarter" idx="12"/>
          </p:nvPr>
        </p:nvSpPr>
        <p:spPr/>
        <p:txBody>
          <a:bodyPr/>
          <a:lstStyle/>
          <a:p>
            <a:fld id="{9667A296-AAA1-124C-9AF6-7B750F32378E}" type="slidenum">
              <a:rPr lang="en-US" smtClean="0"/>
              <a:t>‹#›</a:t>
            </a:fld>
            <a:endParaRPr lang="en-US"/>
          </a:p>
        </p:txBody>
      </p:sp>
    </p:spTree>
    <p:extLst>
      <p:ext uri="{BB962C8B-B14F-4D97-AF65-F5344CB8AC3E}">
        <p14:creationId xmlns:p14="http://schemas.microsoft.com/office/powerpoint/2010/main" val="3653559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7EDB18-FC5B-A547-8144-64ACABE424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A8F10A-0A64-AA4A-8FB4-C56C3E889A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A77B83-8805-0A42-8993-287417AA9D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3A24C1-FBE5-1141-9411-8E27BE74CBDA}" type="datetimeFigureOut">
              <a:rPr lang="en-US" smtClean="0"/>
              <a:t>5/2/20</a:t>
            </a:fld>
            <a:endParaRPr lang="en-US"/>
          </a:p>
        </p:txBody>
      </p:sp>
      <p:sp>
        <p:nvSpPr>
          <p:cNvPr id="5" name="Footer Placeholder 4">
            <a:extLst>
              <a:ext uri="{FF2B5EF4-FFF2-40B4-BE49-F238E27FC236}">
                <a16:creationId xmlns:a16="http://schemas.microsoft.com/office/drawing/2014/main" id="{B1A31FA6-785D-A94B-B8B2-8F5FDEC9F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8F433-487B-B945-AD70-F6E287ED34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67A296-AAA1-124C-9AF6-7B750F32378E}" type="slidenum">
              <a:rPr lang="en-US" smtClean="0"/>
              <a:t>‹#›</a:t>
            </a:fld>
            <a:endParaRPr lang="en-US"/>
          </a:p>
        </p:txBody>
      </p:sp>
    </p:spTree>
    <p:extLst>
      <p:ext uri="{BB962C8B-B14F-4D97-AF65-F5344CB8AC3E}">
        <p14:creationId xmlns:p14="http://schemas.microsoft.com/office/powerpoint/2010/main" val="3392784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doi.org/10.1002/2017SW001752"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doi.org/10.1002/2017SW001752"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80401-CC5A-5B47-993F-81D39C8BD56B}"/>
              </a:ext>
            </a:extLst>
          </p:cNvPr>
          <p:cNvSpPr>
            <a:spLocks noGrp="1"/>
          </p:cNvSpPr>
          <p:nvPr>
            <p:ph type="ctrTitle"/>
          </p:nvPr>
        </p:nvSpPr>
        <p:spPr/>
        <p:txBody>
          <a:bodyPr>
            <a:normAutofit fontScale="90000"/>
          </a:bodyPr>
          <a:lstStyle/>
          <a:p>
            <a:r>
              <a:rPr lang="en-US" altLang="en-US" dirty="0">
                <a:latin typeface="inherit"/>
              </a:rPr>
              <a:t>On Space Weather Data Assimilation</a:t>
            </a:r>
            <a:br>
              <a:rPr lang="en-US" altLang="en-US" dirty="0">
                <a:latin typeface="inherit"/>
              </a:rPr>
            </a:br>
            <a:endParaRPr lang="en-US" dirty="0"/>
          </a:p>
        </p:txBody>
      </p:sp>
      <p:sp>
        <p:nvSpPr>
          <p:cNvPr id="3" name="Subtitle 2">
            <a:extLst>
              <a:ext uri="{FF2B5EF4-FFF2-40B4-BE49-F238E27FC236}">
                <a16:creationId xmlns:a16="http://schemas.microsoft.com/office/drawing/2014/main" id="{F7B3A0CB-0AC7-D24F-86BD-690304F220C5}"/>
              </a:ext>
            </a:extLst>
          </p:cNvPr>
          <p:cNvSpPr>
            <a:spLocks noGrp="1"/>
          </p:cNvSpPr>
          <p:nvPr>
            <p:ph type="subTitle" idx="1"/>
          </p:nvPr>
        </p:nvSpPr>
        <p:spPr>
          <a:xfrm>
            <a:off x="873303" y="3160249"/>
            <a:ext cx="10356351" cy="2891230"/>
          </a:xfrm>
        </p:spPr>
        <p:txBody>
          <a:bodyPr>
            <a:normAutofit/>
          </a:bodyPr>
          <a:lstStyle/>
          <a:p>
            <a:r>
              <a:rPr lang="en-US" altLang="en-US" dirty="0" err="1">
                <a:latin typeface="Open Sans"/>
              </a:rPr>
              <a:t>Mihail</a:t>
            </a:r>
            <a:r>
              <a:rPr lang="en-US" altLang="en-US" dirty="0">
                <a:latin typeface="Open Sans"/>
              </a:rPr>
              <a:t> Codrescu</a:t>
            </a:r>
            <a:r>
              <a:rPr kumimoji="0" lang="en-US" altLang="en-US" sz="1600" i="0" u="none" strike="noStrike" cap="none" normalizeH="0" baseline="30000" dirty="0">
                <a:ln>
                  <a:noFill/>
                </a:ln>
                <a:solidFill>
                  <a:schemeClr val="tx1"/>
                </a:solidFill>
                <a:effectLst/>
                <a:latin typeface="Open Sans"/>
              </a:rPr>
              <a:t>1</a:t>
            </a:r>
            <a:r>
              <a:rPr lang="en-US" altLang="en-US" dirty="0">
                <a:latin typeface="Open Sans"/>
              </a:rPr>
              <a:t>, Stefan Codrescu</a:t>
            </a:r>
            <a:r>
              <a:rPr kumimoji="0" lang="en-US" altLang="en-US" sz="1600" i="0" u="none" strike="noStrike" cap="none" normalizeH="0" baseline="30000" dirty="0">
                <a:ln>
                  <a:noFill/>
                </a:ln>
                <a:solidFill>
                  <a:schemeClr val="tx1"/>
                </a:solidFill>
                <a:effectLst/>
                <a:latin typeface="Open Sans"/>
              </a:rPr>
              <a:t>1,2</a:t>
            </a:r>
            <a:r>
              <a:rPr lang="en-US" altLang="en-US" dirty="0">
                <a:latin typeface="Open Sans"/>
              </a:rPr>
              <a:t>, </a:t>
            </a:r>
            <a:r>
              <a:rPr lang="en-US" altLang="en-US" dirty="0" err="1">
                <a:latin typeface="Open Sans"/>
              </a:rPr>
              <a:t>Mariangel</a:t>
            </a:r>
            <a:r>
              <a:rPr lang="en-US" altLang="en-US" dirty="0">
                <a:latin typeface="Open Sans"/>
              </a:rPr>
              <a:t> Fedrizzi</a:t>
            </a:r>
            <a:r>
              <a:rPr kumimoji="0" lang="en-US" altLang="en-US" sz="1600" i="0" u="none" strike="noStrike" cap="none" normalizeH="0" baseline="30000" dirty="0">
                <a:ln>
                  <a:noFill/>
                </a:ln>
                <a:solidFill>
                  <a:schemeClr val="tx1"/>
                </a:solidFill>
                <a:effectLst/>
                <a:latin typeface="Open Sans"/>
              </a:rPr>
              <a:t>1,2</a:t>
            </a:r>
            <a:r>
              <a:rPr lang="en-US" altLang="en-US" dirty="0">
                <a:latin typeface="Open Sans"/>
              </a:rPr>
              <a:t>, and Claudia Borries</a:t>
            </a:r>
            <a:r>
              <a:rPr kumimoji="0" lang="en-US" altLang="en-US" sz="1600" i="0" u="none" strike="noStrike" cap="none" normalizeH="0" baseline="30000" dirty="0">
                <a:ln>
                  <a:noFill/>
                </a:ln>
                <a:solidFill>
                  <a:schemeClr val="tx1"/>
                </a:solidFill>
                <a:effectLst/>
                <a:latin typeface="Open Sans"/>
              </a:rPr>
              <a:t>3</a:t>
            </a:r>
          </a:p>
          <a:p>
            <a:endParaRPr lang="en-US" altLang="en-US" sz="1600" baseline="30000" dirty="0">
              <a:latin typeface="Open Sans"/>
            </a:endParaRPr>
          </a:p>
          <a:p>
            <a:endParaRPr lang="en-US" altLang="en-US" sz="1600" baseline="30000" dirty="0">
              <a:latin typeface="Open Sans"/>
            </a:endParaRPr>
          </a:p>
          <a:p>
            <a:endParaRPr lang="en-US" altLang="en-US" sz="1600" baseline="30000" dirty="0">
              <a:latin typeface="Open Sans"/>
            </a:endParaRPr>
          </a:p>
          <a:p>
            <a:pPr algn="l"/>
            <a:r>
              <a:rPr lang="en-US" altLang="en-US" sz="1600" baseline="30000" dirty="0">
                <a:latin typeface="Open Sans"/>
              </a:rPr>
              <a:t>1</a:t>
            </a:r>
            <a:r>
              <a:rPr lang="en-US" altLang="en-US" sz="1600" dirty="0">
                <a:latin typeface="Open Sans"/>
              </a:rPr>
              <a:t>Space Weather Prediction Center, Boulder, United States of America (</a:t>
            </a:r>
            <a:r>
              <a:rPr lang="en-US" altLang="en-US" sz="1600" dirty="0" err="1">
                <a:latin typeface="Open Sans"/>
              </a:rPr>
              <a:t>mihail.codrescu@noaa.gov</a:t>
            </a:r>
            <a:r>
              <a:rPr lang="en-US" altLang="en-US" sz="1600" dirty="0">
                <a:latin typeface="Open Sans"/>
              </a:rPr>
              <a:t>)</a:t>
            </a:r>
          </a:p>
          <a:p>
            <a:pPr lvl="0" algn="l" eaLnBrk="0" fontAlgn="base" hangingPunct="0">
              <a:lnSpc>
                <a:spcPct val="100000"/>
              </a:lnSpc>
              <a:spcBef>
                <a:spcPct val="0"/>
              </a:spcBef>
              <a:spcAft>
                <a:spcPct val="0"/>
              </a:spcAft>
            </a:pPr>
            <a:r>
              <a:rPr kumimoji="0" lang="en-US" altLang="en-US" sz="1600" b="0" i="0" u="none" strike="noStrike" cap="none" normalizeH="0" baseline="30000" dirty="0">
                <a:ln>
                  <a:noFill/>
                </a:ln>
                <a:solidFill>
                  <a:schemeClr val="tx1"/>
                </a:solidFill>
                <a:effectLst/>
                <a:latin typeface="Open Sans"/>
              </a:rPr>
              <a:t>2</a:t>
            </a:r>
            <a:r>
              <a:rPr lang="en-US" altLang="en-US" sz="1600" dirty="0">
                <a:latin typeface="Open Sans"/>
              </a:rPr>
              <a:t>Cooperative Institute for Research in Environmental Sciences, University of Colorado, Boulder, USA</a:t>
            </a:r>
          </a:p>
          <a:p>
            <a:pPr lvl="0" algn="l" eaLnBrk="0" fontAlgn="base" hangingPunct="0">
              <a:lnSpc>
                <a:spcPct val="100000"/>
              </a:lnSpc>
              <a:spcBef>
                <a:spcPct val="0"/>
              </a:spcBef>
              <a:spcAft>
                <a:spcPct val="0"/>
              </a:spcAft>
            </a:pPr>
            <a:r>
              <a:rPr kumimoji="0" lang="en-US" altLang="en-US" sz="1600" b="0" i="0" u="none" strike="noStrike" cap="none" normalizeH="0" baseline="30000" dirty="0">
                <a:ln>
                  <a:noFill/>
                </a:ln>
                <a:solidFill>
                  <a:schemeClr val="tx1"/>
                </a:solidFill>
                <a:effectLst/>
                <a:latin typeface="Open Sans"/>
              </a:rPr>
              <a:t>3</a:t>
            </a:r>
            <a:r>
              <a:rPr lang="en-US" altLang="en-US" sz="1600" dirty="0">
                <a:latin typeface="Open Sans"/>
              </a:rPr>
              <a:t>Deutsches </a:t>
            </a:r>
            <a:r>
              <a:rPr lang="en-US" altLang="en-US" sz="1600" dirty="0" err="1">
                <a:latin typeface="Open Sans"/>
              </a:rPr>
              <a:t>Zentrum</a:t>
            </a:r>
            <a:r>
              <a:rPr lang="en-US" altLang="en-US" sz="1600" dirty="0">
                <a:latin typeface="Open Sans"/>
              </a:rPr>
              <a:t> </a:t>
            </a:r>
            <a:r>
              <a:rPr lang="en-US" altLang="en-US" sz="1600" dirty="0" err="1">
                <a:latin typeface="Open Sans"/>
              </a:rPr>
              <a:t>für</a:t>
            </a:r>
            <a:r>
              <a:rPr lang="en-US" altLang="en-US" sz="1600" dirty="0">
                <a:latin typeface="Open Sans"/>
              </a:rPr>
              <a:t> </a:t>
            </a:r>
            <a:r>
              <a:rPr lang="en-US" altLang="en-US" sz="1600" dirty="0" err="1">
                <a:latin typeface="Open Sans"/>
              </a:rPr>
              <a:t>Luft</a:t>
            </a:r>
            <a:r>
              <a:rPr lang="en-US" altLang="en-US" sz="1600" dirty="0">
                <a:latin typeface="Open Sans"/>
              </a:rPr>
              <a:t>- und </a:t>
            </a:r>
            <a:r>
              <a:rPr lang="en-US" altLang="en-US" sz="1600" dirty="0" err="1">
                <a:latin typeface="Open Sans"/>
              </a:rPr>
              <a:t>Raumfahrt</a:t>
            </a:r>
            <a:r>
              <a:rPr lang="en-US" altLang="en-US" sz="1600" dirty="0">
                <a:latin typeface="Open Sans"/>
              </a:rPr>
              <a:t>, </a:t>
            </a:r>
            <a:r>
              <a:rPr lang="en-US" altLang="en-US" sz="1600" dirty="0" err="1">
                <a:latin typeface="Open Sans"/>
              </a:rPr>
              <a:t>Neustrelitz</a:t>
            </a:r>
            <a:r>
              <a:rPr lang="en-US" altLang="en-US" sz="1600" dirty="0">
                <a:latin typeface="Open Sans"/>
              </a:rPr>
              <a:t>, Germany</a:t>
            </a:r>
          </a:p>
          <a:p>
            <a:endParaRPr lang="en-US" dirty="0"/>
          </a:p>
        </p:txBody>
      </p:sp>
      <p:sp>
        <p:nvSpPr>
          <p:cNvPr id="4" name="Rectangle 1">
            <a:extLst>
              <a:ext uri="{FF2B5EF4-FFF2-40B4-BE49-F238E27FC236}">
                <a16:creationId xmlns:a16="http://schemas.microsoft.com/office/drawing/2014/main" id="{24307DFF-AE64-3144-B390-C0C1EE7F0AA2}"/>
              </a:ext>
            </a:extLst>
          </p:cNvPr>
          <p:cNvSpPr>
            <a:spLocks noChangeArrowheads="1"/>
          </p:cNvSpPr>
          <p:nvPr/>
        </p:nvSpPr>
        <p:spPr bwMode="auto">
          <a:xfrm>
            <a:off x="0" y="-700193"/>
            <a:ext cx="237566" cy="1400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Open Sans"/>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200" b="0" i="0" u="none" strike="noStrike" cap="none" normalizeH="0" baseline="0" dirty="0">
              <a:ln>
                <a:noFill/>
              </a:ln>
              <a:solidFill>
                <a:schemeClr val="tx1"/>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2400" b="0" i="0" u="none" strike="noStrike" cap="none" normalizeH="0" baseline="0" dirty="0">
                <a:ln>
                  <a:noFill/>
                </a:ln>
                <a:solidFill>
                  <a:schemeClr val="tx1"/>
                </a:solidFill>
                <a:effectLst/>
                <a:latin typeface="Open Sans"/>
              </a:rPr>
            </a:br>
            <a:endParaRPr kumimoji="0" lang="en-US" altLang="en-US" sz="2400" b="0" i="0" u="none" strike="noStrike" cap="none" normalizeH="0" baseline="0" dirty="0">
              <a:ln>
                <a:noFill/>
              </a:ln>
              <a:solidFill>
                <a:schemeClr val="tx1"/>
              </a:solidFill>
              <a:effectLst/>
              <a:latin typeface="Open Sans"/>
            </a:endParaRPr>
          </a:p>
        </p:txBody>
      </p:sp>
      <p:pic>
        <p:nvPicPr>
          <p:cNvPr id="1026" name="Picture 2" descr="Creative Commons Attribution 4.0 International">
            <a:extLst>
              <a:ext uri="{FF2B5EF4-FFF2-40B4-BE49-F238E27FC236}">
                <a16:creationId xmlns:a16="http://schemas.microsoft.com/office/drawing/2014/main" id="{2F35E65B-EA3B-A748-884A-CB56584EAF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75" y="-571500"/>
            <a:ext cx="1117600" cy="38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50784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36EEB-6368-994E-996B-4D0DDE22982E}"/>
              </a:ext>
            </a:extLst>
          </p:cNvPr>
          <p:cNvSpPr>
            <a:spLocks noGrp="1"/>
          </p:cNvSpPr>
          <p:nvPr>
            <p:ph type="ctrTitle"/>
          </p:nvPr>
        </p:nvSpPr>
        <p:spPr>
          <a:xfrm>
            <a:off x="1524000" y="761187"/>
            <a:ext cx="9144000" cy="2387600"/>
          </a:xfrm>
        </p:spPr>
        <p:txBody>
          <a:bodyPr/>
          <a:lstStyle/>
          <a:p>
            <a:endParaRPr lang="en-US"/>
          </a:p>
        </p:txBody>
      </p:sp>
      <p:sp>
        <p:nvSpPr>
          <p:cNvPr id="3" name="Subtitle 2">
            <a:extLst>
              <a:ext uri="{FF2B5EF4-FFF2-40B4-BE49-F238E27FC236}">
                <a16:creationId xmlns:a16="http://schemas.microsoft.com/office/drawing/2014/main" id="{57042305-3340-D14C-ABB7-7C6646F21F6B}"/>
              </a:ext>
            </a:extLst>
          </p:cNvPr>
          <p:cNvSpPr>
            <a:spLocks noGrp="1"/>
          </p:cNvSpPr>
          <p:nvPr>
            <p:ph type="subTitle" idx="1"/>
          </p:nvPr>
        </p:nvSpPr>
        <p:spPr>
          <a:xfrm>
            <a:off x="1524000" y="3516838"/>
            <a:ext cx="9144000" cy="1655762"/>
          </a:xfrm>
        </p:spPr>
        <p:txBody>
          <a:bodyPr/>
          <a:lstStyle/>
          <a:p>
            <a:endParaRPr lang="en-US"/>
          </a:p>
        </p:txBody>
      </p:sp>
      <p:pic>
        <p:nvPicPr>
          <p:cNvPr id="5" name="Picture 4">
            <a:extLst>
              <a:ext uri="{FF2B5EF4-FFF2-40B4-BE49-F238E27FC236}">
                <a16:creationId xmlns:a16="http://schemas.microsoft.com/office/drawing/2014/main" id="{E00A6EEA-AA30-E947-9A81-AF3AC521D235}"/>
              </a:ext>
            </a:extLst>
          </p:cNvPr>
          <p:cNvPicPr>
            <a:picLocks noChangeAspect="1"/>
          </p:cNvPicPr>
          <p:nvPr/>
        </p:nvPicPr>
        <p:blipFill>
          <a:blip r:embed="rId2"/>
          <a:stretch>
            <a:fillRect/>
          </a:stretch>
        </p:blipFill>
        <p:spPr>
          <a:xfrm>
            <a:off x="7741113" y="898563"/>
            <a:ext cx="2570716" cy="1987387"/>
          </a:xfrm>
          <a:prstGeom prst="rect">
            <a:avLst/>
          </a:prstGeom>
        </p:spPr>
      </p:pic>
      <p:pic>
        <p:nvPicPr>
          <p:cNvPr id="7" name="Picture 6">
            <a:extLst>
              <a:ext uri="{FF2B5EF4-FFF2-40B4-BE49-F238E27FC236}">
                <a16:creationId xmlns:a16="http://schemas.microsoft.com/office/drawing/2014/main" id="{A46B002F-528A-2C49-92BB-FA2D7E3D9505}"/>
              </a:ext>
            </a:extLst>
          </p:cNvPr>
          <p:cNvPicPr>
            <a:picLocks noChangeAspect="1"/>
          </p:cNvPicPr>
          <p:nvPr/>
        </p:nvPicPr>
        <p:blipFill>
          <a:blip r:embed="rId3"/>
          <a:stretch>
            <a:fillRect/>
          </a:stretch>
        </p:blipFill>
        <p:spPr>
          <a:xfrm>
            <a:off x="1804640" y="898563"/>
            <a:ext cx="2645815" cy="2042261"/>
          </a:xfrm>
          <a:prstGeom prst="rect">
            <a:avLst/>
          </a:prstGeom>
        </p:spPr>
      </p:pic>
      <p:pic>
        <p:nvPicPr>
          <p:cNvPr id="9" name="Picture 8">
            <a:extLst>
              <a:ext uri="{FF2B5EF4-FFF2-40B4-BE49-F238E27FC236}">
                <a16:creationId xmlns:a16="http://schemas.microsoft.com/office/drawing/2014/main" id="{2A08189C-2996-5B4E-A601-7C4623133294}"/>
              </a:ext>
            </a:extLst>
          </p:cNvPr>
          <p:cNvPicPr>
            <a:picLocks noChangeAspect="1"/>
          </p:cNvPicPr>
          <p:nvPr/>
        </p:nvPicPr>
        <p:blipFill>
          <a:blip r:embed="rId4"/>
          <a:stretch>
            <a:fillRect/>
          </a:stretch>
        </p:blipFill>
        <p:spPr>
          <a:xfrm>
            <a:off x="4731095" y="872280"/>
            <a:ext cx="2608776" cy="2013670"/>
          </a:xfrm>
          <a:prstGeom prst="rect">
            <a:avLst/>
          </a:prstGeom>
        </p:spPr>
      </p:pic>
      <p:pic>
        <p:nvPicPr>
          <p:cNvPr id="11" name="Picture 10">
            <a:extLst>
              <a:ext uri="{FF2B5EF4-FFF2-40B4-BE49-F238E27FC236}">
                <a16:creationId xmlns:a16="http://schemas.microsoft.com/office/drawing/2014/main" id="{976381E3-D049-3144-96CC-AB9AA403CA27}"/>
              </a:ext>
            </a:extLst>
          </p:cNvPr>
          <p:cNvPicPr>
            <a:picLocks noChangeAspect="1"/>
          </p:cNvPicPr>
          <p:nvPr/>
        </p:nvPicPr>
        <p:blipFill>
          <a:blip r:embed="rId5"/>
          <a:stretch>
            <a:fillRect/>
          </a:stretch>
        </p:blipFill>
        <p:spPr>
          <a:xfrm>
            <a:off x="1804640" y="3148787"/>
            <a:ext cx="2641190" cy="1894067"/>
          </a:xfrm>
          <a:prstGeom prst="rect">
            <a:avLst/>
          </a:prstGeom>
        </p:spPr>
      </p:pic>
      <p:pic>
        <p:nvPicPr>
          <p:cNvPr id="15" name="Picture 14">
            <a:extLst>
              <a:ext uri="{FF2B5EF4-FFF2-40B4-BE49-F238E27FC236}">
                <a16:creationId xmlns:a16="http://schemas.microsoft.com/office/drawing/2014/main" id="{3554A2AA-9F50-4844-AABE-DEAC199CD5E3}"/>
              </a:ext>
            </a:extLst>
          </p:cNvPr>
          <p:cNvPicPr>
            <a:picLocks noChangeAspect="1"/>
          </p:cNvPicPr>
          <p:nvPr/>
        </p:nvPicPr>
        <p:blipFill>
          <a:blip r:embed="rId6"/>
          <a:stretch>
            <a:fillRect/>
          </a:stretch>
        </p:blipFill>
        <p:spPr>
          <a:xfrm>
            <a:off x="7741113" y="3148787"/>
            <a:ext cx="2570716" cy="1894067"/>
          </a:xfrm>
          <a:prstGeom prst="rect">
            <a:avLst/>
          </a:prstGeom>
        </p:spPr>
      </p:pic>
      <p:pic>
        <p:nvPicPr>
          <p:cNvPr id="13" name="Picture 12">
            <a:extLst>
              <a:ext uri="{FF2B5EF4-FFF2-40B4-BE49-F238E27FC236}">
                <a16:creationId xmlns:a16="http://schemas.microsoft.com/office/drawing/2014/main" id="{CAF9424E-D336-2449-9476-B1AA1348328C}"/>
              </a:ext>
            </a:extLst>
          </p:cNvPr>
          <p:cNvPicPr>
            <a:picLocks noChangeAspect="1"/>
          </p:cNvPicPr>
          <p:nvPr/>
        </p:nvPicPr>
        <p:blipFill>
          <a:blip r:embed="rId7"/>
          <a:stretch>
            <a:fillRect/>
          </a:stretch>
        </p:blipFill>
        <p:spPr>
          <a:xfrm>
            <a:off x="4776166" y="3148787"/>
            <a:ext cx="2577886" cy="1894067"/>
          </a:xfrm>
          <a:prstGeom prst="rect">
            <a:avLst/>
          </a:prstGeom>
        </p:spPr>
      </p:pic>
      <p:pic>
        <p:nvPicPr>
          <p:cNvPr id="6" name="Picture 5">
            <a:extLst>
              <a:ext uri="{FF2B5EF4-FFF2-40B4-BE49-F238E27FC236}">
                <a16:creationId xmlns:a16="http://schemas.microsoft.com/office/drawing/2014/main" id="{4B3EFFDB-A161-E440-A7D9-ABF12E96AA72}"/>
              </a:ext>
            </a:extLst>
          </p:cNvPr>
          <p:cNvPicPr>
            <a:picLocks noChangeAspect="1"/>
          </p:cNvPicPr>
          <p:nvPr/>
        </p:nvPicPr>
        <p:blipFill rotWithShape="1">
          <a:blip r:embed="rId8"/>
          <a:srcRect l="468" t="28894" r="-468" b="-28894"/>
          <a:stretch/>
        </p:blipFill>
        <p:spPr>
          <a:xfrm>
            <a:off x="2102709" y="5410905"/>
            <a:ext cx="7924800" cy="893386"/>
          </a:xfrm>
          <a:prstGeom prst="rect">
            <a:avLst/>
          </a:prstGeom>
        </p:spPr>
      </p:pic>
      <p:sp>
        <p:nvSpPr>
          <p:cNvPr id="4" name="TextBox 3">
            <a:extLst>
              <a:ext uri="{FF2B5EF4-FFF2-40B4-BE49-F238E27FC236}">
                <a16:creationId xmlns:a16="http://schemas.microsoft.com/office/drawing/2014/main" id="{16C07E6C-63C4-2847-87A7-EC64695A9972}"/>
              </a:ext>
            </a:extLst>
          </p:cNvPr>
          <p:cNvSpPr txBox="1"/>
          <p:nvPr/>
        </p:nvSpPr>
        <p:spPr>
          <a:xfrm>
            <a:off x="1493109" y="216569"/>
            <a:ext cx="9144000" cy="461665"/>
          </a:xfrm>
          <a:prstGeom prst="rect">
            <a:avLst/>
          </a:prstGeom>
          <a:noFill/>
        </p:spPr>
        <p:txBody>
          <a:bodyPr wrap="square" rtlCol="0">
            <a:spAutoFit/>
          </a:bodyPr>
          <a:lstStyle/>
          <a:p>
            <a:pPr algn="ctr"/>
            <a:r>
              <a:rPr lang="en-US" sz="2400" dirty="0"/>
              <a:t>Gold Measurements, Reference, and Analysis (20x Uncertainty) </a:t>
            </a:r>
          </a:p>
        </p:txBody>
      </p:sp>
      <p:sp>
        <p:nvSpPr>
          <p:cNvPr id="8" name="TextBox 7">
            <a:extLst>
              <a:ext uri="{FF2B5EF4-FFF2-40B4-BE49-F238E27FC236}">
                <a16:creationId xmlns:a16="http://schemas.microsoft.com/office/drawing/2014/main" id="{B1212A8F-84E9-1C4E-88ED-53C3D9D4755D}"/>
              </a:ext>
            </a:extLst>
          </p:cNvPr>
          <p:cNvSpPr txBox="1"/>
          <p:nvPr/>
        </p:nvSpPr>
        <p:spPr>
          <a:xfrm>
            <a:off x="0" y="6304291"/>
            <a:ext cx="12192000" cy="369332"/>
          </a:xfrm>
          <a:prstGeom prst="rect">
            <a:avLst/>
          </a:prstGeom>
          <a:noFill/>
        </p:spPr>
        <p:txBody>
          <a:bodyPr wrap="square" rtlCol="0">
            <a:spAutoFit/>
          </a:bodyPr>
          <a:lstStyle/>
          <a:p>
            <a:pPr algn="ctr"/>
            <a:r>
              <a:rPr lang="en-US" dirty="0"/>
              <a:t>May 12 top line, May 15, 2019 bottom line</a:t>
            </a:r>
          </a:p>
        </p:txBody>
      </p:sp>
    </p:spTree>
    <p:extLst>
      <p:ext uri="{BB962C8B-B14F-4D97-AF65-F5344CB8AC3E}">
        <p14:creationId xmlns:p14="http://schemas.microsoft.com/office/powerpoint/2010/main" val="39893611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B3B74-692D-5F46-9754-0F6745A9FA2A}"/>
              </a:ext>
            </a:extLst>
          </p:cNvPr>
          <p:cNvSpPr>
            <a:spLocks noGrp="1"/>
          </p:cNvSpPr>
          <p:nvPr>
            <p:ph type="title"/>
          </p:nvPr>
        </p:nvSpPr>
        <p:spPr>
          <a:xfrm>
            <a:off x="838199" y="365124"/>
            <a:ext cx="10515600" cy="1325563"/>
          </a:xfrm>
        </p:spPr>
        <p:txBody>
          <a:bodyPr/>
          <a:lstStyle/>
          <a:p>
            <a:pPr algn="ctr"/>
            <a:r>
              <a:rPr lang="en-US" dirty="0"/>
              <a:t>GOLD O/N</a:t>
            </a:r>
            <a:r>
              <a:rPr lang="en-US" baseline="-25000" dirty="0"/>
              <a:t>2</a:t>
            </a:r>
            <a:r>
              <a:rPr lang="en-US" dirty="0"/>
              <a:t> Ratio Assimilation</a:t>
            </a:r>
            <a:br>
              <a:rPr lang="en-US" dirty="0"/>
            </a:br>
            <a:r>
              <a:rPr lang="en-US" dirty="0"/>
              <a:t>The Importance of Measurement Uncertainty</a:t>
            </a:r>
          </a:p>
        </p:txBody>
      </p:sp>
      <p:pic>
        <p:nvPicPr>
          <p:cNvPr id="5" name="Content Placeholder 4">
            <a:extLst>
              <a:ext uri="{FF2B5EF4-FFF2-40B4-BE49-F238E27FC236}">
                <a16:creationId xmlns:a16="http://schemas.microsoft.com/office/drawing/2014/main" id="{98C2F8C9-C60B-7C46-8DD3-5FE2CB92ADD5}"/>
              </a:ext>
            </a:extLst>
          </p:cNvPr>
          <p:cNvPicPr>
            <a:picLocks noGrp="1" noChangeAspect="1"/>
          </p:cNvPicPr>
          <p:nvPr>
            <p:ph idx="1"/>
          </p:nvPr>
        </p:nvPicPr>
        <p:blipFill>
          <a:blip r:embed="rId2"/>
          <a:stretch>
            <a:fillRect/>
          </a:stretch>
        </p:blipFill>
        <p:spPr>
          <a:xfrm>
            <a:off x="1127163" y="1846173"/>
            <a:ext cx="9937671" cy="4351338"/>
          </a:xfrm>
        </p:spPr>
      </p:pic>
    </p:spTree>
    <p:extLst>
      <p:ext uri="{BB962C8B-B14F-4D97-AF65-F5344CB8AC3E}">
        <p14:creationId xmlns:p14="http://schemas.microsoft.com/office/powerpoint/2010/main" val="25678082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81822-8A6B-184A-8609-88638A2205DA}"/>
              </a:ext>
            </a:extLst>
          </p:cNvPr>
          <p:cNvSpPr>
            <a:spLocks noGrp="1"/>
          </p:cNvSpPr>
          <p:nvPr>
            <p:ph type="title"/>
          </p:nvPr>
        </p:nvSpPr>
        <p:spPr/>
        <p:txBody>
          <a:bodyPr/>
          <a:lstStyle/>
          <a:p>
            <a:pPr algn="ctr"/>
            <a:r>
              <a:rPr lang="en-US" dirty="0"/>
              <a:t>Conclusions</a:t>
            </a:r>
          </a:p>
        </p:txBody>
      </p:sp>
      <p:sp>
        <p:nvSpPr>
          <p:cNvPr id="3" name="Content Placeholder 2">
            <a:extLst>
              <a:ext uri="{FF2B5EF4-FFF2-40B4-BE49-F238E27FC236}">
                <a16:creationId xmlns:a16="http://schemas.microsoft.com/office/drawing/2014/main" id="{5DB0E021-4BB0-D141-8EF2-8D67895BB93A}"/>
              </a:ext>
            </a:extLst>
          </p:cNvPr>
          <p:cNvSpPr>
            <a:spLocks noGrp="1"/>
          </p:cNvSpPr>
          <p:nvPr>
            <p:ph idx="1"/>
          </p:nvPr>
        </p:nvSpPr>
        <p:spPr/>
        <p:txBody>
          <a:bodyPr/>
          <a:lstStyle/>
          <a:p>
            <a:r>
              <a:rPr lang="en-US" dirty="0" err="1"/>
              <a:t>EnKFs</a:t>
            </a:r>
            <a:r>
              <a:rPr lang="en-US" dirty="0"/>
              <a:t> offer best hope for dealing with input uncertainties for strongly forced systems and even bridging input data gaps</a:t>
            </a:r>
          </a:p>
          <a:p>
            <a:r>
              <a:rPr lang="en-US" dirty="0"/>
              <a:t>Assimilation results depend critically on both model and data uncertainties</a:t>
            </a:r>
          </a:p>
          <a:p>
            <a:r>
              <a:rPr lang="en-US" dirty="0"/>
              <a:t>TIDA can assimilate neutral density and neutral composition </a:t>
            </a:r>
          </a:p>
          <a:p>
            <a:r>
              <a:rPr lang="en-US" dirty="0"/>
              <a:t>Assimilation of electron density and TEC on the way</a:t>
            </a:r>
          </a:p>
          <a:p>
            <a:r>
              <a:rPr lang="en-US" dirty="0"/>
              <a:t>Global Observations of The Limb and Disk (GOLD) measurements seem  sufficient to constrain the background model on first order effects</a:t>
            </a:r>
          </a:p>
        </p:txBody>
      </p:sp>
    </p:spTree>
    <p:extLst>
      <p:ext uri="{BB962C8B-B14F-4D97-AF65-F5344CB8AC3E}">
        <p14:creationId xmlns:p14="http://schemas.microsoft.com/office/powerpoint/2010/main" val="859021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E7619-7AA3-2D44-AA19-8BB7A3A33200}"/>
              </a:ext>
            </a:extLst>
          </p:cNvPr>
          <p:cNvSpPr>
            <a:spLocks noGrp="1"/>
          </p:cNvSpPr>
          <p:nvPr>
            <p:ph type="title"/>
          </p:nvPr>
        </p:nvSpPr>
        <p:spPr/>
        <p:txBody>
          <a:bodyPr/>
          <a:lstStyle/>
          <a:p>
            <a:pPr algn="ctr"/>
            <a:r>
              <a:rPr lang="en-US" dirty="0"/>
              <a:t>Abstract</a:t>
            </a:r>
          </a:p>
        </p:txBody>
      </p:sp>
      <p:sp>
        <p:nvSpPr>
          <p:cNvPr id="3" name="Content Placeholder 2">
            <a:extLst>
              <a:ext uri="{FF2B5EF4-FFF2-40B4-BE49-F238E27FC236}">
                <a16:creationId xmlns:a16="http://schemas.microsoft.com/office/drawing/2014/main" id="{3CC4ADCA-7D45-E64F-9342-966D25D4A144}"/>
              </a:ext>
            </a:extLst>
          </p:cNvPr>
          <p:cNvSpPr>
            <a:spLocks noGrp="1"/>
          </p:cNvSpPr>
          <p:nvPr>
            <p:ph idx="1"/>
          </p:nvPr>
        </p:nvSpPr>
        <p:spPr>
          <a:xfrm>
            <a:off x="838200" y="2195494"/>
            <a:ext cx="10515600" cy="4351338"/>
          </a:xfrm>
        </p:spPr>
        <p:txBody>
          <a:bodyPr>
            <a:normAutofit fontScale="92500" lnSpcReduction="10000"/>
          </a:bodyPr>
          <a:lstStyle/>
          <a:p>
            <a:pPr marL="0" indent="0">
              <a:buNone/>
            </a:pPr>
            <a:r>
              <a:rPr lang="en-US" altLang="en-US" dirty="0">
                <a:latin typeface="Open Sans"/>
              </a:rPr>
              <a:t>Most if not all terrestrial weather prediction services today are based on data assimilation and numerical weather prediction models. Space Weather services are expected to follow a similar path towards data assimilation. However, the application of data assimilation in Space Weather requires a different implementation compared to terrestrial weather because space systems tend to be strongly forced and because the amount of data available for assimilation is critically small. In this paper we review the implementation of an ensemble Kalman filter data assimilation system based on the Space Weather Prediction Center operational Coupled Thermosphere Ionosphere </a:t>
            </a:r>
            <a:r>
              <a:rPr lang="en-US" altLang="en-US" dirty="0" err="1">
                <a:latin typeface="Open Sans"/>
              </a:rPr>
              <a:t>Plasmasphere</a:t>
            </a:r>
            <a:r>
              <a:rPr lang="en-US" altLang="en-US" dirty="0">
                <a:latin typeface="Open Sans"/>
              </a:rPr>
              <a:t> Electrodynamics (</a:t>
            </a:r>
            <a:r>
              <a:rPr lang="en-US" altLang="en-US" dirty="0" err="1">
                <a:latin typeface="Open Sans"/>
              </a:rPr>
              <a:t>CTIPe</a:t>
            </a:r>
            <a:r>
              <a:rPr lang="en-US" altLang="en-US" dirty="0">
                <a:latin typeface="Open Sans"/>
              </a:rPr>
              <a:t>) model. We present assimilation results for neutral mass density during geomagnetically quiet and disturbed conditions and discuss the future use of data assimilation for the thermosphere ionosphere system. </a:t>
            </a:r>
            <a:endParaRPr kumimoji="0" lang="en-US" altLang="en-US" sz="1600" b="0" i="0" u="none" strike="noStrike" cap="none" normalizeH="0" baseline="0" dirty="0">
              <a:ln>
                <a:noFill/>
              </a:ln>
              <a:solidFill>
                <a:schemeClr val="tx1"/>
              </a:solidFill>
              <a:effectLst/>
            </a:endParaRPr>
          </a:p>
          <a:p>
            <a:endParaRPr lang="en-US" dirty="0"/>
          </a:p>
        </p:txBody>
      </p:sp>
    </p:spTree>
    <p:extLst>
      <p:ext uri="{BB962C8B-B14F-4D97-AF65-F5344CB8AC3E}">
        <p14:creationId xmlns:p14="http://schemas.microsoft.com/office/powerpoint/2010/main" val="2995550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268A8-63BD-7644-A0A1-43ACBFE0B4B9}"/>
              </a:ext>
            </a:extLst>
          </p:cNvPr>
          <p:cNvSpPr>
            <a:spLocks noGrp="1"/>
          </p:cNvSpPr>
          <p:nvPr>
            <p:ph type="title"/>
          </p:nvPr>
        </p:nvSpPr>
        <p:spPr/>
        <p:txBody>
          <a:bodyPr/>
          <a:lstStyle/>
          <a:p>
            <a:pPr algn="ctr"/>
            <a:r>
              <a:rPr lang="en-US" dirty="0"/>
              <a:t>Chaotic vs Strongly Forced Systems</a:t>
            </a:r>
          </a:p>
        </p:txBody>
      </p:sp>
      <p:pic>
        <p:nvPicPr>
          <p:cNvPr id="4" name="Content Placeholder 3">
            <a:extLst>
              <a:ext uri="{FF2B5EF4-FFF2-40B4-BE49-F238E27FC236}">
                <a16:creationId xmlns:a16="http://schemas.microsoft.com/office/drawing/2014/main" id="{F3164C07-B28A-9B46-B4A2-D06354AF1852}"/>
              </a:ext>
            </a:extLst>
          </p:cNvPr>
          <p:cNvPicPr>
            <a:picLocks noGrp="1" noChangeAspect="1"/>
          </p:cNvPicPr>
          <p:nvPr>
            <p:ph idx="1"/>
          </p:nvPr>
        </p:nvPicPr>
        <p:blipFill>
          <a:blip r:embed="rId2"/>
          <a:stretch>
            <a:fillRect/>
          </a:stretch>
        </p:blipFill>
        <p:spPr>
          <a:xfrm>
            <a:off x="2166134" y="2592948"/>
            <a:ext cx="6340868" cy="3408799"/>
          </a:xfrm>
        </p:spPr>
      </p:pic>
      <p:sp>
        <p:nvSpPr>
          <p:cNvPr id="5" name="TextBox 4">
            <a:extLst>
              <a:ext uri="{FF2B5EF4-FFF2-40B4-BE49-F238E27FC236}">
                <a16:creationId xmlns:a16="http://schemas.microsoft.com/office/drawing/2014/main" id="{B401589C-5308-AA40-9D64-B72899C9B3DB}"/>
              </a:ext>
            </a:extLst>
          </p:cNvPr>
          <p:cNvSpPr txBox="1"/>
          <p:nvPr/>
        </p:nvSpPr>
        <p:spPr>
          <a:xfrm>
            <a:off x="5969285" y="6211669"/>
            <a:ext cx="6085512" cy="646331"/>
          </a:xfrm>
          <a:prstGeom prst="rect">
            <a:avLst/>
          </a:prstGeom>
          <a:noFill/>
        </p:spPr>
        <p:txBody>
          <a:bodyPr wrap="none" rtlCol="0">
            <a:spAutoFit/>
          </a:bodyPr>
          <a:lstStyle/>
          <a:p>
            <a:r>
              <a:rPr lang="en-US" dirty="0"/>
              <a:t>Codrescu et al. 2018  </a:t>
            </a:r>
            <a:r>
              <a:rPr lang="en-US" b="1" dirty="0">
                <a:hlinkClick r:id="rId3"/>
              </a:rPr>
              <a:t>https://doi.org/10.1002/2017SW001752</a:t>
            </a:r>
            <a:endParaRPr lang="en-US" dirty="0"/>
          </a:p>
          <a:p>
            <a:endParaRPr lang="en-US" dirty="0"/>
          </a:p>
        </p:txBody>
      </p:sp>
    </p:spTree>
    <p:extLst>
      <p:ext uri="{BB962C8B-B14F-4D97-AF65-F5344CB8AC3E}">
        <p14:creationId xmlns:p14="http://schemas.microsoft.com/office/powerpoint/2010/main" val="2637713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F0A2F-BBAB-784A-A13D-29E27A2F50B2}"/>
              </a:ext>
            </a:extLst>
          </p:cNvPr>
          <p:cNvSpPr>
            <a:spLocks noGrp="1"/>
          </p:cNvSpPr>
          <p:nvPr>
            <p:ph type="title"/>
          </p:nvPr>
        </p:nvSpPr>
        <p:spPr/>
        <p:txBody>
          <a:bodyPr/>
          <a:lstStyle/>
          <a:p>
            <a:pPr algn="ctr"/>
            <a:r>
              <a:rPr lang="en-US" dirty="0"/>
              <a:t>The Covariance Matrix</a:t>
            </a:r>
          </a:p>
        </p:txBody>
      </p:sp>
      <p:sp>
        <p:nvSpPr>
          <p:cNvPr id="3" name="Content Placeholder 2">
            <a:extLst>
              <a:ext uri="{FF2B5EF4-FFF2-40B4-BE49-F238E27FC236}">
                <a16:creationId xmlns:a16="http://schemas.microsoft.com/office/drawing/2014/main" id="{2DCDB359-8590-B946-9CEB-5F03F8611108}"/>
              </a:ext>
            </a:extLst>
          </p:cNvPr>
          <p:cNvSpPr>
            <a:spLocks noGrp="1"/>
          </p:cNvSpPr>
          <p:nvPr>
            <p:ph idx="1"/>
          </p:nvPr>
        </p:nvSpPr>
        <p:spPr>
          <a:xfrm>
            <a:off x="747607" y="1433384"/>
            <a:ext cx="10993347" cy="4114800"/>
          </a:xfrm>
        </p:spPr>
        <p:txBody>
          <a:bodyPr>
            <a:normAutofit fontScale="92500" lnSpcReduction="10000"/>
          </a:bodyPr>
          <a:lstStyle/>
          <a:p>
            <a:endParaRPr lang="en-US" dirty="0"/>
          </a:p>
          <a:p>
            <a:endParaRPr lang="en-US" dirty="0"/>
          </a:p>
          <a:p>
            <a:r>
              <a:rPr lang="en-US" dirty="0"/>
              <a:t>Set of correlations between state elements (model values at grid points)</a:t>
            </a:r>
          </a:p>
          <a:p>
            <a:r>
              <a:rPr lang="en-US" dirty="0"/>
              <a:t>Must reflect the uncertainty of the background model</a:t>
            </a:r>
          </a:p>
          <a:p>
            <a:r>
              <a:rPr lang="en-US" dirty="0"/>
              <a:t>Some state elements may not correlate with other state elements</a:t>
            </a:r>
          </a:p>
          <a:p>
            <a:r>
              <a:rPr lang="en-US" dirty="0"/>
              <a:t>A larger variety and volume of data is desirable to cover the state</a:t>
            </a:r>
          </a:p>
          <a:p>
            <a:endParaRPr lang="en-US" dirty="0"/>
          </a:p>
          <a:p>
            <a:pPr marL="0" indent="0">
              <a:buNone/>
            </a:pPr>
            <a:r>
              <a:rPr lang="en-US" dirty="0"/>
              <a:t>     </a:t>
            </a:r>
          </a:p>
          <a:p>
            <a:pPr marL="0" indent="0">
              <a:buNone/>
            </a:pPr>
            <a:r>
              <a:rPr lang="en-US" dirty="0"/>
              <a:t>                How to calculate or estimate the covariance matrix?</a:t>
            </a:r>
          </a:p>
          <a:p>
            <a:endParaRPr lang="en-US" dirty="0"/>
          </a:p>
        </p:txBody>
      </p:sp>
    </p:spTree>
    <p:extLst>
      <p:ext uri="{BB962C8B-B14F-4D97-AF65-F5344CB8AC3E}">
        <p14:creationId xmlns:p14="http://schemas.microsoft.com/office/powerpoint/2010/main" val="474607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58ECB-6F14-6745-AE25-58070C0FEF8F}"/>
              </a:ext>
            </a:extLst>
          </p:cNvPr>
          <p:cNvSpPr>
            <a:spLocks noGrp="1"/>
          </p:cNvSpPr>
          <p:nvPr>
            <p:ph type="title"/>
          </p:nvPr>
        </p:nvSpPr>
        <p:spPr/>
        <p:txBody>
          <a:bodyPr/>
          <a:lstStyle/>
          <a:p>
            <a:r>
              <a:rPr lang="en-US" dirty="0"/>
              <a:t>How to Calculate or Estimate the Covariance</a:t>
            </a:r>
          </a:p>
        </p:txBody>
      </p:sp>
      <p:sp>
        <p:nvSpPr>
          <p:cNvPr id="3" name="Content Placeholder 2">
            <a:extLst>
              <a:ext uri="{FF2B5EF4-FFF2-40B4-BE49-F238E27FC236}">
                <a16:creationId xmlns:a16="http://schemas.microsoft.com/office/drawing/2014/main" id="{95E871A2-15E8-A643-A7D9-0FFE24BB0EFD}"/>
              </a:ext>
            </a:extLst>
          </p:cNvPr>
          <p:cNvSpPr>
            <a:spLocks noGrp="1"/>
          </p:cNvSpPr>
          <p:nvPr>
            <p:ph idx="1"/>
          </p:nvPr>
        </p:nvSpPr>
        <p:spPr>
          <a:xfrm>
            <a:off x="726988" y="1813268"/>
            <a:ext cx="10740081" cy="4351338"/>
          </a:xfrm>
        </p:spPr>
        <p:txBody>
          <a:bodyPr/>
          <a:lstStyle/>
          <a:p>
            <a:pPr marL="0" indent="0">
              <a:buNone/>
            </a:pPr>
            <a:r>
              <a:rPr lang="en-US" dirty="0"/>
              <a:t>Most models in Space Weather are non-linear and the covariance being state dependent must be determined independently at each assimilation time step</a:t>
            </a:r>
          </a:p>
          <a:p>
            <a:pPr marL="0" indent="0">
              <a:buNone/>
            </a:pPr>
            <a:endParaRPr lang="en-US" dirty="0"/>
          </a:p>
          <a:p>
            <a:pPr marL="0" indent="0">
              <a:buNone/>
            </a:pPr>
            <a:r>
              <a:rPr lang="en-US" dirty="0"/>
              <a:t>Ways</a:t>
            </a:r>
          </a:p>
          <a:p>
            <a:r>
              <a:rPr lang="en-US" dirty="0"/>
              <a:t>Variational Analysis: Run the model while changing one state element at a time and recording the results</a:t>
            </a:r>
          </a:p>
          <a:p>
            <a:r>
              <a:rPr lang="en-US" dirty="0"/>
              <a:t>Use Monte Carlo methods to estimate the covariance</a:t>
            </a:r>
          </a:p>
        </p:txBody>
      </p:sp>
    </p:spTree>
    <p:extLst>
      <p:ext uri="{BB962C8B-B14F-4D97-AF65-F5344CB8AC3E}">
        <p14:creationId xmlns:p14="http://schemas.microsoft.com/office/powerpoint/2010/main" val="4056465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79AD7-5626-5B48-ACD0-D7125FFCC70D}"/>
              </a:ext>
            </a:extLst>
          </p:cNvPr>
          <p:cNvSpPr>
            <a:spLocks noGrp="1"/>
          </p:cNvSpPr>
          <p:nvPr>
            <p:ph type="title"/>
          </p:nvPr>
        </p:nvSpPr>
        <p:spPr>
          <a:xfrm>
            <a:off x="0" y="365125"/>
            <a:ext cx="12047837" cy="1325563"/>
          </a:xfrm>
        </p:spPr>
        <p:txBody>
          <a:bodyPr/>
          <a:lstStyle/>
          <a:p>
            <a:pPr algn="ctr"/>
            <a:r>
              <a:rPr lang="en-US" dirty="0"/>
              <a:t>Thermosphere Ionosphere Data Assimilation (TIDA)</a:t>
            </a:r>
          </a:p>
        </p:txBody>
      </p:sp>
      <p:sp>
        <p:nvSpPr>
          <p:cNvPr id="3" name="Content Placeholder 2">
            <a:extLst>
              <a:ext uri="{FF2B5EF4-FFF2-40B4-BE49-F238E27FC236}">
                <a16:creationId xmlns:a16="http://schemas.microsoft.com/office/drawing/2014/main" id="{2C56390B-DF07-4644-BE50-CCF53B009770}"/>
              </a:ext>
            </a:extLst>
          </p:cNvPr>
          <p:cNvSpPr>
            <a:spLocks noGrp="1"/>
          </p:cNvSpPr>
          <p:nvPr>
            <p:ph idx="1"/>
          </p:nvPr>
        </p:nvSpPr>
        <p:spPr>
          <a:xfrm>
            <a:off x="838200" y="2221041"/>
            <a:ext cx="10515600" cy="4351338"/>
          </a:xfrm>
        </p:spPr>
        <p:txBody>
          <a:bodyPr/>
          <a:lstStyle/>
          <a:p>
            <a:r>
              <a:rPr lang="en-US" dirty="0"/>
              <a:t>Use an ensemble of model runs </a:t>
            </a:r>
          </a:p>
          <a:p>
            <a:r>
              <a:rPr lang="en-US" dirty="0"/>
              <a:t>Use ensemble member statistics to infer the covariance</a:t>
            </a:r>
          </a:p>
          <a:p>
            <a:pPr marL="0" indent="0">
              <a:buNone/>
            </a:pPr>
            <a:endParaRPr lang="en-US" dirty="0"/>
          </a:p>
          <a:p>
            <a:pPr marL="0" indent="0">
              <a:buNone/>
            </a:pPr>
            <a:r>
              <a:rPr lang="en-US" dirty="0"/>
              <a:t>Questions about the ensemble:</a:t>
            </a:r>
          </a:p>
          <a:p>
            <a:pPr marL="0" indent="0">
              <a:buNone/>
            </a:pPr>
            <a:r>
              <a:rPr lang="en-US" dirty="0"/>
              <a:t>How many members?</a:t>
            </a:r>
          </a:p>
          <a:p>
            <a:pPr marL="0" indent="0">
              <a:buNone/>
            </a:pPr>
            <a:r>
              <a:rPr lang="en-US" dirty="0"/>
              <a:t>How to force the members?</a:t>
            </a:r>
          </a:p>
          <a:p>
            <a:pPr marL="0" indent="0">
              <a:buNone/>
            </a:pPr>
            <a:r>
              <a:rPr lang="en-US" dirty="0"/>
              <a:t>How many elements in the state?</a:t>
            </a:r>
          </a:p>
        </p:txBody>
      </p:sp>
    </p:spTree>
    <p:extLst>
      <p:ext uri="{BB962C8B-B14F-4D97-AF65-F5344CB8AC3E}">
        <p14:creationId xmlns:p14="http://schemas.microsoft.com/office/powerpoint/2010/main" val="41817057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15D89-3294-1845-B648-C479996DC7B7}"/>
              </a:ext>
            </a:extLst>
          </p:cNvPr>
          <p:cNvSpPr>
            <a:spLocks noGrp="1"/>
          </p:cNvSpPr>
          <p:nvPr>
            <p:ph type="title"/>
          </p:nvPr>
        </p:nvSpPr>
        <p:spPr>
          <a:xfrm>
            <a:off x="702275" y="-2188"/>
            <a:ext cx="10515600" cy="1325563"/>
          </a:xfrm>
        </p:spPr>
        <p:txBody>
          <a:bodyPr/>
          <a:lstStyle/>
          <a:p>
            <a:pPr algn="ctr"/>
            <a:r>
              <a:rPr lang="en-US" dirty="0"/>
              <a:t>TIDA Results for 20 March 2007</a:t>
            </a:r>
          </a:p>
        </p:txBody>
      </p:sp>
      <p:pic>
        <p:nvPicPr>
          <p:cNvPr id="4" name="Content Placeholder 3">
            <a:extLst>
              <a:ext uri="{FF2B5EF4-FFF2-40B4-BE49-F238E27FC236}">
                <a16:creationId xmlns:a16="http://schemas.microsoft.com/office/drawing/2014/main" id="{6D0C836A-A2FB-E14F-BBFB-AFC857813422}"/>
              </a:ext>
            </a:extLst>
          </p:cNvPr>
          <p:cNvPicPr>
            <a:picLocks noGrp="1" noChangeAspect="1"/>
          </p:cNvPicPr>
          <p:nvPr>
            <p:ph idx="1"/>
          </p:nvPr>
        </p:nvPicPr>
        <p:blipFill>
          <a:blip r:embed="rId2"/>
          <a:stretch>
            <a:fillRect/>
          </a:stretch>
        </p:blipFill>
        <p:spPr>
          <a:xfrm>
            <a:off x="2634014" y="1221131"/>
            <a:ext cx="6114569" cy="4718422"/>
          </a:xfrm>
        </p:spPr>
      </p:pic>
      <p:sp>
        <p:nvSpPr>
          <p:cNvPr id="5" name="TextBox 4">
            <a:extLst>
              <a:ext uri="{FF2B5EF4-FFF2-40B4-BE49-F238E27FC236}">
                <a16:creationId xmlns:a16="http://schemas.microsoft.com/office/drawing/2014/main" id="{70E673EF-1660-A242-B49F-81CCAFEAC1E2}"/>
              </a:ext>
            </a:extLst>
          </p:cNvPr>
          <p:cNvSpPr txBox="1"/>
          <p:nvPr/>
        </p:nvSpPr>
        <p:spPr>
          <a:xfrm>
            <a:off x="6048780" y="6388443"/>
            <a:ext cx="6143220" cy="646331"/>
          </a:xfrm>
          <a:prstGeom prst="rect">
            <a:avLst/>
          </a:prstGeom>
          <a:noFill/>
        </p:spPr>
        <p:txBody>
          <a:bodyPr wrap="none" rtlCol="0">
            <a:spAutoFit/>
          </a:bodyPr>
          <a:lstStyle/>
          <a:p>
            <a:r>
              <a:rPr lang="en-US" dirty="0"/>
              <a:t>Codrescu et al., 2018  </a:t>
            </a:r>
            <a:r>
              <a:rPr lang="en-US" b="1" dirty="0">
                <a:hlinkClick r:id="rId3"/>
              </a:rPr>
              <a:t>https://doi.org/10.1002/2017SW001752</a:t>
            </a:r>
            <a:endParaRPr lang="en-US" dirty="0"/>
          </a:p>
          <a:p>
            <a:endParaRPr lang="en-US" dirty="0"/>
          </a:p>
        </p:txBody>
      </p:sp>
      <p:sp>
        <p:nvSpPr>
          <p:cNvPr id="3" name="TextBox 2">
            <a:extLst>
              <a:ext uri="{FF2B5EF4-FFF2-40B4-BE49-F238E27FC236}">
                <a16:creationId xmlns:a16="http://schemas.microsoft.com/office/drawing/2014/main" id="{14BF4C9B-E0AD-8744-8D56-7062907D29CA}"/>
              </a:ext>
            </a:extLst>
          </p:cNvPr>
          <p:cNvSpPr txBox="1"/>
          <p:nvPr/>
        </p:nvSpPr>
        <p:spPr>
          <a:xfrm>
            <a:off x="0" y="5939553"/>
            <a:ext cx="12192000" cy="369332"/>
          </a:xfrm>
          <a:prstGeom prst="rect">
            <a:avLst/>
          </a:prstGeom>
          <a:noFill/>
        </p:spPr>
        <p:txBody>
          <a:bodyPr wrap="square" rtlCol="0">
            <a:spAutoFit/>
          </a:bodyPr>
          <a:lstStyle/>
          <a:p>
            <a:pPr algn="ctr"/>
            <a:r>
              <a:rPr lang="en-US" dirty="0"/>
              <a:t>Assimilated CHAMP and compared also at GRACE</a:t>
            </a:r>
          </a:p>
        </p:txBody>
      </p:sp>
    </p:spTree>
    <p:extLst>
      <p:ext uri="{BB962C8B-B14F-4D97-AF65-F5344CB8AC3E}">
        <p14:creationId xmlns:p14="http://schemas.microsoft.com/office/powerpoint/2010/main" val="19890998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17404-CFF6-B246-B16D-A988774D4FCC}"/>
              </a:ext>
            </a:extLst>
          </p:cNvPr>
          <p:cNvSpPr>
            <a:spLocks noGrp="1"/>
          </p:cNvSpPr>
          <p:nvPr>
            <p:ph type="title"/>
          </p:nvPr>
        </p:nvSpPr>
        <p:spPr>
          <a:xfrm>
            <a:off x="838200" y="365126"/>
            <a:ext cx="10515600" cy="878050"/>
          </a:xfrm>
        </p:spPr>
        <p:txBody>
          <a:bodyPr/>
          <a:lstStyle/>
          <a:p>
            <a:pPr algn="ctr"/>
            <a:r>
              <a:rPr lang="en-US" dirty="0"/>
              <a:t>The November 18 – 21, 2003 Simulation</a:t>
            </a:r>
          </a:p>
        </p:txBody>
      </p:sp>
      <p:pic>
        <p:nvPicPr>
          <p:cNvPr id="5" name="Content Placeholder 4">
            <a:extLst>
              <a:ext uri="{FF2B5EF4-FFF2-40B4-BE49-F238E27FC236}">
                <a16:creationId xmlns:a16="http://schemas.microsoft.com/office/drawing/2014/main" id="{19C9AE12-BA93-2349-B0A5-46FA552CBBBF}"/>
              </a:ext>
            </a:extLst>
          </p:cNvPr>
          <p:cNvPicPr>
            <a:picLocks noGrp="1" noChangeAspect="1"/>
          </p:cNvPicPr>
          <p:nvPr>
            <p:ph idx="1"/>
          </p:nvPr>
        </p:nvPicPr>
        <p:blipFill>
          <a:blip r:embed="rId2"/>
          <a:stretch>
            <a:fillRect/>
          </a:stretch>
        </p:blipFill>
        <p:spPr>
          <a:xfrm>
            <a:off x="390417" y="1243175"/>
            <a:ext cx="10849510" cy="5393932"/>
          </a:xfrm>
        </p:spPr>
      </p:pic>
    </p:spTree>
    <p:extLst>
      <p:ext uri="{BB962C8B-B14F-4D97-AF65-F5344CB8AC3E}">
        <p14:creationId xmlns:p14="http://schemas.microsoft.com/office/powerpoint/2010/main" val="3535091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A0FAE-3EDA-9A49-99BB-D471CDA58D1B}"/>
              </a:ext>
            </a:extLst>
          </p:cNvPr>
          <p:cNvSpPr>
            <a:spLocks noGrp="1"/>
          </p:cNvSpPr>
          <p:nvPr>
            <p:ph type="title"/>
          </p:nvPr>
        </p:nvSpPr>
        <p:spPr/>
        <p:txBody>
          <a:bodyPr/>
          <a:lstStyle/>
          <a:p>
            <a:pPr algn="ctr"/>
            <a:r>
              <a:rPr lang="en-US" dirty="0"/>
              <a:t>Storm Recovery November 21, 2003 </a:t>
            </a:r>
            <a:br>
              <a:rPr lang="en-US" dirty="0"/>
            </a:br>
            <a:r>
              <a:rPr lang="en-US" dirty="0"/>
              <a:t>TIDA Results</a:t>
            </a:r>
          </a:p>
        </p:txBody>
      </p:sp>
      <p:pic>
        <p:nvPicPr>
          <p:cNvPr id="5" name="Content Placeholder 4">
            <a:extLst>
              <a:ext uri="{FF2B5EF4-FFF2-40B4-BE49-F238E27FC236}">
                <a16:creationId xmlns:a16="http://schemas.microsoft.com/office/drawing/2014/main" id="{4464802F-BA61-E748-AE65-5FB5BC946704}"/>
              </a:ext>
            </a:extLst>
          </p:cNvPr>
          <p:cNvPicPr>
            <a:picLocks noGrp="1" noChangeAspect="1"/>
          </p:cNvPicPr>
          <p:nvPr>
            <p:ph idx="1"/>
          </p:nvPr>
        </p:nvPicPr>
        <p:blipFill>
          <a:blip r:embed="rId2"/>
          <a:stretch>
            <a:fillRect/>
          </a:stretch>
        </p:blipFill>
        <p:spPr>
          <a:xfrm>
            <a:off x="2069465" y="2010975"/>
            <a:ext cx="7630589" cy="4351338"/>
          </a:xfrm>
        </p:spPr>
      </p:pic>
    </p:spTree>
    <p:extLst>
      <p:ext uri="{BB962C8B-B14F-4D97-AF65-F5344CB8AC3E}">
        <p14:creationId xmlns:p14="http://schemas.microsoft.com/office/powerpoint/2010/main" val="6368232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1773</TotalTime>
  <Words>525</Words>
  <Application>Microsoft Macintosh PowerPoint</Application>
  <PresentationFormat>Widescreen</PresentationFormat>
  <Paragraphs>53</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inherit</vt:lpstr>
      <vt:lpstr>Open Sans</vt:lpstr>
      <vt:lpstr>Office Theme</vt:lpstr>
      <vt:lpstr>On Space Weather Data Assimilation </vt:lpstr>
      <vt:lpstr>Abstract</vt:lpstr>
      <vt:lpstr>Chaotic vs Strongly Forced Systems</vt:lpstr>
      <vt:lpstr>The Covariance Matrix</vt:lpstr>
      <vt:lpstr>How to Calculate or Estimate the Covariance</vt:lpstr>
      <vt:lpstr>Thermosphere Ionosphere Data Assimilation (TIDA)</vt:lpstr>
      <vt:lpstr>TIDA Results for 20 March 2007</vt:lpstr>
      <vt:lpstr>The November 18 – 21, 2003 Simulation</vt:lpstr>
      <vt:lpstr>Storm Recovery November 21, 2003  TIDA Results</vt:lpstr>
      <vt:lpstr>PowerPoint Presentation</vt:lpstr>
      <vt:lpstr>GOLD O/N2 Ratio Assimilation The Importance of Measurement Uncertainty</vt:lpstr>
      <vt:lpstr>Conclusions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 Space Weather Data Assimilation </dc:title>
  <dc:creator>Mihail</dc:creator>
  <cp:lastModifiedBy>Mihail</cp:lastModifiedBy>
  <cp:revision>21</cp:revision>
  <dcterms:created xsi:type="dcterms:W3CDTF">2020-05-01T17:46:26Z</dcterms:created>
  <dcterms:modified xsi:type="dcterms:W3CDTF">2020-05-02T23:53:48Z</dcterms:modified>
</cp:coreProperties>
</file>