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9" r:id="rId3"/>
    <p:sldId id="258" r:id="rId4"/>
    <p:sldId id="297" r:id="rId5"/>
    <p:sldId id="261" r:id="rId6"/>
    <p:sldId id="283" r:id="rId7"/>
    <p:sldId id="264" r:id="rId8"/>
    <p:sldId id="263" r:id="rId9"/>
    <p:sldId id="298" r:id="rId10"/>
    <p:sldId id="299" r:id="rId11"/>
    <p:sldId id="266" r:id="rId12"/>
    <p:sldId id="288" r:id="rId13"/>
    <p:sldId id="267" r:id="rId14"/>
    <p:sldId id="268" r:id="rId15"/>
    <p:sldId id="272" r:id="rId16"/>
    <p:sldId id="276" r:id="rId17"/>
    <p:sldId id="277" r:id="rId18"/>
    <p:sldId id="278" r:id="rId19"/>
    <p:sldId id="279" r:id="rId20"/>
    <p:sldId id="300" r:id="rId21"/>
    <p:sldId id="284" r:id="rId22"/>
    <p:sldId id="308" r:id="rId23"/>
    <p:sldId id="309" r:id="rId24"/>
    <p:sldId id="303" r:id="rId25"/>
    <p:sldId id="307" r:id="rId26"/>
  </p:sldIdLst>
  <p:sldSz cx="10691813" cy="7559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6767FF"/>
    <a:srgbClr val="CDCD9A"/>
    <a:srgbClr val="D4D4D4"/>
    <a:srgbClr val="00AB8E"/>
    <a:srgbClr val="203864"/>
    <a:srgbClr val="3C5177"/>
    <a:srgbClr val="003087"/>
    <a:srgbClr val="FA9898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97" autoAdjust="0"/>
    <p:restoredTop sz="94249" autoAdjust="0"/>
  </p:normalViewPr>
  <p:slideViewPr>
    <p:cSldViewPr snapToGrid="0">
      <p:cViewPr varScale="1">
        <p:scale>
          <a:sx n="74" d="100"/>
          <a:sy n="74" d="100"/>
        </p:scale>
        <p:origin x="222" y="60"/>
      </p:cViewPr>
      <p:guideLst>
        <p:guide orient="horz" pos="2381"/>
        <p:guide pos="33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2" d="100"/>
          <a:sy n="72" d="100"/>
        </p:scale>
        <p:origin x="16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9C20609-4204-4B16-ABB3-5C1D80D3DD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F48B48-51CC-4B30-9568-AEA59CFAD6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1A38C-C54E-433C-B3B9-9930D00D56E4}" type="datetimeFigureOut">
              <a:rPr lang="fr-FR" smtClean="0"/>
              <a:pPr/>
              <a:t>04/05/2020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43CF86B-69C7-45E5-80B4-7B15D36D01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1B62DF1-3799-431E-A07E-771D901236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7610E-42CE-41DD-8E05-A65FB9D1ED0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435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B15A5-6508-4778-B7A9-430C5F4F846F}" type="datetimeFigureOut">
              <a:rPr lang="fr-FR" smtClean="0"/>
              <a:pPr/>
              <a:t>04/05/2020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0A9C3-9F45-45E1-9236-8F40A01EE59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49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037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6462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091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468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561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9710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585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19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46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60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239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081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632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750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956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0A9C3-9F45-45E1-9236-8F40A01EE595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83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DC40836-2D69-411B-A84E-E7B42153C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" y="2506641"/>
            <a:ext cx="8101112" cy="505462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FBBE1B-7161-4E40-861D-A273725AC98F}"/>
              </a:ext>
            </a:extLst>
          </p:cNvPr>
          <p:cNvSpPr/>
          <p:nvPr userDrawn="1"/>
        </p:nvSpPr>
        <p:spPr bwMode="auto">
          <a:xfrm>
            <a:off x="0" y="0"/>
            <a:ext cx="10693400" cy="2381083"/>
          </a:xfrm>
          <a:prstGeom prst="rect">
            <a:avLst/>
          </a:prstGeom>
          <a:solidFill>
            <a:srgbClr val="00308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E83FB0-66F9-4C16-BE49-DC276356E5B9}"/>
              </a:ext>
            </a:extLst>
          </p:cNvPr>
          <p:cNvSpPr/>
          <p:nvPr userDrawn="1"/>
        </p:nvSpPr>
        <p:spPr bwMode="auto">
          <a:xfrm>
            <a:off x="0" y="2381083"/>
            <a:ext cx="10692000" cy="180000"/>
          </a:xfrm>
          <a:prstGeom prst="rect">
            <a:avLst/>
          </a:prstGeom>
          <a:solidFill>
            <a:srgbClr val="00AB8E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6582ADE-020B-4F06-8168-B1BAEF042D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00" y="6507923"/>
            <a:ext cx="1260000" cy="64573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4E1DFB7-7DAF-4F0D-860C-3FC935530B30}"/>
              </a:ext>
            </a:extLst>
          </p:cNvPr>
          <p:cNvSpPr txBox="1"/>
          <p:nvPr userDrawn="1"/>
        </p:nvSpPr>
        <p:spPr>
          <a:xfrm>
            <a:off x="5993372" y="2397600"/>
            <a:ext cx="4698628" cy="148604"/>
          </a:xfrm>
          <a:prstGeom prst="rect">
            <a:avLst/>
          </a:prstGeom>
          <a:noFill/>
        </p:spPr>
        <p:txBody>
          <a:bodyPr wrap="square" rIns="396000" rtlCol="0" anchor="ctr" anchorCtr="0">
            <a:noAutofit/>
          </a:bodyPr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EGU 2020 - HS8.1.4 </a:t>
            </a:r>
          </a:p>
        </p:txBody>
      </p:sp>
    </p:spTree>
    <p:extLst>
      <p:ext uri="{BB962C8B-B14F-4D97-AF65-F5344CB8AC3E}">
        <p14:creationId xmlns:p14="http://schemas.microsoft.com/office/powerpoint/2010/main" val="166574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FB0E87B6-177D-41B3-96F9-E219AA98234E}"/>
              </a:ext>
            </a:extLst>
          </p:cNvPr>
          <p:cNvGrpSpPr/>
          <p:nvPr userDrawn="1"/>
        </p:nvGrpSpPr>
        <p:grpSpPr>
          <a:xfrm>
            <a:off x="0" y="0"/>
            <a:ext cx="10692001" cy="1126233"/>
            <a:chOff x="0" y="-10231"/>
            <a:chExt cx="10692001" cy="112623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B46E48-691D-45A2-B421-436527F4E26C}"/>
                </a:ext>
              </a:extLst>
            </p:cNvPr>
            <p:cNvSpPr/>
            <p:nvPr userDrawn="1"/>
          </p:nvSpPr>
          <p:spPr bwMode="auto">
            <a:xfrm>
              <a:off x="0" y="-10231"/>
              <a:ext cx="10692000" cy="853045"/>
            </a:xfrm>
            <a:prstGeom prst="rect">
              <a:avLst/>
            </a:prstGeom>
            <a:solidFill>
              <a:srgbClr val="003087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E95323-96B5-4BA5-8E5E-02D828449DCB}"/>
                </a:ext>
              </a:extLst>
            </p:cNvPr>
            <p:cNvSpPr/>
            <p:nvPr userDrawn="1"/>
          </p:nvSpPr>
          <p:spPr bwMode="auto">
            <a:xfrm>
              <a:off x="0" y="842815"/>
              <a:ext cx="10692000" cy="273186"/>
            </a:xfrm>
            <a:prstGeom prst="rect">
              <a:avLst/>
            </a:prstGeom>
            <a:solidFill>
              <a:srgbClr val="00AB8E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590CD23-8503-46F7-8F08-21BF7E23F4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62" r="19529" b="41237"/>
            <a:stretch/>
          </p:blipFill>
          <p:spPr>
            <a:xfrm>
              <a:off x="7002885" y="0"/>
              <a:ext cx="3689116" cy="1116002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77A6257B-0480-4097-8D82-5B681DA212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00" y="6960606"/>
            <a:ext cx="720000" cy="368994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9C32C56-265E-41C5-A57C-40E266C7D64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34000" y="853044"/>
            <a:ext cx="9648000" cy="273186"/>
          </a:xfrm>
          <a:prstGeom prst="rect">
            <a:avLst/>
          </a:prstGeom>
        </p:spPr>
        <p:txBody>
          <a:bodyPr lIns="180000" tIns="0" bIns="0"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secondaire ou espace de vide (Arial blanc 14)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5325140-E191-4B3B-AB09-2477C8ACD12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34000" y="118800"/>
            <a:ext cx="10227600" cy="662400"/>
          </a:xfrm>
          <a:prstGeom prst="rect">
            <a:avLst/>
          </a:prstGeom>
        </p:spPr>
        <p:txBody>
          <a:bodyPr t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de la diapositive (Arial blanc 22 ou 24)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4C3AF87-2292-4616-8DF0-47562561E87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39812" y="1493999"/>
            <a:ext cx="9611999" cy="5212630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00000"/>
              </a:lnSpc>
              <a:spcBef>
                <a:spcPts val="0"/>
              </a:spcBef>
              <a:buClrTx/>
              <a:buFont typeface="Arial" panose="020B0604020202020204" pitchFamily="34" charset="0"/>
              <a:buChar char=" "/>
              <a:tabLst>
                <a:tab pos="720000" algn="l"/>
              </a:tabLst>
              <a:defRPr sz="1800"/>
            </a:lvl1pPr>
            <a:lvl2pPr>
              <a:lnSpc>
                <a:spcPct val="100000"/>
              </a:lnSpc>
              <a:spcBef>
                <a:spcPts val="600"/>
              </a:spcBef>
              <a:tabLst>
                <a:tab pos="720000" algn="l"/>
              </a:tabLst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tabLst>
                <a:tab pos="720000" algn="l"/>
              </a:tabLst>
              <a:defRPr sz="1600"/>
            </a:lvl3pPr>
            <a:lvl4pPr>
              <a:lnSpc>
                <a:spcPct val="100000"/>
              </a:lnSpc>
              <a:spcBef>
                <a:spcPts val="600"/>
              </a:spcBef>
              <a:tabLst>
                <a:tab pos="720000" algn="l"/>
              </a:tabLst>
              <a:defRPr sz="1400"/>
            </a:lvl4pPr>
            <a:lvl5pPr>
              <a:lnSpc>
                <a:spcPct val="100000"/>
              </a:lnSpc>
              <a:spcBef>
                <a:spcPts val="600"/>
              </a:spcBef>
              <a:tabLst>
                <a:tab pos="0" algn="l"/>
              </a:tabLst>
              <a:defRPr sz="1400"/>
            </a:lvl5pPr>
            <a:lvl6pPr marL="2519858" marR="0" indent="0" algn="l" defTabSz="1007943" rtl="0" eaLnBrk="1" fontAlgn="auto" latinLnBrk="0" hangingPunct="1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tabLst>
                <a:tab pos="360000" algn="l"/>
              </a:tabLst>
              <a:defRPr sz="2205"/>
            </a:lvl9pPr>
          </a:lstStyle>
          <a:p>
            <a:pPr lvl="0"/>
            <a:r>
              <a:rPr lang="fr-FR" dirty="0"/>
              <a:t>Texte principal (Arial bleu, 16 ou 18)</a:t>
            </a:r>
          </a:p>
          <a:p>
            <a:pPr lvl="1"/>
            <a:r>
              <a:rPr lang="fr-FR" dirty="0"/>
              <a:t> Premier niveau de puces (Arial vert 14 ou 16)</a:t>
            </a:r>
          </a:p>
          <a:p>
            <a:pPr lvl="2"/>
            <a:r>
              <a:rPr lang="fr-FR" dirty="0"/>
              <a:t> Deuxième niveau de puces (Arial bleu 14 ou 16)</a:t>
            </a:r>
          </a:p>
          <a:p>
            <a:pPr lvl="3"/>
            <a:r>
              <a:rPr lang="fr-FR" dirty="0"/>
              <a:t> Troisième niveau de puces (Arial noir 12 ou 14)</a:t>
            </a:r>
          </a:p>
          <a:p>
            <a:pPr lvl="4"/>
            <a:r>
              <a:rPr lang="fr-FR" dirty="0"/>
              <a:t> Quatrième niveau de puces (Arial noir 12 ou 14)</a:t>
            </a:r>
          </a:p>
          <a:p>
            <a:pPr lvl="5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205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45583" y="2505807"/>
            <a:ext cx="8136000" cy="2340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3087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Titre de section</a:t>
            </a:r>
          </a:p>
          <a:p>
            <a:pPr lvl="0"/>
            <a:r>
              <a:rPr lang="fr-FR" dirty="0"/>
              <a:t>(Arial bleu gras 20)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0241291-1CEE-4F05-A819-9CED88CE5398}"/>
              </a:ext>
            </a:extLst>
          </p:cNvPr>
          <p:cNvGrpSpPr/>
          <p:nvPr userDrawn="1"/>
        </p:nvGrpSpPr>
        <p:grpSpPr>
          <a:xfrm>
            <a:off x="0" y="-13309"/>
            <a:ext cx="1126233" cy="7574574"/>
            <a:chOff x="0" y="-13309"/>
            <a:chExt cx="1126233" cy="757457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B542416-4CF0-4C04-BB4A-5DB99C5F4D94}"/>
                </a:ext>
              </a:extLst>
            </p:cNvPr>
            <p:cNvSpPr/>
            <p:nvPr userDrawn="1"/>
          </p:nvSpPr>
          <p:spPr bwMode="auto">
            <a:xfrm rot="16200000">
              <a:off x="-3360763" y="3347456"/>
              <a:ext cx="7574572" cy="853045"/>
            </a:xfrm>
            <a:prstGeom prst="rect">
              <a:avLst/>
            </a:prstGeom>
            <a:solidFill>
              <a:srgbClr val="003087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1AA564-7DC1-4EC2-A734-CA43258841A5}"/>
                </a:ext>
              </a:extLst>
            </p:cNvPr>
            <p:cNvSpPr/>
            <p:nvPr userDrawn="1"/>
          </p:nvSpPr>
          <p:spPr bwMode="auto">
            <a:xfrm rot="16200000">
              <a:off x="-2797647" y="3637385"/>
              <a:ext cx="7574571" cy="273186"/>
            </a:xfrm>
            <a:prstGeom prst="rect">
              <a:avLst/>
            </a:prstGeom>
            <a:solidFill>
              <a:srgbClr val="00AB8E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0A231C6-6777-4D5C-B023-C3AE3CA74B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62" r="19529" b="41237"/>
            <a:stretch/>
          </p:blipFill>
          <p:spPr>
            <a:xfrm rot="16200000">
              <a:off x="-1276326" y="1273248"/>
              <a:ext cx="3689116" cy="1116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42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0DDEE04-1B79-4248-B0D1-162B7707767C}"/>
              </a:ext>
            </a:extLst>
          </p:cNvPr>
          <p:cNvSpPr txBox="1">
            <a:spLocks/>
          </p:cNvSpPr>
          <p:nvPr userDrawn="1"/>
        </p:nvSpPr>
        <p:spPr>
          <a:xfrm>
            <a:off x="234000" y="99832"/>
            <a:ext cx="10227600" cy="662400"/>
          </a:xfrm>
          <a:prstGeom prst="rect">
            <a:avLst/>
          </a:prstGeom>
        </p:spPr>
        <p:txBody>
          <a:bodyPr tIns="0" bIns="0" anchor="b" anchorCtr="0"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sz="2200" b="0" kern="0" dirty="0"/>
              <a:t>Titre de la diapositive (Arial blanc 22)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96C3D8-23A6-4453-B14B-BBF3774B7594}"/>
              </a:ext>
            </a:extLst>
          </p:cNvPr>
          <p:cNvSpPr txBox="1"/>
          <p:nvPr userDrawn="1"/>
        </p:nvSpPr>
        <p:spPr>
          <a:xfrm>
            <a:off x="4959044" y="7099304"/>
            <a:ext cx="7737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BA9D175-F1C9-4D62-AD48-842692F3BE13}" type="slidenum">
              <a:rPr lang="fr-FR" sz="8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‹N°›</a:t>
            </a:fld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A112DE9-F5EF-4021-892D-87982197E3EF}"/>
              </a:ext>
            </a:extLst>
          </p:cNvPr>
          <p:cNvGrpSpPr/>
          <p:nvPr userDrawn="1"/>
        </p:nvGrpSpPr>
        <p:grpSpPr>
          <a:xfrm>
            <a:off x="0" y="0"/>
            <a:ext cx="10692001" cy="1126233"/>
            <a:chOff x="0" y="-10231"/>
            <a:chExt cx="10692001" cy="11262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E878DF-45C7-4856-8165-1E43DB93C570}"/>
                </a:ext>
              </a:extLst>
            </p:cNvPr>
            <p:cNvSpPr/>
            <p:nvPr userDrawn="1"/>
          </p:nvSpPr>
          <p:spPr bwMode="auto">
            <a:xfrm>
              <a:off x="0" y="-10231"/>
              <a:ext cx="10692000" cy="853045"/>
            </a:xfrm>
            <a:prstGeom prst="rect">
              <a:avLst/>
            </a:prstGeom>
            <a:solidFill>
              <a:srgbClr val="003087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9B2290-EDC3-45D9-9115-6982A6EEB3DF}"/>
                </a:ext>
              </a:extLst>
            </p:cNvPr>
            <p:cNvSpPr/>
            <p:nvPr userDrawn="1"/>
          </p:nvSpPr>
          <p:spPr bwMode="auto">
            <a:xfrm>
              <a:off x="0" y="842815"/>
              <a:ext cx="10692000" cy="273186"/>
            </a:xfrm>
            <a:prstGeom prst="rect">
              <a:avLst/>
            </a:prstGeom>
            <a:solidFill>
              <a:srgbClr val="00AB8E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</a:endParaRP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F978B96-2930-4CB2-8CC4-BC6F1EAE3E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62" r="19529" b="41237"/>
            <a:stretch/>
          </p:blipFill>
          <p:spPr>
            <a:xfrm>
              <a:off x="7002885" y="0"/>
              <a:ext cx="3689116" cy="1116002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DB9D8DC8-72FB-428A-86CE-9F1FE0C2CD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00" y="6960606"/>
            <a:ext cx="720000" cy="36899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88CDA4-0B43-425F-9F0A-8136276BD550}"/>
              </a:ext>
            </a:extLst>
          </p:cNvPr>
          <p:cNvSpPr txBox="1">
            <a:spLocks/>
          </p:cNvSpPr>
          <p:nvPr userDrawn="1"/>
        </p:nvSpPr>
        <p:spPr>
          <a:xfrm>
            <a:off x="234000" y="853044"/>
            <a:ext cx="9648000" cy="273186"/>
          </a:xfrm>
          <a:prstGeom prst="rect">
            <a:avLst/>
          </a:prstGeom>
        </p:spPr>
        <p:txBody>
          <a:bodyPr lIns="180000" tIns="0" bIns="0" anchor="ctr" anchorCtr="0"/>
          <a:lstStyle>
            <a:lvl1pPr marL="0" indent="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fr-FR"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Arial" panose="020B0604020202020204" pitchFamily="34" charset="0"/>
              <a:buNone/>
              <a:defRPr sz="2205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003087"/>
              </a:buClr>
              <a:buFont typeface="Calibri" panose="020F0502020204030204" pitchFamily="34" charset="0"/>
              <a:buNone/>
              <a:defRPr sz="1984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Calibri" panose="020F050202020403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Titre secondaire ou espace de vide (Arial blanc 14)</a:t>
            </a:r>
            <a:endParaRPr lang="fr-FR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C8B097C-E425-4B03-A876-571301D4FA1C}"/>
              </a:ext>
            </a:extLst>
          </p:cNvPr>
          <p:cNvSpPr txBox="1">
            <a:spLocks/>
          </p:cNvSpPr>
          <p:nvPr userDrawn="1"/>
        </p:nvSpPr>
        <p:spPr>
          <a:xfrm>
            <a:off x="234000" y="118800"/>
            <a:ext cx="10227600" cy="662400"/>
          </a:xfrm>
          <a:prstGeom prst="rect">
            <a:avLst/>
          </a:prstGeom>
        </p:spPr>
        <p:txBody>
          <a:bodyPr tIns="0" bIns="0" anchor="b" anchorCtr="0"/>
          <a:lstStyle>
            <a:lvl1pPr marL="0" indent="0" algn="l" defTabSz="1007943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lang="fr-FR"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Arial" panose="020B0604020202020204" pitchFamily="34" charset="0"/>
              <a:buNone/>
              <a:defRPr sz="2205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003087"/>
              </a:buClr>
              <a:buFont typeface="Calibri" panose="020F0502020204030204" pitchFamily="34" charset="0"/>
              <a:buNone/>
              <a:defRPr sz="1984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Calibri" panose="020F050202020403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Titre de la diapositive (Arial blanc 22 ou 24)</a:t>
            </a:r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E0BFC2D-B0AC-4F67-927E-437884A3FE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/>
          <a:srcRect r="53702"/>
          <a:stretch/>
        </p:blipFill>
        <p:spPr>
          <a:xfrm>
            <a:off x="8993727" y="6899067"/>
            <a:ext cx="622844" cy="49207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4715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007943" rtl="0" eaLnBrk="1" latinLnBrk="0" hangingPunct="1">
        <a:lnSpc>
          <a:spcPct val="90000"/>
        </a:lnSpc>
        <a:spcBef>
          <a:spcPts val="1102"/>
        </a:spcBef>
        <a:buFontTx/>
        <a:buNone/>
        <a:defRPr lang="fr-FR" sz="1800" kern="1200" smtClean="0">
          <a:solidFill>
            <a:srgbClr val="0030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9721" indent="-285750" algn="l" defTabSz="1007943" rtl="0" eaLnBrk="1" latinLnBrk="0" hangingPunct="1">
        <a:lnSpc>
          <a:spcPct val="90000"/>
        </a:lnSpc>
        <a:spcBef>
          <a:spcPts val="551"/>
        </a:spcBef>
        <a:buClr>
          <a:srgbClr val="00AB8E"/>
        </a:buClr>
        <a:buFont typeface="Arial" panose="020B0604020202020204" pitchFamily="34" charset="0"/>
        <a:buChar char="⁄"/>
        <a:defRPr sz="1600" kern="1200">
          <a:solidFill>
            <a:srgbClr val="00AB8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003087"/>
        </a:buClr>
        <a:buFont typeface="Calibri" panose="020F0502020204030204" pitchFamily="34" charset="0"/>
        <a:buChar char="‒"/>
        <a:defRPr sz="1400" kern="1200">
          <a:solidFill>
            <a:srgbClr val="0030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00AB8E"/>
        </a:buClr>
        <a:buFont typeface="Calibri" panose="020F0502020204030204" pitchFamily="34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Clr>
          <a:srgbClr val="00AB8E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m-files://show/46BDB88F-C01E-4633-B0E0-289076B0DE0A/0-454923?property=PG4CCD65F7705A4D9EBB910E7B49A00D5Dn1_PG41318CD3990849098784424F881B1C92" TargetMode="External"/><Relationship Id="rId7" Type="http://schemas.openxmlformats.org/officeDocument/2006/relationships/image" Target="../media/image6.png"/><Relationship Id="rId2" Type="http://schemas.openxmlformats.org/officeDocument/2006/relationships/hyperlink" Target="m-files://show/46BDB88F-C01E-4633-B0E0-289076B0DE0A/0-454923?property=ID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-files://show/46BDB88F-C01E-4633-B0E0-289076B0DE0A/0-454923?property=PG3E2BB7EBC49E4C8C825CCAE0AEBA9A06" TargetMode="External"/><Relationship Id="rId4" Type="http://schemas.openxmlformats.org/officeDocument/2006/relationships/hyperlink" Target="m-files://show/46BDB88F-C01E-4633-B0E0-289076B0DE0A/0-454923?property=PGBE17CA950E164995B7B216CE96E01296" TargetMode="External"/><Relationship Id="rId9" Type="http://schemas.openxmlformats.org/officeDocument/2006/relationships/hyperlink" Target="m-files://show/46BDB88F-C01E-4633-B0E0-289076B0DE0A/0-454923?property=PGC7310FCEF867446785E16D61838BEC41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0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0.png"/><Relationship Id="rId4" Type="http://schemas.openxmlformats.org/officeDocument/2006/relationships/image" Target="../media/image4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46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50.pn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75.png"/><Relationship Id="rId5" Type="http://schemas.openxmlformats.org/officeDocument/2006/relationships/image" Target="../media/image82.png"/><Relationship Id="rId10" Type="http://schemas.openxmlformats.org/officeDocument/2006/relationships/image" Target="../media/image69.jpeg"/><Relationship Id="rId4" Type="http://schemas.openxmlformats.org/officeDocument/2006/relationships/image" Target="../media/image81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jpeg"/><Relationship Id="rId3" Type="http://schemas.openxmlformats.org/officeDocument/2006/relationships/image" Target="../media/image82.png"/><Relationship Id="rId21" Type="http://schemas.openxmlformats.org/officeDocument/2006/relationships/image" Target="../media/image88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2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19" Type="http://schemas.openxmlformats.org/officeDocument/2006/relationships/image" Target="../media/image86.jpeg"/><Relationship Id="rId4" Type="http://schemas.openxmlformats.org/officeDocument/2006/relationships/image" Target="../media/image820.png"/><Relationship Id="rId22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41.png"/><Relationship Id="rId9" Type="http://schemas.openxmlformats.org/officeDocument/2006/relationships/image" Target="../media/image20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hlinkClick r:id="rId2"/>
            <a:extLst>
              <a:ext uri="{FF2B5EF4-FFF2-40B4-BE49-F238E27FC236}">
                <a16:creationId xmlns:a16="http://schemas.microsoft.com/office/drawing/2014/main" id="{0E388AF4-307E-4163-9254-0FFA4D553C46}"/>
              </a:ext>
            </a:extLst>
          </p:cNvPr>
          <p:cNvSpPr txBox="1"/>
          <p:nvPr/>
        </p:nvSpPr>
        <p:spPr>
          <a:xfrm>
            <a:off x="1072514" y="7111623"/>
            <a:ext cx="464400" cy="215444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pPr algn="ct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454923</a:t>
            </a:r>
          </a:p>
        </p:txBody>
      </p:sp>
      <p:sp>
        <p:nvSpPr>
          <p:cNvPr id="5" name="ZoneTexte 4">
            <a:hlinkClick r:id="rId3"/>
            <a:extLst>
              <a:ext uri="{FF2B5EF4-FFF2-40B4-BE49-F238E27FC236}">
                <a16:creationId xmlns:a16="http://schemas.microsoft.com/office/drawing/2014/main" id="{27789331-49DF-4BE2-A6F8-99C3C90A1A87}"/>
              </a:ext>
            </a:extLst>
          </p:cNvPr>
          <p:cNvSpPr txBox="1"/>
          <p:nvPr/>
        </p:nvSpPr>
        <p:spPr>
          <a:xfrm>
            <a:off x="575575" y="7111623"/>
            <a:ext cx="463275" cy="215444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/>
          <a:p>
            <a:pPr algn="ctr"/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[CGR]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894BFB-0493-4FAF-B1B2-C325986E0A78}"/>
              </a:ext>
            </a:extLst>
          </p:cNvPr>
          <p:cNvSpPr txBox="1"/>
          <p:nvPr/>
        </p:nvSpPr>
        <p:spPr>
          <a:xfrm>
            <a:off x="174818" y="7113303"/>
            <a:ext cx="402936" cy="215444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Ineris -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EDDFACE-7252-44DB-87A9-B6FFEC68386C}"/>
              </a:ext>
            </a:extLst>
          </p:cNvPr>
          <p:cNvSpPr txBox="1"/>
          <p:nvPr/>
        </p:nvSpPr>
        <p:spPr>
          <a:xfrm>
            <a:off x="1038850" y="7111623"/>
            <a:ext cx="33664" cy="21544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2" name="ZoneTexte 11">
            <a:hlinkClick r:id="rId4"/>
            <a:extLst>
              <a:ext uri="{FF2B5EF4-FFF2-40B4-BE49-F238E27FC236}">
                <a16:creationId xmlns:a16="http://schemas.microsoft.com/office/drawing/2014/main" id="{437AFDA1-35FD-4E3E-A0FA-0A041A024D55}"/>
              </a:ext>
            </a:extLst>
          </p:cNvPr>
          <p:cNvSpPr txBox="1"/>
          <p:nvPr/>
        </p:nvSpPr>
        <p:spPr>
          <a:xfrm>
            <a:off x="1603685" y="7111623"/>
            <a:ext cx="1002056" cy="215444"/>
          </a:xfrm>
          <a:prstGeom prst="rect">
            <a:avLst/>
          </a:prstGeom>
          <a:noFill/>
        </p:spPr>
        <p:txBody>
          <a:bodyPr vert="horz" wrap="square" lIns="0" rIns="0" rtlCol="0">
            <a:spAutoFit/>
          </a:bodyPr>
          <a:lstStyle>
            <a:defPPr>
              <a:defRPr lang="en-US"/>
            </a:defPPr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[Version (doc)]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E96F796-1808-4D4F-A941-027330EBF06B}"/>
              </a:ext>
            </a:extLst>
          </p:cNvPr>
          <p:cNvSpPr txBox="1"/>
          <p:nvPr/>
        </p:nvSpPr>
        <p:spPr>
          <a:xfrm>
            <a:off x="1533610" y="7111623"/>
            <a:ext cx="33664" cy="21544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fr-FR" sz="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" name="ZoneTexte 1">
            <a:hlinkClick r:id="rId5"/>
            <a:extLst>
              <a:ext uri="{FF2B5EF4-FFF2-40B4-BE49-F238E27FC236}">
                <a16:creationId xmlns:a16="http://schemas.microsoft.com/office/drawing/2014/main" id="{B7F6B84A-DC77-410F-8176-33C59FDFAB10}"/>
              </a:ext>
            </a:extLst>
          </p:cNvPr>
          <p:cNvSpPr txBox="1"/>
          <p:nvPr/>
        </p:nvSpPr>
        <p:spPr>
          <a:xfrm>
            <a:off x="39635" y="2756830"/>
            <a:ext cx="1065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3200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just"/>
            <a:r>
              <a:rPr lang="en-US" sz="2800" dirty="0">
                <a:latin typeface="+mn-lt"/>
              </a:rPr>
              <a:t>Quantification of the dissolution kinetics of natural gypsum and particle transport processes applied to the evolution of dissolution cavities</a:t>
            </a:r>
          </a:p>
        </p:txBody>
      </p:sp>
      <p:sp>
        <p:nvSpPr>
          <p:cNvPr id="11" name="Rectangle 1047">
            <a:extLst>
              <a:ext uri="{FF2B5EF4-FFF2-40B4-BE49-F238E27FC236}">
                <a16:creationId xmlns:a16="http://schemas.microsoft.com/office/drawing/2014/main" id="{70898132-CB00-4869-A6B8-E54FCB31C0B9}"/>
              </a:ext>
            </a:extLst>
          </p:cNvPr>
          <p:cNvSpPr/>
          <p:nvPr/>
        </p:nvSpPr>
        <p:spPr>
          <a:xfrm>
            <a:off x="522286" y="3254377"/>
            <a:ext cx="9648821" cy="90329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8508" tIns="48390" rIns="98508" bIns="48390" anchor="t" anchorCtr="1" compatLnSpc="1">
            <a:noAutofit/>
          </a:bodyPr>
          <a:lstStyle/>
          <a:p>
            <a:pPr marL="0" marR="0" lvl="0" indent="0" algn="ctr" defTabSz="99536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1" i="0" u="none" strike="noStrike" kern="1200" cap="none" spc="0" baseline="0" dirty="0">
              <a:solidFill>
                <a:srgbClr val="333399"/>
              </a:solidFill>
              <a:uFillTx/>
              <a:latin typeface="Lucida Sans Unicode" pitchFamily="3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E9C2F81-2E1C-4116-B62A-D7723091A1F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0" y="6517676"/>
            <a:ext cx="2365379" cy="8651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1F0CDFE-7FE3-4EC7-9F0B-06820E5F2FE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493972" y="6562125"/>
            <a:ext cx="958848" cy="59848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Image 11" descr="SGP_LOGO_CMJN_130416.png">
            <a:extLst>
              <a:ext uri="{FF2B5EF4-FFF2-40B4-BE49-F238E27FC236}">
                <a16:creationId xmlns:a16="http://schemas.microsoft.com/office/drawing/2014/main" id="{4FC0D462-79C8-46DB-BCEB-C69CF3B0A77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401448" y="6440306"/>
            <a:ext cx="1316041" cy="8318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ZoneTexte 7">
            <a:extLst>
              <a:ext uri="{FF2B5EF4-FFF2-40B4-BE49-F238E27FC236}">
                <a16:creationId xmlns:a16="http://schemas.microsoft.com/office/drawing/2014/main" id="{8D1E76FC-276A-4CE0-8DE0-94D622CBF2EB}"/>
              </a:ext>
            </a:extLst>
          </p:cNvPr>
          <p:cNvSpPr txBox="1"/>
          <p:nvPr/>
        </p:nvSpPr>
        <p:spPr>
          <a:xfrm>
            <a:off x="1677237" y="4189463"/>
            <a:ext cx="6779228" cy="40011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i="0" u="sng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Imen Zaier</a:t>
            </a:r>
            <a:r>
              <a:rPr lang="fr-FR" sz="2000" b="1" i="0" u="none" strike="noStrike" kern="1200" cap="none" spc="0" baseline="3000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1,2</a:t>
            </a:r>
            <a:r>
              <a:rPr lang="fr-FR" sz="2000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,</a:t>
            </a:r>
            <a:r>
              <a:rPr lang="fr-FR" sz="2000" b="1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 </a:t>
            </a:r>
            <a:r>
              <a:rPr lang="fr-FR" sz="2000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Joël Billiotte</a:t>
            </a:r>
            <a:r>
              <a:rPr lang="fr-FR" sz="2000" i="0" u="none" strike="noStrike" kern="1200" cap="none" spc="0" baseline="3000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1</a:t>
            </a:r>
            <a:r>
              <a:rPr lang="fr-FR" sz="2000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, Arnaud Charmoille</a:t>
            </a:r>
            <a:r>
              <a:rPr lang="fr-FR" sz="2000" i="0" u="none" strike="noStrike" kern="1200" cap="none" spc="0" baseline="3000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2</a:t>
            </a:r>
            <a:r>
              <a:rPr lang="fr-FR" sz="2000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, Farid Laouafa</a:t>
            </a:r>
            <a:r>
              <a:rPr lang="fr-FR" sz="2000" i="0" u="none" strike="noStrike" kern="1200" cap="none" spc="0" baseline="3000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ZoneTexte 20">
            <a:hlinkClick r:id="rId9"/>
            <a:extLst>
              <a:ext uri="{FF2B5EF4-FFF2-40B4-BE49-F238E27FC236}">
                <a16:creationId xmlns:a16="http://schemas.microsoft.com/office/drawing/2014/main" id="{FDC90E3E-4BA2-4BFC-8518-9C1A6157658F}"/>
              </a:ext>
            </a:extLst>
          </p:cNvPr>
          <p:cNvSpPr txBox="1"/>
          <p:nvPr/>
        </p:nvSpPr>
        <p:spPr>
          <a:xfrm>
            <a:off x="3581413" y="6686952"/>
            <a:ext cx="3928319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lvl="0" indent="0" algn="r" defTabSz="1007943">
              <a:lnSpc>
                <a:spcPct val="100000"/>
              </a:lnSpc>
              <a:spcBef>
                <a:spcPts val="0"/>
              </a:spcBef>
              <a:buFontTx/>
              <a:buNone/>
              <a:defRPr sz="2000">
                <a:solidFill>
                  <a:srgbClr val="00AB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03972" indent="0" algn="ctr" defTabSz="1007943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Arial" panose="020B0604020202020204" pitchFamily="34" charset="0"/>
              <a:buNone/>
              <a:defRPr sz="2205">
                <a:solidFill>
                  <a:srgbClr val="00AB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07943" indent="0" algn="ctr" defTabSz="1007943">
              <a:lnSpc>
                <a:spcPct val="90000"/>
              </a:lnSpc>
              <a:spcBef>
                <a:spcPts val="551"/>
              </a:spcBef>
              <a:buClr>
                <a:srgbClr val="003087"/>
              </a:buClr>
              <a:buFont typeface="Calibri" panose="020F0502020204030204" pitchFamily="34" charset="0"/>
              <a:buNone/>
              <a:defRPr sz="1984">
                <a:solidFill>
                  <a:srgbClr val="0030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915" indent="0" algn="ctr" defTabSz="1007943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Calibri" panose="020F0502020204030204" pitchFamily="34" charset="0"/>
              <a:buNone/>
              <a:defRPr sz="1764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15886" indent="0" algn="ctr" defTabSz="1007943">
              <a:lnSpc>
                <a:spcPct val="90000"/>
              </a:lnSpc>
              <a:spcBef>
                <a:spcPts val="551"/>
              </a:spcBef>
              <a:buClr>
                <a:srgbClr val="00AB8E"/>
              </a:buClr>
              <a:buFont typeface="Arial" panose="020B0604020202020204" pitchFamily="34" charset="0"/>
              <a:buNone/>
              <a:defRPr sz="1764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9858" indent="0" algn="ctr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/>
            </a:lvl6pPr>
            <a:lvl7pPr marL="3023829" indent="0" algn="ctr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/>
            </a:lvl7pPr>
            <a:lvl8pPr marL="3527801" indent="0" algn="ctr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/>
            </a:lvl8pPr>
            <a:lvl9pPr marL="4031772" indent="0" algn="ctr" defTabSz="1007943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/>
            </a:lvl9pPr>
          </a:lstStyle>
          <a:p>
            <a:pPr algn="ctr"/>
            <a:r>
              <a:rPr lang="fr-FR" sz="1600" dirty="0">
                <a:solidFill>
                  <a:schemeClr val="tx1"/>
                </a:solidFill>
                <a:latin typeface="+mn-lt"/>
              </a:rPr>
              <a:t>Imen.zaier@mines-paristech.fr</a:t>
            </a:r>
          </a:p>
        </p:txBody>
      </p:sp>
      <p:sp>
        <p:nvSpPr>
          <p:cNvPr id="22" name="ZoneTexte 7">
            <a:extLst>
              <a:ext uri="{FF2B5EF4-FFF2-40B4-BE49-F238E27FC236}">
                <a16:creationId xmlns:a16="http://schemas.microsoft.com/office/drawing/2014/main" id="{90794574-D730-4532-B496-0C2B080249D9}"/>
              </a:ext>
            </a:extLst>
          </p:cNvPr>
          <p:cNvSpPr txBox="1"/>
          <p:nvPr/>
        </p:nvSpPr>
        <p:spPr>
          <a:xfrm>
            <a:off x="319197" y="5060677"/>
            <a:ext cx="671363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3000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1</a:t>
            </a:r>
            <a:r>
              <a:rPr lang="en-US" sz="1400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MINES ParisTech, PSL Research University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, Centre of Geosciences, Fontainebleau, France</a:t>
            </a:r>
            <a:endParaRPr lang="en-US" sz="1400" i="0" u="none" strike="noStrike" kern="1200" cap="none" spc="0" baseline="30000" dirty="0">
              <a:solidFill>
                <a:srgbClr val="000000"/>
              </a:solidFill>
              <a:uFillTx/>
              <a:cs typeface="Arial" panose="020B0604020202020204" pitchFamily="34" charset="0"/>
            </a:endParaRPr>
          </a:p>
        </p:txBody>
      </p:sp>
      <p:sp>
        <p:nvSpPr>
          <p:cNvPr id="23" name="ZoneTexte 7">
            <a:extLst>
              <a:ext uri="{FF2B5EF4-FFF2-40B4-BE49-F238E27FC236}">
                <a16:creationId xmlns:a16="http://schemas.microsoft.com/office/drawing/2014/main" id="{F200F8EF-DB1C-4C93-A5F0-0354F53462C7}"/>
              </a:ext>
            </a:extLst>
          </p:cNvPr>
          <p:cNvSpPr txBox="1"/>
          <p:nvPr/>
        </p:nvSpPr>
        <p:spPr>
          <a:xfrm>
            <a:off x="319197" y="5409442"/>
            <a:ext cx="690285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lvl="0" defTabSz="9144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1200" cap="none" spc="0" baseline="3000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National Institute for Industrial Environment and Risks (Ineris), Verneuil-en-Halatte, France</a:t>
            </a:r>
            <a:endParaRPr lang="en-US" sz="1400" i="0" u="none" strike="noStrike" kern="1200" cap="none" spc="0" baseline="30000" dirty="0">
              <a:solidFill>
                <a:srgbClr val="000000"/>
              </a:solidFill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73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A3419F-2B07-481C-9ACA-BD7658C8E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16" y="1695072"/>
            <a:ext cx="3469176" cy="24506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298B80-6B59-430B-B006-C24659AE9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90" y="1759158"/>
            <a:ext cx="3841319" cy="2301782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C5455BC-67EE-451A-98AC-0E5768707B3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600" dirty="0">
                <a:latin typeface="+mn-lt"/>
              </a:rPr>
              <a:t>Quantification of the dissolution kinetics</a:t>
            </a:r>
            <a:endParaRPr lang="fr-FR" sz="16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97378C-E2BC-4A14-AA79-1690ACA81607}"/>
              </a:ext>
            </a:extLst>
          </p:cNvPr>
          <p:cNvSpPr/>
          <p:nvPr/>
        </p:nvSpPr>
        <p:spPr>
          <a:xfrm>
            <a:off x="-44960" y="1126230"/>
            <a:ext cx="6551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AB8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 Interpretation by a global fit (</a:t>
            </a:r>
            <a:r>
              <a:rPr lang="el-GR" sz="2000" dirty="0">
                <a:solidFill>
                  <a:srgbClr val="00AB8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τ</a:t>
            </a:r>
            <a:r>
              <a:rPr lang="fr-FR" sz="2000" baseline="-25000" dirty="0">
                <a:solidFill>
                  <a:srgbClr val="00AB8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0</a:t>
            </a:r>
            <a:r>
              <a:rPr lang="en-US" sz="2000" dirty="0">
                <a:solidFill>
                  <a:srgbClr val="00AB8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n, [</a:t>
            </a:r>
            <a:r>
              <a:rPr lang="el-GR" sz="2000" dirty="0">
                <a:solidFill>
                  <a:srgbClr val="00AB8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σ</a:t>
            </a:r>
            <a:r>
              <a:rPr lang="en-US" sz="2000" dirty="0">
                <a:solidFill>
                  <a:srgbClr val="00AB8E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ref]) </a:t>
            </a:r>
            <a:endParaRPr lang="en-US" sz="2000" u="sng" dirty="0">
              <a:solidFill>
                <a:srgbClr val="00A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8DF25E69-8957-4440-A8E8-0937AF50932D}"/>
              </a:ext>
            </a:extLst>
          </p:cNvPr>
          <p:cNvSpPr txBox="1">
            <a:spLocks/>
          </p:cNvSpPr>
          <p:nvPr/>
        </p:nvSpPr>
        <p:spPr>
          <a:xfrm>
            <a:off x="-44960" y="1463036"/>
            <a:ext cx="3176400" cy="4292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defRPr sz="1700" b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pitchFamily="34" charset="0"/>
              <a:buChar char="•"/>
              <a:defRPr b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q"/>
              <a:defRPr sz="1600" b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200" b="0" kern="120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duration: 2 days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 : en arc 21">
            <a:extLst>
              <a:ext uri="{FF2B5EF4-FFF2-40B4-BE49-F238E27FC236}">
                <a16:creationId xmlns:a16="http://schemas.microsoft.com/office/drawing/2014/main" id="{9C427496-C2C3-4913-893D-23FEA9006DC3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4063510" y="2581253"/>
            <a:ext cx="2414594" cy="267595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7DF2380A-7DA6-4F79-B393-DA7D7CD4306F}"/>
              </a:ext>
            </a:extLst>
          </p:cNvPr>
          <p:cNvSpPr/>
          <p:nvPr/>
        </p:nvSpPr>
        <p:spPr>
          <a:xfrm>
            <a:off x="6478104" y="2787829"/>
            <a:ext cx="150200" cy="122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77D4B8D-720E-43E2-A757-6211532EFC55}"/>
                  </a:ext>
                </a:extLst>
              </p:cNvPr>
              <p:cNvSpPr/>
              <p:nvPr/>
            </p:nvSpPr>
            <p:spPr>
              <a:xfrm>
                <a:off x="4021714" y="2232758"/>
                <a:ext cx="67909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𝑛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7D4B8D-720E-43E2-A757-6211532EF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714" y="2232758"/>
                <a:ext cx="679097" cy="369332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2252FB18-F3DC-4A26-ABFE-901600CB265D}"/>
              </a:ext>
            </a:extLst>
          </p:cNvPr>
          <p:cNvSpPr/>
          <p:nvPr/>
        </p:nvSpPr>
        <p:spPr>
          <a:xfrm>
            <a:off x="5526880" y="1478894"/>
            <a:ext cx="22028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14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Sacharoidal gypsum (1)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75ABB6-09EF-481A-8AC3-65AF0D27410F}"/>
              </a:ext>
            </a:extLst>
          </p:cNvPr>
          <p:cNvSpPr/>
          <p:nvPr/>
        </p:nvSpPr>
        <p:spPr>
          <a:xfrm>
            <a:off x="1066970" y="4353978"/>
            <a:ext cx="1736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14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Alabaster gypsum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831252-9427-423E-878D-FFBD2DC29F47}"/>
              </a:ext>
            </a:extLst>
          </p:cNvPr>
          <p:cNvSpPr/>
          <p:nvPr/>
        </p:nvSpPr>
        <p:spPr>
          <a:xfrm>
            <a:off x="7503311" y="4252895"/>
            <a:ext cx="3188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a macroscopic roughness during the experiment </a:t>
            </a:r>
          </a:p>
        </p:txBody>
      </p:sp>
      <p:sp>
        <p:nvSpPr>
          <p:cNvPr id="35" name="Flèche droite 30">
            <a:extLst>
              <a:ext uri="{FF2B5EF4-FFF2-40B4-BE49-F238E27FC236}">
                <a16:creationId xmlns:a16="http://schemas.microsoft.com/office/drawing/2014/main" id="{D9C45C76-0E67-46ED-A5B2-70995EADC890}"/>
              </a:ext>
            </a:extLst>
          </p:cNvPr>
          <p:cNvSpPr/>
          <p:nvPr/>
        </p:nvSpPr>
        <p:spPr>
          <a:xfrm>
            <a:off x="8220392" y="6546568"/>
            <a:ext cx="296548" cy="177929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808080"/>
              </a:solidFill>
            </a:endParaRPr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id="{98BC0DD0-0C5A-48C7-A4DB-73F46D87D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4637" y="4879531"/>
            <a:ext cx="2083541" cy="182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0061DF6-1E51-46EC-965D-9B20FB5DB0AB}"/>
              </a:ext>
            </a:extLst>
          </p:cNvPr>
          <p:cNvCxnSpPr>
            <a:cxnSpLocks/>
          </p:cNvCxnSpPr>
          <p:nvPr/>
        </p:nvCxnSpPr>
        <p:spPr bwMode="auto">
          <a:xfrm>
            <a:off x="9636408" y="4644649"/>
            <a:ext cx="0" cy="8933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A0186D4-8315-46E3-87BB-AAE4C02B7DE2}"/>
              </a:ext>
            </a:extLst>
          </p:cNvPr>
          <p:cNvSpPr/>
          <p:nvPr/>
        </p:nvSpPr>
        <p:spPr>
          <a:xfrm>
            <a:off x="4556102" y="4768198"/>
            <a:ext cx="3188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At </a:t>
            </a:r>
            <a:r>
              <a:rPr lang="en-US" sz="2000" dirty="0">
                <a:cs typeface="Arial" panose="020B0604020202020204" pitchFamily="34" charset="0"/>
              </a:rPr>
              <a:t>zero</a:t>
            </a:r>
            <a:r>
              <a:rPr lang="fr-FR" sz="2000" dirty="0">
                <a:cs typeface="Arial" panose="020B0604020202020204" pitchFamily="34" charset="0"/>
              </a:rPr>
              <a:t> rotation speed</a:t>
            </a:r>
            <a:endParaRPr lang="en-US" sz="2000" dirty="0">
              <a:cs typeface="Arial" panose="020B0604020202020204" pitchFamily="34" charset="0"/>
            </a:endParaRPr>
          </a:p>
        </p:txBody>
      </p:sp>
      <p:graphicFrame>
        <p:nvGraphicFramePr>
          <p:cNvPr id="41" name="Tableau 40">
            <a:extLst>
              <a:ext uri="{FF2B5EF4-FFF2-40B4-BE49-F238E27FC236}">
                <a16:creationId xmlns:a16="http://schemas.microsoft.com/office/drawing/2014/main" id="{3B2E836D-BA94-492C-8B38-4EC93F74B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525866"/>
              </p:ext>
            </p:extLst>
          </p:nvPr>
        </p:nvGraphicFramePr>
        <p:xfrm>
          <a:off x="4002033" y="5232702"/>
          <a:ext cx="4296640" cy="153737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556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949">
                  <a:extLst>
                    <a:ext uri="{9D8B030D-6E8A-4147-A177-3AD203B41FA5}">
                      <a16:colId xmlns:a16="http://schemas.microsoft.com/office/drawing/2014/main" val="62466556"/>
                    </a:ext>
                  </a:extLst>
                </a:gridCol>
              </a:tblGrid>
              <a:tr h="593553">
                <a:tc>
                  <a:txBody>
                    <a:bodyPr/>
                    <a:lstStyle>
                      <a:lvl1pPr marL="0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7105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4210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1315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8421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35526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82631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97372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768425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fr-FR" sz="1200" b="1" i="0" u="none" strike="noStrike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itchFamily="34"/>
                          <a:cs typeface="Times New Roman" pitchFamily="18"/>
                        </a:rPr>
                        <a:t>Gypsum sample</a:t>
                      </a:r>
                    </a:p>
                    <a:p>
                      <a:pPr marL="0" marR="0" lvl="0" indent="0" algn="ctr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fr-FR" sz="1200" b="1" i="0" u="none" strike="noStrike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itchFamily="34"/>
                          <a:cs typeface="Times New Roman" pitchFamily="18"/>
                        </a:rPr>
                        <a:t> (initially </a:t>
                      </a:r>
                      <a:r>
                        <a:rPr lang="en-US" sz="1200" b="1" i="0" u="none" strike="noStrike" cap="none" baseline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itchFamily="34"/>
                          <a:cs typeface="Times New Roman" pitchFamily="18"/>
                        </a:rPr>
                        <a:t>polished</a:t>
                      </a:r>
                      <a:r>
                        <a:rPr lang="fr-FR" sz="1200" b="1" i="0" u="none" strike="noStrike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itchFamily="34"/>
                          <a:cs typeface="Times New Roman" pitchFamily="18"/>
                        </a:rPr>
                        <a:t>)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7105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4210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1315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8421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35526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82631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97372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768425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u="none" strike="noStrike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itchFamily="34"/>
                          <a:cs typeface="Times New Roman" pitchFamily="18"/>
                        </a:rPr>
                        <a:t>Recession rate (µm/s)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u="none" strike="noStrike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itchFamily="34"/>
                          <a:cs typeface="Times New Roman" pitchFamily="18"/>
                        </a:rPr>
                        <a:t>T=15 °C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i="0" u="none" strike="noStrike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rebuchet MS" pitchFamily="34"/>
                          <a:cs typeface="Times New Roman" pitchFamily="18"/>
                        </a:rPr>
                        <a:t>R²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335">
                <a:tc>
                  <a:txBody>
                    <a:bodyPr/>
                    <a:lstStyle>
                      <a:lvl1pPr marL="0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7105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4210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1315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8421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35526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82631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97372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768425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en-US" sz="1400" b="0" i="0" u="none" strike="noStrike" cap="none" baseline="0" noProof="0" dirty="0">
                          <a:solidFill>
                            <a:srgbClr val="323232"/>
                          </a:solidFill>
                          <a:latin typeface="Calibri" pitchFamily="34" charset="0"/>
                          <a:cs typeface="Times New Roman" pitchFamily="18"/>
                        </a:rPr>
                        <a:t>Sacharoidal (1)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7105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4210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1315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8421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35526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82631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97372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768425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fr-FR" sz="1400" b="0" i="0" u="none" strike="noStrike" cap="none" baseline="0" dirty="0">
                          <a:solidFill>
                            <a:srgbClr val="323232"/>
                          </a:solidFill>
                          <a:latin typeface="Trebuchet MS" pitchFamily="34"/>
                          <a:cs typeface="Times New Roman" pitchFamily="18"/>
                        </a:rPr>
                        <a:t>2,09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fr-FR" sz="1400" b="0" i="0" u="none" strike="noStrike" cap="none" baseline="0" dirty="0">
                          <a:solidFill>
                            <a:srgbClr val="323232"/>
                          </a:solidFill>
                          <a:latin typeface="Trebuchet MS" pitchFamily="34"/>
                          <a:cs typeface="Times New Roman" pitchFamily="18"/>
                        </a:rPr>
                        <a:t>0.99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0">
                <a:tc>
                  <a:txBody>
                    <a:bodyPr/>
                    <a:lstStyle/>
                    <a:p>
                      <a:pPr marL="0" marR="0" lvl="0" indent="0" algn="l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en-US" sz="1400" b="0" i="0" u="none" strike="noStrike" cap="none" baseline="0" noProof="0" dirty="0">
                          <a:solidFill>
                            <a:srgbClr val="323232"/>
                          </a:solidFill>
                          <a:latin typeface="Calibri" pitchFamily="34" charset="0"/>
                          <a:cs typeface="Times New Roman" pitchFamily="18"/>
                        </a:rPr>
                        <a:t>alabaster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fr-FR" sz="1400" b="0" i="0" u="none" strike="noStrike" cap="none" baseline="0" dirty="0">
                          <a:solidFill>
                            <a:srgbClr val="323232"/>
                          </a:solidFill>
                          <a:latin typeface="Trebuchet MS" pitchFamily="34"/>
                          <a:cs typeface="Times New Roman" pitchFamily="18"/>
                        </a:rPr>
                        <a:t>3.58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fr-FR" sz="1400" b="0" i="0" u="none" strike="noStrike" cap="none" baseline="0" dirty="0">
                          <a:solidFill>
                            <a:srgbClr val="323232"/>
                          </a:solidFill>
                          <a:latin typeface="Trebuchet MS" pitchFamily="34"/>
                          <a:cs typeface="Times New Roman" pitchFamily="18"/>
                        </a:rPr>
                        <a:t>0.99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5331431"/>
                  </a:ext>
                </a:extLst>
              </a:tr>
              <a:tr h="256240">
                <a:tc>
                  <a:txBody>
                    <a:bodyPr/>
                    <a:lstStyle>
                      <a:lvl1pPr marL="0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7105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4210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1315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8421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35526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82631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97372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768425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en-US" sz="1400" b="0" i="0" u="none" strike="noStrike" cap="none" baseline="0" noProof="0" dirty="0">
                          <a:solidFill>
                            <a:srgbClr val="323232"/>
                          </a:solidFill>
                          <a:latin typeface="Calibri" pitchFamily="34" charset="0"/>
                          <a:cs typeface="Times New Roman" pitchFamily="18"/>
                        </a:rPr>
                        <a:t>Sacharoidal (2)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7105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4210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41315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84213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355266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826319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97372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768425" algn="l" defTabSz="942106" rtl="0" eaLnBrk="1" latinLnBrk="0" hangingPunct="1">
                        <a:defRPr sz="19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fr-FR" sz="1400" b="0" i="0" u="none" strike="noStrike" cap="none" baseline="0" dirty="0">
                          <a:solidFill>
                            <a:srgbClr val="323232"/>
                          </a:solidFill>
                          <a:latin typeface="Trebuchet MS" pitchFamily="34"/>
                          <a:cs typeface="Times New Roman" pitchFamily="18"/>
                        </a:rPr>
                        <a:t>1 ±2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fontAlgn="auto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  <a:tabLst/>
                      </a:pPr>
                      <a:r>
                        <a:rPr lang="fr-FR" sz="1400" b="0" i="0" u="none" strike="noStrike" cap="none" baseline="0" dirty="0">
                          <a:solidFill>
                            <a:srgbClr val="323232"/>
                          </a:solidFill>
                          <a:latin typeface="Trebuchet MS" pitchFamily="34"/>
                          <a:cs typeface="Times New Roman" pitchFamily="18"/>
                        </a:rPr>
                        <a:t>0.7</a:t>
                      </a:r>
                    </a:p>
                  </a:txBody>
                  <a:tcPr marL="83667" marR="83667" marT="41829" marB="41829" anchor="ctr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206662"/>
                  </a:ext>
                </a:extLst>
              </a:tr>
            </a:tbl>
          </a:graphicData>
        </a:graphic>
      </p:graphicFrame>
      <p:sp>
        <p:nvSpPr>
          <p:cNvPr id="46" name="Rectangle 45">
            <a:extLst>
              <a:ext uri="{FF2B5EF4-FFF2-40B4-BE49-F238E27FC236}">
                <a16:creationId xmlns:a16="http://schemas.microsoft.com/office/drawing/2014/main" id="{E6847FAC-4DE8-483C-9D63-ED2A09440D4D}"/>
              </a:ext>
            </a:extLst>
          </p:cNvPr>
          <p:cNvSpPr/>
          <p:nvPr/>
        </p:nvSpPr>
        <p:spPr>
          <a:xfrm>
            <a:off x="233363" y="1768747"/>
            <a:ext cx="3830147" cy="22921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C0C23AB1-6C01-4445-86DD-C5B9C5BFF5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4000" y="118800"/>
            <a:ext cx="10227600" cy="6624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Rotating disk technique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460A901-8D37-4AFE-B047-4403A5A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471"/>
          <a:stretch/>
        </p:blipFill>
        <p:spPr>
          <a:xfrm>
            <a:off x="33038" y="4756422"/>
            <a:ext cx="3804239" cy="250830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41DF524-4461-44B2-934E-7AB89EAFBE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8819" t="9580" r="6615" b="6090"/>
          <a:stretch/>
        </p:blipFill>
        <p:spPr>
          <a:xfrm>
            <a:off x="8516940" y="1786671"/>
            <a:ext cx="1952683" cy="185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9" grpId="0"/>
      <p:bldP spid="30" grpId="0"/>
      <p:bldP spid="34" grpId="0"/>
      <p:bldP spid="40" grpId="0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88868B9F-3A3E-418F-A516-C0FDECA82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776" y="2834471"/>
            <a:ext cx="5345906" cy="3163362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968BAB-B00C-4250-B5CC-93CAECAD215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dirty="0">
                <a:latin typeface="+mn-lt"/>
              </a:rPr>
              <a:t>Influence of surface roughness</a:t>
            </a:r>
          </a:p>
        </p:txBody>
      </p:sp>
      <p:sp>
        <p:nvSpPr>
          <p:cNvPr id="6" name="Rectangle : coins arrondis 13">
            <a:extLst>
              <a:ext uri="{FF2B5EF4-FFF2-40B4-BE49-F238E27FC236}">
                <a16:creationId xmlns:a16="http://schemas.microsoft.com/office/drawing/2014/main" id="{EA17B417-CE5F-41AD-9B00-0A4D7EBD0D19}"/>
              </a:ext>
            </a:extLst>
          </p:cNvPr>
          <p:cNvSpPr/>
          <p:nvPr/>
        </p:nvSpPr>
        <p:spPr>
          <a:xfrm>
            <a:off x="2782710" y="1245788"/>
            <a:ext cx="5158132" cy="95305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772034"/>
              <a:gd name="f7" fmla="val 1022408"/>
              <a:gd name="f8" fmla="val 170401"/>
              <a:gd name="f9" fmla="val 170400"/>
              <a:gd name="f10" fmla="val 76291"/>
              <a:gd name="f11" fmla="val 852007"/>
              <a:gd name="f12" fmla="val 946116"/>
              <a:gd name="f13" fmla="val 4601633"/>
              <a:gd name="f14" fmla="val 4695742"/>
              <a:gd name="f15" fmla="+- 0 0 -360"/>
              <a:gd name="f16" fmla="+- 0 0 -90"/>
              <a:gd name="f17" fmla="+- 0 0 -180"/>
              <a:gd name="f18" fmla="+- 0 0 -270"/>
              <a:gd name="f19" fmla="*/ f3 1 4772034"/>
              <a:gd name="f20" fmla="*/ f4 1 1022408"/>
              <a:gd name="f21" fmla="val f5"/>
              <a:gd name="f22" fmla="val f6"/>
              <a:gd name="f23" fmla="val f7"/>
              <a:gd name="f24" fmla="*/ f15 f0 1"/>
              <a:gd name="f25" fmla="*/ f16 f0 1"/>
              <a:gd name="f26" fmla="*/ f17 f0 1"/>
              <a:gd name="f27" fmla="*/ f18 f0 1"/>
              <a:gd name="f28" fmla="+- f23 0 f21"/>
              <a:gd name="f29" fmla="+- f22 0 f21"/>
              <a:gd name="f30" fmla="*/ f24 1 f2"/>
              <a:gd name="f31" fmla="*/ f25 1 f2"/>
              <a:gd name="f32" fmla="*/ f26 1 f2"/>
              <a:gd name="f33" fmla="*/ f27 1 f2"/>
              <a:gd name="f34" fmla="*/ f29 1 4772034"/>
              <a:gd name="f35" fmla="*/ f28 1 1022408"/>
              <a:gd name="f36" fmla="*/ 2386005 f29 1"/>
              <a:gd name="f37" fmla="*/ 0 f28 1"/>
              <a:gd name="f38" fmla="*/ 4772007 f29 1"/>
              <a:gd name="f39" fmla="*/ 513502 f28 1"/>
              <a:gd name="f40" fmla="*/ 1027005 f28 1"/>
              <a:gd name="f41" fmla="*/ 0 f29 1"/>
              <a:gd name="f42" fmla="*/ 49910 f29 1"/>
              <a:gd name="f43" fmla="*/ 49910 f28 1"/>
              <a:gd name="f44" fmla="*/ 4722124 f29 1"/>
              <a:gd name="f45" fmla="*/ 972498 f28 1"/>
              <a:gd name="f46" fmla="+- f30 0 f1"/>
              <a:gd name="f47" fmla="+- f31 0 f1"/>
              <a:gd name="f48" fmla="+- f32 0 f1"/>
              <a:gd name="f49" fmla="+- f33 0 f1"/>
              <a:gd name="f50" fmla="*/ f36 1 4772034"/>
              <a:gd name="f51" fmla="*/ f37 1 1022408"/>
              <a:gd name="f52" fmla="*/ f38 1 4772034"/>
              <a:gd name="f53" fmla="*/ f39 1 1022408"/>
              <a:gd name="f54" fmla="*/ f40 1 1022408"/>
              <a:gd name="f55" fmla="*/ f41 1 4772034"/>
              <a:gd name="f56" fmla="*/ f42 1 4772034"/>
              <a:gd name="f57" fmla="*/ f43 1 1022408"/>
              <a:gd name="f58" fmla="*/ f44 1 4772034"/>
              <a:gd name="f59" fmla="*/ f45 1 1022408"/>
              <a:gd name="f60" fmla="*/ f50 1 f34"/>
              <a:gd name="f61" fmla="*/ f51 1 f35"/>
              <a:gd name="f62" fmla="*/ f52 1 f34"/>
              <a:gd name="f63" fmla="*/ f53 1 f35"/>
              <a:gd name="f64" fmla="*/ f54 1 f35"/>
              <a:gd name="f65" fmla="*/ f55 1 f34"/>
              <a:gd name="f66" fmla="*/ f56 1 f34"/>
              <a:gd name="f67" fmla="*/ f58 1 f34"/>
              <a:gd name="f68" fmla="*/ f57 1 f35"/>
              <a:gd name="f69" fmla="*/ f59 1 f35"/>
              <a:gd name="f70" fmla="*/ f66 f19 1"/>
              <a:gd name="f71" fmla="*/ f67 f19 1"/>
              <a:gd name="f72" fmla="*/ f69 f20 1"/>
              <a:gd name="f73" fmla="*/ f68 f20 1"/>
              <a:gd name="f74" fmla="*/ f60 f19 1"/>
              <a:gd name="f75" fmla="*/ f61 f20 1"/>
              <a:gd name="f76" fmla="*/ f62 f19 1"/>
              <a:gd name="f77" fmla="*/ f63 f20 1"/>
              <a:gd name="f78" fmla="*/ f64 f20 1"/>
              <a:gd name="f79" fmla="*/ f65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6">
                <a:pos x="f74" y="f75"/>
              </a:cxn>
              <a:cxn ang="f47">
                <a:pos x="f76" y="f77"/>
              </a:cxn>
              <a:cxn ang="f48">
                <a:pos x="f74" y="f78"/>
              </a:cxn>
              <a:cxn ang="f49">
                <a:pos x="f79" y="f77"/>
              </a:cxn>
            </a:cxnLst>
            <a:rect l="f70" t="f73" r="f71" b="f72"/>
            <a:pathLst>
              <a:path w="4772034" h="1022408">
                <a:moveTo>
                  <a:pt x="f8" y="f5"/>
                </a:moveTo>
                <a:lnTo>
                  <a:pt x="f9" y="f5"/>
                </a:lnTo>
                <a:cubicBezTo>
                  <a:pt x="f10" y="f5"/>
                  <a:pt x="f5" y="f10"/>
                  <a:pt x="f5" y="f9"/>
                </a:cubicBezTo>
                <a:lnTo>
                  <a:pt x="f5" y="f11"/>
                </a:lnTo>
                <a:cubicBezTo>
                  <a:pt x="f5" y="f12"/>
                  <a:pt x="f10" y="f7"/>
                  <a:pt x="f8" y="f7"/>
                </a:cubicBezTo>
                <a:lnTo>
                  <a:pt x="f13" y="f7"/>
                </a:lnTo>
                <a:cubicBezTo>
                  <a:pt x="f14" y="f7"/>
                  <a:pt x="f6" y="f12"/>
                  <a:pt x="f6" y="f11"/>
                </a:cubicBezTo>
                <a:lnTo>
                  <a:pt x="f6" y="f8"/>
                </a:lnTo>
                <a:cubicBezTo>
                  <a:pt x="f6" y="f10"/>
                  <a:pt x="f14" y="f5"/>
                  <a:pt x="f13" y="f5"/>
                </a:cubicBezTo>
                <a:lnTo>
                  <a:pt x="f8" y="f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1" cap="flat">
            <a:solidFill>
              <a:srgbClr val="00B0F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0CFCDC18-8340-47DB-960A-2DC2A18D69F7}"/>
              </a:ext>
            </a:extLst>
          </p:cNvPr>
          <p:cNvSpPr/>
          <p:nvPr/>
        </p:nvSpPr>
        <p:spPr>
          <a:xfrm>
            <a:off x="2703842" y="1305982"/>
            <a:ext cx="5568952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Gypsum dissolution rate under conventio</a:t>
            </a:r>
            <a:r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t>nal conditions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8" name="Rectangle 35">
            <a:extLst>
              <a:ext uri="{FF2B5EF4-FFF2-40B4-BE49-F238E27FC236}">
                <a16:creationId xmlns:a16="http://schemas.microsoft.com/office/drawing/2014/main" id="{64827FA5-B6C8-4256-A308-211A2C042322}"/>
              </a:ext>
            </a:extLst>
          </p:cNvPr>
          <p:cNvSpPr/>
          <p:nvPr/>
        </p:nvSpPr>
        <p:spPr>
          <a:xfrm>
            <a:off x="903346" y="1454009"/>
            <a:ext cx="1468544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Levich theory</a:t>
            </a:r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9B90418A-B9AE-4CAC-BD75-32ECC52F0D49}"/>
              </a:ext>
            </a:extLst>
          </p:cNvPr>
          <p:cNvSpPr/>
          <p:nvPr/>
        </p:nvSpPr>
        <p:spPr>
          <a:xfrm>
            <a:off x="0" y="2285387"/>
            <a:ext cx="10241604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Comparison of rotating disk experiments under conventional/unconventional conditions</a:t>
            </a:r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F60AE28A-A960-478E-9AFB-5BFF596E4DA5}"/>
              </a:ext>
            </a:extLst>
          </p:cNvPr>
          <p:cNvSpPr/>
          <p:nvPr/>
        </p:nvSpPr>
        <p:spPr>
          <a:xfrm>
            <a:off x="6976299" y="2630417"/>
            <a:ext cx="1929083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itchFamily="18"/>
                <a:cs typeface="Arial" panose="020B0604020202020204" pitchFamily="34" charset="0"/>
              </a:rPr>
              <a:t>Alabaster: T=15°C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4">
                <a:extLst>
                  <a:ext uri="{FF2B5EF4-FFF2-40B4-BE49-F238E27FC236}">
                    <a16:creationId xmlns:a16="http://schemas.microsoft.com/office/drawing/2014/main" id="{C75AD287-9FFF-45DA-ADA0-B66E8C4A38C1}"/>
                  </a:ext>
                </a:extLst>
              </p:cNvPr>
              <p:cNvSpPr/>
              <p:nvPr/>
            </p:nvSpPr>
            <p:spPr>
              <a:xfrm>
                <a:off x="3366721" y="1631972"/>
                <a:ext cx="2450223" cy="467372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0" lang="fr-FR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fr-FR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fr-FR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kumimoji="0" lang="fr-FR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fr-FR" sz="20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kumimoji="0" lang="fr-FR" sz="20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fr-FR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𝜗</m:t>
                          </m:r>
                        </m:e>
                        <m:sup>
                          <m:r>
                            <a:rPr kumimoji="0" lang="fr-FR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kumimoji="0" lang="fr-FR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fr-FR" sz="20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fr-FR" sz="20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fr-FR" sz="2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fr-FR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kumimoji="0" lang="fr-FR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𝜷</m:t>
                          </m:r>
                        </m:sup>
                      </m:sSup>
                    </m:oMath>
                  </m:oMathPara>
                </a14:m>
                <a:endParaRPr kumimoji="0" lang="fr-F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75AD287-9FFF-45DA-ADA0-B66E8C4A3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721" y="1631972"/>
                <a:ext cx="2450223" cy="467372"/>
              </a:xfrm>
              <a:prstGeom prst="rect">
                <a:avLst/>
              </a:prstGeom>
              <a:blipFill>
                <a:blip r:embed="rId4" cstate="print"/>
                <a:stretch>
                  <a:fillRect t="-96053" r="-4478" b="-127632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5">
                <a:extLst>
                  <a:ext uri="{FF2B5EF4-FFF2-40B4-BE49-F238E27FC236}">
                    <a16:creationId xmlns:a16="http://schemas.microsoft.com/office/drawing/2014/main" id="{984E3E46-EDFE-4D81-B7C2-5884EF0C2F76}"/>
                  </a:ext>
                </a:extLst>
              </p:cNvPr>
              <p:cNvSpPr/>
              <p:nvPr/>
            </p:nvSpPr>
            <p:spPr>
              <a:xfrm>
                <a:off x="6108949" y="1647661"/>
                <a:ext cx="1153780" cy="40011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kumimoji="0" lang="fr-FR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fr-FR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0" lang="fr-FR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0" lang="fr-FR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84E3E46-EDFE-4D81-B7C2-5884EF0C2F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49" y="1647661"/>
                <a:ext cx="1153780" cy="400114"/>
              </a:xfrm>
              <a:prstGeom prst="rect">
                <a:avLst/>
              </a:prstGeom>
              <a:blipFill>
                <a:blip r:embed="rId5" cstate="print"/>
                <a:stretch>
                  <a:fillRect b="-13636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2EC73462-6E36-460B-A191-503048298D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4000" y="118800"/>
            <a:ext cx="10227600" cy="6624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Rotating disk technique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D50F4DCE-1730-4A1B-A1B9-68ED6B52F7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0153235"/>
                  </p:ext>
                </p:extLst>
              </p:nvPr>
            </p:nvGraphicFramePr>
            <p:xfrm>
              <a:off x="406511" y="3160789"/>
              <a:ext cx="4192747" cy="1691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3694">
                      <a:extLst>
                        <a:ext uri="{9D8B030D-6E8A-4147-A177-3AD203B41FA5}">
                          <a16:colId xmlns:a16="http://schemas.microsoft.com/office/drawing/2014/main" val="3151913095"/>
                        </a:ext>
                      </a:extLst>
                    </a:gridCol>
                    <a:gridCol w="1860884">
                      <a:extLst>
                        <a:ext uri="{9D8B030D-6E8A-4147-A177-3AD203B41FA5}">
                          <a16:colId xmlns:a16="http://schemas.microsoft.com/office/drawing/2014/main" val="3122420303"/>
                        </a:ext>
                      </a:extLst>
                    </a:gridCol>
                    <a:gridCol w="1588169">
                      <a:extLst>
                        <a:ext uri="{9D8B030D-6E8A-4147-A177-3AD203B41FA5}">
                          <a16:colId xmlns:a16="http://schemas.microsoft.com/office/drawing/2014/main" val="14741477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Conventional conditions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0794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Unconventional conditions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7479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𝑠𝑡𝑎𝑟𝑡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fr-FR" sz="1600" b="0" i="0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0.6 </m:t>
                                </m:r>
                                <m:sSub>
                                  <m:sSubPr>
                                    <m:ctrlP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0794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78128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0794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kumimoji="0" lang="fr-FR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fr-FR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fr-FR" sz="16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𝑠𝑡𝑎𝑟𝑡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+ 10 µS/cm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kumimoji="0" lang="fr-FR" sz="1600" b="0" i="1" u="none" strike="noStrike" kern="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241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fr-FR" sz="16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𝜷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0794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0794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fr-FR" sz="16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C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</a:rPr>
                                  <m:t>&gt;0.5</m:t>
                                </m:r>
                              </m:oMath>
                            </m:oMathPara>
                          </a14:m>
                          <a:endParaRPr lang="en-US" sz="16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3295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>
                <a:extLst>
                  <a:ext uri="{FF2B5EF4-FFF2-40B4-BE49-F238E27FC236}">
                    <a16:creationId xmlns:a16="http://schemas.microsoft.com/office/drawing/2014/main" id="{D50F4DCE-1730-4A1B-A1B9-68ED6B52F7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0153235"/>
                  </p:ext>
                </p:extLst>
              </p:nvPr>
            </p:nvGraphicFramePr>
            <p:xfrm>
              <a:off x="406511" y="3160789"/>
              <a:ext cx="4192747" cy="1691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3694">
                      <a:extLst>
                        <a:ext uri="{9D8B030D-6E8A-4147-A177-3AD203B41FA5}">
                          <a16:colId xmlns:a16="http://schemas.microsoft.com/office/drawing/2014/main" val="3151913095"/>
                        </a:ext>
                      </a:extLst>
                    </a:gridCol>
                    <a:gridCol w="1860884">
                      <a:extLst>
                        <a:ext uri="{9D8B030D-6E8A-4147-A177-3AD203B41FA5}">
                          <a16:colId xmlns:a16="http://schemas.microsoft.com/office/drawing/2014/main" val="3122420303"/>
                        </a:ext>
                      </a:extLst>
                    </a:gridCol>
                    <a:gridCol w="1588169">
                      <a:extLst>
                        <a:ext uri="{9D8B030D-6E8A-4147-A177-3AD203B41FA5}">
                          <a16:colId xmlns:a16="http://schemas.microsoft.com/office/drawing/2014/main" val="1474147735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Conventional conditions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0794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Unconventional conditions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74795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820" t="-160656" r="-46639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0196" t="-160656" r="-8594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64368" t="-160656" r="-766" b="-2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78128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820" t="-260656" r="-46639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0196" t="-260656" r="-85948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64368" t="-260656" r="-766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241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820" t="-360656" r="-46639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0196" t="-360656" r="-8594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64368" t="-360656" r="-766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3295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8">
                <a:extLst>
                  <a:ext uri="{FF2B5EF4-FFF2-40B4-BE49-F238E27FC236}">
                    <a16:creationId xmlns:a16="http://schemas.microsoft.com/office/drawing/2014/main" id="{88670B0C-FA6B-4D07-9A62-02CA9C3CD408}"/>
                  </a:ext>
                </a:extLst>
              </p:cNvPr>
              <p:cNvSpPr/>
              <p:nvPr/>
            </p:nvSpPr>
            <p:spPr>
              <a:xfrm>
                <a:off x="362310" y="5912014"/>
                <a:ext cx="10241604" cy="496674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defTabSz="914400">
                  <a:spcBef>
                    <a:spcPts val="500"/>
                  </a:spcBef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400" kern="0" noProof="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Gypsum disk has naturally </a:t>
                </a:r>
                <a:r>
                  <a:rPr lang="en-US" sz="2400" kern="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developed a </a:t>
                </a:r>
                <a:r>
                  <a:rPr lang="en-US" sz="2400" kern="0" noProof="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surface roughness </a:t>
                </a:r>
                <a:r>
                  <a:rPr lang="en-US" sz="2400" kern="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at 0.6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24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8">
                <a:extLst>
                  <a:ext uri="{FF2B5EF4-FFF2-40B4-BE49-F238E27FC236}">
                    <a16:creationId xmlns:a16="http://schemas.microsoft.com/office/drawing/2014/main" id="{88670B0C-FA6B-4D07-9A62-02CA9C3CD4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10" y="5912014"/>
                <a:ext cx="10241604" cy="496674"/>
              </a:xfrm>
              <a:prstGeom prst="rect">
                <a:avLst/>
              </a:prstGeom>
              <a:blipFill>
                <a:blip r:embed="rId7"/>
                <a:stretch>
                  <a:fillRect l="-893" t="-8642" b="-22222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lèche droite 14">
            <a:extLst>
              <a:ext uri="{FF2B5EF4-FFF2-40B4-BE49-F238E27FC236}">
                <a16:creationId xmlns:a16="http://schemas.microsoft.com/office/drawing/2014/main" id="{D54C29D8-B571-4205-A22F-02D58D05357F}"/>
              </a:ext>
            </a:extLst>
          </p:cNvPr>
          <p:cNvSpPr/>
          <p:nvPr/>
        </p:nvSpPr>
        <p:spPr>
          <a:xfrm rot="5400000">
            <a:off x="3478665" y="5152786"/>
            <a:ext cx="776969" cy="342900"/>
          </a:xfrm>
          <a:custGeom>
            <a:avLst>
              <a:gd name="f0" fmla="val 1512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gradFill>
            <a:gsLst>
              <a:gs pos="0">
                <a:srgbClr val="FFA2A1"/>
              </a:gs>
              <a:gs pos="100000">
                <a:srgbClr val="FFBEBD"/>
              </a:gs>
            </a:gsLst>
            <a:lin ang="16200000"/>
          </a:gradFill>
          <a:ln w="9528" cap="flat">
            <a:solidFill>
              <a:srgbClr val="BE4B48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7A3430-E964-4FBF-9A8B-81C3C7F6EF2F}"/>
              </a:ext>
            </a:extLst>
          </p:cNvPr>
          <p:cNvSpPr/>
          <p:nvPr/>
        </p:nvSpPr>
        <p:spPr>
          <a:xfrm>
            <a:off x="1238609" y="6350338"/>
            <a:ext cx="10553341" cy="46166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defTabSz="914400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disturbance of the hydrodynamic conditions in fluid/gypsum interface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C105864-DF77-4F98-89F8-CA500DEE3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65" y="1859338"/>
            <a:ext cx="5102918" cy="3828663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4968BAB-B00C-4250-B5CC-93CAECAD215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dirty="0">
                <a:latin typeface="+mn-lt"/>
              </a:rPr>
              <a:t>Influence of surface roughness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2EC73462-6E36-460B-A191-503048298D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4000" y="118800"/>
            <a:ext cx="10227600" cy="6624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Rotating disk technique</a:t>
            </a: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6AB74ED4-47B7-4365-88F7-C5B17084518E}"/>
              </a:ext>
            </a:extLst>
          </p:cNvPr>
          <p:cNvSpPr/>
          <p:nvPr/>
        </p:nvSpPr>
        <p:spPr>
          <a:xfrm>
            <a:off x="657863" y="6269187"/>
            <a:ext cx="10294399" cy="89511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noProof="0">
                <a:solidFill>
                  <a:srgbClr val="FF0000"/>
                </a:solidFill>
                <a:cs typeface="Arial" panose="020B0604020202020204" pitchFamily="34" charset="0"/>
              </a:rPr>
              <a:t>The evolution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of surface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roughness influences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the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 panose="020B0604020202020204" pitchFamily="34" charset="0"/>
              </a:rPr>
              <a:t>dissolution kinetics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>
                <a:solidFill>
                  <a:srgbClr val="FF0000"/>
                </a:solidFill>
                <a:cs typeface="Arial" panose="020B0604020202020204" pitchFamily="34" charset="0"/>
              </a:rPr>
              <a:t>   close to roughness of in situ surfaces exposed to dissolution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7" name="Flèche droite 14">
            <a:extLst>
              <a:ext uri="{FF2B5EF4-FFF2-40B4-BE49-F238E27FC236}">
                <a16:creationId xmlns:a16="http://schemas.microsoft.com/office/drawing/2014/main" id="{6DED76E9-DA3A-4B0B-97CE-A868FCDECA92}"/>
              </a:ext>
            </a:extLst>
          </p:cNvPr>
          <p:cNvSpPr/>
          <p:nvPr/>
        </p:nvSpPr>
        <p:spPr>
          <a:xfrm>
            <a:off x="138749" y="6299964"/>
            <a:ext cx="519114" cy="400110"/>
          </a:xfrm>
          <a:custGeom>
            <a:avLst>
              <a:gd name="f0" fmla="val 1512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gradFill>
            <a:gsLst>
              <a:gs pos="0">
                <a:srgbClr val="FFA2A1"/>
              </a:gs>
              <a:gs pos="100000">
                <a:srgbClr val="FFBEBD"/>
              </a:gs>
            </a:gsLst>
            <a:lin ang="16200000"/>
          </a:gradFill>
          <a:ln w="9528" cap="flat">
            <a:solidFill>
              <a:srgbClr val="BE4B48"/>
            </a:solidFill>
            <a:prstDash val="solid"/>
            <a:miter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B8D1BA-5206-4036-A245-38622FE662BF}"/>
              </a:ext>
            </a:extLst>
          </p:cNvPr>
          <p:cNvSpPr/>
          <p:nvPr/>
        </p:nvSpPr>
        <p:spPr>
          <a:xfrm>
            <a:off x="-405116" y="5777067"/>
            <a:ext cx="11918307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742950" lvl="1" indent="-285750" hangingPunct="0">
              <a:buSzPct val="100000"/>
              <a:buFont typeface="Wingdings" pitchFamily="2"/>
              <a:buChar char="ü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Arial" panose="020B0604020202020204" pitchFamily="34" charset="0"/>
              </a:rPr>
              <a:t>Large variations of the local exponent along the global curve (between 15 and 80% saturation)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8">
                <a:extLst>
                  <a:ext uri="{FF2B5EF4-FFF2-40B4-BE49-F238E27FC236}">
                    <a16:creationId xmlns:a16="http://schemas.microsoft.com/office/drawing/2014/main" id="{8FC687B2-99BA-4616-B592-7D8240169EE8}"/>
                  </a:ext>
                </a:extLst>
              </p:cNvPr>
              <p:cNvSpPr/>
              <p:nvPr/>
            </p:nvSpPr>
            <p:spPr>
              <a:xfrm>
                <a:off x="519114" y="1493196"/>
                <a:ext cx="9653585" cy="400110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285750" lvl="0" indent="-285750" defTabSz="914400">
                  <a:buSzPct val="100000"/>
                  <a:buFont typeface="Wingdings" panose="05000000000000000000" pitchFamily="2" charset="2"/>
                  <a:buChar char="ü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2000" b="0" i="0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itchFamily="18"/>
                    <a:cs typeface="Arial" panose="020B0604020202020204" pitchFamily="34" charset="0"/>
                  </a:rPr>
                  <a:t>Determination of a</a:t>
                </a:r>
                <a:r>
                  <a:rPr kumimoji="0" lang="en-US" sz="2000" b="0" i="0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itchFamily="18"/>
                    <a:cs typeface="Arial" panose="020B0604020202020204" pitchFamily="34" charset="0"/>
                  </a:rPr>
                  <a:t> local </a:t>
                </a:r>
                <a:r>
                  <a:rPr kumimoji="0" lang="en-US" sz="2000" b="0" i="0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itchFamily="18"/>
                    <a:cs typeface="Arial" panose="020B0604020202020204" pitchFamily="34" charset="0"/>
                  </a:rPr>
                  <a:t>exponent </a:t>
                </a:r>
                <a:r>
                  <a:rPr lang="en-US" sz="2000">
                    <a:solidFill>
                      <a:srgbClr val="000000"/>
                    </a:solidFill>
                    <a:ea typeface="Times New Roman" pitchFamily="18"/>
                    <a:cs typeface="Arial" panose="020B0604020202020204" pitchFamily="34" charset="0"/>
                  </a:rPr>
                  <a:t>based </a:t>
                </a:r>
                <a:r>
                  <a:rPr kumimoji="0" lang="en-US" sz="2000" b="0" i="0" strike="noStrike" kern="120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itchFamily="18"/>
                    <a:cs typeface="Arial" panose="020B0604020202020204" pitchFamily="34" charset="0"/>
                  </a:rPr>
                  <a:t>on </a:t>
                </a:r>
                <a:r>
                  <a:rPr kumimoji="0" lang="en-US" sz="2000" b="0" i="0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itchFamily="18"/>
                    <a:cs typeface="Arial" panose="020B0604020202020204" pitchFamily="34" charset="0"/>
                  </a:rPr>
                  <a:t>a conductivity increment (</a:t>
                </a:r>
                <a14:m>
                  <m:oMath xmlns:m="http://schemas.openxmlformats.org/officeDocument/2006/math">
                    <m:r>
                      <a:rPr lang="en-US" sz="2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 µ</m:t>
                    </m:r>
                    <m:r>
                      <m:rPr>
                        <m:sty m:val="p"/>
                      </m:rPr>
                      <a:rPr lang="en-US" sz="2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kumimoji="0" lang="en-US" sz="2000" b="0" i="0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itchFamily="18"/>
                    <a:cs typeface="Arial" panose="020B0604020202020204" pitchFamily="34" charset="0"/>
                  </a:rPr>
                  <a:t>)</a:t>
                </a:r>
                <a:endParaRPr kumimoji="0" lang="en-US" sz="2000" b="0" i="0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FC687B2-99BA-4616-B592-7D8240169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114" y="1493196"/>
                <a:ext cx="9653585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568" t="-9091" b="-25758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2">
                <a:extLst>
                  <a:ext uri="{FF2B5EF4-FFF2-40B4-BE49-F238E27FC236}">
                    <a16:creationId xmlns:a16="http://schemas.microsoft.com/office/drawing/2014/main" id="{BDB4907A-2D92-481C-8931-161F5E946A69}"/>
                  </a:ext>
                </a:extLst>
              </p:cNvPr>
              <p:cNvSpPr/>
              <p:nvPr/>
            </p:nvSpPr>
            <p:spPr>
              <a:xfrm>
                <a:off x="233999" y="1170107"/>
                <a:ext cx="9938700" cy="400110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itchFamily="2"/>
                  <a:buChar char="v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Evolution of the exponent of </a:t>
                </a:r>
                <a14:m>
                  <m:oMath xmlns:m="http://schemas.openxmlformats.org/officeDocument/2006/math">
                    <m:r>
                      <a:rPr kumimoji="0" lang="en-US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𝝎</m:t>
                    </m:r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 along the rotating disk experiment:</a:t>
                </a:r>
              </a:p>
            </p:txBody>
          </p:sp>
        </mc:Choice>
        <mc:Fallback xmlns="">
          <p:sp>
            <p:nvSpPr>
              <p:cNvPr id="21" name="Rectangle 22">
                <a:extLst>
                  <a:ext uri="{FF2B5EF4-FFF2-40B4-BE49-F238E27FC236}">
                    <a16:creationId xmlns:a16="http://schemas.microsoft.com/office/drawing/2014/main" id="{BDB4907A-2D92-481C-8931-161F5E946A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99" y="1170107"/>
                <a:ext cx="9938700" cy="400110"/>
              </a:xfrm>
              <a:prstGeom prst="rect">
                <a:avLst/>
              </a:prstGeom>
              <a:blipFill>
                <a:blip r:embed="rId5"/>
                <a:stretch>
                  <a:fillRect l="-552" t="-9091" b="-25758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7035" y="1892672"/>
            <a:ext cx="5073948" cy="3806977"/>
          </a:xfrm>
          <a:prstGeom prst="rect">
            <a:avLst/>
          </a:prstGeom>
        </p:spPr>
      </p:pic>
      <p:sp>
        <p:nvSpPr>
          <p:cNvPr id="23" name="Rectangle 18">
            <a:extLst>
              <a:ext uri="{FF2B5EF4-FFF2-40B4-BE49-F238E27FC236}">
                <a16:creationId xmlns:a16="http://schemas.microsoft.com/office/drawing/2014/main" id="{1FB11DDE-48AE-4E72-AD34-7EE3E8456D9B}"/>
              </a:ext>
            </a:extLst>
          </p:cNvPr>
          <p:cNvSpPr/>
          <p:nvPr/>
        </p:nvSpPr>
        <p:spPr>
          <a:xfrm>
            <a:off x="6509874" y="3349933"/>
            <a:ext cx="3286700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u="sng" dirty="0">
                <a:solidFill>
                  <a:srgbClr val="000000"/>
                </a:solidFill>
                <a:ea typeface="Times New Roman" pitchFamily="18"/>
                <a:cs typeface="Arial" panose="020B0604020202020204" pitchFamily="34" charset="0"/>
              </a:rPr>
              <a:t>Matrix textured gypsum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itchFamily="18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2768ED-EA65-45BB-9395-348D43E04C1F}"/>
              </a:ext>
            </a:extLst>
          </p:cNvPr>
          <p:cNvSpPr/>
          <p:nvPr/>
        </p:nvSpPr>
        <p:spPr>
          <a:xfrm>
            <a:off x="6645348" y="377983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000000"/>
                </a:solidFill>
                <a:ea typeface="Times New Roman" pitchFamily="18"/>
                <a:cs typeface="Arial" panose="020B0604020202020204" pitchFamily="34" charset="0"/>
              </a:rPr>
              <a:t> T=15°C</a:t>
            </a:r>
          </a:p>
        </p:txBody>
      </p:sp>
    </p:spTree>
    <p:extLst>
      <p:ext uri="{BB962C8B-B14F-4D97-AF65-F5344CB8AC3E}">
        <p14:creationId xmlns:p14="http://schemas.microsoft.com/office/powerpoint/2010/main" val="278704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ED82B76A-FEC1-4CD2-8E1F-CF2072C4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814" y="1885554"/>
            <a:ext cx="3373233" cy="27318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D3BADA6-AACB-44E7-8C4C-33C909A63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3"/>
          <a:stretch/>
        </p:blipFill>
        <p:spPr>
          <a:xfrm>
            <a:off x="234000" y="4711972"/>
            <a:ext cx="3487805" cy="28569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0B448B3-D7DA-4029-90A6-AE0C811AB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78" y="1824804"/>
            <a:ext cx="3418372" cy="2708723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1AD30F4-EB36-4419-96AE-83634FCE52CB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dirty="0">
                <a:latin typeface="+mn-lt"/>
              </a:rPr>
              <a:t>Influence of surface roughness</a:t>
            </a:r>
          </a:p>
        </p:txBody>
      </p:sp>
      <p:pic>
        <p:nvPicPr>
          <p:cNvPr id="6" name="Image 5" descr="matrice.jpg">
            <a:extLst>
              <a:ext uri="{FF2B5EF4-FFF2-40B4-BE49-F238E27FC236}">
                <a16:creationId xmlns:a16="http://schemas.microsoft.com/office/drawing/2014/main" id="{8EE8490F-6B07-49FE-B6E4-F7ACEB62B7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t="18822" b="27325"/>
          <a:stretch>
            <a:fillRect/>
          </a:stretch>
        </p:blipFill>
        <p:spPr>
          <a:xfrm>
            <a:off x="4047234" y="4711972"/>
            <a:ext cx="2236747" cy="20607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F928F1-7EB7-43BC-AE03-2E191EA0EAD2}"/>
              </a:ext>
            </a:extLst>
          </p:cNvPr>
          <p:cNvSpPr/>
          <p:nvPr/>
        </p:nvSpPr>
        <p:spPr>
          <a:xfrm>
            <a:off x="1044937" y="1709193"/>
            <a:ext cx="2258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1400" b="1" u="sng" dirty="0">
                <a:solidFill>
                  <a:srgbClr val="003087"/>
                </a:solidFill>
                <a:cs typeface="Arial" panose="020B0604020202020204" pitchFamily="34" charset="0"/>
              </a:rPr>
              <a:t>Sacharoidal (Vaujours)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91EEEE-3C0C-43C2-91E1-8269E6A929A8}"/>
              </a:ext>
            </a:extLst>
          </p:cNvPr>
          <p:cNvSpPr/>
          <p:nvPr/>
        </p:nvSpPr>
        <p:spPr>
          <a:xfrm>
            <a:off x="641762" y="4471457"/>
            <a:ext cx="26722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1400" b="1" u="sng">
                <a:solidFill>
                  <a:srgbClr val="003087"/>
                </a:solidFill>
                <a:cs typeface="Arial" panose="020B0604020202020204" pitchFamily="34" charset="0"/>
              </a:rPr>
              <a:t>Matrix textured gypsum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379036-CA78-4BB3-9EFE-E505510E8AE1}"/>
              </a:ext>
            </a:extLst>
          </p:cNvPr>
          <p:cNvSpPr/>
          <p:nvPr/>
        </p:nvSpPr>
        <p:spPr>
          <a:xfrm>
            <a:off x="6400049" y="1786274"/>
            <a:ext cx="1976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en-US" sz="1400" b="1" u="sng" dirty="0">
                <a:solidFill>
                  <a:srgbClr val="003087"/>
                </a:solidFill>
                <a:cs typeface="Arial" panose="020B0604020202020204" pitchFamily="34" charset="0"/>
              </a:rPr>
              <a:t>Sacharoidal (1)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71839C-5998-4E12-B1A3-8C6C692D0BFD}"/>
              </a:ext>
            </a:extLst>
          </p:cNvPr>
          <p:cNvSpPr/>
          <p:nvPr/>
        </p:nvSpPr>
        <p:spPr>
          <a:xfrm>
            <a:off x="-57508" y="1137475"/>
            <a:ext cx="10568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cs typeface="Arial" panose="020B0604020202020204" pitchFamily="34" charset="0"/>
              </a:rPr>
              <a:t> Disk surface changes with dissolution: the hydrodynamic conditions are no longer stable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D486A8-9746-48F1-9D9B-86ECA63F1402}"/>
              </a:ext>
            </a:extLst>
          </p:cNvPr>
          <p:cNvSpPr/>
          <p:nvPr/>
        </p:nvSpPr>
        <p:spPr>
          <a:xfrm>
            <a:off x="-57508" y="1409161"/>
            <a:ext cx="10568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>
                <a:cs typeface="Arial" panose="020B0604020202020204" pitchFamily="34" charset="0"/>
              </a:rPr>
              <a:t> Using </a:t>
            </a:r>
            <a:r>
              <a:rPr lang="en-US" dirty="0">
                <a:cs typeface="Arial" panose="020B0604020202020204" pitchFamily="34" charset="0"/>
              </a:rPr>
              <a:t>of unpolished rotating disks: comparison of the results at 15°C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EBDCC41-EBA5-46CC-A775-39D319DB7C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43350" y="2616800"/>
            <a:ext cx="1567958" cy="14950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3BA955-7ABD-47D0-9A81-0E642A28F7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21805" y="2542611"/>
            <a:ext cx="1510587" cy="14950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BC8F62-2EE3-4A83-B16D-0401406FB063}"/>
              </a:ext>
            </a:extLst>
          </p:cNvPr>
          <p:cNvSpPr/>
          <p:nvPr/>
        </p:nvSpPr>
        <p:spPr bwMode="auto">
          <a:xfrm>
            <a:off x="4047233" y="4711972"/>
            <a:ext cx="2235941" cy="2060736"/>
          </a:xfrm>
          <a:prstGeom prst="rect">
            <a:avLst/>
          </a:prstGeom>
          <a:noFill/>
          <a:ln w="28575" cap="flat" cmpd="sng" algn="ctr">
            <a:solidFill>
              <a:srgbClr val="F0724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72208598-4233-4949-8ED2-3AF7BEB3D9D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4000" y="118800"/>
            <a:ext cx="10227600" cy="6624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Rotating disk technique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32D189-6B05-4E67-A3DE-FD52B8AD4A07}"/>
              </a:ext>
            </a:extLst>
          </p:cNvPr>
          <p:cNvSpPr/>
          <p:nvPr/>
        </p:nvSpPr>
        <p:spPr>
          <a:xfrm>
            <a:off x="3952272" y="4037673"/>
            <a:ext cx="1105728" cy="25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cs typeface="Arial" panose="020B0604020202020204" pitchFamily="34" charset="0"/>
              </a:rPr>
              <a:t>after dissolution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CF6B11-EFBB-4A7B-AC4D-210E688E624B}"/>
              </a:ext>
            </a:extLst>
          </p:cNvPr>
          <p:cNvSpPr/>
          <p:nvPr/>
        </p:nvSpPr>
        <p:spPr>
          <a:xfrm>
            <a:off x="6568220" y="4884453"/>
            <a:ext cx="32736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000000"/>
                </a:solidFill>
                <a:ea typeface="Times New Roman" pitchFamily="18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u="sng" dirty="0">
                <a:solidFill>
                  <a:srgbClr val="000000"/>
                </a:solidFill>
                <a:ea typeface="Times New Roman" pitchFamily="18"/>
                <a:cs typeface="Arial" panose="020B0604020202020204" pitchFamily="34" charset="0"/>
                <a:sym typeface="Wingdings" panose="05000000000000000000" pitchFamily="2" charset="2"/>
              </a:rPr>
              <a:t>Gypsum with </a:t>
            </a:r>
            <a:r>
              <a:rPr lang="en-US" sz="1600" b="1" u="sng">
                <a:solidFill>
                  <a:srgbClr val="000000"/>
                </a:solidFill>
                <a:ea typeface="Times New Roman" pitchFamily="18"/>
                <a:cs typeface="Arial" panose="020B0604020202020204" pitchFamily="34" charset="0"/>
                <a:sym typeface="Wingdings" panose="05000000000000000000" pitchFamily="2" charset="2"/>
              </a:rPr>
              <a:t>insoluble contents</a:t>
            </a:r>
            <a:r>
              <a:rPr lang="en-US" sz="1600">
                <a:solidFill>
                  <a:srgbClr val="000000"/>
                </a:solidFill>
                <a:ea typeface="Times New Roman" pitchFamily="18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endParaRPr lang="en-US" sz="1600" dirty="0">
              <a:solidFill>
                <a:srgbClr val="000000"/>
              </a:solidFill>
              <a:ea typeface="Times New Roman" pitchFamily="1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127C397-7CCE-44F7-AC09-EDA119D24528}"/>
                  </a:ext>
                </a:extLst>
              </p:cNvPr>
              <p:cNvSpPr/>
              <p:nvPr/>
            </p:nvSpPr>
            <p:spPr>
              <a:xfrm>
                <a:off x="6285924" y="5244441"/>
                <a:ext cx="40381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>
                  <a:buSzPct val="1000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𝜔</m:t>
                    </m:r>
                    <m:r>
                      <a:rPr lang="fr-F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≫0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ea typeface="Times New Roman" pitchFamily="18"/>
                    <a:cs typeface="Arial" panose="020B0604020202020204" pitchFamily="34" charset="0"/>
                    <a:sym typeface="Wingdings" panose="05000000000000000000" pitchFamily="2" charset="2"/>
                  </a:rPr>
                  <a:t>: large differences in the recession rate </a:t>
                </a:r>
                <a:endParaRPr lang="en-US" sz="1600" dirty="0">
                  <a:solidFill>
                    <a:srgbClr val="000000"/>
                  </a:solidFill>
                  <a:ea typeface="Times New Roman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127C397-7CCE-44F7-AC09-EDA119D24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5924" y="5244441"/>
                <a:ext cx="4038157" cy="338554"/>
              </a:xfrm>
              <a:prstGeom prst="rect">
                <a:avLst/>
              </a:prstGeom>
              <a:blipFill>
                <a:blip r:embed="rId9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BA08C3-26B7-46AD-A51F-5947F30886A8}"/>
                  </a:ext>
                </a:extLst>
              </p:cNvPr>
              <p:cNvSpPr/>
              <p:nvPr/>
            </p:nvSpPr>
            <p:spPr>
              <a:xfrm>
                <a:off x="6326038" y="5945928"/>
                <a:ext cx="258795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>
                  <a:buSzPct val="1000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𝜔</m:t>
                    </m:r>
                    <m:r>
                      <a:rPr lang="fr-FR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fr-FR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Wingdings" panose="05000000000000000000" pitchFamily="2" charset="2"/>
                      </a:rPr>
                      <m:t>0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ea typeface="Times New Roman" pitchFamily="18"/>
                    <a:cs typeface="Arial" panose="020B0604020202020204" pitchFamily="34" charset="0"/>
                    <a:sym typeface="Wingdings" panose="05000000000000000000" pitchFamily="2" charset="2"/>
                  </a:rPr>
                  <a:t>: small difference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𝜏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Wingdings" panose="05000000000000000000" pitchFamily="2" charset="2"/>
                          </a:rPr>
                          <m:t>0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000000"/>
                  </a:solidFill>
                  <a:ea typeface="Times New Roman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ABA08C3-26B7-46AD-A51F-5947F3088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038" y="5945928"/>
                <a:ext cx="2587953" cy="338554"/>
              </a:xfrm>
              <a:prstGeom prst="rect">
                <a:avLst/>
              </a:prstGeom>
              <a:blipFill>
                <a:blip r:embed="rId10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4659FA75-2CB7-433A-A8A0-8C115F378808}"/>
              </a:ext>
            </a:extLst>
          </p:cNvPr>
          <p:cNvSpPr/>
          <p:nvPr/>
        </p:nvSpPr>
        <p:spPr>
          <a:xfrm rot="16200000">
            <a:off x="6757532" y="5639601"/>
            <a:ext cx="111815" cy="15388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A924491-E95E-48F1-B5CD-B340387C724C}"/>
                  </a:ext>
                </a:extLst>
              </p:cNvPr>
              <p:cNvSpPr/>
              <p:nvPr/>
            </p:nvSpPr>
            <p:spPr>
              <a:xfrm>
                <a:off x="6972031" y="5514086"/>
                <a:ext cx="2126031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>
                  <a:buSzPct val="1000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ea typeface="Times New Roman" pitchFamily="18"/>
                    <a:cs typeface="Arial" panose="020B0604020202020204" pitchFamily="34" charset="0"/>
                  </a:rPr>
                  <a:t> disturbed by the flow</a:t>
                </a: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A924491-E95E-48F1-B5CD-B340387C72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031" y="5514086"/>
                <a:ext cx="2126031" cy="362984"/>
              </a:xfrm>
              <a:prstGeom prst="rect">
                <a:avLst/>
              </a:prstGeom>
              <a:blipFill rotWithShape="0">
                <a:blip r:embed="rId11"/>
                <a:stretch>
                  <a:fillRect r="-575" b="-220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E046BA-F6E1-4059-AB2A-9EB15054F02A}"/>
                  </a:ext>
                </a:extLst>
              </p:cNvPr>
              <p:cNvSpPr/>
              <p:nvPr/>
            </p:nvSpPr>
            <p:spPr>
              <a:xfrm>
                <a:off x="6972031" y="6288680"/>
                <a:ext cx="369165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>
                  <a:buSzPct val="100000"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US" sz="1600" dirty="0">
                    <a:solidFill>
                      <a:srgbClr val="000000"/>
                    </a:solidFill>
                    <a:ea typeface="Times New Roman" pitchFamily="18"/>
                    <a:cs typeface="Arial" panose="020B0604020202020204" pitchFamily="34" charset="0"/>
                  </a:rPr>
                  <a:t> influenced only by the </a:t>
                </a:r>
                <a:r>
                  <a:rPr lang="en-US" sz="1600">
                    <a:solidFill>
                      <a:srgbClr val="000000"/>
                    </a:solidFill>
                    <a:ea typeface="Times New Roman" pitchFamily="18"/>
                    <a:cs typeface="Arial" panose="020B0604020202020204" pitchFamily="34" charset="0"/>
                  </a:rPr>
                  <a:t>surface geometry</a:t>
                </a:r>
                <a:endParaRPr lang="en-US" sz="1600" dirty="0">
                  <a:solidFill>
                    <a:srgbClr val="000000"/>
                  </a:solidFill>
                  <a:ea typeface="Times New Roman" pitchFamily="18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CE046BA-F6E1-4059-AB2A-9EB15054F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031" y="6288680"/>
                <a:ext cx="3691652" cy="338554"/>
              </a:xfrm>
              <a:prstGeom prst="rect">
                <a:avLst/>
              </a:prstGeom>
              <a:blipFill rotWithShape="0">
                <a:blip r:embed="rId12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633021FA-3AC9-4A0E-848B-4AA26E8000C8}"/>
              </a:ext>
            </a:extLst>
          </p:cNvPr>
          <p:cNvSpPr/>
          <p:nvPr/>
        </p:nvSpPr>
        <p:spPr>
          <a:xfrm rot="16200000">
            <a:off x="6757532" y="6398248"/>
            <a:ext cx="111815" cy="15388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311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ADB5FB1-AF16-43C6-955C-F0AB7B5C29E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1636" y="875549"/>
            <a:ext cx="9648000" cy="273186"/>
          </a:xfrm>
        </p:spPr>
        <p:txBody>
          <a:bodyPr/>
          <a:lstStyle/>
          <a:p>
            <a:r>
              <a:rPr lang="en-US" sz="1600" dirty="0">
                <a:latin typeface="+mn-lt"/>
              </a:rPr>
              <a:t>Summary of the results obtained from linear regressions at T=15°C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au 14">
                <a:extLst>
                  <a:ext uri="{FF2B5EF4-FFF2-40B4-BE49-F238E27FC236}">
                    <a16:creationId xmlns:a16="http://schemas.microsoft.com/office/drawing/2014/main" id="{F77192DA-9705-4F43-80E2-BFFA319AE2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212158"/>
                  </p:ext>
                </p:extLst>
              </p:nvPr>
            </p:nvGraphicFramePr>
            <p:xfrm>
              <a:off x="184727" y="1333407"/>
              <a:ext cx="9658090" cy="4313613"/>
            </p:xfrm>
            <a:graphic>
              <a:graphicData uri="http://schemas.openxmlformats.org/drawingml/2006/table">
                <a:tbl>
                  <a:tblPr>
                    <a:effectLst/>
                  </a:tblPr>
                  <a:tblGrid>
                    <a:gridCol w="1349251">
                      <a:extLst>
                        <a:ext uri="{9D8B030D-6E8A-4147-A177-3AD203B41FA5}">
                          <a16:colId xmlns:a16="http://schemas.microsoft.com/office/drawing/2014/main" val="77322482"/>
                        </a:ext>
                      </a:extLst>
                    </a:gridCol>
                    <a:gridCol w="747252">
                      <a:extLst>
                        <a:ext uri="{9D8B030D-6E8A-4147-A177-3AD203B41FA5}">
                          <a16:colId xmlns:a16="http://schemas.microsoft.com/office/drawing/2014/main" val="303781285"/>
                        </a:ext>
                      </a:extLst>
                    </a:gridCol>
                    <a:gridCol w="1011338">
                      <a:extLst>
                        <a:ext uri="{9D8B030D-6E8A-4147-A177-3AD203B41FA5}">
                          <a16:colId xmlns:a16="http://schemas.microsoft.com/office/drawing/2014/main" val="1134200552"/>
                        </a:ext>
                      </a:extLst>
                    </a:gridCol>
                    <a:gridCol w="955114">
                      <a:extLst>
                        <a:ext uri="{9D8B030D-6E8A-4147-A177-3AD203B41FA5}">
                          <a16:colId xmlns:a16="http://schemas.microsoft.com/office/drawing/2014/main" val="4028987453"/>
                        </a:ext>
                      </a:extLst>
                    </a:gridCol>
                    <a:gridCol w="1229032">
                      <a:extLst>
                        <a:ext uri="{9D8B030D-6E8A-4147-A177-3AD203B41FA5}">
                          <a16:colId xmlns:a16="http://schemas.microsoft.com/office/drawing/2014/main" val="3609384516"/>
                        </a:ext>
                      </a:extLst>
                    </a:gridCol>
                    <a:gridCol w="829521">
                      <a:extLst>
                        <a:ext uri="{9D8B030D-6E8A-4147-A177-3AD203B41FA5}">
                          <a16:colId xmlns:a16="http://schemas.microsoft.com/office/drawing/2014/main" val="3209118260"/>
                        </a:ext>
                      </a:extLst>
                    </a:gridCol>
                    <a:gridCol w="1048440">
                      <a:extLst>
                        <a:ext uri="{9D8B030D-6E8A-4147-A177-3AD203B41FA5}">
                          <a16:colId xmlns:a16="http://schemas.microsoft.com/office/drawing/2014/main" val="2795169253"/>
                        </a:ext>
                      </a:extLst>
                    </a:gridCol>
                    <a:gridCol w="993058">
                      <a:extLst>
                        <a:ext uri="{9D8B030D-6E8A-4147-A177-3AD203B41FA5}">
                          <a16:colId xmlns:a16="http://schemas.microsoft.com/office/drawing/2014/main" val="6823336"/>
                        </a:ext>
                      </a:extLst>
                    </a:gridCol>
                    <a:gridCol w="149508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498966">
                    <a:tc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Gypsum sample</a:t>
                          </a:r>
                          <a:endParaRPr lang="en-US" sz="1200" b="0" i="0" u="none" strike="noStrike" cap="none" baseline="0" noProof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Porosity [ %]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Initial surface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sz="1200" b="1" i="1" u="none" strike="noStrike" cap="none" baseline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1" i="1" u="none" strike="noStrike" cap="none" baseline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/>
                                    </a:rPr>
                                    <m:t>𝝉</m:t>
                                  </m:r>
                                </m:e>
                                <m:sub>
                                  <m:r>
                                    <a:rPr lang="fr-FR" sz="1200" b="1" i="1" u="none" strike="noStrike" cap="none" baseline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itchFamily="18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sz="1200" b="1" i="1" u="none" strike="noStrike" cap="none" baseline="0" dirty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1200" b="1" i="1" u="none" strike="noStrike" cap="none" baseline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/>
                                </a:rPr>
                                <m:t>[µ</m:t>
                              </m:r>
                              <m:r>
                                <a:rPr lang="fr-FR" sz="1200" b="1" i="1" u="none" strike="noStrike" cap="none" baseline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/>
                                </a:rPr>
                                <m:t>𝒎</m:t>
                              </m:r>
                              <m:r>
                                <a:rPr lang="fr-FR" sz="1200" b="1" i="1" u="none" strike="noStrike" cap="none" baseline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/>
                                </a:rPr>
                                <m:t>/</m:t>
                              </m:r>
                              <m:r>
                                <a:rPr lang="fr-FR" sz="1200" b="1" i="1" u="none" strike="noStrike" cap="none" baseline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/>
                                </a:rPr>
                                <m:t>𝒔</m:t>
                              </m:r>
                            </m:oMath>
                          </a14:m>
                          <a:r>
                            <a:rPr lang="fr-FR" sz="1200" b="1" i="0" u="none" strike="noStrike" cap="none" baseline="0" dirty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]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b="1" i="1" u="none" strike="noStrike" cap="none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1" i="1" u="none" strike="noStrike" cap="none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/>
                                      </a:rPr>
                                      <m:t>𝝉</m:t>
                                    </m:r>
                                  </m:e>
                                  <m:sub>
                                    <m:r>
                                      <a:rPr lang="fr-FR" sz="1200" b="1" i="1" u="none" strike="noStrike" cap="none" baseline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/>
                                      </a:rPr>
                                      <m:t>𝟎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fr-FR" sz="1200" b="1" i="1" u="none" strike="noStrike" cap="none" baseline="0" dirty="0" smtClean="0">
                                    <a:solidFill>
                                      <a:srgbClr val="000000"/>
                                    </a:solidFill>
                                    <a:latin typeface="+mn-lt"/>
                                    <a:cs typeface="Times New Roman" pitchFamily="18"/>
                                  </a:rPr>
                                  <m:t> </m:t>
                                </m:r>
                                <m:r>
                                  <a:rPr lang="fr-FR" sz="1200" b="1" i="1" u="none" strike="noStrike" cap="none" baseline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/>
                                  </a:rPr>
                                  <m:t>[</m:t>
                                </m:r>
                                <m:r>
                                  <a:rPr lang="fr-FR" sz="1200" b="1" i="1" u="none" strike="noStrike" cap="none" baseline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/>
                                  </a:rPr>
                                  <m:t>𝒎𝒈</m:t>
                                </m:r>
                                <m:r>
                                  <a:rPr lang="fr-FR" sz="1200" b="1" i="1" u="none" strike="noStrike" cap="none" baseline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/>
                                  </a:rPr>
                                  <m:t>/</m:t>
                                </m:r>
                                <m:r>
                                  <a:rPr lang="fr-FR" sz="1200" b="1" i="1" u="none" strike="noStrike" cap="none" baseline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/>
                                  </a:rPr>
                                  <m:t>𝒄𝒎</m:t>
                                </m:r>
                                <m:r>
                                  <a:rPr lang="fr-FR" sz="1200" b="1" i="1" u="none" strike="noStrike" cap="none" baseline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/>
                                  </a:rPr>
                                  <m:t>²/</m:t>
                                </m:r>
                                <m:r>
                                  <a:rPr lang="fr-FR" sz="1200" b="1" i="1" u="none" strike="noStrike" cap="none" baseline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/>
                                  </a:rPr>
                                  <m:t>𝒔</m:t>
                                </m:r>
                                <m:r>
                                  <m:rPr>
                                    <m:nor/>
                                  </m:rPr>
                                  <a:rPr lang="fr-FR" sz="1200" b="1" i="0" u="none" strike="noStrike" cap="none" baseline="0" dirty="0" smtClean="0">
                                    <a:solidFill>
                                      <a:srgbClr val="000000"/>
                                    </a:solidFill>
                                    <a:latin typeface="+mn-lt"/>
                                    <a:cs typeface="Times New Roman" pitchFamily="18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fr-FR" sz="1200" b="1" i="0" u="none" strike="noStrike" cap="none" baseline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1" u="none" strike="noStrike" cap="none" baseline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Precision </a:t>
                          </a:r>
                          <a14:m>
                            <m:oMath xmlns:m="http://schemas.openxmlformats.org/officeDocument/2006/math">
                              <m:r>
                                <a:rPr lang="fr-FR" sz="1200" b="1" i="1" u="none" strike="noStrike" cap="none" baseline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/>
                                </a:rPr>
                                <m:t>±</m:t>
                              </m:r>
                              <m:r>
                                <a:rPr lang="fr-FR" sz="1200" b="1" i="1" u="none" strike="noStrike" cap="none" baseline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/>
                                </a:rPr>
                                <m:t>(%)</m:t>
                              </m:r>
                            </m:oMath>
                          </a14:m>
                          <a:endParaRPr lang="fr-FR" sz="1200" b="1" i="0" u="none" strike="noStrike" cap="none" baseline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1" i="0" u="none" strike="noStrike" cap="none" baseline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Exponent n</a:t>
                          </a:r>
                          <a:endParaRPr lang="fr-FR" sz="1200" b="1" i="0" u="none" strike="noStrike" cap="none" baseline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1" u="none" strike="noStrike" cap="none" baseline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Precision </a:t>
                          </a:r>
                          <a14:m>
                            <m:oMath xmlns:m="http://schemas.openxmlformats.org/officeDocument/2006/math">
                              <m:r>
                                <a:rPr lang="fr-FR" sz="1200" b="1" i="1" u="none" strike="noStrike" cap="none" baseline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/>
                                </a:rPr>
                                <m:t>±</m:t>
                              </m:r>
                              <m:r>
                                <a:rPr lang="fr-FR" sz="1200" b="1" i="1" u="none" strike="noStrike" cap="none" baseline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/>
                                </a:rPr>
                                <m:t>(%)</m:t>
                              </m:r>
                            </m:oMath>
                          </a14:m>
                          <a:endParaRPr lang="fr-FR" sz="1200" b="1" i="0" u="none" strike="noStrike" cap="none" baseline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1" i="0" u="none" strike="noStrike" cap="none" baseline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Roughness influence</a:t>
                          </a:r>
                          <a:endParaRPr lang="fr-FR" sz="1200" b="1" i="0" u="none" strike="noStrike" cap="none" baseline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8016614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Alabaster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&lt;1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2,09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0,55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1,09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1" i="0" u="none" strike="noStrike" cap="none" baseline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Roughness geometery</a:t>
                          </a:r>
                          <a:endParaRPr lang="fr-FR" sz="1200" b="1" i="0" u="none" strike="noStrike" cap="none" baseline="0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6353960"/>
                      </a:ext>
                    </a:extLst>
                  </a:tr>
                  <a:tr h="344875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4,37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1,15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35309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Impure Alabaster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1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3,28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0,74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1,04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Coating effect</a:t>
                          </a:r>
                          <a:endPara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9021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3,3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0,76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5021607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Sacharoidal (Vaujours)</a:t>
                          </a:r>
                        </a:p>
                        <a:p>
                          <a:pPr marL="0" marR="0" lvl="0" indent="0" algn="l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endParaRPr lang="en-US" sz="1200" b="1" i="0" u="none" strike="noStrike" cap="none" baseline="0" noProof="0" dirty="0">
                            <a:solidFill>
                              <a:srgbClr val="323232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rgbClr val="323232"/>
                              </a:solidFill>
                              <a:latin typeface="+mn-lt"/>
                              <a:cs typeface="Times New Roman" pitchFamily="18"/>
                            </a:rPr>
                            <a:t>6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1,02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0,22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11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1" i="0" u="none" strike="noStrike" cap="none" baseline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Roughness geometery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82087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1,88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1,25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Sacharoidal (1)</a:t>
                          </a:r>
                          <a:endParaRPr lang="en-US" sz="1200" b="1" i="0" u="none" strike="noStrike" cap="none" baseline="0" noProof="0" dirty="0">
                            <a:solidFill>
                              <a:srgbClr val="323232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rgbClr val="323232"/>
                              </a:solidFill>
                              <a:latin typeface="+mn-lt"/>
                              <a:cs typeface="Times New Roman" pitchFamily="18"/>
                            </a:rPr>
                            <a:t>9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3,58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0,76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1" i="0" u="none" strike="noStrike" cap="none" baseline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Roughness geometery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9021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4,3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Matrix textured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10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0,37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Coating effect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15694282"/>
                      </a:ext>
                    </a:extLst>
                  </a:tr>
                  <a:tr h="379021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1,85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0,38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6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875794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au 14">
                <a:extLst>
                  <a:ext uri="{FF2B5EF4-FFF2-40B4-BE49-F238E27FC236}">
                    <a16:creationId xmlns:a16="http://schemas.microsoft.com/office/drawing/2014/main" id="{F77192DA-9705-4F43-80E2-BFFA319AE2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3212158"/>
                  </p:ext>
                </p:extLst>
              </p:nvPr>
            </p:nvGraphicFramePr>
            <p:xfrm>
              <a:off x="184727" y="1333407"/>
              <a:ext cx="9658090" cy="4313613"/>
            </p:xfrm>
            <a:graphic>
              <a:graphicData uri="http://schemas.openxmlformats.org/drawingml/2006/table">
                <a:tbl>
                  <a:tblPr>
                    <a:effectLst/>
                  </a:tblPr>
                  <a:tblGrid>
                    <a:gridCol w="1349251">
                      <a:extLst>
                        <a:ext uri="{9D8B030D-6E8A-4147-A177-3AD203B41FA5}">
                          <a16:colId xmlns:a16="http://schemas.microsoft.com/office/drawing/2014/main" val="77322482"/>
                        </a:ext>
                      </a:extLst>
                    </a:gridCol>
                    <a:gridCol w="747252">
                      <a:extLst>
                        <a:ext uri="{9D8B030D-6E8A-4147-A177-3AD203B41FA5}">
                          <a16:colId xmlns:a16="http://schemas.microsoft.com/office/drawing/2014/main" val="303781285"/>
                        </a:ext>
                      </a:extLst>
                    </a:gridCol>
                    <a:gridCol w="1011338">
                      <a:extLst>
                        <a:ext uri="{9D8B030D-6E8A-4147-A177-3AD203B41FA5}">
                          <a16:colId xmlns:a16="http://schemas.microsoft.com/office/drawing/2014/main" val="1134200552"/>
                        </a:ext>
                      </a:extLst>
                    </a:gridCol>
                    <a:gridCol w="955114">
                      <a:extLst>
                        <a:ext uri="{9D8B030D-6E8A-4147-A177-3AD203B41FA5}">
                          <a16:colId xmlns:a16="http://schemas.microsoft.com/office/drawing/2014/main" val="4028987453"/>
                        </a:ext>
                      </a:extLst>
                    </a:gridCol>
                    <a:gridCol w="1229032">
                      <a:extLst>
                        <a:ext uri="{9D8B030D-6E8A-4147-A177-3AD203B41FA5}">
                          <a16:colId xmlns:a16="http://schemas.microsoft.com/office/drawing/2014/main" val="3609384516"/>
                        </a:ext>
                      </a:extLst>
                    </a:gridCol>
                    <a:gridCol w="829521">
                      <a:extLst>
                        <a:ext uri="{9D8B030D-6E8A-4147-A177-3AD203B41FA5}">
                          <a16:colId xmlns:a16="http://schemas.microsoft.com/office/drawing/2014/main" val="3209118260"/>
                        </a:ext>
                      </a:extLst>
                    </a:gridCol>
                    <a:gridCol w="1048440">
                      <a:extLst>
                        <a:ext uri="{9D8B030D-6E8A-4147-A177-3AD203B41FA5}">
                          <a16:colId xmlns:a16="http://schemas.microsoft.com/office/drawing/2014/main" val="2795169253"/>
                        </a:ext>
                      </a:extLst>
                    </a:gridCol>
                    <a:gridCol w="993058">
                      <a:extLst>
                        <a:ext uri="{9D8B030D-6E8A-4147-A177-3AD203B41FA5}">
                          <a16:colId xmlns:a16="http://schemas.microsoft.com/office/drawing/2014/main" val="6823336"/>
                        </a:ext>
                      </a:extLst>
                    </a:gridCol>
                    <a:gridCol w="1495084">
                      <a:extLst>
                        <a:ext uri="{9D8B030D-6E8A-4147-A177-3AD203B41FA5}">
                          <a16:colId xmlns:a16="http://schemas.microsoft.com/office/drawing/2014/main" val="20008"/>
                        </a:ext>
                      </a:extLst>
                    </a:gridCol>
                  </a:tblGrid>
                  <a:tr h="500203">
                    <a:tc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Gypsum sample</a:t>
                          </a:r>
                          <a:endParaRPr lang="en-US" sz="1200" b="0" i="0" u="none" strike="noStrike" cap="none" baseline="0" noProof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Porosity [ %]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Initial surface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25478" t="-1220" r="-585987" b="-76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2338" t="-1220" r="-357711" b="-76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34307" t="-1220" r="-424818" b="-76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1" i="0" u="none" strike="noStrike" cap="none" baseline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Exponent n</a:t>
                          </a:r>
                          <a:endParaRPr lang="fr-FR" sz="1200" b="1" i="0" u="none" strike="noStrike" cap="none" baseline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722699" t="-1220" r="-151534" b="-76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1" i="0" u="none" strike="noStrike" cap="none" baseline="0">
                              <a:solidFill>
                                <a:srgbClr val="000000"/>
                              </a:solidFill>
                              <a:latin typeface="+mn-lt"/>
                              <a:cs typeface="Times New Roman" pitchFamily="18"/>
                            </a:rPr>
                            <a:t>Roughness influence</a:t>
                          </a:r>
                          <a:endParaRPr lang="fr-FR" sz="1200" b="1" i="0" u="none" strike="noStrike" cap="none" baseline="0" dirty="0">
                            <a:solidFill>
                              <a:srgbClr val="000000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A9D18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8016614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Alabaster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&lt;1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2,09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0,55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1,09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0" i="0" u="none" strike="noStrike" cap="none" baseline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fr-FR" sz="1200" b="1" i="0" u="none" strike="noStrike" cap="none" baseline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Roughness geometery</a:t>
                          </a:r>
                          <a:endParaRPr lang="fr-FR" sz="1200" b="1" i="0" u="none" strike="noStrike" cap="none" baseline="0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6353960"/>
                      </a:ext>
                    </a:extLst>
                  </a:tr>
                  <a:tr h="344875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4,37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1,15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35309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Impure Alabaster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1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3,28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0,74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1,04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DAEDEF"/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Coating effect</a:t>
                          </a:r>
                          <a:endPara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9021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3,3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0,76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5021607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Sacharoidal (Vaujours)</a:t>
                          </a:r>
                        </a:p>
                        <a:p>
                          <a:pPr marL="0" marR="0" lvl="0" indent="0" algn="l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endParaRPr lang="en-US" sz="1200" b="1" i="0" u="none" strike="noStrike" cap="none" baseline="0" noProof="0" dirty="0">
                            <a:solidFill>
                              <a:srgbClr val="323232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rgbClr val="323232"/>
                              </a:solidFill>
                              <a:latin typeface="+mn-lt"/>
                              <a:cs typeface="Times New Roman" pitchFamily="18"/>
                            </a:rPr>
                            <a:t>6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1,02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0,22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11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1" i="0" u="none" strike="noStrike" cap="none" baseline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Roughness geometery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076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1,88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2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1,25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Sacharoidal (1)</a:t>
                          </a:r>
                          <a:endParaRPr lang="en-US" sz="1200" b="1" i="0" u="none" strike="noStrike" cap="none" baseline="0" noProof="0" dirty="0">
                            <a:solidFill>
                              <a:srgbClr val="323232"/>
                            </a:solidFill>
                            <a:latin typeface="+mn-lt"/>
                            <a:cs typeface="Times New Roman" pitchFamily="18"/>
                          </a:endParaRP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rgbClr val="323232"/>
                              </a:solidFill>
                              <a:latin typeface="+mn-lt"/>
                              <a:cs typeface="Times New Roman" pitchFamily="18"/>
                            </a:rPr>
                            <a:t>9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3,58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0,76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="1" i="0" u="none" strike="noStrike" cap="none" baseline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Roughness geometery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0769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4,3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79021">
                    <a:tc rowSpan="2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 dirty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Matrix textured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0" u="none" strike="noStrike" cap="none" baseline="0" noProof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/>
                            </a:rPr>
                            <a:t>10</a:t>
                          </a:r>
                        </a:p>
                      </a:txBody>
                      <a:tcPr marL="88866" marR="88866" marT="44433" marB="44433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0,37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1,19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7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Coating effect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15694282"/>
                      </a:ext>
                    </a:extLst>
                  </a:tr>
                  <a:tr h="379021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fontAlgn="auto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None/>
                            <a:tabLst/>
                          </a:pPr>
                          <a:r>
                            <a:rPr lang="en-US" sz="1200" b="0" i="0" u="none" strike="noStrike" cap="none" baseline="0" noProof="0" dirty="0">
                              <a:solidFill>
                                <a:srgbClr val="003087"/>
                              </a:solidFill>
                              <a:latin typeface="+mn-lt"/>
                              <a:cs typeface="Times New Roman" pitchFamily="18"/>
                            </a:rPr>
                            <a:t>unpolished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1,85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0,38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6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1,3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fr-FR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Times New Roman" pitchFamily="18"/>
                            </a:rPr>
                            <a:t>4</a:t>
                          </a: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fr-FR" sz="1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Times New Roman" pitchFamily="18"/>
                          </a:endParaRPr>
                        </a:p>
                      </a:txBody>
                      <a:tcPr marL="91905" marR="91905" marT="45949" marB="45949" anchor="ctr">
                        <a:lnL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1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487579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Flèche droite 14">
            <a:extLst>
              <a:ext uri="{FF2B5EF4-FFF2-40B4-BE49-F238E27FC236}">
                <a16:creationId xmlns:a16="http://schemas.microsoft.com/office/drawing/2014/main" id="{A97051B6-9624-4D6B-AD18-E5D6BAC40B5E}"/>
              </a:ext>
            </a:extLst>
          </p:cNvPr>
          <p:cNvSpPr/>
          <p:nvPr/>
        </p:nvSpPr>
        <p:spPr>
          <a:xfrm>
            <a:off x="104282" y="5831693"/>
            <a:ext cx="246992" cy="1590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rgbClr val="F64040"/>
          </a:solidFill>
          <a:ln w="6345" cap="flat">
            <a:solidFill>
              <a:srgbClr val="FF5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25">
                <a:extLst>
                  <a:ext uri="{FF2B5EF4-FFF2-40B4-BE49-F238E27FC236}">
                    <a16:creationId xmlns:a16="http://schemas.microsoft.com/office/drawing/2014/main" id="{38EAE0CB-B3D2-40F0-9822-B3F9AFCD7944}"/>
                  </a:ext>
                </a:extLst>
              </p:cNvPr>
              <p:cNvSpPr/>
              <p:nvPr/>
            </p:nvSpPr>
            <p:spPr>
              <a:xfrm>
                <a:off x="363921" y="5720185"/>
                <a:ext cx="9518079" cy="391582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𝑟𝑒𝑓</m:t>
                        </m:r>
                      </m:sub>
                    </m:sSub>
                    <m:r>
                      <a:rPr lang="en-US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=14,</m:t>
                    </m:r>
                    <m:r>
                      <a:rPr lang="fr-FR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±0,4 </m:t>
                    </m:r>
                    <m:r>
                      <a:rPr lang="en-US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mmol</m:t>
                    </m:r>
                    <m:r>
                      <a:rPr lang="en-US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L</m:t>
                    </m:r>
                  </m:oMath>
                </a14:m>
                <a:r>
                  <a:rPr lang="en-US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very close to the reference value in literature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𝑟𝑒𝑓</m:t>
                        </m:r>
                      </m:sub>
                    </m:sSub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  <m:r>
                      <a:rPr lang="fr-FR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mmol</m:t>
                    </m:r>
                    <m:r>
                      <a:rPr lang="en-US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L</m:t>
                    </m:r>
                    <m:r>
                      <a:rPr lang="fr-FR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i="0" u="none" strike="noStrike" kern="0" cap="none" spc="0" baseline="0" dirty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8EAE0CB-B3D2-40F0-9822-B3F9AFCD7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21" y="5720185"/>
                <a:ext cx="9518079" cy="391582"/>
              </a:xfrm>
              <a:prstGeom prst="rect">
                <a:avLst/>
              </a:prstGeom>
              <a:blipFill rotWithShape="0">
                <a:blip r:embed="rId4"/>
                <a:stretch>
                  <a:fillRect t="-7692" b="-16923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èche droite 14">
            <a:extLst>
              <a:ext uri="{FF2B5EF4-FFF2-40B4-BE49-F238E27FC236}">
                <a16:creationId xmlns:a16="http://schemas.microsoft.com/office/drawing/2014/main" id="{3345335F-F984-40FA-9D22-10DB5E189150}"/>
              </a:ext>
            </a:extLst>
          </p:cNvPr>
          <p:cNvSpPr/>
          <p:nvPr/>
        </p:nvSpPr>
        <p:spPr>
          <a:xfrm>
            <a:off x="62598" y="6274129"/>
            <a:ext cx="246992" cy="1590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rgbClr val="F64040"/>
          </a:solidFill>
          <a:ln w="6345" cap="flat">
            <a:solidFill>
              <a:srgbClr val="FF5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E678FA-A981-4F02-970B-783EF71E8A9B}"/>
              </a:ext>
            </a:extLst>
          </p:cNvPr>
          <p:cNvSpPr/>
          <p:nvPr/>
        </p:nvSpPr>
        <p:spPr>
          <a:xfrm>
            <a:off x="363921" y="1082964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2DCF07CD-6368-4EC9-9A27-CE1A6A62797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4000" y="118800"/>
            <a:ext cx="10227600" cy="662400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Rotating disk technique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5">
                <a:extLst>
                  <a:ext uri="{FF2B5EF4-FFF2-40B4-BE49-F238E27FC236}">
                    <a16:creationId xmlns:a16="http://schemas.microsoft.com/office/drawing/2014/main" id="{292915C6-82F7-447D-AD3E-C176532E2087}"/>
                  </a:ext>
                </a:extLst>
              </p:cNvPr>
              <p:cNvSpPr/>
              <p:nvPr/>
            </p:nvSpPr>
            <p:spPr>
              <a:xfrm>
                <a:off x="351274" y="6157860"/>
                <a:ext cx="9518079" cy="391582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u="none" strike="noStrike" kern="0" cap="none" spc="0" baseline="0" smtClean="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u="none" strike="noStrike" kern="0" cap="none" spc="0" baseline="0" smtClean="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e>
                      <m:sub>
                        <m:r>
                          <a:rPr lang="fr-FR" b="0" i="1" u="none" strike="noStrike" kern="0" cap="none" spc="0" baseline="0" smtClean="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fr-FR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fr-FR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1 </m:t>
                    </m:r>
                    <m:r>
                      <a:rPr lang="fr-FR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𝑡𝑜</m:t>
                    </m:r>
                    <m:r>
                      <a:rPr lang="fr-FR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8×</m:t>
                    </m:r>
                    <m:sSup>
                      <m:sSupPr>
                        <m:ctrlPr>
                          <a:rPr lang="fr-FR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fr-FR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−6</m:t>
                        </m:r>
                      </m:sup>
                    </m:sSup>
                    <m:r>
                      <a:rPr lang="fr-FR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mmol</m:t>
                    </m:r>
                    <m:sSup>
                      <m:sSupPr>
                        <m:ctrlPr>
                          <a:rPr lang="fr-FR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fr-FR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fr-FR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e>
                      <m:sup>
                        <m:r>
                          <a:rPr lang="fr-FR" b="0" i="0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u="none" strike="noStrike" kern="0" cap="none" spc="0" baseline="0" dirty="0">
                    <a:solidFill>
                      <a:srgbClr val="000000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consistent with previous study for</a:t>
                </a:r>
                <a:r>
                  <a:rPr lang="en-US" u="none" strike="noStrike" kern="0" cap="none" spc="0" dirty="0">
                    <a:solidFill>
                      <a:srgbClr val="000000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u="none" strike="noStrike" kern="0" cap="none" spc="0" smtClean="0">
                        <a:solidFill>
                          <a:srgbClr val="000000"/>
                        </a:solidFill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fr-FR" b="0" i="1" u="none" strike="noStrike" kern="0" cap="none" spc="0" smtClean="0">
                        <a:solidFill>
                          <a:srgbClr val="000000"/>
                        </a:solidFill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b>
                      <m:sSubPr>
                        <m:ctrlPr>
                          <a:rPr lang="fr-FR" b="0" i="1" u="none" strike="noStrike" kern="0" cap="none" spc="0" smtClean="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u="none" strike="noStrike" kern="0" cap="none" spc="0" smtClean="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  <m:sub>
                        <m:r>
                          <a:rPr lang="fr-FR" b="0" i="1" u="none" strike="noStrike" kern="0" cap="none" spc="0" smtClean="0">
                            <a:solidFill>
                              <a:srgbClr val="000000"/>
                            </a:solidFill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en-US" u="none" strike="noStrike" kern="0" cap="none" spc="0" baseline="0" dirty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92915C6-82F7-447D-AD3E-C176532E2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274" y="6157860"/>
                <a:ext cx="9518079" cy="391582"/>
              </a:xfrm>
              <a:prstGeom prst="rect">
                <a:avLst/>
              </a:prstGeom>
              <a:blipFill rotWithShape="0">
                <a:blip r:embed="rId5"/>
                <a:stretch>
                  <a:fillRect t="-7813" b="-18750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lèche droite 14">
            <a:extLst>
              <a:ext uri="{FF2B5EF4-FFF2-40B4-BE49-F238E27FC236}">
                <a16:creationId xmlns:a16="http://schemas.microsoft.com/office/drawing/2014/main" id="{3345335F-F984-40FA-9D22-10DB5E189150}"/>
              </a:ext>
            </a:extLst>
          </p:cNvPr>
          <p:cNvSpPr/>
          <p:nvPr/>
        </p:nvSpPr>
        <p:spPr>
          <a:xfrm>
            <a:off x="71253" y="6663551"/>
            <a:ext cx="246992" cy="1590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rgbClr val="F64040"/>
          </a:solidFill>
          <a:ln w="6345" cap="flat">
            <a:solidFill>
              <a:srgbClr val="FF505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25">
                <a:extLst>
                  <a:ext uri="{FF2B5EF4-FFF2-40B4-BE49-F238E27FC236}">
                    <a16:creationId xmlns:a16="http://schemas.microsoft.com/office/drawing/2014/main" id="{292915C6-82F7-447D-AD3E-C176532E2087}"/>
                  </a:ext>
                </a:extLst>
              </p:cNvPr>
              <p:cNvSpPr/>
              <p:nvPr/>
            </p:nvSpPr>
            <p:spPr>
              <a:xfrm>
                <a:off x="392958" y="6547586"/>
                <a:ext cx="9449859" cy="646331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Roughness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influence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: 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increase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of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exponent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n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(1,1 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to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1,3), </m:t>
                    </m:r>
                    <m:r>
                      <m:rPr>
                        <m:nor/>
                      </m:rPr>
                      <a:rPr lang="fr-FR" b="0" i="0" kern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increase</m:t>
                    </m:r>
                  </m:oMath>
                </a14:m>
                <a:r>
                  <a:rPr lang="en-US" u="none" strike="noStrike" kern="0" cap="none" spc="0" baseline="0" dirty="0">
                    <a:solidFill>
                      <a:srgbClr val="000000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/>
                          </a:rPr>
                          <m:t>𝝉</m:t>
                        </m:r>
                      </m:e>
                      <m:sub>
                        <m:r>
                          <a:rPr lang="fr-FR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u="none" strike="noStrike" kern="0" cap="none" spc="0" baseline="0" dirty="0">
                    <a:solidFill>
                      <a:srgbClr val="000000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(up</a:t>
                </a:r>
                <a:r>
                  <a:rPr lang="en-US" u="none" strike="noStrike" kern="0" cap="none" spc="0" dirty="0">
                    <a:solidFill>
                      <a:srgbClr val="000000"/>
                    </a:solidFill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to double)</a:t>
                </a:r>
              </a:p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kern="0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but</a:t>
                </a:r>
                <a:r>
                  <a:rPr lang="en-US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unchanged if high insoluble content (coating effect)</a:t>
                </a:r>
                <a:endParaRPr lang="en-US" u="none" strike="noStrike" kern="0" cap="none" spc="0" baseline="0" dirty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25">
                <a:extLst>
                  <a:ext uri="{FF2B5EF4-FFF2-40B4-BE49-F238E27FC236}">
                    <a16:creationId xmlns:a16="http://schemas.microsoft.com/office/drawing/2014/main" id="{292915C6-82F7-447D-AD3E-C176532E20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58" y="6547586"/>
                <a:ext cx="9449859" cy="646331"/>
              </a:xfrm>
              <a:prstGeom prst="rect">
                <a:avLst/>
              </a:prstGeom>
              <a:blipFill>
                <a:blip r:embed="rId6"/>
                <a:stretch>
                  <a:fillRect l="-193" t="-4717" b="-14151"/>
                </a:stretch>
              </a:blipFill>
              <a:ln cap="flat">
                <a:noFill/>
                <a:prstDash val="soli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57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0BE7F73-EF70-4EE1-9BA0-98DD96558D2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ZA" sz="1600" b="1" dirty="0">
                <a:latin typeface="+mn-lt"/>
              </a:rPr>
              <a:t>Principle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87A5DF-AF2F-4406-81D4-3091795522B7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Characterization of particle transport processes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A481F22-0907-4B41-B04C-A8D193E35DFD}"/>
              </a:ext>
            </a:extLst>
          </p:cNvPr>
          <p:cNvSpPr txBox="1">
            <a:spLocks/>
          </p:cNvSpPr>
          <p:nvPr/>
        </p:nvSpPr>
        <p:spPr>
          <a:xfrm>
            <a:off x="150753" y="1259552"/>
            <a:ext cx="7079783" cy="461048"/>
          </a:xfrm>
          <a:prstGeom prst="rect">
            <a:avLst/>
          </a:prstGeom>
        </p:spPr>
        <p:txBody>
          <a:bodyPr/>
          <a:lstStyle>
            <a:lvl1pPr marL="372917" indent="-372917" algn="l" defTabSz="996082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333399"/>
                </a:solidFill>
                <a:latin typeface="+mn-lt"/>
                <a:ea typeface="+mn-ea"/>
                <a:cs typeface="+mn-cs"/>
              </a:defRPr>
            </a:lvl1pPr>
            <a:lvl2pPr marL="807987" indent="-309129" algn="l" defTabSz="996082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27A47E"/>
              </a:buClr>
              <a:buSzPct val="100000"/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+mn-lt"/>
              </a:defRPr>
            </a:lvl2pPr>
            <a:lvl3pPr marL="1246328" indent="-250248" algn="l" defTabSz="996082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300">
                <a:solidFill>
                  <a:schemeClr val="tx1"/>
                </a:solidFill>
                <a:latin typeface="+mn-lt"/>
              </a:defRPr>
            </a:lvl3pPr>
            <a:lvl4pPr marL="1740280" indent="-246976" algn="l" defTabSz="996082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300">
                <a:solidFill>
                  <a:schemeClr val="tx1"/>
                </a:solidFill>
                <a:latin typeface="+mn-lt"/>
              </a:defRPr>
            </a:lvl4pPr>
            <a:lvl5pPr marL="2239139" indent="-248611" algn="l" defTabSz="996082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300">
                <a:solidFill>
                  <a:schemeClr val="tx1"/>
                </a:solidFill>
                <a:latin typeface="+mn-lt"/>
              </a:defRPr>
            </a:lvl5pPr>
            <a:lvl6pPr marL="2710192" indent="-248611" algn="l" defTabSz="996082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300">
                <a:solidFill>
                  <a:schemeClr val="tx1"/>
                </a:solidFill>
                <a:latin typeface="+mn-lt"/>
              </a:defRPr>
            </a:lvl6pPr>
            <a:lvl7pPr marL="3181245" indent="-248611" algn="l" defTabSz="996082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300">
                <a:solidFill>
                  <a:schemeClr val="tx1"/>
                </a:solidFill>
                <a:latin typeface="+mn-lt"/>
              </a:defRPr>
            </a:lvl7pPr>
            <a:lvl8pPr marL="3652298" indent="-248611" algn="l" defTabSz="996082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300">
                <a:solidFill>
                  <a:schemeClr val="tx1"/>
                </a:solidFill>
                <a:latin typeface="+mn-lt"/>
              </a:defRPr>
            </a:lvl8pPr>
            <a:lvl9pPr marL="4123351" indent="-248611" algn="l" defTabSz="996082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3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>
                <a:solidFill>
                  <a:srgbClr val="003087"/>
                </a:solidFill>
                <a:cs typeface="Arial" panose="020B0604020202020204" pitchFamily="34" charset="0"/>
              </a:rPr>
              <a:t>Controlled leaching tests on external surfaces</a:t>
            </a:r>
          </a:p>
          <a:p>
            <a:r>
              <a:rPr lang="en-US" sz="2200" kern="0" dirty="0">
                <a:solidFill>
                  <a:srgbClr val="003087"/>
                </a:solidFill>
                <a:cs typeface="Arial" panose="020B0604020202020204" pitchFamily="34" charset="0"/>
              </a:rPr>
              <a:t>	</a:t>
            </a:r>
          </a:p>
          <a:p>
            <a:endParaRPr lang="en-US" sz="2200" kern="0" dirty="0">
              <a:cs typeface="Arial" panose="020B0604020202020204" pitchFamily="34" charset="0"/>
            </a:endParaRPr>
          </a:p>
          <a:p>
            <a:endParaRPr lang="en-US" sz="2200" kern="0" dirty="0">
              <a:cs typeface="Arial" panose="020B0604020202020204" pitchFamily="34" charset="0"/>
            </a:endParaRPr>
          </a:p>
          <a:p>
            <a:endParaRPr lang="en-US" sz="2200" kern="0" dirty="0">
              <a:cs typeface="Arial" panose="020B0604020202020204" pitchFamily="34" charset="0"/>
            </a:endParaRPr>
          </a:p>
          <a:p>
            <a:endParaRPr lang="en-US" sz="2200" kern="0" dirty="0">
              <a:cs typeface="Arial" panose="020B0604020202020204" pitchFamily="34" charset="0"/>
            </a:endParaRPr>
          </a:p>
          <a:p>
            <a:endParaRPr lang="en-US" sz="2200" kern="0" dirty="0"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D98F00-9BEC-45C6-A718-619F2CCE2A32}"/>
              </a:ext>
            </a:extLst>
          </p:cNvPr>
          <p:cNvSpPr/>
          <p:nvPr/>
        </p:nvSpPr>
        <p:spPr>
          <a:xfrm>
            <a:off x="729500" y="2686513"/>
            <a:ext cx="107024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3087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200" kern="0" dirty="0">
                <a:solidFill>
                  <a:srgbClr val="003087"/>
                </a:solidFill>
                <a:cs typeface="Arial" panose="020B0604020202020204" pitchFamily="34" charset="0"/>
              </a:rPr>
              <a:t>Study of the mass and nature of the collected grains (mineralogy)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FDB5C9-E840-43F6-82D5-082498F699B1}"/>
              </a:ext>
            </a:extLst>
          </p:cNvPr>
          <p:cNvSpPr/>
          <p:nvPr/>
        </p:nvSpPr>
        <p:spPr>
          <a:xfrm>
            <a:off x="26774" y="3075491"/>
            <a:ext cx="107291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FF0000"/>
                </a:solidFill>
                <a:cs typeface="Arial" panose="020B0604020202020204" pitchFamily="34" charset="0"/>
              </a:rPr>
              <a:t>Difficulties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kern="0" dirty="0">
                <a:cs typeface="Arial" panose="020B0604020202020204" pitchFamily="34" charset="0"/>
              </a:rPr>
              <a:t>Controlled geometry to evaluate the dissolved 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kern="0" dirty="0">
                <a:cs typeface="Arial" panose="020B0604020202020204" pitchFamily="34" charset="0"/>
              </a:rPr>
              <a:t>solvent selection: better capture of particles </a:t>
            </a:r>
            <a:r>
              <a:rPr lang="en-US" sz="2200" kern="0">
                <a:cs typeface="Arial" panose="020B0604020202020204" pitchFamily="34" charset="0"/>
              </a:rPr>
              <a:t>(insoluble)</a:t>
            </a:r>
            <a:endParaRPr lang="en-US" sz="2200" kern="0" dirty="0"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0E3A90-B6EB-4F01-AB71-3D669CA4C946}"/>
              </a:ext>
            </a:extLst>
          </p:cNvPr>
          <p:cNvSpPr/>
          <p:nvPr/>
        </p:nvSpPr>
        <p:spPr>
          <a:xfrm>
            <a:off x="188949" y="2173828"/>
            <a:ext cx="71898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3087"/>
                </a:solidFill>
                <a:cs typeface="Arial" panose="020B0604020202020204" pitchFamily="34" charset="0"/>
              </a:rPr>
              <a:t>Capture of grains released during dissolution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96DEB-0B4C-43EC-9D36-D65269B14B60}"/>
              </a:ext>
            </a:extLst>
          </p:cNvPr>
          <p:cNvSpPr/>
          <p:nvPr/>
        </p:nvSpPr>
        <p:spPr>
          <a:xfrm>
            <a:off x="188040" y="1697756"/>
            <a:ext cx="105679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8858" lvl="1" indent="0">
              <a:buNone/>
            </a:pPr>
            <a:r>
              <a:rPr lang="en-US" sz="2200" kern="0" dirty="0">
                <a:solidFill>
                  <a:srgbClr val="003087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200" kern="0" dirty="0">
                <a:solidFill>
                  <a:srgbClr val="003087"/>
                </a:solidFill>
                <a:cs typeface="Arial" panose="020B0604020202020204" pitchFamily="34" charset="0"/>
              </a:rPr>
              <a:t>Evaluation of the solid flow in addition to the dissolved flow</a:t>
            </a:r>
            <a:endParaRPr lang="en-US" sz="2200" kern="0" dirty="0"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495B6A-2544-4264-B712-29D5C7775058}"/>
              </a:ext>
            </a:extLst>
          </p:cNvPr>
          <p:cNvSpPr/>
          <p:nvPr/>
        </p:nvSpPr>
        <p:spPr>
          <a:xfrm>
            <a:off x="111050" y="4632284"/>
            <a:ext cx="91855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kern="0" dirty="0">
                <a:cs typeface="Arial" panose="020B0604020202020204" pitchFamily="34" charset="0"/>
                <a:sym typeface="Wingdings" panose="05000000000000000000" pitchFamily="2" charset="2"/>
              </a:rPr>
              <a:t> Gypsum block samples: sacharoidal (Vaujours), sacharoidal, matrix textured</a:t>
            </a:r>
            <a:endParaRPr lang="en-US" sz="2200" kern="0" dirty="0"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083A24-474A-4267-A5B8-B01F540C100B}"/>
              </a:ext>
            </a:extLst>
          </p:cNvPr>
          <p:cNvSpPr/>
          <p:nvPr/>
        </p:nvSpPr>
        <p:spPr>
          <a:xfrm rot="10800000">
            <a:off x="4395212" y="5969683"/>
            <a:ext cx="1923267" cy="663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B46CFA72-8CA2-4C97-AC1E-3935250320A1}"/>
              </a:ext>
            </a:extLst>
          </p:cNvPr>
          <p:cNvCxnSpPr/>
          <p:nvPr/>
        </p:nvCxnSpPr>
        <p:spPr>
          <a:xfrm>
            <a:off x="4075316" y="5698026"/>
            <a:ext cx="319895" cy="2716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DFCE4FB-831D-4228-8959-DA8AF53082DD}"/>
              </a:ext>
            </a:extLst>
          </p:cNvPr>
          <p:cNvCxnSpPr/>
          <p:nvPr/>
        </p:nvCxnSpPr>
        <p:spPr>
          <a:xfrm>
            <a:off x="4075316" y="6361197"/>
            <a:ext cx="319895" cy="2716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202C6BFC-4C5A-40D7-92FA-A77651F19662}"/>
              </a:ext>
            </a:extLst>
          </p:cNvPr>
          <p:cNvCxnSpPr/>
          <p:nvPr/>
        </p:nvCxnSpPr>
        <p:spPr>
          <a:xfrm>
            <a:off x="5998584" y="5698026"/>
            <a:ext cx="319895" cy="2716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7040DFE1-768C-4E1E-8A7A-7A5326D7BFE8}"/>
              </a:ext>
            </a:extLst>
          </p:cNvPr>
          <p:cNvCxnSpPr/>
          <p:nvPr/>
        </p:nvCxnSpPr>
        <p:spPr>
          <a:xfrm flipH="1">
            <a:off x="4075316" y="5698026"/>
            <a:ext cx="19232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52B79C12-BA7E-494D-8062-61D11A13479B}"/>
              </a:ext>
            </a:extLst>
          </p:cNvPr>
          <p:cNvCxnSpPr/>
          <p:nvPr/>
        </p:nvCxnSpPr>
        <p:spPr>
          <a:xfrm>
            <a:off x="4075316" y="5698026"/>
            <a:ext cx="0" cy="6631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>
            <a:extLst>
              <a:ext uri="{FF2B5EF4-FFF2-40B4-BE49-F238E27FC236}">
                <a16:creationId xmlns:a16="http://schemas.microsoft.com/office/drawing/2014/main" id="{7B0769A3-7AC2-4E3F-BBC1-A71D23C07722}"/>
              </a:ext>
            </a:extLst>
          </p:cNvPr>
          <p:cNvCxnSpPr/>
          <p:nvPr/>
        </p:nvCxnSpPr>
        <p:spPr>
          <a:xfrm>
            <a:off x="4075316" y="5591201"/>
            <a:ext cx="196318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DFD8213B-93CF-4A53-A8C4-0C14BAF32295}"/>
              </a:ext>
            </a:extLst>
          </p:cNvPr>
          <p:cNvCxnSpPr>
            <a:cxnSpLocks/>
          </p:cNvCxnSpPr>
          <p:nvPr/>
        </p:nvCxnSpPr>
        <p:spPr>
          <a:xfrm>
            <a:off x="4003404" y="6392907"/>
            <a:ext cx="358556" cy="300990"/>
          </a:xfrm>
          <a:prstGeom prst="straightConnector1">
            <a:avLst/>
          </a:prstGeom>
          <a:ln w="31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821D2E70-37AB-4242-97AA-058CC69BD1EA}"/>
              </a:ext>
            </a:extLst>
          </p:cNvPr>
          <p:cNvCxnSpPr>
            <a:cxnSpLocks/>
          </p:cNvCxnSpPr>
          <p:nvPr/>
        </p:nvCxnSpPr>
        <p:spPr>
          <a:xfrm>
            <a:off x="6415550" y="5969683"/>
            <a:ext cx="0" cy="66317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957B5EFA-AFE1-4FF1-88EB-CFABFCC39409}"/>
              </a:ext>
            </a:extLst>
          </p:cNvPr>
          <p:cNvCxnSpPr/>
          <p:nvPr/>
        </p:nvCxnSpPr>
        <p:spPr>
          <a:xfrm flipH="1">
            <a:off x="4144978" y="5698026"/>
            <a:ext cx="37441" cy="609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4CC63362-D61B-4E92-AFF9-B4144E4C1955}"/>
              </a:ext>
            </a:extLst>
          </p:cNvPr>
          <p:cNvCxnSpPr>
            <a:cxnSpLocks/>
          </p:cNvCxnSpPr>
          <p:nvPr/>
        </p:nvCxnSpPr>
        <p:spPr>
          <a:xfrm flipH="1">
            <a:off x="4202074" y="5698024"/>
            <a:ext cx="65851" cy="918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8C036881-D161-404B-AA15-6DB56D7D6341}"/>
              </a:ext>
            </a:extLst>
          </p:cNvPr>
          <p:cNvCxnSpPr>
            <a:cxnSpLocks/>
          </p:cNvCxnSpPr>
          <p:nvPr/>
        </p:nvCxnSpPr>
        <p:spPr>
          <a:xfrm flipH="1">
            <a:off x="4252343" y="5698025"/>
            <a:ext cx="93043" cy="13582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4F4B4EC-2576-4A28-9151-1CEE1BE4BF80}"/>
              </a:ext>
            </a:extLst>
          </p:cNvPr>
          <p:cNvCxnSpPr>
            <a:cxnSpLocks/>
          </p:cNvCxnSpPr>
          <p:nvPr/>
        </p:nvCxnSpPr>
        <p:spPr>
          <a:xfrm flipH="1">
            <a:off x="4298864" y="5706522"/>
            <a:ext cx="115393" cy="1667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904F9F27-47FD-457B-B04B-CDA556EDB4B1}"/>
              </a:ext>
            </a:extLst>
          </p:cNvPr>
          <p:cNvCxnSpPr>
            <a:cxnSpLocks/>
          </p:cNvCxnSpPr>
          <p:nvPr/>
        </p:nvCxnSpPr>
        <p:spPr>
          <a:xfrm flipH="1">
            <a:off x="4348276" y="5701134"/>
            <a:ext cx="156058" cy="22573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DC7EB828-CFB5-432A-811D-613A41C38E91}"/>
              </a:ext>
            </a:extLst>
          </p:cNvPr>
          <p:cNvCxnSpPr>
            <a:cxnSpLocks/>
          </p:cNvCxnSpPr>
          <p:nvPr/>
        </p:nvCxnSpPr>
        <p:spPr>
          <a:xfrm flipH="1">
            <a:off x="4400112" y="5706521"/>
            <a:ext cx="168821" cy="2562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A632572C-3095-4E24-A583-E08BD3813156}"/>
              </a:ext>
            </a:extLst>
          </p:cNvPr>
          <p:cNvCxnSpPr>
            <a:cxnSpLocks/>
          </p:cNvCxnSpPr>
          <p:nvPr/>
        </p:nvCxnSpPr>
        <p:spPr>
          <a:xfrm flipH="1">
            <a:off x="4470970" y="5701132"/>
            <a:ext cx="175437" cy="2685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867EC0B9-F436-4A6D-BBC3-8D34E0696D1F}"/>
              </a:ext>
            </a:extLst>
          </p:cNvPr>
          <p:cNvCxnSpPr>
            <a:cxnSpLocks/>
          </p:cNvCxnSpPr>
          <p:nvPr/>
        </p:nvCxnSpPr>
        <p:spPr>
          <a:xfrm flipH="1">
            <a:off x="4547203" y="5701132"/>
            <a:ext cx="176316" cy="275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AE6A2DCC-F326-45E0-A9EC-558E7A519CBE}"/>
              </a:ext>
            </a:extLst>
          </p:cNvPr>
          <p:cNvCxnSpPr>
            <a:cxnSpLocks/>
          </p:cNvCxnSpPr>
          <p:nvPr/>
        </p:nvCxnSpPr>
        <p:spPr>
          <a:xfrm flipH="1">
            <a:off x="4637280" y="5704932"/>
            <a:ext cx="160457" cy="26475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9B143A66-3C27-4CF0-8CD7-A3936ED8A6DC}"/>
              </a:ext>
            </a:extLst>
          </p:cNvPr>
          <p:cNvCxnSpPr>
            <a:cxnSpLocks/>
          </p:cNvCxnSpPr>
          <p:nvPr/>
        </p:nvCxnSpPr>
        <p:spPr>
          <a:xfrm flipH="1">
            <a:off x="4714754" y="5695807"/>
            <a:ext cx="153595" cy="27387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FAE73766-5F4D-4612-BF97-23D42D9F893C}"/>
              </a:ext>
            </a:extLst>
          </p:cNvPr>
          <p:cNvCxnSpPr>
            <a:cxnSpLocks/>
          </p:cNvCxnSpPr>
          <p:nvPr/>
        </p:nvCxnSpPr>
        <p:spPr>
          <a:xfrm flipH="1">
            <a:off x="4791551" y="5699260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AA79A472-18E3-411F-B84E-4675218835D5}"/>
              </a:ext>
            </a:extLst>
          </p:cNvPr>
          <p:cNvCxnSpPr>
            <a:cxnSpLocks/>
          </p:cNvCxnSpPr>
          <p:nvPr/>
        </p:nvCxnSpPr>
        <p:spPr>
          <a:xfrm flipH="1">
            <a:off x="4868348" y="5699260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0324081D-4727-4888-AEA9-6578B8CA1E30}"/>
              </a:ext>
            </a:extLst>
          </p:cNvPr>
          <p:cNvCxnSpPr>
            <a:cxnSpLocks/>
          </p:cNvCxnSpPr>
          <p:nvPr/>
        </p:nvCxnSpPr>
        <p:spPr>
          <a:xfrm flipH="1">
            <a:off x="4951163" y="5700730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>
            <a:extLst>
              <a:ext uri="{FF2B5EF4-FFF2-40B4-BE49-F238E27FC236}">
                <a16:creationId xmlns:a16="http://schemas.microsoft.com/office/drawing/2014/main" id="{BCD899B9-863C-4BE0-9439-EB6FC8D739EE}"/>
              </a:ext>
            </a:extLst>
          </p:cNvPr>
          <p:cNvCxnSpPr>
            <a:cxnSpLocks/>
          </p:cNvCxnSpPr>
          <p:nvPr/>
        </p:nvCxnSpPr>
        <p:spPr>
          <a:xfrm flipH="1">
            <a:off x="5024016" y="5707101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875C90B3-F822-439A-9A84-3A952FC2B7B6}"/>
              </a:ext>
            </a:extLst>
          </p:cNvPr>
          <p:cNvCxnSpPr>
            <a:cxnSpLocks/>
          </p:cNvCxnSpPr>
          <p:nvPr/>
        </p:nvCxnSpPr>
        <p:spPr>
          <a:xfrm flipH="1">
            <a:off x="5101965" y="5695807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D78366C8-6FDE-40E8-9268-0614857BB32D}"/>
              </a:ext>
            </a:extLst>
          </p:cNvPr>
          <p:cNvCxnSpPr>
            <a:cxnSpLocks/>
          </p:cNvCxnSpPr>
          <p:nvPr/>
        </p:nvCxnSpPr>
        <p:spPr>
          <a:xfrm flipH="1">
            <a:off x="5185964" y="5698513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A86421CD-13B7-4410-B70B-6722E6DF8C73}"/>
              </a:ext>
            </a:extLst>
          </p:cNvPr>
          <p:cNvCxnSpPr>
            <a:cxnSpLocks/>
          </p:cNvCxnSpPr>
          <p:nvPr/>
        </p:nvCxnSpPr>
        <p:spPr>
          <a:xfrm flipH="1">
            <a:off x="5257632" y="5700222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1E425CB9-32D7-4E3F-98D8-6A18BCFF1778}"/>
              </a:ext>
            </a:extLst>
          </p:cNvPr>
          <p:cNvCxnSpPr>
            <a:cxnSpLocks/>
          </p:cNvCxnSpPr>
          <p:nvPr/>
        </p:nvCxnSpPr>
        <p:spPr>
          <a:xfrm flipH="1">
            <a:off x="5348146" y="5694279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D8C52C7F-AC43-4E27-A58E-BE23043ED73C}"/>
              </a:ext>
            </a:extLst>
          </p:cNvPr>
          <p:cNvCxnSpPr>
            <a:cxnSpLocks/>
          </p:cNvCxnSpPr>
          <p:nvPr/>
        </p:nvCxnSpPr>
        <p:spPr>
          <a:xfrm flipH="1">
            <a:off x="5433594" y="5701776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C27284C8-9AC0-4710-AC8F-654D0EF3051D}"/>
              </a:ext>
            </a:extLst>
          </p:cNvPr>
          <p:cNvCxnSpPr>
            <a:cxnSpLocks/>
          </p:cNvCxnSpPr>
          <p:nvPr/>
        </p:nvCxnSpPr>
        <p:spPr>
          <a:xfrm flipH="1">
            <a:off x="5517593" y="5704482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FEDDAACF-DB73-434F-BF40-9308938D9BE7}"/>
              </a:ext>
            </a:extLst>
          </p:cNvPr>
          <p:cNvCxnSpPr>
            <a:cxnSpLocks/>
          </p:cNvCxnSpPr>
          <p:nvPr/>
        </p:nvCxnSpPr>
        <p:spPr>
          <a:xfrm flipH="1">
            <a:off x="5589261" y="5706191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E0136B07-FAA9-4231-B568-5367035A9E0C}"/>
              </a:ext>
            </a:extLst>
          </p:cNvPr>
          <p:cNvCxnSpPr>
            <a:cxnSpLocks/>
          </p:cNvCxnSpPr>
          <p:nvPr/>
        </p:nvCxnSpPr>
        <p:spPr>
          <a:xfrm flipH="1">
            <a:off x="5679775" y="5703970"/>
            <a:ext cx="135996" cy="26351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>
            <a:extLst>
              <a:ext uri="{FF2B5EF4-FFF2-40B4-BE49-F238E27FC236}">
                <a16:creationId xmlns:a16="http://schemas.microsoft.com/office/drawing/2014/main" id="{576A4B47-CFEE-4E88-B1EA-DA43D2356BB8}"/>
              </a:ext>
            </a:extLst>
          </p:cNvPr>
          <p:cNvCxnSpPr>
            <a:cxnSpLocks/>
          </p:cNvCxnSpPr>
          <p:nvPr/>
        </p:nvCxnSpPr>
        <p:spPr>
          <a:xfrm flipH="1">
            <a:off x="5763774" y="5705679"/>
            <a:ext cx="125472" cy="2645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77996C87-D2C1-4C36-A83B-E616F0073A86}"/>
              </a:ext>
            </a:extLst>
          </p:cNvPr>
          <p:cNvCxnSpPr>
            <a:cxnSpLocks/>
          </p:cNvCxnSpPr>
          <p:nvPr/>
        </p:nvCxnSpPr>
        <p:spPr>
          <a:xfrm flipH="1">
            <a:off x="5835442" y="5695323"/>
            <a:ext cx="138041" cy="2765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EEA2A8D6-A186-4654-B907-891DAAFAAEC0}"/>
              </a:ext>
            </a:extLst>
          </p:cNvPr>
          <p:cNvCxnSpPr>
            <a:cxnSpLocks/>
          </p:cNvCxnSpPr>
          <p:nvPr/>
        </p:nvCxnSpPr>
        <p:spPr>
          <a:xfrm flipH="1">
            <a:off x="5912989" y="5726814"/>
            <a:ext cx="117220" cy="2470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94EE7926-E61D-4EAA-AE3F-DBA159C8FC23}"/>
              </a:ext>
            </a:extLst>
          </p:cNvPr>
          <p:cNvCxnSpPr>
            <a:cxnSpLocks/>
          </p:cNvCxnSpPr>
          <p:nvPr/>
        </p:nvCxnSpPr>
        <p:spPr>
          <a:xfrm flipH="1">
            <a:off x="5984657" y="5772241"/>
            <a:ext cx="90514" cy="20335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A9C73EE8-F72A-488F-AD83-2D66FA3408A1}"/>
              </a:ext>
            </a:extLst>
          </p:cNvPr>
          <p:cNvCxnSpPr>
            <a:cxnSpLocks/>
          </p:cNvCxnSpPr>
          <p:nvPr/>
        </p:nvCxnSpPr>
        <p:spPr>
          <a:xfrm flipH="1">
            <a:off x="6058500" y="5814770"/>
            <a:ext cx="66364" cy="15414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>
            <a:extLst>
              <a:ext uri="{FF2B5EF4-FFF2-40B4-BE49-F238E27FC236}">
                <a16:creationId xmlns:a16="http://schemas.microsoft.com/office/drawing/2014/main" id="{EBB98645-F791-42E1-BDE2-9D5AFB2FE2AE}"/>
              </a:ext>
            </a:extLst>
          </p:cNvPr>
          <p:cNvCxnSpPr>
            <a:cxnSpLocks/>
          </p:cNvCxnSpPr>
          <p:nvPr/>
        </p:nvCxnSpPr>
        <p:spPr>
          <a:xfrm flipH="1">
            <a:off x="6127739" y="5850351"/>
            <a:ext cx="45669" cy="11112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necteur droit 135">
            <a:extLst>
              <a:ext uri="{FF2B5EF4-FFF2-40B4-BE49-F238E27FC236}">
                <a16:creationId xmlns:a16="http://schemas.microsoft.com/office/drawing/2014/main" id="{CFAF11FB-9DF3-4375-9C41-6DD4C1C87A7A}"/>
              </a:ext>
            </a:extLst>
          </p:cNvPr>
          <p:cNvCxnSpPr>
            <a:cxnSpLocks/>
          </p:cNvCxnSpPr>
          <p:nvPr/>
        </p:nvCxnSpPr>
        <p:spPr>
          <a:xfrm flipH="1">
            <a:off x="6185882" y="5891840"/>
            <a:ext cx="32059" cy="7240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003F569A-0F18-4C68-8C5B-2D21E5FA7299}"/>
              </a:ext>
            </a:extLst>
          </p:cNvPr>
          <p:cNvSpPr/>
          <p:nvPr/>
        </p:nvSpPr>
        <p:spPr>
          <a:xfrm>
            <a:off x="4635361" y="517528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6 cm</a:t>
            </a:r>
            <a:endParaRPr lang="en-US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9C602C0-6305-4E2B-B2B6-76A37584D8A2}"/>
              </a:ext>
            </a:extLst>
          </p:cNvPr>
          <p:cNvSpPr/>
          <p:nvPr/>
        </p:nvSpPr>
        <p:spPr>
          <a:xfrm>
            <a:off x="3517271" y="643937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 cm</a:t>
            </a:r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20002CE-3C7E-4701-A160-4DE939103C2B}"/>
              </a:ext>
            </a:extLst>
          </p:cNvPr>
          <p:cNvSpPr/>
          <p:nvPr/>
        </p:nvSpPr>
        <p:spPr>
          <a:xfrm>
            <a:off x="6512622" y="608054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2,5 cm</a:t>
            </a:r>
            <a:endParaRPr lang="en-US" dirty="0"/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A1157D43-4DC1-4F20-BE3D-EEB81B5FADDA}"/>
              </a:ext>
            </a:extLst>
          </p:cNvPr>
          <p:cNvCxnSpPr/>
          <p:nvPr/>
        </p:nvCxnSpPr>
        <p:spPr>
          <a:xfrm>
            <a:off x="5482943" y="5367633"/>
            <a:ext cx="0" cy="447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4704793D-FDB1-47E8-B537-2CE092CE5A58}"/>
              </a:ext>
            </a:extLst>
          </p:cNvPr>
          <p:cNvCxnSpPr/>
          <p:nvPr/>
        </p:nvCxnSpPr>
        <p:spPr>
          <a:xfrm>
            <a:off x="5484142" y="5385262"/>
            <a:ext cx="4288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D34E02B4-E974-4E4A-A4DF-FADDA82EC090}"/>
              </a:ext>
            </a:extLst>
          </p:cNvPr>
          <p:cNvSpPr/>
          <p:nvPr/>
        </p:nvSpPr>
        <p:spPr>
          <a:xfrm>
            <a:off x="5348146" y="5065526"/>
            <a:ext cx="4995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Surface covered with epoxy resin to block dissolution</a:t>
            </a:r>
            <a:endParaRPr lang="en-US" sz="1600" dirty="0">
              <a:solidFill>
                <a:schemeClr val="accent1"/>
              </a:solidFill>
            </a:endParaRPr>
          </a:p>
        </p:txBody>
      </p:sp>
      <p:cxnSp>
        <p:nvCxnSpPr>
          <p:cNvPr id="151" name="Connecteur droit avec flèche 150">
            <a:extLst>
              <a:ext uri="{FF2B5EF4-FFF2-40B4-BE49-F238E27FC236}">
                <a16:creationId xmlns:a16="http://schemas.microsoft.com/office/drawing/2014/main" id="{D6E9B158-066E-43A3-BE7A-2FFA9D2E6C0B}"/>
              </a:ext>
            </a:extLst>
          </p:cNvPr>
          <p:cNvCxnSpPr>
            <a:cxnSpLocks/>
          </p:cNvCxnSpPr>
          <p:nvPr/>
        </p:nvCxnSpPr>
        <p:spPr>
          <a:xfrm>
            <a:off x="2312716" y="6041907"/>
            <a:ext cx="9708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C7469CCF-E8ED-4DF9-A164-1C3888D84DD1}"/>
              </a:ext>
            </a:extLst>
          </p:cNvPr>
          <p:cNvCxnSpPr>
            <a:cxnSpLocks/>
          </p:cNvCxnSpPr>
          <p:nvPr/>
        </p:nvCxnSpPr>
        <p:spPr>
          <a:xfrm>
            <a:off x="2312716" y="6206338"/>
            <a:ext cx="9708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FC3AE03F-C01E-4F2E-910B-057E9FD1EF7C}"/>
              </a:ext>
            </a:extLst>
          </p:cNvPr>
          <p:cNvCxnSpPr>
            <a:cxnSpLocks/>
          </p:cNvCxnSpPr>
          <p:nvPr/>
        </p:nvCxnSpPr>
        <p:spPr>
          <a:xfrm>
            <a:off x="2312716" y="6392907"/>
            <a:ext cx="97081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B9B85B16-FC77-4E81-8D54-E9D4C4B50369}"/>
              </a:ext>
            </a:extLst>
          </p:cNvPr>
          <p:cNvCxnSpPr>
            <a:cxnSpLocks/>
          </p:cNvCxnSpPr>
          <p:nvPr/>
        </p:nvCxnSpPr>
        <p:spPr>
          <a:xfrm>
            <a:off x="5368711" y="6693897"/>
            <a:ext cx="0" cy="242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90E3809B-1D2F-4E68-85CF-381FA25BC5AB}"/>
              </a:ext>
            </a:extLst>
          </p:cNvPr>
          <p:cNvCxnSpPr>
            <a:cxnSpLocks/>
          </p:cNvCxnSpPr>
          <p:nvPr/>
        </p:nvCxnSpPr>
        <p:spPr>
          <a:xfrm>
            <a:off x="5517593" y="6693897"/>
            <a:ext cx="0" cy="242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63FBFA48-78E2-4FBA-ABCA-D458C15D55D9}"/>
              </a:ext>
            </a:extLst>
          </p:cNvPr>
          <p:cNvCxnSpPr>
            <a:cxnSpLocks/>
          </p:cNvCxnSpPr>
          <p:nvPr/>
        </p:nvCxnSpPr>
        <p:spPr>
          <a:xfrm>
            <a:off x="5662665" y="6693897"/>
            <a:ext cx="0" cy="2420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5BE5A26-AAA3-49EB-814A-DF632CC50942}"/>
              </a:ext>
            </a:extLst>
          </p:cNvPr>
          <p:cNvSpPr/>
          <p:nvPr/>
        </p:nvSpPr>
        <p:spPr>
          <a:xfrm>
            <a:off x="2312716" y="5590360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V (m/s)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EFAAA0-80ED-4B96-8FBC-1C3CC82A2627}"/>
              </a:ext>
            </a:extLst>
          </p:cNvPr>
          <p:cNvSpPr/>
          <p:nvPr/>
        </p:nvSpPr>
        <p:spPr>
          <a:xfrm>
            <a:off x="5685147" y="6726872"/>
            <a:ext cx="1521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Released grains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EDBBF-6D2D-4ED9-B05C-73A94CFF43FC}"/>
              </a:ext>
            </a:extLst>
          </p:cNvPr>
          <p:cNvSpPr/>
          <p:nvPr/>
        </p:nvSpPr>
        <p:spPr>
          <a:xfrm>
            <a:off x="2828781" y="4124275"/>
            <a:ext cx="3225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kern="0" dirty="0">
                <a:cs typeface="Arial" panose="020B0604020202020204" pitchFamily="34" charset="0"/>
                <a:sym typeface="Wingdings" panose="05000000000000000000" pitchFamily="2" charset="2"/>
              </a:rPr>
              <a:t> G</a:t>
            </a:r>
            <a:r>
              <a:rPr lang="en-US" b="1" kern="0" dirty="0">
                <a:cs typeface="Arial" panose="020B0604020202020204" pitchFamily="34" charset="0"/>
              </a:rPr>
              <a:t>ypsum saturated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 animBg="1"/>
      <p:bldP spid="142" grpId="0"/>
      <p:bldP spid="143" grpId="0"/>
      <p:bldP spid="144" grpId="0"/>
      <p:bldP spid="149" grpId="0"/>
      <p:bldP spid="10" grpId="0"/>
      <p:bldP spid="19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63E154-3FA9-42D7-9358-4C1DB65A91C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Controlled leaching tests on external surfaces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7186C9-68EB-4799-B8F6-421D688151EA}"/>
              </a:ext>
            </a:extLst>
          </p:cNvPr>
          <p:cNvSpPr/>
          <p:nvPr/>
        </p:nvSpPr>
        <p:spPr>
          <a:xfrm>
            <a:off x="200729" y="1410755"/>
            <a:ext cx="9030002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ct val="20000"/>
              </a:spcBef>
            </a:pPr>
            <a:r>
              <a:rPr lang="en-US" sz="2200" kern="0" dirty="0">
                <a:cs typeface="Arial" panose="020B0604020202020204" pitchFamily="34" charset="0"/>
              </a:rPr>
              <a:t>Low water flow through a horizontal canal </a:t>
            </a:r>
            <a:endParaRPr lang="fr-FR" sz="2200" dirty="0"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ct val="20000"/>
              </a:spcBef>
            </a:pPr>
            <a:r>
              <a:rPr lang="en-US" sz="2200" dirty="0">
                <a:cs typeface="Arial" panose="020B0604020202020204" pitchFamily="34" charset="0"/>
              </a:rPr>
              <a:t>Flow velocity </a:t>
            </a:r>
            <a:r>
              <a:rPr lang="fr-FR" sz="2200" dirty="0">
                <a:cs typeface="Arial" panose="020B0604020202020204" pitchFamily="34" charset="0"/>
              </a:rPr>
              <a:t>~ </a:t>
            </a:r>
            <a:r>
              <a:rPr lang="fr-FR" sz="2200" dirty="0"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fr-FR" sz="2200" baseline="30000" dirty="0">
                <a:ea typeface="Calibri" panose="020F0502020204030204" pitchFamily="34" charset="0"/>
                <a:cs typeface="Arial" panose="020B0604020202020204" pitchFamily="34" charset="0"/>
              </a:rPr>
              <a:t>-3 </a:t>
            </a:r>
            <a:r>
              <a:rPr lang="fr-FR" sz="2200" dirty="0">
                <a:cs typeface="Arial" panose="020B0604020202020204" pitchFamily="34" charset="0"/>
              </a:rPr>
              <a:t>m/s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39076F-DA37-4CD2-861C-F2B33C601A03}"/>
              </a:ext>
            </a:extLst>
          </p:cNvPr>
          <p:cNvSpPr/>
          <p:nvPr/>
        </p:nvSpPr>
        <p:spPr>
          <a:xfrm>
            <a:off x="4715730" y="6144860"/>
            <a:ext cx="7552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0">
              <a:spcBef>
                <a:spcPct val="200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Solvent selection: gypsum-saturated solution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EF7A67-2988-4D25-A8C4-3E215F9ED5B1}"/>
              </a:ext>
            </a:extLst>
          </p:cNvPr>
          <p:cNvSpPr/>
          <p:nvPr/>
        </p:nvSpPr>
        <p:spPr>
          <a:xfrm>
            <a:off x="4715730" y="6513334"/>
            <a:ext cx="3514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Block dissolution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6872E02-9915-445B-AA4D-FD2890EF9E20}"/>
              </a:ext>
            </a:extLst>
          </p:cNvPr>
          <p:cNvGrpSpPr/>
          <p:nvPr/>
        </p:nvGrpSpPr>
        <p:grpSpPr>
          <a:xfrm>
            <a:off x="184157" y="2522808"/>
            <a:ext cx="10523244" cy="3565118"/>
            <a:chOff x="184157" y="2140280"/>
            <a:chExt cx="10523244" cy="356511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31925C5-9A9C-47AF-B39A-0D0333484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3599" r="2802" b="2049"/>
            <a:stretch/>
          </p:blipFill>
          <p:spPr>
            <a:xfrm>
              <a:off x="184157" y="2140280"/>
              <a:ext cx="6220978" cy="3565118"/>
            </a:xfrm>
            <a:prstGeom prst="rect">
              <a:avLst/>
            </a:prstGeom>
          </p:spPr>
        </p:pic>
        <p:sp>
          <p:nvSpPr>
            <p:cNvPr id="14" name="Flèche : bas 13">
              <a:extLst>
                <a:ext uri="{FF2B5EF4-FFF2-40B4-BE49-F238E27FC236}">
                  <a16:creationId xmlns:a16="http://schemas.microsoft.com/office/drawing/2014/main" id="{01002045-568B-4A72-BD01-AC5E64A7979E}"/>
                </a:ext>
              </a:extLst>
            </p:cNvPr>
            <p:cNvSpPr/>
            <p:nvPr/>
          </p:nvSpPr>
          <p:spPr bwMode="auto">
            <a:xfrm>
              <a:off x="3543489" y="4580705"/>
              <a:ext cx="394771" cy="490808"/>
            </a:xfrm>
            <a:prstGeom prst="downArrow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8731136F-0577-483A-B0F1-427AF0ED4C9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42320" y="3236408"/>
              <a:ext cx="1230284" cy="2"/>
            </a:xfrm>
            <a:prstGeom prst="straightConnector1">
              <a:avLst/>
            </a:prstGeom>
            <a:ln w="19050">
              <a:solidFill>
                <a:schemeClr val="tx2">
                  <a:lumMod val="95000"/>
                  <a:lumOff val="5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4BD52EFA-4153-418F-BEFC-6A1C689ED55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42320" y="3407910"/>
              <a:ext cx="1230284" cy="2"/>
            </a:xfrm>
            <a:prstGeom prst="straightConnector1">
              <a:avLst/>
            </a:prstGeom>
            <a:ln w="19050">
              <a:solidFill>
                <a:schemeClr val="tx2">
                  <a:lumMod val="95000"/>
                  <a:lumOff val="5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7E9ECEA-D89A-4ED7-9F0C-CBFC44767F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45893" y="3579412"/>
              <a:ext cx="1230284" cy="2"/>
            </a:xfrm>
            <a:prstGeom prst="straightConnector1">
              <a:avLst/>
            </a:prstGeom>
            <a:ln w="19050">
              <a:solidFill>
                <a:schemeClr val="tx2">
                  <a:lumMod val="95000"/>
                  <a:lumOff val="5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AF72A8-3ECA-456A-9C31-DA832C15CE23}"/>
                </a:ext>
              </a:extLst>
            </p:cNvPr>
            <p:cNvSpPr/>
            <p:nvPr/>
          </p:nvSpPr>
          <p:spPr>
            <a:xfrm>
              <a:off x="6712525" y="4907527"/>
              <a:ext cx="399487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 lvl="0">
                <a:spcBef>
                  <a:spcPct val="2000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container to collect the detached grains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E89B59-DD8E-432C-AD72-81BF33E66820}"/>
                </a:ext>
              </a:extLst>
            </p:cNvPr>
            <p:cNvSpPr/>
            <p:nvPr/>
          </p:nvSpPr>
          <p:spPr bwMode="auto">
            <a:xfrm>
              <a:off x="2996716" y="3055340"/>
              <a:ext cx="1512168" cy="662454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1607FBB-DC88-41A0-B774-3F692CD1F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53" t="29738" r="30472" b="-653"/>
            <a:stretch/>
          </p:blipFill>
          <p:spPr>
            <a:xfrm>
              <a:off x="6712525" y="2338949"/>
              <a:ext cx="3796718" cy="2461039"/>
            </a:xfrm>
            <a:prstGeom prst="rect">
              <a:avLst/>
            </a:prstGeom>
          </p:spPr>
        </p:pic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7217445C-7E05-47BA-A241-751147D9800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803084" y="4375186"/>
              <a:ext cx="0" cy="53234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F493CAD5-02DB-4E5A-BCB1-97FF53D40BA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dirty="0">
                <a:latin typeface="+mn-lt"/>
              </a:rPr>
              <a:t>Experimental setup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5017A3-E7D6-45F9-8F2F-A5F68A6F8CFF}"/>
              </a:ext>
            </a:extLst>
          </p:cNvPr>
          <p:cNvSpPr/>
          <p:nvPr/>
        </p:nvSpPr>
        <p:spPr>
          <a:xfrm>
            <a:off x="234000" y="6966252"/>
            <a:ext cx="46926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lvl="0">
              <a:spcBef>
                <a:spcPct val="20000"/>
              </a:spcBef>
            </a:pP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Camera time lapse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 1 photo/12 hours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82EF328-1956-41F8-897B-C4818820F7D1}"/>
              </a:ext>
            </a:extLst>
          </p:cNvPr>
          <p:cNvCxnSpPr>
            <a:cxnSpLocks/>
            <a:endCxn id="7" idx="1"/>
          </p:cNvCxnSpPr>
          <p:nvPr/>
        </p:nvCxnSpPr>
        <p:spPr bwMode="auto">
          <a:xfrm>
            <a:off x="3927783" y="5550702"/>
            <a:ext cx="787947" cy="79421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49805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0B472FD-F818-41AD-9458-EFE2E78A332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b="1" dirty="0">
                <a:latin typeface="+mn-lt"/>
              </a:rPr>
              <a:t>Observations</a:t>
            </a:r>
            <a:endParaRPr lang="fr-FR" b="1" dirty="0">
              <a:latin typeface="+mn-lt"/>
            </a:endParaRPr>
          </a:p>
        </p:txBody>
      </p:sp>
      <p:pic>
        <p:nvPicPr>
          <p:cNvPr id="5" name="Image 4" descr="V.jpg">
            <a:extLst>
              <a:ext uri="{FF2B5EF4-FFF2-40B4-BE49-F238E27FC236}">
                <a16:creationId xmlns:a16="http://schemas.microsoft.com/office/drawing/2014/main" id="{1FB37972-C3E8-4E74-8F64-F64D7A4FB2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6054" t="11055" r="30626" b="18593"/>
          <a:stretch>
            <a:fillRect/>
          </a:stretch>
        </p:blipFill>
        <p:spPr>
          <a:xfrm>
            <a:off x="346040" y="1780367"/>
            <a:ext cx="3071834" cy="20717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AA569D-69F4-4488-AF81-414F28588CB1}"/>
              </a:ext>
            </a:extLst>
          </p:cNvPr>
          <p:cNvSpPr/>
          <p:nvPr/>
        </p:nvSpPr>
        <p:spPr>
          <a:xfrm>
            <a:off x="0" y="1137425"/>
            <a:ext cx="3122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CC"/>
                </a:solidFill>
                <a:cs typeface="Arial" panose="020B0604020202020204" pitchFamily="34" charset="0"/>
              </a:rPr>
              <a:t>Sacharoidal gypsum (Vaujours)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FAE03C9-3221-4A04-9761-91A4984A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5130" y="1708929"/>
            <a:ext cx="2930852" cy="199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C26CFA-5D72-4449-A33C-6F9A213EC076}"/>
              </a:ext>
            </a:extLst>
          </p:cNvPr>
          <p:cNvSpPr/>
          <p:nvPr/>
        </p:nvSpPr>
        <p:spPr bwMode="auto">
          <a:xfrm>
            <a:off x="1346172" y="2994813"/>
            <a:ext cx="357190" cy="285752"/>
          </a:xfrm>
          <a:prstGeom prst="rect">
            <a:avLst/>
          </a:prstGeom>
          <a:noFill/>
          <a:ln w="127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2910EF4-7841-428F-84F7-A1B6D6F87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4088" y="1708928"/>
            <a:ext cx="3000395" cy="20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1FBA99-BCEA-455D-9D89-F4B753915F58}"/>
              </a:ext>
            </a:extLst>
          </p:cNvPr>
          <p:cNvSpPr/>
          <p:nvPr/>
        </p:nvSpPr>
        <p:spPr>
          <a:xfrm>
            <a:off x="19614" y="1423177"/>
            <a:ext cx="1711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Duration: 5 days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8C9597-4E11-4FED-A2FB-D7BC5BE2921B}"/>
              </a:ext>
            </a:extLst>
          </p:cNvPr>
          <p:cNvSpPr/>
          <p:nvPr/>
        </p:nvSpPr>
        <p:spPr>
          <a:xfrm>
            <a:off x="1124373" y="4561572"/>
            <a:ext cx="1762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cs typeface="Arial" panose="020B0604020202020204" pitchFamily="34" charset="0"/>
              </a:rPr>
              <a:t>Mineralogy</a:t>
            </a:r>
            <a:r>
              <a:rPr lang="en-US" sz="1600" u="sng" dirty="0">
                <a:solidFill>
                  <a:srgbClr val="000000"/>
                </a:solidFill>
                <a:cs typeface="Arial" panose="020B0604020202020204" pitchFamily="34" charset="0"/>
              </a:rPr>
              <a:t> (XRD)</a:t>
            </a:r>
            <a:endParaRPr lang="en-US" sz="1600" u="sng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2B23C4-4FAE-42FE-B6DF-A3CD0D09039B}"/>
              </a:ext>
            </a:extLst>
          </p:cNvPr>
          <p:cNvSpPr/>
          <p:nvPr/>
        </p:nvSpPr>
        <p:spPr>
          <a:xfrm>
            <a:off x="4275130" y="1280301"/>
            <a:ext cx="19761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cs typeface="Arial" panose="020B0604020202020204" pitchFamily="34" charset="0"/>
              </a:rPr>
              <a:t>Smooth surface</a:t>
            </a:r>
            <a:endParaRPr lang="en-US" sz="2200" dirty="0"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829257-711A-4F06-96C7-AA19C5CD7CB4}"/>
              </a:ext>
            </a:extLst>
          </p:cNvPr>
          <p:cNvSpPr/>
          <p:nvPr/>
        </p:nvSpPr>
        <p:spPr>
          <a:xfrm>
            <a:off x="4101742" y="4137821"/>
            <a:ext cx="55493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200" dirty="0">
                <a:cs typeface="Arial" panose="020B0604020202020204" pitchFamily="34" charset="0"/>
              </a:rPr>
              <a:t> Observations of the collected grains (~0,1 g)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ACAA96-F3C0-4873-82C4-EF4BD7F714B1}"/>
              </a:ext>
            </a:extLst>
          </p:cNvPr>
          <p:cNvSpPr/>
          <p:nvPr/>
        </p:nvSpPr>
        <p:spPr>
          <a:xfrm>
            <a:off x="329032" y="3852069"/>
            <a:ext cx="3239285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600" b="1" dirty="0">
                <a:cs typeface="Arial" panose="020B0604020202020204" pitchFamily="34" charset="0"/>
              </a:rPr>
              <a:t>Mass loss rate=  0,03 g/cm²/d </a:t>
            </a:r>
          </a:p>
          <a:p>
            <a:pPr lvl="0" algn="ctr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600" b="1" dirty="0">
                <a:cs typeface="Arial" panose="020B0604020202020204" pitchFamily="34" charset="0"/>
              </a:rPr>
              <a:t>                                        (0,0014 µm/s)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1AA16F-D9BF-4559-B76E-450802A8CCBC}"/>
              </a:ext>
            </a:extLst>
          </p:cNvPr>
          <p:cNvSpPr/>
          <p:nvPr/>
        </p:nvSpPr>
        <p:spPr>
          <a:xfrm>
            <a:off x="7418402" y="1359180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E99D0008-53AA-4BA3-A4A3-443CC8338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840142"/>
              </p:ext>
            </p:extLst>
          </p:nvPr>
        </p:nvGraphicFramePr>
        <p:xfrm>
          <a:off x="496483" y="4990200"/>
          <a:ext cx="3071834" cy="184285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24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840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Calcite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80%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338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Quartz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542">
                <a:tc>
                  <a:txBody>
                    <a:bodyPr/>
                    <a:lstStyle/>
                    <a:p>
                      <a:r>
                        <a:rPr lang="en-US" sz="1600" noProof="0">
                          <a:latin typeface="Calibri" pitchFamily="34" charset="0"/>
                        </a:rPr>
                        <a:t>Calcium magnesium carbonates (Fe)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994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itchFamily="34" charset="0"/>
                        </a:rPr>
                        <a:t>Magnesian clays and others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F40F1989-2EBB-4CD2-9EE2-E99EA382CB83}"/>
              </a:ext>
            </a:extLst>
          </p:cNvPr>
          <p:cNvCxnSpPr>
            <a:cxnSpLocks/>
          </p:cNvCxnSpPr>
          <p:nvPr/>
        </p:nvCxnSpPr>
        <p:spPr bwMode="auto">
          <a:xfrm>
            <a:off x="2322364" y="1708928"/>
            <a:ext cx="0" cy="3435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2F18C96-80AC-4C8D-B9A1-4A8FD133BDFB}"/>
              </a:ext>
            </a:extLst>
          </p:cNvPr>
          <p:cNvSpPr/>
          <p:nvPr/>
        </p:nvSpPr>
        <p:spPr>
          <a:xfrm>
            <a:off x="2261709" y="1480355"/>
            <a:ext cx="1531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latin typeface="Arial" panose="020B0604020202020204" pitchFamily="34" charset="0"/>
                <a:cs typeface="Arial" panose="020B0604020202020204" pitchFamily="34" charset="0"/>
              </a:rPr>
              <a:t>Araldite epoxy resin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06B34D3-EFFC-44C9-B12D-1CB5D167EF67}"/>
              </a:ext>
            </a:extLst>
          </p:cNvPr>
          <p:cNvSpPr/>
          <p:nvPr/>
        </p:nvSpPr>
        <p:spPr bwMode="auto">
          <a:xfrm>
            <a:off x="4275130" y="1708928"/>
            <a:ext cx="2928958" cy="2000264"/>
          </a:xfrm>
          <a:prstGeom prst="rect">
            <a:avLst/>
          </a:prstGeom>
          <a:noFill/>
          <a:ln w="1905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192A06-9E7C-49D1-83C8-4F6CE7858CA9}"/>
              </a:ext>
            </a:extLst>
          </p:cNvPr>
          <p:cNvSpPr/>
          <p:nvPr/>
        </p:nvSpPr>
        <p:spPr bwMode="auto">
          <a:xfrm>
            <a:off x="7237698" y="1708927"/>
            <a:ext cx="2966785" cy="1945696"/>
          </a:xfrm>
          <a:prstGeom prst="rect">
            <a:avLst/>
          </a:prstGeom>
          <a:noFill/>
          <a:ln w="1905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E2EE3E-9A85-4F23-8A07-566D19A52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1" r="5015" b="4068"/>
          <a:stretch/>
        </p:blipFill>
        <p:spPr>
          <a:xfrm>
            <a:off x="7491386" y="4683060"/>
            <a:ext cx="2713097" cy="203685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A4F45C9-36DE-4648-8FA0-CAE91167B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864" y="4683061"/>
            <a:ext cx="3071834" cy="2034564"/>
          </a:xfrm>
          <a:prstGeom prst="rect">
            <a:avLst/>
          </a:prstGeom>
        </p:spPr>
      </p:pic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D219EE26-4560-413E-A315-B0D2029E797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3363" y="119063"/>
            <a:ext cx="10228262" cy="661987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Controlled leaching tests on external surfaces</a:t>
            </a:r>
          </a:p>
        </p:txBody>
      </p:sp>
    </p:spTree>
    <p:extLst>
      <p:ext uri="{BB962C8B-B14F-4D97-AF65-F5344CB8AC3E}">
        <p14:creationId xmlns:p14="http://schemas.microsoft.com/office/powerpoint/2010/main" val="10197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3F7844ED-6B8D-41AF-99E4-88619651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8253" y="1708929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7848371-F456-4006-A1E9-98E17B3F1A3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b="1" dirty="0">
                <a:latin typeface="+mn-lt"/>
              </a:rPr>
              <a:t>Observations</a:t>
            </a:r>
            <a:endParaRPr lang="fr-FR" b="1" dirty="0">
              <a:latin typeface="+mn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D772AA-90B2-4397-B8A4-A96EE987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5130" y="1708929"/>
            <a:ext cx="292895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87298F-3E35-4EBB-BA83-88E6375615B9}"/>
              </a:ext>
            </a:extLst>
          </p:cNvPr>
          <p:cNvSpPr/>
          <p:nvPr/>
        </p:nvSpPr>
        <p:spPr>
          <a:xfrm>
            <a:off x="0" y="1137425"/>
            <a:ext cx="2009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CC"/>
                </a:solidFill>
                <a:cs typeface="Arial" panose="020B0604020202020204" pitchFamily="34" charset="0"/>
              </a:rPr>
              <a:t>Sachaoidal gypsum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15BC4-69A3-4448-BA85-F0F1312DBFE8}"/>
              </a:ext>
            </a:extLst>
          </p:cNvPr>
          <p:cNvSpPr/>
          <p:nvPr/>
        </p:nvSpPr>
        <p:spPr bwMode="auto">
          <a:xfrm>
            <a:off x="7489840" y="1708929"/>
            <a:ext cx="3000396" cy="2000264"/>
          </a:xfrm>
          <a:prstGeom prst="rect">
            <a:avLst/>
          </a:prstGeom>
          <a:noFill/>
          <a:ln w="19050" cap="flat" cmpd="sng" algn="ctr">
            <a:solidFill>
              <a:srgbClr val="FFFF6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4F3A8C-5B28-4392-9D84-8F5035FAFF06}"/>
              </a:ext>
            </a:extLst>
          </p:cNvPr>
          <p:cNvSpPr/>
          <p:nvPr/>
        </p:nvSpPr>
        <p:spPr>
          <a:xfrm>
            <a:off x="78676" y="1378409"/>
            <a:ext cx="1711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cs typeface="Arial" panose="020B0604020202020204" pitchFamily="34" charset="0"/>
              </a:rPr>
              <a:t>Duration: 7 days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A7B82E-1C49-4080-A92C-39DCE953BC3C}"/>
              </a:ext>
            </a:extLst>
          </p:cNvPr>
          <p:cNvSpPr/>
          <p:nvPr/>
        </p:nvSpPr>
        <p:spPr>
          <a:xfrm>
            <a:off x="1183945" y="4615179"/>
            <a:ext cx="1827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cs typeface="Arial" panose="020B0604020202020204" pitchFamily="34" charset="0"/>
              </a:rPr>
              <a:t>Mineralogy (XRD)</a:t>
            </a:r>
            <a:endParaRPr lang="en-US" u="sng" dirty="0"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A8DB7-FE43-4F78-A3E9-913D58F832BC}"/>
              </a:ext>
            </a:extLst>
          </p:cNvPr>
          <p:cNvSpPr/>
          <p:nvPr/>
        </p:nvSpPr>
        <p:spPr>
          <a:xfrm>
            <a:off x="4275130" y="3978147"/>
            <a:ext cx="60309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200" dirty="0">
                <a:cs typeface="Arial" panose="020B0604020202020204" pitchFamily="34" charset="0"/>
              </a:rPr>
              <a:t> Observations of the collected grains (~0,3 g)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5ED88D-AFF7-4473-AD67-90D4B622FE8A}"/>
              </a:ext>
            </a:extLst>
          </p:cNvPr>
          <p:cNvSpPr/>
          <p:nvPr/>
        </p:nvSpPr>
        <p:spPr>
          <a:xfrm>
            <a:off x="540500" y="3953459"/>
            <a:ext cx="28123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600" b="1" dirty="0">
                <a:cs typeface="Arial" panose="020B0604020202020204" pitchFamily="34" charset="0"/>
              </a:rPr>
              <a:t>Mass loss rate=  0,03 g/cm²/d</a:t>
            </a:r>
          </a:p>
          <a:p>
            <a:pPr lvl="0" algn="ctr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1600" b="1" dirty="0">
                <a:cs typeface="Arial" panose="020B0604020202020204" pitchFamily="34" charset="0"/>
              </a:rPr>
              <a:t>                              (0,0014 µm/s)</a:t>
            </a:r>
          </a:p>
        </p:txBody>
      </p:sp>
      <p:pic>
        <p:nvPicPr>
          <p:cNvPr id="12" name="Image 11" descr="sc55.jpg">
            <a:extLst>
              <a:ext uri="{FF2B5EF4-FFF2-40B4-BE49-F238E27FC236}">
                <a16:creationId xmlns:a16="http://schemas.microsoft.com/office/drawing/2014/main" id="{C596109B-767C-45DB-8ACD-D8A5E8F2B4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3278" t="7286" r="37975" b="27387"/>
          <a:stretch>
            <a:fillRect/>
          </a:stretch>
        </p:blipFill>
        <p:spPr>
          <a:xfrm>
            <a:off x="201577" y="1701860"/>
            <a:ext cx="3571900" cy="2214578"/>
          </a:xfrm>
          <a:prstGeom prst="rect">
            <a:avLst/>
          </a:prstGeom>
        </p:spPr>
      </p:pic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D1A060EC-9AD2-451B-A2A9-01B703BE1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669592"/>
              </p:ext>
            </p:extLst>
          </p:nvPr>
        </p:nvGraphicFramePr>
        <p:xfrm>
          <a:off x="652721" y="5085293"/>
          <a:ext cx="3071834" cy="19713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24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1175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Calcite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75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Quartz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14%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75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Dolomite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2%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485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itchFamily="34" charset="0"/>
                        </a:rPr>
                        <a:t>Calcium magnesium carbonates (Fe)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27%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377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itchFamily="34" charset="0"/>
                        </a:rPr>
                        <a:t>Others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46DA314-650F-4EB9-8B99-CCCADA807240}"/>
              </a:ext>
            </a:extLst>
          </p:cNvPr>
          <p:cNvSpPr/>
          <p:nvPr/>
        </p:nvSpPr>
        <p:spPr>
          <a:xfrm>
            <a:off x="4275130" y="1280301"/>
            <a:ext cx="34048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>
                <a:cs typeface="Arial" panose="020B0604020202020204" pitchFamily="34" charset="0"/>
              </a:rPr>
              <a:t>Small local ridges and reliefs</a:t>
            </a:r>
            <a:endParaRPr lang="en-US" sz="2200" dirty="0"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D56116-9023-4443-B5CF-9830A109DF16}"/>
              </a:ext>
            </a:extLst>
          </p:cNvPr>
          <p:cNvSpPr/>
          <p:nvPr/>
        </p:nvSpPr>
        <p:spPr bwMode="auto">
          <a:xfrm>
            <a:off x="4275130" y="1708928"/>
            <a:ext cx="2928958" cy="2000264"/>
          </a:xfrm>
          <a:prstGeom prst="rect">
            <a:avLst/>
          </a:prstGeom>
          <a:noFill/>
          <a:ln w="1905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31EDB1-433A-4E18-8B81-20711527E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14"/>
          <a:stretch/>
        </p:blipFill>
        <p:spPr>
          <a:xfrm>
            <a:off x="7427342" y="4498827"/>
            <a:ext cx="3071834" cy="211741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D6F02E1-C558-4270-98C9-9E27157E6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3459" y="4498827"/>
            <a:ext cx="3044049" cy="2106456"/>
          </a:xfrm>
          <a:prstGeom prst="rect">
            <a:avLst/>
          </a:prstGeom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794CF063-4D15-4C5E-80D9-126DDCBA025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33363" y="119063"/>
            <a:ext cx="10228262" cy="661987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Controlled leaching tests on external surfaces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1AA16F-D9BF-4559-B76E-450802A8CCBC}"/>
              </a:ext>
            </a:extLst>
          </p:cNvPr>
          <p:cNvSpPr/>
          <p:nvPr/>
        </p:nvSpPr>
        <p:spPr>
          <a:xfrm>
            <a:off x="9701811" y="1336674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66" y="1729909"/>
            <a:ext cx="2974959" cy="197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C618CC7-2838-4242-97C1-5BC1F458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884" y="3742982"/>
            <a:ext cx="3895725" cy="2628900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03D4F284-C0D9-4F2A-804C-731FEF93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141" y="3762112"/>
            <a:ext cx="3907914" cy="255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8FA5420-54C1-44F5-A725-E633DF07B00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b="1" dirty="0">
                <a:latin typeface="+mn-lt"/>
              </a:rPr>
              <a:t>Observations</a:t>
            </a:r>
            <a:endParaRPr lang="fr-FR" b="1" dirty="0">
              <a:latin typeface="+mn-lt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015DC8-BD6B-47E1-B425-E1DA54A49CE1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Controlled leaching tests on external surfaces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D59E34-0D25-4750-A315-88345A92AC66}"/>
              </a:ext>
            </a:extLst>
          </p:cNvPr>
          <p:cNvSpPr/>
          <p:nvPr/>
        </p:nvSpPr>
        <p:spPr>
          <a:xfrm>
            <a:off x="77635" y="1112918"/>
            <a:ext cx="2487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66CC"/>
                </a:solidFill>
                <a:cs typeface="Arial" panose="020B0604020202020204" pitchFamily="34" charset="0"/>
              </a:rPr>
              <a:t>Matrix textured gypsum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61FA15-12FA-498F-96F7-BD2D95CA5CFC}"/>
              </a:ext>
            </a:extLst>
          </p:cNvPr>
          <p:cNvSpPr/>
          <p:nvPr/>
        </p:nvSpPr>
        <p:spPr>
          <a:xfrm>
            <a:off x="346040" y="1423177"/>
            <a:ext cx="1808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cs typeface="Arial" panose="020B0604020202020204" pitchFamily="34" charset="0"/>
              </a:rPr>
              <a:t>Duration : 9 jours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888824-9411-4216-AEB1-C6F00449CBDE}"/>
              </a:ext>
            </a:extLst>
          </p:cNvPr>
          <p:cNvSpPr/>
          <p:nvPr/>
        </p:nvSpPr>
        <p:spPr>
          <a:xfrm>
            <a:off x="7119836" y="1346113"/>
            <a:ext cx="3591240" cy="764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b="1" dirty="0">
                <a:cs typeface="Arial" panose="020B0604020202020204" pitchFamily="34" charset="0"/>
              </a:rPr>
              <a:t>Mass loss rate=  0,02 g/cm²/d</a:t>
            </a:r>
          </a:p>
          <a:p>
            <a:pPr lvl="0" algn="ctr" fontAlgn="auto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b="1" dirty="0">
                <a:cs typeface="Arial" panose="020B0604020202020204" pitchFamily="34" charset="0"/>
              </a:rPr>
              <a:t>                                       (0,0010 µm/s)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FFB1AE-B2B1-438C-AE14-EE8C1FC6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2638" y="1141015"/>
            <a:ext cx="4053753" cy="221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1B00E3-6617-48AA-8140-79AFBC7FD8DE}"/>
              </a:ext>
            </a:extLst>
          </p:cNvPr>
          <p:cNvSpPr/>
          <p:nvPr/>
        </p:nvSpPr>
        <p:spPr bwMode="auto">
          <a:xfrm>
            <a:off x="3788408" y="2058606"/>
            <a:ext cx="246455" cy="410757"/>
          </a:xfrm>
          <a:prstGeom prst="rect">
            <a:avLst/>
          </a:prstGeom>
          <a:noFill/>
          <a:ln w="1905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EA2ACF-999E-43D7-90F3-FF01630F531E}"/>
              </a:ext>
            </a:extLst>
          </p:cNvPr>
          <p:cNvSpPr/>
          <p:nvPr/>
        </p:nvSpPr>
        <p:spPr bwMode="auto">
          <a:xfrm>
            <a:off x="4884040" y="1586595"/>
            <a:ext cx="492909" cy="328606"/>
          </a:xfrm>
          <a:prstGeom prst="rect">
            <a:avLst/>
          </a:prstGeom>
          <a:noFill/>
          <a:ln w="19050" cap="flat" cmpd="sng" algn="ctr">
            <a:solidFill>
              <a:srgbClr val="FFFF6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rgbClr val="0066CC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8B6986-416C-4487-B2AD-E16AA3CED2C7}"/>
              </a:ext>
            </a:extLst>
          </p:cNvPr>
          <p:cNvSpPr/>
          <p:nvPr/>
        </p:nvSpPr>
        <p:spPr>
          <a:xfrm>
            <a:off x="1070597" y="3315313"/>
            <a:ext cx="2161746" cy="369332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>
                <a:cs typeface="Arial" panose="020B0604020202020204" pitchFamily="34" charset="0"/>
              </a:rPr>
              <a:t>No erosion of matrix 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38FD74-30E4-40C9-956A-37B84A6C1535}"/>
              </a:ext>
            </a:extLst>
          </p:cNvPr>
          <p:cNvSpPr/>
          <p:nvPr/>
        </p:nvSpPr>
        <p:spPr bwMode="auto">
          <a:xfrm>
            <a:off x="794139" y="3762111"/>
            <a:ext cx="3907916" cy="2556665"/>
          </a:xfrm>
          <a:prstGeom prst="rect">
            <a:avLst/>
          </a:prstGeom>
          <a:noFill/>
          <a:ln w="28575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39B07D-2814-4D09-A559-5FC8281E9096}"/>
              </a:ext>
            </a:extLst>
          </p:cNvPr>
          <p:cNvSpPr/>
          <p:nvPr/>
        </p:nvSpPr>
        <p:spPr bwMode="auto">
          <a:xfrm>
            <a:off x="6325884" y="3731508"/>
            <a:ext cx="3907915" cy="2617873"/>
          </a:xfrm>
          <a:prstGeom prst="rect">
            <a:avLst/>
          </a:prstGeom>
          <a:noFill/>
          <a:ln w="28575" cap="flat" cmpd="sng" algn="ctr">
            <a:solidFill>
              <a:srgbClr val="FFFF6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1AA16F-D9BF-4559-B76E-450802A8CCBC}"/>
              </a:ext>
            </a:extLst>
          </p:cNvPr>
          <p:cNvSpPr/>
          <p:nvPr/>
        </p:nvSpPr>
        <p:spPr>
          <a:xfrm>
            <a:off x="6398164" y="3647103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AD8217-3457-4CD5-ADC6-3F6F3687A08D}"/>
              </a:ext>
            </a:extLst>
          </p:cNvPr>
          <p:cNvSpPr/>
          <p:nvPr/>
        </p:nvSpPr>
        <p:spPr>
          <a:xfrm>
            <a:off x="541496" y="6418914"/>
            <a:ext cx="4413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A preferential dissolution in the coarse-grained sections of gypsum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B0DB15-9A1D-47F8-B24B-0E2325FA87A7}"/>
              </a:ext>
            </a:extLst>
          </p:cNvPr>
          <p:cNvSpPr/>
          <p:nvPr/>
        </p:nvSpPr>
        <p:spPr>
          <a:xfrm>
            <a:off x="6066292" y="6320889"/>
            <a:ext cx="4887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Smooth zone along the dissolved surface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8B3457-1200-4A06-A503-47019F208E6D}"/>
              </a:ext>
            </a:extLst>
          </p:cNvPr>
          <p:cNvSpPr/>
          <p:nvPr/>
        </p:nvSpPr>
        <p:spPr>
          <a:xfrm>
            <a:off x="6066292" y="6572802"/>
            <a:ext cx="4887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gypsum </a:t>
            </a:r>
            <a:r>
              <a:rPr lang="en-US" sz="2000">
                <a:cs typeface="Arial" panose="020B0604020202020204" pitchFamily="34" charset="0"/>
              </a:rPr>
              <a:t>grains are protected </a:t>
            </a:r>
            <a:r>
              <a:rPr lang="en-US" sz="2000" dirty="0">
                <a:cs typeface="Arial" panose="020B0604020202020204" pitchFamily="34" charset="0"/>
              </a:rPr>
              <a:t>by insolubles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387705-A6BA-4912-84B3-534E8AF4D860}"/>
              </a:ext>
            </a:extLst>
          </p:cNvPr>
          <p:cNvSpPr/>
          <p:nvPr/>
        </p:nvSpPr>
        <p:spPr>
          <a:xfrm>
            <a:off x="6080180" y="6942134"/>
            <a:ext cx="3290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 Surface coating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14C061-8EF5-4FA1-BE25-4632EBE57C70}"/>
              </a:ext>
            </a:extLst>
          </p:cNvPr>
          <p:cNvSpPr/>
          <p:nvPr/>
        </p:nvSpPr>
        <p:spPr>
          <a:xfrm>
            <a:off x="7388924" y="3277771"/>
            <a:ext cx="1781834" cy="369332"/>
          </a:xfrm>
          <a:prstGeom prst="rect">
            <a:avLst/>
          </a:prstGeom>
          <a:ln w="34925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en-US">
                <a:cs typeface="Arial" panose="020B0604020202020204" pitchFamily="34" charset="0"/>
              </a:rPr>
              <a:t>Erosion of matrix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14C061-8EF5-4FA1-BE25-4632EBE57C70}"/>
              </a:ext>
            </a:extLst>
          </p:cNvPr>
          <p:cNvSpPr/>
          <p:nvPr/>
        </p:nvSpPr>
        <p:spPr>
          <a:xfrm>
            <a:off x="7474004" y="2184316"/>
            <a:ext cx="2259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Collected grains ~0,5g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31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0" grpId="0" animBg="1"/>
      <p:bldP spid="21" grpId="0" animBg="1"/>
      <p:bldP spid="23" grpId="0"/>
      <p:bldP spid="24" grpId="0"/>
      <p:bldP spid="16" grpId="0"/>
      <p:bldP spid="25" grpId="0"/>
      <p:bldP spid="26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C886A-D8A9-4447-923C-17EB732D101B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Outline</a:t>
            </a:r>
          </a:p>
        </p:txBody>
      </p:sp>
      <p:sp>
        <p:nvSpPr>
          <p:cNvPr id="5" name="Ellipse 8">
            <a:extLst>
              <a:ext uri="{FF2B5EF4-FFF2-40B4-BE49-F238E27FC236}">
                <a16:creationId xmlns:a16="http://schemas.microsoft.com/office/drawing/2014/main" id="{C12793E0-CCB0-4AAC-A7E9-90AA8A6D34AD}"/>
              </a:ext>
            </a:extLst>
          </p:cNvPr>
          <p:cNvSpPr/>
          <p:nvPr/>
        </p:nvSpPr>
        <p:spPr>
          <a:xfrm>
            <a:off x="539812" y="1459011"/>
            <a:ext cx="361946" cy="3333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8497B0"/>
          </a:solidFill>
          <a:ln w="9528" cap="flat">
            <a:solidFill>
              <a:srgbClr val="8497B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5E11C17E-0F96-4F58-A126-0CA293A43409}"/>
              </a:ext>
            </a:extLst>
          </p:cNvPr>
          <p:cNvSpPr/>
          <p:nvPr/>
        </p:nvSpPr>
        <p:spPr>
          <a:xfrm>
            <a:off x="1017650" y="1476477"/>
            <a:ext cx="2538324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cs typeface="Arial" panose="020B0604020202020204" pitchFamily="34" charset="0"/>
              </a:rPr>
              <a:t>Research framework</a:t>
            </a:r>
          </a:p>
        </p:txBody>
      </p:sp>
      <p:sp>
        <p:nvSpPr>
          <p:cNvPr id="7" name="Ellipse 16">
            <a:extLst>
              <a:ext uri="{FF2B5EF4-FFF2-40B4-BE49-F238E27FC236}">
                <a16:creationId xmlns:a16="http://schemas.microsoft.com/office/drawing/2014/main" id="{5163DD85-76BF-47D5-844C-9CFBBE3EAFE7}"/>
              </a:ext>
            </a:extLst>
          </p:cNvPr>
          <p:cNvSpPr/>
          <p:nvPr/>
        </p:nvSpPr>
        <p:spPr>
          <a:xfrm>
            <a:off x="576287" y="2213860"/>
            <a:ext cx="361946" cy="3333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8497B0"/>
          </a:solidFill>
          <a:ln w="9528" cap="flat">
            <a:solidFill>
              <a:srgbClr val="8497B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522E8114-5A89-4987-9B5E-53968118BCC8}"/>
              </a:ext>
            </a:extLst>
          </p:cNvPr>
          <p:cNvSpPr/>
          <p:nvPr/>
        </p:nvSpPr>
        <p:spPr>
          <a:xfrm>
            <a:off x="1005177" y="2210628"/>
            <a:ext cx="3085075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0" i="0" u="none" strike="noStrike" kern="1200" cap="none" spc="0" normalizeH="0" baseline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cs typeface="Arial" panose="020B0604020202020204" pitchFamily="34" charset="0"/>
              </a:rPr>
              <a:t>Experimental approaches</a:t>
            </a:r>
          </a:p>
        </p:txBody>
      </p:sp>
      <p:sp>
        <p:nvSpPr>
          <p:cNvPr id="9" name="Ellipse 22">
            <a:extLst>
              <a:ext uri="{FF2B5EF4-FFF2-40B4-BE49-F238E27FC236}">
                <a16:creationId xmlns:a16="http://schemas.microsoft.com/office/drawing/2014/main" id="{0D1E8660-AE41-4586-863A-A574F403A1C9}"/>
              </a:ext>
            </a:extLst>
          </p:cNvPr>
          <p:cNvSpPr/>
          <p:nvPr/>
        </p:nvSpPr>
        <p:spPr>
          <a:xfrm>
            <a:off x="1472045" y="2887526"/>
            <a:ext cx="73023" cy="603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2374"/>
              <a:gd name="f7" fmla="val 59527"/>
              <a:gd name="f8" fmla="val 29764"/>
              <a:gd name="f9" fmla="val 46202"/>
              <a:gd name="f10" fmla="val 16201"/>
              <a:gd name="f11" fmla="val 59528"/>
              <a:gd name="f12" fmla="val 36187"/>
              <a:gd name="f13" fmla="val 56172"/>
              <a:gd name="f14" fmla="val 13325"/>
              <a:gd name="f15" fmla="val 29763"/>
              <a:gd name="f16" fmla="+- 0 0 -360"/>
              <a:gd name="f17" fmla="+- 0 0 -90"/>
              <a:gd name="f18" fmla="+- 0 0 -180"/>
              <a:gd name="f19" fmla="+- 0 0 -270"/>
              <a:gd name="f20" fmla="*/ f3 1 72374"/>
              <a:gd name="f21" fmla="*/ f4 1 59527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72374"/>
              <a:gd name="f36" fmla="*/ f29 1 59527"/>
              <a:gd name="f37" fmla="*/ 37172 f30 1"/>
              <a:gd name="f38" fmla="*/ 0 f29 1"/>
              <a:gd name="f39" fmla="*/ 74345 f30 1"/>
              <a:gd name="f40" fmla="*/ 30977 f29 1"/>
              <a:gd name="f41" fmla="*/ 61954 f29 1"/>
              <a:gd name="f42" fmla="*/ 0 f30 1"/>
              <a:gd name="f43" fmla="*/ 10887 f30 1"/>
              <a:gd name="f44" fmla="*/ 9073 f29 1"/>
              <a:gd name="f45" fmla="*/ 52880 f29 1"/>
              <a:gd name="f46" fmla="*/ 63458 f30 1"/>
              <a:gd name="f47" fmla="*/ 10599 f30 1"/>
              <a:gd name="f48" fmla="*/ 8718 f29 1"/>
              <a:gd name="f49" fmla="*/ 61775 f30 1"/>
              <a:gd name="f50" fmla="*/ 50809 f29 1"/>
              <a:gd name="f51" fmla="+- f31 0 f1"/>
              <a:gd name="f52" fmla="+- f32 0 f1"/>
              <a:gd name="f53" fmla="+- f33 0 f1"/>
              <a:gd name="f54" fmla="+- f34 0 f1"/>
              <a:gd name="f55" fmla="*/ f37 1 72374"/>
              <a:gd name="f56" fmla="*/ f38 1 59527"/>
              <a:gd name="f57" fmla="*/ f39 1 72374"/>
              <a:gd name="f58" fmla="*/ f40 1 59527"/>
              <a:gd name="f59" fmla="*/ f41 1 59527"/>
              <a:gd name="f60" fmla="*/ f42 1 72374"/>
              <a:gd name="f61" fmla="*/ f43 1 72374"/>
              <a:gd name="f62" fmla="*/ f44 1 59527"/>
              <a:gd name="f63" fmla="*/ f45 1 59527"/>
              <a:gd name="f64" fmla="*/ f46 1 72374"/>
              <a:gd name="f65" fmla="*/ f47 1 72374"/>
              <a:gd name="f66" fmla="*/ f48 1 59527"/>
              <a:gd name="f67" fmla="*/ f49 1 72374"/>
              <a:gd name="f68" fmla="*/ f50 1 59527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72374" h="59527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8497B0"/>
          </a:solidFill>
          <a:ln w="9528" cap="flat">
            <a:solidFill>
              <a:srgbClr val="8497B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ea typeface="+mn-ea"/>
              <a:cs typeface="+mn-cs"/>
            </a:endParaRP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86BE1031-446F-4F8A-94E3-4F7B87A56CAE}"/>
              </a:ext>
            </a:extLst>
          </p:cNvPr>
          <p:cNvSpPr/>
          <p:nvPr/>
        </p:nvSpPr>
        <p:spPr>
          <a:xfrm>
            <a:off x="1545069" y="2757353"/>
            <a:ext cx="5125121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00AB8E"/>
                </a:solidFill>
                <a:effectLst/>
                <a:uLnTx/>
                <a:uFillTx/>
                <a:cs typeface="Arial" panose="020B0604020202020204" pitchFamily="34" charset="0"/>
              </a:rPr>
              <a:t>Characterization  of the dissolution kinetics</a:t>
            </a:r>
          </a:p>
        </p:txBody>
      </p:sp>
      <p:sp>
        <p:nvSpPr>
          <p:cNvPr id="11" name="Ellipse 24">
            <a:extLst>
              <a:ext uri="{FF2B5EF4-FFF2-40B4-BE49-F238E27FC236}">
                <a16:creationId xmlns:a16="http://schemas.microsoft.com/office/drawing/2014/main" id="{A7A3A878-F7E4-4CF2-B32A-EAF50D21BFD5}"/>
              </a:ext>
            </a:extLst>
          </p:cNvPr>
          <p:cNvSpPr/>
          <p:nvPr/>
        </p:nvSpPr>
        <p:spPr>
          <a:xfrm>
            <a:off x="587060" y="3996990"/>
            <a:ext cx="361946" cy="3333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8497B0"/>
          </a:solidFill>
          <a:ln w="9528" cap="flat">
            <a:solidFill>
              <a:srgbClr val="8497B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9D6E7A-2B20-4D42-A79A-03A8E34D2354}"/>
              </a:ext>
            </a:extLst>
          </p:cNvPr>
          <p:cNvSpPr/>
          <p:nvPr/>
        </p:nvSpPr>
        <p:spPr>
          <a:xfrm>
            <a:off x="1067361" y="3988041"/>
            <a:ext cx="1544012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13" name="Ellipse 28">
            <a:extLst>
              <a:ext uri="{FF2B5EF4-FFF2-40B4-BE49-F238E27FC236}">
                <a16:creationId xmlns:a16="http://schemas.microsoft.com/office/drawing/2014/main" id="{2C188F23-4750-43B8-AB73-4F479ACE195F}"/>
              </a:ext>
            </a:extLst>
          </p:cNvPr>
          <p:cNvSpPr/>
          <p:nvPr/>
        </p:nvSpPr>
        <p:spPr>
          <a:xfrm>
            <a:off x="1472045" y="3484429"/>
            <a:ext cx="73023" cy="5874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72374"/>
              <a:gd name="f7" fmla="val 59527"/>
              <a:gd name="f8" fmla="val 29764"/>
              <a:gd name="f9" fmla="val 46202"/>
              <a:gd name="f10" fmla="val 16201"/>
              <a:gd name="f11" fmla="val 59528"/>
              <a:gd name="f12" fmla="val 36187"/>
              <a:gd name="f13" fmla="val 56172"/>
              <a:gd name="f14" fmla="val 13325"/>
              <a:gd name="f15" fmla="val 29763"/>
              <a:gd name="f16" fmla="+- 0 0 -360"/>
              <a:gd name="f17" fmla="+- 0 0 -90"/>
              <a:gd name="f18" fmla="+- 0 0 -180"/>
              <a:gd name="f19" fmla="+- 0 0 -270"/>
              <a:gd name="f20" fmla="*/ f3 1 72374"/>
              <a:gd name="f21" fmla="*/ f4 1 59527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72374"/>
              <a:gd name="f36" fmla="*/ f29 1 59527"/>
              <a:gd name="f37" fmla="*/ 37172 f30 1"/>
              <a:gd name="f38" fmla="*/ 0 f29 1"/>
              <a:gd name="f39" fmla="*/ 74345 f30 1"/>
              <a:gd name="f40" fmla="*/ 28596 f29 1"/>
              <a:gd name="f41" fmla="*/ 57191 f29 1"/>
              <a:gd name="f42" fmla="*/ 0 f30 1"/>
              <a:gd name="f43" fmla="*/ 10887 f30 1"/>
              <a:gd name="f44" fmla="*/ 8375 f29 1"/>
              <a:gd name="f45" fmla="*/ 48815 f29 1"/>
              <a:gd name="f46" fmla="*/ 63458 f30 1"/>
              <a:gd name="f47" fmla="*/ 10599 f30 1"/>
              <a:gd name="f48" fmla="*/ 8718 f29 1"/>
              <a:gd name="f49" fmla="*/ 61775 f30 1"/>
              <a:gd name="f50" fmla="*/ 50809 f29 1"/>
              <a:gd name="f51" fmla="+- f31 0 f1"/>
              <a:gd name="f52" fmla="+- f32 0 f1"/>
              <a:gd name="f53" fmla="+- f33 0 f1"/>
              <a:gd name="f54" fmla="+- f34 0 f1"/>
              <a:gd name="f55" fmla="*/ f37 1 72374"/>
              <a:gd name="f56" fmla="*/ f38 1 59527"/>
              <a:gd name="f57" fmla="*/ f39 1 72374"/>
              <a:gd name="f58" fmla="*/ f40 1 59527"/>
              <a:gd name="f59" fmla="*/ f41 1 59527"/>
              <a:gd name="f60" fmla="*/ f42 1 72374"/>
              <a:gd name="f61" fmla="*/ f43 1 72374"/>
              <a:gd name="f62" fmla="*/ f44 1 59527"/>
              <a:gd name="f63" fmla="*/ f45 1 59527"/>
              <a:gd name="f64" fmla="*/ f46 1 72374"/>
              <a:gd name="f65" fmla="*/ f47 1 72374"/>
              <a:gd name="f66" fmla="*/ f48 1 59527"/>
              <a:gd name="f67" fmla="*/ f49 1 72374"/>
              <a:gd name="f68" fmla="*/ f50 1 59527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72374" h="59527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8497B0"/>
          </a:solidFill>
          <a:ln w="9528" cap="flat">
            <a:solidFill>
              <a:srgbClr val="8497B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/>
              <a:ea typeface="+mn-ea"/>
              <a:cs typeface="+mn-cs"/>
            </a:endParaRP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0D365257-F39C-4D5E-9FED-E0EEA05CD059}"/>
              </a:ext>
            </a:extLst>
          </p:cNvPr>
          <p:cNvSpPr/>
          <p:nvPr/>
        </p:nvSpPr>
        <p:spPr>
          <a:xfrm>
            <a:off x="1545069" y="3344726"/>
            <a:ext cx="5687776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200" b="0" i="0" u="none" strike="noStrike" kern="0" cap="none" spc="0" normalizeH="0" baseline="0" dirty="0">
                <a:ln>
                  <a:noFill/>
                </a:ln>
                <a:solidFill>
                  <a:srgbClr val="00AB8E"/>
                </a:solidFill>
                <a:effectLst/>
                <a:uLnTx/>
                <a:uFillTx/>
                <a:cs typeface="Arial" panose="020B0604020202020204" pitchFamily="34" charset="0"/>
              </a:rPr>
              <a:t>Characterization of particle transport processes </a:t>
            </a:r>
            <a:endParaRPr kumimoji="0" lang="en-US" sz="2200" b="0" i="0" u="none" strike="noStrike" kern="0" cap="none" spc="0" normalizeH="0" baseline="0" dirty="0">
              <a:ln>
                <a:noFill/>
              </a:ln>
              <a:solidFill>
                <a:srgbClr val="00AB8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3380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8FA5420-54C1-44F5-A725-E633DF07B00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600" b="1" dirty="0">
                <a:latin typeface="+mn-lt"/>
              </a:rPr>
              <a:t>Observations of matrix textured gypsum block after dissolution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015DC8-BD6B-47E1-B425-E1DA54A49CE1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Controlled leaching tests on external surfaces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9FC922-46ED-4527-BAFF-035660ABD2FB}"/>
              </a:ext>
            </a:extLst>
          </p:cNvPr>
          <p:cNvSpPr/>
          <p:nvPr/>
        </p:nvSpPr>
        <p:spPr>
          <a:xfrm>
            <a:off x="672622" y="4020111"/>
            <a:ext cx="19459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  <a:cs typeface="Arial" panose="020B0604020202020204" pitchFamily="34" charset="0"/>
              </a:rPr>
              <a:t>Mineralogy</a:t>
            </a:r>
            <a:r>
              <a:rPr lang="en-US" u="sng" dirty="0">
                <a:solidFill>
                  <a:srgbClr val="000000"/>
                </a:solidFill>
                <a:cs typeface="Arial" panose="020B0604020202020204" pitchFamily="34" charset="0"/>
              </a:rPr>
              <a:t> (XRD)</a:t>
            </a:r>
            <a:endParaRPr lang="en-US" u="sng" dirty="0"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AE51D2-5493-47E0-926B-6CBDA9E1BC29}"/>
              </a:ext>
            </a:extLst>
          </p:cNvPr>
          <p:cNvSpPr/>
          <p:nvPr/>
        </p:nvSpPr>
        <p:spPr>
          <a:xfrm>
            <a:off x="3828398" y="3932293"/>
            <a:ext cx="54852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200" dirty="0">
                <a:cs typeface="Arial" panose="020B0604020202020204" pitchFamily="34" charset="0"/>
              </a:rPr>
              <a:t> Observations of the collected grains (~0,5g)</a:t>
            </a:r>
          </a:p>
        </p:txBody>
      </p:sp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A43B1443-9D70-4061-A2E1-77E7B7DE6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88658"/>
              </p:ext>
            </p:extLst>
          </p:nvPr>
        </p:nvGraphicFramePr>
        <p:xfrm>
          <a:off x="240012" y="4497201"/>
          <a:ext cx="3071834" cy="2235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24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842"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Calcite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Quartz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25%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Gypsum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rgbClr val="FF0000"/>
                          </a:solidFill>
                          <a:latin typeface="Calibri" pitchFamily="34" charset="0"/>
                        </a:rPr>
                        <a:t>5-10%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676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itchFamily="34" charset="0"/>
                        </a:rPr>
                        <a:t>Calcium magnesium carbonates </a:t>
                      </a:r>
                      <a:endParaRPr lang="fr-FR" sz="1600" dirty="0"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20%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308">
                <a:tc>
                  <a:txBody>
                    <a:bodyPr/>
                    <a:lstStyle/>
                    <a:p>
                      <a:r>
                        <a:rPr lang="en-US" sz="1600" noProof="0" dirty="0">
                          <a:latin typeface="Calibri" pitchFamily="34" charset="0"/>
                        </a:rPr>
                        <a:t>Magnesian clays and others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latin typeface="Calibri" pitchFamily="34" charset="0"/>
                        </a:rPr>
                        <a:t>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" name="Image 26">
            <a:extLst>
              <a:ext uri="{FF2B5EF4-FFF2-40B4-BE49-F238E27FC236}">
                <a16:creationId xmlns:a16="http://schemas.microsoft.com/office/drawing/2014/main" id="{0527BB68-B884-4DE9-A940-8691D5F8F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860" y="4489366"/>
            <a:ext cx="3057679" cy="199604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1AB2F95-15DE-40FF-86E0-F379D1140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087" y="4489366"/>
            <a:ext cx="3257513" cy="196739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EE3B6FE-1E40-4305-8741-AE6A1DFA7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3258" y="1574367"/>
            <a:ext cx="2928342" cy="190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A56C7D6C-4256-4031-9F85-B15BDE113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8860" y="1552008"/>
            <a:ext cx="3257513" cy="195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51299320-46D5-4565-A382-4D766C83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705" y="1603660"/>
            <a:ext cx="2928342" cy="199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5BE0370-D310-4D72-A928-BB2AD80FBAA6}"/>
              </a:ext>
            </a:extLst>
          </p:cNvPr>
          <p:cNvSpPr/>
          <p:nvPr/>
        </p:nvSpPr>
        <p:spPr bwMode="auto">
          <a:xfrm>
            <a:off x="767918" y="2579802"/>
            <a:ext cx="714230" cy="85707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1" tIns="45710" rIns="91421" bIns="45710" numCol="1" rtlCol="0" anchor="t" anchorCtr="0" compatLnSpc="1">
            <a:prstTxWarp prst="textNoShape">
              <a:avLst/>
            </a:prstTxWarp>
          </a:bodyPr>
          <a:lstStyle/>
          <a:p>
            <a:pPr defTabSz="914217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1200" dirty="0">
              <a:solidFill>
                <a:srgbClr val="0066CC"/>
              </a:solidFill>
              <a:latin typeface="Lucida Sans Unicode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FED45C-5B2A-4795-BC23-D9A14AA25179}"/>
              </a:ext>
            </a:extLst>
          </p:cNvPr>
          <p:cNvSpPr/>
          <p:nvPr/>
        </p:nvSpPr>
        <p:spPr>
          <a:xfrm>
            <a:off x="9322840" y="1265935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1 mm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8F9977-1054-48C8-A24F-3DC2D2A0C2F4}"/>
              </a:ext>
            </a:extLst>
          </p:cNvPr>
          <p:cNvSpPr/>
          <p:nvPr/>
        </p:nvSpPr>
        <p:spPr>
          <a:xfrm>
            <a:off x="373705" y="1151369"/>
            <a:ext cx="348409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200" dirty="0">
                <a:cs typeface="Arial" panose="020B0604020202020204" pitchFamily="34" charset="0"/>
              </a:rPr>
              <a:t> Observations of the pores</a:t>
            </a:r>
          </a:p>
        </p:txBody>
      </p:sp>
    </p:spTree>
    <p:extLst>
      <p:ext uri="{BB962C8B-B14F-4D97-AF65-F5344CB8AC3E}">
        <p14:creationId xmlns:p14="http://schemas.microsoft.com/office/powerpoint/2010/main" val="188283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BC9A3B5-DF25-4E00-A78D-3EA79407C55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600" b="1" dirty="0">
                <a:latin typeface="+mn-lt"/>
              </a:rPr>
              <a:t>Summary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BDD27D-38C8-44A2-BEF5-E57DF0FCC19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Controlled leaching tests on external surfaces</a:t>
            </a:r>
          </a:p>
        </p:txBody>
      </p:sp>
      <p:sp>
        <p:nvSpPr>
          <p:cNvPr id="118" name="ZoneTexte 19">
            <a:extLst>
              <a:ext uri="{FF2B5EF4-FFF2-40B4-BE49-F238E27FC236}">
                <a16:creationId xmlns:a16="http://schemas.microsoft.com/office/drawing/2014/main" id="{CA991E0E-E9D8-44F7-9051-1A8A69246138}"/>
              </a:ext>
            </a:extLst>
          </p:cNvPr>
          <p:cNvSpPr txBox="1"/>
          <p:nvPr/>
        </p:nvSpPr>
        <p:spPr>
          <a:xfrm>
            <a:off x="234000" y="1556035"/>
            <a:ext cx="396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Low particle flow :</a:t>
            </a:r>
          </a:p>
        </p:txBody>
      </p:sp>
      <p:graphicFrame>
        <p:nvGraphicFramePr>
          <p:cNvPr id="119" name="Tableau 118">
            <a:extLst>
              <a:ext uri="{FF2B5EF4-FFF2-40B4-BE49-F238E27FC236}">
                <a16:creationId xmlns:a16="http://schemas.microsoft.com/office/drawing/2014/main" id="{9E4CE3FC-D0CF-4B7D-BD9A-C7B4963A3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57525"/>
              </p:ext>
            </p:extLst>
          </p:nvPr>
        </p:nvGraphicFramePr>
        <p:xfrm>
          <a:off x="1003765" y="2476109"/>
          <a:ext cx="9555981" cy="41999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782281">
                  <a:extLst>
                    <a:ext uri="{9D8B030D-6E8A-4147-A177-3AD203B41FA5}">
                      <a16:colId xmlns:a16="http://schemas.microsoft.com/office/drawing/2014/main" val="2898280599"/>
                    </a:ext>
                  </a:extLst>
                </a:gridCol>
                <a:gridCol w="1396386">
                  <a:extLst>
                    <a:ext uri="{9D8B030D-6E8A-4147-A177-3AD203B41FA5}">
                      <a16:colId xmlns:a16="http://schemas.microsoft.com/office/drawing/2014/main" val="1140780289"/>
                    </a:ext>
                  </a:extLst>
                </a:gridCol>
                <a:gridCol w="5377314">
                  <a:extLst>
                    <a:ext uri="{9D8B030D-6E8A-4147-A177-3AD203B41FA5}">
                      <a16:colId xmlns:a16="http://schemas.microsoft.com/office/drawing/2014/main" val="118169317"/>
                    </a:ext>
                  </a:extLst>
                </a:gridCol>
              </a:tblGrid>
              <a:tr h="719375">
                <a:tc>
                  <a:txBody>
                    <a:bodyPr/>
                    <a:lstStyle/>
                    <a:p>
                      <a:r>
                        <a:rPr lang="fr-FR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Gypsum facies</a:t>
                      </a:r>
                      <a:endParaRPr lang="fr-F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Particles</a:t>
                      </a: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Observations </a:t>
                      </a: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78541"/>
                  </a:ext>
                </a:extLst>
              </a:tr>
              <a:tr h="678426">
                <a:tc>
                  <a:txBody>
                    <a:bodyPr/>
                    <a:lstStyle/>
                    <a:p>
                      <a:r>
                        <a:rPr lang="en-US" sz="2100" b="1" u="none" dirty="0">
                          <a:solidFill>
                            <a:srgbClr val="0066CC"/>
                          </a:solidFill>
                          <a:cs typeface="Arial" panose="020B0604020202020204" pitchFamily="34" charset="0"/>
                        </a:rPr>
                        <a:t>Sacharoidal </a:t>
                      </a:r>
                      <a:r>
                        <a:rPr lang="en-US" sz="2100" b="1" u="none" dirty="0">
                          <a:solidFill>
                            <a:schemeClr val="accent1"/>
                          </a:solidFill>
                          <a:cs typeface="Arial" panose="020B0604020202020204" pitchFamily="34" charset="0"/>
                        </a:rPr>
                        <a:t>(Vaujours</a:t>
                      </a:r>
                      <a:r>
                        <a:rPr lang="en-US" sz="2100" b="1" u="none" dirty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57635"/>
                  </a:ext>
                </a:extLst>
              </a:tr>
              <a:tr h="953729">
                <a:tc>
                  <a:txBody>
                    <a:bodyPr/>
                    <a:lstStyle/>
                    <a:p>
                      <a:r>
                        <a:rPr lang="en-US" sz="2100" b="1" u="none" dirty="0">
                          <a:solidFill>
                            <a:schemeClr val="accent6"/>
                          </a:solidFill>
                          <a:cs typeface="Arial" panose="020B0604020202020204" pitchFamily="34" charset="0"/>
                        </a:rPr>
                        <a:t>Sacharoidal</a:t>
                      </a:r>
                      <a:endParaRPr lang="en-US" sz="2100" b="1" u="none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 dirty="0"/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968122"/>
                  </a:ext>
                </a:extLst>
              </a:tr>
              <a:tr h="1848464">
                <a:tc>
                  <a:txBody>
                    <a:bodyPr/>
                    <a:lstStyle/>
                    <a:p>
                      <a:r>
                        <a:rPr lang="en-US" sz="2100" b="1" u="none" dirty="0">
                          <a:solidFill>
                            <a:srgbClr val="C00000"/>
                          </a:solidFill>
                          <a:cs typeface="Arial" panose="020B0604020202020204" pitchFamily="34" charset="0"/>
                        </a:rPr>
                        <a:t>Matrix textured</a:t>
                      </a:r>
                      <a:endParaRPr lang="en-US" sz="2100" b="1" u="none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+++</a:t>
                      </a:r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800"/>
                    </a:p>
                    <a:p>
                      <a:endParaRPr lang="fr-FR" sz="1800"/>
                    </a:p>
                    <a:p>
                      <a:endParaRPr lang="fr-FR" sz="1800" dirty="0"/>
                    </a:p>
                  </a:txBody>
                  <a:tcPr marL="132726" marR="132726" marT="66362" marB="6636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845459"/>
                  </a:ext>
                </a:extLst>
              </a:tr>
            </a:tbl>
          </a:graphicData>
        </a:graphic>
      </p:graphicFrame>
      <p:sp>
        <p:nvSpPr>
          <p:cNvPr id="120" name="Rectangle 119">
            <a:extLst>
              <a:ext uri="{FF2B5EF4-FFF2-40B4-BE49-F238E27FC236}">
                <a16:creationId xmlns:a16="http://schemas.microsoft.com/office/drawing/2014/main" id="{9110AEB8-2D84-422C-8B3A-9B06AACD2755}"/>
              </a:ext>
            </a:extLst>
          </p:cNvPr>
          <p:cNvSpPr/>
          <p:nvPr/>
        </p:nvSpPr>
        <p:spPr>
          <a:xfrm>
            <a:off x="56070" y="2604309"/>
            <a:ext cx="947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Insolubles</a:t>
            </a:r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842D2A03-CA29-485A-9B16-371148F3EBCF}"/>
              </a:ext>
            </a:extLst>
          </p:cNvPr>
          <p:cNvCxnSpPr>
            <a:cxnSpLocks/>
          </p:cNvCxnSpPr>
          <p:nvPr/>
        </p:nvCxnSpPr>
        <p:spPr>
          <a:xfrm>
            <a:off x="325696" y="3068905"/>
            <a:ext cx="43585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2B64A2E7-5C46-49DF-890D-5CD59DE016EA}"/>
              </a:ext>
            </a:extLst>
          </p:cNvPr>
          <p:cNvCxnSpPr>
            <a:cxnSpLocks/>
          </p:cNvCxnSpPr>
          <p:nvPr/>
        </p:nvCxnSpPr>
        <p:spPr>
          <a:xfrm>
            <a:off x="529642" y="3068905"/>
            <a:ext cx="0" cy="229375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C106E7B-46E1-4C41-B576-D54A276FDD18}"/>
              </a:ext>
            </a:extLst>
          </p:cNvPr>
          <p:cNvSpPr/>
          <p:nvPr/>
        </p:nvSpPr>
        <p:spPr>
          <a:xfrm>
            <a:off x="53179" y="3000526"/>
            <a:ext cx="269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fr-FR" sz="1200" dirty="0"/>
          </a:p>
        </p:txBody>
      </p:sp>
      <p:pic>
        <p:nvPicPr>
          <p:cNvPr id="124" name="Image 123">
            <a:extLst>
              <a:ext uri="{FF2B5EF4-FFF2-40B4-BE49-F238E27FC236}">
                <a16:creationId xmlns:a16="http://schemas.microsoft.com/office/drawing/2014/main" id="{68EB1FBC-55E5-4AA2-B1AD-B64B077C3C3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4284" y="3325743"/>
            <a:ext cx="4936980" cy="446740"/>
          </a:xfrm>
          <a:prstGeom prst="rect">
            <a:avLst/>
          </a:prstGeom>
        </p:spPr>
      </p:pic>
      <p:pic>
        <p:nvPicPr>
          <p:cNvPr id="126" name="Image 125">
            <a:extLst>
              <a:ext uri="{FF2B5EF4-FFF2-40B4-BE49-F238E27FC236}">
                <a16:creationId xmlns:a16="http://schemas.microsoft.com/office/drawing/2014/main" id="{0D688794-1D6D-4DF6-837B-2EE91ADA1B2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22437" y="3955244"/>
            <a:ext cx="4859653" cy="499803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CCE22AD4-0913-40BD-A39D-BAC791A8221B}"/>
              </a:ext>
            </a:extLst>
          </p:cNvPr>
          <p:cNvSpPr/>
          <p:nvPr/>
        </p:nvSpPr>
        <p:spPr>
          <a:xfrm>
            <a:off x="8562438" y="4457640"/>
            <a:ext cx="26391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Regressive dissolution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C68DC7E-73D6-4972-8AE6-201D6161A8E4}"/>
              </a:ext>
            </a:extLst>
          </p:cNvPr>
          <p:cNvSpPr/>
          <p:nvPr/>
        </p:nvSpPr>
        <p:spPr>
          <a:xfrm>
            <a:off x="7021286" y="4447288"/>
            <a:ext cx="19265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Insoluble patch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56004B4-2D2B-4A5C-8E9E-EA71D2CE4CB5}"/>
              </a:ext>
            </a:extLst>
          </p:cNvPr>
          <p:cNvSpPr/>
          <p:nvPr/>
        </p:nvSpPr>
        <p:spPr>
          <a:xfrm>
            <a:off x="5603945" y="4444695"/>
            <a:ext cx="23806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Stripe marks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Image 129">
            <a:extLst>
              <a:ext uri="{FF2B5EF4-FFF2-40B4-BE49-F238E27FC236}">
                <a16:creationId xmlns:a16="http://schemas.microsoft.com/office/drawing/2014/main" id="{81A40AEC-DBA6-45B9-B2C1-5E56B4DADF8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47800" y="4958119"/>
            <a:ext cx="5055961" cy="39079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977E2BA1-DD66-45D1-906A-76B495CF193A}"/>
              </a:ext>
            </a:extLst>
          </p:cNvPr>
          <p:cNvSpPr/>
          <p:nvPr/>
        </p:nvSpPr>
        <p:spPr>
          <a:xfrm>
            <a:off x="5347800" y="5469365"/>
            <a:ext cx="2793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erosion of the matrix</a:t>
            </a:r>
          </a:p>
          <a:p>
            <a:pPr algn="ctr"/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Dissolution of gypsum grains at the surface 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7E2BA1-DD66-45D1-906A-76B495CF193A}"/>
              </a:ext>
            </a:extLst>
          </p:cNvPr>
          <p:cNvSpPr/>
          <p:nvPr/>
        </p:nvSpPr>
        <p:spPr>
          <a:xfrm>
            <a:off x="8551281" y="5534266"/>
            <a:ext cx="2008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Erosion of  the matrix</a:t>
            </a:r>
          </a:p>
          <a:p>
            <a:r>
              <a:rPr lang="en-US"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Coating of grains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698374" y="5132082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964393" y="5122362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192953" y="5225721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6388807" y="5122362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9798618" y="5197139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8928590" y="5190600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627349" y="5197139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8384520" y="5188813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/>
          <p:cNvSpPr/>
          <p:nvPr/>
        </p:nvSpPr>
        <p:spPr>
          <a:xfrm>
            <a:off x="5319406" y="5150911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7752200" y="5095700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7400913" y="5129335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118504" y="5122362"/>
            <a:ext cx="166761" cy="168806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7E2BA1-DD66-45D1-906A-76B495CF193A}"/>
              </a:ext>
            </a:extLst>
          </p:cNvPr>
          <p:cNvSpPr/>
          <p:nvPr/>
        </p:nvSpPr>
        <p:spPr>
          <a:xfrm>
            <a:off x="5563590" y="6190534"/>
            <a:ext cx="4342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Dissolution of internal gypsum grains is slows down</a:t>
            </a:r>
          </a:p>
        </p:txBody>
      </p:sp>
    </p:spTree>
    <p:extLst>
      <p:ext uri="{BB962C8B-B14F-4D97-AF65-F5344CB8AC3E}">
        <p14:creationId xmlns:p14="http://schemas.microsoft.com/office/powerpoint/2010/main" val="2151262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BC9A3B5-DF25-4E00-A78D-3EA79407C55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600" b="1" dirty="0">
                <a:latin typeface="+mn-lt"/>
              </a:rPr>
              <a:t>Summary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BDD27D-38C8-44A2-BEF5-E57DF0FCC19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Controlled leaching tests on external surfaces</a:t>
            </a:r>
          </a:p>
        </p:txBody>
      </p:sp>
      <p:sp>
        <p:nvSpPr>
          <p:cNvPr id="118" name="ZoneTexte 19">
            <a:extLst>
              <a:ext uri="{FF2B5EF4-FFF2-40B4-BE49-F238E27FC236}">
                <a16:creationId xmlns:a16="http://schemas.microsoft.com/office/drawing/2014/main" id="{CA991E0E-E9D8-44F7-9051-1A8A69246138}"/>
              </a:ext>
            </a:extLst>
          </p:cNvPr>
          <p:cNvSpPr txBox="1"/>
          <p:nvPr/>
        </p:nvSpPr>
        <p:spPr>
          <a:xfrm>
            <a:off x="207219" y="1101659"/>
            <a:ext cx="3967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Low particle flow :</a:t>
            </a:r>
          </a:p>
        </p:txBody>
      </p:sp>
      <p:graphicFrame>
        <p:nvGraphicFramePr>
          <p:cNvPr id="119" name="Tableau 118">
            <a:extLst>
              <a:ext uri="{FF2B5EF4-FFF2-40B4-BE49-F238E27FC236}">
                <a16:creationId xmlns:a16="http://schemas.microsoft.com/office/drawing/2014/main" id="{9E4CE3FC-D0CF-4B7D-BD9A-C7B4963A34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4162" y="1435956"/>
          <a:ext cx="6583488" cy="177177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916822">
                  <a:extLst>
                    <a:ext uri="{9D8B030D-6E8A-4147-A177-3AD203B41FA5}">
                      <a16:colId xmlns:a16="http://schemas.microsoft.com/office/drawing/2014/main" val="2898280599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1140780289"/>
                    </a:ext>
                  </a:extLst>
                </a:gridCol>
                <a:gridCol w="3704641">
                  <a:extLst>
                    <a:ext uri="{9D8B030D-6E8A-4147-A177-3AD203B41FA5}">
                      <a16:colId xmlns:a16="http://schemas.microsoft.com/office/drawing/2014/main" val="118169317"/>
                    </a:ext>
                  </a:extLst>
                </a:gridCol>
              </a:tblGrid>
              <a:tr h="386162">
                <a:tc>
                  <a:txBody>
                    <a:bodyPr/>
                    <a:lstStyle/>
                    <a:p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Gypsum block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Observations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378541"/>
                  </a:ext>
                </a:extLst>
              </a:tr>
              <a:tr h="365361">
                <a:tc>
                  <a:txBody>
                    <a:bodyPr/>
                    <a:lstStyle/>
                    <a:p>
                      <a:r>
                        <a:rPr lang="en-US" sz="1400" b="1" u="none" dirty="0">
                          <a:solidFill>
                            <a:srgbClr val="0066CC"/>
                          </a:solidFill>
                          <a:cs typeface="Arial" panose="020B0604020202020204" pitchFamily="34" charset="0"/>
                        </a:rPr>
                        <a:t>Sacharoidal </a:t>
                      </a:r>
                      <a:r>
                        <a:rPr lang="en-US" sz="1400" b="1" u="none" dirty="0">
                          <a:solidFill>
                            <a:schemeClr val="accent1"/>
                          </a:solidFill>
                          <a:cs typeface="Arial" panose="020B0604020202020204" pitchFamily="34" charset="0"/>
                        </a:rPr>
                        <a:t>(Vaujours</a:t>
                      </a:r>
                      <a:r>
                        <a:rPr lang="en-US" sz="1400" b="1" u="none" dirty="0">
                          <a:solidFill>
                            <a:srgbClr val="00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57635"/>
                  </a:ext>
                </a:extLst>
              </a:tr>
              <a:tr h="544023">
                <a:tc>
                  <a:txBody>
                    <a:bodyPr/>
                    <a:lstStyle/>
                    <a:p>
                      <a:r>
                        <a:rPr lang="en-US" sz="1400" b="1" u="none" dirty="0">
                          <a:solidFill>
                            <a:schemeClr val="accent6"/>
                          </a:solidFill>
                          <a:cs typeface="Arial" panose="020B0604020202020204" pitchFamily="34" charset="0"/>
                        </a:rPr>
                        <a:t>Sacharoidal</a:t>
                      </a:r>
                      <a:endParaRPr lang="en-US" sz="1400" b="1" u="none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libération de quelques insolubles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968122"/>
                  </a:ext>
                </a:extLst>
              </a:tr>
              <a:tr h="476233">
                <a:tc>
                  <a:txBody>
                    <a:bodyPr/>
                    <a:lstStyle/>
                    <a:p>
                      <a:r>
                        <a:rPr lang="en-US" sz="1400" b="1" u="none" dirty="0">
                          <a:solidFill>
                            <a:srgbClr val="C00000"/>
                          </a:solidFill>
                          <a:cs typeface="Arial" panose="020B0604020202020204" pitchFamily="34" charset="0"/>
                        </a:rPr>
                        <a:t>Matrix textured</a:t>
                      </a:r>
                      <a:endParaRPr lang="en-US" sz="1400" b="1" u="none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845459"/>
                  </a:ext>
                </a:extLst>
              </a:tr>
            </a:tbl>
          </a:graphicData>
        </a:graphic>
      </p:graphicFrame>
      <p:sp>
        <p:nvSpPr>
          <p:cNvPr id="120" name="Rectangle 119">
            <a:extLst>
              <a:ext uri="{FF2B5EF4-FFF2-40B4-BE49-F238E27FC236}">
                <a16:creationId xmlns:a16="http://schemas.microsoft.com/office/drawing/2014/main" id="{9110AEB8-2D84-422C-8B3A-9B06AACD2755}"/>
              </a:ext>
            </a:extLst>
          </p:cNvPr>
          <p:cNvSpPr/>
          <p:nvPr/>
        </p:nvSpPr>
        <p:spPr>
          <a:xfrm>
            <a:off x="1143250" y="1467348"/>
            <a:ext cx="947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Insolubles</a:t>
            </a:r>
          </a:p>
        </p:txBody>
      </p:sp>
      <p:cxnSp>
        <p:nvCxnSpPr>
          <p:cNvPr id="121" name="Connecteur droit 120">
            <a:extLst>
              <a:ext uri="{FF2B5EF4-FFF2-40B4-BE49-F238E27FC236}">
                <a16:creationId xmlns:a16="http://schemas.microsoft.com/office/drawing/2014/main" id="{842D2A03-CA29-485A-9B16-371148F3EBCF}"/>
              </a:ext>
            </a:extLst>
          </p:cNvPr>
          <p:cNvCxnSpPr/>
          <p:nvPr/>
        </p:nvCxnSpPr>
        <p:spPr>
          <a:xfrm>
            <a:off x="1474451" y="1730811"/>
            <a:ext cx="43585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2B64A2E7-5C46-49DF-890D-5CD59DE016EA}"/>
              </a:ext>
            </a:extLst>
          </p:cNvPr>
          <p:cNvCxnSpPr>
            <a:cxnSpLocks/>
          </p:cNvCxnSpPr>
          <p:nvPr/>
        </p:nvCxnSpPr>
        <p:spPr>
          <a:xfrm>
            <a:off x="1712828" y="1728519"/>
            <a:ext cx="0" cy="14592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4C106E7B-46E1-4C41-B576-D54A276FDD18}"/>
              </a:ext>
            </a:extLst>
          </p:cNvPr>
          <p:cNvSpPr/>
          <p:nvPr/>
        </p:nvSpPr>
        <p:spPr>
          <a:xfrm>
            <a:off x="1233860" y="1605847"/>
            <a:ext cx="269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fr-FR" sz="1200" dirty="0"/>
          </a:p>
        </p:txBody>
      </p:sp>
      <p:pic>
        <p:nvPicPr>
          <p:cNvPr id="124" name="Image 123">
            <a:extLst>
              <a:ext uri="{FF2B5EF4-FFF2-40B4-BE49-F238E27FC236}">
                <a16:creationId xmlns:a16="http://schemas.microsoft.com/office/drawing/2014/main" id="{68EB1FBC-55E5-4AA2-B1AD-B64B077C3C3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7491" y="1827861"/>
            <a:ext cx="3401280" cy="307777"/>
          </a:xfrm>
          <a:prstGeom prst="rect">
            <a:avLst/>
          </a:prstGeom>
        </p:spPr>
      </p:pic>
      <p:pic>
        <p:nvPicPr>
          <p:cNvPr id="126" name="Image 125">
            <a:extLst>
              <a:ext uri="{FF2B5EF4-FFF2-40B4-BE49-F238E27FC236}">
                <a16:creationId xmlns:a16="http://schemas.microsoft.com/office/drawing/2014/main" id="{0D688794-1D6D-4DF6-837B-2EE91ADA1B2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92914" y="2203934"/>
            <a:ext cx="3348006" cy="344334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CCE22AD4-0913-40BD-A39D-BAC791A8221B}"/>
              </a:ext>
            </a:extLst>
          </p:cNvPr>
          <p:cNvSpPr/>
          <p:nvPr/>
        </p:nvSpPr>
        <p:spPr>
          <a:xfrm>
            <a:off x="7096887" y="2441811"/>
            <a:ext cx="181819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Regressive dissolution</a:t>
            </a:r>
            <a:endParaRPr 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C68DC7E-73D6-4972-8AE6-201D6161A8E4}"/>
              </a:ext>
            </a:extLst>
          </p:cNvPr>
          <p:cNvSpPr/>
          <p:nvPr/>
        </p:nvSpPr>
        <p:spPr>
          <a:xfrm>
            <a:off x="5969377" y="2432414"/>
            <a:ext cx="13272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Insoluble patch</a:t>
            </a:r>
            <a:endParaRPr lang="en-US" sz="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56004B4-2D2B-4A5C-8E9E-EA71D2CE4CB5}"/>
              </a:ext>
            </a:extLst>
          </p:cNvPr>
          <p:cNvSpPr/>
          <p:nvPr/>
        </p:nvSpPr>
        <p:spPr>
          <a:xfrm>
            <a:off x="4992914" y="2432416"/>
            <a:ext cx="164011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Stripe marks</a:t>
            </a: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Image 129">
            <a:extLst>
              <a:ext uri="{FF2B5EF4-FFF2-40B4-BE49-F238E27FC236}">
                <a16:creationId xmlns:a16="http://schemas.microsoft.com/office/drawing/2014/main" id="{81A40AEC-DBA6-45B9-B2C1-5E56B4DADF8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2634" y="2756438"/>
            <a:ext cx="3318286" cy="256480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977E2BA1-DD66-45D1-906A-76B495CF193A}"/>
              </a:ext>
            </a:extLst>
          </p:cNvPr>
          <p:cNvSpPr/>
          <p:nvPr/>
        </p:nvSpPr>
        <p:spPr>
          <a:xfrm>
            <a:off x="5016962" y="2950573"/>
            <a:ext cx="13837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Dissolution in the pores</a:t>
            </a:r>
            <a:endParaRPr lang="en-US" sz="9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Image 83" descr="V.jpg">
            <a:extLst>
              <a:ext uri="{FF2B5EF4-FFF2-40B4-BE49-F238E27FC236}">
                <a16:creationId xmlns:a16="http://schemas.microsoft.com/office/drawing/2014/main" id="{58E356F5-35BB-4DDE-8D60-7BC7E55AB59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6054" t="11055" r="30626" b="18593"/>
          <a:stretch>
            <a:fillRect/>
          </a:stretch>
        </p:blipFill>
        <p:spPr>
          <a:xfrm>
            <a:off x="3722073" y="3755441"/>
            <a:ext cx="1819020" cy="1226781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3067FC03-BAA0-4FF5-8CC0-AB90012197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5836" t="5598" r="3279" b="3673"/>
          <a:stretch/>
        </p:blipFill>
        <p:spPr>
          <a:xfrm>
            <a:off x="2101048" y="3728614"/>
            <a:ext cx="1295957" cy="1280435"/>
          </a:xfrm>
          <a:prstGeom prst="rect">
            <a:avLst/>
          </a:prstGeom>
        </p:spPr>
      </p:pic>
      <p:pic>
        <p:nvPicPr>
          <p:cNvPr id="87" name="Image 86" descr="Une image contenant intérieur, assis, blanc, bol&#10;&#10;Description générée automatiquement">
            <a:extLst>
              <a:ext uri="{FF2B5EF4-FFF2-40B4-BE49-F238E27FC236}">
                <a16:creationId xmlns:a16="http://schemas.microsoft.com/office/drawing/2014/main" id="{D0A26E86-71A6-41A1-8B3E-33FA7DA696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95337" y="3749711"/>
            <a:ext cx="1226780" cy="1203014"/>
          </a:xfrm>
          <a:prstGeom prst="rect">
            <a:avLst/>
          </a:prstGeom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59B52936-5C85-4760-9BAC-C536A3989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47740" y="5599696"/>
            <a:ext cx="1419596" cy="13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0" name="Image 89" descr="sc55.jpg">
            <a:extLst>
              <a:ext uri="{FF2B5EF4-FFF2-40B4-BE49-F238E27FC236}">
                <a16:creationId xmlns:a16="http://schemas.microsoft.com/office/drawing/2014/main" id="{5CA0FC35-ED90-4974-99BA-FEFC759B515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l="23278" t="7286" r="37975" b="27387"/>
          <a:stretch>
            <a:fillRect/>
          </a:stretch>
        </p:blipFill>
        <p:spPr>
          <a:xfrm>
            <a:off x="3623976" y="5617154"/>
            <a:ext cx="1991386" cy="1361217"/>
          </a:xfrm>
          <a:prstGeom prst="rect">
            <a:avLst/>
          </a:prstGeom>
        </p:spPr>
      </p:pic>
      <p:pic>
        <p:nvPicPr>
          <p:cNvPr id="92" name="Picture 3">
            <a:extLst>
              <a:ext uri="{FF2B5EF4-FFF2-40B4-BE49-F238E27FC236}">
                <a16:creationId xmlns:a16="http://schemas.microsoft.com/office/drawing/2014/main" id="{469DECD3-0A74-43CC-B8BC-15F88F4C3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42824" y="4062929"/>
            <a:ext cx="1796893" cy="104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Une image contenant gâteau, intérieur, table, assis&#10;&#10;Description générée automatiquement">
            <a:extLst>
              <a:ext uri="{FF2B5EF4-FFF2-40B4-BE49-F238E27FC236}">
                <a16:creationId xmlns:a16="http://schemas.microsoft.com/office/drawing/2014/main" id="{35006C05-540C-4053-A992-FF13581737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7559" y="4134648"/>
            <a:ext cx="1819020" cy="1040262"/>
          </a:xfrm>
          <a:prstGeom prst="rect">
            <a:avLst/>
          </a:prstGeom>
        </p:spPr>
      </p:pic>
      <p:pic>
        <p:nvPicPr>
          <p:cNvPr id="14" name="Image 13" descr="Une image contenant intérieur, alimentation, assis, bol&#10;&#10;Description générée automatiquement">
            <a:extLst>
              <a:ext uri="{FF2B5EF4-FFF2-40B4-BE49-F238E27FC236}">
                <a16:creationId xmlns:a16="http://schemas.microsoft.com/office/drawing/2014/main" id="{3CDCD248-FE0F-4996-A3DB-F64CBF90DA4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16" y="5617154"/>
            <a:ext cx="1332633" cy="1343029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590406A2-A8FA-493F-88E9-7176266532D1}"/>
              </a:ext>
            </a:extLst>
          </p:cNvPr>
          <p:cNvSpPr/>
          <p:nvPr/>
        </p:nvSpPr>
        <p:spPr>
          <a:xfrm>
            <a:off x="155745" y="3402765"/>
            <a:ext cx="21562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>
                <a:solidFill>
                  <a:srgbClr val="0066CC"/>
                </a:solidFill>
                <a:cs typeface="Arial" panose="020B0604020202020204" pitchFamily="34" charset="0"/>
              </a:rPr>
              <a:t>Sacharoidal gypsum </a:t>
            </a:r>
            <a:r>
              <a:rPr lang="en-US" sz="1200" b="1" u="sng" dirty="0">
                <a:solidFill>
                  <a:schemeClr val="accent1"/>
                </a:solidFill>
                <a:cs typeface="Arial" panose="020B0604020202020204" pitchFamily="34" charset="0"/>
              </a:rPr>
              <a:t>(Vaujours</a:t>
            </a:r>
            <a:r>
              <a:rPr lang="en-US" sz="1200" b="1" u="sng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0" name="Flèche droite 14">
            <a:extLst>
              <a:ext uri="{FF2B5EF4-FFF2-40B4-BE49-F238E27FC236}">
                <a16:creationId xmlns:a16="http://schemas.microsoft.com/office/drawing/2014/main" id="{C84AD6C6-5906-45A3-92A9-C26877040B87}"/>
              </a:ext>
            </a:extLst>
          </p:cNvPr>
          <p:cNvSpPr/>
          <p:nvPr/>
        </p:nvSpPr>
        <p:spPr>
          <a:xfrm>
            <a:off x="1627662" y="4192173"/>
            <a:ext cx="246992" cy="1590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uFillTx/>
              <a:latin typeface="Calibri" pitchFamily="34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0B3F0B9-8771-48D2-A573-49E3702B6927}"/>
              </a:ext>
            </a:extLst>
          </p:cNvPr>
          <p:cNvSpPr/>
          <p:nvPr/>
        </p:nvSpPr>
        <p:spPr>
          <a:xfrm>
            <a:off x="2261887" y="4982222"/>
            <a:ext cx="1105728" cy="25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cs typeface="Arial" panose="020B0604020202020204" pitchFamily="34" charset="0"/>
              </a:rPr>
              <a:t>after dissolution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71FF48BD-D59D-4115-A236-5CFD6D9BACD2}"/>
              </a:ext>
            </a:extLst>
          </p:cNvPr>
          <p:cNvSpPr/>
          <p:nvPr/>
        </p:nvSpPr>
        <p:spPr>
          <a:xfrm>
            <a:off x="309601" y="5009049"/>
            <a:ext cx="1332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cs typeface="Arial" panose="020B0604020202020204" pitchFamily="34" charset="0"/>
              </a:rPr>
              <a:t>before dissolution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6ECFDAB-97AA-4055-A77B-A06FCA4086FC}"/>
              </a:ext>
            </a:extLst>
          </p:cNvPr>
          <p:cNvSpPr/>
          <p:nvPr/>
        </p:nvSpPr>
        <p:spPr>
          <a:xfrm>
            <a:off x="2141058" y="6942458"/>
            <a:ext cx="1105728" cy="25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cs typeface="Arial" panose="020B0604020202020204" pitchFamily="34" charset="0"/>
              </a:rPr>
              <a:t>after dissolution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9128CA3-BFC6-4E4C-A8F5-81079F2E7B66}"/>
              </a:ext>
            </a:extLst>
          </p:cNvPr>
          <p:cNvSpPr/>
          <p:nvPr/>
        </p:nvSpPr>
        <p:spPr>
          <a:xfrm>
            <a:off x="228291" y="6934409"/>
            <a:ext cx="1332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cs typeface="Arial" panose="020B0604020202020204" pitchFamily="34" charset="0"/>
              </a:rPr>
              <a:t>before dissolution</a:t>
            </a:r>
          </a:p>
        </p:txBody>
      </p:sp>
      <p:sp>
        <p:nvSpPr>
          <p:cNvPr id="116" name="Flèche droite 14">
            <a:extLst>
              <a:ext uri="{FF2B5EF4-FFF2-40B4-BE49-F238E27FC236}">
                <a16:creationId xmlns:a16="http://schemas.microsoft.com/office/drawing/2014/main" id="{DF202EAF-EC58-4CA4-A6B4-56D022F65566}"/>
              </a:ext>
            </a:extLst>
          </p:cNvPr>
          <p:cNvSpPr/>
          <p:nvPr/>
        </p:nvSpPr>
        <p:spPr>
          <a:xfrm>
            <a:off x="1588011" y="6228957"/>
            <a:ext cx="246992" cy="1590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uFillTx/>
              <a:latin typeface="Calibri" pitchFamily="34"/>
            </a:endParaRPr>
          </a:p>
        </p:txBody>
      </p:sp>
      <p:sp>
        <p:nvSpPr>
          <p:cNvPr id="117" name="Flèche droite 14">
            <a:extLst>
              <a:ext uri="{FF2B5EF4-FFF2-40B4-BE49-F238E27FC236}">
                <a16:creationId xmlns:a16="http://schemas.microsoft.com/office/drawing/2014/main" id="{E1AE9426-29A8-436F-BC58-6D88644DC0C4}"/>
              </a:ext>
            </a:extLst>
          </p:cNvPr>
          <p:cNvSpPr/>
          <p:nvPr/>
        </p:nvSpPr>
        <p:spPr>
          <a:xfrm>
            <a:off x="8083466" y="4525500"/>
            <a:ext cx="246992" cy="1590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uFillTx/>
              <a:latin typeface="Calibri" pitchFamily="34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88F4C54-A5F8-4F25-87FF-3248376D28EB}"/>
              </a:ext>
            </a:extLst>
          </p:cNvPr>
          <p:cNvSpPr/>
          <p:nvPr/>
        </p:nvSpPr>
        <p:spPr>
          <a:xfrm>
            <a:off x="207219" y="5303389"/>
            <a:ext cx="14948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u="sng" dirty="0">
                <a:solidFill>
                  <a:schemeClr val="accent6"/>
                </a:solidFill>
                <a:cs typeface="Arial" panose="020B0604020202020204" pitchFamily="34" charset="0"/>
              </a:rPr>
              <a:t>Sacharoidal gypsum </a:t>
            </a:r>
            <a:endParaRPr lang="en-US" sz="1200" b="1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1B906DA-AB00-400C-BE7C-39832BF639CD}"/>
              </a:ext>
            </a:extLst>
          </p:cNvPr>
          <p:cNvSpPr/>
          <p:nvPr/>
        </p:nvSpPr>
        <p:spPr>
          <a:xfrm>
            <a:off x="6199421" y="3716426"/>
            <a:ext cx="17586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>
                <a:solidFill>
                  <a:srgbClr val="C00000"/>
                </a:solidFill>
                <a:cs typeface="Arial" panose="020B0604020202020204" pitchFamily="34" charset="0"/>
              </a:rPr>
              <a:t>Matrix textured gypsum </a:t>
            </a:r>
            <a:endParaRPr lang="en-US" sz="12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FD71EE24-CF49-4F67-A1CC-D82078966D08}"/>
              </a:ext>
            </a:extLst>
          </p:cNvPr>
          <p:cNvSpPr/>
          <p:nvPr/>
        </p:nvSpPr>
        <p:spPr>
          <a:xfrm>
            <a:off x="6370020" y="5225004"/>
            <a:ext cx="1332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cs typeface="Arial" panose="020B0604020202020204" pitchFamily="34" charset="0"/>
              </a:rPr>
              <a:t>before dissolution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4DE8A14-2CA2-4CA7-990A-67C638702B90}"/>
              </a:ext>
            </a:extLst>
          </p:cNvPr>
          <p:cNvSpPr/>
          <p:nvPr/>
        </p:nvSpPr>
        <p:spPr>
          <a:xfrm>
            <a:off x="9096183" y="5163622"/>
            <a:ext cx="1105728" cy="25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>
                <a:cs typeface="Arial" panose="020B0604020202020204" pitchFamily="34" charset="0"/>
              </a:rPr>
              <a:t>after dissolution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F5D7471E-300B-49CA-972F-BC87CF9C13C0}"/>
              </a:ext>
            </a:extLst>
          </p:cNvPr>
          <p:cNvSpPr/>
          <p:nvPr/>
        </p:nvSpPr>
        <p:spPr>
          <a:xfrm>
            <a:off x="80654" y="3381231"/>
            <a:ext cx="5628165" cy="18326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8">
            <a:extLst>
              <a:ext uri="{FF2B5EF4-FFF2-40B4-BE49-F238E27FC236}">
                <a16:creationId xmlns:a16="http://schemas.microsoft.com/office/drawing/2014/main" id="{368BC6A4-1994-457A-AFCF-4D1C6D5AE337}"/>
              </a:ext>
            </a:extLst>
          </p:cNvPr>
          <p:cNvSpPr/>
          <p:nvPr/>
        </p:nvSpPr>
        <p:spPr>
          <a:xfrm>
            <a:off x="2394338" y="5801185"/>
            <a:ext cx="185844" cy="1861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noFill/>
          <a:ln w="9528" cap="flat">
            <a:solidFill>
              <a:schemeClr val="tx1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4" name="Ellipse 8">
            <a:extLst>
              <a:ext uri="{FF2B5EF4-FFF2-40B4-BE49-F238E27FC236}">
                <a16:creationId xmlns:a16="http://schemas.microsoft.com/office/drawing/2014/main" id="{FCC7851B-4A5A-4A00-A704-71E729EFC23C}"/>
              </a:ext>
            </a:extLst>
          </p:cNvPr>
          <p:cNvSpPr/>
          <p:nvPr/>
        </p:nvSpPr>
        <p:spPr>
          <a:xfrm>
            <a:off x="4688911" y="6327063"/>
            <a:ext cx="134370" cy="1311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noFill/>
          <a:ln w="9528" cap="flat">
            <a:solidFill>
              <a:schemeClr val="tx1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5" name="Ellipse 8">
            <a:extLst>
              <a:ext uri="{FF2B5EF4-FFF2-40B4-BE49-F238E27FC236}">
                <a16:creationId xmlns:a16="http://schemas.microsoft.com/office/drawing/2014/main" id="{7C30F619-B161-4041-BE2C-712DC0E62566}"/>
              </a:ext>
            </a:extLst>
          </p:cNvPr>
          <p:cNvSpPr/>
          <p:nvPr/>
        </p:nvSpPr>
        <p:spPr>
          <a:xfrm>
            <a:off x="5012761" y="6195940"/>
            <a:ext cx="134369" cy="1311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noFill/>
          <a:ln w="9528" cap="flat">
            <a:solidFill>
              <a:schemeClr val="tx1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7" name="Ellipse 8">
            <a:extLst>
              <a:ext uri="{FF2B5EF4-FFF2-40B4-BE49-F238E27FC236}">
                <a16:creationId xmlns:a16="http://schemas.microsoft.com/office/drawing/2014/main" id="{619FF0C0-4000-41BB-B6D1-747311A6B4FE}"/>
              </a:ext>
            </a:extLst>
          </p:cNvPr>
          <p:cNvSpPr/>
          <p:nvPr/>
        </p:nvSpPr>
        <p:spPr>
          <a:xfrm>
            <a:off x="2683730" y="6078073"/>
            <a:ext cx="156048" cy="14981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noFill/>
          <a:ln w="9528" cap="flat">
            <a:solidFill>
              <a:schemeClr val="tx1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8" name="Ellipse 8">
            <a:extLst>
              <a:ext uri="{FF2B5EF4-FFF2-40B4-BE49-F238E27FC236}">
                <a16:creationId xmlns:a16="http://schemas.microsoft.com/office/drawing/2014/main" id="{8B591B6F-82B2-40F5-9A1F-B3D577FC1B2F}"/>
              </a:ext>
            </a:extLst>
          </p:cNvPr>
          <p:cNvSpPr/>
          <p:nvPr/>
        </p:nvSpPr>
        <p:spPr>
          <a:xfrm>
            <a:off x="2909921" y="6364484"/>
            <a:ext cx="133494" cy="1544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noFill/>
          <a:ln w="9528" cap="flat">
            <a:solidFill>
              <a:schemeClr val="tx1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9" name="Ellipse 8">
            <a:extLst>
              <a:ext uri="{FF2B5EF4-FFF2-40B4-BE49-F238E27FC236}">
                <a16:creationId xmlns:a16="http://schemas.microsoft.com/office/drawing/2014/main" id="{F7E4AF2E-E189-4B99-8EDC-285C3192D276}"/>
              </a:ext>
            </a:extLst>
          </p:cNvPr>
          <p:cNvSpPr/>
          <p:nvPr/>
        </p:nvSpPr>
        <p:spPr>
          <a:xfrm>
            <a:off x="4364988" y="6547278"/>
            <a:ext cx="159523" cy="15063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noFill/>
          <a:ln w="9528" cap="flat">
            <a:solidFill>
              <a:schemeClr val="tx1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0" name="Ellipse 8">
            <a:extLst>
              <a:ext uri="{FF2B5EF4-FFF2-40B4-BE49-F238E27FC236}">
                <a16:creationId xmlns:a16="http://schemas.microsoft.com/office/drawing/2014/main" id="{725B2EE4-9051-4EDF-89BE-D4AB3A662A3D}"/>
              </a:ext>
            </a:extLst>
          </p:cNvPr>
          <p:cNvSpPr/>
          <p:nvPr/>
        </p:nvSpPr>
        <p:spPr>
          <a:xfrm>
            <a:off x="9729528" y="4398504"/>
            <a:ext cx="176323" cy="16366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noFill/>
          <a:ln w="9528" cap="flat">
            <a:solidFill>
              <a:schemeClr val="tx1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1" name="Ellipse 8">
            <a:extLst>
              <a:ext uri="{FF2B5EF4-FFF2-40B4-BE49-F238E27FC236}">
                <a16:creationId xmlns:a16="http://schemas.microsoft.com/office/drawing/2014/main" id="{EB876453-E6AA-4A06-82A2-749B5AF6F29E}"/>
              </a:ext>
            </a:extLst>
          </p:cNvPr>
          <p:cNvSpPr/>
          <p:nvPr/>
        </p:nvSpPr>
        <p:spPr>
          <a:xfrm>
            <a:off x="8776850" y="4450338"/>
            <a:ext cx="223936" cy="2092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noFill/>
          <a:ln w="9528" cap="flat">
            <a:solidFill>
              <a:schemeClr val="tx1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2" name="Rectangle : coins arrondis 151">
            <a:extLst>
              <a:ext uri="{FF2B5EF4-FFF2-40B4-BE49-F238E27FC236}">
                <a16:creationId xmlns:a16="http://schemas.microsoft.com/office/drawing/2014/main" id="{527EEC24-0ED8-44B8-9288-193934ADF64A}"/>
              </a:ext>
            </a:extLst>
          </p:cNvPr>
          <p:cNvSpPr/>
          <p:nvPr/>
        </p:nvSpPr>
        <p:spPr>
          <a:xfrm>
            <a:off x="5977272" y="3683028"/>
            <a:ext cx="4459380" cy="27680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 : coins arrondis 152">
            <a:extLst>
              <a:ext uri="{FF2B5EF4-FFF2-40B4-BE49-F238E27FC236}">
                <a16:creationId xmlns:a16="http://schemas.microsoft.com/office/drawing/2014/main" id="{B5E88C1B-75EE-484F-B479-7AB08D7F780D}"/>
              </a:ext>
            </a:extLst>
          </p:cNvPr>
          <p:cNvSpPr/>
          <p:nvPr/>
        </p:nvSpPr>
        <p:spPr>
          <a:xfrm>
            <a:off x="80654" y="5292037"/>
            <a:ext cx="5628165" cy="183260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070D13-CF8C-441C-A267-C395E1CAA3D9}"/>
              </a:ext>
            </a:extLst>
          </p:cNvPr>
          <p:cNvSpPr/>
          <p:nvPr/>
        </p:nvSpPr>
        <p:spPr>
          <a:xfrm>
            <a:off x="6498631" y="6005641"/>
            <a:ext cx="4057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Influence on the dissolution kinetics?</a:t>
            </a:r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A4DA4E-4421-4F57-9A7E-CEBC3928A6EA}"/>
              </a:ext>
            </a:extLst>
          </p:cNvPr>
          <p:cNvSpPr/>
          <p:nvPr/>
        </p:nvSpPr>
        <p:spPr>
          <a:xfrm>
            <a:off x="6506665" y="5676515"/>
            <a:ext cx="3623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Insoluble materials </a:t>
            </a:r>
            <a:r>
              <a:rPr lang="en-US" dirty="0">
                <a:cs typeface="Arial" panose="020B0604020202020204" pitchFamily="34" charset="0"/>
                <a:sym typeface="Wingdings" panose="05000000000000000000" pitchFamily="2" charset="2"/>
              </a:rPr>
              <a:t> coating effect</a:t>
            </a:r>
            <a:r>
              <a:rPr lang="en-US" dirty="0">
                <a:cs typeface="Arial" panose="020B0604020202020204" pitchFamily="34" charset="0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896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BC9A3B5-DF25-4E00-A78D-3EA79407C55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57150">
              <a:spcBef>
                <a:spcPct val="20000"/>
              </a:spcBef>
            </a:pPr>
            <a:r>
              <a:rPr lang="en-US" sz="1600" dirty="0">
                <a:latin typeface="+mn-lt"/>
              </a:rPr>
              <a:t>Effect of insoluble materials on the dissolution kinetics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BDD27D-38C8-44A2-BEF5-E57DF0FCC19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Matrix textured gypsum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8D83A12-CA45-42D0-9381-AC0388E37C5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2494" y="1588917"/>
            <a:ext cx="7865556" cy="6576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3C353D76-B252-4E21-8D1E-23E5E46419A6}"/>
                  </a:ext>
                </a:extLst>
              </p:cNvPr>
              <p:cNvSpPr txBox="1"/>
              <p:nvPr/>
            </p:nvSpPr>
            <p:spPr>
              <a:xfrm>
                <a:off x="3911728" y="2611472"/>
                <a:ext cx="2792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5" name="ZoneTexte 104">
                <a:extLst>
                  <a:ext uri="{FF2B5EF4-FFF2-40B4-BE49-F238E27FC236}">
                    <a16:creationId xmlns:a16="http://schemas.microsoft.com/office/drawing/2014/main" id="{3C353D76-B252-4E21-8D1E-23E5E4641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728" y="2611472"/>
                <a:ext cx="279243" cy="276999"/>
              </a:xfrm>
              <a:prstGeom prst="rect">
                <a:avLst/>
              </a:prstGeom>
              <a:blipFill>
                <a:blip r:embed="rId4"/>
                <a:stretch>
                  <a:fillRect l="-22222" r="-8889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230C50BD-C2AB-40D2-A881-2EC595D1D40B}"/>
                  </a:ext>
                </a:extLst>
              </p:cNvPr>
              <p:cNvSpPr txBox="1"/>
              <p:nvPr/>
            </p:nvSpPr>
            <p:spPr>
              <a:xfrm>
                <a:off x="7252908" y="3030600"/>
                <a:ext cx="286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230C50BD-C2AB-40D2-A881-2EC595D1D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2908" y="3030600"/>
                <a:ext cx="286873" cy="276999"/>
              </a:xfrm>
              <a:prstGeom prst="rect">
                <a:avLst/>
              </a:prstGeom>
              <a:blipFill>
                <a:blip r:embed="rId5"/>
                <a:stretch>
                  <a:fillRect l="-21277" r="-6383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>
            <a:extLst>
              <a:ext uri="{FF2B5EF4-FFF2-40B4-BE49-F238E27FC236}">
                <a16:creationId xmlns:a16="http://schemas.microsoft.com/office/drawing/2014/main" id="{C77171AD-BE6E-4C1B-B30F-5EDD099C88B7}"/>
              </a:ext>
            </a:extLst>
          </p:cNvPr>
          <p:cNvSpPr/>
          <p:nvPr/>
        </p:nvSpPr>
        <p:spPr>
          <a:xfrm>
            <a:off x="745817" y="2611666"/>
            <a:ext cx="31309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Gypsum disc Initially polished</a:t>
            </a:r>
            <a:endParaRPr lang="en-US" sz="1600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38205AF-CC1B-4524-AB4B-FB6B05944830}"/>
              </a:ext>
            </a:extLst>
          </p:cNvPr>
          <p:cNvSpPr/>
          <p:nvPr/>
        </p:nvSpPr>
        <p:spPr>
          <a:xfrm>
            <a:off x="725278" y="3438104"/>
            <a:ext cx="40446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Gypsum disc with superficial roughness</a:t>
            </a:r>
            <a:endParaRPr lang="en-US" sz="1600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CE71FB6-BD77-4382-BD1D-7423138FEF68}"/>
              </a:ext>
            </a:extLst>
          </p:cNvPr>
          <p:cNvSpPr/>
          <p:nvPr/>
        </p:nvSpPr>
        <p:spPr>
          <a:xfrm>
            <a:off x="5657997" y="2703721"/>
            <a:ext cx="3578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Gypsum disc with deep roughness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0D323BB9-CD6F-4179-9FD7-F49DFC95743F}"/>
                  </a:ext>
                </a:extLst>
              </p:cNvPr>
              <p:cNvSpPr txBox="1"/>
              <p:nvPr/>
            </p:nvSpPr>
            <p:spPr>
              <a:xfrm>
                <a:off x="4072110" y="5782088"/>
                <a:ext cx="2007860" cy="3693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4" name="ZoneTexte 113">
                <a:extLst>
                  <a:ext uri="{FF2B5EF4-FFF2-40B4-BE49-F238E27FC236}">
                    <a16:creationId xmlns:a16="http://schemas.microsoft.com/office/drawing/2014/main" id="{0D323BB9-CD6F-4179-9FD7-F49DFC957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110" y="5782088"/>
                <a:ext cx="2007860" cy="369332"/>
              </a:xfrm>
              <a:prstGeom prst="rect">
                <a:avLst/>
              </a:prstGeom>
              <a:blipFill>
                <a:blip r:embed="rId16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24BB67AE-47B6-41FF-9740-DF7D03CE0316}"/>
              </a:ext>
            </a:extLst>
          </p:cNvPr>
          <p:cNvCxnSpPr>
            <a:cxnSpLocks/>
          </p:cNvCxnSpPr>
          <p:nvPr/>
        </p:nvCxnSpPr>
        <p:spPr>
          <a:xfrm flipH="1">
            <a:off x="4398971" y="6093655"/>
            <a:ext cx="297883" cy="242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66BC96C5-BF43-43FD-8B58-458854EE7125}"/>
              </a:ext>
            </a:extLst>
          </p:cNvPr>
          <p:cNvSpPr/>
          <p:nvPr/>
        </p:nvSpPr>
        <p:spPr>
          <a:xfrm>
            <a:off x="2609858" y="6319177"/>
            <a:ext cx="1975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Roughness effect</a:t>
            </a:r>
            <a:endParaRPr lang="en-US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D8F0002-7930-4C29-9BE3-A660BE9B2BA7}"/>
              </a:ext>
            </a:extLst>
          </p:cNvPr>
          <p:cNvSpPr/>
          <p:nvPr/>
        </p:nvSpPr>
        <p:spPr>
          <a:xfrm>
            <a:off x="5345113" y="6307840"/>
            <a:ext cx="5250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Coating of gypsum grains with insoluble materials</a:t>
            </a:r>
          </a:p>
        </p:txBody>
      </p: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ADCF7627-575F-4721-9A75-11BB84D1518E}"/>
              </a:ext>
            </a:extLst>
          </p:cNvPr>
          <p:cNvCxnSpPr>
            <a:cxnSpLocks/>
          </p:cNvCxnSpPr>
          <p:nvPr/>
        </p:nvCxnSpPr>
        <p:spPr>
          <a:xfrm>
            <a:off x="5343827" y="2770728"/>
            <a:ext cx="0" cy="16739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Rectangle 141">
            <a:extLst>
              <a:ext uri="{FF2B5EF4-FFF2-40B4-BE49-F238E27FC236}">
                <a16:creationId xmlns:a16="http://schemas.microsoft.com/office/drawing/2014/main" id="{8D3614B2-56E7-4A22-9590-DEF85047A27D}"/>
              </a:ext>
            </a:extLst>
          </p:cNvPr>
          <p:cNvSpPr/>
          <p:nvPr/>
        </p:nvSpPr>
        <p:spPr>
          <a:xfrm>
            <a:off x="107036" y="1108276"/>
            <a:ext cx="105462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rgbClr val="003087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Rotating disk technique: </a:t>
            </a:r>
            <a:r>
              <a:rPr lang="en-US" sz="2200" dirty="0">
                <a:cs typeface="Arial" panose="020B0604020202020204" pitchFamily="34" charset="0"/>
                <a:sym typeface="Wingdings" panose="05000000000000000000" pitchFamily="2" charset="2"/>
              </a:rPr>
              <a:t>matrix textured gypsum disks with different surface roughness  </a:t>
            </a:r>
            <a:endParaRPr lang="en-US" sz="2200" dirty="0"/>
          </a:p>
        </p:txBody>
      </p: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EE32F3F8-5DB0-4048-991A-B171151C28BE}"/>
              </a:ext>
            </a:extLst>
          </p:cNvPr>
          <p:cNvCxnSpPr>
            <a:cxnSpLocks/>
          </p:cNvCxnSpPr>
          <p:nvPr/>
        </p:nvCxnSpPr>
        <p:spPr>
          <a:xfrm>
            <a:off x="5345113" y="6106587"/>
            <a:ext cx="121222" cy="275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8537146-8414-4409-8948-845356E76E5F}"/>
              </a:ext>
            </a:extLst>
          </p:cNvPr>
          <p:cNvSpPr/>
          <p:nvPr/>
        </p:nvSpPr>
        <p:spPr>
          <a:xfrm>
            <a:off x="2132238" y="6796373"/>
            <a:ext cx="6826164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cs typeface="Arial" panose="020B0604020202020204" pitchFamily="34" charset="0"/>
              </a:rPr>
              <a:t>The insoluble materials slow down the dissolution kinetics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84" name="Flèche droite 14">
            <a:extLst>
              <a:ext uri="{FF2B5EF4-FFF2-40B4-BE49-F238E27FC236}">
                <a16:creationId xmlns:a16="http://schemas.microsoft.com/office/drawing/2014/main" id="{B52D1913-145F-44A9-B86A-9DC716A058A5}"/>
              </a:ext>
            </a:extLst>
          </p:cNvPr>
          <p:cNvSpPr/>
          <p:nvPr/>
        </p:nvSpPr>
        <p:spPr>
          <a:xfrm rot="5400000">
            <a:off x="7237818" y="2313888"/>
            <a:ext cx="307777" cy="21420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uFillTx/>
              <a:latin typeface="Calibri" pitchFamily="34"/>
            </a:endParaRPr>
          </a:p>
        </p:txBody>
      </p:sp>
      <p:sp>
        <p:nvSpPr>
          <p:cNvPr id="85" name="Flèche droite 14">
            <a:extLst>
              <a:ext uri="{FF2B5EF4-FFF2-40B4-BE49-F238E27FC236}">
                <a16:creationId xmlns:a16="http://schemas.microsoft.com/office/drawing/2014/main" id="{09E4D83A-741E-4050-B954-B359134FDB38}"/>
              </a:ext>
            </a:extLst>
          </p:cNvPr>
          <p:cNvSpPr/>
          <p:nvPr/>
        </p:nvSpPr>
        <p:spPr>
          <a:xfrm rot="5400000">
            <a:off x="3162291" y="2351455"/>
            <a:ext cx="325277" cy="1971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chemeClr val="accent1"/>
          </a:solidFill>
          <a:ln w="6345" cap="flat">
            <a:solidFill>
              <a:schemeClr val="accent1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uFillTx/>
              <a:latin typeface="Calibri" pitchFamily="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706A27A1-6F0F-4F4D-B7F3-5307591FE0EB}"/>
                  </a:ext>
                </a:extLst>
              </p:cNvPr>
              <p:cNvSpPr txBox="1"/>
              <p:nvPr/>
            </p:nvSpPr>
            <p:spPr>
              <a:xfrm>
                <a:off x="4769975" y="3480424"/>
                <a:ext cx="2868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706A27A1-6F0F-4F4D-B7F3-5307591FE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975" y="3480424"/>
                <a:ext cx="286873" cy="276999"/>
              </a:xfrm>
              <a:prstGeom prst="rect">
                <a:avLst/>
              </a:prstGeom>
              <a:blipFill>
                <a:blip r:embed="rId17"/>
                <a:stretch>
                  <a:fillRect l="-20833" r="-6250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8" name="Image 87" descr="matrice.jpg">
            <a:extLst>
              <a:ext uri="{FF2B5EF4-FFF2-40B4-BE49-F238E27FC236}">
                <a16:creationId xmlns:a16="http://schemas.microsoft.com/office/drawing/2014/main" id="{02EA2BC7-AFCA-49E4-9AD5-A9B20F24616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 t="18822" b="27325"/>
          <a:stretch>
            <a:fillRect/>
          </a:stretch>
        </p:blipFill>
        <p:spPr>
          <a:xfrm>
            <a:off x="2082809" y="4339608"/>
            <a:ext cx="1752262" cy="1614376"/>
          </a:xfrm>
          <a:prstGeom prst="rect">
            <a:avLst/>
          </a:prstGeom>
        </p:spPr>
      </p:pic>
      <p:pic>
        <p:nvPicPr>
          <p:cNvPr id="10" name="Image 9" descr="Une image contenant intérieur, bol, assis, moitié&#10;&#10;Description générée automatiquement">
            <a:extLst>
              <a:ext uri="{FF2B5EF4-FFF2-40B4-BE49-F238E27FC236}">
                <a16:creationId xmlns:a16="http://schemas.microsoft.com/office/drawing/2014/main" id="{947D9BDD-45EF-4428-884F-4C29750CBAC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5286" y="4271208"/>
            <a:ext cx="1757943" cy="1646408"/>
          </a:xfrm>
          <a:prstGeom prst="rect">
            <a:avLst/>
          </a:prstGeom>
        </p:spPr>
      </p:pic>
      <p:sp>
        <p:nvSpPr>
          <p:cNvPr id="89" name="Flèche droite 14">
            <a:extLst>
              <a:ext uri="{FF2B5EF4-FFF2-40B4-BE49-F238E27FC236}">
                <a16:creationId xmlns:a16="http://schemas.microsoft.com/office/drawing/2014/main" id="{CF239E75-E7CC-4BF9-AB25-520332891188}"/>
              </a:ext>
            </a:extLst>
          </p:cNvPr>
          <p:cNvSpPr/>
          <p:nvPr/>
        </p:nvSpPr>
        <p:spPr>
          <a:xfrm>
            <a:off x="1508354" y="6839410"/>
            <a:ext cx="568812" cy="3448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rgbClr val="C00000"/>
          </a:solidFill>
          <a:ln w="6345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uFillTx/>
              <a:latin typeface="Calibri" pitchFamily="34"/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836B8F7E-C69E-4752-93D9-1BC5F27B614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22" y="2972350"/>
            <a:ext cx="4235650" cy="481832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52A84170-6AEC-42C6-9474-36AD85B2507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211" y="3820919"/>
            <a:ext cx="4709197" cy="558576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83DE2004-80C7-4AFE-868E-2502299AFF08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31" y="3382622"/>
            <a:ext cx="4164929" cy="7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64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E934915-061D-46AA-AE97-1DB0A371D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5583" y="2505807"/>
            <a:ext cx="6741292" cy="2340000"/>
          </a:xfrm>
        </p:spPr>
        <p:txBody>
          <a:bodyPr/>
          <a:lstStyle/>
          <a:p>
            <a:r>
              <a:rPr lang="fr-FR" sz="40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17382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D121D2-6002-435F-A58B-AB8985BC27E3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Conclusions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EB5AB2-35D6-4D6F-A83D-3405B62B01C1}"/>
              </a:ext>
            </a:extLst>
          </p:cNvPr>
          <p:cNvSpPr/>
          <p:nvPr/>
        </p:nvSpPr>
        <p:spPr>
          <a:xfrm>
            <a:off x="13334" y="1543143"/>
            <a:ext cx="93243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Quantification of the dissolution kinetics of different varieties of natural gypsum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62D209-4310-4C75-BB29-5EE7B6C1B15A}"/>
              </a:ext>
            </a:extLst>
          </p:cNvPr>
          <p:cNvSpPr/>
          <p:nvPr/>
        </p:nvSpPr>
        <p:spPr>
          <a:xfrm>
            <a:off x="1477582" y="2923771"/>
            <a:ext cx="740330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cs typeface="Arial" panose="020B0604020202020204" pitchFamily="34" charset="0"/>
              </a:rPr>
              <a:t>Dissolution rates more representative of in situ conditions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3" name="Flèche droite 14">
            <a:extLst>
              <a:ext uri="{FF2B5EF4-FFF2-40B4-BE49-F238E27FC236}">
                <a16:creationId xmlns:a16="http://schemas.microsoft.com/office/drawing/2014/main" id="{33593992-37C5-40EA-958B-6A2B14F13662}"/>
              </a:ext>
            </a:extLst>
          </p:cNvPr>
          <p:cNvSpPr/>
          <p:nvPr/>
        </p:nvSpPr>
        <p:spPr>
          <a:xfrm>
            <a:off x="868322" y="2981308"/>
            <a:ext cx="477918" cy="35710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993147175 f23 1"/>
              <a:gd name="f30" fmla="*/ 0 f23 1"/>
              <a:gd name="f31" fmla="*/ 1986294350 f23 1"/>
              <a:gd name="f32" fmla="*/ 111381576 f23 1"/>
              <a:gd name="f33" fmla="*/ 222762044 f23 1"/>
              <a:gd name="f34" fmla="*/ 1390407072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rgbClr val="C00000"/>
          </a:solidFill>
          <a:ln w="6345" cap="flat">
            <a:solidFill>
              <a:srgbClr val="C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400" b="0" i="0" u="none" strike="noStrike" kern="1200" cap="none" spc="0" baseline="0" dirty="0">
              <a:uFillTx/>
              <a:latin typeface="Calibri" pitchFamily="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66721E1-0DBE-440E-A0FD-9520EAD94012}"/>
              </a:ext>
            </a:extLst>
          </p:cNvPr>
          <p:cNvSpPr/>
          <p:nvPr/>
        </p:nvSpPr>
        <p:spPr>
          <a:xfrm>
            <a:off x="-15666" y="5460917"/>
            <a:ext cx="117204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Determination of </a:t>
            </a:r>
            <a:r>
              <a:rPr lang="en-US" sz="2200" dirty="0">
                <a:solidFill>
                  <a:srgbClr val="000000"/>
                </a:solidFill>
                <a:cs typeface="Arial" panose="020B0604020202020204" pitchFamily="34" charset="0"/>
              </a:rPr>
              <a:t>the impact of erosion and particle transport related to gypsum dissolution</a:t>
            </a:r>
            <a:endParaRPr lang="fr-FR" sz="2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DE1E25-11F4-4B4E-A6E8-62C1E42DA59A}"/>
              </a:ext>
            </a:extLst>
          </p:cNvPr>
          <p:cNvSpPr/>
          <p:nvPr/>
        </p:nvSpPr>
        <p:spPr>
          <a:xfrm>
            <a:off x="1494317" y="1986337"/>
            <a:ext cx="73865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Low flow velocity </a:t>
            </a:r>
            <a:r>
              <a:rPr lang="en-US" sz="2000" dirty="0">
                <a:sym typeface="Wingdings" panose="05000000000000000000" pitchFamily="2" charset="2"/>
              </a:rPr>
              <a:t>  no significant influence of surface roughness</a:t>
            </a:r>
            <a:endParaRPr lang="fr-F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F54174-1607-4BFC-B63E-55ED1891C156}"/>
              </a:ext>
            </a:extLst>
          </p:cNvPr>
          <p:cNvSpPr/>
          <p:nvPr/>
        </p:nvSpPr>
        <p:spPr>
          <a:xfrm>
            <a:off x="1494317" y="2411060"/>
            <a:ext cx="6708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flow velocity </a:t>
            </a:r>
            <a:r>
              <a:rPr lang="en-US" sz="2000" dirty="0">
                <a:sym typeface="Wingdings" panose="05000000000000000000" pitchFamily="2" charset="2"/>
              </a:rPr>
              <a:t>  strong influence of surface roughness</a:t>
            </a:r>
            <a:endParaRPr lang="fr-F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70C00C-12CB-46DC-AAB5-56D973A346E9}"/>
              </a:ext>
            </a:extLst>
          </p:cNvPr>
          <p:cNvSpPr/>
          <p:nvPr/>
        </p:nvSpPr>
        <p:spPr>
          <a:xfrm>
            <a:off x="0" y="1109193"/>
            <a:ext cx="3553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1"/>
                </a:solidFill>
              </a:rPr>
              <a:t>Rotating disk technique: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E10109-FD1C-4272-BB67-2508FEFA1AF0}"/>
              </a:ext>
            </a:extLst>
          </p:cNvPr>
          <p:cNvSpPr/>
          <p:nvPr/>
        </p:nvSpPr>
        <p:spPr>
          <a:xfrm>
            <a:off x="13334" y="3459431"/>
            <a:ext cx="6136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1"/>
                </a:solidFill>
              </a:rPr>
              <a:t>Controlled leaching tests on external surfaces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F9F606-C781-41C0-850C-7B15F6132A2D}"/>
              </a:ext>
            </a:extLst>
          </p:cNvPr>
          <p:cNvSpPr/>
          <p:nvPr/>
        </p:nvSpPr>
        <p:spPr>
          <a:xfrm>
            <a:off x="553689" y="5944372"/>
            <a:ext cx="1006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Slow flow velocity :</a:t>
            </a:r>
            <a:r>
              <a:rPr lang="en-US" sz="2000">
                <a:sym typeface="Wingdings" panose="05000000000000000000" pitchFamily="2" charset="2"/>
              </a:rPr>
              <a:t> </a:t>
            </a:r>
            <a:r>
              <a:rPr lang="en-US" sz="2000"/>
              <a:t>low </a:t>
            </a:r>
            <a:r>
              <a:rPr lang="en-US" sz="2000" dirty="0"/>
              <a:t>mass loss rate related to </a:t>
            </a:r>
            <a:r>
              <a:rPr lang="en-US" sz="2000"/>
              <a:t>insoluble content and its erosion resistance</a:t>
            </a:r>
            <a:endParaRPr lang="fr-F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496177-48CD-413B-BD0C-058034C31D26}"/>
              </a:ext>
            </a:extLst>
          </p:cNvPr>
          <p:cNvSpPr/>
          <p:nvPr/>
        </p:nvSpPr>
        <p:spPr>
          <a:xfrm>
            <a:off x="553689" y="6426583"/>
            <a:ext cx="7990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High flow velocity : erosion effect </a:t>
            </a:r>
            <a:r>
              <a:rPr lang="en-US" sz="2000" dirty="0">
                <a:sym typeface="Wingdings" panose="05000000000000000000" pitchFamily="2" charset="2"/>
              </a:rPr>
              <a:t>: </a:t>
            </a:r>
            <a:r>
              <a:rPr lang="en-US" sz="2000" u="sng" dirty="0">
                <a:sym typeface="Wingdings" panose="05000000000000000000" pitchFamily="2" charset="2"/>
              </a:rPr>
              <a:t>Leaching tests stopped by COVID-19</a:t>
            </a:r>
            <a:r>
              <a:rPr lang="en-US" sz="2000" u="sng" dirty="0"/>
              <a:t> </a:t>
            </a:r>
            <a:endParaRPr lang="fr-FR" sz="2000" u="sng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5449B6-A07F-4E7F-8341-63FBDF8EE5E0}"/>
              </a:ext>
            </a:extLst>
          </p:cNvPr>
          <p:cNvSpPr/>
          <p:nvPr/>
        </p:nvSpPr>
        <p:spPr>
          <a:xfrm>
            <a:off x="23956" y="3981612"/>
            <a:ext cx="117204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Effect of insoluble materials in gypsum</a:t>
            </a:r>
            <a:endParaRPr lang="fr-FR" sz="2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79C23F-00F1-47D0-9527-1B5D37AC3A65}"/>
              </a:ext>
            </a:extLst>
          </p:cNvPr>
          <p:cNvSpPr/>
          <p:nvPr/>
        </p:nvSpPr>
        <p:spPr>
          <a:xfrm>
            <a:off x="1478651" y="4895954"/>
            <a:ext cx="8923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Coating and destructuration effect (matrix </a:t>
            </a:r>
            <a:r>
              <a:rPr lang="en-US" sz="2000"/>
              <a:t>textured gypsum or impure alabaster</a:t>
            </a:r>
            <a:r>
              <a:rPr lang="en-US" sz="2000">
                <a:sym typeface="Wingdings" panose="05000000000000000000" pitchFamily="2" charset="2"/>
              </a:rPr>
              <a:t>)</a:t>
            </a:r>
            <a:endParaRPr lang="fr-F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D119D7-1B43-4CBE-9905-3685098A98F5}"/>
              </a:ext>
            </a:extLst>
          </p:cNvPr>
          <p:cNvSpPr/>
          <p:nvPr/>
        </p:nvSpPr>
        <p:spPr>
          <a:xfrm>
            <a:off x="1486484" y="4523394"/>
            <a:ext cx="50038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Roughness-induced effect (insoluble patch)</a:t>
            </a:r>
            <a:endParaRPr lang="fr-FR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88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E934915-061D-46AA-AE97-1DB0A371D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5583" y="2505807"/>
            <a:ext cx="6741292" cy="2340000"/>
          </a:xfrm>
        </p:spPr>
        <p:txBody>
          <a:bodyPr/>
          <a:lstStyle/>
          <a:p>
            <a:r>
              <a:rPr lang="en-US" sz="4000" dirty="0"/>
              <a:t>Research framework</a:t>
            </a:r>
          </a:p>
        </p:txBody>
      </p:sp>
    </p:spTree>
    <p:extLst>
      <p:ext uri="{BB962C8B-B14F-4D97-AF65-F5344CB8AC3E}">
        <p14:creationId xmlns:p14="http://schemas.microsoft.com/office/powerpoint/2010/main" val="384502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11">
            <a:extLst>
              <a:ext uri="{FF2B5EF4-FFF2-40B4-BE49-F238E27FC236}">
                <a16:creationId xmlns:a16="http://schemas.microsoft.com/office/drawing/2014/main" id="{8A798CBA-90DF-4EE4-9C0D-81BEACB149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5885" t="13987" r="13028" b="29549"/>
          <a:stretch/>
        </p:blipFill>
        <p:spPr>
          <a:xfrm>
            <a:off x="627362" y="3827938"/>
            <a:ext cx="3267552" cy="30543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6F38ED-7504-4CC2-AC73-D0A1C4813D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8"/>
          <a:stretch/>
        </p:blipFill>
        <p:spPr>
          <a:xfrm>
            <a:off x="4594070" y="3816667"/>
            <a:ext cx="5518015" cy="291810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E60DA55-DC6F-4B1A-97F5-E04DAA69D72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600" b="1"/>
              <a:t>Study location</a:t>
            </a:r>
            <a:endParaRPr lang="en-US" sz="1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DC886A-D8A9-4447-923C-17EB732D101B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sz="2800" dirty="0">
                <a:latin typeface="+mn-lt"/>
              </a:rPr>
              <a:t>Research </a:t>
            </a:r>
            <a:r>
              <a:rPr lang="en-US" sz="2800" dirty="0">
                <a:latin typeface="+mn-lt"/>
              </a:rPr>
              <a:t>framework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D3A89F5-D71F-4BE1-9ED9-673405158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207937"/>
              </p:ext>
            </p:extLst>
          </p:nvPr>
        </p:nvGraphicFramePr>
        <p:xfrm>
          <a:off x="346040" y="1851806"/>
          <a:ext cx="3714776" cy="135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1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0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639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Minera</a:t>
                      </a:r>
                      <a:r>
                        <a:rPr lang="fr-FR" sz="1400" dirty="0"/>
                        <a:t>l</a:t>
                      </a:r>
                    </a:p>
                  </a:txBody>
                  <a:tcPr marL="76053" marR="76053" marT="38027" marB="38027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Formula</a:t>
                      </a:r>
                    </a:p>
                  </a:txBody>
                  <a:tcPr marL="76053" marR="76053" marT="38027" marB="38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Solubility</a:t>
                      </a:r>
                      <a:r>
                        <a:rPr lang="en-US" sz="1400" baseline="0" noProof="0" dirty="0"/>
                        <a:t> </a:t>
                      </a:r>
                      <a:r>
                        <a:rPr lang="en-US" sz="1400" baseline="0" noProof="0"/>
                        <a:t>(g/L)</a:t>
                      </a:r>
                      <a:endParaRPr lang="en-US" sz="1400" noProof="0" dirty="0"/>
                    </a:p>
                  </a:txBody>
                  <a:tcPr marL="76053" marR="76053" marT="38027" marB="380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405"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Calibri" pitchFamily="34" charset="0"/>
                        </a:rPr>
                        <a:t>Calcite</a:t>
                      </a:r>
                    </a:p>
                  </a:txBody>
                  <a:tcPr marL="76053" marR="76053" marT="38027" marB="38027"/>
                </a:tc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Calibri" pitchFamily="34" charset="0"/>
                        </a:rPr>
                        <a:t>CaCO3</a:t>
                      </a:r>
                    </a:p>
                  </a:txBody>
                  <a:tcPr marL="76053" marR="76053" marT="38027" marB="38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0,015 – 0,060</a:t>
                      </a:r>
                    </a:p>
                  </a:txBody>
                  <a:tcPr marL="76053" marR="76053" marT="38027" marB="380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639">
                <a:tc>
                  <a:txBody>
                    <a:bodyPr/>
                    <a:lstStyle/>
                    <a:p>
                      <a:r>
                        <a:rPr lang="en-US" sz="1400" b="1" noProof="0" dirty="0">
                          <a:latin typeface="Calibri" pitchFamily="34" charset="0"/>
                        </a:rPr>
                        <a:t>Gypsum</a:t>
                      </a:r>
                    </a:p>
                  </a:txBody>
                  <a:tcPr marL="76053" marR="76053" marT="38027" marB="38027"/>
                </a:tc>
                <a:tc>
                  <a:txBody>
                    <a:bodyPr/>
                    <a:lstStyle/>
                    <a:p>
                      <a:r>
                        <a:rPr lang="fr-FR" sz="1400" b="1" dirty="0">
                          <a:latin typeface="Calibri" pitchFamily="34" charset="0"/>
                        </a:rPr>
                        <a:t>CaSO4,</a:t>
                      </a:r>
                      <a:r>
                        <a:rPr lang="fr-FR" sz="1400" b="1" baseline="0" dirty="0">
                          <a:latin typeface="Calibri" pitchFamily="34" charset="0"/>
                        </a:rPr>
                        <a:t> 2H2O</a:t>
                      </a:r>
                      <a:endParaRPr lang="fr-FR" sz="1400" b="1" dirty="0">
                        <a:latin typeface="Calibri" pitchFamily="34" charset="0"/>
                      </a:endParaRPr>
                    </a:p>
                  </a:txBody>
                  <a:tcPr marL="76053" marR="76053" marT="38027" marB="38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2,5</a:t>
                      </a:r>
                    </a:p>
                  </a:txBody>
                  <a:tcPr marL="76053" marR="76053" marT="38027" marB="380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639">
                <a:tc>
                  <a:txBody>
                    <a:bodyPr/>
                    <a:lstStyle/>
                    <a:p>
                      <a:r>
                        <a:rPr lang="fr-FR" sz="1400" dirty="0">
                          <a:latin typeface="Calibri" pitchFamily="34" charset="0"/>
                        </a:rPr>
                        <a:t>Salt</a:t>
                      </a:r>
                    </a:p>
                  </a:txBody>
                  <a:tcPr marL="76053" marR="76053" marT="38027" marB="38027"/>
                </a:tc>
                <a:tc>
                  <a:txBody>
                    <a:bodyPr/>
                    <a:lstStyle/>
                    <a:p>
                      <a:r>
                        <a:rPr lang="fr-FR" sz="1400" dirty="0" err="1">
                          <a:latin typeface="Calibri" pitchFamily="34" charset="0"/>
                        </a:rPr>
                        <a:t>Na</a:t>
                      </a:r>
                      <a:r>
                        <a:rPr lang="fr-FR" sz="1400" baseline="0" dirty="0" err="1">
                          <a:latin typeface="Calibri" pitchFamily="34" charset="0"/>
                        </a:rPr>
                        <a:t>Cl</a:t>
                      </a:r>
                      <a:endParaRPr lang="fr-FR" sz="1400" dirty="0">
                        <a:latin typeface="Calibri" pitchFamily="34" charset="0"/>
                      </a:endParaRPr>
                    </a:p>
                  </a:txBody>
                  <a:tcPr marL="76053" marR="76053" marT="38027" marB="38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360</a:t>
                      </a:r>
                    </a:p>
                  </a:txBody>
                  <a:tcPr marL="76053" marR="76053" marT="38027" marB="380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20">
            <a:extLst>
              <a:ext uri="{FF2B5EF4-FFF2-40B4-BE49-F238E27FC236}">
                <a16:creationId xmlns:a16="http://schemas.microsoft.com/office/drawing/2014/main" id="{553892AC-4641-4D75-B28C-5BA08AF7B315}"/>
              </a:ext>
            </a:extLst>
          </p:cNvPr>
          <p:cNvSpPr/>
          <p:nvPr/>
        </p:nvSpPr>
        <p:spPr>
          <a:xfrm>
            <a:off x="5060948" y="1137425"/>
            <a:ext cx="6715172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Various gypsum facies in the Paris region: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204235E-B2D9-4EE2-AA20-646B0964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0948" y="1637491"/>
            <a:ext cx="1428760" cy="132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48827762-40E0-49B7-AAC1-10793CD7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2584" y="1637491"/>
            <a:ext cx="1751462" cy="133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24">
            <a:extLst>
              <a:ext uri="{FF2B5EF4-FFF2-40B4-BE49-F238E27FC236}">
                <a16:creationId xmlns:a16="http://schemas.microsoft.com/office/drawing/2014/main" id="{874584EC-D718-4D60-9BF8-33DBE906E5FA}"/>
              </a:ext>
            </a:extLst>
          </p:cNvPr>
          <p:cNvSpPr/>
          <p:nvPr/>
        </p:nvSpPr>
        <p:spPr>
          <a:xfrm>
            <a:off x="4416419" y="3011162"/>
            <a:ext cx="2569711" cy="33855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Alabaster (M&amp;C, </a:t>
            </a:r>
            <a:r>
              <a:rPr lang="en-US" sz="1600" b="0" i="1" u="none" strike="noStrike" kern="1200" cap="none" spc="0" baseline="0" dirty="0" err="1">
                <a:solidFill>
                  <a:srgbClr val="000000"/>
                </a:solidFill>
                <a:uFillTx/>
                <a:cs typeface="Arial" panose="020B0604020202020204" pitchFamily="34" charset="0"/>
              </a:rPr>
              <a:t>IdF</a:t>
            </a:r>
            <a:r>
              <a:rPr lang="en-US" sz="1600" b="0" i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Rectangle 24">
            <a:extLst>
              <a:ext uri="{FF2B5EF4-FFF2-40B4-BE49-F238E27FC236}">
                <a16:creationId xmlns:a16="http://schemas.microsoft.com/office/drawing/2014/main" id="{1A5BDC0A-F15B-401F-B4DE-86C00E1890AD}"/>
              </a:ext>
            </a:extLst>
          </p:cNvPr>
          <p:cNvSpPr/>
          <p:nvPr/>
        </p:nvSpPr>
        <p:spPr>
          <a:xfrm>
            <a:off x="6275394" y="2994813"/>
            <a:ext cx="2569711" cy="33855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Sacharoidal (Isère)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3CC0978B-5929-4463-866C-BBF86F55B6D7}"/>
              </a:ext>
            </a:extLst>
          </p:cNvPr>
          <p:cNvSpPr/>
          <p:nvPr/>
        </p:nvSpPr>
        <p:spPr>
          <a:xfrm>
            <a:off x="8275658" y="2994813"/>
            <a:ext cx="2569711" cy="33855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i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Glassy arrowhead gypsum</a:t>
            </a:r>
          </a:p>
        </p:txBody>
      </p:sp>
      <p:sp>
        <p:nvSpPr>
          <p:cNvPr id="13" name="Rectangle 20">
            <a:extLst>
              <a:ext uri="{FF2B5EF4-FFF2-40B4-BE49-F238E27FC236}">
                <a16:creationId xmlns:a16="http://schemas.microsoft.com/office/drawing/2014/main" id="{7A4FD9EC-5D58-4A27-B612-DBBF14863CD9}"/>
              </a:ext>
            </a:extLst>
          </p:cNvPr>
          <p:cNvSpPr/>
          <p:nvPr/>
        </p:nvSpPr>
        <p:spPr>
          <a:xfrm>
            <a:off x="0" y="1081094"/>
            <a:ext cx="4929222" cy="33855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3087"/>
                </a:solidFill>
                <a:uFillTx/>
                <a:cs typeface="Arial" panose="020B0604020202020204" pitchFamily="34" charset="0"/>
              </a:rPr>
              <a:t>Gypsum </a:t>
            </a:r>
            <a:r>
              <a:rPr lang="en-US" sz="1600" b="0" i="0" u="none" strike="noStrike" kern="1200" cap="none" spc="0" baseline="0" dirty="0">
                <a:solidFill>
                  <a:srgbClr val="003087"/>
                </a:solidFill>
                <a:uFillTx/>
                <a:cs typeface="Arial" panose="020B0604020202020204" pitchFamily="34" charset="0"/>
              </a:rPr>
              <a:t>is </a:t>
            </a:r>
            <a:r>
              <a:rPr lang="en-US" sz="1600" b="1" i="0" u="none" strike="noStrike" kern="1200" cap="none" spc="0" baseline="0" dirty="0">
                <a:solidFill>
                  <a:srgbClr val="003087"/>
                </a:solidFill>
                <a:uFillTx/>
                <a:cs typeface="Arial" panose="020B0604020202020204" pitchFamily="34" charset="0"/>
              </a:rPr>
              <a:t> </a:t>
            </a:r>
            <a:r>
              <a:rPr lang="en-US" sz="1600" b="0" i="0" u="none" strike="noStrike" kern="1200" cap="none" spc="0" baseline="0" dirty="0">
                <a:solidFill>
                  <a:srgbClr val="003087"/>
                </a:solidFill>
                <a:uFillTx/>
                <a:cs typeface="Arial" panose="020B0604020202020204" pitchFamily="34" charset="0"/>
              </a:rPr>
              <a:t>a moderately soluble mineral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CAFFD028-85C7-4B2F-ABF4-FEC0DC37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478" y="1423177"/>
            <a:ext cx="3338817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F84116B1-99C7-4745-AD48-DC310D00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32848" y="1637491"/>
            <a:ext cx="1857388" cy="129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092CFB-06F2-4D68-9206-04085F324627}"/>
              </a:ext>
            </a:extLst>
          </p:cNvPr>
          <p:cNvSpPr/>
          <p:nvPr/>
        </p:nvSpPr>
        <p:spPr bwMode="auto">
          <a:xfrm>
            <a:off x="1418431" y="4566448"/>
            <a:ext cx="1324769" cy="923427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651250-789B-4B62-A58C-707202434786}"/>
              </a:ext>
            </a:extLst>
          </p:cNvPr>
          <p:cNvSpPr/>
          <p:nvPr/>
        </p:nvSpPr>
        <p:spPr bwMode="auto">
          <a:xfrm>
            <a:off x="5701274" y="3862137"/>
            <a:ext cx="4357718" cy="2869584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14A89D75-A0CC-493B-ADBD-1019942D5135}"/>
              </a:ext>
            </a:extLst>
          </p:cNvPr>
          <p:cNvSpPr/>
          <p:nvPr/>
        </p:nvSpPr>
        <p:spPr>
          <a:xfrm>
            <a:off x="5076873" y="3500864"/>
            <a:ext cx="5992654" cy="369332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cs typeface="Calibri" panose="020F0502020204030204" pitchFamily="34" charset="0"/>
              </a:rPr>
              <a:t>Seine-St-Denis</a:t>
            </a:r>
            <a:r>
              <a:rPr lang="en-US" b="0" i="0" u="none" strike="noStrike" kern="1200" cap="none" spc="0" dirty="0">
                <a:solidFill>
                  <a:srgbClr val="000000"/>
                </a:solidFill>
                <a:uFillTx/>
                <a:cs typeface="Calibri" panose="020F0502020204030204" pitchFamily="34" charset="0"/>
              </a:rPr>
              <a:t> department- </a:t>
            </a:r>
            <a:r>
              <a:rPr lang="en-US" b="0" i="0" u="none" strike="noStrike" kern="1200" cap="none" spc="0" baseline="0" dirty="0">
                <a:solidFill>
                  <a:srgbClr val="000000"/>
                </a:solidFill>
                <a:uFillTx/>
                <a:cs typeface="Calibri" panose="020F0502020204030204" pitchFamily="34" charset="0"/>
              </a:rPr>
              <a:t>Grand Paris Express metro 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line</a:t>
            </a:r>
            <a:endParaRPr lang="en-US" b="0" i="0" u="none" strike="noStrike" kern="1200" cap="none" spc="0" baseline="0" dirty="0">
              <a:solidFill>
                <a:srgbClr val="000000"/>
              </a:solidFill>
              <a:uFillTx/>
              <a:cs typeface="Calibri" panose="020F0502020204030204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69E7BAB-F89F-4FB8-A172-991360E02058}"/>
              </a:ext>
            </a:extLst>
          </p:cNvPr>
          <p:cNvCxnSpPr>
            <a:cxnSpLocks/>
          </p:cNvCxnSpPr>
          <p:nvPr/>
        </p:nvCxnSpPr>
        <p:spPr bwMode="auto">
          <a:xfrm flipV="1">
            <a:off x="1989116" y="3881971"/>
            <a:ext cx="3712158" cy="6844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DE59D2F-8EDD-4C1A-9C6D-FC2AA7FAA89C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2080816" y="5489875"/>
            <a:ext cx="3620458" cy="124184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658D1D0-7393-482E-99A2-D96CFBE6E49A}"/>
              </a:ext>
            </a:extLst>
          </p:cNvPr>
          <p:cNvSpPr/>
          <p:nvPr/>
        </p:nvSpPr>
        <p:spPr>
          <a:xfrm>
            <a:off x="1188557" y="3406457"/>
            <a:ext cx="17645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AB8E"/>
                </a:solidFill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2000" b="1" dirty="0">
                <a:solidFill>
                  <a:srgbClr val="00AB8E"/>
                </a:solidFill>
                <a:cs typeface="Arial" panose="020B0604020202020204" pitchFamily="34" charset="0"/>
              </a:rPr>
              <a:t>Study location</a:t>
            </a:r>
            <a:endParaRPr lang="en-US" sz="2000" dirty="0">
              <a:solidFill>
                <a:srgbClr val="00AB8E"/>
              </a:solidFill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BF4E8-D614-4EF5-97A1-700622B19EF4}"/>
              </a:ext>
            </a:extLst>
          </p:cNvPr>
          <p:cNvSpPr/>
          <p:nvPr/>
        </p:nvSpPr>
        <p:spPr>
          <a:xfrm>
            <a:off x="5676782" y="6731721"/>
            <a:ext cx="46219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accent1">
                    <a:lumMod val="75000"/>
                  </a:schemeClr>
                </a:solidFill>
              </a:rPr>
              <a:t>http://www.enquetepubliqueuniqueligne16.fr/assets/files/Dossier_EP_Ligne16_Volet_E2.pdf</a:t>
            </a:r>
            <a:endParaRPr lang="en-US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845" y="7333016"/>
            <a:ext cx="193614" cy="16263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603" y="6994626"/>
            <a:ext cx="186856" cy="156959"/>
          </a:xfrm>
          <a:prstGeom prst="rect">
            <a:avLst/>
          </a:prstGeom>
        </p:spPr>
      </p:pic>
      <p:sp>
        <p:nvSpPr>
          <p:cNvPr id="33" name="Rectangle 24">
            <a:extLst>
              <a:ext uri="{FF2B5EF4-FFF2-40B4-BE49-F238E27FC236}">
                <a16:creationId xmlns:a16="http://schemas.microsoft.com/office/drawing/2014/main" id="{874584EC-D718-4D60-9BF8-33DBE906E5FA}"/>
              </a:ext>
            </a:extLst>
          </p:cNvPr>
          <p:cNvSpPr/>
          <p:nvPr/>
        </p:nvSpPr>
        <p:spPr>
          <a:xfrm>
            <a:off x="975459" y="7259027"/>
            <a:ext cx="1804944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Old underground quarries</a:t>
            </a: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874584EC-D718-4D60-9BF8-33DBE906E5FA}"/>
              </a:ext>
            </a:extLst>
          </p:cNvPr>
          <p:cNvSpPr/>
          <p:nvPr/>
        </p:nvSpPr>
        <p:spPr>
          <a:xfrm>
            <a:off x="857472" y="6934605"/>
            <a:ext cx="2086346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0" i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Pre-</a:t>
            </a:r>
            <a:r>
              <a:rPr lang="en-US" sz="1200" b="0" i="1" u="none" strike="noStrike" kern="1200" cap="none" spc="0" baseline="0" dirty="0" err="1">
                <a:solidFill>
                  <a:srgbClr val="000000"/>
                </a:solidFill>
                <a:uFillTx/>
                <a:cs typeface="Arial" panose="020B0604020202020204" pitchFamily="34" charset="0"/>
              </a:rPr>
              <a:t>Ludian</a:t>
            </a:r>
            <a:r>
              <a:rPr lang="en-US" sz="1200" b="0" i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 gypsum</a:t>
            </a:r>
            <a:r>
              <a:rPr lang="en-US" sz="1200" b="0" i="1" u="none" strike="noStrike" kern="1200" cap="none" spc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(40 MA)</a:t>
            </a:r>
            <a:endParaRPr lang="en-US" sz="1200" b="0" i="1" u="none" strike="noStrike" kern="1200" cap="none" spc="0" baseline="0" dirty="0">
              <a:solidFill>
                <a:srgbClr val="000000"/>
              </a:solidFill>
              <a:uFillTx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652ABC-A6C7-4E63-8C6A-4AA2A8DB5609}"/>
              </a:ext>
            </a:extLst>
          </p:cNvPr>
          <p:cNvSpPr/>
          <p:nvPr/>
        </p:nvSpPr>
        <p:spPr>
          <a:xfrm>
            <a:off x="532896" y="6771960"/>
            <a:ext cx="10720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b="1" dirty="0">
                <a:solidFill>
                  <a:schemeClr val="accent1">
                    <a:lumMod val="75000"/>
                  </a:schemeClr>
                </a:solidFill>
              </a:rPr>
              <a:t>Mairie de Paris- IGC</a:t>
            </a:r>
            <a:endParaRPr lang="en-US" sz="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6" grpId="0" animBg="1"/>
      <p:bldP spid="17" grpId="0" animBg="1"/>
      <p:bldP spid="18" grpId="0"/>
      <p:bldP spid="24" grpId="0"/>
      <p:bldP spid="21" grpId="0"/>
      <p:bldP spid="33" grpId="0"/>
      <p:bldP spid="34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69EA418-5245-417E-90F0-8DDC9285D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209" y="1302096"/>
            <a:ext cx="4341058" cy="2684256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4683F2-C1AC-470C-97FD-1B6CAB2A757C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Research framework</a:t>
            </a:r>
          </a:p>
        </p:txBody>
      </p:sp>
      <p:sp>
        <p:nvSpPr>
          <p:cNvPr id="25" name="Flèche droite 14">
            <a:extLst>
              <a:ext uri="{FF2B5EF4-FFF2-40B4-BE49-F238E27FC236}">
                <a16:creationId xmlns:a16="http://schemas.microsoft.com/office/drawing/2014/main" id="{B8288ECC-BBA4-4EDB-8E79-1EBBFA3F5962}"/>
              </a:ext>
            </a:extLst>
          </p:cNvPr>
          <p:cNvSpPr/>
          <p:nvPr/>
        </p:nvSpPr>
        <p:spPr>
          <a:xfrm rot="5400000">
            <a:off x="8542206" y="11555669"/>
            <a:ext cx="338554" cy="204127"/>
          </a:xfrm>
          <a:custGeom>
            <a:avLst>
              <a:gd name="f0" fmla="val 1512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gradFill>
            <a:gsLst>
              <a:gs pos="0">
                <a:srgbClr val="FFA2A1"/>
              </a:gs>
              <a:gs pos="100000">
                <a:srgbClr val="FFBEBD"/>
              </a:gs>
            </a:gsLst>
            <a:lin ang="16200000"/>
          </a:gradFill>
          <a:ln w="9528" cap="flat">
            <a:solidFill>
              <a:srgbClr val="BE4B48"/>
            </a:solidFill>
            <a:prstDash val="solid"/>
            <a:round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2000" b="0" i="0" u="none" strike="noStrike" kern="0" cap="none" spc="0" baseline="0" dirty="0">
              <a:solidFill>
                <a:srgbClr val="0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F7207DA-3E62-4805-B713-03EFB23ABB25}"/>
                  </a:ext>
                </a:extLst>
              </p:cNvPr>
              <p:cNvSpPr/>
              <p:nvPr/>
            </p:nvSpPr>
            <p:spPr>
              <a:xfrm>
                <a:off x="8222135" y="12023519"/>
                <a:ext cx="11062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??</m:t>
                      </m:r>
                    </m:oMath>
                  </m:oMathPara>
                </a14:m>
                <a:endParaRPr lang="fr-FR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F7207DA-3E62-4805-B713-03EFB23ABB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2135" y="12023519"/>
                <a:ext cx="1106265" cy="46166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18CAA3B2-C0D7-4085-A374-AD934FA03AB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600" b="1" dirty="0">
                <a:latin typeface="+mn-lt"/>
              </a:rPr>
              <a:t>Basic definitions</a:t>
            </a:r>
          </a:p>
        </p:txBody>
      </p:sp>
      <p:sp>
        <p:nvSpPr>
          <p:cNvPr id="36" name="Rectangle : coins arrondis 57">
            <a:extLst>
              <a:ext uri="{FF2B5EF4-FFF2-40B4-BE49-F238E27FC236}">
                <a16:creationId xmlns:a16="http://schemas.microsoft.com/office/drawing/2014/main" id="{F013FE03-8629-49AB-960C-CA474913671D}"/>
              </a:ext>
            </a:extLst>
          </p:cNvPr>
          <p:cNvSpPr/>
          <p:nvPr/>
        </p:nvSpPr>
        <p:spPr>
          <a:xfrm>
            <a:off x="387157" y="4301758"/>
            <a:ext cx="4958750" cy="91916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8" cap="flat">
            <a:solidFill>
              <a:srgbClr val="00AB8E"/>
            </a:solidFill>
            <a:prstDash val="solid"/>
            <a:round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61">
            <a:extLst>
              <a:ext uri="{FF2B5EF4-FFF2-40B4-BE49-F238E27FC236}">
                <a16:creationId xmlns:a16="http://schemas.microsoft.com/office/drawing/2014/main" id="{BB9B8D7A-F2D5-4ED5-8EFC-E4BB666367E8}"/>
              </a:ext>
            </a:extLst>
          </p:cNvPr>
          <p:cNvSpPr/>
          <p:nvPr/>
        </p:nvSpPr>
        <p:spPr>
          <a:xfrm>
            <a:off x="-68859" y="4370756"/>
            <a:ext cx="5741888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dirty="0">
                <a:cs typeface="Arial" panose="020B0604020202020204" pitchFamily="34" charset="0"/>
              </a:rPr>
              <a:t>A mixed reaction-transport kinetic model: </a:t>
            </a: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2D896FAA-1FC7-4E1B-8EDB-168A78469DC0}"/>
              </a:ext>
            </a:extLst>
          </p:cNvPr>
          <p:cNvSpPr txBox="1">
            <a:spLocks/>
          </p:cNvSpPr>
          <p:nvPr/>
        </p:nvSpPr>
        <p:spPr>
          <a:xfrm>
            <a:off x="729053" y="1322739"/>
            <a:ext cx="5414145" cy="353924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 marL="0" marR="0" lvl="0" indent="0" algn="l" defTabSz="996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200" kern="0" dirty="0">
                <a:ea typeface="+mj-ea"/>
                <a:cs typeface="Arial" panose="020B0604020202020204" pitchFamily="34" charset="0"/>
              </a:rPr>
              <a:t>Gypsum dissolution in three main steps: </a:t>
            </a:r>
            <a:endParaRPr kumimoji="0" lang="fr-FR" sz="2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Flèche droite 14">
            <a:extLst>
              <a:ext uri="{FF2B5EF4-FFF2-40B4-BE49-F238E27FC236}">
                <a16:creationId xmlns:a16="http://schemas.microsoft.com/office/drawing/2014/main" id="{DBDC8157-ECB8-47B8-8FCF-B5E15AEB4CA3}"/>
              </a:ext>
            </a:extLst>
          </p:cNvPr>
          <p:cNvSpPr/>
          <p:nvPr/>
        </p:nvSpPr>
        <p:spPr>
          <a:xfrm>
            <a:off x="371864" y="1366115"/>
            <a:ext cx="357190" cy="24447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85812 f23 1"/>
              <a:gd name="f30" fmla="*/ 0 f23 1"/>
              <a:gd name="f31" fmla="*/ 171623 f23 1"/>
              <a:gd name="f32" fmla="*/ 51490 f23 1"/>
              <a:gd name="f33" fmla="*/ 102979 f23 1"/>
              <a:gd name="f34" fmla="*/ 120136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rgbClr val="00AB8E"/>
          </a:solidFill>
          <a:ln w="19050" cap="flat">
            <a:solidFill>
              <a:srgbClr val="00AB8E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59">
            <a:extLst>
              <a:ext uri="{FF2B5EF4-FFF2-40B4-BE49-F238E27FC236}">
                <a16:creationId xmlns:a16="http://schemas.microsoft.com/office/drawing/2014/main" id="{5E9E79DA-1FC0-4A82-B855-792C1EC44768}"/>
              </a:ext>
            </a:extLst>
          </p:cNvPr>
          <p:cNvSpPr/>
          <p:nvPr/>
        </p:nvSpPr>
        <p:spPr>
          <a:xfrm>
            <a:off x="452503" y="1902958"/>
            <a:ext cx="6333768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kern="0" dirty="0">
                <a:solidFill>
                  <a:srgbClr val="000000"/>
                </a:solidFill>
                <a:cs typeface="Arial" panose="020B0604020202020204" pitchFamily="34" charset="0"/>
              </a:rPr>
              <a:t>   Kinetic model controlled by </a:t>
            </a:r>
            <a:r>
              <a:rPr lang="en-US" sz="2200" u="sng" kern="0" dirty="0">
                <a:solidFill>
                  <a:srgbClr val="000000"/>
                </a:solidFill>
                <a:cs typeface="Arial" panose="020B0604020202020204" pitchFamily="34" charset="0"/>
              </a:rPr>
              <a:t>surface reaction</a:t>
            </a:r>
            <a:r>
              <a:rPr lang="en-US" sz="2200" kern="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Rectangle 60">
            <a:extLst>
              <a:ext uri="{FF2B5EF4-FFF2-40B4-BE49-F238E27FC236}">
                <a16:creationId xmlns:a16="http://schemas.microsoft.com/office/drawing/2014/main" id="{9B0BA136-2893-4282-ACA0-3F8C831B4EF7}"/>
              </a:ext>
            </a:extLst>
          </p:cNvPr>
          <p:cNvSpPr/>
          <p:nvPr/>
        </p:nvSpPr>
        <p:spPr>
          <a:xfrm>
            <a:off x="410055" y="2987110"/>
            <a:ext cx="6999604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kern="0" dirty="0">
                <a:solidFill>
                  <a:srgbClr val="000000"/>
                </a:solidFill>
                <a:cs typeface="Arial" panose="020B0604020202020204" pitchFamily="34" charset="0"/>
              </a:rPr>
              <a:t>   Kinetic model controlled by </a:t>
            </a:r>
            <a:r>
              <a:rPr lang="en-US" sz="2200" u="sng" kern="0" dirty="0">
                <a:solidFill>
                  <a:srgbClr val="000000"/>
                </a:solidFill>
                <a:cs typeface="Arial" panose="020B0604020202020204" pitchFamily="34" charset="0"/>
              </a:rPr>
              <a:t>molecular transport</a:t>
            </a:r>
            <a:r>
              <a:rPr lang="en-US" sz="2200" kern="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7AE8927-3C1E-405C-AC46-5FD77EA14188}"/>
                  </a:ext>
                </a:extLst>
              </p:cNvPr>
              <p:cNvSpPr/>
              <p:nvPr/>
            </p:nvSpPr>
            <p:spPr>
              <a:xfrm>
                <a:off x="1174980" y="2363923"/>
                <a:ext cx="3155282" cy="560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p>
                        <m:sSupPr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4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lang="fr-F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fr-FR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fr-FR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7AE8927-3C1E-405C-AC46-5FD77EA14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980" y="2363923"/>
                <a:ext cx="3155282" cy="56060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FCB7799-98A9-48B8-B311-B2A8032B7699}"/>
                  </a:ext>
                </a:extLst>
              </p:cNvPr>
              <p:cNvSpPr/>
              <p:nvPr/>
            </p:nvSpPr>
            <p:spPr>
              <a:xfrm>
                <a:off x="129288" y="3552460"/>
                <a:ext cx="4549317" cy="491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type m:val="lin"/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fr-F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fr-FR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FCB7799-98A9-48B8-B311-B2A8032B76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88" y="3552460"/>
                <a:ext cx="4549317" cy="491288"/>
              </a:xfrm>
              <a:prstGeom prst="rect">
                <a:avLst/>
              </a:prstGeom>
              <a:blipFill rotWithShape="0">
                <a:blip r:embed="rId6"/>
                <a:stretch>
                  <a:fillRect t="-122500" b="-18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AE72D50-4D42-44A3-A160-050EF8F6F32C}"/>
                  </a:ext>
                </a:extLst>
              </p:cNvPr>
              <p:cNvSpPr/>
              <p:nvPr/>
            </p:nvSpPr>
            <p:spPr>
              <a:xfrm>
                <a:off x="4461259" y="3404688"/>
                <a:ext cx="1791644" cy="783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den>
                      </m:f>
                      <m:sSub>
                        <m:sSubPr>
                          <m:ctrlP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</m:oMath>
                  </m:oMathPara>
                </a14:m>
                <a:endParaRPr lang="fr-FR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AE72D50-4D42-44A3-A160-050EF8F6F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1259" y="3404688"/>
                <a:ext cx="1791644" cy="7837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Ellipse 8">
            <a:extLst>
              <a:ext uri="{FF2B5EF4-FFF2-40B4-BE49-F238E27FC236}">
                <a16:creationId xmlns:a16="http://schemas.microsoft.com/office/drawing/2014/main" id="{4915AA7E-7DC7-43D0-B62D-9DB7736BDAC2}"/>
              </a:ext>
            </a:extLst>
          </p:cNvPr>
          <p:cNvSpPr/>
          <p:nvPr/>
        </p:nvSpPr>
        <p:spPr>
          <a:xfrm>
            <a:off x="7963395" y="3759660"/>
            <a:ext cx="307458" cy="28318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00B0F0"/>
          </a:solidFill>
          <a:ln w="9528" cap="flat">
            <a:solidFill>
              <a:srgbClr val="00B0F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Ellipse 8">
            <a:extLst>
              <a:ext uri="{FF2B5EF4-FFF2-40B4-BE49-F238E27FC236}">
                <a16:creationId xmlns:a16="http://schemas.microsoft.com/office/drawing/2014/main" id="{6B61E8DE-4D2C-4668-AC98-C13C1F5CFD40}"/>
              </a:ext>
            </a:extLst>
          </p:cNvPr>
          <p:cNvSpPr/>
          <p:nvPr/>
        </p:nvSpPr>
        <p:spPr>
          <a:xfrm>
            <a:off x="8609419" y="3993866"/>
            <a:ext cx="316095" cy="2911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00B0F0"/>
          </a:solidFill>
          <a:ln w="9528" cap="flat">
            <a:solidFill>
              <a:srgbClr val="00B0F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Ellipse 8">
            <a:extLst>
              <a:ext uri="{FF2B5EF4-FFF2-40B4-BE49-F238E27FC236}">
                <a16:creationId xmlns:a16="http://schemas.microsoft.com/office/drawing/2014/main" id="{C664F1F2-36B0-4C6A-9761-C1DE6B4A3D55}"/>
              </a:ext>
            </a:extLst>
          </p:cNvPr>
          <p:cNvSpPr/>
          <p:nvPr/>
        </p:nvSpPr>
        <p:spPr>
          <a:xfrm>
            <a:off x="9219669" y="3555718"/>
            <a:ext cx="336654" cy="31007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00B0F0"/>
          </a:solidFill>
          <a:ln w="9528" cap="flat">
            <a:solidFill>
              <a:srgbClr val="00B0F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Ellipse 8">
            <a:extLst>
              <a:ext uri="{FF2B5EF4-FFF2-40B4-BE49-F238E27FC236}">
                <a16:creationId xmlns:a16="http://schemas.microsoft.com/office/drawing/2014/main" id="{E7C77685-23C6-46BC-A4A9-E9A91716880C}"/>
              </a:ext>
            </a:extLst>
          </p:cNvPr>
          <p:cNvSpPr/>
          <p:nvPr/>
        </p:nvSpPr>
        <p:spPr>
          <a:xfrm>
            <a:off x="250150" y="1981418"/>
            <a:ext cx="286974" cy="2643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00B0F0"/>
          </a:solidFill>
          <a:ln w="9528" cap="flat">
            <a:solidFill>
              <a:srgbClr val="00B0F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Ellipse 8">
            <a:extLst>
              <a:ext uri="{FF2B5EF4-FFF2-40B4-BE49-F238E27FC236}">
                <a16:creationId xmlns:a16="http://schemas.microsoft.com/office/drawing/2014/main" id="{6EB3A3BD-07BE-4157-A00F-C3564A817A1D}"/>
              </a:ext>
            </a:extLst>
          </p:cNvPr>
          <p:cNvSpPr/>
          <p:nvPr/>
        </p:nvSpPr>
        <p:spPr>
          <a:xfrm>
            <a:off x="235250" y="3037892"/>
            <a:ext cx="286974" cy="2643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61946"/>
              <a:gd name="f7" fmla="val 333371"/>
              <a:gd name="f8" fmla="val 166686"/>
              <a:gd name="f9" fmla="val 258744"/>
              <a:gd name="f10" fmla="val 81024"/>
              <a:gd name="f11" fmla="val 333372"/>
              <a:gd name="f12" fmla="val 180973"/>
              <a:gd name="f13" fmla="val 280921"/>
              <a:gd name="f14" fmla="val 74627"/>
              <a:gd name="f15" fmla="val 166685"/>
              <a:gd name="f16" fmla="+- 0 0 -360"/>
              <a:gd name="f17" fmla="+- 0 0 -90"/>
              <a:gd name="f18" fmla="+- 0 0 -180"/>
              <a:gd name="f19" fmla="+- 0 0 -270"/>
              <a:gd name="f20" fmla="*/ f3 1 361946"/>
              <a:gd name="f21" fmla="*/ f4 1 333371"/>
              <a:gd name="f22" fmla="val f5"/>
              <a:gd name="f23" fmla="val f6"/>
              <a:gd name="f24" fmla="val f7"/>
              <a:gd name="f25" fmla="*/ f16 f0 1"/>
              <a:gd name="f26" fmla="*/ f17 f0 1"/>
              <a:gd name="f27" fmla="*/ f18 f0 1"/>
              <a:gd name="f28" fmla="*/ f19 f0 1"/>
              <a:gd name="f29" fmla="+- f24 0 f22"/>
              <a:gd name="f30" fmla="+- f23 0 f22"/>
              <a:gd name="f31" fmla="*/ f25 1 f2"/>
              <a:gd name="f32" fmla="*/ f26 1 f2"/>
              <a:gd name="f33" fmla="*/ f27 1 f2"/>
              <a:gd name="f34" fmla="*/ f28 1 f2"/>
              <a:gd name="f35" fmla="*/ f30 1 361946"/>
              <a:gd name="f36" fmla="*/ f29 1 333371"/>
              <a:gd name="f37" fmla="*/ 180979 f30 1"/>
              <a:gd name="f38" fmla="*/ 0 f29 1"/>
              <a:gd name="f39" fmla="*/ 361958 f30 1"/>
              <a:gd name="f40" fmla="*/ 166692 f29 1"/>
              <a:gd name="f41" fmla="*/ 333383 f29 1"/>
              <a:gd name="f42" fmla="*/ 0 f30 1"/>
              <a:gd name="f43" fmla="*/ 53009 f30 1"/>
              <a:gd name="f44" fmla="*/ 48824 f29 1"/>
              <a:gd name="f45" fmla="*/ 284559 f29 1"/>
              <a:gd name="f46" fmla="*/ 308949 f30 1"/>
              <a:gd name="f47" fmla="*/ 53006 f30 1"/>
              <a:gd name="f48" fmla="*/ 48821 f29 1"/>
              <a:gd name="f49" fmla="*/ 308940 f30 1"/>
              <a:gd name="f50" fmla="*/ 284550 f29 1"/>
              <a:gd name="f51" fmla="+- f31 0 f1"/>
              <a:gd name="f52" fmla="+- f32 0 f1"/>
              <a:gd name="f53" fmla="+- f33 0 f1"/>
              <a:gd name="f54" fmla="+- f34 0 f1"/>
              <a:gd name="f55" fmla="*/ f37 1 361946"/>
              <a:gd name="f56" fmla="*/ f38 1 333371"/>
              <a:gd name="f57" fmla="*/ f39 1 361946"/>
              <a:gd name="f58" fmla="*/ f40 1 333371"/>
              <a:gd name="f59" fmla="*/ f41 1 333371"/>
              <a:gd name="f60" fmla="*/ f42 1 361946"/>
              <a:gd name="f61" fmla="*/ f43 1 361946"/>
              <a:gd name="f62" fmla="*/ f44 1 333371"/>
              <a:gd name="f63" fmla="*/ f45 1 333371"/>
              <a:gd name="f64" fmla="*/ f46 1 361946"/>
              <a:gd name="f65" fmla="*/ f47 1 361946"/>
              <a:gd name="f66" fmla="*/ f48 1 333371"/>
              <a:gd name="f67" fmla="*/ f49 1 361946"/>
              <a:gd name="f68" fmla="*/ f50 1 333371"/>
              <a:gd name="f69" fmla="*/ f55 1 f35"/>
              <a:gd name="f70" fmla="*/ f56 1 f36"/>
              <a:gd name="f71" fmla="*/ f57 1 f35"/>
              <a:gd name="f72" fmla="*/ f58 1 f36"/>
              <a:gd name="f73" fmla="*/ f59 1 f36"/>
              <a:gd name="f74" fmla="*/ f60 1 f35"/>
              <a:gd name="f75" fmla="*/ f61 1 f35"/>
              <a:gd name="f76" fmla="*/ f62 1 f36"/>
              <a:gd name="f77" fmla="*/ f63 1 f36"/>
              <a:gd name="f78" fmla="*/ f64 1 f35"/>
              <a:gd name="f79" fmla="*/ f65 1 f35"/>
              <a:gd name="f80" fmla="*/ f67 1 f35"/>
              <a:gd name="f81" fmla="*/ f66 1 f36"/>
              <a:gd name="f82" fmla="*/ f68 1 f36"/>
              <a:gd name="f83" fmla="*/ f79 f20 1"/>
              <a:gd name="f84" fmla="*/ f80 f20 1"/>
              <a:gd name="f85" fmla="*/ f82 f21 1"/>
              <a:gd name="f86" fmla="*/ f81 f21 1"/>
              <a:gd name="f87" fmla="*/ f69 f20 1"/>
              <a:gd name="f88" fmla="*/ f70 f21 1"/>
              <a:gd name="f89" fmla="*/ f71 f20 1"/>
              <a:gd name="f90" fmla="*/ f72 f21 1"/>
              <a:gd name="f91" fmla="*/ f73 f21 1"/>
              <a:gd name="f92" fmla="*/ f74 f20 1"/>
              <a:gd name="f93" fmla="*/ f75 f20 1"/>
              <a:gd name="f94" fmla="*/ f76 f21 1"/>
              <a:gd name="f95" fmla="*/ f77 f21 1"/>
              <a:gd name="f96" fmla="*/ f78 f2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1">
                <a:pos x="f87" y="f88"/>
              </a:cxn>
              <a:cxn ang="f52">
                <a:pos x="f89" y="f90"/>
              </a:cxn>
              <a:cxn ang="f53">
                <a:pos x="f87" y="f91"/>
              </a:cxn>
              <a:cxn ang="f54">
                <a:pos x="f92" y="f90"/>
              </a:cxn>
              <a:cxn ang="f51">
                <a:pos x="f93" y="f94"/>
              </a:cxn>
              <a:cxn ang="f53">
                <a:pos x="f93" y="f95"/>
              </a:cxn>
              <a:cxn ang="f53">
                <a:pos x="f96" y="f95"/>
              </a:cxn>
              <a:cxn ang="f51">
                <a:pos x="f96" y="f94"/>
              </a:cxn>
            </a:cxnLst>
            <a:rect l="f83" t="f86" r="f84" b="f85"/>
            <a:pathLst>
              <a:path w="361946" h="333371">
                <a:moveTo>
                  <a:pt x="f5" y="f8"/>
                </a:moveTo>
                <a:lnTo>
                  <a:pt x="f5" y="f8"/>
                </a:lnTo>
                <a:cubicBezTo>
                  <a:pt x="f5" y="f9"/>
                  <a:pt x="f10" y="f11"/>
                  <a:pt x="f12" y="f11"/>
                </a:cubicBezTo>
                <a:cubicBezTo>
                  <a:pt x="f13" y="f11"/>
                  <a:pt x="f6" y="f9"/>
                  <a:pt x="f6" y="f8"/>
                </a:cubicBezTo>
                <a:cubicBezTo>
                  <a:pt x="f6" y="f14"/>
                  <a:pt x="f13" y="f5"/>
                  <a:pt x="f12" y="f5"/>
                </a:cubicBezTo>
                <a:cubicBezTo>
                  <a:pt x="f10" y="f5"/>
                  <a:pt x="f5" y="f14"/>
                  <a:pt x="f5" y="f15"/>
                </a:cubicBezTo>
                <a:lnTo>
                  <a:pt x="f5" y="f8"/>
                </a:lnTo>
                <a:close/>
              </a:path>
            </a:pathLst>
          </a:custGeom>
          <a:solidFill>
            <a:srgbClr val="00B0F0"/>
          </a:solidFill>
          <a:ln w="9528" cap="flat">
            <a:solidFill>
              <a:srgbClr val="00B0F0"/>
            </a:solidFill>
            <a:prstDash val="solid"/>
            <a:miter/>
          </a:ln>
          <a:effectLst>
            <a:outerShdw dist="27944" dir="5400000" algn="tl">
              <a:srgbClr val="000000">
                <a:alpha val="31998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Rectangle : coins arrondis 56">
            <a:extLst>
              <a:ext uri="{FF2B5EF4-FFF2-40B4-BE49-F238E27FC236}">
                <a16:creationId xmlns:a16="http://schemas.microsoft.com/office/drawing/2014/main" id="{B8DB7E98-7686-42D0-BA98-920D35CAEBF0}"/>
              </a:ext>
            </a:extLst>
          </p:cNvPr>
          <p:cNvSpPr/>
          <p:nvPr/>
        </p:nvSpPr>
        <p:spPr>
          <a:xfrm>
            <a:off x="568878" y="5847340"/>
            <a:ext cx="1497009" cy="9048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8" cap="flat">
            <a:solidFill>
              <a:srgbClr val="00AB8E"/>
            </a:solidFill>
            <a:prstDash val="solid"/>
            <a:round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67">
            <a:extLst>
              <a:ext uri="{FF2B5EF4-FFF2-40B4-BE49-F238E27FC236}">
                <a16:creationId xmlns:a16="http://schemas.microsoft.com/office/drawing/2014/main" id="{1040CD22-D696-47FD-ABB9-CE827874DCD9}"/>
              </a:ext>
            </a:extLst>
          </p:cNvPr>
          <p:cNvSpPr/>
          <p:nvPr/>
        </p:nvSpPr>
        <p:spPr>
          <a:xfrm>
            <a:off x="129288" y="5416453"/>
            <a:ext cx="5885855" cy="43088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v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 Kinetic order</a:t>
            </a:r>
            <a:r>
              <a:rPr lang="en-US" sz="2200" b="0" i="0" u="none" strike="noStrike" kern="1200" cap="none" spc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 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&gt;1:  </a:t>
            </a:r>
          </a:p>
        </p:txBody>
      </p:sp>
      <p:sp>
        <p:nvSpPr>
          <p:cNvPr id="53" name="Flèche droite 14">
            <a:extLst>
              <a:ext uri="{FF2B5EF4-FFF2-40B4-BE49-F238E27FC236}">
                <a16:creationId xmlns:a16="http://schemas.microsoft.com/office/drawing/2014/main" id="{52ABB6DD-D8CC-40DA-8BDA-CDD19C5FC666}"/>
              </a:ext>
            </a:extLst>
          </p:cNvPr>
          <p:cNvSpPr/>
          <p:nvPr/>
        </p:nvSpPr>
        <p:spPr>
          <a:xfrm>
            <a:off x="2370288" y="6195841"/>
            <a:ext cx="431797" cy="260347"/>
          </a:xfrm>
          <a:custGeom>
            <a:avLst>
              <a:gd name="f0" fmla="val 1512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8" cap="flat">
            <a:solidFill>
              <a:srgbClr val="00AB8E"/>
            </a:solidFill>
            <a:prstDash val="solid"/>
            <a:round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lèche droite 14">
            <a:extLst>
              <a:ext uri="{FF2B5EF4-FFF2-40B4-BE49-F238E27FC236}">
                <a16:creationId xmlns:a16="http://schemas.microsoft.com/office/drawing/2014/main" id="{5C6F9144-DF8B-4ED4-8DBF-B19DA72B496C}"/>
              </a:ext>
            </a:extLst>
          </p:cNvPr>
          <p:cNvSpPr/>
          <p:nvPr/>
        </p:nvSpPr>
        <p:spPr>
          <a:xfrm>
            <a:off x="5134267" y="6227130"/>
            <a:ext cx="433389" cy="260347"/>
          </a:xfrm>
          <a:custGeom>
            <a:avLst>
              <a:gd name="f0" fmla="val 1512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+- f8 0 f7"/>
              <a:gd name="f15" fmla="pin 0 f0 21600"/>
              <a:gd name="f16" fmla="pin 0 f1 10800"/>
              <a:gd name="f17" fmla="*/ f10 f2 1"/>
              <a:gd name="f18" fmla="*/ f11 f2 1"/>
              <a:gd name="f19" fmla="val f15"/>
              <a:gd name="f20" fmla="val f16"/>
              <a:gd name="f21" fmla="*/ f14 1 21600"/>
              <a:gd name="f22" fmla="*/ f15 f12 1"/>
              <a:gd name="f23" fmla="*/ f16 f13 1"/>
              <a:gd name="f24" fmla="*/ f17 1 f4"/>
              <a:gd name="f25" fmla="*/ f18 1 f4"/>
              <a:gd name="f26" fmla="+- 21600 0 f20"/>
              <a:gd name="f27" fmla="+- 21600 0 f19"/>
              <a:gd name="f28" fmla="*/ 0 f21 1"/>
              <a:gd name="f29" fmla="*/ 21600 f21 1"/>
              <a:gd name="f30" fmla="*/ f20 f13 1"/>
              <a:gd name="f31" fmla="*/ f19 f12 1"/>
              <a:gd name="f32" fmla="+- f24 0 f3"/>
              <a:gd name="f33" fmla="+- f25 0 f3"/>
              <a:gd name="f34" fmla="*/ f27 f20 1"/>
              <a:gd name="f35" fmla="*/ f28 1 f21"/>
              <a:gd name="f36" fmla="*/ f29 1 f21"/>
              <a:gd name="f37" fmla="*/ f26 f13 1"/>
              <a:gd name="f38" fmla="*/ f34 1 10800"/>
              <a:gd name="f39" fmla="*/ f35 f12 1"/>
              <a:gd name="f40" fmla="*/ f35 f13 1"/>
              <a:gd name="f41" fmla="*/ f36 f13 1"/>
              <a:gd name="f42" fmla="+- f19 f38 0"/>
              <a:gd name="f43" fmla="*/ f42 f12 1"/>
            </a:gdLst>
            <a:ahLst>
              <a:ahXY gdRefX="f0" minX="f7" maxX="f8" gdRefY="f1" minY="f7" maxY="f9">
                <a:pos x="f22" y="f2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0"/>
              </a:cxn>
              <a:cxn ang="f33">
                <a:pos x="f31" y="f41"/>
              </a:cxn>
            </a:cxnLst>
            <a:rect l="f39" t="f30" r="f43" b="f37"/>
            <a:pathLst>
              <a:path w="21600" h="21600">
                <a:moveTo>
                  <a:pt x="f7" y="f20"/>
                </a:moveTo>
                <a:lnTo>
                  <a:pt x="f19" y="f20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6"/>
                </a:lnTo>
                <a:lnTo>
                  <a:pt x="f7" y="f26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8" cap="flat">
            <a:solidFill>
              <a:srgbClr val="00AB8E"/>
            </a:solidFill>
            <a:prstDash val="solid"/>
            <a:round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0" i="0" u="none" strike="noStrike" kern="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69F082D-83DF-47D2-8CE6-1BAE345DFDD1}"/>
                  </a:ext>
                </a:extLst>
              </p:cNvPr>
              <p:cNvSpPr/>
              <p:nvPr/>
            </p:nvSpPr>
            <p:spPr>
              <a:xfrm>
                <a:off x="2180379" y="4750546"/>
                <a:ext cx="161621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fr-FR" sz="22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220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2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369F082D-83DF-47D2-8CE6-1BAE345DFD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379" y="4750546"/>
                <a:ext cx="1616212" cy="430887"/>
              </a:xfrm>
              <a:prstGeom prst="rect">
                <a:avLst/>
              </a:prstGeom>
              <a:blipFill>
                <a:blip r:embed="rId8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C8BF164-E339-4D2D-A365-3610F56A1BE5}"/>
                  </a:ext>
                </a:extLst>
              </p:cNvPr>
              <p:cNvSpPr/>
              <p:nvPr/>
            </p:nvSpPr>
            <p:spPr>
              <a:xfrm>
                <a:off x="590075" y="5889447"/>
                <a:ext cx="1446678" cy="793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fr-F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</m:oMath>
                  </m:oMathPara>
                </a14:m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C8BF164-E339-4D2D-A365-3610F56A1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75" y="5889447"/>
                <a:ext cx="1446678" cy="7936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0892F46-42A6-481E-9E42-D161B30B2E0E}"/>
                  </a:ext>
                </a:extLst>
              </p:cNvPr>
              <p:cNvSpPr/>
              <p:nvPr/>
            </p:nvSpPr>
            <p:spPr>
              <a:xfrm>
                <a:off x="2762215" y="6104305"/>
                <a:ext cx="24064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0892F46-42A6-481E-9E42-D161B30B2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215" y="6104305"/>
                <a:ext cx="2406428" cy="461665"/>
              </a:xfrm>
              <a:prstGeom prst="rect">
                <a:avLst/>
              </a:prstGeom>
              <a:blipFill>
                <a:blip r:embed="rId10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88A7281-6E77-458E-8326-1E2231C239F3}"/>
                  </a:ext>
                </a:extLst>
              </p:cNvPr>
              <p:cNvSpPr/>
              <p:nvPr/>
            </p:nvSpPr>
            <p:spPr>
              <a:xfrm>
                <a:off x="5493689" y="6059802"/>
                <a:ext cx="151842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?? </m:t>
                      </m:r>
                    </m:oMath>
                  </m:oMathPara>
                </a14:m>
                <a:endParaRPr lang="fr-FR" sz="28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88A7281-6E77-458E-8326-1E2231C239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689" y="6059802"/>
                <a:ext cx="151842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58">
            <a:extLst>
              <a:ext uri="{FF2B5EF4-FFF2-40B4-BE49-F238E27FC236}">
                <a16:creationId xmlns:a16="http://schemas.microsoft.com/office/drawing/2014/main" id="{B849EFC2-B6C6-405B-8910-61D68CA062CD}"/>
              </a:ext>
            </a:extLst>
          </p:cNvPr>
          <p:cNvSpPr/>
          <p:nvPr/>
        </p:nvSpPr>
        <p:spPr>
          <a:xfrm>
            <a:off x="5604369" y="4607935"/>
            <a:ext cx="5087443" cy="1438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0" cap="none" spc="0" baseline="0" dirty="0">
              <a:solidFill>
                <a:srgbClr val="FFFFFF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6B5724A-9CF7-4DEF-B76F-97F4947FD6B4}"/>
                  </a:ext>
                </a:extLst>
              </p:cNvPr>
              <p:cNvSpPr/>
              <p:nvPr/>
            </p:nvSpPr>
            <p:spPr>
              <a:xfrm>
                <a:off x="5637498" y="4592043"/>
                <a:ext cx="2397388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fr-FR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fr-FR" sz="1300" b="1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   </a:t>
                </a:r>
                <a:r>
                  <a:rPr lang="fr-FR" sz="13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: dissolution rate coefficient</a:t>
                </a:r>
                <a:endParaRPr lang="fr-FR" sz="1300" i="1" dirty="0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6B5724A-9CF7-4DEF-B76F-97F4947FD6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98" y="4592043"/>
                <a:ext cx="2397388" cy="292388"/>
              </a:xfrm>
              <a:prstGeom prst="rect">
                <a:avLst/>
              </a:prstGeom>
              <a:blipFill>
                <a:blip r:embed="rId12"/>
                <a:stretch>
                  <a:fillRect t="-208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F196D1A-361E-4378-BDAD-A1E19388D1CE}"/>
                  </a:ext>
                </a:extLst>
              </p:cNvPr>
              <p:cNvSpPr/>
              <p:nvPr/>
            </p:nvSpPr>
            <p:spPr>
              <a:xfrm>
                <a:off x="5615326" y="5786044"/>
                <a:ext cx="1880515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fr-FR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fr-FR" sz="1300" b="1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    </a:t>
                </a:r>
                <a:r>
                  <a:rPr lang="fr-FR" sz="13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: transport constant</a:t>
                </a: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F196D1A-361E-4378-BDAD-A1E19388D1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326" y="5786044"/>
                <a:ext cx="1880515" cy="292388"/>
              </a:xfrm>
              <a:prstGeom prst="rect">
                <a:avLst/>
              </a:prstGeom>
              <a:blipFill>
                <a:blip r:embed="rId13"/>
                <a:stretch>
                  <a:fillRect t="-208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>
            <a:extLst>
              <a:ext uri="{FF2B5EF4-FFF2-40B4-BE49-F238E27FC236}">
                <a16:creationId xmlns:a16="http://schemas.microsoft.com/office/drawing/2014/main" id="{867D1727-CA29-48EB-A1E2-CA28D8A6B126}"/>
              </a:ext>
            </a:extLst>
          </p:cNvPr>
          <p:cNvSpPr/>
          <p:nvPr/>
        </p:nvSpPr>
        <p:spPr>
          <a:xfrm>
            <a:off x="5649384" y="4798907"/>
            <a:ext cx="16946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00" b="1" dirty="0">
                <a:solidFill>
                  <a:prstClr val="black"/>
                </a:solidFill>
                <a:cs typeface="Calibri" panose="020F0502020204030204" pitchFamily="34" charset="0"/>
              </a:rPr>
              <a:t>n      </a:t>
            </a:r>
            <a:r>
              <a:rPr lang="en-US" sz="1300" dirty="0">
                <a:solidFill>
                  <a:prstClr val="black"/>
                </a:solidFill>
                <a:cs typeface="Calibri" panose="020F0502020204030204" pitchFamily="34" charset="0"/>
              </a:rPr>
              <a:t>: kinetic order &gt; 1</a:t>
            </a:r>
            <a:endParaRPr lang="en-US" sz="1300" i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6B4E1E8-B81A-4755-A9EB-78087D8B4084}"/>
                  </a:ext>
                </a:extLst>
              </p:cNvPr>
              <p:cNvSpPr/>
              <p:nvPr/>
            </p:nvSpPr>
            <p:spPr>
              <a:xfrm>
                <a:off x="5637498" y="5019415"/>
                <a:ext cx="5156027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13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1300" b="1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   </a:t>
                </a:r>
                <a:r>
                  <a:rPr lang="en-US" sz="13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: concentration of the dissolved species at the surface of the mineral</a:t>
                </a:r>
              </a:p>
            </p:txBody>
          </p:sp>
        </mc:Choice>
        <mc:Fallback xmlns="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6B4E1E8-B81A-4755-A9EB-78087D8B4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498" y="5019415"/>
                <a:ext cx="5156027" cy="292388"/>
              </a:xfrm>
              <a:prstGeom prst="rect">
                <a:avLst/>
              </a:prstGeom>
              <a:blipFill>
                <a:blip r:embed="rId14"/>
                <a:stretch>
                  <a:fillRect t="-208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86FCABD-15FB-4115-B8F3-F1CFA12C277E}"/>
                  </a:ext>
                </a:extLst>
              </p:cNvPr>
              <p:cNvSpPr/>
              <p:nvPr/>
            </p:nvSpPr>
            <p:spPr>
              <a:xfrm>
                <a:off x="5616655" y="5507949"/>
                <a:ext cx="4218463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13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sz="13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   : concentration of the dissolved species in the solution</a:t>
                </a:r>
                <a:endParaRPr lang="en-US" sz="1300" i="1" dirty="0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386FCABD-15FB-4115-B8F3-F1CFA12C27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655" y="5507949"/>
                <a:ext cx="4218463" cy="292388"/>
              </a:xfrm>
              <a:prstGeom prst="rect">
                <a:avLst/>
              </a:prstGeom>
              <a:blipFill>
                <a:blip r:embed="rId15"/>
                <a:stretch>
                  <a:fillRect t="-2128"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EE9290B-81A6-4B0D-8006-ED9938593875}"/>
                  </a:ext>
                </a:extLst>
              </p:cNvPr>
              <p:cNvSpPr/>
              <p:nvPr/>
            </p:nvSpPr>
            <p:spPr>
              <a:xfrm>
                <a:off x="5604369" y="5252517"/>
                <a:ext cx="2383025" cy="3113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3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13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𝒓𝒆𝒇</m:t>
                        </m:r>
                      </m:sub>
                    </m:sSub>
                    <m:r>
                      <a:rPr lang="en-US" sz="13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300" dirty="0">
                    <a:solidFill>
                      <a:prstClr val="black"/>
                    </a:solidFill>
                    <a:cs typeface="Calibri" panose="020F0502020204030204" pitchFamily="34" charset="0"/>
                  </a:rPr>
                  <a:t>: equilibrium concentration</a:t>
                </a:r>
                <a:endParaRPr lang="en-US" sz="1300" dirty="0"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9EE9290B-81A6-4B0D-8006-ED99385938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369" y="5252517"/>
                <a:ext cx="2383025" cy="311304"/>
              </a:xfrm>
              <a:prstGeom prst="rect">
                <a:avLst/>
              </a:prstGeom>
              <a:blipFill>
                <a:blip r:embed="rId16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16A9E96B-7535-4509-B73B-AF80146FB997}"/>
              </a:ext>
            </a:extLst>
          </p:cNvPr>
          <p:cNvSpPr/>
          <p:nvPr/>
        </p:nvSpPr>
        <p:spPr>
          <a:xfrm>
            <a:off x="5473285" y="6543969"/>
            <a:ext cx="5217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</a:rPr>
              <a:t> for different varieties of natural gypsum</a:t>
            </a:r>
          </a:p>
        </p:txBody>
      </p:sp>
    </p:spTree>
    <p:extLst>
      <p:ext uri="{BB962C8B-B14F-4D97-AF65-F5344CB8AC3E}">
        <p14:creationId xmlns:p14="http://schemas.microsoft.com/office/powerpoint/2010/main" val="228180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41" grpId="0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 animBg="1"/>
      <p:bldP spid="64" grpId="0" animBg="1"/>
      <p:bldP spid="65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à coins arrondis 79">
            <a:extLst>
              <a:ext uri="{FF2B5EF4-FFF2-40B4-BE49-F238E27FC236}">
                <a16:creationId xmlns:a16="http://schemas.microsoft.com/office/drawing/2014/main" id="{D0000C92-7F19-447A-B252-373FBE7D2EA0}"/>
              </a:ext>
            </a:extLst>
          </p:cNvPr>
          <p:cNvSpPr/>
          <p:nvPr/>
        </p:nvSpPr>
        <p:spPr bwMode="auto">
          <a:xfrm>
            <a:off x="4244296" y="3439804"/>
            <a:ext cx="2706954" cy="566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4857205-4CCC-46FA-9DD9-6E3E837BF37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1600" dirty="0"/>
              <a:t>Mechanisms responsible for the cavity formation is gypsum dissolution</a:t>
            </a:r>
            <a:endParaRPr lang="fr-FR" sz="16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009596-DD61-4B38-81CA-BF50C618691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fr-FR" dirty="0"/>
              <a:t>Research framework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EC0BDFCB-DCA8-4CBC-97D6-3C70FDD2B0EB}"/>
              </a:ext>
            </a:extLst>
          </p:cNvPr>
          <p:cNvSpPr/>
          <p:nvPr/>
        </p:nvSpPr>
        <p:spPr>
          <a:xfrm>
            <a:off x="-44161" y="1685302"/>
            <a:ext cx="2804163" cy="70788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Undersaturated water in contact with gypsum</a:t>
            </a:r>
          </a:p>
        </p:txBody>
      </p:sp>
      <p:sp>
        <p:nvSpPr>
          <p:cNvPr id="8" name="Rectangle 27">
            <a:extLst>
              <a:ext uri="{FF2B5EF4-FFF2-40B4-BE49-F238E27FC236}">
                <a16:creationId xmlns:a16="http://schemas.microsoft.com/office/drawing/2014/main" id="{F36E962D-F3D2-451C-B79C-78400856332E}"/>
              </a:ext>
            </a:extLst>
          </p:cNvPr>
          <p:cNvSpPr/>
          <p:nvPr/>
        </p:nvSpPr>
        <p:spPr>
          <a:xfrm>
            <a:off x="2812994" y="1685302"/>
            <a:ext cx="2245006" cy="70788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Void created by dissolution</a:t>
            </a: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D76D60BF-2AD4-4747-BE92-9F44BD9E42AF}"/>
              </a:ext>
            </a:extLst>
          </p:cNvPr>
          <p:cNvSpPr/>
          <p:nvPr/>
        </p:nvSpPr>
        <p:spPr>
          <a:xfrm>
            <a:off x="5058000" y="1826060"/>
            <a:ext cx="2804162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1" u="none" strike="noStrike" kern="1200" cap="none" spc="0" baseline="0" dirty="0">
                <a:solidFill>
                  <a:srgbClr val="000000"/>
                </a:solidFill>
                <a:uFillTx/>
                <a:cs typeface="Arial" panose="020B0604020202020204" pitchFamily="34" charset="0"/>
              </a:rPr>
              <a:t>Underground collapse </a:t>
            </a:r>
          </a:p>
        </p:txBody>
      </p:sp>
      <p:sp>
        <p:nvSpPr>
          <p:cNvPr id="10" name="Flèche droite 14">
            <a:extLst>
              <a:ext uri="{FF2B5EF4-FFF2-40B4-BE49-F238E27FC236}">
                <a16:creationId xmlns:a16="http://schemas.microsoft.com/office/drawing/2014/main" id="{9DFBE5AC-6FD4-4241-8F66-E7C37179602C}"/>
              </a:ext>
            </a:extLst>
          </p:cNvPr>
          <p:cNvSpPr/>
          <p:nvPr/>
        </p:nvSpPr>
        <p:spPr>
          <a:xfrm>
            <a:off x="2695378" y="1886891"/>
            <a:ext cx="357190" cy="24447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85812 f23 1"/>
              <a:gd name="f30" fmla="*/ 0 f23 1"/>
              <a:gd name="f31" fmla="*/ 171623 f23 1"/>
              <a:gd name="f32" fmla="*/ 51490 f23 1"/>
              <a:gd name="f33" fmla="*/ 102979 f23 1"/>
              <a:gd name="f34" fmla="*/ 120136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rgbClr val="00AB8E"/>
          </a:solidFill>
          <a:ln w="19050" cap="flat">
            <a:solidFill>
              <a:srgbClr val="00AB8E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D9F77D2-BBCB-4087-8991-A6F91981A60A}"/>
              </a:ext>
            </a:extLst>
          </p:cNvPr>
          <p:cNvSpPr txBox="1">
            <a:spLocks/>
          </p:cNvSpPr>
          <p:nvPr/>
        </p:nvSpPr>
        <p:spPr>
          <a:xfrm>
            <a:off x="0" y="1257597"/>
            <a:ext cx="9648000" cy="369332"/>
          </a:xfrm>
          <a:prstGeom prst="rect">
            <a:avLst/>
          </a:prstGeom>
        </p:spPr>
        <p:txBody>
          <a:bodyPr anchor="b" anchorCtr="0">
            <a:noAutofit/>
          </a:bodyPr>
          <a:lstStyle/>
          <a:p>
            <a:pPr marL="285750" marR="0" lvl="0" indent="-285750" algn="l" defTabSz="9960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Gypsum + groundwater flow: from dissolution to sinkhole subsidence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E0FD7-54A5-4691-AB62-A72E6C8C95DF}"/>
              </a:ext>
            </a:extLst>
          </p:cNvPr>
          <p:cNvSpPr/>
          <p:nvPr/>
        </p:nvSpPr>
        <p:spPr>
          <a:xfrm>
            <a:off x="-12467" y="2825412"/>
            <a:ext cx="84285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372917" defTabSz="996082">
              <a:spcBef>
                <a:spcPct val="20000"/>
              </a:spcBef>
              <a:defRPr/>
            </a:pPr>
            <a:r>
              <a:rPr lang="en-US" sz="2000" b="1" u="sng" kern="0" dirty="0">
                <a:solidFill>
                  <a:srgbClr val="333399"/>
                </a:solidFill>
                <a:cs typeface="Arial" panose="020B0604020202020204" pitchFamily="34" charset="0"/>
              </a:rPr>
              <a:t>Hypothesis</a:t>
            </a:r>
            <a:r>
              <a:rPr lang="en-US" sz="2000" b="1" kern="0" dirty="0">
                <a:solidFill>
                  <a:srgbClr val="333399"/>
                </a:solidFill>
                <a:cs typeface="Arial" panose="020B0604020202020204" pitchFamily="34" charset="0"/>
              </a:rPr>
              <a:t> : Particle transport process strongly increases cavity growth 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457158C-90E7-4E43-896F-F2CC93CAA3E1}"/>
              </a:ext>
            </a:extLst>
          </p:cNvPr>
          <p:cNvGrpSpPr/>
          <p:nvPr/>
        </p:nvGrpSpPr>
        <p:grpSpPr>
          <a:xfrm>
            <a:off x="-796216" y="3440470"/>
            <a:ext cx="5485067" cy="646331"/>
            <a:chOff x="5645095" y="3665852"/>
            <a:chExt cx="5143536" cy="646331"/>
          </a:xfrm>
        </p:grpSpPr>
        <p:sp>
          <p:nvSpPr>
            <p:cNvPr id="17" name="Rectangle à coins arrondis 77">
              <a:extLst>
                <a:ext uri="{FF2B5EF4-FFF2-40B4-BE49-F238E27FC236}">
                  <a16:creationId xmlns:a16="http://schemas.microsoft.com/office/drawing/2014/main" id="{8CB28500-81DA-4637-81C8-2917E5502383}"/>
                </a:ext>
              </a:extLst>
            </p:cNvPr>
            <p:cNvSpPr/>
            <p:nvPr/>
          </p:nvSpPr>
          <p:spPr bwMode="auto">
            <a:xfrm>
              <a:off x="6664295" y="3676921"/>
              <a:ext cx="3118388" cy="56739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B5B322-A686-4B26-928A-FAE9026D96D4}"/>
                </a:ext>
              </a:extLst>
            </p:cNvPr>
            <p:cNvSpPr/>
            <p:nvPr/>
          </p:nvSpPr>
          <p:spPr>
            <a:xfrm>
              <a:off x="5645095" y="3665852"/>
              <a:ext cx="51435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kern="0" dirty="0">
                  <a:cs typeface="Arial" panose="020B0604020202020204" pitchFamily="34" charset="0"/>
                </a:rPr>
                <a:t>Active hydraulic disturbances: </a:t>
              </a:r>
            </a:p>
            <a:p>
              <a:pPr algn="ctr"/>
              <a:r>
                <a:rPr lang="en-US" b="1" kern="0" dirty="0">
                  <a:cs typeface="Arial" panose="020B0604020202020204" pitchFamily="34" charset="0"/>
                </a:rPr>
                <a:t>Anthropic or hydroclimatic</a:t>
              </a:r>
              <a:endParaRPr lang="en-US" dirty="0">
                <a:cs typeface="Arial" panose="020B060402020202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797EDE7-0307-4E7D-B6BD-9A21249FAC63}"/>
              </a:ext>
            </a:extLst>
          </p:cNvPr>
          <p:cNvSpPr/>
          <p:nvPr/>
        </p:nvSpPr>
        <p:spPr>
          <a:xfrm>
            <a:off x="4093300" y="3415979"/>
            <a:ext cx="29235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cs typeface="Arial" panose="020B0604020202020204" pitchFamily="34" charset="0"/>
              </a:rPr>
              <a:t> Active natural dissolution:</a:t>
            </a:r>
          </a:p>
          <a:p>
            <a:pPr algn="ctr"/>
            <a:r>
              <a:rPr lang="en-US" b="1" kern="0" dirty="0">
                <a:cs typeface="Arial" panose="020B0604020202020204" pitchFamily="34" charset="0"/>
              </a:rPr>
              <a:t>Gypsum destructuration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2" name="Rectangle à coins arrondis 82">
            <a:extLst>
              <a:ext uri="{FF2B5EF4-FFF2-40B4-BE49-F238E27FC236}">
                <a16:creationId xmlns:a16="http://schemas.microsoft.com/office/drawing/2014/main" id="{C2F663FE-9CCA-43B8-9FCB-87869A99CB35}"/>
              </a:ext>
            </a:extLst>
          </p:cNvPr>
          <p:cNvSpPr/>
          <p:nvPr/>
        </p:nvSpPr>
        <p:spPr bwMode="auto">
          <a:xfrm>
            <a:off x="4213933" y="4609859"/>
            <a:ext cx="2698248" cy="5829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rgbClr val="00AB8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D22A3B-9DBE-42EA-A58A-A000C5BC46F6}"/>
              </a:ext>
            </a:extLst>
          </p:cNvPr>
          <p:cNvSpPr/>
          <p:nvPr/>
        </p:nvSpPr>
        <p:spPr>
          <a:xfrm>
            <a:off x="4145110" y="4608552"/>
            <a:ext cx="278315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cs typeface="Arial" panose="020B0604020202020204" pitchFamily="34" charset="0"/>
              </a:rPr>
              <a:t>Transport of gypsum grains (undissolved) by the flow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BF932D-17AC-4EBF-B5F2-1A808167398A}"/>
              </a:ext>
            </a:extLst>
          </p:cNvPr>
          <p:cNvSpPr/>
          <p:nvPr/>
        </p:nvSpPr>
        <p:spPr>
          <a:xfrm>
            <a:off x="-33393" y="5539157"/>
            <a:ext cx="7626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0" indent="-372917" defTabSz="996082">
              <a:spcBef>
                <a:spcPct val="20000"/>
              </a:spcBef>
              <a:defRPr/>
            </a:pPr>
            <a:r>
              <a:rPr lang="en-US" sz="2000" b="1" u="sng" kern="0" dirty="0">
                <a:solidFill>
                  <a:srgbClr val="333399"/>
                </a:solidFill>
                <a:cs typeface="Arial" panose="020B0604020202020204" pitchFamily="34" charset="0"/>
              </a:rPr>
              <a:t>Experimental work in progress</a:t>
            </a:r>
            <a:r>
              <a:rPr lang="en-US" b="1" u="sng" kern="0" dirty="0">
                <a:solidFill>
                  <a:srgbClr val="333399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id="{37B4A3EF-6388-47AD-BE5A-CAE39B21B93E}"/>
              </a:ext>
            </a:extLst>
          </p:cNvPr>
          <p:cNvSpPr/>
          <p:nvPr/>
        </p:nvSpPr>
        <p:spPr>
          <a:xfrm>
            <a:off x="-120931" y="5981201"/>
            <a:ext cx="11119905" cy="38472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69901" lvl="1" algn="just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dirty="0">
                <a:solidFill>
                  <a:srgbClr val="000000"/>
                </a:solidFill>
                <a:cs typeface="Arial" panose="020B0604020202020204" pitchFamily="34" charset="0"/>
              </a:rPr>
              <a:t>Quantification of the dissolution kinetics: natural gypsum with different fabrics and insoluble contents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C713F0DB-366C-4523-8235-73F01F614CE9}"/>
              </a:ext>
            </a:extLst>
          </p:cNvPr>
          <p:cNvSpPr/>
          <p:nvPr/>
        </p:nvSpPr>
        <p:spPr>
          <a:xfrm>
            <a:off x="-77188" y="6450566"/>
            <a:ext cx="10120690" cy="38472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469901" lvl="1" algn="just" defTabSz="914400"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900" b="1" dirty="0">
                <a:solidFill>
                  <a:srgbClr val="000000"/>
                </a:solidFill>
                <a:cs typeface="Arial" panose="020B0604020202020204" pitchFamily="34" charset="0"/>
              </a:rPr>
              <a:t>The impact of erosion and particle transport related to gypsum dissolution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5" name="Rectangle 20">
            <a:extLst>
              <a:ext uri="{FF2B5EF4-FFF2-40B4-BE49-F238E27FC236}">
                <a16:creationId xmlns:a16="http://schemas.microsoft.com/office/drawing/2014/main" id="{7F0AEAF9-392C-4702-AB5C-FD2E2A9AFECA}"/>
              </a:ext>
            </a:extLst>
          </p:cNvPr>
          <p:cNvSpPr/>
          <p:nvPr/>
        </p:nvSpPr>
        <p:spPr>
          <a:xfrm>
            <a:off x="153530" y="6087623"/>
            <a:ext cx="165104" cy="165104"/>
          </a:xfrm>
          <a:prstGeom prst="rect">
            <a:avLst/>
          </a:prstGeom>
          <a:solidFill>
            <a:srgbClr val="00AB8E"/>
          </a:solidFill>
          <a:ln w="38103" cap="flat">
            <a:solidFill>
              <a:srgbClr val="FFFFFF"/>
            </a:solidFill>
            <a:prstDash val="solid"/>
            <a:round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BD246F2A-5CD4-4A6E-A481-1B691DF01C6B}"/>
              </a:ext>
            </a:extLst>
          </p:cNvPr>
          <p:cNvSpPr/>
          <p:nvPr/>
        </p:nvSpPr>
        <p:spPr>
          <a:xfrm>
            <a:off x="134440" y="6535636"/>
            <a:ext cx="165104" cy="165104"/>
          </a:xfrm>
          <a:prstGeom prst="rect">
            <a:avLst/>
          </a:prstGeom>
          <a:solidFill>
            <a:srgbClr val="00AB8E"/>
          </a:solidFill>
          <a:ln w="38103" cap="flat">
            <a:solidFill>
              <a:srgbClr val="FFFFFF"/>
            </a:solidFill>
            <a:prstDash val="solid"/>
            <a:round/>
          </a:ln>
          <a:effectLst>
            <a:outerShdw dist="19997" dir="5400000" algn="tl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8" name="Flèche : droite 37">
            <a:extLst>
              <a:ext uri="{FF2B5EF4-FFF2-40B4-BE49-F238E27FC236}">
                <a16:creationId xmlns:a16="http://schemas.microsoft.com/office/drawing/2014/main" id="{1E908282-1287-46FD-AA51-99A2688ACA82}"/>
              </a:ext>
            </a:extLst>
          </p:cNvPr>
          <p:cNvSpPr/>
          <p:nvPr/>
        </p:nvSpPr>
        <p:spPr>
          <a:xfrm>
            <a:off x="7008888" y="3643459"/>
            <a:ext cx="436728" cy="255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à coins arrondis 82">
            <a:extLst>
              <a:ext uri="{FF2B5EF4-FFF2-40B4-BE49-F238E27FC236}">
                <a16:creationId xmlns:a16="http://schemas.microsoft.com/office/drawing/2014/main" id="{15D2EB7B-7A3A-45A4-8C5B-C382419D93EC}"/>
              </a:ext>
            </a:extLst>
          </p:cNvPr>
          <p:cNvSpPr/>
          <p:nvPr/>
        </p:nvSpPr>
        <p:spPr bwMode="auto">
          <a:xfrm>
            <a:off x="7592937" y="3515913"/>
            <a:ext cx="2923507" cy="461665"/>
          </a:xfrm>
          <a:prstGeom prst="roundRect">
            <a:avLst/>
          </a:prstGeom>
          <a:solidFill>
            <a:srgbClr val="FA989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D74575-5367-4683-A620-7AC1A18B3A59}"/>
              </a:ext>
            </a:extLst>
          </p:cNvPr>
          <p:cNvSpPr/>
          <p:nvPr/>
        </p:nvSpPr>
        <p:spPr>
          <a:xfrm>
            <a:off x="7456022" y="3562079"/>
            <a:ext cx="3218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cs typeface="Arial" panose="020B0604020202020204" pitchFamily="34" charset="0"/>
              </a:rPr>
              <a:t>Growth of the dissolved mass</a:t>
            </a:r>
            <a:endParaRPr lang="fr-FR" dirty="0">
              <a:cs typeface="Arial" panose="020B0604020202020204" pitchFamily="34" charset="0"/>
            </a:endParaRPr>
          </a:p>
        </p:txBody>
      </p:sp>
      <p:sp>
        <p:nvSpPr>
          <p:cNvPr id="13" name="Croix 12">
            <a:extLst>
              <a:ext uri="{FF2B5EF4-FFF2-40B4-BE49-F238E27FC236}">
                <a16:creationId xmlns:a16="http://schemas.microsoft.com/office/drawing/2014/main" id="{7FB7013C-93AB-44C8-82E7-3111E15386A2}"/>
              </a:ext>
            </a:extLst>
          </p:cNvPr>
          <p:cNvSpPr/>
          <p:nvPr/>
        </p:nvSpPr>
        <p:spPr>
          <a:xfrm>
            <a:off x="3758629" y="3588286"/>
            <a:ext cx="348752" cy="350206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Croix 38">
            <a:extLst>
              <a:ext uri="{FF2B5EF4-FFF2-40B4-BE49-F238E27FC236}">
                <a16:creationId xmlns:a16="http://schemas.microsoft.com/office/drawing/2014/main" id="{5A0B6C7D-E794-4278-82B8-C6882F65FAD5}"/>
              </a:ext>
            </a:extLst>
          </p:cNvPr>
          <p:cNvSpPr/>
          <p:nvPr/>
        </p:nvSpPr>
        <p:spPr>
          <a:xfrm>
            <a:off x="5264646" y="4132744"/>
            <a:ext cx="348752" cy="350206"/>
          </a:xfrm>
          <a:prstGeom prst="plu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AA26B840-5362-4479-B6DD-D0624D8EB145}"/>
              </a:ext>
            </a:extLst>
          </p:cNvPr>
          <p:cNvSpPr/>
          <p:nvPr/>
        </p:nvSpPr>
        <p:spPr>
          <a:xfrm>
            <a:off x="6944350" y="4780474"/>
            <a:ext cx="436728" cy="25503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à coins arrondis 82">
            <a:extLst>
              <a:ext uri="{FF2B5EF4-FFF2-40B4-BE49-F238E27FC236}">
                <a16:creationId xmlns:a16="http://schemas.microsoft.com/office/drawing/2014/main" id="{F7CA3655-C4C6-44F1-9B22-FD3A3E4421FF}"/>
              </a:ext>
            </a:extLst>
          </p:cNvPr>
          <p:cNvSpPr/>
          <p:nvPr/>
        </p:nvSpPr>
        <p:spPr bwMode="auto">
          <a:xfrm>
            <a:off x="7607110" y="4553314"/>
            <a:ext cx="2923506" cy="673836"/>
          </a:xfrm>
          <a:prstGeom prst="roundRect">
            <a:avLst/>
          </a:prstGeom>
          <a:solidFill>
            <a:srgbClr val="F86868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2D9645-872F-4FB2-9DCD-A992CA4B7B45}"/>
              </a:ext>
            </a:extLst>
          </p:cNvPr>
          <p:cNvSpPr/>
          <p:nvPr/>
        </p:nvSpPr>
        <p:spPr>
          <a:xfrm>
            <a:off x="7445435" y="4613566"/>
            <a:ext cx="3218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b="1" kern="0" dirty="0">
                <a:cs typeface="Arial" panose="020B0604020202020204" pitchFamily="34" charset="0"/>
              </a:rPr>
              <a:t>Potential increase of the cavity volume</a:t>
            </a:r>
            <a:endParaRPr lang="en-ZA" dirty="0"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64510BD-0410-49AA-BDAC-E8322362F4F6}"/>
              </a:ext>
            </a:extLst>
          </p:cNvPr>
          <p:cNvSpPr/>
          <p:nvPr/>
        </p:nvSpPr>
        <p:spPr>
          <a:xfrm>
            <a:off x="6197139" y="6247480"/>
            <a:ext cx="4245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kern="0" dirty="0">
                <a:latin typeface="Calibri" pitchFamily="34" charset="0"/>
              </a:rPr>
              <a:t> </a:t>
            </a:r>
            <a:endParaRPr lang="fr-FR" sz="1600" dirty="0"/>
          </a:p>
        </p:txBody>
      </p:sp>
      <p:sp>
        <p:nvSpPr>
          <p:cNvPr id="46" name="Flèche droite 14">
            <a:extLst>
              <a:ext uri="{FF2B5EF4-FFF2-40B4-BE49-F238E27FC236}">
                <a16:creationId xmlns:a16="http://schemas.microsoft.com/office/drawing/2014/main" id="{CC610805-B882-4C03-BB0A-06A114B00FE4}"/>
              </a:ext>
            </a:extLst>
          </p:cNvPr>
          <p:cNvSpPr/>
          <p:nvPr/>
        </p:nvSpPr>
        <p:spPr>
          <a:xfrm>
            <a:off x="4804562" y="1942288"/>
            <a:ext cx="357190" cy="24447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5400"/>
              <a:gd name="f8" fmla="val 15120"/>
              <a:gd name="f9" fmla="val 10800"/>
              <a:gd name="f10" fmla="val 16200"/>
              <a:gd name="f11" fmla="+- 0 0 -360"/>
              <a:gd name="f12" fmla="+- 0 0 -90"/>
              <a:gd name="f13" fmla="+- 0 0 -180"/>
              <a:gd name="f14" fmla="+- 0 0 -270"/>
              <a:gd name="f15" fmla="*/ f3 1 21600"/>
              <a:gd name="f16" fmla="*/ f4 1 21600"/>
              <a:gd name="f17" fmla="val f5"/>
              <a:gd name="f18" fmla="val f6"/>
              <a:gd name="f19" fmla="*/ f11 f0 1"/>
              <a:gd name="f20" fmla="*/ f12 f0 1"/>
              <a:gd name="f21" fmla="*/ f13 f0 1"/>
              <a:gd name="f22" fmla="*/ f14 f0 1"/>
              <a:gd name="f23" fmla="+- f18 0 f17"/>
              <a:gd name="f24" fmla="*/ f19 1 f2"/>
              <a:gd name="f25" fmla="*/ f20 1 f2"/>
              <a:gd name="f26" fmla="*/ f21 1 f2"/>
              <a:gd name="f27" fmla="*/ f22 1 f2"/>
              <a:gd name="f28" fmla="*/ f23 1 21600"/>
              <a:gd name="f29" fmla="*/ 85812 f23 1"/>
              <a:gd name="f30" fmla="*/ 0 f23 1"/>
              <a:gd name="f31" fmla="*/ 171623 f23 1"/>
              <a:gd name="f32" fmla="*/ 51490 f23 1"/>
              <a:gd name="f33" fmla="*/ 102979 f23 1"/>
              <a:gd name="f34" fmla="*/ 120136 f23 1"/>
              <a:gd name="f35" fmla="*/ 5400 f23 1"/>
              <a:gd name="f36" fmla="*/ 18360 f23 1"/>
              <a:gd name="f37" fmla="*/ 16200 f23 1"/>
              <a:gd name="f38" fmla="+- f24 0 f1"/>
              <a:gd name="f39" fmla="+- f25 0 f1"/>
              <a:gd name="f40" fmla="+- f26 0 f1"/>
              <a:gd name="f41" fmla="+- f27 0 f1"/>
              <a:gd name="f42" fmla="*/ f29 1 21600"/>
              <a:gd name="f43" fmla="*/ f30 1 21600"/>
              <a:gd name="f44" fmla="*/ f31 1 21600"/>
              <a:gd name="f45" fmla="*/ f32 1 21600"/>
              <a:gd name="f46" fmla="*/ f33 1 21600"/>
              <a:gd name="f47" fmla="*/ f34 1 21600"/>
              <a:gd name="f48" fmla="*/ f35 1 21600"/>
              <a:gd name="f49" fmla="*/ f36 1 21600"/>
              <a:gd name="f50" fmla="*/ f37 1 21600"/>
              <a:gd name="f51" fmla="*/ f42 1 f28"/>
              <a:gd name="f52" fmla="*/ f43 1 f28"/>
              <a:gd name="f53" fmla="*/ f44 1 f28"/>
              <a:gd name="f54" fmla="*/ f45 1 f28"/>
              <a:gd name="f55" fmla="*/ f46 1 f28"/>
              <a:gd name="f56" fmla="*/ f47 1 f28"/>
              <a:gd name="f57" fmla="*/ f49 1 f28"/>
              <a:gd name="f58" fmla="*/ f48 1 f28"/>
              <a:gd name="f59" fmla="*/ f50 1 f28"/>
              <a:gd name="f60" fmla="*/ f52 f15 1"/>
              <a:gd name="f61" fmla="*/ f57 f15 1"/>
              <a:gd name="f62" fmla="*/ f59 f16 1"/>
              <a:gd name="f63" fmla="*/ f58 f16 1"/>
              <a:gd name="f64" fmla="*/ f51 f15 1"/>
              <a:gd name="f65" fmla="*/ f52 f16 1"/>
              <a:gd name="f66" fmla="*/ f53 f15 1"/>
              <a:gd name="f67" fmla="*/ f54 f16 1"/>
              <a:gd name="f68" fmla="*/ f55 f16 1"/>
              <a:gd name="f69" fmla="*/ f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64" y="f65"/>
              </a:cxn>
              <a:cxn ang="f39">
                <a:pos x="f66" y="f67"/>
              </a:cxn>
              <a:cxn ang="f40">
                <a:pos x="f64" y="f68"/>
              </a:cxn>
              <a:cxn ang="f41">
                <a:pos x="f60" y="f67"/>
              </a:cxn>
              <a:cxn ang="f38">
                <a:pos x="f69" y="f65"/>
              </a:cxn>
              <a:cxn ang="f40">
                <a:pos x="f69" y="f68"/>
              </a:cxn>
            </a:cxnLst>
            <a:rect l="f60" t="f63" r="f61" b="f62"/>
            <a:pathLst>
              <a:path w="21600" h="21600">
                <a:moveTo>
                  <a:pt x="f5" y="f7"/>
                </a:moveTo>
                <a:lnTo>
                  <a:pt x="f8" y="f7"/>
                </a:lnTo>
                <a:lnTo>
                  <a:pt x="f8" y="f5"/>
                </a:lnTo>
                <a:lnTo>
                  <a:pt x="f6" y="f9"/>
                </a:lnTo>
                <a:lnTo>
                  <a:pt x="f8" y="f6"/>
                </a:lnTo>
                <a:lnTo>
                  <a:pt x="f8" y="f10"/>
                </a:lnTo>
                <a:lnTo>
                  <a:pt x="f5" y="f10"/>
                </a:lnTo>
                <a:lnTo>
                  <a:pt x="f5" y="f7"/>
                </a:lnTo>
                <a:close/>
              </a:path>
            </a:pathLst>
          </a:custGeom>
          <a:solidFill>
            <a:srgbClr val="00AB8E"/>
          </a:solidFill>
          <a:ln w="19050" cap="flat">
            <a:solidFill>
              <a:srgbClr val="00AB8E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D356EE-45CD-42B4-BE14-678FF34B7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115" y="1189103"/>
            <a:ext cx="2519669" cy="182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9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/>
      <p:bldP spid="19" grpId="0"/>
      <p:bldP spid="22" grpId="0" animBg="1"/>
      <p:bldP spid="23" grpId="0"/>
      <p:bldP spid="31" grpId="0"/>
      <p:bldP spid="32" grpId="0"/>
      <p:bldP spid="33" grpId="0"/>
      <p:bldP spid="35" grpId="0" animBg="1"/>
      <p:bldP spid="36" grpId="0" animBg="1"/>
      <p:bldP spid="38" grpId="0" animBg="1"/>
      <p:bldP spid="40" grpId="0" animBg="1"/>
      <p:bldP spid="41" grpId="0"/>
      <p:bldP spid="13" grpId="0" animBg="1"/>
      <p:bldP spid="39" grpId="0" animBg="1"/>
      <p:bldP spid="42" grpId="0" animBg="1"/>
      <p:bldP spid="43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E934915-061D-46AA-AE97-1DB0A371D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5583" y="2505807"/>
            <a:ext cx="6741292" cy="2340000"/>
          </a:xfrm>
        </p:spPr>
        <p:txBody>
          <a:bodyPr/>
          <a:lstStyle/>
          <a:p>
            <a:r>
              <a:rPr lang="en-US" sz="4000" dirty="0"/>
              <a:t>Experimental approaches</a:t>
            </a:r>
          </a:p>
        </p:txBody>
      </p:sp>
    </p:spTree>
    <p:extLst>
      <p:ext uri="{BB962C8B-B14F-4D97-AF65-F5344CB8AC3E}">
        <p14:creationId xmlns:p14="http://schemas.microsoft.com/office/powerpoint/2010/main" val="159466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E4AD8E-D9AF-4224-83A6-D531BF1A5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628" y="1126230"/>
            <a:ext cx="3880292" cy="3767671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1763C2B-CFAF-450C-86E2-4EAB5B22218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dirty="0">
                <a:latin typeface="+mn-lt"/>
              </a:rPr>
              <a:t>Experimental setup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F68673-D9CC-43F5-8F85-2B64D4AF93A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Rotating disk technique</a:t>
            </a:r>
          </a:p>
        </p:txBody>
      </p:sp>
      <p:pic>
        <p:nvPicPr>
          <p:cNvPr id="6" name="Image 39">
            <a:extLst>
              <a:ext uri="{FF2B5EF4-FFF2-40B4-BE49-F238E27FC236}">
                <a16:creationId xmlns:a16="http://schemas.microsoft.com/office/drawing/2014/main" id="{D67778CE-2C18-4B88-8E11-86246CDF4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2318" t="47548" r="-1" b="7324"/>
          <a:stretch/>
        </p:blipFill>
        <p:spPr>
          <a:xfrm>
            <a:off x="7093286" y="2873557"/>
            <a:ext cx="1616655" cy="1613646"/>
          </a:xfrm>
          <a:prstGeom prst="rect">
            <a:avLst/>
          </a:prstGeom>
          <a:noFill/>
          <a:ln cap="flat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9913BB5-B32F-4B09-8DA7-EA35A66E9E1F}"/>
                  </a:ext>
                </a:extLst>
              </p:cNvPr>
              <p:cNvSpPr/>
              <p:nvPr/>
            </p:nvSpPr>
            <p:spPr>
              <a:xfrm>
                <a:off x="234000" y="1947806"/>
                <a:ext cx="453947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Measurement of the electrical conductivity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</a:t>
                </a: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from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= 0 to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chemeClr val="accent1"/>
                    </a:solidFill>
                  </a:rPr>
                  <a:t> = equilibrium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9913BB5-B32F-4B09-8DA7-EA35A66E9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000" y="1947806"/>
                <a:ext cx="4539478" cy="584775"/>
              </a:xfrm>
              <a:prstGeom prst="rect">
                <a:avLst/>
              </a:prstGeom>
              <a:blipFill>
                <a:blip r:embed="rId5"/>
                <a:stretch>
                  <a:fillRect l="-671" t="-3158" b="-1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2C5547B2-C26E-4B67-9624-5970A4C731A2}"/>
              </a:ext>
            </a:extLst>
          </p:cNvPr>
          <p:cNvSpPr/>
          <p:nvPr/>
        </p:nvSpPr>
        <p:spPr>
          <a:xfrm>
            <a:off x="310885" y="5802168"/>
            <a:ext cx="1007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en-US" dirty="0">
                <a:cs typeface="Arial" panose="020B0604020202020204" pitchFamily="34" charset="0"/>
              </a:rPr>
              <a:t> Quantifying the evolution of the solution concentration from the electrical conductivity measurements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6F268C8-74CD-46FD-93FA-3D95E93E2FBA}"/>
              </a:ext>
            </a:extLst>
          </p:cNvPr>
          <p:cNvSpPr/>
          <p:nvPr/>
        </p:nvSpPr>
        <p:spPr>
          <a:xfrm>
            <a:off x="310885" y="5039154"/>
            <a:ext cx="10070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fr-FR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Performing measurements under constant and uniform boundary conditions</a:t>
            </a:r>
            <a:endParaRPr lang="fr-FR" u="sng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au 39">
                <a:extLst>
                  <a:ext uri="{FF2B5EF4-FFF2-40B4-BE49-F238E27FC236}">
                    <a16:creationId xmlns:a16="http://schemas.microsoft.com/office/drawing/2014/main" id="{6BB0E1B6-D0F7-4FF8-8934-55D9FE0F22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7340273"/>
                  </p:ext>
                </p:extLst>
              </p:nvPr>
            </p:nvGraphicFramePr>
            <p:xfrm>
              <a:off x="599940" y="6259552"/>
              <a:ext cx="3616290" cy="70567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616290">
                      <a:extLst>
                        <a:ext uri="{9D8B030D-6E8A-4147-A177-3AD203B41FA5}">
                          <a16:colId xmlns:a16="http://schemas.microsoft.com/office/drawing/2014/main" val="172921845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2000" i="1" smtClean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</m:t>
                                    </m:r>
                                    <m:sSub>
                                      <m:sSubPr>
                                        <m:ctrlPr>
                                          <a:rPr lang="fr-FR" sz="20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2000" b="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𝑟𝑒𝑙</m:t>
                                        </m:r>
                                      </m:sub>
                                    </m:sSub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fr-FR" sz="2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FR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fr-FR" sz="20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lang="fr-FR" sz="20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20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2000" b="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𝑟𝑒𝑙</m:t>
                                        </m:r>
                                      </m:sub>
                                    </m:sSub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(</m:t>
                                    </m:r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𝑡</m:t>
                                    </m:r>
                                    <m:r>
                                      <a:rPr lang="fr-FR" sz="2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))</m:t>
                                    </m:r>
                                  </m:e>
                                  <m:sup>
                                    <m:r>
                                      <a:rPr lang="fr-FR" sz="2000" b="0" i="1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fr-FR" sz="2000" dirty="0">
                            <a:effectLst/>
                            <a:latin typeface="Trebuchet MS" panose="020B0603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010262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au 3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BB0E1B6-D0F7-4FF8-8934-55D9FE0F223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67340273"/>
                  </p:ext>
                </p:extLst>
              </p:nvPr>
            </p:nvGraphicFramePr>
            <p:xfrm>
              <a:off x="599940" y="6259552"/>
              <a:ext cx="3616290" cy="70567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61629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729218451"/>
                        </a:ext>
                      </a:extLst>
                    </a:gridCol>
                  </a:tblGrid>
                  <a:tr h="70567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6"/>
                          <a:stretch>
                            <a:fillRect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90102625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49942B0-68BB-48F7-A555-1A6C462B498F}"/>
                  </a:ext>
                </a:extLst>
              </p:cNvPr>
              <p:cNvSpPr/>
              <p:nvPr/>
            </p:nvSpPr>
            <p:spPr>
              <a:xfrm>
                <a:off x="6348377" y="6325992"/>
                <a:ext cx="3106475" cy="700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den>
                      </m:f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den>
                      </m:f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49942B0-68BB-48F7-A555-1A6C462B4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377" y="6325992"/>
                <a:ext cx="3106475" cy="7003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3ABB2A1-5788-4627-8348-7FD8585DB873}"/>
                  </a:ext>
                </a:extLst>
              </p:cNvPr>
              <p:cNvSpPr/>
              <p:nvPr/>
            </p:nvSpPr>
            <p:spPr>
              <a:xfrm>
                <a:off x="327377" y="5415938"/>
                <a:ext cx="71839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just">
                  <a:buFont typeface="Wingdings" panose="05000000000000000000" pitchFamily="2" charset="2"/>
                  <a:buChar char="ü"/>
                </a:pPr>
                <a:r>
                  <a:rPr lang="fr-FR" dirty="0"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cs typeface="Arial" panose="020B0604020202020204" pitchFamily="34" charset="0"/>
                  </a:rPr>
                  <a:t>Diffusion boundary layer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𝛿</m:t>
                    </m:r>
                  </m:oMath>
                </a14:m>
                <a:r>
                  <a:rPr lang="fr-FR" dirty="0">
                    <a:cs typeface="Arial" panose="020B0604020202020204" pitchFamily="34" charset="0"/>
                  </a:rPr>
                  <a:t> controlled by the rotation speed </a:t>
                </a:r>
                <a14:m>
                  <m:oMath xmlns:m="http://schemas.openxmlformats.org/officeDocument/2006/math">
                    <m:r>
                      <a:rPr lang="fr-FR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𝜔</m:t>
                    </m:r>
                  </m:oMath>
                </a14:m>
                <a:endParaRPr lang="fr-FR" u="sng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3ABB2A1-5788-4627-8348-7FD8585DB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77" y="5415938"/>
                <a:ext cx="7183921" cy="369332"/>
              </a:xfrm>
              <a:prstGeom prst="rect">
                <a:avLst/>
              </a:prstGeom>
              <a:blipFill>
                <a:blip r:embed="rId8"/>
                <a:stretch>
                  <a:fillRect l="-59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 : coins arrondis 14">
            <a:extLst>
              <a:ext uri="{FF2B5EF4-FFF2-40B4-BE49-F238E27FC236}">
                <a16:creationId xmlns:a16="http://schemas.microsoft.com/office/drawing/2014/main" id="{982CA6F2-6811-4028-8649-122DB5BB7DB9}"/>
              </a:ext>
            </a:extLst>
          </p:cNvPr>
          <p:cNvSpPr/>
          <p:nvPr/>
        </p:nvSpPr>
        <p:spPr>
          <a:xfrm>
            <a:off x="6696803" y="6286438"/>
            <a:ext cx="2171942" cy="7003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00266"/>
              <a:gd name="f7" fmla="val 900985"/>
              <a:gd name="f8" fmla="val 150164"/>
              <a:gd name="f9" fmla="val 150163"/>
              <a:gd name="f10" fmla="val 67230"/>
              <a:gd name="f11" fmla="val 750821"/>
              <a:gd name="f12" fmla="val 833754"/>
              <a:gd name="f13" fmla="val 2750102"/>
              <a:gd name="f14" fmla="val 2833035"/>
              <a:gd name="f15" fmla="+- 0 0 -360"/>
              <a:gd name="f16" fmla="+- 0 0 -90"/>
              <a:gd name="f17" fmla="+- 0 0 -180"/>
              <a:gd name="f18" fmla="+- 0 0 -270"/>
              <a:gd name="f19" fmla="*/ f3 1 2900266"/>
              <a:gd name="f20" fmla="*/ f4 1 900985"/>
              <a:gd name="f21" fmla="val f5"/>
              <a:gd name="f22" fmla="val f6"/>
              <a:gd name="f23" fmla="val f7"/>
              <a:gd name="f24" fmla="*/ f15 f0 1"/>
              <a:gd name="f25" fmla="*/ f16 f0 1"/>
              <a:gd name="f26" fmla="*/ f17 f0 1"/>
              <a:gd name="f27" fmla="*/ f18 f0 1"/>
              <a:gd name="f28" fmla="+- f23 0 f21"/>
              <a:gd name="f29" fmla="+- f22 0 f21"/>
              <a:gd name="f30" fmla="*/ f24 1 f2"/>
              <a:gd name="f31" fmla="*/ f25 1 f2"/>
              <a:gd name="f32" fmla="*/ f26 1 f2"/>
              <a:gd name="f33" fmla="*/ f27 1 f2"/>
              <a:gd name="f34" fmla="*/ f29 1 2900266"/>
              <a:gd name="f35" fmla="*/ f28 1 900985"/>
              <a:gd name="f36" fmla="*/ 1450133 f29 1"/>
              <a:gd name="f37" fmla="*/ 0 f28 1"/>
              <a:gd name="f38" fmla="*/ 2900266 f29 1"/>
              <a:gd name="f39" fmla="*/ 450493 f28 1"/>
              <a:gd name="f40" fmla="*/ 900985 f28 1"/>
              <a:gd name="f41" fmla="*/ 0 f29 1"/>
              <a:gd name="f42" fmla="*/ 43983 f29 1"/>
              <a:gd name="f43" fmla="*/ 43983 f28 1"/>
              <a:gd name="f44" fmla="*/ 2856283 f29 1"/>
              <a:gd name="f45" fmla="*/ 857002 f28 1"/>
              <a:gd name="f46" fmla="+- f30 0 f1"/>
              <a:gd name="f47" fmla="+- f31 0 f1"/>
              <a:gd name="f48" fmla="+- f32 0 f1"/>
              <a:gd name="f49" fmla="+- f33 0 f1"/>
              <a:gd name="f50" fmla="*/ f36 1 2900266"/>
              <a:gd name="f51" fmla="*/ f37 1 900985"/>
              <a:gd name="f52" fmla="*/ f38 1 2900266"/>
              <a:gd name="f53" fmla="*/ f39 1 900985"/>
              <a:gd name="f54" fmla="*/ f40 1 900985"/>
              <a:gd name="f55" fmla="*/ f41 1 2900266"/>
              <a:gd name="f56" fmla="*/ f42 1 2900266"/>
              <a:gd name="f57" fmla="*/ f43 1 900985"/>
              <a:gd name="f58" fmla="*/ f44 1 2900266"/>
              <a:gd name="f59" fmla="*/ f45 1 900985"/>
              <a:gd name="f60" fmla="*/ f50 1 f34"/>
              <a:gd name="f61" fmla="*/ f51 1 f35"/>
              <a:gd name="f62" fmla="*/ f52 1 f34"/>
              <a:gd name="f63" fmla="*/ f53 1 f35"/>
              <a:gd name="f64" fmla="*/ f54 1 f35"/>
              <a:gd name="f65" fmla="*/ f55 1 f34"/>
              <a:gd name="f66" fmla="*/ f56 1 f34"/>
              <a:gd name="f67" fmla="*/ f58 1 f34"/>
              <a:gd name="f68" fmla="*/ f57 1 f35"/>
              <a:gd name="f69" fmla="*/ f59 1 f35"/>
              <a:gd name="f70" fmla="*/ f66 f19 1"/>
              <a:gd name="f71" fmla="*/ f67 f19 1"/>
              <a:gd name="f72" fmla="*/ f69 f20 1"/>
              <a:gd name="f73" fmla="*/ f68 f20 1"/>
              <a:gd name="f74" fmla="*/ f60 f19 1"/>
              <a:gd name="f75" fmla="*/ f61 f20 1"/>
              <a:gd name="f76" fmla="*/ f62 f19 1"/>
              <a:gd name="f77" fmla="*/ f63 f20 1"/>
              <a:gd name="f78" fmla="*/ f64 f20 1"/>
              <a:gd name="f79" fmla="*/ f65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6">
                <a:pos x="f74" y="f75"/>
              </a:cxn>
              <a:cxn ang="f47">
                <a:pos x="f76" y="f77"/>
              </a:cxn>
              <a:cxn ang="f48">
                <a:pos x="f74" y="f78"/>
              </a:cxn>
              <a:cxn ang="f49">
                <a:pos x="f79" y="f77"/>
              </a:cxn>
            </a:cxnLst>
            <a:rect l="f70" t="f73" r="f71" b="f72"/>
            <a:pathLst>
              <a:path w="2900266" h="900985">
                <a:moveTo>
                  <a:pt x="f8" y="f5"/>
                </a:moveTo>
                <a:lnTo>
                  <a:pt x="f9" y="f5"/>
                </a:lnTo>
                <a:cubicBezTo>
                  <a:pt x="f10" y="f5"/>
                  <a:pt x="f5" y="f10"/>
                  <a:pt x="f5" y="f9"/>
                </a:cubicBezTo>
                <a:lnTo>
                  <a:pt x="f5" y="f11"/>
                </a:lnTo>
                <a:cubicBezTo>
                  <a:pt x="f5" y="f12"/>
                  <a:pt x="f10" y="f7"/>
                  <a:pt x="f8" y="f7"/>
                </a:cubicBezTo>
                <a:lnTo>
                  <a:pt x="f13" y="f7"/>
                </a:lnTo>
                <a:cubicBezTo>
                  <a:pt x="f14" y="f7"/>
                  <a:pt x="f6" y="f12"/>
                  <a:pt x="f6" y="f11"/>
                </a:cubicBezTo>
                <a:lnTo>
                  <a:pt x="f6" y="f8"/>
                </a:lnTo>
                <a:cubicBezTo>
                  <a:pt x="f6" y="f10"/>
                  <a:pt x="f14" y="f5"/>
                  <a:pt x="f13" y="f5"/>
                </a:cubicBezTo>
                <a:lnTo>
                  <a:pt x="f8" y="f5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b="0" i="0" u="none" strike="noStrike" kern="1200" cap="none" spc="0" baseline="0" dirty="0">
              <a:solidFill>
                <a:srgbClr val="000000"/>
              </a:solidFill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AC36A28-1575-4FB0-892C-43784DCADC51}"/>
                  </a:ext>
                </a:extLst>
              </p:cNvPr>
              <p:cNvSpPr/>
              <p:nvPr/>
            </p:nvSpPr>
            <p:spPr>
              <a:xfrm>
                <a:off x="4203189" y="6923462"/>
                <a:ext cx="1559081" cy="44089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𝑟𝑒𝑙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𝑟𝑒𝑓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AC36A28-1575-4FB0-892C-43784DCADC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3189" y="6923462"/>
                <a:ext cx="1559081" cy="440890"/>
              </a:xfrm>
              <a:prstGeom prst="rect">
                <a:avLst/>
              </a:prstGeom>
              <a:blipFill rotWithShape="0">
                <a:blip r:embed="rId9"/>
                <a:stretch>
                  <a:fillRect t="-126389" r="-23828" b="-1930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 : coins arrondis 14">
            <a:extLst>
              <a:ext uri="{FF2B5EF4-FFF2-40B4-BE49-F238E27FC236}">
                <a16:creationId xmlns:a16="http://schemas.microsoft.com/office/drawing/2014/main" id="{3DF92C90-177A-42F3-A7B3-9989C10DFD1D}"/>
              </a:ext>
            </a:extLst>
          </p:cNvPr>
          <p:cNvSpPr/>
          <p:nvPr/>
        </p:nvSpPr>
        <p:spPr>
          <a:xfrm>
            <a:off x="4221469" y="6876165"/>
            <a:ext cx="1422292" cy="44089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00266"/>
              <a:gd name="f7" fmla="val 900985"/>
              <a:gd name="f8" fmla="val 150164"/>
              <a:gd name="f9" fmla="val 150163"/>
              <a:gd name="f10" fmla="val 67230"/>
              <a:gd name="f11" fmla="val 750821"/>
              <a:gd name="f12" fmla="val 833754"/>
              <a:gd name="f13" fmla="val 2750102"/>
              <a:gd name="f14" fmla="val 2833035"/>
              <a:gd name="f15" fmla="+- 0 0 -360"/>
              <a:gd name="f16" fmla="+- 0 0 -90"/>
              <a:gd name="f17" fmla="+- 0 0 -180"/>
              <a:gd name="f18" fmla="+- 0 0 -270"/>
              <a:gd name="f19" fmla="*/ f3 1 2900266"/>
              <a:gd name="f20" fmla="*/ f4 1 900985"/>
              <a:gd name="f21" fmla="val f5"/>
              <a:gd name="f22" fmla="val f6"/>
              <a:gd name="f23" fmla="val f7"/>
              <a:gd name="f24" fmla="*/ f15 f0 1"/>
              <a:gd name="f25" fmla="*/ f16 f0 1"/>
              <a:gd name="f26" fmla="*/ f17 f0 1"/>
              <a:gd name="f27" fmla="*/ f18 f0 1"/>
              <a:gd name="f28" fmla="+- f23 0 f21"/>
              <a:gd name="f29" fmla="+- f22 0 f21"/>
              <a:gd name="f30" fmla="*/ f24 1 f2"/>
              <a:gd name="f31" fmla="*/ f25 1 f2"/>
              <a:gd name="f32" fmla="*/ f26 1 f2"/>
              <a:gd name="f33" fmla="*/ f27 1 f2"/>
              <a:gd name="f34" fmla="*/ f29 1 2900266"/>
              <a:gd name="f35" fmla="*/ f28 1 900985"/>
              <a:gd name="f36" fmla="*/ 1450133 f29 1"/>
              <a:gd name="f37" fmla="*/ 0 f28 1"/>
              <a:gd name="f38" fmla="*/ 2900266 f29 1"/>
              <a:gd name="f39" fmla="*/ 450493 f28 1"/>
              <a:gd name="f40" fmla="*/ 900985 f28 1"/>
              <a:gd name="f41" fmla="*/ 0 f29 1"/>
              <a:gd name="f42" fmla="*/ 43983 f29 1"/>
              <a:gd name="f43" fmla="*/ 43983 f28 1"/>
              <a:gd name="f44" fmla="*/ 2856283 f29 1"/>
              <a:gd name="f45" fmla="*/ 857002 f28 1"/>
              <a:gd name="f46" fmla="+- f30 0 f1"/>
              <a:gd name="f47" fmla="+- f31 0 f1"/>
              <a:gd name="f48" fmla="+- f32 0 f1"/>
              <a:gd name="f49" fmla="+- f33 0 f1"/>
              <a:gd name="f50" fmla="*/ f36 1 2900266"/>
              <a:gd name="f51" fmla="*/ f37 1 900985"/>
              <a:gd name="f52" fmla="*/ f38 1 2900266"/>
              <a:gd name="f53" fmla="*/ f39 1 900985"/>
              <a:gd name="f54" fmla="*/ f40 1 900985"/>
              <a:gd name="f55" fmla="*/ f41 1 2900266"/>
              <a:gd name="f56" fmla="*/ f42 1 2900266"/>
              <a:gd name="f57" fmla="*/ f43 1 900985"/>
              <a:gd name="f58" fmla="*/ f44 1 2900266"/>
              <a:gd name="f59" fmla="*/ f45 1 900985"/>
              <a:gd name="f60" fmla="*/ f50 1 f34"/>
              <a:gd name="f61" fmla="*/ f51 1 f35"/>
              <a:gd name="f62" fmla="*/ f52 1 f34"/>
              <a:gd name="f63" fmla="*/ f53 1 f35"/>
              <a:gd name="f64" fmla="*/ f54 1 f35"/>
              <a:gd name="f65" fmla="*/ f55 1 f34"/>
              <a:gd name="f66" fmla="*/ f56 1 f34"/>
              <a:gd name="f67" fmla="*/ f58 1 f34"/>
              <a:gd name="f68" fmla="*/ f57 1 f35"/>
              <a:gd name="f69" fmla="*/ f59 1 f35"/>
              <a:gd name="f70" fmla="*/ f66 f19 1"/>
              <a:gd name="f71" fmla="*/ f67 f19 1"/>
              <a:gd name="f72" fmla="*/ f69 f20 1"/>
              <a:gd name="f73" fmla="*/ f68 f20 1"/>
              <a:gd name="f74" fmla="*/ f60 f19 1"/>
              <a:gd name="f75" fmla="*/ f61 f20 1"/>
              <a:gd name="f76" fmla="*/ f62 f19 1"/>
              <a:gd name="f77" fmla="*/ f63 f20 1"/>
              <a:gd name="f78" fmla="*/ f64 f20 1"/>
              <a:gd name="f79" fmla="*/ f65 f1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6">
                <a:pos x="f74" y="f75"/>
              </a:cxn>
              <a:cxn ang="f47">
                <a:pos x="f76" y="f77"/>
              </a:cxn>
              <a:cxn ang="f48">
                <a:pos x="f74" y="f78"/>
              </a:cxn>
              <a:cxn ang="f49">
                <a:pos x="f79" y="f77"/>
              </a:cxn>
            </a:cxnLst>
            <a:rect l="f70" t="f73" r="f71" b="f72"/>
            <a:pathLst>
              <a:path w="2900266" h="900985">
                <a:moveTo>
                  <a:pt x="f8" y="f5"/>
                </a:moveTo>
                <a:lnTo>
                  <a:pt x="f9" y="f5"/>
                </a:lnTo>
                <a:cubicBezTo>
                  <a:pt x="f10" y="f5"/>
                  <a:pt x="f5" y="f10"/>
                  <a:pt x="f5" y="f9"/>
                </a:cubicBezTo>
                <a:lnTo>
                  <a:pt x="f5" y="f11"/>
                </a:lnTo>
                <a:cubicBezTo>
                  <a:pt x="f5" y="f12"/>
                  <a:pt x="f10" y="f7"/>
                  <a:pt x="f8" y="f7"/>
                </a:cubicBezTo>
                <a:lnTo>
                  <a:pt x="f13" y="f7"/>
                </a:lnTo>
                <a:cubicBezTo>
                  <a:pt x="f14" y="f7"/>
                  <a:pt x="f6" y="f12"/>
                  <a:pt x="f6" y="f11"/>
                </a:cubicBezTo>
                <a:lnTo>
                  <a:pt x="f6" y="f8"/>
                </a:lnTo>
                <a:cubicBezTo>
                  <a:pt x="f6" y="f10"/>
                  <a:pt x="f14" y="f5"/>
                  <a:pt x="f13" y="f5"/>
                </a:cubicBezTo>
                <a:lnTo>
                  <a:pt x="f8" y="f5"/>
                </a:ln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000000"/>
              </a:solidFill>
              <a:uFillTx/>
              <a:latin typeface="Calibri" pitchFamily="3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5B93D7F-4F65-4F05-AA9D-A12047F7D0F3}"/>
              </a:ext>
            </a:extLst>
          </p:cNvPr>
          <p:cNvSpPr/>
          <p:nvPr/>
        </p:nvSpPr>
        <p:spPr>
          <a:xfrm>
            <a:off x="5835334" y="2199371"/>
            <a:ext cx="6472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Controlled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temperature: 15 and 20°C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E699E-BED1-4009-9CCC-FFE5D460E0E0}"/>
              </a:ext>
            </a:extLst>
          </p:cNvPr>
          <p:cNvSpPr/>
          <p:nvPr/>
        </p:nvSpPr>
        <p:spPr>
          <a:xfrm>
            <a:off x="8586290" y="1525185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50, 100 and 200  rpm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1A7ECC-0430-4B93-B237-0F7807D49B06}"/>
              </a:ext>
            </a:extLst>
          </p:cNvPr>
          <p:cNvSpPr/>
          <p:nvPr/>
        </p:nvSpPr>
        <p:spPr>
          <a:xfrm>
            <a:off x="5874874" y="1516423"/>
            <a:ext cx="2901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Setting rotation speed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𝜔:    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B25084-04F5-4DCC-A65D-75DEE9678E8A}"/>
              </a:ext>
            </a:extLst>
          </p:cNvPr>
          <p:cNvSpPr/>
          <p:nvPr/>
        </p:nvSpPr>
        <p:spPr>
          <a:xfrm>
            <a:off x="6348377" y="1850808"/>
            <a:ext cx="4211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variation in the boundary layer characteristics</a:t>
            </a:r>
            <a:endParaRPr lang="en-US" sz="1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D7006AE-24C7-4818-A74C-51CFB2A94F75}"/>
              </a:ext>
            </a:extLst>
          </p:cNvPr>
          <p:cNvCxnSpPr>
            <a:cxnSpLocks/>
          </p:cNvCxnSpPr>
          <p:nvPr/>
        </p:nvCxnSpPr>
        <p:spPr>
          <a:xfrm>
            <a:off x="4881461" y="3938933"/>
            <a:ext cx="1347459" cy="8643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D1BEDBF-797E-4E5B-BBA5-DAAD4651874D}"/>
              </a:ext>
            </a:extLst>
          </p:cNvPr>
          <p:cNvCxnSpPr>
            <a:stCxn id="18" idx="1"/>
          </p:cNvCxnSpPr>
          <p:nvPr/>
        </p:nvCxnSpPr>
        <p:spPr>
          <a:xfrm flipH="1">
            <a:off x="6228921" y="4781561"/>
            <a:ext cx="978401" cy="216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6BE6017-C2AD-4969-8928-BB163D5DEF90}"/>
              </a:ext>
            </a:extLst>
          </p:cNvPr>
          <p:cNvSpPr/>
          <p:nvPr/>
        </p:nvSpPr>
        <p:spPr>
          <a:xfrm>
            <a:off x="7207322" y="4627672"/>
            <a:ext cx="1127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Rotating disk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753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42" grpId="0"/>
      <p:bldP spid="44" grpId="0"/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1763C2B-CFAF-450C-86E2-4EAB5B22218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sz="1600" dirty="0">
                <a:latin typeface="+mn-lt"/>
              </a:rPr>
              <a:t>Experimental setup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F68673-D9CC-43F5-8F85-2B64D4AF93A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Rotating</a:t>
            </a:r>
            <a:r>
              <a:rPr lang="en-US" dirty="0">
                <a:latin typeface="+mn-lt"/>
              </a:rPr>
              <a:t> disk technique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470AF0-D843-496C-8FE0-F9D39AF79379}"/>
              </a:ext>
            </a:extLst>
          </p:cNvPr>
          <p:cNvSpPr/>
          <p:nvPr/>
        </p:nvSpPr>
        <p:spPr>
          <a:xfrm>
            <a:off x="60968" y="1163034"/>
            <a:ext cx="7500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Samples: various facies of gypsum disks initially polished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0DB2CF-E36E-41B6-A68F-A1493EB4249A}"/>
              </a:ext>
            </a:extLst>
          </p:cNvPr>
          <p:cNvSpPr/>
          <p:nvPr/>
        </p:nvSpPr>
        <p:spPr>
          <a:xfrm>
            <a:off x="213473" y="4688947"/>
            <a:ext cx="256346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1600" i="1" dirty="0">
                <a:solidFill>
                  <a:srgbClr val="000000"/>
                </a:solidFill>
                <a:cs typeface="Arial" panose="020B0604020202020204" pitchFamily="34" charset="0"/>
              </a:rPr>
              <a:t>Sacharoidal </a:t>
            </a:r>
          </a:p>
          <a:p>
            <a:pPr lvl="0" algn="ctr">
              <a:spcBef>
                <a:spcPct val="20000"/>
              </a:spcBef>
            </a:pPr>
            <a:r>
              <a:rPr lang="en-US" sz="1600" i="1" dirty="0">
                <a:solidFill>
                  <a:srgbClr val="000000"/>
                </a:solidFill>
                <a:cs typeface="Arial" panose="020B0604020202020204" pitchFamily="34" charset="0"/>
              </a:rPr>
              <a:t>(used as reference)</a:t>
            </a:r>
          </a:p>
        </p:txBody>
      </p:sp>
      <p:pic>
        <p:nvPicPr>
          <p:cNvPr id="28" name="Image 27" descr="Une image contenant intérieur, alimentation, assis, bol&#10;&#10;Description générée automatiquement">
            <a:extLst>
              <a:ext uri="{FF2B5EF4-FFF2-40B4-BE49-F238E27FC236}">
                <a16:creationId xmlns:a16="http://schemas.microsoft.com/office/drawing/2014/main" id="{A26A274F-6B54-462A-A9D8-D21840EDD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1600" y="2179564"/>
            <a:ext cx="2213182" cy="2130642"/>
          </a:xfrm>
          <a:prstGeom prst="rect">
            <a:avLst/>
          </a:prstGeom>
        </p:spPr>
      </p:pic>
      <p:pic>
        <p:nvPicPr>
          <p:cNvPr id="32" name="Image 31" descr="Une image contenant intérieur, blanc, assis, petit&#10;&#10;Description générée automatiquement">
            <a:extLst>
              <a:ext uri="{FF2B5EF4-FFF2-40B4-BE49-F238E27FC236}">
                <a16:creationId xmlns:a16="http://schemas.microsoft.com/office/drawing/2014/main" id="{838F3131-A4CB-4780-90A0-2DF782418B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8563" y="2122025"/>
            <a:ext cx="2240104" cy="2136135"/>
          </a:xfrm>
          <a:prstGeom prst="rect">
            <a:avLst/>
          </a:prstGeom>
        </p:spPr>
      </p:pic>
      <p:pic>
        <p:nvPicPr>
          <p:cNvPr id="33" name="Image 32" descr="matrice.jpg">
            <a:extLst>
              <a:ext uri="{FF2B5EF4-FFF2-40B4-BE49-F238E27FC236}">
                <a16:creationId xmlns:a16="http://schemas.microsoft.com/office/drawing/2014/main" id="{87EA961B-6904-41DE-91E0-471F6750BF9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18822" b="27325"/>
          <a:stretch>
            <a:fillRect/>
          </a:stretch>
        </p:blipFill>
        <p:spPr>
          <a:xfrm>
            <a:off x="4311600" y="4571159"/>
            <a:ext cx="2327136" cy="2199226"/>
          </a:xfrm>
          <a:prstGeom prst="rect">
            <a:avLst/>
          </a:prstGeom>
        </p:spPr>
      </p:pic>
      <p:pic>
        <p:nvPicPr>
          <p:cNvPr id="35" name="Image 34" descr="Une image contenant intérieur, table, assis, assiette&#10;&#10;Description générée automatiquement">
            <a:extLst>
              <a:ext uri="{FF2B5EF4-FFF2-40B4-BE49-F238E27FC236}">
                <a16:creationId xmlns:a16="http://schemas.microsoft.com/office/drawing/2014/main" id="{7C082847-88BA-4D48-86F5-3FB02649EB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8563" y="4571159"/>
            <a:ext cx="2327136" cy="213613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CD57457-EDDC-431D-B1BF-52E5FBDBA778}"/>
              </a:ext>
            </a:extLst>
          </p:cNvPr>
          <p:cNvSpPr/>
          <p:nvPr/>
        </p:nvSpPr>
        <p:spPr>
          <a:xfrm>
            <a:off x="4614114" y="4254149"/>
            <a:ext cx="1758778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1600" i="1" dirty="0">
                <a:solidFill>
                  <a:srgbClr val="000000"/>
                </a:solidFill>
                <a:cs typeface="Arial" panose="020B0604020202020204" pitchFamily="34" charset="0"/>
              </a:rPr>
              <a:t>sacharoidal</a:t>
            </a:r>
          </a:p>
          <a:p>
            <a:pPr lvl="0" algn="ctr">
              <a:spcBef>
                <a:spcPct val="20000"/>
              </a:spcBef>
            </a:pPr>
            <a:endParaRPr lang="en-US" sz="16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8EEAE6-B4FA-404E-A382-E3F1E99C7489}"/>
              </a:ext>
            </a:extLst>
          </p:cNvPr>
          <p:cNvSpPr/>
          <p:nvPr/>
        </p:nvSpPr>
        <p:spPr>
          <a:xfrm>
            <a:off x="7561958" y="4184076"/>
            <a:ext cx="16685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1600" i="1" dirty="0">
                <a:solidFill>
                  <a:srgbClr val="000000"/>
                </a:solidFill>
                <a:cs typeface="Arial" panose="020B0604020202020204" pitchFamily="34" charset="0"/>
              </a:rPr>
              <a:t>alabaster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A8498E3-EEE9-4621-A0AD-3EC7ACE6DEE3}"/>
              </a:ext>
            </a:extLst>
          </p:cNvPr>
          <p:cNvSpPr/>
          <p:nvPr/>
        </p:nvSpPr>
        <p:spPr>
          <a:xfrm>
            <a:off x="4181690" y="6714328"/>
            <a:ext cx="2884996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1600" i="1" dirty="0">
                <a:solidFill>
                  <a:srgbClr val="000000"/>
                </a:solidFill>
                <a:cs typeface="Arial" panose="020B0604020202020204" pitchFamily="34" charset="0"/>
              </a:rPr>
              <a:t>matrix textured gypsum</a:t>
            </a:r>
          </a:p>
          <a:p>
            <a:pPr lvl="0" algn="ctr">
              <a:spcBef>
                <a:spcPct val="20000"/>
              </a:spcBef>
            </a:pPr>
            <a:endParaRPr lang="en-US" sz="1600" i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101D18-C9A3-41FB-9764-0AA199D43D12}"/>
              </a:ext>
            </a:extLst>
          </p:cNvPr>
          <p:cNvSpPr/>
          <p:nvPr/>
        </p:nvSpPr>
        <p:spPr>
          <a:xfrm>
            <a:off x="7470435" y="6703282"/>
            <a:ext cx="2025264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1600" i="1">
                <a:solidFill>
                  <a:srgbClr val="000000"/>
                </a:solidFill>
                <a:cs typeface="Arial" panose="020B0604020202020204" pitchFamily="34" charset="0"/>
              </a:rPr>
              <a:t>Impure alabaster</a:t>
            </a:r>
            <a:endParaRPr lang="en-US" sz="16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0" algn="ctr">
              <a:spcBef>
                <a:spcPct val="20000"/>
              </a:spcBef>
            </a:pPr>
            <a:r>
              <a:rPr lang="en-US" sz="16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Image 13" descr="Une image contenant intérieur, assis, blanc, bol&#10;&#10;Description générée automatiquement">
            <a:extLst>
              <a:ext uri="{FF2B5EF4-FFF2-40B4-BE49-F238E27FC236}">
                <a16:creationId xmlns:a16="http://schemas.microsoft.com/office/drawing/2014/main" id="{27CB2DA2-4CFA-46AE-82DB-C1EB5498A5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5433" y="2453904"/>
            <a:ext cx="2256904" cy="2213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618AFD-BD39-4A3E-BA02-33CAFCB2A7D3}"/>
              </a:ext>
            </a:extLst>
          </p:cNvPr>
          <p:cNvSpPr/>
          <p:nvPr/>
        </p:nvSpPr>
        <p:spPr>
          <a:xfrm>
            <a:off x="-74817" y="1771949"/>
            <a:ext cx="286867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From the </a:t>
            </a:r>
            <a:r>
              <a:rPr lang="en-US" sz="1700" dirty="0">
                <a:solidFill>
                  <a:srgbClr val="000000"/>
                </a:solidFill>
                <a:cs typeface="Arial" panose="020B0604020202020204" pitchFamily="34" charset="0"/>
              </a:rPr>
              <a:t>underground quarry of Vaujours</a:t>
            </a:r>
            <a:endParaRPr lang="en-US" sz="17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2B7B59-C833-47AD-B59E-8ED4F93A5FDA}"/>
              </a:ext>
            </a:extLst>
          </p:cNvPr>
          <p:cNvSpPr/>
          <p:nvPr/>
        </p:nvSpPr>
        <p:spPr>
          <a:xfrm>
            <a:off x="3734084" y="1715096"/>
            <a:ext cx="712479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/>
              <a:t>From the exploratory drill cores of the Grand Paris Express project:</a:t>
            </a:r>
          </a:p>
        </p:txBody>
      </p:sp>
    </p:spTree>
    <p:extLst>
      <p:ext uri="{BB962C8B-B14F-4D97-AF65-F5344CB8AC3E}">
        <p14:creationId xmlns:p14="http://schemas.microsoft.com/office/powerpoint/2010/main" val="17609025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_présentation_powerpoint_approuvé (ID 454923)  -  Lecture seule" id="{63A7B88C-FBB0-4A0F-8C26-03168DFEEBD2}" vid="{F5FA5E6F-32C7-4B7C-889A-598C8A4C106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1866</Words>
  <Application>Microsoft Office PowerPoint</Application>
  <PresentationFormat>Personnalisé</PresentationFormat>
  <Paragraphs>492</Paragraphs>
  <Slides>25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Cambria Math</vt:lpstr>
      <vt:lpstr>Lucida Sans Unicode</vt:lpstr>
      <vt:lpstr>Times New Roman</vt:lpstr>
      <vt:lpstr>Trebuchet MS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EGU2020-HS8.1.4-9277</dc:title>
  <dc:subject>Quantification of the dissolution kinetics of natural gypsum</dc:subject>
  <dc:creator/>
  <cp:lastModifiedBy/>
  <cp:revision>1</cp:revision>
  <dcterms:created xsi:type="dcterms:W3CDTF">2020-05-04T09:42:16Z</dcterms:created>
  <dcterms:modified xsi:type="dcterms:W3CDTF">2020-05-04T10:14:03Z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