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Lst>
  <p:sldSz cx="42792650" cy="30275530"/>
  <p:notesSz cx="6858000" cy="9144000"/>
  <p:defaultTextStyle>
    <a:defPPr>
      <a:defRPr lang="de-DE"/>
    </a:defPPr>
    <a:lvl1pPr marL="0" algn="l" defTabSz="2952115" rtl="0" eaLnBrk="1" latinLnBrk="0" hangingPunct="1">
      <a:defRPr sz="5800" kern="1200">
        <a:solidFill>
          <a:schemeClr val="tx1"/>
        </a:solidFill>
        <a:latin typeface="+mn-lt"/>
        <a:ea typeface="+mn-ea"/>
        <a:cs typeface="+mn-cs"/>
      </a:defRPr>
    </a:lvl1pPr>
    <a:lvl2pPr marL="1476375" algn="l" defTabSz="2952115" rtl="0" eaLnBrk="1" latinLnBrk="0" hangingPunct="1">
      <a:defRPr sz="5800" kern="1200">
        <a:solidFill>
          <a:schemeClr val="tx1"/>
        </a:solidFill>
        <a:latin typeface="+mn-lt"/>
        <a:ea typeface="+mn-ea"/>
        <a:cs typeface="+mn-cs"/>
      </a:defRPr>
    </a:lvl2pPr>
    <a:lvl3pPr marL="2952115" algn="l" defTabSz="2952115" rtl="0" eaLnBrk="1" latinLnBrk="0" hangingPunct="1">
      <a:defRPr sz="5800" kern="1200">
        <a:solidFill>
          <a:schemeClr val="tx1"/>
        </a:solidFill>
        <a:latin typeface="+mn-lt"/>
        <a:ea typeface="+mn-ea"/>
        <a:cs typeface="+mn-cs"/>
      </a:defRPr>
    </a:lvl3pPr>
    <a:lvl4pPr marL="4428490" algn="l" defTabSz="2952115" rtl="0" eaLnBrk="1" latinLnBrk="0" hangingPunct="1">
      <a:defRPr sz="5800" kern="1200">
        <a:solidFill>
          <a:schemeClr val="tx1"/>
        </a:solidFill>
        <a:latin typeface="+mn-lt"/>
        <a:ea typeface="+mn-ea"/>
        <a:cs typeface="+mn-cs"/>
      </a:defRPr>
    </a:lvl4pPr>
    <a:lvl5pPr marL="5904865" algn="l" defTabSz="2952115" rtl="0" eaLnBrk="1" latinLnBrk="0" hangingPunct="1">
      <a:defRPr sz="5800" kern="1200">
        <a:solidFill>
          <a:schemeClr val="tx1"/>
        </a:solidFill>
        <a:latin typeface="+mn-lt"/>
        <a:ea typeface="+mn-ea"/>
        <a:cs typeface="+mn-cs"/>
      </a:defRPr>
    </a:lvl5pPr>
    <a:lvl6pPr marL="7380605" algn="l" defTabSz="2952115" rtl="0" eaLnBrk="1" latinLnBrk="0" hangingPunct="1">
      <a:defRPr sz="5800" kern="1200">
        <a:solidFill>
          <a:schemeClr val="tx1"/>
        </a:solidFill>
        <a:latin typeface="+mn-lt"/>
        <a:ea typeface="+mn-ea"/>
        <a:cs typeface="+mn-cs"/>
      </a:defRPr>
    </a:lvl6pPr>
    <a:lvl7pPr marL="8856980" algn="l" defTabSz="2952115" rtl="0" eaLnBrk="1" latinLnBrk="0" hangingPunct="1">
      <a:defRPr sz="5800" kern="1200">
        <a:solidFill>
          <a:schemeClr val="tx1"/>
        </a:solidFill>
        <a:latin typeface="+mn-lt"/>
        <a:ea typeface="+mn-ea"/>
        <a:cs typeface="+mn-cs"/>
      </a:defRPr>
    </a:lvl7pPr>
    <a:lvl8pPr marL="10333355" algn="l" defTabSz="2952115" rtl="0" eaLnBrk="1" latinLnBrk="0" hangingPunct="1">
      <a:defRPr sz="5800" kern="1200">
        <a:solidFill>
          <a:schemeClr val="tx1"/>
        </a:solidFill>
        <a:latin typeface="+mn-lt"/>
        <a:ea typeface="+mn-ea"/>
        <a:cs typeface="+mn-cs"/>
      </a:defRPr>
    </a:lvl8pPr>
    <a:lvl9pPr marL="11809095" algn="l" defTabSz="2952115" rtl="0" eaLnBrk="1" latinLnBrk="0" hangingPunct="1">
      <a:defRPr sz="5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æ·±è²æ ·å¼ 1 - å¼ºè°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0" d="100"/>
          <a:sy n="10" d="100"/>
        </p:scale>
        <p:origin x="-2058" y="-1374"/>
      </p:cViewPr>
      <p:guideLst>
        <p:guide orient="horz" pos="4027"/>
        <p:guide pos="19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6" Type="http://schemas.openxmlformats.org/officeDocument/2006/relationships/tableStyles" Target="tableStyles.xml"/><Relationship Id="rId5" Type="http://schemas.openxmlformats.org/officeDocument/2006/relationships/viewProps" Target="viewProps.xml"/><Relationship Id="rId4" Type="http://schemas.openxmlformats.org/officeDocument/2006/relationships/presProps" Target="presProps.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p:cNvSpPr/>
          <p:nvPr userDrawn="1"/>
        </p:nvSpPr>
        <p:spPr>
          <a:xfrm>
            <a:off x="-1730" y="28765825"/>
            <a:ext cx="42787583" cy="755088"/>
          </a:xfrm>
          <a:prstGeom prst="rect">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34548" y="28921131"/>
            <a:ext cx="10315025" cy="4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2132" y="1426669"/>
            <a:ext cx="8384328" cy="2417955"/>
          </a:xfrm>
          <a:prstGeom prst="rect">
            <a:avLst/>
          </a:prstGeom>
        </p:spPr>
      </p:pic>
      <p:sp>
        <p:nvSpPr>
          <p:cNvPr id="8" name="Rechteck 7"/>
          <p:cNvSpPr/>
          <p:nvPr userDrawn="1"/>
        </p:nvSpPr>
        <p:spPr>
          <a:xfrm>
            <a:off x="30340444" y="-2640"/>
            <a:ext cx="12445409" cy="6379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178935" rtl="0" eaLnBrk="1" latinLnBrk="0" hangingPunct="1">
        <a:spcBef>
          <a:spcPct val="0"/>
        </a:spcBef>
        <a:buNone/>
        <a:defRPr sz="20100" kern="1200">
          <a:solidFill>
            <a:schemeClr val="tx1"/>
          </a:solidFill>
          <a:latin typeface="+mj-lt"/>
          <a:ea typeface="+mj-ea"/>
          <a:cs typeface="+mj-cs"/>
        </a:defRPr>
      </a:lvl1pPr>
    </p:titleStyle>
    <p:bodyStyle>
      <a:lvl1pPr marL="1566545" indent="-1566545" algn="l" defTabSz="4178935" rtl="0" eaLnBrk="1" latinLnBrk="0" hangingPunct="1">
        <a:spcBef>
          <a:spcPct val="28000"/>
        </a:spcBef>
        <a:buFont typeface="Arial" panose="02080604020202020204" pitchFamily="34" charset="0"/>
        <a:buChar char="•"/>
        <a:defRPr sz="14580" kern="1200">
          <a:solidFill>
            <a:schemeClr val="tx1"/>
          </a:solidFill>
          <a:latin typeface="+mn-lt"/>
          <a:ea typeface="+mn-ea"/>
          <a:cs typeface="+mn-cs"/>
        </a:defRPr>
      </a:lvl1pPr>
      <a:lvl2pPr marL="3395980" indent="-1306195" algn="l" defTabSz="4178935" rtl="0" eaLnBrk="1" latinLnBrk="0" hangingPunct="1">
        <a:spcBef>
          <a:spcPct val="28000"/>
        </a:spcBef>
        <a:buFont typeface="Arial" panose="02080604020202020204" pitchFamily="34" charset="0"/>
        <a:buChar char="–"/>
        <a:defRPr sz="12740" kern="1200">
          <a:solidFill>
            <a:schemeClr val="tx1"/>
          </a:solidFill>
          <a:latin typeface="+mn-lt"/>
          <a:ea typeface="+mn-ea"/>
          <a:cs typeface="+mn-cs"/>
        </a:defRPr>
      </a:lvl2pPr>
      <a:lvl3pPr marL="5224780" indent="-1044575" algn="l" defTabSz="4178935" rtl="0" eaLnBrk="1" latinLnBrk="0" hangingPunct="1">
        <a:spcBef>
          <a:spcPct val="28000"/>
        </a:spcBef>
        <a:buFont typeface="Arial" panose="02080604020202020204" pitchFamily="34" charset="0"/>
        <a:buChar char="•"/>
        <a:defRPr sz="10900" kern="1200">
          <a:solidFill>
            <a:schemeClr val="tx1"/>
          </a:solidFill>
          <a:latin typeface="+mn-lt"/>
          <a:ea typeface="+mn-ea"/>
          <a:cs typeface="+mn-cs"/>
        </a:defRPr>
      </a:lvl3pPr>
      <a:lvl4pPr marL="7313930" indent="-1044575" algn="l" defTabSz="4178935" rtl="0" eaLnBrk="1" latinLnBrk="0" hangingPunct="1">
        <a:spcBef>
          <a:spcPct val="28000"/>
        </a:spcBef>
        <a:buFont typeface="Arial" panose="02080604020202020204" pitchFamily="34" charset="0"/>
        <a:buChar char="–"/>
        <a:defRPr sz="9200" kern="1200">
          <a:solidFill>
            <a:schemeClr val="tx1"/>
          </a:solidFill>
          <a:latin typeface="+mn-lt"/>
          <a:ea typeface="+mn-ea"/>
          <a:cs typeface="+mn-cs"/>
        </a:defRPr>
      </a:lvl4pPr>
      <a:lvl5pPr marL="9403715" indent="-1044575" algn="l" defTabSz="4178935" rtl="0" eaLnBrk="1" latinLnBrk="0" hangingPunct="1">
        <a:spcBef>
          <a:spcPct val="28000"/>
        </a:spcBef>
        <a:buFont typeface="Arial" panose="02080604020202020204" pitchFamily="34" charset="0"/>
        <a:buChar char="»"/>
        <a:defRPr sz="9200" kern="1200">
          <a:solidFill>
            <a:schemeClr val="tx1"/>
          </a:solidFill>
          <a:latin typeface="+mn-lt"/>
          <a:ea typeface="+mn-ea"/>
          <a:cs typeface="+mn-cs"/>
        </a:defRPr>
      </a:lvl5pPr>
      <a:lvl6pPr marL="11493500" indent="-1044575" algn="l" defTabSz="4178935" rtl="0" eaLnBrk="1" latinLnBrk="0" hangingPunct="1">
        <a:spcBef>
          <a:spcPct val="28000"/>
        </a:spcBef>
        <a:buFont typeface="Arial" panose="02080604020202020204" pitchFamily="34" charset="0"/>
        <a:buChar char="•"/>
        <a:defRPr sz="9200" kern="1200">
          <a:solidFill>
            <a:schemeClr val="tx1"/>
          </a:solidFill>
          <a:latin typeface="+mn-lt"/>
          <a:ea typeface="+mn-ea"/>
          <a:cs typeface="+mn-cs"/>
        </a:defRPr>
      </a:lvl6pPr>
      <a:lvl7pPr marL="13582650" indent="-1044575" algn="l" defTabSz="4178935" rtl="0" eaLnBrk="1" latinLnBrk="0" hangingPunct="1">
        <a:spcBef>
          <a:spcPct val="28000"/>
        </a:spcBef>
        <a:buFont typeface="Arial" panose="02080604020202020204" pitchFamily="34" charset="0"/>
        <a:buChar char="•"/>
        <a:defRPr sz="9200" kern="1200">
          <a:solidFill>
            <a:schemeClr val="tx1"/>
          </a:solidFill>
          <a:latin typeface="+mn-lt"/>
          <a:ea typeface="+mn-ea"/>
          <a:cs typeface="+mn-cs"/>
        </a:defRPr>
      </a:lvl7pPr>
      <a:lvl8pPr marL="15673070" indent="-1044575" algn="l" defTabSz="4178935" rtl="0" eaLnBrk="1" latinLnBrk="0" hangingPunct="1">
        <a:spcBef>
          <a:spcPct val="28000"/>
        </a:spcBef>
        <a:buFont typeface="Arial" panose="02080604020202020204" pitchFamily="34" charset="0"/>
        <a:buChar char="•"/>
        <a:defRPr sz="9200" kern="1200">
          <a:solidFill>
            <a:schemeClr val="tx1"/>
          </a:solidFill>
          <a:latin typeface="+mn-lt"/>
          <a:ea typeface="+mn-ea"/>
          <a:cs typeface="+mn-cs"/>
        </a:defRPr>
      </a:lvl8pPr>
      <a:lvl9pPr marL="17762855" indent="-1044575" algn="l" defTabSz="4178935" rtl="0" eaLnBrk="1" latinLnBrk="0" hangingPunct="1">
        <a:spcBef>
          <a:spcPct val="28000"/>
        </a:spcBef>
        <a:buFont typeface="Arial" panose="02080604020202020204" pitchFamily="34" charset="0"/>
        <a:buChar char="•"/>
        <a:defRPr sz="9200" kern="1200">
          <a:solidFill>
            <a:schemeClr val="tx1"/>
          </a:solidFill>
          <a:latin typeface="+mn-lt"/>
          <a:ea typeface="+mn-ea"/>
          <a:cs typeface="+mn-cs"/>
        </a:defRPr>
      </a:lvl9pPr>
    </p:bodyStyle>
    <p:otherStyle>
      <a:defPPr>
        <a:defRPr lang="de-DE"/>
      </a:defPPr>
      <a:lvl1pPr marL="0" algn="l" defTabSz="4178935" rtl="0" eaLnBrk="1" latinLnBrk="0" hangingPunct="1">
        <a:defRPr sz="8210" kern="1200">
          <a:solidFill>
            <a:schemeClr val="tx1"/>
          </a:solidFill>
          <a:latin typeface="+mn-lt"/>
          <a:ea typeface="+mn-ea"/>
          <a:cs typeface="+mn-cs"/>
        </a:defRPr>
      </a:lvl1pPr>
      <a:lvl2pPr marL="2089785" algn="l" defTabSz="4178935" rtl="0" eaLnBrk="1" latinLnBrk="0" hangingPunct="1">
        <a:defRPr sz="8210" kern="1200">
          <a:solidFill>
            <a:schemeClr val="tx1"/>
          </a:solidFill>
          <a:latin typeface="+mn-lt"/>
          <a:ea typeface="+mn-ea"/>
          <a:cs typeface="+mn-cs"/>
        </a:defRPr>
      </a:lvl2pPr>
      <a:lvl3pPr marL="4178935" algn="l" defTabSz="4178935" rtl="0" eaLnBrk="1" latinLnBrk="0" hangingPunct="1">
        <a:defRPr sz="8210" kern="1200">
          <a:solidFill>
            <a:schemeClr val="tx1"/>
          </a:solidFill>
          <a:latin typeface="+mn-lt"/>
          <a:ea typeface="+mn-ea"/>
          <a:cs typeface="+mn-cs"/>
        </a:defRPr>
      </a:lvl3pPr>
      <a:lvl4pPr marL="6269355" algn="l" defTabSz="4178935" rtl="0" eaLnBrk="1" latinLnBrk="0" hangingPunct="1">
        <a:defRPr sz="8210" kern="1200">
          <a:solidFill>
            <a:schemeClr val="tx1"/>
          </a:solidFill>
          <a:latin typeface="+mn-lt"/>
          <a:ea typeface="+mn-ea"/>
          <a:cs typeface="+mn-cs"/>
        </a:defRPr>
      </a:lvl4pPr>
      <a:lvl5pPr marL="8359140" algn="l" defTabSz="4178935" rtl="0" eaLnBrk="1" latinLnBrk="0" hangingPunct="1">
        <a:defRPr sz="8210" kern="1200">
          <a:solidFill>
            <a:schemeClr val="tx1"/>
          </a:solidFill>
          <a:latin typeface="+mn-lt"/>
          <a:ea typeface="+mn-ea"/>
          <a:cs typeface="+mn-cs"/>
        </a:defRPr>
      </a:lvl5pPr>
      <a:lvl6pPr marL="10448290" algn="l" defTabSz="4178935" rtl="0" eaLnBrk="1" latinLnBrk="0" hangingPunct="1">
        <a:defRPr sz="8210" kern="1200">
          <a:solidFill>
            <a:schemeClr val="tx1"/>
          </a:solidFill>
          <a:latin typeface="+mn-lt"/>
          <a:ea typeface="+mn-ea"/>
          <a:cs typeface="+mn-cs"/>
        </a:defRPr>
      </a:lvl6pPr>
      <a:lvl7pPr marL="12538075" algn="l" defTabSz="4178935" rtl="0" eaLnBrk="1" latinLnBrk="0" hangingPunct="1">
        <a:defRPr sz="8210" kern="1200">
          <a:solidFill>
            <a:schemeClr val="tx1"/>
          </a:solidFill>
          <a:latin typeface="+mn-lt"/>
          <a:ea typeface="+mn-ea"/>
          <a:cs typeface="+mn-cs"/>
        </a:defRPr>
      </a:lvl7pPr>
      <a:lvl8pPr marL="14628495" algn="l" defTabSz="4178935" rtl="0" eaLnBrk="1" latinLnBrk="0" hangingPunct="1">
        <a:defRPr sz="8210" kern="1200">
          <a:solidFill>
            <a:schemeClr val="tx1"/>
          </a:solidFill>
          <a:latin typeface="+mn-lt"/>
          <a:ea typeface="+mn-ea"/>
          <a:cs typeface="+mn-cs"/>
        </a:defRPr>
      </a:lvl8pPr>
      <a:lvl9pPr marL="16717645" algn="l" defTabSz="4178935" rtl="0" eaLnBrk="1" latinLnBrk="0" hangingPunct="1">
        <a:defRPr sz="82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slideLayout" Target="../slideLayouts/slideLayout1.xml"/><Relationship Id="rId10" Type="http://schemas.openxmlformats.org/officeDocument/2006/relationships/image" Target="../media/image12.png"/><Relationship Id="rId1"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nvSpPr>
        <p:spPr>
          <a:xfrm>
            <a:off x="520700" y="758190"/>
            <a:ext cx="34846260" cy="1941830"/>
          </a:xfrm>
          <a:prstGeom prst="rect">
            <a:avLst/>
          </a:prstGeom>
        </p:spPr>
        <p:txBody>
          <a:bodyPr vert="horz" lIns="0" tIns="0" rIns="0" bIns="0" rtlCol="0" anchor="t" anchorCtr="0">
            <a:noAutofit/>
          </a:bodyPr>
          <a:lstStyle>
            <a:lvl1pPr algn="l" defTabSz="914400" rtl="0" eaLnBrk="1" latinLnBrk="0" hangingPunct="1">
              <a:lnSpc>
                <a:spcPct val="114000"/>
              </a:lnSpc>
              <a:spcBef>
                <a:spcPts val="0"/>
              </a:spcBef>
              <a:buNone/>
              <a:defRPr sz="3200" b="1" kern="1200" cap="all" spc="0" baseline="0">
                <a:solidFill>
                  <a:schemeClr val="bg1"/>
                </a:solidFill>
                <a:latin typeface="+mj-lt"/>
                <a:ea typeface="+mj-ea"/>
                <a:cs typeface="+mj-cs"/>
              </a:defRPr>
            </a:lvl1pPr>
          </a:lstStyle>
          <a:p>
            <a:r>
              <a:rPr sz="6400" noProof="0" dirty="0">
                <a:solidFill>
                  <a:schemeClr val="tx2">
                    <a:lumMod val="75000"/>
                  </a:schemeClr>
                </a:solidFill>
              </a:rPr>
              <a:t>Quantifying how plants with different water-use strategies cope with drought-prone hydro-ecological conditions</a:t>
            </a:r>
            <a:br>
              <a:rPr sz="6400" noProof="0" dirty="0">
                <a:solidFill>
                  <a:schemeClr val="tx2">
                    <a:lumMod val="75000"/>
                  </a:schemeClr>
                </a:solidFill>
              </a:rPr>
            </a:br>
            <a:endParaRPr lang="en-US" sz="6400" noProof="0" dirty="0">
              <a:solidFill>
                <a:schemeClr val="tx2">
                  <a:lumMod val="75000"/>
                </a:schemeClr>
              </a:solidFill>
            </a:endParaRPr>
          </a:p>
        </p:txBody>
      </p:sp>
      <p:sp>
        <p:nvSpPr>
          <p:cNvPr id="8" name="Untertitel 2"/>
          <p:cNvSpPr>
            <a:spLocks noGrp="1"/>
          </p:cNvSpPr>
          <p:nvPr/>
        </p:nvSpPr>
        <p:spPr>
          <a:xfrm>
            <a:off x="520700" y="3093720"/>
            <a:ext cx="32144970" cy="1054735"/>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600"/>
              </a:spcAft>
              <a:buFont typeface="Calibri" charset="0"/>
              <a:buNone/>
              <a:defRPr sz="1600" kern="1200" cap="all" spc="60" baseline="0">
                <a:solidFill>
                  <a:schemeClr val="bg1"/>
                </a:solidFill>
                <a:latin typeface="+mn-lt"/>
                <a:ea typeface="+mn-ea"/>
                <a:cs typeface="+mn-cs"/>
              </a:defRPr>
            </a:lvl1pPr>
            <a:lvl2pPr marL="457200" indent="0" algn="ctr" defTabSz="914400" rtl="0" eaLnBrk="1" latinLnBrk="0" hangingPunct="1">
              <a:lnSpc>
                <a:spcPct val="114000"/>
              </a:lnSpc>
              <a:spcBef>
                <a:spcPts val="0"/>
              </a:spcBef>
              <a:spcAft>
                <a:spcPts val="600"/>
              </a:spcAft>
              <a:buFont typeface="Calibri" charset="0"/>
              <a:buNone/>
              <a:defRPr sz="2000" kern="1200">
                <a:solidFill>
                  <a:schemeClr val="tx1"/>
                </a:solidFill>
                <a:latin typeface="+mn-lt"/>
                <a:ea typeface="+mn-ea"/>
                <a:cs typeface="+mn-cs"/>
              </a:defRPr>
            </a:lvl2pPr>
            <a:lvl3pPr marL="914400" indent="0" algn="ctr" defTabSz="914400" rtl="0" eaLnBrk="1" latinLnBrk="0" hangingPunct="1">
              <a:lnSpc>
                <a:spcPct val="114000"/>
              </a:lnSpc>
              <a:spcBef>
                <a:spcPts val="0"/>
              </a:spcBef>
              <a:spcAft>
                <a:spcPts val="600"/>
              </a:spcAft>
              <a:buFont typeface="Calibri" charset="0"/>
              <a:buNone/>
              <a:defRPr sz="1800" kern="1200">
                <a:solidFill>
                  <a:schemeClr val="tx1"/>
                </a:solidFill>
                <a:latin typeface="+mn-lt"/>
                <a:ea typeface="+mn-ea"/>
                <a:cs typeface="+mn-cs"/>
              </a:defRPr>
            </a:lvl3pPr>
            <a:lvl4pPr marL="1371600" indent="0" algn="ctr" defTabSz="914400" rtl="0" eaLnBrk="1" latinLnBrk="0" hangingPunct="1">
              <a:lnSpc>
                <a:spcPct val="114000"/>
              </a:lnSpc>
              <a:spcBef>
                <a:spcPts val="0"/>
              </a:spcBef>
              <a:spcAft>
                <a:spcPts val="600"/>
              </a:spcAft>
              <a:buFont typeface="Calibri" charset="0"/>
              <a:buNone/>
              <a:defRPr sz="1600" kern="1200">
                <a:solidFill>
                  <a:schemeClr val="tx1"/>
                </a:solidFill>
                <a:latin typeface="+mn-lt"/>
                <a:ea typeface="+mn-ea"/>
                <a:cs typeface="+mn-cs"/>
              </a:defRPr>
            </a:lvl4pPr>
            <a:lvl5pPr marL="1828800" indent="0" algn="ctr" defTabSz="914400" rtl="0" eaLnBrk="1" latinLnBrk="0" hangingPunct="1">
              <a:lnSpc>
                <a:spcPct val="114000"/>
              </a:lnSpc>
              <a:spcBef>
                <a:spcPts val="0"/>
              </a:spcBef>
              <a:spcAft>
                <a:spcPts val="600"/>
              </a:spcAft>
              <a:buFont typeface="Calibri"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8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8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8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80604020202020204" pitchFamily="34" charset="0"/>
              <a:buNone/>
              <a:defRPr sz="1600" kern="1200">
                <a:solidFill>
                  <a:schemeClr val="tx1"/>
                </a:solidFill>
                <a:latin typeface="+mn-lt"/>
                <a:ea typeface="+mn-ea"/>
                <a:cs typeface="+mn-cs"/>
              </a:defRPr>
            </a:lvl9pPr>
          </a:lstStyle>
          <a:p>
            <a:r>
              <a:rPr lang="en-US" altLang="en-US" sz="4400" u="sng" noProof="0" dirty="0">
                <a:solidFill>
                  <a:schemeClr val="tx1"/>
                </a:solidFill>
              </a:rPr>
              <a:t>D. Khare</a:t>
            </a:r>
            <a:r>
              <a:rPr lang="en-US" altLang="en-US" sz="4400" baseline="30000" noProof="0" dirty="0">
                <a:solidFill>
                  <a:schemeClr val="tx1"/>
                </a:solidFill>
              </a:rPr>
              <a:t>1</a:t>
            </a:r>
            <a:r>
              <a:rPr lang="en-US" altLang="en-US" sz="4400" noProof="0" dirty="0">
                <a:solidFill>
                  <a:schemeClr val="tx1"/>
                </a:solidFill>
              </a:rPr>
              <a:t>, G. Bodner</a:t>
            </a:r>
            <a:r>
              <a:rPr lang="en-US" altLang="en-US" sz="4400" baseline="30000" noProof="0" dirty="0">
                <a:solidFill>
                  <a:schemeClr val="tx1"/>
                </a:solidFill>
              </a:rPr>
              <a:t>2</a:t>
            </a:r>
            <a:r>
              <a:rPr lang="en-US" altLang="en-US" sz="4400" noProof="0" dirty="0">
                <a:solidFill>
                  <a:schemeClr val="tx1"/>
                </a:solidFill>
              </a:rPr>
              <a:t>, A. Verhoef</a:t>
            </a:r>
            <a:r>
              <a:rPr lang="en-US" altLang="en-US" sz="4400" baseline="30000" noProof="0" dirty="0">
                <a:solidFill>
                  <a:schemeClr val="tx1"/>
                </a:solidFill>
              </a:rPr>
              <a:t>3</a:t>
            </a:r>
            <a:r>
              <a:rPr lang="en-US" altLang="en-US" sz="4400" noProof="0" dirty="0">
                <a:solidFill>
                  <a:schemeClr val="tx1"/>
                </a:solidFill>
              </a:rPr>
              <a:t>, M. Javaux</a:t>
            </a:r>
            <a:r>
              <a:rPr lang="en-US" altLang="en-US" sz="4400" baseline="30000" noProof="0" dirty="0">
                <a:solidFill>
                  <a:schemeClr val="tx1"/>
                </a:solidFill>
              </a:rPr>
              <a:t>1</a:t>
            </a:r>
            <a:r>
              <a:rPr lang="en-US" altLang="en-US" sz="4400" noProof="0" dirty="0">
                <a:solidFill>
                  <a:schemeClr val="tx1"/>
                </a:solidFill>
              </a:rPr>
              <a:t>, D. Leitner</a:t>
            </a:r>
            <a:r>
              <a:rPr lang="en-US" altLang="en-US" sz="4400" baseline="30000" noProof="0" dirty="0">
                <a:solidFill>
                  <a:schemeClr val="tx1"/>
                </a:solidFill>
              </a:rPr>
              <a:t>4</a:t>
            </a:r>
            <a:r>
              <a:rPr lang="en-US" altLang="en-US" sz="4400" noProof="0" dirty="0">
                <a:solidFill>
                  <a:schemeClr val="tx1"/>
                </a:solidFill>
              </a:rPr>
              <a:t>, J. Vanderborght</a:t>
            </a:r>
            <a:r>
              <a:rPr lang="en-US" altLang="en-US" sz="4400" baseline="30000" noProof="0" dirty="0">
                <a:solidFill>
                  <a:schemeClr val="tx1"/>
                </a:solidFill>
              </a:rPr>
              <a:t>1</a:t>
            </a:r>
            <a:r>
              <a:rPr lang="en-US" altLang="en-US" sz="4400" noProof="0" dirty="0">
                <a:solidFill>
                  <a:schemeClr val="tx1"/>
                </a:solidFill>
              </a:rPr>
              <a:t>, A. Schnepf</a:t>
            </a:r>
            <a:r>
              <a:rPr lang="en-US" altLang="en-US" sz="4400" baseline="30000" noProof="0" dirty="0">
                <a:solidFill>
                  <a:schemeClr val="tx1"/>
                </a:solidFill>
              </a:rPr>
              <a:t>1</a:t>
            </a:r>
            <a:endParaRPr lang="en-US" altLang="en-US" sz="4400" baseline="30000" noProof="0" dirty="0">
              <a:solidFill>
                <a:schemeClr val="tx1"/>
              </a:solidFill>
            </a:endParaRPr>
          </a:p>
        </p:txBody>
      </p:sp>
      <p:sp>
        <p:nvSpPr>
          <p:cNvPr id="10" name="Text Box 9"/>
          <p:cNvSpPr txBox="1"/>
          <p:nvPr/>
        </p:nvSpPr>
        <p:spPr>
          <a:xfrm>
            <a:off x="520700" y="4004945"/>
            <a:ext cx="32144970" cy="2194560"/>
          </a:xfrm>
          <a:prstGeom prst="rect">
            <a:avLst/>
          </a:prstGeom>
          <a:noFill/>
        </p:spPr>
        <p:txBody>
          <a:bodyPr wrap="square" rtlCol="0">
            <a:spAutoFit/>
          </a:bodyPr>
          <a:p>
            <a:pPr algn="l">
              <a:lnSpc>
                <a:spcPct val="95000"/>
              </a:lnSpc>
            </a:pPr>
            <a:r>
              <a:rPr lang="en-US" altLang="en-US" sz="3600" baseline="30000" dirty="0" err="1" smtClean="0"/>
              <a:t>1 </a:t>
            </a:r>
            <a:r>
              <a:rPr lang="en-US" altLang="en-US" sz="3600" dirty="0" err="1" smtClean="0"/>
              <a:t>Institute of Bio-Geosciences (IBG-3, Agrosphere), Forschungszentrum Jülich, Jülich, Germany, </a:t>
            </a:r>
            <a:r>
              <a:rPr lang="en-US" altLang="en-US" sz="3600" u="sng" dirty="0" err="1" smtClean="0"/>
              <a:t>d.khare@fz-juelich.de</a:t>
            </a:r>
            <a:endParaRPr lang="en-US" altLang="en-US" sz="3600" dirty="0" err="1" smtClean="0"/>
          </a:p>
          <a:p>
            <a:pPr algn="l">
              <a:lnSpc>
                <a:spcPct val="95000"/>
              </a:lnSpc>
            </a:pPr>
            <a:r>
              <a:rPr lang="en-US" altLang="en-US" sz="3600" baseline="30000" dirty="0" err="1" smtClean="0"/>
              <a:t>2 </a:t>
            </a:r>
            <a:r>
              <a:rPr lang="en-US" altLang="en-US" sz="3600" dirty="0" err="1" smtClean="0"/>
              <a:t>Institute of Agronomy, University of Natural Resources and Life Sciences, Vienna, Austria,</a:t>
            </a:r>
            <a:endParaRPr lang="en-US" altLang="en-US" sz="3600" dirty="0" err="1" smtClean="0"/>
          </a:p>
          <a:p>
            <a:pPr algn="l">
              <a:lnSpc>
                <a:spcPct val="95000"/>
              </a:lnSpc>
            </a:pPr>
            <a:r>
              <a:rPr lang="en-US" altLang="en-US" sz="3600" baseline="30000" dirty="0" err="1" smtClean="0"/>
              <a:t>3 </a:t>
            </a:r>
            <a:r>
              <a:rPr lang="en-US" altLang="en-US" sz="3600" dirty="0" err="1" smtClean="0"/>
              <a:t>Department of Geography and Environmental Sciences, The University of Reading, UK,</a:t>
            </a:r>
            <a:endParaRPr lang="en-US" altLang="en-US" sz="3600" dirty="0" err="1" smtClean="0"/>
          </a:p>
          <a:p>
            <a:pPr algn="l">
              <a:lnSpc>
                <a:spcPct val="95000"/>
              </a:lnSpc>
            </a:pPr>
            <a:r>
              <a:rPr lang="en-US" altLang="en-US" sz="3600" baseline="30000" dirty="0" err="1" smtClean="0"/>
              <a:t>4</a:t>
            </a:r>
            <a:r>
              <a:rPr lang="en-US" altLang="en-US" sz="3600" dirty="0" err="1" smtClean="0"/>
              <a:t>Simwerk, Ortmayrstraße 20, A-4060, Leonding, Austria</a:t>
            </a:r>
            <a:endParaRPr lang="en-US" altLang="en-US" sz="3600" dirty="0" err="1" smtClean="0"/>
          </a:p>
        </p:txBody>
      </p:sp>
      <p:sp>
        <p:nvSpPr>
          <p:cNvPr id="11" name="Text Box 12"/>
          <p:cNvSpPr txBox="1"/>
          <p:nvPr/>
        </p:nvSpPr>
        <p:spPr>
          <a:xfrm>
            <a:off x="776605" y="6393180"/>
            <a:ext cx="13420725" cy="637540"/>
          </a:xfrm>
          <a:prstGeom prst="rect">
            <a:avLst/>
          </a:prstGeom>
          <a:solidFill>
            <a:schemeClr val="accent1">
              <a:lumMod val="60000"/>
              <a:lumOff val="40000"/>
            </a:schemeClr>
          </a:solidFill>
        </p:spPr>
        <p:txBody>
          <a:bodyPr wrap="square" lIns="84966" tIns="42483" rIns="84966" bIns="42483" rtlCol="0">
            <a:spAutoFit/>
          </a:bodyPr>
          <a:p>
            <a:pPr algn="ctr"/>
            <a:r>
              <a:rPr lang="en-US" altLang="en-US" sz="3600" b="1" dirty="0" smtClean="0"/>
              <a:t>INTRODUCTION</a:t>
            </a:r>
            <a:endParaRPr lang="en-US" altLang="en-US" sz="3600" b="1" dirty="0"/>
          </a:p>
        </p:txBody>
      </p:sp>
      <p:pic>
        <p:nvPicPr>
          <p:cNvPr id="15" name="Picture 14" descr="/home/deepanshu/Documents/PhD/Conferences/EGU2020/Presentation/output.gifoutput"/>
          <p:cNvPicPr>
            <a:picLocks noChangeAspect="1"/>
          </p:cNvPicPr>
          <p:nvPr/>
        </p:nvPicPr>
        <p:blipFill>
          <a:blip r:embed="rId1"/>
          <a:srcRect/>
          <a:stretch>
            <a:fillRect/>
          </a:stretch>
        </p:blipFill>
        <p:spPr>
          <a:xfrm>
            <a:off x="14905990" y="6392545"/>
            <a:ext cx="6075045" cy="8767445"/>
          </a:xfrm>
          <a:prstGeom prst="rect">
            <a:avLst/>
          </a:prstGeom>
        </p:spPr>
      </p:pic>
      <p:sp>
        <p:nvSpPr>
          <p:cNvPr id="16" name="Text Box 12"/>
          <p:cNvSpPr txBox="1"/>
          <p:nvPr/>
        </p:nvSpPr>
        <p:spPr>
          <a:xfrm>
            <a:off x="21783040" y="6393180"/>
            <a:ext cx="19625310" cy="637540"/>
          </a:xfrm>
          <a:prstGeom prst="rect">
            <a:avLst/>
          </a:prstGeom>
          <a:solidFill>
            <a:schemeClr val="accent1">
              <a:lumMod val="60000"/>
              <a:lumOff val="40000"/>
            </a:schemeClr>
          </a:solidFill>
        </p:spPr>
        <p:txBody>
          <a:bodyPr wrap="square" lIns="84966" tIns="42483" rIns="84966" bIns="42483" rtlCol="0">
            <a:spAutoFit/>
          </a:bodyPr>
          <a:p>
            <a:pPr algn="ctr"/>
            <a:r>
              <a:rPr lang="en-US" altLang="en-US" sz="3600" b="1" dirty="0" smtClean="0"/>
              <a:t>SINGLEROOT SIMULATIONS</a:t>
            </a:r>
            <a:endParaRPr lang="en-US" altLang="en-US" sz="3600" b="1" dirty="0" smtClean="0"/>
          </a:p>
        </p:txBody>
      </p:sp>
      <p:sp>
        <p:nvSpPr>
          <p:cNvPr id="20" name="Text Box 19"/>
          <p:cNvSpPr txBox="1"/>
          <p:nvPr/>
        </p:nvSpPr>
        <p:spPr>
          <a:xfrm>
            <a:off x="775970" y="7030720"/>
            <a:ext cx="13421995" cy="4276725"/>
          </a:xfrm>
          <a:prstGeom prst="rect">
            <a:avLst/>
          </a:prstGeom>
          <a:solidFill>
            <a:schemeClr val="accent1">
              <a:lumMod val="20000"/>
              <a:lumOff val="80000"/>
            </a:schemeClr>
          </a:solidFill>
        </p:spPr>
        <p:txBody>
          <a:bodyPr wrap="square" rtlCol="0">
            <a:spAutoFit/>
          </a:bodyPr>
          <a:p>
            <a:pPr marL="857250" indent="-857250">
              <a:buFont typeface="Arial" panose="02080604020202020204" pitchFamily="34" charset="0"/>
              <a:buChar char="•"/>
            </a:pPr>
            <a:r>
              <a:rPr lang="en-US" altLang="en-US" sz="3600"/>
              <a:t>Plants have different mechanisms to control transpiration, including hydraulic and hormonal signalling.</a:t>
            </a:r>
            <a:endParaRPr lang="en-US" altLang="en-US" sz="4400"/>
          </a:p>
          <a:p>
            <a:pPr marL="857250" indent="-857250">
              <a:buFont typeface="Arial" panose="02080604020202020204" pitchFamily="34" charset="0"/>
              <a:buChar char="•"/>
            </a:pPr>
            <a:r>
              <a:rPr lang="en-US" altLang="en-US" sz="3600"/>
              <a:t>Aim is to simulate the field conditions by:</a:t>
            </a:r>
            <a:endParaRPr lang="en-US" altLang="en-US" sz="3600"/>
          </a:p>
          <a:p>
            <a:pPr marL="1485900" lvl="2" indent="-571500">
              <a:buFont typeface="Arial" panose="02080604020202020204" pitchFamily="34" charset="0"/>
              <a:buChar char="•"/>
            </a:pPr>
            <a:r>
              <a:rPr lang="en-US" altLang="en-US" sz="3200"/>
              <a:t>Mimicking root growth</a:t>
            </a:r>
            <a:endParaRPr lang="en-US" altLang="en-US" sz="3200"/>
          </a:p>
          <a:p>
            <a:pPr marL="1485900" lvl="2" indent="-571500">
              <a:buFont typeface="Arial" panose="02080604020202020204" pitchFamily="34" charset="0"/>
              <a:buChar char="•"/>
            </a:pPr>
            <a:r>
              <a:rPr lang="en-US" altLang="en-US" sz="3200" noProof="0" dirty="0" smtClean="0">
                <a:sym typeface="+mn-ea"/>
              </a:rPr>
              <a:t>H/H+C signalling: single root, sunflower, and soybean</a:t>
            </a:r>
            <a:endParaRPr lang="en-US" altLang="en-US" sz="3200" noProof="0" dirty="0" smtClean="0">
              <a:sym typeface="+mn-ea"/>
            </a:endParaRPr>
          </a:p>
          <a:p>
            <a:pPr marL="1485900" lvl="2" indent="-571500">
              <a:buFont typeface="Arial" panose="02080604020202020204" pitchFamily="34" charset="0"/>
              <a:buChar char="•"/>
            </a:pPr>
            <a:r>
              <a:rPr lang="en-US" altLang="en-US" sz="3200"/>
              <a:t>using measured soil data from Hollabrunn, Austria</a:t>
            </a:r>
            <a:endParaRPr lang="en-US" altLang="en-US" sz="3200"/>
          </a:p>
          <a:p>
            <a:pPr marL="1485900" lvl="2" indent="-571500">
              <a:buFont typeface="Arial" panose="02080604020202020204" pitchFamily="34" charset="0"/>
              <a:buChar char="•"/>
            </a:pPr>
            <a:r>
              <a:rPr lang="en-US" altLang="en-US" sz="3200"/>
              <a:t>using measured weather data</a:t>
            </a:r>
            <a:endParaRPr lang="en-US" altLang="en-US" sz="3200"/>
          </a:p>
        </p:txBody>
      </p:sp>
      <p:sp>
        <p:nvSpPr>
          <p:cNvPr id="21" name="Text Box 12"/>
          <p:cNvSpPr txBox="1"/>
          <p:nvPr/>
        </p:nvSpPr>
        <p:spPr>
          <a:xfrm>
            <a:off x="776605" y="11461750"/>
            <a:ext cx="13421360" cy="637540"/>
          </a:xfrm>
          <a:prstGeom prst="rect">
            <a:avLst/>
          </a:prstGeom>
          <a:solidFill>
            <a:schemeClr val="accent1">
              <a:lumMod val="60000"/>
              <a:lumOff val="40000"/>
            </a:schemeClr>
          </a:solidFill>
        </p:spPr>
        <p:txBody>
          <a:bodyPr wrap="square" lIns="84966" tIns="42483" rIns="84966" bIns="42483" rtlCol="0">
            <a:spAutoFit/>
          </a:bodyPr>
          <a:p>
            <a:pPr algn="ctr"/>
            <a:r>
              <a:rPr lang="en-US" altLang="en-US" sz="3600" b="1" dirty="0" smtClean="0"/>
              <a:t>MODEL APPROACH</a:t>
            </a:r>
            <a:endParaRPr lang="en-US" altLang="en-US" sz="3600" b="1" dirty="0" smtClean="0"/>
          </a:p>
        </p:txBody>
      </p:sp>
      <p:sp>
        <p:nvSpPr>
          <p:cNvPr id="22" name="Text Box 21"/>
          <p:cNvSpPr txBox="1"/>
          <p:nvPr/>
        </p:nvSpPr>
        <p:spPr>
          <a:xfrm>
            <a:off x="775335" y="12091035"/>
            <a:ext cx="13421360" cy="7170420"/>
          </a:xfrm>
          <a:prstGeom prst="rect">
            <a:avLst/>
          </a:prstGeom>
          <a:solidFill>
            <a:schemeClr val="accent1">
              <a:lumMod val="20000"/>
              <a:lumOff val="80000"/>
            </a:schemeClr>
          </a:solidFill>
        </p:spPr>
        <p:txBody>
          <a:bodyPr wrap="square" rtlCol="0">
            <a:spAutoFit/>
          </a:bodyPr>
          <a:p>
            <a:pPr marL="857250" indent="-857250">
              <a:buFont typeface="Arial" panose="02080604020202020204" pitchFamily="34" charset="0"/>
              <a:buChar char="•"/>
            </a:pPr>
            <a:r>
              <a:rPr lang="en-US" altLang="en-US" sz="3600"/>
              <a:t>H signalling (water flow only):</a:t>
            </a:r>
            <a:endParaRPr lang="en-US" altLang="en-US" sz="3600"/>
          </a:p>
          <a:p>
            <a:pPr marL="1771650" lvl="2" indent="-857250">
              <a:buFont typeface="Arial" panose="02080604020202020204" pitchFamily="34" charset="0"/>
              <a:buChar char="•"/>
            </a:pPr>
            <a:r>
              <a:rPr lang="en-US" altLang="en-US" sz="3200" noProof="0" dirty="0" smtClean="0">
                <a:sym typeface="+mn-ea"/>
              </a:rPr>
              <a:t>p</a:t>
            </a:r>
            <a:r>
              <a:rPr lang="en-US" altLang="en-US" sz="3200" baseline="-25000" noProof="0" dirty="0" smtClean="0">
                <a:sym typeface="+mn-ea"/>
              </a:rPr>
              <a:t>w</a:t>
            </a:r>
            <a:r>
              <a:rPr lang="en-US" altLang="en-US" sz="3200" noProof="0" dirty="0" smtClean="0">
                <a:sym typeface="+mn-ea"/>
              </a:rPr>
              <a:t> &gt; p</a:t>
            </a:r>
            <a:r>
              <a:rPr lang="en-US" altLang="en-US" sz="3200" baseline="-25000" noProof="0" dirty="0" smtClean="0">
                <a:sym typeface="+mn-ea"/>
              </a:rPr>
              <a:t>w,c</a:t>
            </a:r>
            <a:r>
              <a:rPr lang="en-US" altLang="en-US" sz="3200" noProof="0" dirty="0" smtClean="0">
                <a:sym typeface="+mn-ea"/>
              </a:rPr>
              <a:t>; water flux at the root collar is equal to transpiration rate (neumann boundary conditions)</a:t>
            </a:r>
            <a:endParaRPr lang="en-US" altLang="en-US" sz="3200" noProof="0" dirty="0" smtClean="0">
              <a:sym typeface="+mn-ea"/>
            </a:endParaRPr>
          </a:p>
          <a:p>
            <a:pPr marL="1771650" lvl="2" indent="-857250">
              <a:buFont typeface="Arial" panose="02080604020202020204" pitchFamily="34" charset="0"/>
              <a:buChar char="•"/>
            </a:pPr>
            <a:r>
              <a:rPr lang="en-US" altLang="en-US" sz="3200" noProof="0" dirty="0" smtClean="0">
                <a:sym typeface="+mn-ea"/>
              </a:rPr>
              <a:t>p</a:t>
            </a:r>
            <a:r>
              <a:rPr lang="en-US" altLang="en-US" sz="3200" baseline="-25000" noProof="0" dirty="0" smtClean="0">
                <a:sym typeface="+mn-ea"/>
              </a:rPr>
              <a:t>w</a:t>
            </a:r>
            <a:r>
              <a:rPr lang="en-US" altLang="en-US" sz="3200" noProof="0" dirty="0" smtClean="0">
                <a:sym typeface="+mn-ea"/>
              </a:rPr>
              <a:t> &lt; p</a:t>
            </a:r>
            <a:r>
              <a:rPr lang="en-US" altLang="en-US" sz="3200" baseline="-25000" noProof="0" dirty="0" smtClean="0">
                <a:sym typeface="+mn-ea"/>
              </a:rPr>
              <a:t>w,c</a:t>
            </a:r>
            <a:r>
              <a:rPr lang="en-US" altLang="en-US" sz="3200" noProof="0" dirty="0" smtClean="0">
                <a:sym typeface="+mn-ea"/>
              </a:rPr>
              <a:t>; pressure is prescribed to be equal to the threshold value (dirichlet boundary conditions)</a:t>
            </a:r>
            <a:endParaRPr lang="en-US" altLang="en-US" sz="3600"/>
          </a:p>
          <a:p>
            <a:pPr marL="0" lvl="2" indent="-857250">
              <a:buFont typeface="Arial" panose="02080604020202020204" pitchFamily="34" charset="0"/>
              <a:buChar char="•"/>
            </a:pPr>
            <a:r>
              <a:rPr lang="en-US" altLang="en-US" sz="3600">
                <a:sym typeface="+mn-ea"/>
              </a:rPr>
              <a:t>H+C signalling (water and hormones transport):                                        based on Huber et. al, 2014</a:t>
            </a:r>
            <a:endParaRPr lang="en-US" altLang="en-US" sz="3600">
              <a:sym typeface="+mn-ea"/>
            </a:endParaRPr>
          </a:p>
          <a:p>
            <a:pPr marL="1828800" lvl="6" indent="-857250">
              <a:buFont typeface="Arial" panose="02080604020202020204" pitchFamily="34" charset="0"/>
              <a:buChar char="•"/>
            </a:pPr>
            <a:r>
              <a:rPr lang="en-US" altLang="en-US" sz="3200" noProof="0" dirty="0" smtClean="0">
                <a:sym typeface="+mn-ea"/>
              </a:rPr>
              <a:t>Hormones are considered to be produced by the root tips, and then transported to the root collar which helps the plants to maintain higher leaf water potential and prevent them from reaching permanent wilting point.</a:t>
            </a:r>
            <a:endParaRPr lang="en-US" altLang="en-US" sz="3200" noProof="0" dirty="0" smtClean="0">
              <a:sym typeface="+mn-ea"/>
            </a:endParaRPr>
          </a:p>
          <a:p>
            <a:pPr marL="1828800" lvl="6" indent="-857250">
              <a:buFont typeface="Arial" panose="02080604020202020204" pitchFamily="34" charset="0"/>
              <a:buChar char="•"/>
            </a:pPr>
            <a:r>
              <a:rPr lang="en-US" altLang="en-US" sz="3200" noProof="0" dirty="0" smtClean="0">
                <a:sym typeface="+mn-ea"/>
              </a:rPr>
              <a:t>We model relative stomatal conductance (</a:t>
            </a:r>
            <a:r>
              <a:rPr lang="en-US" altLang="en-US" sz="3200" noProof="0" dirty="0" smtClean="0">
                <a:latin typeface="Arial" panose="02080604020202020204" pitchFamily="34" charset="0"/>
                <a:cs typeface="Arial" panose="02080604020202020204" pitchFamily="34" charset="0"/>
                <a:sym typeface="+mn-ea"/>
              </a:rPr>
              <a:t>ɑ</a:t>
            </a:r>
            <a:r>
              <a:rPr lang="en-US" altLang="en-US" sz="3200" noProof="0" dirty="0" smtClean="0">
                <a:sym typeface="+mn-ea"/>
              </a:rPr>
              <a:t>= T</a:t>
            </a:r>
            <a:r>
              <a:rPr lang="en-US" altLang="en-US" sz="3200" baseline="-25000" noProof="0" dirty="0" smtClean="0">
                <a:sym typeface="+mn-ea"/>
              </a:rPr>
              <a:t>act</a:t>
            </a:r>
            <a:r>
              <a:rPr lang="en-US" altLang="en-US" sz="3200" noProof="0" dirty="0" smtClean="0">
                <a:sym typeface="+mn-ea"/>
              </a:rPr>
              <a:t>/T</a:t>
            </a:r>
            <a:r>
              <a:rPr lang="en-US" altLang="en-US" sz="3200" baseline="-25000" noProof="0" dirty="0" smtClean="0">
                <a:sym typeface="+mn-ea"/>
              </a:rPr>
              <a:t>pot</a:t>
            </a:r>
            <a:r>
              <a:rPr lang="en-US" altLang="en-US" sz="3200" noProof="0" dirty="0" smtClean="0">
                <a:sym typeface="+mn-ea"/>
              </a:rPr>
              <a:t>)  as a function of both hormone concentration and water potential at the root collar. </a:t>
            </a:r>
            <a:endParaRPr lang="en-US" altLang="en-US" sz="3200" noProof="0" dirty="0" smtClean="0">
              <a:sym typeface="+mn-ea"/>
            </a:endParaRPr>
          </a:p>
        </p:txBody>
      </p:sp>
      <p:sp>
        <p:nvSpPr>
          <p:cNvPr id="23" name="Text Box 12"/>
          <p:cNvSpPr txBox="1"/>
          <p:nvPr/>
        </p:nvSpPr>
        <p:spPr>
          <a:xfrm>
            <a:off x="770255" y="19404965"/>
            <a:ext cx="13427075" cy="637540"/>
          </a:xfrm>
          <a:prstGeom prst="rect">
            <a:avLst/>
          </a:prstGeom>
          <a:solidFill>
            <a:schemeClr val="accent1">
              <a:lumMod val="60000"/>
              <a:lumOff val="40000"/>
            </a:schemeClr>
          </a:solidFill>
        </p:spPr>
        <p:txBody>
          <a:bodyPr wrap="square" lIns="84966" tIns="42483" rIns="84966" bIns="42483" rtlCol="0">
            <a:spAutoFit/>
          </a:bodyPr>
          <a:p>
            <a:pPr algn="ctr"/>
            <a:r>
              <a:rPr lang="en-US" altLang="en-US" sz="3600" b="1" dirty="0" smtClean="0"/>
              <a:t>SCENARIOS</a:t>
            </a:r>
            <a:endParaRPr lang="en-US" altLang="en-US" sz="3600" b="1" dirty="0" smtClean="0"/>
          </a:p>
        </p:txBody>
      </p:sp>
      <p:graphicFrame>
        <p:nvGraphicFramePr>
          <p:cNvPr id="29" name="Table 28"/>
          <p:cNvGraphicFramePr/>
          <p:nvPr/>
        </p:nvGraphicFramePr>
        <p:xfrm>
          <a:off x="768350" y="20042505"/>
          <a:ext cx="13428980" cy="4667250"/>
        </p:xfrm>
        <a:graphic>
          <a:graphicData uri="http://schemas.openxmlformats.org/drawingml/2006/table">
            <a:tbl>
              <a:tblPr firstRow="1" bandRow="1">
                <a:tableStyleId>{5C22544A-7EE6-4342-B048-85BDC9FD1C3A}</a:tableStyleId>
              </a:tblPr>
              <a:tblGrid>
                <a:gridCol w="3357245"/>
                <a:gridCol w="3357245"/>
                <a:gridCol w="3357245"/>
                <a:gridCol w="3357245"/>
              </a:tblGrid>
              <a:tr h="1066800">
                <a:tc>
                  <a:txBody>
                    <a:bodyPr/>
                    <a:p>
                      <a:pPr algn="ctr">
                        <a:buNone/>
                      </a:pPr>
                      <a:r>
                        <a:rPr lang="en-US" altLang="en-US" sz="3200"/>
                        <a:t>crop</a:t>
                      </a:r>
                      <a:endParaRPr lang="en-US" altLang="en-US" sz="3200"/>
                    </a:p>
                  </a:txBody>
                  <a:tcPr/>
                </a:tc>
                <a:tc>
                  <a:txBody>
                    <a:bodyPr/>
                    <a:p>
                      <a:pPr algn="ctr">
                        <a:buNone/>
                      </a:pPr>
                      <a:r>
                        <a:rPr lang="en-US" altLang="en-US" sz="3200" dirty="0"/>
                        <a:t>control mechanism</a:t>
                      </a:r>
                      <a:endParaRPr lang="en-US" altLang="en-US" sz="3200" dirty="0"/>
                    </a:p>
                  </a:txBody>
                  <a:tcPr/>
                </a:tc>
                <a:tc>
                  <a:txBody>
                    <a:bodyPr/>
                    <a:p>
                      <a:pPr algn="ctr">
                        <a:buNone/>
                      </a:pPr>
                      <a:r>
                        <a:rPr lang="en-US" altLang="en-US" sz="3200" dirty="0"/>
                        <a:t>sowing density</a:t>
                      </a:r>
                      <a:endParaRPr lang="en-US" altLang="en-US" sz="3200" dirty="0"/>
                    </a:p>
                  </a:txBody>
                  <a:tcPr/>
                </a:tc>
                <a:tc>
                  <a:txBody>
                    <a:bodyPr/>
                    <a:p>
                      <a:pPr algn="ctr">
                        <a:buNone/>
                      </a:pPr>
                      <a:r>
                        <a:rPr lang="en-US" altLang="en-US" sz="3200" dirty="0"/>
                        <a:t>soil domain size (cm)</a:t>
                      </a:r>
                      <a:endParaRPr lang="en-US" altLang="en-US" sz="3200" dirty="0"/>
                    </a:p>
                  </a:txBody>
                  <a:tcPr/>
                </a:tc>
              </a:tr>
              <a:tr h="900430">
                <a:tc>
                  <a:txBody>
                    <a:bodyPr/>
                    <a:p>
                      <a:pPr algn="ctr">
                        <a:buNone/>
                      </a:pPr>
                      <a:r>
                        <a:rPr lang="en-US" altLang="en-US" sz="3200"/>
                        <a:t>single root</a:t>
                      </a:r>
                      <a:endParaRPr lang="en-US" altLang="en-US" sz="3200"/>
                    </a:p>
                  </a:txBody>
                  <a:tcPr/>
                </a:tc>
                <a:tc>
                  <a:txBody>
                    <a:bodyPr/>
                    <a:p>
                      <a:pPr algn="ctr">
                        <a:buNone/>
                      </a:pPr>
                      <a:r>
                        <a:rPr lang="en-US" altLang="en-US" sz="3200"/>
                        <a:t>H control</a:t>
                      </a:r>
                      <a:endParaRPr lang="en-US" altLang="en-US" sz="3200"/>
                    </a:p>
                  </a:txBody>
                  <a:tcPr/>
                </a:tc>
                <a:tc>
                  <a:txBody>
                    <a:bodyPr/>
                    <a:p>
                      <a:pPr algn="ctr">
                        <a:buNone/>
                      </a:pPr>
                      <a:r>
                        <a:rPr lang="en-US" altLang="en-US" sz="3200" dirty="0"/>
                        <a:t>-</a:t>
                      </a:r>
                      <a:endParaRPr lang="en-US" altLang="en-US" sz="3200" dirty="0"/>
                    </a:p>
                  </a:txBody>
                  <a:tcPr/>
                </a:tc>
                <a:tc>
                  <a:txBody>
                    <a:bodyPr/>
                    <a:p>
                      <a:pPr algn="ctr">
                        <a:buNone/>
                      </a:pPr>
                      <a:r>
                        <a:rPr lang="en-US" altLang="en-US" sz="3200" dirty="0"/>
                        <a:t>1 x 1 x 15</a:t>
                      </a:r>
                      <a:endParaRPr lang="en-US" altLang="en-US" sz="3200" dirty="0"/>
                    </a:p>
                  </a:txBody>
                  <a:tcPr/>
                </a:tc>
              </a:tr>
              <a:tr h="899795">
                <a:tc>
                  <a:txBody>
                    <a:bodyPr/>
                    <a:p>
                      <a:pPr algn="ctr">
                        <a:buNone/>
                      </a:pPr>
                      <a:r>
                        <a:rPr lang="en-US" altLang="en-US" sz="3200"/>
                        <a:t>single root</a:t>
                      </a:r>
                      <a:endParaRPr lang="en-US" altLang="en-US" sz="3200"/>
                    </a:p>
                  </a:txBody>
                  <a:tcPr/>
                </a:tc>
                <a:tc>
                  <a:txBody>
                    <a:bodyPr/>
                    <a:p>
                      <a:pPr algn="ctr">
                        <a:buNone/>
                      </a:pPr>
                      <a:r>
                        <a:rPr lang="en-US" altLang="en-US" sz="3200"/>
                        <a:t>H+C control</a:t>
                      </a:r>
                      <a:endParaRPr lang="en-US" altLang="en-US" sz="3200"/>
                    </a:p>
                  </a:txBody>
                  <a:tcPr/>
                </a:tc>
                <a:tc>
                  <a:txBody>
                    <a:bodyPr/>
                    <a:p>
                      <a:pPr algn="ctr">
                        <a:buNone/>
                      </a:pPr>
                      <a:r>
                        <a:rPr lang="en-US" altLang="en-US" sz="3200" dirty="0"/>
                        <a:t>-</a:t>
                      </a:r>
                      <a:endParaRPr lang="en-US" altLang="en-US" sz="3200" dirty="0"/>
                    </a:p>
                  </a:txBody>
                  <a:tcPr/>
                </a:tc>
                <a:tc>
                  <a:txBody>
                    <a:bodyPr/>
                    <a:p>
                      <a:pPr algn="ctr">
                        <a:buNone/>
                      </a:pPr>
                      <a:r>
                        <a:rPr lang="en-US" altLang="en-US" sz="3200" dirty="0"/>
                        <a:t>1 x 1 x 15</a:t>
                      </a:r>
                      <a:endParaRPr lang="en-US" altLang="en-US" sz="3200" dirty="0"/>
                    </a:p>
                  </a:txBody>
                  <a:tcPr/>
                </a:tc>
              </a:tr>
              <a:tr h="900430">
                <a:tc>
                  <a:txBody>
                    <a:bodyPr/>
                    <a:p>
                      <a:pPr algn="ctr">
                        <a:buNone/>
                      </a:pPr>
                      <a:r>
                        <a:rPr lang="en-US" altLang="en-US" sz="3200"/>
                        <a:t>sunflower</a:t>
                      </a:r>
                      <a:endParaRPr lang="en-US" altLang="en-US" sz="3200"/>
                    </a:p>
                  </a:txBody>
                  <a:tcPr/>
                </a:tc>
                <a:tc>
                  <a:txBody>
                    <a:bodyPr/>
                    <a:p>
                      <a:pPr algn="ctr">
                        <a:buNone/>
                      </a:pPr>
                      <a:r>
                        <a:rPr lang="en-US" altLang="en-US" sz="3200"/>
                        <a:t>H control</a:t>
                      </a:r>
                      <a:endParaRPr lang="en-US" altLang="en-US" sz="3200"/>
                    </a:p>
                  </a:txBody>
                  <a:tcPr/>
                </a:tc>
                <a:tc>
                  <a:txBody>
                    <a:bodyPr/>
                    <a:p>
                      <a:pPr algn="ctr">
                        <a:buNone/>
                      </a:pPr>
                      <a:r>
                        <a:rPr lang="en-US" altLang="en-US" sz="3200" dirty="0"/>
                        <a:t>6 plants/m</a:t>
                      </a:r>
                      <a:r>
                        <a:rPr lang="en-US" altLang="en-US" sz="3200" baseline="30000" dirty="0"/>
                        <a:t>2</a:t>
                      </a:r>
                      <a:endParaRPr lang="en-US" altLang="en-US" sz="3200" baseline="30000" dirty="0"/>
                    </a:p>
                  </a:txBody>
                  <a:tcPr/>
                </a:tc>
                <a:tc>
                  <a:txBody>
                    <a:bodyPr/>
                    <a:p>
                      <a:pPr algn="ctr">
                        <a:buNone/>
                      </a:pPr>
                      <a:r>
                        <a:rPr lang="en-US" altLang="en-US" sz="3200"/>
                        <a:t>50 x 33 x 150</a:t>
                      </a:r>
                      <a:endParaRPr lang="en-US" altLang="en-US" sz="3200"/>
                    </a:p>
                  </a:txBody>
                  <a:tcPr/>
                </a:tc>
              </a:tr>
              <a:tr h="899795">
                <a:tc>
                  <a:txBody>
                    <a:bodyPr/>
                    <a:p>
                      <a:pPr algn="ctr">
                        <a:buNone/>
                      </a:pPr>
                      <a:r>
                        <a:rPr lang="en-US" altLang="en-US" sz="3200"/>
                        <a:t>soybean</a:t>
                      </a:r>
                      <a:endParaRPr lang="en-US" altLang="en-US" sz="3200"/>
                    </a:p>
                  </a:txBody>
                  <a:tcPr/>
                </a:tc>
                <a:tc>
                  <a:txBody>
                    <a:bodyPr/>
                    <a:p>
                      <a:pPr algn="ctr">
                        <a:buNone/>
                      </a:pPr>
                      <a:r>
                        <a:rPr lang="en-US" altLang="en-US" sz="3200"/>
                        <a:t>H+C control</a:t>
                      </a:r>
                      <a:endParaRPr lang="en-US" altLang="en-US" sz="3200"/>
                    </a:p>
                  </a:txBody>
                  <a:tcPr/>
                </a:tc>
                <a:tc>
                  <a:txBody>
                    <a:bodyPr/>
                    <a:p>
                      <a:pPr algn="ctr">
                        <a:buNone/>
                      </a:pPr>
                      <a:r>
                        <a:rPr lang="en-US" altLang="en-US" sz="3200" dirty="0"/>
                        <a:t>50 plants/m</a:t>
                      </a:r>
                      <a:r>
                        <a:rPr lang="en-US" altLang="en-US" sz="3200" baseline="30000" dirty="0"/>
                        <a:t>2</a:t>
                      </a:r>
                      <a:endParaRPr lang="en-US" altLang="en-US" sz="3200" baseline="30000" dirty="0"/>
                    </a:p>
                  </a:txBody>
                  <a:tcPr/>
                </a:tc>
                <a:tc>
                  <a:txBody>
                    <a:bodyPr/>
                    <a:p>
                      <a:pPr algn="ctr">
                        <a:buNone/>
                      </a:pPr>
                      <a:r>
                        <a:rPr lang="en-US" altLang="en-US" sz="3200" dirty="0"/>
                        <a:t>37 x 5 x 250</a:t>
                      </a:r>
                      <a:endParaRPr lang="en-US" altLang="en-US" sz="3200" dirty="0"/>
                    </a:p>
                  </a:txBody>
                  <a:tcPr/>
                </a:tc>
              </a:tr>
            </a:tbl>
          </a:graphicData>
        </a:graphic>
      </p:graphicFrame>
      <p:sp>
        <p:nvSpPr>
          <p:cNvPr id="33" name="Rectangle 32"/>
          <p:cNvSpPr/>
          <p:nvPr/>
        </p:nvSpPr>
        <p:spPr>
          <a:xfrm>
            <a:off x="21783675" y="6996430"/>
            <a:ext cx="19625310" cy="54298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38" name="Picture 37" descr="/home/deepanshu/Documents/PhD/Conferences/EGU2020/Presentation/trans_amt.pngtrans_amt"/>
          <p:cNvPicPr/>
          <p:nvPr/>
        </p:nvPicPr>
        <p:blipFill>
          <a:blip r:embed="rId2"/>
          <a:srcRect/>
          <a:stretch>
            <a:fillRect/>
          </a:stretch>
        </p:blipFill>
        <p:spPr>
          <a:xfrm>
            <a:off x="22118955" y="7252653"/>
            <a:ext cx="9144000" cy="4846320"/>
          </a:xfrm>
          <a:prstGeom prst="rect">
            <a:avLst/>
          </a:prstGeom>
        </p:spPr>
      </p:pic>
      <p:pic>
        <p:nvPicPr>
          <p:cNvPr id="39" name="Picture 38" descr="/home/deepanshu/Documents/PhD/Conferences/EGU2020/Presentation/collar_p_amt.pngcollar_p_amt"/>
          <p:cNvPicPr/>
          <p:nvPr/>
        </p:nvPicPr>
        <p:blipFill>
          <a:blip r:embed="rId3"/>
          <a:srcRect/>
          <a:stretch>
            <a:fillRect/>
          </a:stretch>
        </p:blipFill>
        <p:spPr>
          <a:xfrm>
            <a:off x="31769685" y="7244716"/>
            <a:ext cx="9144000" cy="4846320"/>
          </a:xfrm>
          <a:prstGeom prst="rect">
            <a:avLst/>
          </a:prstGeom>
        </p:spPr>
      </p:pic>
      <p:sp>
        <p:nvSpPr>
          <p:cNvPr id="40" name="Text Box 12"/>
          <p:cNvSpPr txBox="1"/>
          <p:nvPr/>
        </p:nvSpPr>
        <p:spPr>
          <a:xfrm>
            <a:off x="21784310" y="12571095"/>
            <a:ext cx="19625310" cy="637540"/>
          </a:xfrm>
          <a:prstGeom prst="rect">
            <a:avLst/>
          </a:prstGeom>
          <a:solidFill>
            <a:schemeClr val="accent1">
              <a:lumMod val="60000"/>
              <a:lumOff val="40000"/>
            </a:schemeClr>
          </a:solidFill>
        </p:spPr>
        <p:txBody>
          <a:bodyPr wrap="square" lIns="84966" tIns="42483" rIns="84966" bIns="42483" rtlCol="0">
            <a:spAutoFit/>
          </a:bodyPr>
          <a:p>
            <a:pPr algn="ctr"/>
            <a:r>
              <a:rPr lang="en-US" altLang="en-US" sz="3600" b="1" dirty="0" smtClean="0"/>
              <a:t>SUNFLOWER SIMULATIONS (H control)</a:t>
            </a:r>
            <a:endParaRPr lang="en-US" altLang="en-US" sz="3600" b="1" dirty="0" smtClean="0"/>
          </a:p>
        </p:txBody>
      </p:sp>
      <p:sp>
        <p:nvSpPr>
          <p:cNvPr id="41" name="Rectangle 40"/>
          <p:cNvSpPr/>
          <p:nvPr/>
        </p:nvSpPr>
        <p:spPr>
          <a:xfrm>
            <a:off x="21784310" y="13187680"/>
            <a:ext cx="19625310" cy="54857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42" name="Picture 41" descr="/home/deepanshu/Documents/PhD/Conferences/EGU2020/Presentation/soybean_scale_new.pngsoybean_scale_new"/>
          <p:cNvPicPr/>
          <p:nvPr/>
        </p:nvPicPr>
        <p:blipFill>
          <a:blip r:embed="rId4"/>
          <a:srcRect/>
          <a:stretch>
            <a:fillRect/>
          </a:stretch>
        </p:blipFill>
        <p:spPr>
          <a:xfrm>
            <a:off x="14742795" y="15927388"/>
            <a:ext cx="6400800" cy="4114800"/>
          </a:xfrm>
          <a:prstGeom prst="rect">
            <a:avLst/>
          </a:prstGeom>
        </p:spPr>
      </p:pic>
      <p:pic>
        <p:nvPicPr>
          <p:cNvPr id="46" name="Picture 45" descr="/home/deepanshu/Documents/PhD/Conferences/EGU2020/Presentation/results_sunflower_sqm_trans.pngresults_sunflower_sqm_trans"/>
          <p:cNvPicPr/>
          <p:nvPr/>
        </p:nvPicPr>
        <p:blipFill>
          <a:blip r:embed="rId5"/>
          <a:srcRect/>
          <a:stretch>
            <a:fillRect/>
          </a:stretch>
        </p:blipFill>
        <p:spPr>
          <a:xfrm>
            <a:off x="22190075" y="13396596"/>
            <a:ext cx="9144000" cy="4846320"/>
          </a:xfrm>
          <a:prstGeom prst="rect">
            <a:avLst/>
          </a:prstGeom>
        </p:spPr>
      </p:pic>
      <p:pic>
        <p:nvPicPr>
          <p:cNvPr id="47" name="Picture 46" descr="/home/deepanshu/Documents/PhD/Conferences/EGU2020/Presentation/results_sunflower_HLCT_rootcollarpressure.pngresults_sunflower_HLCT_rootcollarpressure"/>
          <p:cNvPicPr/>
          <p:nvPr/>
        </p:nvPicPr>
        <p:blipFill>
          <a:blip r:embed="rId6"/>
          <a:srcRect/>
          <a:stretch>
            <a:fillRect/>
          </a:stretch>
        </p:blipFill>
        <p:spPr>
          <a:xfrm>
            <a:off x="31769685" y="13396596"/>
            <a:ext cx="9144000" cy="4846320"/>
          </a:xfrm>
          <a:prstGeom prst="rect">
            <a:avLst/>
          </a:prstGeom>
        </p:spPr>
      </p:pic>
      <p:sp>
        <p:nvSpPr>
          <p:cNvPr id="48" name="Text Box 12"/>
          <p:cNvSpPr txBox="1"/>
          <p:nvPr/>
        </p:nvSpPr>
        <p:spPr>
          <a:xfrm>
            <a:off x="21783675" y="18841085"/>
            <a:ext cx="19625310" cy="637540"/>
          </a:xfrm>
          <a:prstGeom prst="rect">
            <a:avLst/>
          </a:prstGeom>
          <a:solidFill>
            <a:schemeClr val="accent1">
              <a:lumMod val="60000"/>
              <a:lumOff val="40000"/>
            </a:schemeClr>
          </a:solidFill>
        </p:spPr>
        <p:txBody>
          <a:bodyPr wrap="square" lIns="84966" tIns="42483" rIns="84966" bIns="42483" rtlCol="0">
            <a:spAutoFit/>
          </a:bodyPr>
          <a:p>
            <a:pPr algn="ctr"/>
            <a:r>
              <a:rPr lang="en-US" altLang="en-US" sz="3600" b="1" dirty="0" smtClean="0"/>
              <a:t>SOYBEAN SIMULATIONS (H+C control)</a:t>
            </a:r>
            <a:endParaRPr lang="en-US" altLang="en-US" sz="3600" b="1" dirty="0" smtClean="0"/>
          </a:p>
        </p:txBody>
      </p:sp>
      <p:sp>
        <p:nvSpPr>
          <p:cNvPr id="49" name="Rectangle 48"/>
          <p:cNvSpPr/>
          <p:nvPr/>
        </p:nvSpPr>
        <p:spPr>
          <a:xfrm>
            <a:off x="21784310" y="19452590"/>
            <a:ext cx="19625310" cy="5252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50" name="Picture 49" descr="/home/deepanshu/Documents/PhD/Conferences/EGU2020/Presentation/soybean_new_transpiration-1.pngsoybean_new_transpiration-1"/>
          <p:cNvPicPr/>
          <p:nvPr/>
        </p:nvPicPr>
        <p:blipFill>
          <a:blip r:embed="rId7"/>
          <a:srcRect/>
          <a:stretch>
            <a:fillRect/>
          </a:stretch>
        </p:blipFill>
        <p:spPr>
          <a:xfrm>
            <a:off x="22190075" y="19655791"/>
            <a:ext cx="9144000" cy="4846320"/>
          </a:xfrm>
          <a:prstGeom prst="rect">
            <a:avLst/>
          </a:prstGeom>
        </p:spPr>
      </p:pic>
      <p:pic>
        <p:nvPicPr>
          <p:cNvPr id="51" name="Picture 50" descr="/home/deepanshu/Documents/PhD/Conferences/EGU2020/Presentation/soybean_new_collarp.pngsoybean_new_collarp"/>
          <p:cNvPicPr/>
          <p:nvPr/>
        </p:nvPicPr>
        <p:blipFill>
          <a:blip r:embed="rId8"/>
          <a:srcRect/>
          <a:stretch>
            <a:fillRect/>
          </a:stretch>
        </p:blipFill>
        <p:spPr>
          <a:xfrm>
            <a:off x="31769685" y="19655473"/>
            <a:ext cx="9144000" cy="4846320"/>
          </a:xfrm>
          <a:prstGeom prst="rect">
            <a:avLst/>
          </a:prstGeom>
        </p:spPr>
      </p:pic>
      <p:sp>
        <p:nvSpPr>
          <p:cNvPr id="53" name="Text Box 12"/>
          <p:cNvSpPr txBox="1"/>
          <p:nvPr/>
        </p:nvSpPr>
        <p:spPr>
          <a:xfrm>
            <a:off x="768350" y="24846280"/>
            <a:ext cx="30993080" cy="637540"/>
          </a:xfrm>
          <a:prstGeom prst="rect">
            <a:avLst/>
          </a:prstGeom>
          <a:solidFill>
            <a:schemeClr val="accent1">
              <a:lumMod val="60000"/>
              <a:lumOff val="40000"/>
            </a:schemeClr>
          </a:solidFill>
        </p:spPr>
        <p:txBody>
          <a:bodyPr wrap="square" lIns="84966" tIns="42483" rIns="84966" bIns="42483" rtlCol="0">
            <a:spAutoFit/>
          </a:bodyPr>
          <a:p>
            <a:pPr algn="ctr"/>
            <a:r>
              <a:rPr lang="en-US" altLang="en-US" sz="3600" b="1" dirty="0" smtClean="0"/>
              <a:t>RESULTS</a:t>
            </a:r>
            <a:endParaRPr lang="en-US" altLang="en-US" sz="3600" b="1" dirty="0" smtClean="0"/>
          </a:p>
        </p:txBody>
      </p:sp>
      <p:sp>
        <p:nvSpPr>
          <p:cNvPr id="55" name="Text Box 54"/>
          <p:cNvSpPr txBox="1"/>
          <p:nvPr/>
        </p:nvSpPr>
        <p:spPr>
          <a:xfrm>
            <a:off x="769620" y="25483820"/>
            <a:ext cx="30991810" cy="3046095"/>
          </a:xfrm>
          <a:prstGeom prst="rect">
            <a:avLst/>
          </a:prstGeom>
          <a:solidFill>
            <a:schemeClr val="accent1">
              <a:lumMod val="20000"/>
              <a:lumOff val="80000"/>
            </a:schemeClr>
          </a:solidFill>
        </p:spPr>
        <p:txBody>
          <a:bodyPr wrap="square" rtlCol="0">
            <a:spAutoFit/>
          </a:bodyPr>
          <a:p>
            <a:pPr marL="457200" indent="-457200">
              <a:buFont typeface="Arial" panose="02080604020202020204" pitchFamily="34" charset="0"/>
              <a:buChar char="•"/>
            </a:pPr>
            <a:r>
              <a:rPr lang="en-US" altLang="en-US" sz="3200" dirty="0" smtClean="0">
                <a:sym typeface="+mn-ea"/>
              </a:rPr>
              <a:t>H+C control crops show a relatively constant pressure head at the root collar, in absense of any rain events. </a:t>
            </a:r>
            <a:endParaRPr lang="en-US" altLang="en-US" sz="3200" dirty="0" smtClean="0">
              <a:sym typeface="+mn-ea"/>
            </a:endParaRPr>
          </a:p>
          <a:p>
            <a:pPr marL="457200" indent="-457200">
              <a:buFont typeface="Arial" panose="02080604020202020204" pitchFamily="34" charset="0"/>
              <a:buChar char="•"/>
            </a:pPr>
            <a:r>
              <a:rPr lang="en-US" altLang="en-US" sz="3200" dirty="0" smtClean="0">
                <a:sym typeface="+mn-ea"/>
              </a:rPr>
              <a:t>Rain event cause a quick increase in transpiration rate in H </a:t>
            </a:r>
            <a:r>
              <a:rPr lang="en-US" altLang="en-US" sz="3200" dirty="0">
                <a:sym typeface="+mn-ea"/>
              </a:rPr>
              <a:t>control crops whereas H+C control crops </a:t>
            </a:r>
            <a:r>
              <a:rPr lang="en-US" altLang="en-US" sz="3200" dirty="0" smtClean="0">
                <a:sym typeface="+mn-ea"/>
              </a:rPr>
              <a:t>only gradually </a:t>
            </a:r>
            <a:r>
              <a:rPr lang="en-US" altLang="en-US" sz="3200" dirty="0">
                <a:sym typeface="+mn-ea"/>
              </a:rPr>
              <a:t>increase the transpiration </a:t>
            </a:r>
            <a:r>
              <a:rPr lang="en-US" altLang="en-US" sz="3200" dirty="0" smtClean="0">
                <a:sym typeface="+mn-ea"/>
              </a:rPr>
              <a:t>rate  depending on the hormone concentration still present in the leaves. </a:t>
            </a:r>
            <a:endParaRPr lang="en-US" altLang="en-US" sz="3200"/>
          </a:p>
          <a:p>
            <a:pPr marL="457200" indent="-457200">
              <a:buFont typeface="Arial" panose="02080604020202020204" pitchFamily="34" charset="0"/>
              <a:buChar char="•"/>
            </a:pPr>
            <a:r>
              <a:rPr lang="en-US" altLang="en-US" sz="3200"/>
              <a:t>Sunflower reaches a period of long drought between 60 and 100 days. Cumulative transpiration per square meter of soil surface over the whole vegetation period is 222 L/m</a:t>
            </a:r>
            <a:r>
              <a:rPr lang="en-US" altLang="en-US" sz="3200" baseline="30000"/>
              <a:t>2</a:t>
            </a:r>
            <a:r>
              <a:rPr lang="en-US" altLang="en-US" sz="3200"/>
              <a:t>. </a:t>
            </a:r>
            <a:endParaRPr lang="en-US" altLang="en-US" sz="3200"/>
          </a:p>
          <a:p>
            <a:pPr marL="457200" indent="-457200">
              <a:buFont typeface="Arial" panose="02080604020202020204" pitchFamily="34" charset="0"/>
              <a:buChar char="•"/>
            </a:pPr>
            <a:r>
              <a:rPr lang="en-US" altLang="en-US" sz="3200"/>
              <a:t>Soybean when under stress produces hormones which helps in maintaining higher leaf water potential with cumulative transpiration of</a:t>
            </a:r>
            <a:r>
              <a:rPr lang="en-US" altLang="en-US" sz="3200">
                <a:sym typeface="+mn-ea"/>
              </a:rPr>
              <a:t> ~310L/m</a:t>
            </a:r>
            <a:r>
              <a:rPr lang="en-US" altLang="en-US" sz="3200" baseline="30000">
                <a:sym typeface="+mn-ea"/>
              </a:rPr>
              <a:t>2</a:t>
            </a:r>
            <a:r>
              <a:rPr lang="en-US" altLang="en-US" sz="3200">
                <a:sym typeface="+mn-ea"/>
              </a:rPr>
              <a:t>.</a:t>
            </a:r>
            <a:endParaRPr lang="en-US" altLang="en-US" sz="3200">
              <a:sym typeface="+mn-ea"/>
            </a:endParaRPr>
          </a:p>
        </p:txBody>
      </p:sp>
      <p:sp>
        <p:nvSpPr>
          <p:cNvPr id="5" name="Text Box 12"/>
          <p:cNvSpPr txBox="1"/>
          <p:nvPr/>
        </p:nvSpPr>
        <p:spPr>
          <a:xfrm>
            <a:off x="31913830" y="24846280"/>
            <a:ext cx="9495155" cy="637540"/>
          </a:xfrm>
          <a:prstGeom prst="rect">
            <a:avLst/>
          </a:prstGeom>
          <a:solidFill>
            <a:schemeClr val="accent1">
              <a:lumMod val="60000"/>
              <a:lumOff val="40000"/>
            </a:schemeClr>
          </a:solidFill>
        </p:spPr>
        <p:txBody>
          <a:bodyPr wrap="square" lIns="84966" tIns="42483" rIns="84966" bIns="42483" rtlCol="0">
            <a:spAutoFit/>
          </a:bodyPr>
          <a:p>
            <a:pPr algn="ctr"/>
            <a:r>
              <a:rPr lang="en-US" altLang="en-US" sz="3600" b="1" dirty="0" smtClean="0"/>
              <a:t>REFERENCES</a:t>
            </a:r>
            <a:endParaRPr lang="en-US" altLang="en-US" sz="3600" b="1" dirty="0" smtClean="0"/>
          </a:p>
        </p:txBody>
      </p:sp>
      <p:sp>
        <p:nvSpPr>
          <p:cNvPr id="9" name="Text Box 8"/>
          <p:cNvSpPr txBox="1"/>
          <p:nvPr/>
        </p:nvSpPr>
        <p:spPr>
          <a:xfrm>
            <a:off x="31913195" y="25471120"/>
            <a:ext cx="9494520" cy="3046095"/>
          </a:xfrm>
          <a:prstGeom prst="rect">
            <a:avLst/>
          </a:prstGeom>
          <a:solidFill>
            <a:schemeClr val="accent1">
              <a:lumMod val="20000"/>
              <a:lumOff val="80000"/>
            </a:schemeClr>
          </a:solidFill>
        </p:spPr>
        <p:txBody>
          <a:bodyPr wrap="square" rtlCol="0">
            <a:spAutoFit/>
          </a:bodyPr>
          <a:p>
            <a:r>
              <a:rPr lang="en-US" sz="3200"/>
              <a:t>Huber, Katrin et al. (2014). “Modelling the im pact of heterogeneous rootzone water distrib ution on the regulation of transpiration by h</a:t>
            </a:r>
            <a:r>
              <a:rPr lang="en-US" altLang="en-US" sz="3200"/>
              <a:t>o </a:t>
            </a:r>
            <a:r>
              <a:rPr lang="en-US" sz="3200"/>
              <a:t>rmone transport and/or hydraulic pressures”. In:Plant andSoil384(1-2), pp. 93–112.issn: 0032079X. doi: 10.1007/s11104 014-2188-4.</a:t>
            </a:r>
            <a:endParaRPr lang="en-US" sz="3200"/>
          </a:p>
        </p:txBody>
      </p:sp>
      <p:pic>
        <p:nvPicPr>
          <p:cNvPr id="2" name="Picture 1" descr="/home/deepanshu/Documents/PhD/Conferences/EGU2020/Presentation/ssunflower_scale.pngssunflower_scale"/>
          <p:cNvPicPr/>
          <p:nvPr/>
        </p:nvPicPr>
        <p:blipFill>
          <a:blip r:embed="rId9"/>
          <a:srcRect/>
          <a:stretch>
            <a:fillRect/>
          </a:stretch>
        </p:blipFill>
        <p:spPr>
          <a:xfrm>
            <a:off x="14743430" y="20451445"/>
            <a:ext cx="6400800" cy="4114800"/>
          </a:xfrm>
          <a:prstGeom prst="rect">
            <a:avLst/>
          </a:prstGeom>
        </p:spPr>
      </p:pic>
      <p:sp>
        <p:nvSpPr>
          <p:cNvPr id="3" name="Text Box 2"/>
          <p:cNvSpPr txBox="1"/>
          <p:nvPr/>
        </p:nvSpPr>
        <p:spPr>
          <a:xfrm>
            <a:off x="16727805" y="19898995"/>
            <a:ext cx="2431415" cy="645160"/>
          </a:xfrm>
          <a:prstGeom prst="rect">
            <a:avLst/>
          </a:prstGeom>
          <a:noFill/>
        </p:spPr>
        <p:txBody>
          <a:bodyPr wrap="square" rtlCol="0">
            <a:spAutoFit/>
          </a:bodyPr>
          <a:p>
            <a:r>
              <a:rPr lang="en-US" altLang="en-US" sz="3600"/>
              <a:t>sunflower</a:t>
            </a:r>
            <a:endParaRPr lang="en-US" altLang="en-US" sz="3600"/>
          </a:p>
        </p:txBody>
      </p:sp>
      <p:sp>
        <p:nvSpPr>
          <p:cNvPr id="7" name="Text Box 6"/>
          <p:cNvSpPr txBox="1"/>
          <p:nvPr/>
        </p:nvSpPr>
        <p:spPr>
          <a:xfrm>
            <a:off x="16886555" y="15353665"/>
            <a:ext cx="2114550" cy="645160"/>
          </a:xfrm>
          <a:prstGeom prst="rect">
            <a:avLst/>
          </a:prstGeom>
          <a:noFill/>
        </p:spPr>
        <p:txBody>
          <a:bodyPr wrap="square" rtlCol="0">
            <a:spAutoFit/>
          </a:bodyPr>
          <a:p>
            <a:r>
              <a:rPr lang="en-US" altLang="en-US" sz="3600"/>
              <a:t>soybean</a:t>
            </a:r>
            <a:endParaRPr lang="en-US" altLang="en-US" sz="3600"/>
          </a:p>
        </p:txBody>
      </p:sp>
      <p:pic>
        <p:nvPicPr>
          <p:cNvPr id="6" name="Picture 5" descr="MO_16"/>
          <p:cNvPicPr>
            <a:picLocks noChangeAspect="1"/>
          </p:cNvPicPr>
          <p:nvPr/>
        </p:nvPicPr>
        <p:blipFill>
          <a:blip r:embed="rId10"/>
          <a:stretch>
            <a:fillRect/>
          </a:stretch>
        </p:blipFill>
        <p:spPr>
          <a:xfrm>
            <a:off x="36875720" y="4148455"/>
            <a:ext cx="4533900" cy="1586865"/>
          </a:xfrm>
          <a:prstGeom prst="rect">
            <a:avLst/>
          </a:prstGeom>
        </p:spPr>
      </p:pic>
    </p:spTree>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2809</Words>
  <Application>WPS Presentation</Application>
  <PresentationFormat>Benutzerdefiniert</PresentationFormat>
  <Paragraphs>90</Paragraphs>
  <Slides>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vt:i4>
      </vt:variant>
    </vt:vector>
  </HeadingPairs>
  <TitlesOfParts>
    <vt:vector size="10" baseType="lpstr">
      <vt:lpstr>Arial</vt:lpstr>
      <vt:lpstr>SimSun</vt:lpstr>
      <vt:lpstr>Wingdings</vt:lpstr>
      <vt:lpstr>DejaVu Sans</vt:lpstr>
      <vt:lpstr>Calibri</vt:lpstr>
      <vt:lpstr>微软雅黑</vt:lpstr>
      <vt:lpstr>Droid Sans Fallback</vt:lpstr>
      <vt:lpstr>Arial Unicode MS</vt:lpstr>
      <vt:lpstr>Larissa</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Admin.Reisen</dc:creator>
  <cp:lastModifiedBy>deepanshu</cp:lastModifiedBy>
  <cp:revision>79</cp:revision>
  <dcterms:created xsi:type="dcterms:W3CDTF">2020-05-05T11:20:51Z</dcterms:created>
  <dcterms:modified xsi:type="dcterms:W3CDTF">2020-05-05T11:20:51Z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1033-11.1.0.9505</vt:lpwstr>
  </property>
</Properties>
</file>