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42808525" cy="30279975"/>
  <p:notesSz cx="9931400" cy="1435100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37">
          <p15:clr>
            <a:srgbClr val="A4A3A4"/>
          </p15:clr>
        </p15:guide>
        <p15:guide id="2" pos="134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6158" autoAdjust="0"/>
  </p:normalViewPr>
  <p:slideViewPr>
    <p:cSldViewPr>
      <p:cViewPr>
        <p:scale>
          <a:sx n="30" d="100"/>
          <a:sy n="30" d="100"/>
        </p:scale>
        <p:origin x="2052" y="-72"/>
      </p:cViewPr>
      <p:guideLst>
        <p:guide orient="horz" pos="9537"/>
        <p:guide pos="13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wagnerraffin\Documents\Congr&#232;s\EMC2012\essai%20fig%20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Mes%20documents\Congr&#232;s\a-EGU%202020\Fig%20poster2-MC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Users\wagnerraffin\Documents\Congr&#232;s\EGU%202020\Fig%20poster2-MC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Users\wagnerraffin\Documents\Congr&#232;s\EGU%202020\Fig%20poster2-MC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Users\wagnerraffin\Documents\Congr&#232;s\EGU%202020\Fig%20poster2-MC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Users\wagnerraffin\Documents\Congr&#232;s\EGU%202020\Fig%20poster2-MC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Users\wagnerraffin\Documents\Congr&#232;s\EGU%202020\Fig%20poster2-M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SD13</a:t>
            </a:r>
          </a:p>
        </c:rich>
      </c:tx>
      <c:layout>
        <c:manualLayout>
          <c:xMode val="edge"/>
          <c:yMode val="edge"/>
          <c:x val="0.44000574002323783"/>
          <c:y val="5.49019607843137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91351851851852"/>
          <c:y val="5.6867685656939934E-2"/>
          <c:w val="0.82104718391682519"/>
          <c:h val="0.8307271885132006"/>
        </c:manualLayout>
      </c:layout>
      <c:scatterChart>
        <c:scatterStyle val="lineMarker"/>
        <c:varyColors val="0"/>
        <c:ser>
          <c:idx val="0"/>
          <c:order val="0"/>
          <c:tx>
            <c:v>selvage</c:v>
          </c:tx>
          <c:spPr>
            <a:ln w="28575">
              <a:noFill/>
            </a:ln>
          </c:spPr>
          <c:marker>
            <c:symbol val="diamond"/>
            <c:size val="9"/>
          </c:marker>
          <c:trendline>
            <c:spPr>
              <a:ln w="19050">
                <a:solidFill>
                  <a:srgbClr val="0070C0"/>
                </a:solidFill>
              </a:ln>
            </c:spPr>
            <c:trendlineType val="linear"/>
            <c:dispRSqr val="0"/>
            <c:dispEq val="0"/>
          </c:trendline>
          <c:xVal>
            <c:numRef>
              <c:f>'SD13'!$B$2:$AD$2</c:f>
              <c:numCache>
                <c:formatCode>General</c:formatCode>
                <c:ptCount val="29"/>
                <c:pt idx="0">
                  <c:v>2.41E-2</c:v>
                </c:pt>
                <c:pt idx="1">
                  <c:v>1.2E-2</c:v>
                </c:pt>
                <c:pt idx="2">
                  <c:v>0.14380000000000001</c:v>
                </c:pt>
                <c:pt idx="3">
                  <c:v>2.01E-2</c:v>
                </c:pt>
                <c:pt idx="4">
                  <c:v>-1.1900000000000001E-2</c:v>
                </c:pt>
                <c:pt idx="5" formatCode="0.00E+00">
                  <c:v>9.0012000000000009E-3</c:v>
                </c:pt>
                <c:pt idx="6">
                  <c:v>3.5799999999999998E-2</c:v>
                </c:pt>
                <c:pt idx="7">
                  <c:v>0.20080000000000001</c:v>
                </c:pt>
                <c:pt idx="8">
                  <c:v>0.29099999999999998</c:v>
                </c:pt>
                <c:pt idx="9">
                  <c:v>0.29520000000000002</c:v>
                </c:pt>
                <c:pt idx="10">
                  <c:v>0.28210000000000002</c:v>
                </c:pt>
                <c:pt idx="11">
                  <c:v>0.23330000000000001</c:v>
                </c:pt>
                <c:pt idx="12">
                  <c:v>0.18859999999999999</c:v>
                </c:pt>
                <c:pt idx="13">
                  <c:v>9.6299999999999997E-2</c:v>
                </c:pt>
                <c:pt idx="14">
                  <c:v>8.8099999999999998E-2</c:v>
                </c:pt>
                <c:pt idx="15">
                  <c:v>6.93E-2</c:v>
                </c:pt>
                <c:pt idx="16">
                  <c:v>5.0999999999999997E-2</c:v>
                </c:pt>
                <c:pt idx="17">
                  <c:v>3.44E-2</c:v>
                </c:pt>
                <c:pt idx="18">
                  <c:v>3.7900000000000003E-2</c:v>
                </c:pt>
                <c:pt idx="19">
                  <c:v>3.5200000000000002E-2</c:v>
                </c:pt>
                <c:pt idx="20">
                  <c:v>4.07E-2</c:v>
                </c:pt>
                <c:pt idx="21">
                  <c:v>4.8099999999999997E-2</c:v>
                </c:pt>
                <c:pt idx="22">
                  <c:v>3.8800000000000001E-2</c:v>
                </c:pt>
                <c:pt idx="23">
                  <c:v>1.2999999999999999E-2</c:v>
                </c:pt>
                <c:pt idx="24">
                  <c:v>5.0099999999999999E-2</c:v>
                </c:pt>
                <c:pt idx="25">
                  <c:v>4.0800000000000003E-2</c:v>
                </c:pt>
                <c:pt idx="26">
                  <c:v>0.2301</c:v>
                </c:pt>
                <c:pt idx="27">
                  <c:v>0.27260000000000001</c:v>
                </c:pt>
                <c:pt idx="28">
                  <c:v>6.6199999999999995E-2</c:v>
                </c:pt>
              </c:numCache>
            </c:numRef>
          </c:xVal>
          <c:yVal>
            <c:numRef>
              <c:f>'SD13'!$B$3:$AD$3</c:f>
              <c:numCache>
                <c:formatCode>General</c:formatCode>
                <c:ptCount val="29"/>
                <c:pt idx="0">
                  <c:v>0.4642</c:v>
                </c:pt>
                <c:pt idx="1">
                  <c:v>0.43830000000000002</c:v>
                </c:pt>
                <c:pt idx="2">
                  <c:v>0.37580000000000002</c:v>
                </c:pt>
                <c:pt idx="3">
                  <c:v>0.4904</c:v>
                </c:pt>
                <c:pt idx="4">
                  <c:v>0.46829999999999999</c:v>
                </c:pt>
                <c:pt idx="5">
                  <c:v>0.46629999999999999</c:v>
                </c:pt>
                <c:pt idx="6">
                  <c:v>0.42270000000000002</c:v>
                </c:pt>
                <c:pt idx="7">
                  <c:v>0.34949999999999998</c:v>
                </c:pt>
                <c:pt idx="8">
                  <c:v>0.3075</c:v>
                </c:pt>
                <c:pt idx="9">
                  <c:v>0.31709999999999999</c:v>
                </c:pt>
                <c:pt idx="10">
                  <c:v>0.3427</c:v>
                </c:pt>
                <c:pt idx="11">
                  <c:v>0.33500000000000002</c:v>
                </c:pt>
                <c:pt idx="12">
                  <c:v>0.36030000000000001</c:v>
                </c:pt>
                <c:pt idx="13">
                  <c:v>0.40139999999999998</c:v>
                </c:pt>
                <c:pt idx="14">
                  <c:v>0.40239999999999998</c:v>
                </c:pt>
                <c:pt idx="15">
                  <c:v>0.40570000000000001</c:v>
                </c:pt>
                <c:pt idx="16">
                  <c:v>0.43940000000000001</c:v>
                </c:pt>
                <c:pt idx="17">
                  <c:v>0.4617</c:v>
                </c:pt>
                <c:pt idx="18">
                  <c:v>0.45669999999999999</c:v>
                </c:pt>
                <c:pt idx="19">
                  <c:v>0.46150000000000002</c:v>
                </c:pt>
                <c:pt idx="20">
                  <c:v>0.46039999999999998</c:v>
                </c:pt>
                <c:pt idx="21">
                  <c:v>0.46529999999999999</c:v>
                </c:pt>
                <c:pt idx="22">
                  <c:v>0.46579999999999999</c:v>
                </c:pt>
                <c:pt idx="23">
                  <c:v>0.47589999999999999</c:v>
                </c:pt>
                <c:pt idx="24">
                  <c:v>0.41889999999999999</c:v>
                </c:pt>
                <c:pt idx="25">
                  <c:v>0.41210000000000002</c:v>
                </c:pt>
                <c:pt idx="26">
                  <c:v>0.35189999999999999</c:v>
                </c:pt>
                <c:pt idx="27">
                  <c:v>0.36320000000000002</c:v>
                </c:pt>
                <c:pt idx="28">
                  <c:v>0.43659999999999999</c:v>
                </c:pt>
              </c:numCache>
            </c:numRef>
          </c:yVal>
          <c:smooth val="0"/>
        </c:ser>
        <c:ser>
          <c:idx val="1"/>
          <c:order val="1"/>
          <c:tx>
            <c:v>limit selvage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chemeClr val="bg1"/>
              </a:solidFill>
              <a:ln w="15875">
                <a:solidFill>
                  <a:srgbClr val="0070C0"/>
                </a:solidFill>
              </a:ln>
            </c:spPr>
          </c:marker>
          <c:xVal>
            <c:numRef>
              <c:f>'SD13'!$AE$2:$AN$2</c:f>
              <c:numCache>
                <c:formatCode>General</c:formatCode>
                <c:ptCount val="10"/>
                <c:pt idx="0">
                  <c:v>0.23219999999999999</c:v>
                </c:pt>
                <c:pt idx="1">
                  <c:v>0.2336</c:v>
                </c:pt>
                <c:pt idx="2">
                  <c:v>0.1893</c:v>
                </c:pt>
                <c:pt idx="3">
                  <c:v>0.2167</c:v>
                </c:pt>
                <c:pt idx="4">
                  <c:v>0.22009999999999999</c:v>
                </c:pt>
                <c:pt idx="5">
                  <c:v>0.2651</c:v>
                </c:pt>
                <c:pt idx="6">
                  <c:v>0.27200000000000002</c:v>
                </c:pt>
                <c:pt idx="7">
                  <c:v>0.23949999999999999</c:v>
                </c:pt>
                <c:pt idx="8">
                  <c:v>0.23980000000000001</c:v>
                </c:pt>
                <c:pt idx="9">
                  <c:v>0.24390000000000001</c:v>
                </c:pt>
              </c:numCache>
            </c:numRef>
          </c:xVal>
          <c:yVal>
            <c:numRef>
              <c:f>'SD13'!$AE$3:$AN$3</c:f>
              <c:numCache>
                <c:formatCode>General</c:formatCode>
                <c:ptCount val="10"/>
                <c:pt idx="0">
                  <c:v>0.26840000000000003</c:v>
                </c:pt>
                <c:pt idx="1">
                  <c:v>0.3306</c:v>
                </c:pt>
                <c:pt idx="2">
                  <c:v>0.31380000000000002</c:v>
                </c:pt>
                <c:pt idx="3">
                  <c:v>0.29459999999999997</c:v>
                </c:pt>
                <c:pt idx="4">
                  <c:v>0.25419999999999998</c:v>
                </c:pt>
                <c:pt idx="5">
                  <c:v>0.35039999999999999</c:v>
                </c:pt>
                <c:pt idx="6">
                  <c:v>0.3029</c:v>
                </c:pt>
                <c:pt idx="7">
                  <c:v>0.32</c:v>
                </c:pt>
                <c:pt idx="8">
                  <c:v>0.32879999999999998</c:v>
                </c:pt>
                <c:pt idx="9">
                  <c:v>0.2883</c:v>
                </c:pt>
              </c:numCache>
            </c:numRef>
          </c:yVal>
          <c:smooth val="0"/>
        </c:ser>
        <c:ser>
          <c:idx val="2"/>
          <c:order val="2"/>
          <c:tx>
            <c:v>disseminated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11"/>
            <c:marker>
              <c:symbol val="none"/>
            </c:marker>
            <c:bubble3D val="0"/>
          </c:dPt>
          <c:dPt>
            <c:idx val="12"/>
            <c:marker>
              <c:symbol val="none"/>
            </c:marker>
            <c:bubble3D val="0"/>
          </c:dPt>
          <c:xVal>
            <c:numRef>
              <c:f>'SD13'!$AO$2:$BC$2</c:f>
              <c:numCache>
                <c:formatCode>General</c:formatCode>
                <c:ptCount val="15"/>
                <c:pt idx="0">
                  <c:v>0.25829999999999997</c:v>
                </c:pt>
                <c:pt idx="1">
                  <c:v>0.20610000000000001</c:v>
                </c:pt>
                <c:pt idx="2">
                  <c:v>0.24759999999999999</c:v>
                </c:pt>
                <c:pt idx="3">
                  <c:v>0.2051</c:v>
                </c:pt>
                <c:pt idx="4">
                  <c:v>0.23480000000000001</c:v>
                </c:pt>
                <c:pt idx="5">
                  <c:v>0.2316</c:v>
                </c:pt>
                <c:pt idx="6">
                  <c:v>0.24349999999999999</c:v>
                </c:pt>
                <c:pt idx="7">
                  <c:v>0.2399</c:v>
                </c:pt>
                <c:pt idx="8">
                  <c:v>0.25590000000000002</c:v>
                </c:pt>
                <c:pt idx="9">
                  <c:v>0.20100000000000001</c:v>
                </c:pt>
                <c:pt idx="10">
                  <c:v>0.25740000000000002</c:v>
                </c:pt>
                <c:pt idx="11">
                  <c:v>0.34110000000000001</c:v>
                </c:pt>
                <c:pt idx="12">
                  <c:v>0.3145</c:v>
                </c:pt>
                <c:pt idx="13">
                  <c:v>0.18149999999999999</c:v>
                </c:pt>
                <c:pt idx="14">
                  <c:v>0.28070000000000001</c:v>
                </c:pt>
              </c:numCache>
            </c:numRef>
          </c:xVal>
          <c:yVal>
            <c:numRef>
              <c:f>'SD13'!$AO$3:$BC$3</c:f>
              <c:numCache>
                <c:formatCode>General</c:formatCode>
                <c:ptCount val="15"/>
                <c:pt idx="0">
                  <c:v>0.13930000000000001</c:v>
                </c:pt>
                <c:pt idx="1">
                  <c:v>0.1469</c:v>
                </c:pt>
                <c:pt idx="2">
                  <c:v>0.12920000000000001</c:v>
                </c:pt>
                <c:pt idx="3">
                  <c:v>8.3799999999999999E-2</c:v>
                </c:pt>
                <c:pt idx="4">
                  <c:v>7.9799999999999996E-2</c:v>
                </c:pt>
                <c:pt idx="5">
                  <c:v>0.10340000000000001</c:v>
                </c:pt>
                <c:pt idx="6">
                  <c:v>8.8400000000000006E-2</c:v>
                </c:pt>
                <c:pt idx="7">
                  <c:v>8.8099999999999998E-2</c:v>
                </c:pt>
                <c:pt idx="8">
                  <c:v>6.5199999999999994E-2</c:v>
                </c:pt>
                <c:pt idx="9">
                  <c:v>6.9599999999999995E-2</c:v>
                </c:pt>
                <c:pt idx="10">
                  <c:v>0.17519999999999999</c:v>
                </c:pt>
                <c:pt idx="11">
                  <c:v>0.16669999999999999</c:v>
                </c:pt>
                <c:pt idx="12">
                  <c:v>0.16</c:v>
                </c:pt>
                <c:pt idx="13">
                  <c:v>0.19040000000000001</c:v>
                </c:pt>
                <c:pt idx="14">
                  <c:v>0.15859999999999999</c:v>
                </c:pt>
              </c:numCache>
            </c:numRef>
          </c:yVal>
          <c:smooth val="0"/>
        </c:ser>
        <c:ser>
          <c:idx val="3"/>
          <c:order val="3"/>
          <c:tx>
            <c:v>spinel band</c:v>
          </c:tx>
          <c:spPr>
            <a:ln w="28575">
              <a:noFill/>
            </a:ln>
          </c:spPr>
          <c:marker>
            <c:symbol val="triangle"/>
            <c:size val="9"/>
            <c:spPr>
              <a:noFill/>
              <a:ln w="15875">
                <a:solidFill>
                  <a:srgbClr val="FF0000"/>
                </a:solidFill>
              </a:ln>
            </c:spPr>
          </c:marker>
          <c:trendline>
            <c:spPr>
              <a:ln w="19050"/>
            </c:spPr>
            <c:trendlineType val="linear"/>
            <c:dispRSqr val="0"/>
            <c:dispEq val="0"/>
          </c:trendline>
          <c:xVal>
            <c:numRef>
              <c:f>'SD13'!$BD$2:$BU$2</c:f>
              <c:numCache>
                <c:formatCode>General</c:formatCode>
                <c:ptCount val="18"/>
                <c:pt idx="0">
                  <c:v>0.18690000000000001</c:v>
                </c:pt>
                <c:pt idx="1">
                  <c:v>0.1729</c:v>
                </c:pt>
                <c:pt idx="2">
                  <c:v>0.17349999999999999</c:v>
                </c:pt>
                <c:pt idx="3">
                  <c:v>0.11799999999999999</c:v>
                </c:pt>
                <c:pt idx="4">
                  <c:v>0.13750000000000001</c:v>
                </c:pt>
                <c:pt idx="5">
                  <c:v>0.3029</c:v>
                </c:pt>
                <c:pt idx="6">
                  <c:v>0.2387</c:v>
                </c:pt>
                <c:pt idx="7">
                  <c:v>0.19420000000000001</c:v>
                </c:pt>
                <c:pt idx="8">
                  <c:v>0.156</c:v>
                </c:pt>
                <c:pt idx="9">
                  <c:v>7.1499999999999994E-2</c:v>
                </c:pt>
                <c:pt idx="10">
                  <c:v>0.1008</c:v>
                </c:pt>
                <c:pt idx="11">
                  <c:v>0.16259999999999999</c:v>
                </c:pt>
                <c:pt idx="12">
                  <c:v>0.1726</c:v>
                </c:pt>
                <c:pt idx="13">
                  <c:v>0.1187</c:v>
                </c:pt>
                <c:pt idx="14">
                  <c:v>0.20349999999999999</c:v>
                </c:pt>
                <c:pt idx="15">
                  <c:v>0.1923</c:v>
                </c:pt>
                <c:pt idx="16">
                  <c:v>0.21440000000000001</c:v>
                </c:pt>
                <c:pt idx="17">
                  <c:v>0.22600000000000001</c:v>
                </c:pt>
              </c:numCache>
            </c:numRef>
          </c:xVal>
          <c:yVal>
            <c:numRef>
              <c:f>'SD13'!$BD$3:$BU$3</c:f>
              <c:numCache>
                <c:formatCode>General</c:formatCode>
                <c:ptCount val="18"/>
                <c:pt idx="0">
                  <c:v>0.2452</c:v>
                </c:pt>
                <c:pt idx="1">
                  <c:v>0.24610000000000001</c:v>
                </c:pt>
                <c:pt idx="2">
                  <c:v>0.20680000000000001</c:v>
                </c:pt>
                <c:pt idx="3">
                  <c:v>0.158</c:v>
                </c:pt>
                <c:pt idx="4">
                  <c:v>0.16270000000000001</c:v>
                </c:pt>
                <c:pt idx="5">
                  <c:v>0.32590000000000002</c:v>
                </c:pt>
                <c:pt idx="6">
                  <c:v>0.18229999999999999</c:v>
                </c:pt>
                <c:pt idx="7">
                  <c:v>0.1837</c:v>
                </c:pt>
                <c:pt idx="8">
                  <c:v>0.1123</c:v>
                </c:pt>
                <c:pt idx="9">
                  <c:v>0.09</c:v>
                </c:pt>
                <c:pt idx="10">
                  <c:v>8.7900000000000006E-2</c:v>
                </c:pt>
                <c:pt idx="11">
                  <c:v>7.1300000000000002E-2</c:v>
                </c:pt>
                <c:pt idx="12">
                  <c:v>6.9400000000000003E-2</c:v>
                </c:pt>
                <c:pt idx="13">
                  <c:v>5.3999999999999999E-2</c:v>
                </c:pt>
                <c:pt idx="14">
                  <c:v>6.25E-2</c:v>
                </c:pt>
                <c:pt idx="15">
                  <c:v>6.4899999999999999E-2</c:v>
                </c:pt>
                <c:pt idx="16">
                  <c:v>5.7799999999999997E-2</c:v>
                </c:pt>
                <c:pt idx="17">
                  <c:v>5.7599999999999998E-2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341248"/>
        <c:axId val="98366592"/>
      </c:scatterChart>
      <c:valAx>
        <c:axId val="98341248"/>
        <c:scaling>
          <c:orientation val="minMax"/>
          <c:max val="0.5"/>
          <c:min val="-0.1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x</a:t>
                </a:r>
              </a:p>
            </c:rich>
          </c:tx>
          <c:layout>
            <c:manualLayout>
              <c:xMode val="edge"/>
              <c:yMode val="edge"/>
              <c:x val="0.89354478838293361"/>
              <c:y val="0.7957909526015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8366592"/>
        <c:crosses val="autoZero"/>
        <c:crossBetween val="midCat"/>
        <c:majorUnit val="0.1"/>
      </c:valAx>
      <c:valAx>
        <c:axId val="9836659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k  </a:t>
                </a:r>
              </a:p>
            </c:rich>
          </c:tx>
          <c:layout>
            <c:manualLayout>
              <c:xMode val="edge"/>
              <c:yMode val="edge"/>
              <c:x val="0.15521967161512218"/>
              <c:y val="7.987833873706963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8341248"/>
        <c:crossesAt val="-0.1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9132191809357169"/>
          <c:y val="7.7023313262312793E-2"/>
          <c:w val="0.25459225004281871"/>
          <c:h val="0.25262004014204109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6809643470561"/>
          <c:y val="6.0693771892700019E-2"/>
          <c:w val="0.80584551148225469"/>
          <c:h val="0.73988543720285005"/>
        </c:manualLayout>
      </c:layout>
      <c:scatterChart>
        <c:scatterStyle val="lineMarker"/>
        <c:varyColors val="0"/>
        <c:ser>
          <c:idx val="0"/>
          <c:order val="0"/>
          <c:tx>
            <c:v>OL</c:v>
          </c:tx>
          <c:spPr>
            <a:ln w="19050">
              <a:noFill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'[6]Li et d7'!$C$8:$C$12</c:f>
              <c:numCache>
                <c:formatCode>General</c:formatCode>
                <c:ptCount val="5"/>
                <c:pt idx="0">
                  <c:v>1.048</c:v>
                </c:pt>
                <c:pt idx="1">
                  <c:v>1.048</c:v>
                </c:pt>
                <c:pt idx="2">
                  <c:v>1.048</c:v>
                </c:pt>
                <c:pt idx="3">
                  <c:v>1.68</c:v>
                </c:pt>
                <c:pt idx="4">
                  <c:v>1.413</c:v>
                </c:pt>
              </c:numCache>
            </c:numRef>
          </c:xVal>
          <c:yVal>
            <c:numRef>
              <c:f>'[6]Li et d7'!$D$8:$D$12</c:f>
              <c:numCache>
                <c:formatCode>General</c:formatCode>
                <c:ptCount val="5"/>
                <c:pt idx="0">
                  <c:v>11.1</c:v>
                </c:pt>
                <c:pt idx="1">
                  <c:v>11.52</c:v>
                </c:pt>
                <c:pt idx="2">
                  <c:v>13.44</c:v>
                </c:pt>
                <c:pt idx="3">
                  <c:v>9.83</c:v>
                </c:pt>
                <c:pt idx="4">
                  <c:v>7.55</c:v>
                </c:pt>
              </c:numCache>
            </c:numRef>
          </c:yVal>
          <c:smooth val="0"/>
        </c:ser>
        <c:ser>
          <c:idx val="1"/>
          <c:order val="1"/>
          <c:tx>
            <c:v>OL</c:v>
          </c:tx>
          <c:spPr>
            <a:ln w="19050">
              <a:noFill/>
            </a:ln>
          </c:spPr>
          <c:marker>
            <c:symbol val="diamond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'[6]Li et d7'!$C$15:$C$27</c:f>
              <c:numCache>
                <c:formatCode>General</c:formatCode>
                <c:ptCount val="13"/>
                <c:pt idx="0">
                  <c:v>3.2949999999999999</c:v>
                </c:pt>
                <c:pt idx="1">
                  <c:v>3.2229999999999999</c:v>
                </c:pt>
                <c:pt idx="2">
                  <c:v>0.77300000000000002</c:v>
                </c:pt>
                <c:pt idx="3">
                  <c:v>2.2509999999999999</c:v>
                </c:pt>
                <c:pt idx="4">
                  <c:v>2.5680000000000001</c:v>
                </c:pt>
                <c:pt idx="5">
                  <c:v>3.4489999999999998</c:v>
                </c:pt>
                <c:pt idx="6">
                  <c:v>3.3340000000000001</c:v>
                </c:pt>
                <c:pt idx="7">
                  <c:v>3.5230000000000001</c:v>
                </c:pt>
                <c:pt idx="8">
                  <c:v>3.83</c:v>
                </c:pt>
                <c:pt idx="10">
                  <c:v>5.0069999999999997</c:v>
                </c:pt>
                <c:pt idx="11">
                  <c:v>4.9690000000000003</c:v>
                </c:pt>
                <c:pt idx="12">
                  <c:v>5.1100000000000003</c:v>
                </c:pt>
              </c:numCache>
            </c:numRef>
          </c:xVal>
          <c:yVal>
            <c:numRef>
              <c:f>'[6]Li et d7'!$D$15:$D$27</c:f>
              <c:numCache>
                <c:formatCode>General</c:formatCode>
                <c:ptCount val="13"/>
                <c:pt idx="0">
                  <c:v>12.26</c:v>
                </c:pt>
                <c:pt idx="1">
                  <c:v>14.58</c:v>
                </c:pt>
                <c:pt idx="2">
                  <c:v>26.31</c:v>
                </c:pt>
                <c:pt idx="3">
                  <c:v>8.6999999999999993</c:v>
                </c:pt>
                <c:pt idx="4">
                  <c:v>11.88</c:v>
                </c:pt>
                <c:pt idx="5">
                  <c:v>12.11</c:v>
                </c:pt>
                <c:pt idx="6">
                  <c:v>16.079999999999998</c:v>
                </c:pt>
                <c:pt idx="7">
                  <c:v>7.92</c:v>
                </c:pt>
                <c:pt idx="8">
                  <c:v>6.24</c:v>
                </c:pt>
                <c:pt idx="10">
                  <c:v>12.42</c:v>
                </c:pt>
                <c:pt idx="11">
                  <c:v>10.48</c:v>
                </c:pt>
                <c:pt idx="12">
                  <c:v>5.85</c:v>
                </c:pt>
              </c:numCache>
            </c:numRef>
          </c:yVal>
          <c:smooth val="0"/>
        </c:ser>
        <c:ser>
          <c:idx val="2"/>
          <c:order val="2"/>
          <c:tx>
            <c:v>OPX</c:v>
          </c:tx>
          <c:spPr>
            <a:ln w="19050">
              <a:noFill/>
            </a:ln>
          </c:spPr>
          <c:marker>
            <c:symbol val="square"/>
            <c:size val="4"/>
            <c:spPr>
              <a:noFill/>
              <a:ln>
                <a:solidFill>
                  <a:srgbClr val="0000D4"/>
                </a:solidFill>
                <a:prstDash val="solid"/>
              </a:ln>
            </c:spPr>
          </c:marker>
          <c:xVal>
            <c:numRef>
              <c:f>'[6]Li et d7'!$C$33:$C$50</c:f>
              <c:numCache>
                <c:formatCode>General</c:formatCode>
                <c:ptCount val="18"/>
                <c:pt idx="0">
                  <c:v>0.187</c:v>
                </c:pt>
                <c:pt idx="1">
                  <c:v>0.16300000000000001</c:v>
                </c:pt>
                <c:pt idx="2">
                  <c:v>0.22500000000000001</c:v>
                </c:pt>
                <c:pt idx="3">
                  <c:v>0.20699999999999999</c:v>
                </c:pt>
                <c:pt idx="5">
                  <c:v>0.23499999999999999</c:v>
                </c:pt>
                <c:pt idx="6">
                  <c:v>0.20100000000000001</c:v>
                </c:pt>
                <c:pt idx="7">
                  <c:v>0.218</c:v>
                </c:pt>
                <c:pt idx="8">
                  <c:v>0.81399999999999995</c:v>
                </c:pt>
                <c:pt idx="9">
                  <c:v>0.78500000000000003</c:v>
                </c:pt>
                <c:pt idx="10">
                  <c:v>0.47699999999999998</c:v>
                </c:pt>
                <c:pt idx="11">
                  <c:v>0.61699999999999999</c:v>
                </c:pt>
                <c:pt idx="12">
                  <c:v>0.81100000000000005</c:v>
                </c:pt>
                <c:pt idx="13">
                  <c:v>0.68</c:v>
                </c:pt>
                <c:pt idx="14">
                  <c:v>0.27600000000000002</c:v>
                </c:pt>
                <c:pt idx="15">
                  <c:v>0.23899999999999999</c:v>
                </c:pt>
                <c:pt idx="16">
                  <c:v>0.28799999999999998</c:v>
                </c:pt>
                <c:pt idx="17">
                  <c:v>0.23799999999999999</c:v>
                </c:pt>
              </c:numCache>
            </c:numRef>
          </c:xVal>
          <c:yVal>
            <c:numRef>
              <c:f>'[6]Li et d7'!$D$33:$D$50</c:f>
              <c:numCache>
                <c:formatCode>General</c:formatCode>
                <c:ptCount val="18"/>
                <c:pt idx="0">
                  <c:v>5.39</c:v>
                </c:pt>
                <c:pt idx="1">
                  <c:v>3.02</c:v>
                </c:pt>
                <c:pt idx="2">
                  <c:v>7.08</c:v>
                </c:pt>
                <c:pt idx="3">
                  <c:v>4.76</c:v>
                </c:pt>
                <c:pt idx="5">
                  <c:v>15.33</c:v>
                </c:pt>
                <c:pt idx="6">
                  <c:v>6.39</c:v>
                </c:pt>
                <c:pt idx="7">
                  <c:v>4.4800000000000004</c:v>
                </c:pt>
                <c:pt idx="8">
                  <c:v>22.85</c:v>
                </c:pt>
                <c:pt idx="9">
                  <c:v>16.57</c:v>
                </c:pt>
                <c:pt idx="10">
                  <c:v>8.4600000000000009</c:v>
                </c:pt>
                <c:pt idx="11">
                  <c:v>12.72</c:v>
                </c:pt>
                <c:pt idx="12">
                  <c:v>8.81</c:v>
                </c:pt>
                <c:pt idx="13">
                  <c:v>12.7</c:v>
                </c:pt>
                <c:pt idx="14">
                  <c:v>9.5399999999999991</c:v>
                </c:pt>
                <c:pt idx="15">
                  <c:v>10.88</c:v>
                </c:pt>
                <c:pt idx="16">
                  <c:v>5.97</c:v>
                </c:pt>
                <c:pt idx="17">
                  <c:v>7.55</c:v>
                </c:pt>
              </c:numCache>
            </c:numRef>
          </c:yVal>
          <c:smooth val="0"/>
        </c:ser>
        <c:ser>
          <c:idx val="3"/>
          <c:order val="3"/>
          <c:tx>
            <c:v>OPX</c:v>
          </c:tx>
          <c:spPr>
            <a:ln w="19050">
              <a:noFill/>
            </a:ln>
          </c:spPr>
          <c:marker>
            <c:symbol val="square"/>
            <c:size val="4"/>
            <c:spPr>
              <a:noFill/>
              <a:ln>
                <a:solidFill>
                  <a:srgbClr val="0000D4"/>
                </a:solidFill>
                <a:prstDash val="solid"/>
              </a:ln>
            </c:spPr>
          </c:marker>
          <c:xVal>
            <c:numRef>
              <c:f>'[6]Li et d7'!$C$51:$C$63</c:f>
              <c:numCache>
                <c:formatCode>General</c:formatCode>
                <c:ptCount val="13"/>
                <c:pt idx="0">
                  <c:v>1.355</c:v>
                </c:pt>
                <c:pt idx="1">
                  <c:v>0.74199999999999999</c:v>
                </c:pt>
                <c:pt idx="2">
                  <c:v>2.4889999999999999</c:v>
                </c:pt>
                <c:pt idx="3">
                  <c:v>1.24</c:v>
                </c:pt>
                <c:pt idx="4">
                  <c:v>1.0269999999999999</c:v>
                </c:pt>
                <c:pt idx="5">
                  <c:v>1.647</c:v>
                </c:pt>
                <c:pt idx="6">
                  <c:v>1.6339999999999999</c:v>
                </c:pt>
                <c:pt idx="7">
                  <c:v>1.7529999999999999</c:v>
                </c:pt>
                <c:pt idx="8">
                  <c:v>1.1819999999999999</c:v>
                </c:pt>
                <c:pt idx="9">
                  <c:v>1.103</c:v>
                </c:pt>
                <c:pt idx="10">
                  <c:v>1.107</c:v>
                </c:pt>
                <c:pt idx="11">
                  <c:v>1.0880000000000001</c:v>
                </c:pt>
                <c:pt idx="12">
                  <c:v>1.65</c:v>
                </c:pt>
              </c:numCache>
            </c:numRef>
          </c:xVal>
          <c:yVal>
            <c:numRef>
              <c:f>'[6]Li et d7'!$D$51:$D$63</c:f>
              <c:numCache>
                <c:formatCode>General</c:formatCode>
                <c:ptCount val="13"/>
                <c:pt idx="0">
                  <c:v>-10.39</c:v>
                </c:pt>
                <c:pt idx="1">
                  <c:v>11.27</c:v>
                </c:pt>
                <c:pt idx="2">
                  <c:v>-2.8</c:v>
                </c:pt>
                <c:pt idx="3">
                  <c:v>12.22</c:v>
                </c:pt>
                <c:pt idx="4">
                  <c:v>29.96</c:v>
                </c:pt>
                <c:pt idx="5">
                  <c:v>10.19</c:v>
                </c:pt>
                <c:pt idx="6">
                  <c:v>-0.21</c:v>
                </c:pt>
                <c:pt idx="7">
                  <c:v>6.48</c:v>
                </c:pt>
                <c:pt idx="8">
                  <c:v>5.8</c:v>
                </c:pt>
                <c:pt idx="9">
                  <c:v>11.28</c:v>
                </c:pt>
                <c:pt idx="10">
                  <c:v>12.81</c:v>
                </c:pt>
                <c:pt idx="11">
                  <c:v>16.579999999999998</c:v>
                </c:pt>
                <c:pt idx="12">
                  <c:v>5.33</c:v>
                </c:pt>
              </c:numCache>
            </c:numRef>
          </c:yVal>
          <c:smooth val="0"/>
        </c:ser>
        <c:ser>
          <c:idx val="4"/>
          <c:order val="4"/>
          <c:tx>
            <c:v>CPX</c:v>
          </c:tx>
          <c:spPr>
            <a:ln w="19050">
              <a:noFill/>
            </a:ln>
          </c:spPr>
          <c:marker>
            <c:symbol val="triangle"/>
            <c:size val="4"/>
            <c:spPr>
              <a:solidFill>
                <a:srgbClr val="006411"/>
              </a:solidFill>
              <a:ln>
                <a:solidFill>
                  <a:srgbClr val="006411"/>
                </a:solidFill>
                <a:prstDash val="solid"/>
              </a:ln>
            </c:spPr>
          </c:marker>
          <c:dPt>
            <c:idx val="10"/>
            <c:marker>
              <c:symbol val="none"/>
            </c:marker>
            <c:bubble3D val="0"/>
          </c:dPt>
          <c:dPt>
            <c:idx val="12"/>
            <c:marker>
              <c:symbol val="none"/>
            </c:marker>
            <c:bubble3D val="0"/>
          </c:dPt>
          <c:xVal>
            <c:strRef>
              <c:f>'[6]Li et d7'!$C$72:$C$91</c:f>
              <c:strCache>
                <c:ptCount val="20"/>
                <c:pt idx="0">
                  <c:v>CPX</c:v>
                </c:pt>
                <c:pt idx="1">
                  <c:v>teneur Li</c:v>
                </c:pt>
                <c:pt idx="2">
                  <c:v>0.433</c:v>
                </c:pt>
                <c:pt idx="3">
                  <c:v>0.345</c:v>
                </c:pt>
                <c:pt idx="4">
                  <c:v>0.4</c:v>
                </c:pt>
                <c:pt idx="5">
                  <c:v>0.263</c:v>
                </c:pt>
                <c:pt idx="6">
                  <c:v>0.285</c:v>
                </c:pt>
                <c:pt idx="7">
                  <c:v>0.271</c:v>
                </c:pt>
                <c:pt idx="8">
                  <c:v>0.313</c:v>
                </c:pt>
                <c:pt idx="9">
                  <c:v>0.402</c:v>
                </c:pt>
                <c:pt idx="10">
                  <c:v>0.411</c:v>
                </c:pt>
                <c:pt idx="11">
                  <c:v>0.397</c:v>
                </c:pt>
                <c:pt idx="12">
                  <c:v>0.442</c:v>
                </c:pt>
                <c:pt idx="13">
                  <c:v>0.432</c:v>
                </c:pt>
                <c:pt idx="14">
                  <c:v>0.89</c:v>
                </c:pt>
                <c:pt idx="15">
                  <c:v>0.86</c:v>
                </c:pt>
                <c:pt idx="16">
                  <c:v>0.999</c:v>
                </c:pt>
                <c:pt idx="17">
                  <c:v>0.772</c:v>
                </c:pt>
                <c:pt idx="18">
                  <c:v>0.732</c:v>
                </c:pt>
                <c:pt idx="19">
                  <c:v>0.8</c:v>
                </c:pt>
              </c:strCache>
            </c:strRef>
          </c:xVal>
          <c:yVal>
            <c:numRef>
              <c:f>'[6]Li et d7'!$D$72:$D$91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10.24</c:v>
                </c:pt>
                <c:pt idx="3">
                  <c:v>3.4</c:v>
                </c:pt>
                <c:pt idx="4">
                  <c:v>7.67</c:v>
                </c:pt>
                <c:pt idx="5">
                  <c:v>15.21</c:v>
                </c:pt>
                <c:pt idx="6">
                  <c:v>9.7899999999999991</c:v>
                </c:pt>
                <c:pt idx="7">
                  <c:v>7.9</c:v>
                </c:pt>
                <c:pt idx="8">
                  <c:v>5.89</c:v>
                </c:pt>
                <c:pt idx="9">
                  <c:v>8.41</c:v>
                </c:pt>
                <c:pt idx="10">
                  <c:v>17.649999999999999</c:v>
                </c:pt>
                <c:pt idx="11">
                  <c:v>9.5500000000000007</c:v>
                </c:pt>
                <c:pt idx="12">
                  <c:v>19.91</c:v>
                </c:pt>
                <c:pt idx="13">
                  <c:v>8.51</c:v>
                </c:pt>
                <c:pt idx="14">
                  <c:v>6.72</c:v>
                </c:pt>
                <c:pt idx="15">
                  <c:v>5.63</c:v>
                </c:pt>
                <c:pt idx="16">
                  <c:v>7.2</c:v>
                </c:pt>
                <c:pt idx="17">
                  <c:v>12.59</c:v>
                </c:pt>
                <c:pt idx="18">
                  <c:v>6.3</c:v>
                </c:pt>
                <c:pt idx="19">
                  <c:v>8.9600000000000009</c:v>
                </c:pt>
              </c:numCache>
            </c:numRef>
          </c:yVal>
          <c:smooth val="0"/>
        </c:ser>
        <c:ser>
          <c:idx val="5"/>
          <c:order val="5"/>
          <c:tx>
            <c:v>CPX</c:v>
          </c:tx>
          <c:spPr>
            <a:ln w="19050">
              <a:noFill/>
            </a:ln>
          </c:spPr>
          <c:marker>
            <c:symbol val="triangle"/>
            <c:size val="4"/>
            <c:spPr>
              <a:noFill/>
              <a:ln>
                <a:solidFill>
                  <a:srgbClr val="006411"/>
                </a:solidFill>
                <a:prstDash val="solid"/>
              </a:ln>
            </c:spPr>
          </c:marker>
          <c:xVal>
            <c:numRef>
              <c:f>'[6]Li et d7'!$C$92:$C$108</c:f>
              <c:numCache>
                <c:formatCode>General</c:formatCode>
                <c:ptCount val="17"/>
                <c:pt idx="0">
                  <c:v>0.69299999999999995</c:v>
                </c:pt>
                <c:pt idx="1">
                  <c:v>0.68899999999999995</c:v>
                </c:pt>
                <c:pt idx="2">
                  <c:v>1.3919999999999999</c:v>
                </c:pt>
                <c:pt idx="3">
                  <c:v>0.57699999999999996</c:v>
                </c:pt>
                <c:pt idx="4">
                  <c:v>1.577</c:v>
                </c:pt>
                <c:pt idx="5">
                  <c:v>1.508</c:v>
                </c:pt>
                <c:pt idx="6">
                  <c:v>2.1779999999999999</c:v>
                </c:pt>
                <c:pt idx="7">
                  <c:v>1.4770000000000001</c:v>
                </c:pt>
                <c:pt idx="8">
                  <c:v>1.5129999999999999</c:v>
                </c:pt>
                <c:pt idx="9">
                  <c:v>4.7169999999999996</c:v>
                </c:pt>
                <c:pt idx="10">
                  <c:v>2.4119999999999999</c:v>
                </c:pt>
                <c:pt idx="11">
                  <c:v>2.4119999999999999</c:v>
                </c:pt>
                <c:pt idx="12">
                  <c:v>6.51</c:v>
                </c:pt>
                <c:pt idx="13">
                  <c:v>1.839</c:v>
                </c:pt>
                <c:pt idx="14">
                  <c:v>1.5169999999999999</c:v>
                </c:pt>
                <c:pt idx="15">
                  <c:v>3.78</c:v>
                </c:pt>
                <c:pt idx="16">
                  <c:v>7.06</c:v>
                </c:pt>
              </c:numCache>
            </c:numRef>
          </c:xVal>
          <c:yVal>
            <c:numRef>
              <c:f>'[6]Li et d7'!$D$92:$D$108</c:f>
              <c:numCache>
                <c:formatCode>General</c:formatCode>
                <c:ptCount val="17"/>
                <c:pt idx="0">
                  <c:v>6.97</c:v>
                </c:pt>
                <c:pt idx="1">
                  <c:v>7.05</c:v>
                </c:pt>
                <c:pt idx="2">
                  <c:v>-4.7699999999999996</c:v>
                </c:pt>
                <c:pt idx="3">
                  <c:v>-13.01</c:v>
                </c:pt>
                <c:pt idx="4">
                  <c:v>-5.16</c:v>
                </c:pt>
                <c:pt idx="5">
                  <c:v>-8.0399999999999991</c:v>
                </c:pt>
                <c:pt idx="6">
                  <c:v>6.94</c:v>
                </c:pt>
                <c:pt idx="7">
                  <c:v>15.94</c:v>
                </c:pt>
                <c:pt idx="8">
                  <c:v>3.56</c:v>
                </c:pt>
                <c:pt idx="9">
                  <c:v>12.28</c:v>
                </c:pt>
                <c:pt idx="10">
                  <c:v>4.5999999999999996</c:v>
                </c:pt>
                <c:pt idx="11">
                  <c:v>7.26</c:v>
                </c:pt>
                <c:pt idx="12">
                  <c:v>11.19</c:v>
                </c:pt>
                <c:pt idx="13">
                  <c:v>7.03</c:v>
                </c:pt>
                <c:pt idx="14">
                  <c:v>-5.3</c:v>
                </c:pt>
                <c:pt idx="15">
                  <c:v>8.7100000000000009</c:v>
                </c:pt>
                <c:pt idx="16">
                  <c:v>-5.0999999999999996</c:v>
                </c:pt>
              </c:numCache>
            </c:numRef>
          </c:yVal>
          <c:smooth val="0"/>
        </c:ser>
        <c:ser>
          <c:idx val="6"/>
          <c:order val="6"/>
          <c:tx>
            <c:v>AMP</c:v>
          </c:tx>
          <c:spPr>
            <a:ln w="19050">
              <a:noFill/>
            </a:ln>
          </c:spPr>
          <c:marker>
            <c:symbol val="circle"/>
            <c:size val="9"/>
            <c:spPr>
              <a:solidFill>
                <a:srgbClr val="DD0806"/>
              </a:solidFill>
              <a:ln>
                <a:solidFill>
                  <a:sysClr val="windowText" lastClr="000000"/>
                </a:solidFill>
                <a:prstDash val="solid"/>
              </a:ln>
            </c:spPr>
          </c:marker>
          <c:dPt>
            <c:idx val="3"/>
            <c:marker>
              <c:symbol val="none"/>
            </c:marker>
            <c:bubble3D val="0"/>
          </c:dPt>
          <c:dPt>
            <c:idx val="6"/>
            <c:marker>
              <c:symbol val="none"/>
            </c:marker>
            <c:bubble3D val="0"/>
          </c:dPt>
          <c:xVal>
            <c:strRef>
              <c:f>'[6]Li et d7'!$C$117:$C$128</c:f>
              <c:strCache>
                <c:ptCount val="12"/>
                <c:pt idx="1">
                  <c:v>AMP</c:v>
                </c:pt>
                <c:pt idx="2">
                  <c:v>teneur Li</c:v>
                </c:pt>
                <c:pt idx="3">
                  <c:v>2.594</c:v>
                </c:pt>
                <c:pt idx="4">
                  <c:v>1.446</c:v>
                </c:pt>
                <c:pt idx="5">
                  <c:v>1.421</c:v>
                </c:pt>
                <c:pt idx="6">
                  <c:v>0.776</c:v>
                </c:pt>
                <c:pt idx="7">
                  <c:v>1.267</c:v>
                </c:pt>
                <c:pt idx="8">
                  <c:v>1.35</c:v>
                </c:pt>
                <c:pt idx="9">
                  <c:v>0.229</c:v>
                </c:pt>
                <c:pt idx="10">
                  <c:v>0.609</c:v>
                </c:pt>
                <c:pt idx="11">
                  <c:v>0.973</c:v>
                </c:pt>
              </c:strCache>
            </c:strRef>
          </c:xVal>
          <c:yVal>
            <c:numRef>
              <c:f>'[6]Li et d7'!$D$117:$D$128</c:f>
              <c:numCache>
                <c:formatCode>General</c:formatCode>
                <c:ptCount val="12"/>
                <c:pt idx="1">
                  <c:v>0</c:v>
                </c:pt>
                <c:pt idx="2">
                  <c:v>0</c:v>
                </c:pt>
                <c:pt idx="3">
                  <c:v>-17.489999999999998</c:v>
                </c:pt>
                <c:pt idx="4">
                  <c:v>7.32</c:v>
                </c:pt>
                <c:pt idx="5">
                  <c:v>-0.54</c:v>
                </c:pt>
                <c:pt idx="6">
                  <c:v>21.24</c:v>
                </c:pt>
                <c:pt idx="7">
                  <c:v>5.26</c:v>
                </c:pt>
                <c:pt idx="8">
                  <c:v>17.489999999999998</c:v>
                </c:pt>
                <c:pt idx="9">
                  <c:v>10.26</c:v>
                </c:pt>
                <c:pt idx="10">
                  <c:v>19.2</c:v>
                </c:pt>
                <c:pt idx="11">
                  <c:v>22.62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170176"/>
        <c:axId val="101176448"/>
      </c:scatterChart>
      <c:valAx>
        <c:axId val="1011701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1176448"/>
        <c:crossesAt val="-20"/>
        <c:crossBetween val="midCat"/>
      </c:valAx>
      <c:valAx>
        <c:axId val="101176448"/>
        <c:scaling>
          <c:orientation val="minMax"/>
          <c:min val="-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1170176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Times"/>
          <a:ea typeface="Times"/>
          <a:cs typeface="Times"/>
        </a:defRPr>
      </a:pPr>
      <a:endParaRPr lang="fr-F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n-GB" sz="1600" b="0" dirty="0" smtClean="0">
                <a:solidFill>
                  <a:srgbClr val="FF0000"/>
                </a:solidFill>
              </a:rPr>
              <a:t> hydrous L50 </a:t>
            </a:r>
            <a:endParaRPr lang="en-GB" sz="1600" b="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5441397771101002"/>
          <c:y val="0.1382032696724764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404173108108874"/>
          <c:y val="9.1229743369654198E-2"/>
          <c:w val="0.80861254258948434"/>
          <c:h val="0.76089333270158499"/>
        </c:manualLayout>
      </c:layout>
      <c:lineChart>
        <c:grouping val="standard"/>
        <c:varyColors val="0"/>
        <c:ser>
          <c:idx val="1"/>
          <c:order val="4"/>
          <c:spPr>
            <a:ln w="12700">
              <a:solidFill>
                <a:srgbClr val="0070C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[1]La!$A$54:$A$62</c:f>
              <c:strCache>
                <c:ptCount val="9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Dy</c:v>
                </c:pt>
                <c:pt idx="7">
                  <c:v>Er</c:v>
                </c:pt>
                <c:pt idx="8">
                  <c:v>Yb</c:v>
                </c:pt>
              </c:strCache>
            </c:strRef>
          </c:cat>
          <c:val>
            <c:numRef>
              <c:f>[1]La!$CL$54:$CL$62</c:f>
              <c:numCache>
                <c:formatCode>General</c:formatCode>
                <c:ptCount val="9"/>
                <c:pt idx="0">
                  <c:v>1.4767932489451479</c:v>
                </c:pt>
                <c:pt idx="1">
                  <c:v>4.0783034257748776</c:v>
                </c:pt>
                <c:pt idx="2">
                  <c:v>6.8927789934354475</c:v>
                </c:pt>
                <c:pt idx="3">
                  <c:v>11.148648648648649</c:v>
                </c:pt>
                <c:pt idx="4">
                  <c:v>8.8809946714031973</c:v>
                </c:pt>
                <c:pt idx="5">
                  <c:v>13.316582914572866</c:v>
                </c:pt>
                <c:pt idx="6">
                  <c:v>13.008130081300813</c:v>
                </c:pt>
                <c:pt idx="7">
                  <c:v>12.5</c:v>
                </c:pt>
                <c:pt idx="8">
                  <c:v>11.180124223602485</c:v>
                </c:pt>
              </c:numCache>
            </c:numRef>
          </c:val>
          <c:smooth val="0"/>
        </c:ser>
        <c:ser>
          <c:idx val="4"/>
          <c:order val="2"/>
          <c:spPr>
            <a:ln w="12700">
              <a:solidFill>
                <a:srgbClr val="000000"/>
              </a:solidFill>
              <a:prstDash val="solid"/>
            </a:ln>
          </c:spPr>
          <c:cat>
            <c:strRef>
              <c:f>[1]La!$A$54:$A$62</c:f>
              <c:strCache>
                <c:ptCount val="9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Dy</c:v>
                </c:pt>
                <c:pt idx="7">
                  <c:v>Er</c:v>
                </c:pt>
                <c:pt idx="8">
                  <c:v>Yb</c:v>
                </c:pt>
              </c:strCache>
            </c:strRef>
          </c:cat>
          <c:val>
            <c:numRef>
              <c:f>[1]La!$BC$54:$BC$62</c:f>
              <c:numCache>
                <c:formatCode>General</c:formatCode>
                <c:ptCount val="9"/>
                <c:pt idx="0">
                  <c:v>151.69620253164558</c:v>
                </c:pt>
                <c:pt idx="1">
                  <c:v>67.203915171288742</c:v>
                </c:pt>
                <c:pt idx="2">
                  <c:v>34.463894967177239</c:v>
                </c:pt>
                <c:pt idx="3">
                  <c:v>17.608108108108109</c:v>
                </c:pt>
                <c:pt idx="4">
                  <c:v>17.779751332149196</c:v>
                </c:pt>
                <c:pt idx="5">
                  <c:v>7.582914572864321</c:v>
                </c:pt>
                <c:pt idx="6">
                  <c:v>10.479674796747966</c:v>
                </c:pt>
                <c:pt idx="7">
                  <c:v>8.5625</c:v>
                </c:pt>
                <c:pt idx="8">
                  <c:v>6.2608695652173916</c:v>
                </c:pt>
              </c:numCache>
            </c:numRef>
          </c:val>
          <c:smooth val="0"/>
        </c:ser>
        <c:ser>
          <c:idx val="6"/>
          <c:order val="3"/>
          <c:spPr>
            <a:ln w="12700">
              <a:solidFill>
                <a:srgbClr val="000000"/>
              </a:solidFill>
              <a:prstDash val="solid"/>
            </a:ln>
          </c:spPr>
          <c:cat>
            <c:strRef>
              <c:f>[1]La!$A$54:$A$62</c:f>
              <c:strCache>
                <c:ptCount val="9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Dy</c:v>
                </c:pt>
                <c:pt idx="7">
                  <c:v>Er</c:v>
                </c:pt>
                <c:pt idx="8">
                  <c:v>Yb</c:v>
                </c:pt>
              </c:strCache>
            </c:strRef>
          </c:cat>
          <c:val>
            <c:numRef>
              <c:f>[1]La!$BC$54:$BC$62</c:f>
              <c:numCache>
                <c:formatCode>General</c:formatCode>
                <c:ptCount val="9"/>
                <c:pt idx="0">
                  <c:v>151.69620253164558</c:v>
                </c:pt>
                <c:pt idx="1">
                  <c:v>67.203915171288742</c:v>
                </c:pt>
                <c:pt idx="2">
                  <c:v>34.463894967177239</c:v>
                </c:pt>
                <c:pt idx="3">
                  <c:v>17.608108108108109</c:v>
                </c:pt>
                <c:pt idx="4">
                  <c:v>17.779751332149196</c:v>
                </c:pt>
                <c:pt idx="5">
                  <c:v>7.582914572864321</c:v>
                </c:pt>
                <c:pt idx="6">
                  <c:v>10.479674796747966</c:v>
                </c:pt>
                <c:pt idx="7">
                  <c:v>8.5625</c:v>
                </c:pt>
                <c:pt idx="8">
                  <c:v>6.2608695652173916</c:v>
                </c:pt>
              </c:numCache>
            </c:numRef>
          </c:val>
          <c:smooth val="0"/>
        </c:ser>
        <c:ser>
          <c:idx val="2"/>
          <c:order val="1"/>
          <c:spPr>
            <a:ln w="12700">
              <a:solidFill>
                <a:srgbClr val="000000"/>
              </a:solidFill>
              <a:prstDash val="solid"/>
            </a:ln>
          </c:spPr>
          <c:cat>
            <c:strRef>
              <c:f>[1]La!$A$54:$A$62</c:f>
              <c:strCache>
                <c:ptCount val="9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Dy</c:v>
                </c:pt>
                <c:pt idx="7">
                  <c:v>Er</c:v>
                </c:pt>
                <c:pt idx="8">
                  <c:v>Yb</c:v>
                </c:pt>
              </c:strCache>
            </c:strRef>
          </c:cat>
          <c:val>
            <c:numRef>
              <c:f>[1]La!$BC$54:$BC$62</c:f>
              <c:numCache>
                <c:formatCode>General</c:formatCode>
                <c:ptCount val="9"/>
                <c:pt idx="0">
                  <c:v>151.69620253164558</c:v>
                </c:pt>
                <c:pt idx="1">
                  <c:v>67.203915171288742</c:v>
                </c:pt>
                <c:pt idx="2">
                  <c:v>34.463894967177239</c:v>
                </c:pt>
                <c:pt idx="3">
                  <c:v>17.608108108108109</c:v>
                </c:pt>
                <c:pt idx="4">
                  <c:v>17.779751332149196</c:v>
                </c:pt>
                <c:pt idx="5">
                  <c:v>7.582914572864321</c:v>
                </c:pt>
                <c:pt idx="6">
                  <c:v>10.479674796747966</c:v>
                </c:pt>
                <c:pt idx="7">
                  <c:v>8.5625</c:v>
                </c:pt>
                <c:pt idx="8">
                  <c:v>6.2608695652173916</c:v>
                </c:pt>
              </c:numCache>
            </c:numRef>
          </c:val>
          <c:smooth val="0"/>
        </c:ser>
        <c:ser>
          <c:idx val="0"/>
          <c:order val="0"/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[1]La!$A$54:$A$62</c:f>
              <c:strCache>
                <c:ptCount val="9"/>
                <c:pt idx="0">
                  <c:v>La</c:v>
                </c:pt>
                <c:pt idx="1">
                  <c:v>Ce</c:v>
                </c:pt>
                <c:pt idx="2">
                  <c:v>Nd</c:v>
                </c:pt>
                <c:pt idx="3">
                  <c:v>Sm</c:v>
                </c:pt>
                <c:pt idx="4">
                  <c:v>Eu</c:v>
                </c:pt>
                <c:pt idx="5">
                  <c:v>Gd</c:v>
                </c:pt>
                <c:pt idx="6">
                  <c:v>Dy</c:v>
                </c:pt>
                <c:pt idx="7">
                  <c:v>Er</c:v>
                </c:pt>
                <c:pt idx="8">
                  <c:v>Yb</c:v>
                </c:pt>
              </c:strCache>
            </c:strRef>
          </c:cat>
          <c:val>
            <c:numRef>
              <c:f>[1]La!$BC$54:$BC$62</c:f>
              <c:numCache>
                <c:formatCode>General</c:formatCode>
                <c:ptCount val="9"/>
                <c:pt idx="0">
                  <c:v>151.69620253164558</c:v>
                </c:pt>
                <c:pt idx="1">
                  <c:v>67.203915171288742</c:v>
                </c:pt>
                <c:pt idx="2">
                  <c:v>34.463894967177239</c:v>
                </c:pt>
                <c:pt idx="3">
                  <c:v>17.608108108108109</c:v>
                </c:pt>
                <c:pt idx="4">
                  <c:v>17.779751332149196</c:v>
                </c:pt>
                <c:pt idx="5">
                  <c:v>7.582914572864321</c:v>
                </c:pt>
                <c:pt idx="6">
                  <c:v>10.479674796747966</c:v>
                </c:pt>
                <c:pt idx="7">
                  <c:v>8.5625</c:v>
                </c:pt>
                <c:pt idx="8">
                  <c:v>6.2608695652173916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86944"/>
        <c:axId val="102793216"/>
      </c:lineChart>
      <c:catAx>
        <c:axId val="10278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793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2793216"/>
        <c:scaling>
          <c:logBase val="10"/>
          <c:orientation val="minMax"/>
        </c:scaling>
        <c:delete val="0"/>
        <c:axPos val="l"/>
        <c:numFmt formatCode="0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786944"/>
        <c:crosses val="autoZero"/>
        <c:crossBetween val="midCat"/>
      </c:valAx>
      <c:spPr>
        <a:noFill/>
        <a:ln w="952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17875145912331"/>
          <c:y val="6.1764794584091488E-2"/>
          <c:w val="0.76596893187808401"/>
          <c:h val="0.7970599682042282"/>
        </c:manualLayout>
      </c:layout>
      <c:scatterChart>
        <c:scatterStyle val="lineMarker"/>
        <c:varyColors val="0"/>
        <c:ser>
          <c:idx val="0"/>
          <c:order val="0"/>
          <c:tx>
            <c:v>hydrous</c:v>
          </c:tx>
          <c:spPr>
            <a:ln w="19050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'[5]Li Trace'!$B$16:$B$19</c:f>
              <c:numCache>
                <c:formatCode>General</c:formatCode>
                <c:ptCount val="4"/>
                <c:pt idx="0">
                  <c:v>2.7</c:v>
                </c:pt>
                <c:pt idx="1">
                  <c:v>4.516</c:v>
                </c:pt>
                <c:pt idx="2">
                  <c:v>5.3639999999999999</c:v>
                </c:pt>
                <c:pt idx="3">
                  <c:v>2.379</c:v>
                </c:pt>
              </c:numCache>
            </c:numRef>
          </c:xVal>
          <c:yVal>
            <c:numRef>
              <c:f>'[5]Li Trace'!$F$16:$F$19</c:f>
              <c:numCache>
                <c:formatCode>General</c:formatCode>
                <c:ptCount val="4"/>
                <c:pt idx="0">
                  <c:v>26.09319371727749</c:v>
                </c:pt>
                <c:pt idx="1">
                  <c:v>35.666666666666664</c:v>
                </c:pt>
                <c:pt idx="2">
                  <c:v>11.182677165354329</c:v>
                </c:pt>
                <c:pt idx="3">
                  <c:v>49.868284228769504</c:v>
                </c:pt>
              </c:numCache>
            </c:numRef>
          </c:yVal>
          <c:smooth val="0"/>
        </c:ser>
        <c:ser>
          <c:idx val="1"/>
          <c:order val="1"/>
          <c:tx>
            <c:v>anhydrous</c:v>
          </c:tx>
          <c:spPr>
            <a:ln w="19050">
              <a:noFill/>
            </a:ln>
          </c:spPr>
          <c:marker>
            <c:symbol val="circle"/>
            <c:size val="9"/>
            <c:spPr>
              <a:solidFill>
                <a:srgbClr val="0070C0"/>
              </a:solidFill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'[5]Li Trace'!$B$12:$B$15</c:f>
              <c:numCache>
                <c:formatCode>General</c:formatCode>
                <c:ptCount val="4"/>
                <c:pt idx="0">
                  <c:v>0.36699999999999999</c:v>
                </c:pt>
                <c:pt idx="1">
                  <c:v>0.88100000000000001</c:v>
                </c:pt>
                <c:pt idx="2">
                  <c:v>0.72899999999999998</c:v>
                </c:pt>
                <c:pt idx="3">
                  <c:v>1.264</c:v>
                </c:pt>
              </c:numCache>
            </c:numRef>
          </c:xVal>
          <c:yVal>
            <c:numRef>
              <c:f>'[5]Li Trace'!$F$12:$F$15</c:f>
              <c:numCache>
                <c:formatCode>General</c:formatCode>
                <c:ptCount val="4"/>
                <c:pt idx="0">
                  <c:v>0.19444444444444442</c:v>
                </c:pt>
                <c:pt idx="1">
                  <c:v>8.1999999999999993</c:v>
                </c:pt>
                <c:pt idx="2">
                  <c:v>0.3</c:v>
                </c:pt>
                <c:pt idx="3">
                  <c:v>8.1121499289194627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65760"/>
        <c:axId val="102580224"/>
      </c:scatterChart>
      <c:valAx>
        <c:axId val="1025657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580224"/>
        <c:crosses val="autoZero"/>
        <c:crossBetween val="midCat"/>
        <c:majorUnit val="2"/>
      </c:valAx>
      <c:valAx>
        <c:axId val="1025802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600"/>
                  <a:t>La/Yb</a:t>
                </a:r>
              </a:p>
            </c:rich>
          </c:tx>
          <c:layout>
            <c:manualLayout>
              <c:xMode val="edge"/>
              <c:yMode val="edge"/>
              <c:x val="1.1160726449940763E-2"/>
              <c:y val="0.3735299481990294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565760"/>
        <c:crosses val="autoZero"/>
        <c:crossBetween val="midCat"/>
      </c:valAx>
      <c:spPr>
        <a:solidFill>
          <a:schemeClr val="bg1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"/>
          <a:ea typeface="Times"/>
          <a:cs typeface="Times"/>
        </a:defRPr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FF0000"/>
                </a:solidFill>
                <a:latin typeface="Arial "/>
                <a:ea typeface="Arial "/>
                <a:cs typeface="Arial "/>
              </a:defRPr>
            </a:pPr>
            <a:r>
              <a:rPr lang="en-GB" sz="1600" b="1" i="0" u="none" strike="noStrike" baseline="0" dirty="0">
                <a:solidFill>
                  <a:srgbClr val="FF0000"/>
                </a:solidFill>
                <a:latin typeface="Arial "/>
              </a:rPr>
              <a:t>L41</a:t>
            </a:r>
            <a:r>
              <a:rPr lang="en-GB" sz="1500" b="1" i="0" u="none" strike="noStrike" baseline="0" dirty="0">
                <a:solidFill>
                  <a:srgbClr val="FF0000"/>
                </a:solidFill>
                <a:latin typeface="Arial "/>
              </a:rPr>
              <a:t> </a:t>
            </a:r>
            <a:r>
              <a:rPr lang="en-GB" sz="1500" b="0" i="0" u="none" strike="noStrike" baseline="0" dirty="0">
                <a:solidFill>
                  <a:srgbClr val="FF0000"/>
                </a:solidFill>
                <a:latin typeface="Arial "/>
              </a:rPr>
              <a:t>- </a:t>
            </a:r>
            <a:r>
              <a:rPr lang="en-GB" sz="1400" b="0" i="0" u="none" strike="noStrike" baseline="0" dirty="0">
                <a:solidFill>
                  <a:srgbClr val="FF0000"/>
                </a:solidFill>
                <a:latin typeface="Arial "/>
              </a:rPr>
              <a:t>h</a:t>
            </a:r>
            <a:r>
              <a:rPr lang="en-GB" sz="1400" b="0" i="0" u="none" strike="noStrike" baseline="0" dirty="0" smtClean="0">
                <a:solidFill>
                  <a:srgbClr val="FF0000"/>
                </a:solidFill>
                <a:latin typeface="Arial "/>
              </a:rPr>
              <a:t>ydrous</a:t>
            </a:r>
            <a:endParaRPr lang="en-GB" sz="1400" b="0" i="0" u="none" strike="noStrike" baseline="0" dirty="0">
              <a:solidFill>
                <a:srgbClr val="FF0000"/>
              </a:solidFill>
              <a:latin typeface="Arial "/>
            </a:endParaRPr>
          </a:p>
        </c:rich>
      </c:tx>
      <c:layout>
        <c:manualLayout>
          <c:xMode val="edge"/>
          <c:yMode val="edge"/>
          <c:x val="0.62272051814418716"/>
          <c:y val="5.51724137931034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89084336822568"/>
          <c:y val="0.18275862068965518"/>
          <c:w val="0.85323590357757984"/>
          <c:h val="0.69885057471264367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ash"/>
            <c:size val="8"/>
            <c:spPr>
              <a:solidFill>
                <a:schemeClr val="bg1"/>
              </a:solidFill>
              <a:ln>
                <a:noFill/>
                <a:prstDash val="solid"/>
              </a:ln>
            </c:spPr>
          </c:marker>
          <c:xVal>
            <c:strRef>
              <c:f>'[11]data d7'!$G$32:$G$40</c:f>
              <c:strCache>
                <c:ptCount val="9"/>
                <c:pt idx="0">
                  <c:v>OL</c:v>
                </c:pt>
                <c:pt idx="1">
                  <c:v>OL</c:v>
                </c:pt>
                <c:pt idx="2">
                  <c:v>OL</c:v>
                </c:pt>
                <c:pt idx="3">
                  <c:v>OPX</c:v>
                </c:pt>
                <c:pt idx="4">
                  <c:v>CPX</c:v>
                </c:pt>
                <c:pt idx="5">
                  <c:v>CPX</c:v>
                </c:pt>
                <c:pt idx="6">
                  <c:v>CPX</c:v>
                </c:pt>
                <c:pt idx="7">
                  <c:v>AMP</c:v>
                </c:pt>
                <c:pt idx="8">
                  <c:v>AMP</c:v>
                </c:pt>
              </c:strCache>
            </c:strRef>
          </c:xVal>
          <c:yVal>
            <c:numRef>
              <c:f>'[11]data d7'!$H$32:$H$40</c:f>
              <c:numCache>
                <c:formatCode>General</c:formatCode>
                <c:ptCount val="9"/>
                <c:pt idx="0">
                  <c:v>12.42</c:v>
                </c:pt>
                <c:pt idx="1">
                  <c:v>14.07</c:v>
                </c:pt>
                <c:pt idx="3">
                  <c:v>14.96</c:v>
                </c:pt>
                <c:pt idx="4">
                  <c:v>-5.0999999999999996</c:v>
                </c:pt>
                <c:pt idx="5">
                  <c:v>6.64</c:v>
                </c:pt>
                <c:pt idx="7">
                  <c:v>35.11</c:v>
                </c:pt>
                <c:pt idx="8">
                  <c:v>31.95</c:v>
                </c:pt>
              </c:numCache>
            </c:numRef>
          </c:yVal>
          <c:smooth val="0"/>
        </c:ser>
        <c:ser>
          <c:idx val="1"/>
          <c:order val="1"/>
          <c:spPr>
            <a:ln w="19050">
              <a:noFill/>
            </a:ln>
          </c:spPr>
          <c:marker>
            <c:symbol val="dash"/>
            <c:size val="8"/>
            <c:spPr>
              <a:solidFill>
                <a:schemeClr val="bg1"/>
              </a:solidFill>
              <a:ln>
                <a:noFill/>
                <a:prstDash val="solid"/>
              </a:ln>
            </c:spPr>
          </c:marker>
          <c:dPt>
            <c:idx val="4"/>
            <c:marker>
              <c:symbol val="none"/>
            </c:marker>
            <c:bubble3D val="0"/>
          </c:dPt>
          <c:xVal>
            <c:strRef>
              <c:f>'[11]data d7'!$G$32:$G$40</c:f>
              <c:strCache>
                <c:ptCount val="9"/>
                <c:pt idx="0">
                  <c:v>OL</c:v>
                </c:pt>
                <c:pt idx="1">
                  <c:v>OL</c:v>
                </c:pt>
                <c:pt idx="2">
                  <c:v>OL</c:v>
                </c:pt>
                <c:pt idx="3">
                  <c:v>OPX</c:v>
                </c:pt>
                <c:pt idx="4">
                  <c:v>CPX</c:v>
                </c:pt>
                <c:pt idx="5">
                  <c:v>CPX</c:v>
                </c:pt>
                <c:pt idx="6">
                  <c:v>CPX</c:v>
                </c:pt>
                <c:pt idx="7">
                  <c:v>AMP</c:v>
                </c:pt>
                <c:pt idx="8">
                  <c:v>AMP</c:v>
                </c:pt>
              </c:strCache>
            </c:strRef>
          </c:xVal>
          <c:yVal>
            <c:numRef>
              <c:f>'[11]data d7'!$I$32:$I$40</c:f>
              <c:numCache>
                <c:formatCode>General</c:formatCode>
                <c:ptCount val="9"/>
                <c:pt idx="0">
                  <c:v>8.0399999999999991</c:v>
                </c:pt>
                <c:pt idx="1">
                  <c:v>5.85</c:v>
                </c:pt>
                <c:pt idx="3">
                  <c:v>5.33</c:v>
                </c:pt>
                <c:pt idx="4">
                  <c:v>-5.63</c:v>
                </c:pt>
                <c:pt idx="5">
                  <c:v>-9.65</c:v>
                </c:pt>
                <c:pt idx="7">
                  <c:v>18.87</c:v>
                </c:pt>
                <c:pt idx="8">
                  <c:v>4.9400000000000004</c:v>
                </c:pt>
              </c:numCache>
            </c:numRef>
          </c:yVal>
          <c:smooth val="0"/>
        </c:ser>
        <c:ser>
          <c:idx val="2"/>
          <c:order val="2"/>
          <c:spPr>
            <a:ln w="19050">
              <a:noFill/>
            </a:ln>
          </c:spPr>
          <c:marker>
            <c:symbol val="dash"/>
            <c:size val="8"/>
            <c:spPr>
              <a:solidFill>
                <a:schemeClr val="bg1"/>
              </a:solidFill>
              <a:ln>
                <a:noFill/>
                <a:prstDash val="solid"/>
              </a:ln>
            </c:spPr>
          </c:marker>
          <c:xVal>
            <c:strRef>
              <c:f>'[11]data d7'!$G$32:$G$40</c:f>
              <c:strCache>
                <c:ptCount val="9"/>
                <c:pt idx="0">
                  <c:v>OL</c:v>
                </c:pt>
                <c:pt idx="1">
                  <c:v>OL</c:v>
                </c:pt>
                <c:pt idx="2">
                  <c:v>OL</c:v>
                </c:pt>
                <c:pt idx="3">
                  <c:v>OPX</c:v>
                </c:pt>
                <c:pt idx="4">
                  <c:v>CPX</c:v>
                </c:pt>
                <c:pt idx="5">
                  <c:v>CPX</c:v>
                </c:pt>
                <c:pt idx="6">
                  <c:v>CPX</c:v>
                </c:pt>
                <c:pt idx="7">
                  <c:v>AMP</c:v>
                </c:pt>
                <c:pt idx="8">
                  <c:v>AMP</c:v>
                </c:pt>
              </c:strCache>
            </c:strRef>
          </c:xVal>
          <c:yVal>
            <c:numRef>
              <c:f>'[11]data d7'!$K$32:$K$40</c:f>
              <c:numCache>
                <c:formatCode>General</c:formatCode>
                <c:ptCount val="9"/>
                <c:pt idx="2">
                  <c:v>10.48</c:v>
                </c:pt>
                <c:pt idx="6">
                  <c:v>-0.01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835712"/>
        <c:axId val="102837632"/>
      </c:scatterChart>
      <c:valAx>
        <c:axId val="102835712"/>
        <c:scaling>
          <c:orientation val="minMax"/>
        </c:scaling>
        <c:delete val="0"/>
        <c:axPos val="b"/>
        <c:majorTickMark val="in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02837632"/>
        <c:crossesAt val="-20"/>
        <c:crossBetween val="midCat"/>
        <c:majorUnit val="1"/>
      </c:valAx>
      <c:valAx>
        <c:axId val="102837632"/>
        <c:scaling>
          <c:orientation val="minMax"/>
          <c:max val="40"/>
          <c:min val="-20"/>
        </c:scaling>
        <c:delete val="0"/>
        <c:axPos val="l"/>
        <c:numFmt formatCode="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835712"/>
        <c:crosses val="autoZero"/>
        <c:crossBetween val="midCat"/>
        <c:majorUnit val="10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6350">
      <a:solidFill>
        <a:schemeClr val="bg1"/>
      </a:solidFill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"/>
          <a:ea typeface="Arial "/>
          <a:cs typeface="Arial "/>
        </a:defRPr>
      </a:pPr>
      <a:endParaRPr lang="fr-F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70C0"/>
                </a:solidFill>
                <a:latin typeface="Arial "/>
                <a:ea typeface="Arial "/>
                <a:cs typeface="Arial "/>
              </a:defRPr>
            </a:pPr>
            <a:r>
              <a:rPr lang="en-GB" sz="1600" b="1" i="0" u="none" strike="noStrike" baseline="0" dirty="0" smtClean="0">
                <a:solidFill>
                  <a:srgbClr val="0070C0"/>
                </a:solidFill>
                <a:latin typeface="Arial "/>
              </a:rPr>
              <a:t>L17</a:t>
            </a:r>
            <a:r>
              <a:rPr lang="en-GB" sz="1500" b="1" i="0" u="none" strike="noStrike" baseline="0" dirty="0" smtClean="0">
                <a:solidFill>
                  <a:srgbClr val="0070C0"/>
                </a:solidFill>
                <a:latin typeface="Arial "/>
              </a:rPr>
              <a:t> </a:t>
            </a:r>
            <a:r>
              <a:rPr lang="en-GB" sz="1500" b="0" i="0" u="none" strike="noStrike" baseline="0" dirty="0">
                <a:solidFill>
                  <a:srgbClr val="0070C0"/>
                </a:solidFill>
                <a:latin typeface="Arial "/>
              </a:rPr>
              <a:t>- </a:t>
            </a:r>
            <a:r>
              <a:rPr lang="en-GB" sz="1500" b="0" i="0" u="none" strike="noStrike" baseline="0" dirty="0" smtClean="0">
                <a:solidFill>
                  <a:srgbClr val="0070C0"/>
                </a:solidFill>
                <a:latin typeface="Arial "/>
              </a:rPr>
              <a:t>an</a:t>
            </a:r>
            <a:r>
              <a:rPr lang="en-GB" sz="1400" b="0" i="0" u="none" strike="noStrike" baseline="0" dirty="0" smtClean="0">
                <a:solidFill>
                  <a:srgbClr val="0070C0"/>
                </a:solidFill>
                <a:latin typeface="Arial "/>
              </a:rPr>
              <a:t>hydrous</a:t>
            </a:r>
            <a:endParaRPr lang="en-GB" sz="1400" b="0" i="0" u="none" strike="noStrike" baseline="0" dirty="0">
              <a:solidFill>
                <a:srgbClr val="0070C0"/>
              </a:solidFill>
              <a:latin typeface="Arial "/>
            </a:endParaRPr>
          </a:p>
        </c:rich>
      </c:tx>
      <c:layout>
        <c:manualLayout>
          <c:xMode val="edge"/>
          <c:yMode val="edge"/>
          <c:x val="0.55061378790373527"/>
          <c:y val="5.15237815880976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89084336822568"/>
          <c:y val="0.18275862068965518"/>
          <c:w val="0.78734120704468957"/>
          <c:h val="0.69885057471264367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ash"/>
            <c:size val="8"/>
            <c:spPr>
              <a:solidFill>
                <a:schemeClr val="bg1"/>
              </a:solidFill>
              <a:ln>
                <a:noFill/>
                <a:prstDash val="solid"/>
              </a:ln>
            </c:spPr>
          </c:marker>
          <c:xVal>
            <c:numRef>
              <c:f>'[15]data d7'!$G$32:$G$40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xVal>
          <c:yVal>
            <c:numRef>
              <c:f>'[15]data d7'!$H$32:$H$40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0"/>
        </c:ser>
        <c:ser>
          <c:idx val="1"/>
          <c:order val="1"/>
          <c:spPr>
            <a:ln w="19050">
              <a:noFill/>
            </a:ln>
          </c:spPr>
          <c:marker>
            <c:symbol val="dash"/>
            <c:size val="8"/>
            <c:spPr>
              <a:solidFill>
                <a:schemeClr val="bg1"/>
              </a:solidFill>
              <a:ln>
                <a:noFill/>
                <a:prstDash val="solid"/>
              </a:ln>
            </c:spPr>
          </c:marker>
          <c:dPt>
            <c:idx val="4"/>
            <c:marker>
              <c:symbol val="none"/>
            </c:marker>
            <c:bubble3D val="0"/>
          </c:dPt>
          <c:xVal>
            <c:numRef>
              <c:f>'[15]data d7'!$G$32:$G$40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xVal>
          <c:yVal>
            <c:numRef>
              <c:f>'[15]data d7'!$I$32:$I$40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0"/>
        </c:ser>
        <c:ser>
          <c:idx val="2"/>
          <c:order val="2"/>
          <c:spPr>
            <a:ln w="19050">
              <a:noFill/>
            </a:ln>
          </c:spPr>
          <c:marker>
            <c:symbol val="dash"/>
            <c:size val="8"/>
            <c:spPr>
              <a:solidFill>
                <a:schemeClr val="bg1"/>
              </a:solidFill>
              <a:ln>
                <a:noFill/>
                <a:prstDash val="solid"/>
              </a:ln>
            </c:spPr>
          </c:marker>
          <c:xVal>
            <c:numRef>
              <c:f>'[15]data d7'!$G$32:$G$40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xVal>
          <c:yVal>
            <c:numRef>
              <c:f>'[15]data d7'!$K$32:$K$40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53824"/>
        <c:axId val="105108608"/>
      </c:scatterChart>
      <c:valAx>
        <c:axId val="598538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05108608"/>
        <c:crossesAt val="-20"/>
        <c:crossBetween val="midCat"/>
        <c:majorUnit val="1"/>
      </c:valAx>
      <c:valAx>
        <c:axId val="105108608"/>
        <c:scaling>
          <c:orientation val="minMax"/>
          <c:max val="40"/>
          <c:min val="-20"/>
        </c:scaling>
        <c:delete val="0"/>
        <c:axPos val="l"/>
        <c:numFmt formatCode="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9853824"/>
        <c:crosses val="autoZero"/>
        <c:crossBetween val="midCat"/>
        <c:majorUnit val="10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6350">
      <a:solidFill>
        <a:schemeClr val="bg1"/>
      </a:solidFill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"/>
          <a:ea typeface="Arial "/>
          <a:cs typeface="Arial 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5152553880292"/>
          <c:y val="0.13661141804788215"/>
          <c:w val="0.7496738323606037"/>
          <c:h val="0.7005956990182855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[10]fig4!$T$5:$Z$5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[10]fig4!$T$6:$Z$6</c:f>
              <c:numCache>
                <c:formatCode>General</c:formatCode>
                <c:ptCount val="7"/>
                <c:pt idx="0">
                  <c:v>1.048</c:v>
                </c:pt>
                <c:pt idx="1">
                  <c:v>1.032</c:v>
                </c:pt>
                <c:pt idx="2">
                  <c:v>0.16300000000000001</c:v>
                </c:pt>
                <c:pt idx="3">
                  <c:v>0.20100000000000001</c:v>
                </c:pt>
                <c:pt idx="4">
                  <c:v>0.34499999999999997</c:v>
                </c:pt>
                <c:pt idx="5">
                  <c:v>0.26300000000000001</c:v>
                </c:pt>
                <c:pt idx="6">
                  <c:v>0.377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[10]fig4!$T$5:$Z$5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[10]fig4!$T$7:$Z$7</c:f>
              <c:numCache>
                <c:formatCode>General</c:formatCode>
                <c:ptCount val="7"/>
                <c:pt idx="0">
                  <c:v>4.9690000000000003</c:v>
                </c:pt>
                <c:pt idx="1">
                  <c:v>5.0069999999999997</c:v>
                </c:pt>
                <c:pt idx="2">
                  <c:v>1.65</c:v>
                </c:pt>
                <c:pt idx="3">
                  <c:v>1.6339999999999999</c:v>
                </c:pt>
                <c:pt idx="4">
                  <c:v>4.4640000000000004</c:v>
                </c:pt>
                <c:pt idx="5">
                  <c:v>3.5339999999999998</c:v>
                </c:pt>
                <c:pt idx="6">
                  <c:v>4.53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92640"/>
        <c:axId val="108729856"/>
      </c:scatterChart>
      <c:valAx>
        <c:axId val="84192640"/>
        <c:scaling>
          <c:orientation val="minMax"/>
          <c:max val="8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crossAx val="108729856"/>
        <c:crossesAt val="0.1"/>
        <c:crossBetween val="midCat"/>
        <c:majorUnit val="1"/>
      </c:valAx>
      <c:valAx>
        <c:axId val="1087298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r-FR"/>
          </a:p>
        </c:txPr>
        <c:crossAx val="84192640"/>
        <c:crosses val="autoZero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43812491740069"/>
          <c:y val="0.11379882354074863"/>
          <c:w val="0.85537276376545934"/>
          <c:h val="0.68988198238752685"/>
        </c:manualLayout>
      </c:layout>
      <c:scatterChart>
        <c:scatterStyle val="lineMarker"/>
        <c:varyColors val="0"/>
        <c:ser>
          <c:idx val="0"/>
          <c:order val="0"/>
          <c:tx>
            <c:strRef>
              <c:f>[2]MC!$D$21</c:f>
              <c:strCache>
                <c:ptCount val="1"/>
                <c:pt idx="0">
                  <c:v>cpx</c:v>
                </c:pt>
              </c:strCache>
            </c:strRef>
          </c:tx>
          <c:spPr>
            <a:ln w="19050">
              <a:noFill/>
            </a:ln>
          </c:spPr>
          <c:marker>
            <c:symbol val="plus"/>
            <c:size val="4"/>
            <c:spPr>
              <a:noFill/>
              <a:ln w="12700">
                <a:solidFill>
                  <a:srgbClr val="000000"/>
                </a:solidFill>
                <a:prstDash val="solid"/>
              </a:ln>
            </c:spPr>
          </c:marker>
          <c:xVal>
            <c:numRef>
              <c:f>[2]MC!$C$22:$C$25</c:f>
              <c:numCache>
                <c:formatCode>General</c:formatCode>
                <c:ptCount val="4"/>
                <c:pt idx="0">
                  <c:v>0.97</c:v>
                </c:pt>
                <c:pt idx="1">
                  <c:v>0.65</c:v>
                </c:pt>
                <c:pt idx="2">
                  <c:v>1.21</c:v>
                </c:pt>
                <c:pt idx="3">
                  <c:v>0.34</c:v>
                </c:pt>
              </c:numCache>
            </c:numRef>
          </c:xVal>
          <c:yVal>
            <c:numRef>
              <c:f>[2]MC!$D$22:$D$25</c:f>
              <c:numCache>
                <c:formatCode>General</c:formatCode>
                <c:ptCount val="4"/>
                <c:pt idx="0">
                  <c:v>0.92</c:v>
                </c:pt>
                <c:pt idx="1">
                  <c:v>0.74</c:v>
                </c:pt>
                <c:pt idx="2">
                  <c:v>1.36</c:v>
                </c:pt>
                <c:pt idx="3">
                  <c:v>3.62</c:v>
                </c:pt>
              </c:numCache>
            </c:numRef>
          </c:yVal>
          <c:smooth val="0"/>
        </c:ser>
        <c:ser>
          <c:idx val="2"/>
          <c:order val="1"/>
          <c:spPr>
            <a:ln w="19050">
              <a:noFill/>
            </a:ln>
          </c:spPr>
          <c:marker>
            <c:symbol val="plus"/>
            <c:size val="4"/>
            <c:spPr>
              <a:noFill/>
              <a:ln w="12700">
                <a:solidFill>
                  <a:srgbClr val="000000"/>
                </a:solidFill>
                <a:prstDash val="solid"/>
              </a:ln>
            </c:spPr>
          </c:marker>
          <c:xVal>
            <c:numRef>
              <c:f>[2]MC!$C$22:$C$25</c:f>
              <c:numCache>
                <c:formatCode>General</c:formatCode>
                <c:ptCount val="4"/>
                <c:pt idx="0">
                  <c:v>0.97</c:v>
                </c:pt>
                <c:pt idx="1">
                  <c:v>0.65</c:v>
                </c:pt>
                <c:pt idx="2">
                  <c:v>1.21</c:v>
                </c:pt>
                <c:pt idx="3">
                  <c:v>0.34</c:v>
                </c:pt>
              </c:numCache>
            </c:numRef>
          </c:xVal>
          <c:yVal>
            <c:numRef>
              <c:f>[2]metasom!$C$70:$C$71</c:f>
              <c:numCache>
                <c:formatCode>General</c:formatCode>
                <c:ptCount val="2"/>
                <c:pt idx="0">
                  <c:v>1.87</c:v>
                </c:pt>
                <c:pt idx="1">
                  <c:v>1.29</c:v>
                </c:pt>
              </c:numCache>
            </c:numRef>
          </c:yVal>
          <c:smooth val="0"/>
        </c:ser>
        <c:ser>
          <c:idx val="3"/>
          <c:order val="2"/>
          <c:spPr>
            <a:ln w="19050">
              <a:noFill/>
            </a:ln>
          </c:spPr>
          <c:marker>
            <c:symbol val="x"/>
            <c:size val="3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[2]metasom!$C$35:$C$38</c:f>
              <c:numCache>
                <c:formatCode>General</c:formatCode>
                <c:ptCount val="4"/>
                <c:pt idx="0">
                  <c:v>0.73</c:v>
                </c:pt>
                <c:pt idx="1">
                  <c:v>0.65</c:v>
                </c:pt>
                <c:pt idx="2">
                  <c:v>1.3</c:v>
                </c:pt>
                <c:pt idx="3">
                  <c:v>1.81</c:v>
                </c:pt>
              </c:numCache>
            </c:numRef>
          </c:xVal>
          <c:yVal>
            <c:numRef>
              <c:f>[2]metasom!$D$35:$D$38</c:f>
              <c:numCache>
                <c:formatCode>General</c:formatCode>
                <c:ptCount val="4"/>
                <c:pt idx="0">
                  <c:v>1.39</c:v>
                </c:pt>
                <c:pt idx="1">
                  <c:v>9.01</c:v>
                </c:pt>
                <c:pt idx="2">
                  <c:v>9.2899999999999991</c:v>
                </c:pt>
                <c:pt idx="3">
                  <c:v>5.49</c:v>
                </c:pt>
              </c:numCache>
            </c:numRef>
          </c:yVal>
          <c:smooth val="0"/>
        </c:ser>
        <c:ser>
          <c:idx val="4"/>
          <c:order val="3"/>
          <c:spPr>
            <a:ln w="19050">
              <a:noFill/>
            </a:ln>
          </c:spPr>
          <c:marker>
            <c:symbol val="circle"/>
            <c:size val="3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[2]equilibr!$C$65:$C$67</c:f>
              <c:numCache>
                <c:formatCode>General</c:formatCode>
                <c:ptCount val="3"/>
                <c:pt idx="0">
                  <c:v>1.08</c:v>
                </c:pt>
                <c:pt idx="1">
                  <c:v>0.66</c:v>
                </c:pt>
                <c:pt idx="2">
                  <c:v>0.79</c:v>
                </c:pt>
              </c:numCache>
            </c:numRef>
          </c:xVal>
          <c:yVal>
            <c:numRef>
              <c:f>[2]equilibr!$D$65:$D$67</c:f>
              <c:numCache>
                <c:formatCode>General</c:formatCode>
                <c:ptCount val="3"/>
                <c:pt idx="0">
                  <c:v>1</c:v>
                </c:pt>
                <c:pt idx="1">
                  <c:v>0.71</c:v>
                </c:pt>
                <c:pt idx="2">
                  <c:v>0.81</c:v>
                </c:pt>
              </c:numCache>
            </c:numRef>
          </c:yVal>
          <c:smooth val="0"/>
        </c:ser>
        <c:ser>
          <c:idx val="5"/>
          <c:order val="4"/>
          <c:spPr>
            <a:ln w="19050">
              <a:noFill/>
            </a:ln>
          </c:spPr>
          <c:marker>
            <c:symbol val="plus"/>
            <c:size val="4"/>
            <c:spPr>
              <a:noFill/>
              <a:ln w="12700">
                <a:solidFill>
                  <a:schemeClr val="tx1"/>
                </a:solidFill>
                <a:prstDash val="solid"/>
              </a:ln>
            </c:spPr>
          </c:marker>
          <c:xVal>
            <c:numRef>
              <c:f>[2]equilibr!$C$53:$C$63</c:f>
              <c:numCache>
                <c:formatCode>General</c:formatCode>
                <c:ptCount val="11"/>
                <c:pt idx="0">
                  <c:v>1.33</c:v>
                </c:pt>
                <c:pt idx="1">
                  <c:v>0.96</c:v>
                </c:pt>
                <c:pt idx="2">
                  <c:v>1.0900000000000001</c:v>
                </c:pt>
                <c:pt idx="3">
                  <c:v>1.05</c:v>
                </c:pt>
                <c:pt idx="4">
                  <c:v>1.3</c:v>
                </c:pt>
                <c:pt idx="5">
                  <c:v>0.51</c:v>
                </c:pt>
                <c:pt idx="6">
                  <c:v>0.55000000000000004</c:v>
                </c:pt>
                <c:pt idx="7">
                  <c:v>0.64</c:v>
                </c:pt>
                <c:pt idx="8">
                  <c:v>0.8</c:v>
                </c:pt>
                <c:pt idx="9">
                  <c:v>0.76</c:v>
                </c:pt>
                <c:pt idx="10">
                  <c:v>0.65</c:v>
                </c:pt>
              </c:numCache>
            </c:numRef>
          </c:xVal>
          <c:yVal>
            <c:numRef>
              <c:f>[2]equilibr!$D$53:$D$63</c:f>
              <c:numCache>
                <c:formatCode>General</c:formatCode>
                <c:ptCount val="11"/>
                <c:pt idx="0">
                  <c:v>1.59</c:v>
                </c:pt>
                <c:pt idx="1">
                  <c:v>1.18</c:v>
                </c:pt>
                <c:pt idx="2">
                  <c:v>0.96</c:v>
                </c:pt>
                <c:pt idx="3">
                  <c:v>1.56</c:v>
                </c:pt>
                <c:pt idx="4">
                  <c:v>2.41</c:v>
                </c:pt>
                <c:pt idx="5">
                  <c:v>0.61</c:v>
                </c:pt>
                <c:pt idx="6">
                  <c:v>0.71</c:v>
                </c:pt>
                <c:pt idx="7">
                  <c:v>0.73</c:v>
                </c:pt>
                <c:pt idx="8">
                  <c:v>0.86</c:v>
                </c:pt>
                <c:pt idx="9">
                  <c:v>0.74</c:v>
                </c:pt>
                <c:pt idx="10">
                  <c:v>0.75</c:v>
                </c:pt>
              </c:numCache>
            </c:numRef>
          </c:yVal>
          <c:smooth val="0"/>
        </c:ser>
        <c:ser>
          <c:idx val="8"/>
          <c:order val="5"/>
          <c:spPr>
            <a:ln w="19050">
              <a:noFill/>
            </a:ln>
          </c:spPr>
          <c:marker>
            <c:symbol val="circle"/>
            <c:size val="3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[2]metasom!$C$116:$C$117</c:f>
              <c:numCache>
                <c:formatCode>General</c:formatCode>
                <c:ptCount val="2"/>
              </c:numCache>
            </c:numRef>
          </c:xVal>
          <c:yVal>
            <c:numRef>
              <c:f>[2]metasom!$D$116:$D$117</c:f>
              <c:numCache>
                <c:formatCode>General</c:formatCode>
                <c:ptCount val="2"/>
              </c:numCache>
            </c:numRef>
          </c:yVal>
          <c:smooth val="0"/>
        </c:ser>
        <c:ser>
          <c:idx val="1"/>
          <c:order val="6"/>
          <c:spPr>
            <a:ln w="19050">
              <a:noFill/>
            </a:ln>
          </c:spPr>
          <c:marker>
            <c:symbol val="diamond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[2]metasom!$C$97:$C$100</c:f>
              <c:numCache>
                <c:formatCode>General</c:formatCode>
                <c:ptCount val="4"/>
              </c:numCache>
            </c:numRef>
          </c:xVal>
          <c:yVal>
            <c:numRef>
              <c:f>[2]metasom!$D$97:$D$100</c:f>
              <c:numCache>
                <c:formatCode>General</c:formatCode>
                <c:ptCount val="4"/>
              </c:numCache>
            </c:numRef>
          </c:yVal>
          <c:smooth val="0"/>
        </c:ser>
        <c:ser>
          <c:idx val="7"/>
          <c:order val="7"/>
          <c:spPr>
            <a:ln w="19050">
              <a:noFill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[2]metasom!$C$102:$C$105</c:f>
              <c:numCache>
                <c:formatCode>General</c:formatCode>
                <c:ptCount val="4"/>
              </c:numCache>
            </c:numRef>
          </c:xVal>
          <c:yVal>
            <c:numRef>
              <c:f>[2]metasom!$D$102:$D$105</c:f>
              <c:numCache>
                <c:formatCode>General</c:formatCode>
                <c:ptCount val="4"/>
              </c:numCache>
            </c:numRef>
          </c:yVal>
          <c:smooth val="0"/>
        </c:ser>
        <c:ser>
          <c:idx val="6"/>
          <c:order val="8"/>
          <c:spPr>
            <a:ln w="19050">
              <a:noFill/>
            </a:ln>
          </c:spPr>
          <c:marker>
            <c:symbol val="x"/>
            <c:size val="3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'[3]+ data fig 10'!$M$7</c:f>
              <c:numCache>
                <c:formatCode>General</c:formatCode>
                <c:ptCount val="1"/>
                <c:pt idx="0">
                  <c:v>0.65</c:v>
                </c:pt>
              </c:numCache>
            </c:numRef>
          </c:xVal>
          <c:yVal>
            <c:numRef>
              <c:f>'[3]+ data fig 10'!$N$7</c:f>
              <c:numCache>
                <c:formatCode>General</c:formatCode>
                <c:ptCount val="1"/>
                <c:pt idx="0">
                  <c:v>1.77</c:v>
                </c:pt>
              </c:numCache>
            </c:numRef>
          </c:yVal>
          <c:smooth val="0"/>
        </c:ser>
        <c:ser>
          <c:idx val="9"/>
          <c:order val="9"/>
          <c:spPr>
            <a:ln w="19050">
              <a:noFill/>
            </a:ln>
          </c:spPr>
          <c:marker>
            <c:symbol val="plus"/>
            <c:size val="4"/>
            <c:spPr>
              <a:noFill/>
              <a:ln w="12700">
                <a:solidFill>
                  <a:srgbClr val="000000"/>
                </a:solidFill>
                <a:prstDash val="solid"/>
              </a:ln>
            </c:spPr>
          </c:marker>
          <c:xVal>
            <c:numRef>
              <c:f>'[3]+ data fig 10'!$M$8:$M$13</c:f>
              <c:numCache>
                <c:formatCode>General</c:formatCode>
                <c:ptCount val="6"/>
                <c:pt idx="0">
                  <c:v>1.08</c:v>
                </c:pt>
                <c:pt idx="1">
                  <c:v>0.92</c:v>
                </c:pt>
                <c:pt idx="2">
                  <c:v>0.76</c:v>
                </c:pt>
                <c:pt idx="3">
                  <c:v>0.9</c:v>
                </c:pt>
                <c:pt idx="4">
                  <c:v>0.94</c:v>
                </c:pt>
                <c:pt idx="5">
                  <c:v>1.25</c:v>
                </c:pt>
              </c:numCache>
            </c:numRef>
          </c:xVal>
          <c:yVal>
            <c:numRef>
              <c:f>'[3]+ data fig 10'!$N$8:$N$13</c:f>
              <c:numCache>
                <c:formatCode>General</c:formatCode>
                <c:ptCount val="6"/>
                <c:pt idx="0">
                  <c:v>1.1299999999999999</c:v>
                </c:pt>
                <c:pt idx="1">
                  <c:v>0.99</c:v>
                </c:pt>
                <c:pt idx="2">
                  <c:v>1.1299999999999999</c:v>
                </c:pt>
                <c:pt idx="3">
                  <c:v>0.95</c:v>
                </c:pt>
                <c:pt idx="4">
                  <c:v>0.62</c:v>
                </c:pt>
                <c:pt idx="5">
                  <c:v>1.45</c:v>
                </c:pt>
              </c:numCache>
            </c:numRef>
          </c:yVal>
          <c:smooth val="0"/>
        </c:ser>
        <c:ser>
          <c:idx val="10"/>
          <c:order val="10"/>
          <c:spPr>
            <a:ln w="19050">
              <a:noFill/>
            </a:ln>
          </c:spPr>
          <c:marker>
            <c:symbol val="circle"/>
            <c:size val="9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Feuil2!$C$48:$F$48</c:f>
              <c:numCache>
                <c:formatCode>General</c:formatCode>
                <c:ptCount val="4"/>
                <c:pt idx="0">
                  <c:v>0.26</c:v>
                </c:pt>
                <c:pt idx="1">
                  <c:v>0.20699999999999999</c:v>
                </c:pt>
                <c:pt idx="2">
                  <c:v>0.77300000000000002</c:v>
                </c:pt>
                <c:pt idx="3">
                  <c:v>1.528</c:v>
                </c:pt>
              </c:numCache>
            </c:numRef>
          </c:xVal>
          <c:yVal>
            <c:numRef>
              <c:f>Feuil2!$C$49:$F$49</c:f>
              <c:numCache>
                <c:formatCode>General</c:formatCode>
                <c:ptCount val="4"/>
                <c:pt idx="0">
                  <c:v>0.72899999999999998</c:v>
                </c:pt>
                <c:pt idx="1">
                  <c:v>0.36199999999999999</c:v>
                </c:pt>
                <c:pt idx="2">
                  <c:v>0.88100000000000001</c:v>
                </c:pt>
                <c:pt idx="3">
                  <c:v>1.264</c:v>
                </c:pt>
              </c:numCache>
            </c:numRef>
          </c:yVal>
          <c:smooth val="0"/>
        </c:ser>
        <c:ser>
          <c:idx val="11"/>
          <c:order val="11"/>
          <c:spPr>
            <a:ln w="19050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Feuil2!$G$48:$J$48</c:f>
              <c:numCache>
                <c:formatCode>General</c:formatCode>
                <c:ptCount val="4"/>
                <c:pt idx="0">
                  <c:v>1.133</c:v>
                </c:pt>
                <c:pt idx="1">
                  <c:v>2.5049999999999999</c:v>
                </c:pt>
                <c:pt idx="2">
                  <c:v>1.647</c:v>
                </c:pt>
                <c:pt idx="3">
                  <c:v>1.1200000000000001</c:v>
                </c:pt>
              </c:numCache>
            </c:numRef>
          </c:xVal>
          <c:yVal>
            <c:numRef>
              <c:f>Feuil2!$G$49:$J$49</c:f>
              <c:numCache>
                <c:formatCode>General</c:formatCode>
                <c:ptCount val="4"/>
                <c:pt idx="0">
                  <c:v>2.7</c:v>
                </c:pt>
                <c:pt idx="1">
                  <c:v>5.3639999999999999</c:v>
                </c:pt>
                <c:pt idx="2">
                  <c:v>4.516</c:v>
                </c:pt>
                <c:pt idx="3">
                  <c:v>2.379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790528"/>
        <c:axId val="110407040"/>
      </c:scatterChart>
      <c:valAx>
        <c:axId val="108790528"/>
        <c:scaling>
          <c:orientation val="minMax"/>
          <c:max val="3"/>
          <c:min val="0"/>
        </c:scaling>
        <c:delete val="0"/>
        <c:axPos val="b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0407040"/>
        <c:crosses val="autoZero"/>
        <c:crossBetween val="midCat"/>
        <c:majorUnit val="0.5"/>
      </c:valAx>
      <c:valAx>
        <c:axId val="110407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8790528"/>
        <c:crosses val="autoZero"/>
        <c:crossBetween val="midCat"/>
        <c:majorUnit val="2"/>
      </c:valAx>
      <c:spPr>
        <a:solidFill>
          <a:srgbClr val="FFFFFF"/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FFFFFF"/>
    </a:solidFill>
    <a:ln w="6350">
      <a:solidFill>
        <a:sysClr val="windowText" lastClr="000000"/>
      </a:solidFill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0.46597</cdr:x>
      <cdr:y>0.89891</cdr:y>
    </cdr:from>
    <cdr:to>
      <cdr:x>0.65887</cdr:x>
      <cdr:y>0.98025</cdr:y>
    </cdr:to>
    <cdr:sp macro="" textlink="">
      <cdr:nvSpPr>
        <cdr:cNvPr id="4915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33608" y="2974239"/>
          <a:ext cx="881920" cy="268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18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Li</a:t>
          </a:r>
          <a:r>
            <a:rPr lang="en-GB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en-GB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ppm</a:t>
          </a:r>
          <a:endParaRPr lang="en-GB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0.01042</cdr:x>
      <cdr:y>0.34</cdr:y>
    </cdr:from>
    <cdr:to>
      <cdr:x>0.08581</cdr:x>
      <cdr:y>0.60489</cdr:y>
    </cdr:to>
    <cdr:sp macro="" textlink="">
      <cdr:nvSpPr>
        <cdr:cNvPr id="4915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1126927"/>
          <a:ext cx="344710" cy="8755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vert270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600" b="1" i="0" u="none" strike="noStrike" baseline="0">
              <a:solidFill>
                <a:srgbClr val="000000"/>
              </a:solidFill>
              <a:latin typeface="Symbol"/>
            </a:rPr>
            <a:t>d</a:t>
          </a:r>
          <a:r>
            <a:rPr lang="en-GB" sz="1600" b="1" i="0" u="none" strike="noStrike" baseline="30000">
              <a:solidFill>
                <a:srgbClr val="000000"/>
              </a:solidFill>
              <a:latin typeface="Arial"/>
              <a:cs typeface="Arial"/>
            </a:rPr>
            <a:t>7</a:t>
          </a:r>
          <a:r>
            <a:rPr lang="en-GB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Li ‰</a:t>
          </a:r>
        </a:p>
      </cdr:txBody>
    </cdr:sp>
  </cdr:relSizeAnchor>
  <cdr:relSizeAnchor xmlns:cdr="http://schemas.openxmlformats.org/drawingml/2006/chartDrawing">
    <cdr:from>
      <cdr:x>0.15524</cdr:x>
      <cdr:y>0.08771</cdr:y>
    </cdr:from>
    <cdr:to>
      <cdr:x>0.8297</cdr:x>
      <cdr:y>0.67012</cdr:y>
    </cdr:to>
    <cdr:grpSp>
      <cdr:nvGrpSpPr>
        <cdr:cNvPr id="9" name="Groupe 8"/>
        <cdr:cNvGrpSpPr/>
      </cdr:nvGrpSpPr>
      <cdr:grpSpPr>
        <a:xfrm xmlns:a="http://schemas.openxmlformats.org/drawingml/2006/main">
          <a:off x="886571" y="289935"/>
          <a:ext cx="3851823" cy="1925221"/>
          <a:chOff x="886592" y="289928"/>
          <a:chExt cx="3851812" cy="1925221"/>
        </a:xfrm>
      </cdr:grpSpPr>
      <cdr:sp macro="" textlink="">
        <cdr:nvSpPr>
          <cdr:cNvPr id="2" name="Ellipse 1"/>
          <cdr:cNvSpPr/>
        </cdr:nvSpPr>
        <cdr:spPr>
          <a:xfrm xmlns:a="http://schemas.openxmlformats.org/drawingml/2006/main">
            <a:off x="1251947" y="1217164"/>
            <a:ext cx="3486457" cy="572061"/>
          </a:xfrm>
          <a:custGeom xmlns:a="http://schemas.openxmlformats.org/drawingml/2006/main">
            <a:avLst/>
            <a:gdLst>
              <a:gd name="connsiteX0" fmla="*/ 0 w 3505200"/>
              <a:gd name="connsiteY0" fmla="*/ 428625 h 857250"/>
              <a:gd name="connsiteX1" fmla="*/ 1752600 w 3505200"/>
              <a:gd name="connsiteY1" fmla="*/ 0 h 857250"/>
              <a:gd name="connsiteX2" fmla="*/ 3505200 w 3505200"/>
              <a:gd name="connsiteY2" fmla="*/ 428625 h 857250"/>
              <a:gd name="connsiteX3" fmla="*/ 1752600 w 3505200"/>
              <a:gd name="connsiteY3" fmla="*/ 857250 h 857250"/>
              <a:gd name="connsiteX4" fmla="*/ 0 w 3505200"/>
              <a:gd name="connsiteY4" fmla="*/ 428625 h 857250"/>
              <a:gd name="connsiteX0" fmla="*/ 1154 w 3506354"/>
              <a:gd name="connsiteY0" fmla="*/ 428625 h 733425"/>
              <a:gd name="connsiteX1" fmla="*/ 1753754 w 3506354"/>
              <a:gd name="connsiteY1" fmla="*/ 0 h 733425"/>
              <a:gd name="connsiteX2" fmla="*/ 3506354 w 3506354"/>
              <a:gd name="connsiteY2" fmla="*/ 428625 h 733425"/>
              <a:gd name="connsiteX3" fmla="*/ 1563254 w 3506354"/>
              <a:gd name="connsiteY3" fmla="*/ 733425 h 733425"/>
              <a:gd name="connsiteX4" fmla="*/ 1154 w 3506354"/>
              <a:gd name="connsiteY4" fmla="*/ 428625 h 733425"/>
              <a:gd name="connsiteX0" fmla="*/ 1138 w 3506338"/>
              <a:gd name="connsiteY0" fmla="*/ 428625 h 750019"/>
              <a:gd name="connsiteX1" fmla="*/ 1753738 w 3506338"/>
              <a:gd name="connsiteY1" fmla="*/ 0 h 750019"/>
              <a:gd name="connsiteX2" fmla="*/ 3506338 w 3506338"/>
              <a:gd name="connsiteY2" fmla="*/ 428625 h 750019"/>
              <a:gd name="connsiteX3" fmla="*/ 1563238 w 3506338"/>
              <a:gd name="connsiteY3" fmla="*/ 733425 h 750019"/>
              <a:gd name="connsiteX4" fmla="*/ 1138 w 3506338"/>
              <a:gd name="connsiteY4" fmla="*/ 428625 h 7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338" h="750019">
                <a:moveTo>
                  <a:pt x="1138" y="428625"/>
                </a:moveTo>
                <a:cubicBezTo>
                  <a:pt x="32888" y="306388"/>
                  <a:pt x="785804" y="0"/>
                  <a:pt x="1753738" y="0"/>
                </a:cubicBezTo>
                <a:cubicBezTo>
                  <a:pt x="2721672" y="0"/>
                  <a:pt x="3506338" y="191902"/>
                  <a:pt x="3506338" y="428625"/>
                </a:cubicBezTo>
                <a:cubicBezTo>
                  <a:pt x="3506338" y="665348"/>
                  <a:pt x="2521647" y="647700"/>
                  <a:pt x="1563238" y="733425"/>
                </a:cubicBezTo>
                <a:cubicBezTo>
                  <a:pt x="604829" y="819150"/>
                  <a:pt x="-30612" y="550862"/>
                  <a:pt x="1138" y="428625"/>
                </a:cubicBezTo>
                <a:close/>
              </a:path>
            </a:pathLst>
          </a:custGeom>
          <a:solidFill xmlns:a="http://schemas.openxmlformats.org/drawingml/2006/main">
            <a:schemeClr val="accent6">
              <a:lumMod val="40000"/>
              <a:lumOff val="60000"/>
              <a:alpha val="40000"/>
            </a:schemeClr>
          </a:solidFill>
          <a:ln xmlns:a="http://schemas.openxmlformats.org/drawingml/2006/main" w="19050">
            <a:solidFill>
              <a:srgbClr val="00B050">
                <a:alpha val="40000"/>
              </a:srgb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6" name="Ellipse 5"/>
          <cdr:cNvSpPr/>
        </cdr:nvSpPr>
        <cdr:spPr>
          <a:xfrm xmlns:a="http://schemas.openxmlformats.org/drawingml/2006/main">
            <a:off x="886592" y="289928"/>
            <a:ext cx="357959" cy="1925221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accent1">
              <a:lumMod val="40000"/>
              <a:lumOff val="60000"/>
              <a:alpha val="40000"/>
            </a:schemeClr>
          </a:solidFill>
          <a:ln xmlns:a="http://schemas.openxmlformats.org/drawingml/2006/main" w="19050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3" name="Ellipse 2"/>
          <cdr:cNvSpPr/>
        </cdr:nvSpPr>
        <cdr:spPr>
          <a:xfrm xmlns:a="http://schemas.openxmlformats.org/drawingml/2006/main">
            <a:off x="1082326" y="951043"/>
            <a:ext cx="937628" cy="704704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bg2">
              <a:lumMod val="75000"/>
              <a:alpha val="35000"/>
            </a:schemeClr>
          </a:solidFill>
          <a:ln xmlns:a="http://schemas.openxmlformats.org/drawingml/2006/main" w="19050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8" name="Ellipse 7"/>
          <cdr:cNvSpPr/>
        </cdr:nvSpPr>
        <cdr:spPr>
          <a:xfrm xmlns:a="http://schemas.openxmlformats.org/drawingml/2006/main" rot="19641636">
            <a:off x="1054956" y="1139402"/>
            <a:ext cx="2516887" cy="585383"/>
          </a:xfrm>
          <a:custGeom xmlns:a="http://schemas.openxmlformats.org/drawingml/2006/main">
            <a:avLst/>
            <a:gdLst>
              <a:gd name="connsiteX0" fmla="*/ 0 w 3094612"/>
              <a:gd name="connsiteY0" fmla="*/ 427531 h 855062"/>
              <a:gd name="connsiteX1" fmla="*/ 1547306 w 3094612"/>
              <a:gd name="connsiteY1" fmla="*/ 0 h 855062"/>
              <a:gd name="connsiteX2" fmla="*/ 3094612 w 3094612"/>
              <a:gd name="connsiteY2" fmla="*/ 427531 h 855062"/>
              <a:gd name="connsiteX3" fmla="*/ 1547306 w 3094612"/>
              <a:gd name="connsiteY3" fmla="*/ 855062 h 855062"/>
              <a:gd name="connsiteX4" fmla="*/ 0 w 3094612"/>
              <a:gd name="connsiteY4" fmla="*/ 427531 h 855062"/>
              <a:gd name="connsiteX0" fmla="*/ 5952 w 3100564"/>
              <a:gd name="connsiteY0" fmla="*/ 427531 h 855062"/>
              <a:gd name="connsiteX1" fmla="*/ 1553258 w 3100564"/>
              <a:gd name="connsiteY1" fmla="*/ 0 h 855062"/>
              <a:gd name="connsiteX2" fmla="*/ 3100564 w 3100564"/>
              <a:gd name="connsiteY2" fmla="*/ 427531 h 855062"/>
              <a:gd name="connsiteX3" fmla="*/ 1553258 w 3100564"/>
              <a:gd name="connsiteY3" fmla="*/ 855062 h 855062"/>
              <a:gd name="connsiteX4" fmla="*/ 5952 w 3100564"/>
              <a:gd name="connsiteY4" fmla="*/ 427531 h 855062"/>
              <a:gd name="connsiteX0" fmla="*/ 4921 w 2914689"/>
              <a:gd name="connsiteY0" fmla="*/ 421502 h 855068"/>
              <a:gd name="connsiteX1" fmla="*/ 1367383 w 2914689"/>
              <a:gd name="connsiteY1" fmla="*/ 3 h 855068"/>
              <a:gd name="connsiteX2" fmla="*/ 2914689 w 2914689"/>
              <a:gd name="connsiteY2" fmla="*/ 427534 h 855068"/>
              <a:gd name="connsiteX3" fmla="*/ 1367383 w 2914689"/>
              <a:gd name="connsiteY3" fmla="*/ 855065 h 855068"/>
              <a:gd name="connsiteX4" fmla="*/ 4921 w 2914689"/>
              <a:gd name="connsiteY4" fmla="*/ 421502 h 855068"/>
              <a:gd name="connsiteX0" fmla="*/ 4921 w 2914689"/>
              <a:gd name="connsiteY0" fmla="*/ 421502 h 880709"/>
              <a:gd name="connsiteX1" fmla="*/ 1367383 w 2914689"/>
              <a:gd name="connsiteY1" fmla="*/ 3 h 880709"/>
              <a:gd name="connsiteX2" fmla="*/ 2914689 w 2914689"/>
              <a:gd name="connsiteY2" fmla="*/ 427534 h 880709"/>
              <a:gd name="connsiteX3" fmla="*/ 1367383 w 2914689"/>
              <a:gd name="connsiteY3" fmla="*/ 855065 h 880709"/>
              <a:gd name="connsiteX4" fmla="*/ 4921 w 2914689"/>
              <a:gd name="connsiteY4" fmla="*/ 421502 h 880709"/>
              <a:gd name="connsiteX0" fmla="*/ 4921 w 2914689"/>
              <a:gd name="connsiteY0" fmla="*/ 421502 h 880709"/>
              <a:gd name="connsiteX1" fmla="*/ 1367383 w 2914689"/>
              <a:gd name="connsiteY1" fmla="*/ 3 h 880709"/>
              <a:gd name="connsiteX2" fmla="*/ 2914689 w 2914689"/>
              <a:gd name="connsiteY2" fmla="*/ 427534 h 880709"/>
              <a:gd name="connsiteX3" fmla="*/ 1367383 w 2914689"/>
              <a:gd name="connsiteY3" fmla="*/ 855065 h 880709"/>
              <a:gd name="connsiteX4" fmla="*/ 4921 w 2914689"/>
              <a:gd name="connsiteY4" fmla="*/ 421502 h 880709"/>
              <a:gd name="connsiteX0" fmla="*/ 22 w 2909790"/>
              <a:gd name="connsiteY0" fmla="*/ 356992 h 811493"/>
              <a:gd name="connsiteX1" fmla="*/ 1332600 w 2909790"/>
              <a:gd name="connsiteY1" fmla="*/ 4 h 811493"/>
              <a:gd name="connsiteX2" fmla="*/ 2909790 w 2909790"/>
              <a:gd name="connsiteY2" fmla="*/ 363024 h 811493"/>
              <a:gd name="connsiteX3" fmla="*/ 1362484 w 2909790"/>
              <a:gd name="connsiteY3" fmla="*/ 790555 h 811493"/>
              <a:gd name="connsiteX4" fmla="*/ 22 w 2909790"/>
              <a:gd name="connsiteY4" fmla="*/ 356992 h 811493"/>
              <a:gd name="connsiteX0" fmla="*/ 36 w 2909804"/>
              <a:gd name="connsiteY0" fmla="*/ 402748 h 857250"/>
              <a:gd name="connsiteX1" fmla="*/ 1332614 w 2909804"/>
              <a:gd name="connsiteY1" fmla="*/ 45760 h 857250"/>
              <a:gd name="connsiteX2" fmla="*/ 2909804 w 2909804"/>
              <a:gd name="connsiteY2" fmla="*/ 408780 h 857250"/>
              <a:gd name="connsiteX3" fmla="*/ 1362498 w 2909804"/>
              <a:gd name="connsiteY3" fmla="*/ 836311 h 857250"/>
              <a:gd name="connsiteX4" fmla="*/ 36 w 2909804"/>
              <a:gd name="connsiteY4" fmla="*/ 402748 h 857250"/>
              <a:gd name="connsiteX0" fmla="*/ 1474 w 2911242"/>
              <a:gd name="connsiteY0" fmla="*/ 412224 h 871629"/>
              <a:gd name="connsiteX1" fmla="*/ 1334052 w 2911242"/>
              <a:gd name="connsiteY1" fmla="*/ 55236 h 871629"/>
              <a:gd name="connsiteX2" fmla="*/ 2911242 w 2911242"/>
              <a:gd name="connsiteY2" fmla="*/ 418256 h 871629"/>
              <a:gd name="connsiteX3" fmla="*/ 1363936 w 2911242"/>
              <a:gd name="connsiteY3" fmla="*/ 845787 h 871629"/>
              <a:gd name="connsiteX4" fmla="*/ 1474 w 2911242"/>
              <a:gd name="connsiteY4" fmla="*/ 412224 h 871629"/>
              <a:gd name="connsiteX0" fmla="*/ 1474 w 2911242"/>
              <a:gd name="connsiteY0" fmla="*/ 389804 h 849208"/>
              <a:gd name="connsiteX1" fmla="*/ 1334052 w 2911242"/>
              <a:gd name="connsiteY1" fmla="*/ 32816 h 849208"/>
              <a:gd name="connsiteX2" fmla="*/ 2911242 w 2911242"/>
              <a:gd name="connsiteY2" fmla="*/ 395836 h 849208"/>
              <a:gd name="connsiteX3" fmla="*/ 1363936 w 2911242"/>
              <a:gd name="connsiteY3" fmla="*/ 823367 h 849208"/>
              <a:gd name="connsiteX4" fmla="*/ 1474 w 2911242"/>
              <a:gd name="connsiteY4" fmla="*/ 389804 h 849208"/>
              <a:gd name="connsiteX0" fmla="*/ 5250 w 2915018"/>
              <a:gd name="connsiteY0" fmla="*/ 390349 h 850127"/>
              <a:gd name="connsiteX1" fmla="*/ 1337828 w 2915018"/>
              <a:gd name="connsiteY1" fmla="*/ 33361 h 850127"/>
              <a:gd name="connsiteX2" fmla="*/ 2915018 w 2915018"/>
              <a:gd name="connsiteY2" fmla="*/ 396381 h 850127"/>
              <a:gd name="connsiteX3" fmla="*/ 1367712 w 2915018"/>
              <a:gd name="connsiteY3" fmla="*/ 823912 h 850127"/>
              <a:gd name="connsiteX4" fmla="*/ 5250 w 2915018"/>
              <a:gd name="connsiteY4" fmla="*/ 390349 h 850127"/>
              <a:gd name="connsiteX0" fmla="*/ 5595 w 2915363"/>
              <a:gd name="connsiteY0" fmla="*/ 363603 h 823381"/>
              <a:gd name="connsiteX1" fmla="*/ 1338173 w 2915363"/>
              <a:gd name="connsiteY1" fmla="*/ 6615 h 823381"/>
              <a:gd name="connsiteX2" fmla="*/ 2915363 w 2915363"/>
              <a:gd name="connsiteY2" fmla="*/ 369635 h 823381"/>
              <a:gd name="connsiteX3" fmla="*/ 1368057 w 2915363"/>
              <a:gd name="connsiteY3" fmla="*/ 797166 h 823381"/>
              <a:gd name="connsiteX4" fmla="*/ 5595 w 2915363"/>
              <a:gd name="connsiteY4" fmla="*/ 363603 h 823381"/>
              <a:gd name="connsiteX0" fmla="*/ 3363 w 2799190"/>
              <a:gd name="connsiteY0" fmla="*/ 358807 h 792549"/>
              <a:gd name="connsiteX1" fmla="*/ 1335941 w 2799190"/>
              <a:gd name="connsiteY1" fmla="*/ 1819 h 792549"/>
              <a:gd name="connsiteX2" fmla="*/ 2799191 w 2799190"/>
              <a:gd name="connsiteY2" fmla="*/ 316831 h 792549"/>
              <a:gd name="connsiteX3" fmla="*/ 1365825 w 2799190"/>
              <a:gd name="connsiteY3" fmla="*/ 792370 h 792549"/>
              <a:gd name="connsiteX4" fmla="*/ 3363 w 2799190"/>
              <a:gd name="connsiteY4" fmla="*/ 358807 h 792549"/>
              <a:gd name="connsiteX0" fmla="*/ 3363 w 2799191"/>
              <a:gd name="connsiteY0" fmla="*/ 358807 h 805963"/>
              <a:gd name="connsiteX1" fmla="*/ 1335941 w 2799191"/>
              <a:gd name="connsiteY1" fmla="*/ 1819 h 805963"/>
              <a:gd name="connsiteX2" fmla="*/ 2799191 w 2799191"/>
              <a:gd name="connsiteY2" fmla="*/ 316831 h 805963"/>
              <a:gd name="connsiteX3" fmla="*/ 1365825 w 2799191"/>
              <a:gd name="connsiteY3" fmla="*/ 792370 h 805963"/>
              <a:gd name="connsiteX4" fmla="*/ 3363 w 2799191"/>
              <a:gd name="connsiteY4" fmla="*/ 358807 h 805963"/>
              <a:gd name="connsiteX0" fmla="*/ 10443 w 2806271"/>
              <a:gd name="connsiteY0" fmla="*/ 358807 h 805518"/>
              <a:gd name="connsiteX1" fmla="*/ 1343021 w 2806271"/>
              <a:gd name="connsiteY1" fmla="*/ 1819 h 805518"/>
              <a:gd name="connsiteX2" fmla="*/ 2806271 w 2806271"/>
              <a:gd name="connsiteY2" fmla="*/ 316831 h 805518"/>
              <a:gd name="connsiteX3" fmla="*/ 1372905 w 2806271"/>
              <a:gd name="connsiteY3" fmla="*/ 792370 h 805518"/>
              <a:gd name="connsiteX4" fmla="*/ 10443 w 2806271"/>
              <a:gd name="connsiteY4" fmla="*/ 358807 h 805518"/>
              <a:gd name="connsiteX0" fmla="*/ 5898 w 2801726"/>
              <a:gd name="connsiteY0" fmla="*/ 358807 h 807572"/>
              <a:gd name="connsiteX1" fmla="*/ 1338476 w 2801726"/>
              <a:gd name="connsiteY1" fmla="*/ 1819 h 807572"/>
              <a:gd name="connsiteX2" fmla="*/ 2801726 w 2801726"/>
              <a:gd name="connsiteY2" fmla="*/ 316831 h 807572"/>
              <a:gd name="connsiteX3" fmla="*/ 1368360 w 2801726"/>
              <a:gd name="connsiteY3" fmla="*/ 792370 h 807572"/>
              <a:gd name="connsiteX4" fmla="*/ 5898 w 2801726"/>
              <a:gd name="connsiteY4" fmla="*/ 358807 h 807572"/>
              <a:gd name="connsiteX0" fmla="*/ 6187 w 2744372"/>
              <a:gd name="connsiteY0" fmla="*/ 422291 h 797401"/>
              <a:gd name="connsiteX1" fmla="*/ 1281122 w 2744372"/>
              <a:gd name="connsiteY1" fmla="*/ 5153 h 797401"/>
              <a:gd name="connsiteX2" fmla="*/ 2744372 w 2744372"/>
              <a:gd name="connsiteY2" fmla="*/ 320165 h 797401"/>
              <a:gd name="connsiteX3" fmla="*/ 1311006 w 2744372"/>
              <a:gd name="connsiteY3" fmla="*/ 795704 h 797401"/>
              <a:gd name="connsiteX4" fmla="*/ 6187 w 2744372"/>
              <a:gd name="connsiteY4" fmla="*/ 422291 h 797401"/>
              <a:gd name="connsiteX0" fmla="*/ 2480 w 2740665"/>
              <a:gd name="connsiteY0" fmla="*/ 422291 h 801009"/>
              <a:gd name="connsiteX1" fmla="*/ 1277415 w 2740665"/>
              <a:gd name="connsiteY1" fmla="*/ 5153 h 801009"/>
              <a:gd name="connsiteX2" fmla="*/ 2740665 w 2740665"/>
              <a:gd name="connsiteY2" fmla="*/ 320165 h 801009"/>
              <a:gd name="connsiteX3" fmla="*/ 1307299 w 2740665"/>
              <a:gd name="connsiteY3" fmla="*/ 795704 h 801009"/>
              <a:gd name="connsiteX4" fmla="*/ 2480 w 2740665"/>
              <a:gd name="connsiteY4" fmla="*/ 422291 h 801009"/>
              <a:gd name="connsiteX0" fmla="*/ 9531 w 2747716"/>
              <a:gd name="connsiteY0" fmla="*/ 422291 h 799110"/>
              <a:gd name="connsiteX1" fmla="*/ 1284466 w 2747716"/>
              <a:gd name="connsiteY1" fmla="*/ 5153 h 799110"/>
              <a:gd name="connsiteX2" fmla="*/ 2747716 w 2747716"/>
              <a:gd name="connsiteY2" fmla="*/ 320165 h 799110"/>
              <a:gd name="connsiteX3" fmla="*/ 1314350 w 2747716"/>
              <a:gd name="connsiteY3" fmla="*/ 795704 h 799110"/>
              <a:gd name="connsiteX4" fmla="*/ 9531 w 2747716"/>
              <a:gd name="connsiteY4" fmla="*/ 422291 h 799110"/>
              <a:gd name="connsiteX0" fmla="*/ 11878 w 2750063"/>
              <a:gd name="connsiteY0" fmla="*/ 431098 h 807917"/>
              <a:gd name="connsiteX1" fmla="*/ 1286813 w 2750063"/>
              <a:gd name="connsiteY1" fmla="*/ 13960 h 807917"/>
              <a:gd name="connsiteX2" fmla="*/ 2750063 w 2750063"/>
              <a:gd name="connsiteY2" fmla="*/ 328972 h 807917"/>
              <a:gd name="connsiteX3" fmla="*/ 1316697 w 2750063"/>
              <a:gd name="connsiteY3" fmla="*/ 804511 h 807917"/>
              <a:gd name="connsiteX4" fmla="*/ 11878 w 2750063"/>
              <a:gd name="connsiteY4" fmla="*/ 431098 h 807917"/>
              <a:gd name="connsiteX0" fmla="*/ 11878 w 2750063"/>
              <a:gd name="connsiteY0" fmla="*/ 431098 h 807917"/>
              <a:gd name="connsiteX1" fmla="*/ 1286813 w 2750063"/>
              <a:gd name="connsiteY1" fmla="*/ 13960 h 807917"/>
              <a:gd name="connsiteX2" fmla="*/ 2750063 w 2750063"/>
              <a:gd name="connsiteY2" fmla="*/ 328972 h 807917"/>
              <a:gd name="connsiteX3" fmla="*/ 1316697 w 2750063"/>
              <a:gd name="connsiteY3" fmla="*/ 804511 h 807917"/>
              <a:gd name="connsiteX4" fmla="*/ 11878 w 2750063"/>
              <a:gd name="connsiteY4" fmla="*/ 431098 h 80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063" h="807917">
                <a:moveTo>
                  <a:pt x="11878" y="431098"/>
                </a:moveTo>
                <a:cubicBezTo>
                  <a:pt x="-101832" y="76009"/>
                  <a:pt x="621747" y="54218"/>
                  <a:pt x="1286813" y="13960"/>
                </a:cubicBezTo>
                <a:cubicBezTo>
                  <a:pt x="1951879" y="-26298"/>
                  <a:pt x="2590143" y="3953"/>
                  <a:pt x="2750063" y="328972"/>
                </a:cubicBezTo>
                <a:cubicBezTo>
                  <a:pt x="2707861" y="610343"/>
                  <a:pt x="1773061" y="787490"/>
                  <a:pt x="1316697" y="804511"/>
                </a:cubicBezTo>
                <a:cubicBezTo>
                  <a:pt x="860333" y="821532"/>
                  <a:pt x="125588" y="786187"/>
                  <a:pt x="11878" y="431098"/>
                </a:cubicBezTo>
                <a:close/>
              </a:path>
            </a:pathLst>
          </a:custGeom>
          <a:noFill xmlns:a="http://schemas.openxmlformats.org/drawingml/2006/main"/>
          <a:ln xmlns:a="http://schemas.openxmlformats.org/drawingml/2006/main" w="19050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0.24474</cdr:x>
      <cdr:y>0.13201</cdr:y>
    </cdr:from>
    <cdr:to>
      <cdr:x>0.45224</cdr:x>
      <cdr:y>0.45761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1078547" y="3707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200" dirty="0">
            <a:latin typeface="Arial "/>
          </a:endParaRPr>
        </a:p>
      </cdr:txBody>
    </cdr:sp>
  </cdr:relSizeAnchor>
  <cdr:relSizeAnchor xmlns:cdr="http://schemas.openxmlformats.org/drawingml/2006/chartDrawing">
    <cdr:from>
      <cdr:x>0.3111</cdr:x>
      <cdr:y>0.09946</cdr:y>
    </cdr:from>
    <cdr:to>
      <cdr:x>0.51859</cdr:x>
      <cdr:y>0.42507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1370955" y="2793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0.21562</cdr:x>
      <cdr:y>0.50167</cdr:y>
    </cdr:from>
    <cdr:to>
      <cdr:x>0.23561</cdr:x>
      <cdr:y>0.62699</cdr:y>
    </cdr:to>
    <cdr:sp macro="" textlink="">
      <cdr:nvSpPr>
        <cdr:cNvPr id="184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7372" y="1262442"/>
          <a:ext cx="73930" cy="315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36576" tIns="32004" rIns="36576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GB" sz="17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0.20742</cdr:x>
      <cdr:y>0.09916</cdr:y>
    </cdr:from>
    <cdr:to>
      <cdr:x>0.28906</cdr:x>
      <cdr:y>0.19911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97724" y="338923"/>
          <a:ext cx="471411" cy="3416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36576" tIns="32004" rIns="36576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800" b="1" i="0" u="none" strike="noStrike" baseline="0" dirty="0" err="1">
              <a:solidFill>
                <a:schemeClr val="bg1"/>
              </a:solidFill>
              <a:latin typeface="Arial"/>
              <a:cs typeface="Arial"/>
            </a:rPr>
            <a:t>cpx</a:t>
          </a:r>
          <a:endParaRPr lang="en-GB" sz="1700" b="1" i="0" u="none" strike="noStrike" baseline="0" dirty="0">
            <a:solidFill>
              <a:schemeClr val="bg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0.21562</cdr:x>
      <cdr:y>0.50167</cdr:y>
    </cdr:from>
    <cdr:to>
      <cdr:x>0.23561</cdr:x>
      <cdr:y>0.62699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7372" y="1262442"/>
          <a:ext cx="73930" cy="315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36576" tIns="32004" rIns="36576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GB" sz="17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0.57784</cdr:x>
      <cdr:y>0.19091</cdr:y>
    </cdr:from>
    <cdr:to>
      <cdr:x>0.59783</cdr:x>
      <cdr:y>0.31622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36878" y="480423"/>
          <a:ext cx="73930" cy="315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36576" tIns="32004" rIns="36576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GB" sz="17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0.46334</cdr:x>
      <cdr:y>0.88512</cdr:y>
    </cdr:from>
    <cdr:to>
      <cdr:x>0.6597</cdr:x>
      <cdr:y>1</cdr:y>
    </cdr:to>
    <cdr:sp macro="" textlink="">
      <cdr:nvSpPr>
        <cdr:cNvPr id="199696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4152" y="2335323"/>
          <a:ext cx="751856" cy="303102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0" bIns="27432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18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Li</a:t>
          </a:r>
          <a:r>
            <a:rPr lang="en-GB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en-GB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ppm</a:t>
          </a:r>
          <a:endParaRPr lang="en-GB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0.52539</cdr:x>
      <cdr:y>0.12438</cdr:y>
    </cdr:from>
    <cdr:to>
      <cdr:x>0.79387</cdr:x>
      <cdr:y>0.23869</cdr:y>
    </cdr:to>
    <cdr:sp macro="" textlink="">
      <cdr:nvSpPr>
        <cdr:cNvPr id="19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83130" y="328156"/>
          <a:ext cx="1115603" cy="301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600" b="0" i="0" u="none" strike="noStrike" baseline="0" dirty="0">
              <a:solidFill>
                <a:srgbClr val="FF0000"/>
              </a:solidFill>
              <a:latin typeface="Arial"/>
              <a:cs typeface="Arial"/>
            </a:rPr>
            <a:t>hydrous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0.10992</cdr:x>
      <cdr:y>0.03661</cdr:y>
    </cdr:from>
    <cdr:to>
      <cdr:x>0.29834</cdr:x>
      <cdr:y>0.16364</cdr:y>
    </cdr:to>
    <cdr:sp macro="" textlink="">
      <cdr:nvSpPr>
        <cdr:cNvPr id="1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0884" y="101138"/>
          <a:ext cx="721480" cy="3508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36576" tIns="36576" rIns="36576" bIns="36576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800" b="1" i="0" u="none" strike="noStrike" baseline="0" dirty="0">
              <a:solidFill>
                <a:srgbClr val="000000"/>
              </a:solidFill>
              <a:latin typeface="Symbol"/>
            </a:rPr>
            <a:t>d</a:t>
          </a:r>
          <a:r>
            <a:rPr lang="en-GB" sz="1800" b="1" i="0" u="none" strike="noStrike" baseline="30000" dirty="0">
              <a:solidFill>
                <a:srgbClr val="000000"/>
              </a:solidFill>
              <a:latin typeface="Arial"/>
              <a:cs typeface="Arial"/>
            </a:rPr>
            <a:t>7</a:t>
          </a:r>
          <a:r>
            <a:rPr lang="en-GB" sz="18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Li </a:t>
          </a:r>
          <a:r>
            <a:rPr lang="en-GB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‰</a:t>
          </a:r>
          <a:endParaRPr lang="en-GB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0.18301</cdr:x>
      <cdr:y>0.18231</cdr:y>
    </cdr:from>
    <cdr:to>
      <cdr:x>0.92322</cdr:x>
      <cdr:y>0.88608</cdr:y>
    </cdr:to>
    <cdr:grpSp>
      <cdr:nvGrpSpPr>
        <cdr:cNvPr id="8" name="Groupe 7"/>
        <cdr:cNvGrpSpPr/>
      </cdr:nvGrpSpPr>
      <cdr:grpSpPr>
        <a:xfrm xmlns:a="http://schemas.openxmlformats.org/drawingml/2006/main">
          <a:off x="1057440" y="634581"/>
          <a:ext cx="4276969" cy="2449669"/>
          <a:chOff x="700744" y="503586"/>
          <a:chExt cx="2834312" cy="1944000"/>
        </a:xfrm>
      </cdr:grpSpPr>
      <cdr:grpSp>
        <cdr:nvGrpSpPr>
          <cdr:cNvPr id="7" name="Groupe 6"/>
          <cdr:cNvGrpSpPr/>
        </cdr:nvGrpSpPr>
        <cdr:grpSpPr>
          <a:xfrm xmlns:a="http://schemas.openxmlformats.org/drawingml/2006/main">
            <a:off x="1551378" y="503586"/>
            <a:ext cx="1339478" cy="1944000"/>
            <a:chOff x="1551378" y="503586"/>
            <a:chExt cx="1339478" cy="1944000"/>
          </a:xfrm>
        </cdr:grpSpPr>
        <cdr:sp macro="" textlink="">
          <cdr:nvSpPr>
            <cdr:cNvPr id="227333" name="Line 1029"/>
            <cdr:cNvSpPr>
              <a:spLocks xmlns:a="http://schemas.openxmlformats.org/drawingml/2006/main" noChangeShapeType="1"/>
            </cdr:cNvSpPr>
          </cdr:nvSpPr>
          <cdr:spPr bwMode="auto">
            <a:xfrm xmlns:a="http://schemas.openxmlformats.org/drawingml/2006/main" flipH="1" flipV="1">
              <a:off x="1551378" y="503586"/>
              <a:ext cx="2795" cy="194400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 xmlns:a="http://schemas.openxmlformats.org/drawingml/2006/main"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cdr:spPr>
        </cdr:sp>
        <cdr:sp macro="" textlink="">
          <cdr:nvSpPr>
            <cdr:cNvPr id="227334" name="Line 1030"/>
            <cdr:cNvSpPr>
              <a:spLocks xmlns:a="http://schemas.openxmlformats.org/drawingml/2006/main" noChangeShapeType="1"/>
            </cdr:cNvSpPr>
          </cdr:nvSpPr>
          <cdr:spPr bwMode="auto">
            <a:xfrm xmlns:a="http://schemas.openxmlformats.org/drawingml/2006/main" flipH="1" flipV="1">
              <a:off x="1941596" y="503586"/>
              <a:ext cx="0" cy="194400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 xmlns:a="http://schemas.openxmlformats.org/drawingml/2006/main"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cdr:spPr>
        </cdr:sp>
        <cdr:sp macro="" textlink="">
          <cdr:nvSpPr>
            <cdr:cNvPr id="227335" name="Line 1031"/>
            <cdr:cNvSpPr>
              <a:spLocks xmlns:a="http://schemas.openxmlformats.org/drawingml/2006/main" noChangeShapeType="1"/>
            </cdr:cNvSpPr>
          </cdr:nvSpPr>
          <cdr:spPr bwMode="auto">
            <a:xfrm xmlns:a="http://schemas.openxmlformats.org/drawingml/2006/main" flipV="1">
              <a:off x="2887256" y="503586"/>
              <a:ext cx="3600" cy="1944000"/>
            </a:xfrm>
            <a:prstGeom xmlns:a="http://schemas.openxmlformats.org/drawingml/2006/main" prst="line">
              <a:avLst/>
            </a:prstGeom>
            <a:noFill xmlns:a="http://schemas.openxmlformats.org/drawingml/2006/main"/>
            <a:ln xmlns:a="http://schemas.openxmlformats.org/drawingml/2006/main"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 xmlns:a="http://schemas.openxmlformats.org/drawingml/2006/main"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cdr:spPr>
        </cdr:sp>
      </cdr:grpSp>
      <cdr:grpSp>
        <cdr:nvGrpSpPr>
          <cdr:cNvPr id="6" name="Groupe 5"/>
          <cdr:cNvGrpSpPr/>
        </cdr:nvGrpSpPr>
        <cdr:grpSpPr>
          <a:xfrm xmlns:a="http://schemas.openxmlformats.org/drawingml/2006/main">
            <a:off x="700744" y="646184"/>
            <a:ext cx="2834312" cy="1510863"/>
            <a:chOff x="700744" y="646184"/>
            <a:chExt cx="2834312" cy="1510863"/>
          </a:xfrm>
        </cdr:grpSpPr>
        <cdr:grpSp>
          <cdr:nvGrpSpPr>
            <cdr:cNvPr id="5" name="Groupe 4"/>
            <cdr:cNvGrpSpPr/>
          </cdr:nvGrpSpPr>
          <cdr:grpSpPr>
            <a:xfrm xmlns:a="http://schemas.openxmlformats.org/drawingml/2006/main">
              <a:off x="962654" y="646184"/>
              <a:ext cx="2572402" cy="1510863"/>
              <a:chOff x="962654" y="646184"/>
              <a:chExt cx="2572402" cy="1510863"/>
            </a:xfrm>
          </cdr:grpSpPr>
          <cdr:grpSp>
            <cdr:nvGrpSpPr>
              <cdr:cNvPr id="3" name="Groupe 2"/>
              <cdr:cNvGrpSpPr/>
            </cdr:nvGrpSpPr>
            <cdr:grpSpPr>
              <a:xfrm xmlns:a="http://schemas.openxmlformats.org/drawingml/2006/main">
                <a:off x="962654" y="1855426"/>
                <a:ext cx="2572402" cy="301621"/>
                <a:chOff x="962654" y="1855426"/>
                <a:chExt cx="2572402" cy="301621"/>
              </a:xfrm>
            </cdr:grpSpPr>
            <cdr:sp macro="" textlink="">
              <cdr:nvSpPr>
                <cdr:cNvPr id="227331" name="Text Box 1027"/>
                <cdr:cNvSpPr txBox="1">
                  <a:spLocks xmlns:a="http://schemas.openxmlformats.org/drawingml/2006/main" noChangeArrowheads="1"/>
                </cdr:cNvSpPr>
              </cdr:nvSpPr>
              <cdr:spPr bwMode="auto">
                <a:xfrm xmlns:a="http://schemas.openxmlformats.org/drawingml/2006/main">
                  <a:off x="2231081" y="1855426"/>
                  <a:ext cx="374398" cy="301621"/>
                </a:xfrm>
                <a:prstGeom xmlns:a="http://schemas.openxmlformats.org/drawingml/2006/main" prst="rect">
                  <a:avLst/>
                </a:prstGeom>
                <a:noFill xmlns:a="http://schemas.openxmlformats.org/drawingml/2006/main"/>
                <a:ln xmlns:a="http://schemas.openxmlformats.org/drawingml/2006/main">
                  <a:noFill/>
                </a:ln>
                <a:effectLst xmlns:a="http://schemas.openxmlformats.org/drawingml/2006/main"/>
                <a:extLst xmlns:a="http://schemas.openxmlformats.org/drawingml/2006/main"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000000" mc:Ignorable="a14" a14:legacySpreadsheetColorIndex="64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">
                      <a:solidFill>
                        <a:srgbClr xmlns:mc="http://schemas.openxmlformats.org/markup-compatibility/2006" val="FFFFFF" mc:Ignorable="a14" a14:legacySpreadsheetColorIndex="65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cdr:spPr>
              <cdr:txBody>
                <a:bodyPr xmlns:a="http://schemas.openxmlformats.org/drawingml/2006/main" wrap="none" lIns="27432" tIns="27432" rIns="27432" bIns="27432" anchor="ctr" upright="1">
                  <a:spAutoFit/>
                </a:bodyPr>
                <a:lstStyle xmlns:a="http://schemas.openxmlformats.org/drawingml/2006/main"/>
                <a:p xmlns:a="http://schemas.openxmlformats.org/drawingml/2006/main">
                  <a:pPr algn="ctr" rtl="0">
                    <a:defRPr sz="1000"/>
                  </a:pPr>
                  <a:r>
                    <a:rPr lang="en-GB" sz="1600" b="0" i="0" u="none" strike="noStrike" baseline="0" dirty="0" err="1">
                      <a:solidFill>
                        <a:srgbClr val="000000"/>
                      </a:solidFill>
                      <a:latin typeface="Arial"/>
                      <a:cs typeface="Arial"/>
                    </a:rPr>
                    <a:t>cpx</a:t>
                  </a:r>
                  <a:endParaRPr lang="en-GB" sz="1600" b="0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cdr:txBody>
            </cdr:sp>
            <cdr:sp macro="" textlink="">
              <cdr:nvSpPr>
                <cdr:cNvPr id="227329" name="Text Box 1025"/>
                <cdr:cNvSpPr txBox="1">
                  <a:spLocks xmlns:a="http://schemas.openxmlformats.org/drawingml/2006/main" noChangeArrowheads="1"/>
                </cdr:cNvSpPr>
              </cdr:nvSpPr>
              <cdr:spPr bwMode="auto">
                <a:xfrm xmlns:a="http://schemas.openxmlformats.org/drawingml/2006/main">
                  <a:off x="962654" y="1855426"/>
                  <a:ext cx="214097" cy="301621"/>
                </a:xfrm>
                <a:prstGeom xmlns:a="http://schemas.openxmlformats.org/drawingml/2006/main" prst="rect">
                  <a:avLst/>
                </a:prstGeom>
                <a:noFill xmlns:a="http://schemas.openxmlformats.org/drawingml/2006/main"/>
                <a:ln xmlns:a="http://schemas.openxmlformats.org/drawingml/2006/main">
                  <a:noFill/>
                </a:ln>
                <a:effectLst xmlns:a="http://schemas.openxmlformats.org/drawingml/2006/main"/>
                <a:extLst xmlns:a="http://schemas.openxmlformats.org/drawingml/2006/main"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000000" mc:Ignorable="a14" a14:legacySpreadsheetColorIndex="64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">
                      <a:solidFill>
                        <a:srgbClr xmlns:mc="http://schemas.openxmlformats.org/markup-compatibility/2006" val="FFFFFF" mc:Ignorable="a14" a14:legacySpreadsheetColorIndex="65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cdr:spPr>
              <cdr:txBody>
                <a:bodyPr xmlns:a="http://schemas.openxmlformats.org/drawingml/2006/main" wrap="none" lIns="27432" tIns="27432" rIns="27432" bIns="27432" anchor="ctr" upright="1">
                  <a:spAutoFit/>
                </a:bodyPr>
                <a:lstStyle xmlns:a="http://schemas.openxmlformats.org/drawingml/2006/main"/>
                <a:p xmlns:a="http://schemas.openxmlformats.org/drawingml/2006/main">
                  <a:pPr algn="ctr" rtl="0">
                    <a:defRPr sz="1000"/>
                  </a:pPr>
                  <a:r>
                    <a:rPr lang="en-GB" sz="1600" b="0" i="0" u="none" strike="noStrike" baseline="0" dirty="0" err="1">
                      <a:solidFill>
                        <a:srgbClr val="000000"/>
                      </a:solidFill>
                      <a:latin typeface="Arial"/>
                      <a:cs typeface="Arial"/>
                    </a:rPr>
                    <a:t>ol</a:t>
                  </a:r>
                  <a:endParaRPr lang="en-GB" sz="1600" b="0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cdr:txBody>
            </cdr:sp>
            <cdr:sp macro="" textlink="">
              <cdr:nvSpPr>
                <cdr:cNvPr id="227330" name="Text Box 1026"/>
                <cdr:cNvSpPr txBox="1">
                  <a:spLocks xmlns:a="http://schemas.openxmlformats.org/drawingml/2006/main" noChangeArrowheads="1"/>
                </cdr:cNvSpPr>
              </cdr:nvSpPr>
              <cdr:spPr bwMode="auto">
                <a:xfrm xmlns:a="http://schemas.openxmlformats.org/drawingml/2006/main">
                  <a:off x="1551292" y="1855426"/>
                  <a:ext cx="385618" cy="301621"/>
                </a:xfrm>
                <a:prstGeom xmlns:a="http://schemas.openxmlformats.org/drawingml/2006/main" prst="rect">
                  <a:avLst/>
                </a:prstGeom>
                <a:noFill xmlns:a="http://schemas.openxmlformats.org/drawingml/2006/main"/>
                <a:ln xmlns:a="http://schemas.openxmlformats.org/drawingml/2006/main">
                  <a:noFill/>
                </a:ln>
                <a:effectLst xmlns:a="http://schemas.openxmlformats.org/drawingml/2006/main"/>
                <a:extLst xmlns:a="http://schemas.openxmlformats.org/drawingml/2006/main"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000000" mc:Ignorable="a14" a14:legacySpreadsheetColorIndex="64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">
                      <a:solidFill>
                        <a:srgbClr xmlns:mc="http://schemas.openxmlformats.org/markup-compatibility/2006" val="FFFFFF" mc:Ignorable="a14" a14:legacySpreadsheetColorIndex="65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cdr:spPr>
              <cdr:txBody>
                <a:bodyPr xmlns:a="http://schemas.openxmlformats.org/drawingml/2006/main" wrap="none" lIns="27432" tIns="27432" rIns="27432" bIns="27432" anchor="ctr" upright="1">
                  <a:spAutoFit/>
                </a:bodyPr>
                <a:lstStyle xmlns:a="http://schemas.openxmlformats.org/drawingml/2006/main"/>
                <a:p xmlns:a="http://schemas.openxmlformats.org/drawingml/2006/main">
                  <a:pPr algn="ctr" rtl="0">
                    <a:defRPr sz="1000"/>
                  </a:pPr>
                  <a:r>
                    <a:rPr lang="en-GB" sz="1600" b="0" i="0" u="none" strike="noStrike" baseline="0" dirty="0" err="1">
                      <a:solidFill>
                        <a:srgbClr val="000000"/>
                      </a:solidFill>
                      <a:latin typeface="Arial"/>
                      <a:cs typeface="Arial"/>
                    </a:rPr>
                    <a:t>opx</a:t>
                  </a:r>
                  <a:endParaRPr lang="en-GB" sz="1600" b="0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cdr:txBody>
            </cdr:sp>
            <cdr:sp macro="" textlink="">
              <cdr:nvSpPr>
                <cdr:cNvPr id="227332" name="Text Box 1028"/>
                <cdr:cNvSpPr txBox="1">
                  <a:spLocks xmlns:a="http://schemas.openxmlformats.org/drawingml/2006/main" noChangeArrowheads="1"/>
                </cdr:cNvSpPr>
              </cdr:nvSpPr>
              <cdr:spPr bwMode="auto">
                <a:xfrm xmlns:a="http://schemas.openxmlformats.org/drawingml/2006/main">
                  <a:off x="3080509" y="1855426"/>
                  <a:ext cx="454547" cy="301621"/>
                </a:xfrm>
                <a:prstGeom xmlns:a="http://schemas.openxmlformats.org/drawingml/2006/main" prst="rect">
                  <a:avLst/>
                </a:prstGeom>
                <a:noFill xmlns:a="http://schemas.openxmlformats.org/drawingml/2006/main"/>
                <a:ln xmlns:a="http://schemas.openxmlformats.org/drawingml/2006/main">
                  <a:noFill/>
                </a:ln>
                <a:effectLst xmlns:a="http://schemas.openxmlformats.org/drawingml/2006/main"/>
                <a:extLst xmlns:a="http://schemas.openxmlformats.org/drawingml/2006/main"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000000" mc:Ignorable="a14" a14:legacySpreadsheetColorIndex="64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">
                      <a:solidFill>
                        <a:srgbClr xmlns:mc="http://schemas.openxmlformats.org/markup-compatibility/2006" val="FFFFFF" mc:Ignorable="a14" a14:legacySpreadsheetColorIndex="65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cdr:spPr>
              <cdr:txBody>
                <a:bodyPr xmlns:a="http://schemas.openxmlformats.org/drawingml/2006/main" wrap="none" lIns="27432" tIns="27432" rIns="27432" bIns="27432" anchor="ctr" upright="1">
                  <a:spAutoFit/>
                </a:bodyPr>
                <a:lstStyle xmlns:a="http://schemas.openxmlformats.org/drawingml/2006/main"/>
                <a:p xmlns:a="http://schemas.openxmlformats.org/drawingml/2006/main">
                  <a:pPr algn="ctr" rtl="0">
                    <a:defRPr sz="1000"/>
                  </a:pPr>
                  <a:r>
                    <a:rPr lang="en-GB" sz="16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amp</a:t>
                  </a:r>
                </a:p>
              </cdr:txBody>
            </cdr:sp>
          </cdr:grpSp>
          <cdr:grpSp>
            <cdr:nvGrpSpPr>
              <cdr:cNvPr id="4" name="Groupe 3"/>
              <cdr:cNvGrpSpPr/>
            </cdr:nvGrpSpPr>
            <cdr:grpSpPr>
              <a:xfrm xmlns:a="http://schemas.openxmlformats.org/drawingml/2006/main">
                <a:off x="1072561" y="646184"/>
                <a:ext cx="2374208" cy="1197513"/>
                <a:chOff x="1072561" y="646184"/>
                <a:chExt cx="2374208" cy="1197513"/>
              </a:xfrm>
            </cdr:grpSpPr>
            <cdr:sp macro="" textlink="">
              <cdr:nvSpPr>
                <cdr:cNvPr id="2" name="Rectangle 1"/>
                <cdr:cNvSpPr/>
              </cdr:nvSpPr>
              <cdr:spPr>
                <a:xfrm xmlns:a="http://schemas.openxmlformats.org/drawingml/2006/main">
                  <a:off x="1072561" y="1238463"/>
                  <a:ext cx="72000" cy="222143"/>
                </a:xfrm>
                <a:prstGeom xmlns:a="http://schemas.openxmlformats.org/drawingml/2006/main" prst="rect">
                  <a:avLst/>
                </a:prstGeom>
                <a:solidFill xmlns:a="http://schemas.openxmlformats.org/drawingml/2006/main">
                  <a:srgbClr val="FF0000"/>
                </a:solidFill>
                <a:ln xmlns:a="http://schemas.openxmlformats.org/drawingml/2006/main">
                  <a:solidFill>
                    <a:srgbClr val="FF0000"/>
                  </a:solidFill>
                </a:ln>
              </cdr:spPr>
              <cdr:style>
                <a:lnRef xmlns:a="http://schemas.openxmlformats.org/drawingml/2006/main" idx="2">
                  <a:schemeClr val="accent1">
                    <a:shade val="50000"/>
                  </a:schemeClr>
                </a:lnRef>
                <a:fillRef xmlns:a="http://schemas.openxmlformats.org/drawingml/2006/main" idx="1">
                  <a:schemeClr val="accent1"/>
                </a:fillRef>
                <a:effectRef xmlns:a="http://schemas.openxmlformats.org/drawingml/2006/main" idx="0">
                  <a:schemeClr val="accent1"/>
                </a:effectRef>
                <a:fontRef xmlns:a="http://schemas.openxmlformats.org/drawingml/2006/main" idx="minor">
                  <a:schemeClr val="lt1"/>
                </a:fontRef>
              </cdr:style>
              <cdr:txBody>
                <a:bodyPr xmlns:a="http://schemas.openxmlformats.org/drawingml/2006/main" vertOverflow="clip"/>
                <a:lstStyle xmlns:a="http://schemas.openxmlformats.org/drawingml/2006/main"/>
                <a:p xmlns:a="http://schemas.openxmlformats.org/drawingml/2006/main">
                  <a:endParaRPr lang="en-US"/>
                </a:p>
              </cdr:txBody>
            </cdr:sp>
            <cdr:sp macro="" textlink="">
              <cdr:nvSpPr>
                <cdr:cNvPr id="12" name="Rectangle 11"/>
                <cdr:cNvSpPr/>
              </cdr:nvSpPr>
              <cdr:spPr>
                <a:xfrm xmlns:a="http://schemas.openxmlformats.org/drawingml/2006/main">
                  <a:off x="1404061" y="1165231"/>
                  <a:ext cx="72000" cy="179436"/>
                </a:xfrm>
                <a:prstGeom xmlns:a="http://schemas.openxmlformats.org/drawingml/2006/main" prst="rect">
                  <a:avLst/>
                </a:prstGeom>
                <a:solidFill xmlns:a="http://schemas.openxmlformats.org/drawingml/2006/main">
                  <a:srgbClr val="FF0000"/>
                </a:solidFill>
                <a:ln xmlns:a="http://schemas.openxmlformats.org/drawingml/2006/main">
                  <a:solidFill>
                    <a:srgbClr val="FF0000"/>
                  </a:solidFill>
                </a:ln>
              </cdr:spPr>
              <cdr:style>
                <a:lnRef xmlns:a="http://schemas.openxmlformats.org/drawingml/2006/main" idx="2">
                  <a:schemeClr val="accent1">
                    <a:shade val="50000"/>
                  </a:schemeClr>
                </a:lnRef>
                <a:fillRef xmlns:a="http://schemas.openxmlformats.org/drawingml/2006/main" idx="1">
                  <a:schemeClr val="accent1"/>
                </a:fillRef>
                <a:effectRef xmlns:a="http://schemas.openxmlformats.org/drawingml/2006/main" idx="0">
                  <a:schemeClr val="accent1"/>
                </a:effectRef>
                <a:fontRef xmlns:a="http://schemas.openxmlformats.org/drawingml/2006/main" idx="minor">
                  <a:schemeClr val="lt1"/>
                </a:fontRef>
              </cdr:style>
              <cdr:txBody>
                <a:bodyPr xmlns:a="http://schemas.openxmlformats.org/drawingml/2006/main"/>
                <a:lstStyle xmlns:a="http://schemas.openxmlformats.org/drawingml/2006/main"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 xmlns:a="http://schemas.openxmlformats.org/drawingml/2006/main">
                  <a:endParaRPr lang="en-US"/>
                </a:p>
              </cdr:txBody>
            </cdr:sp>
            <cdr:sp macro="" textlink="">
              <cdr:nvSpPr>
                <cdr:cNvPr id="13" name="Rectangle 12"/>
                <cdr:cNvSpPr/>
              </cdr:nvSpPr>
              <cdr:spPr>
                <a:xfrm xmlns:a="http://schemas.openxmlformats.org/drawingml/2006/main">
                  <a:off x="1718576" y="1205032"/>
                  <a:ext cx="72000" cy="274745"/>
                </a:xfrm>
                <a:prstGeom xmlns:a="http://schemas.openxmlformats.org/drawingml/2006/main" prst="rect">
                  <a:avLst/>
                </a:prstGeom>
                <a:solidFill xmlns:a="http://schemas.openxmlformats.org/drawingml/2006/main">
                  <a:srgbClr val="FF0000"/>
                </a:solidFill>
                <a:ln xmlns:a="http://schemas.openxmlformats.org/drawingml/2006/main">
                  <a:solidFill>
                    <a:srgbClr val="FF0000"/>
                  </a:solidFill>
                </a:ln>
              </cdr:spPr>
              <cdr:style>
                <a:lnRef xmlns:a="http://schemas.openxmlformats.org/drawingml/2006/main" idx="2">
                  <a:schemeClr val="accent1">
                    <a:shade val="50000"/>
                  </a:schemeClr>
                </a:lnRef>
                <a:fillRef xmlns:a="http://schemas.openxmlformats.org/drawingml/2006/main" idx="1">
                  <a:schemeClr val="accent1"/>
                </a:fillRef>
                <a:effectRef xmlns:a="http://schemas.openxmlformats.org/drawingml/2006/main" idx="0">
                  <a:schemeClr val="accent1"/>
                </a:effectRef>
                <a:fontRef xmlns:a="http://schemas.openxmlformats.org/drawingml/2006/main" idx="minor">
                  <a:schemeClr val="lt1"/>
                </a:fontRef>
              </cdr:style>
              <cdr:txBody>
                <a:bodyPr xmlns:a="http://schemas.openxmlformats.org/drawingml/2006/main"/>
                <a:lstStyle xmlns:a="http://schemas.openxmlformats.org/drawingml/2006/main"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 xmlns:a="http://schemas.openxmlformats.org/drawingml/2006/main">
                  <a:endParaRPr lang="en-US"/>
                </a:p>
              </cdr:txBody>
            </cdr:sp>
            <cdr:sp macro="" textlink="">
              <cdr:nvSpPr>
                <cdr:cNvPr id="14" name="Rectangle 13"/>
                <cdr:cNvSpPr/>
              </cdr:nvSpPr>
              <cdr:spPr>
                <a:xfrm xmlns:a="http://schemas.openxmlformats.org/drawingml/2006/main">
                  <a:off x="2366648" y="1433697"/>
                  <a:ext cx="72008" cy="410000"/>
                </a:xfrm>
                <a:prstGeom xmlns:a="http://schemas.openxmlformats.org/drawingml/2006/main" prst="rect">
                  <a:avLst/>
                </a:prstGeom>
                <a:solidFill xmlns:a="http://schemas.openxmlformats.org/drawingml/2006/main">
                  <a:srgbClr val="FF0000"/>
                </a:solidFill>
                <a:ln xmlns:a="http://schemas.openxmlformats.org/drawingml/2006/main">
                  <a:solidFill>
                    <a:srgbClr val="FF0000"/>
                  </a:solidFill>
                </a:ln>
              </cdr:spPr>
              <cdr:style>
                <a:lnRef xmlns:a="http://schemas.openxmlformats.org/drawingml/2006/main" idx="2">
                  <a:schemeClr val="accent1">
                    <a:shade val="50000"/>
                  </a:schemeClr>
                </a:lnRef>
                <a:fillRef xmlns:a="http://schemas.openxmlformats.org/drawingml/2006/main" idx="1">
                  <a:schemeClr val="accent1"/>
                </a:fillRef>
                <a:effectRef xmlns:a="http://schemas.openxmlformats.org/drawingml/2006/main" idx="0">
                  <a:schemeClr val="accent1"/>
                </a:effectRef>
                <a:fontRef xmlns:a="http://schemas.openxmlformats.org/drawingml/2006/main" idx="minor">
                  <a:schemeClr val="lt1"/>
                </a:fontRef>
              </cdr:style>
              <cdr:txBody>
                <a:bodyPr xmlns:a="http://schemas.openxmlformats.org/drawingml/2006/main"/>
                <a:lstStyle xmlns:a="http://schemas.openxmlformats.org/drawingml/2006/main"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 xmlns:a="http://schemas.openxmlformats.org/drawingml/2006/main">
                  <a:endParaRPr lang="en-US"/>
                </a:p>
              </cdr:txBody>
            </cdr:sp>
            <cdr:sp macro="" textlink="">
              <cdr:nvSpPr>
                <cdr:cNvPr id="15" name="Rectangle 14"/>
                <cdr:cNvSpPr/>
              </cdr:nvSpPr>
              <cdr:spPr>
                <a:xfrm xmlns:a="http://schemas.openxmlformats.org/drawingml/2006/main">
                  <a:off x="3014720" y="646184"/>
                  <a:ext cx="72000" cy="449222"/>
                </a:xfrm>
                <a:prstGeom xmlns:a="http://schemas.openxmlformats.org/drawingml/2006/main" prst="rect">
                  <a:avLst/>
                </a:prstGeom>
                <a:solidFill xmlns:a="http://schemas.openxmlformats.org/drawingml/2006/main">
                  <a:srgbClr val="FF0000"/>
                </a:solidFill>
                <a:ln xmlns:a="http://schemas.openxmlformats.org/drawingml/2006/main">
                  <a:solidFill>
                    <a:srgbClr val="FF0000"/>
                  </a:solidFill>
                </a:ln>
              </cdr:spPr>
              <cdr:style>
                <a:lnRef xmlns:a="http://schemas.openxmlformats.org/drawingml/2006/main" idx="2">
                  <a:schemeClr val="accent1">
                    <a:shade val="50000"/>
                  </a:schemeClr>
                </a:lnRef>
                <a:fillRef xmlns:a="http://schemas.openxmlformats.org/drawingml/2006/main" idx="1">
                  <a:schemeClr val="accent1"/>
                </a:fillRef>
                <a:effectRef xmlns:a="http://schemas.openxmlformats.org/drawingml/2006/main" idx="0">
                  <a:schemeClr val="accent1"/>
                </a:effectRef>
                <a:fontRef xmlns:a="http://schemas.openxmlformats.org/drawingml/2006/main" idx="minor">
                  <a:schemeClr val="lt1"/>
                </a:fontRef>
              </cdr:style>
              <cdr:txBody>
                <a:bodyPr xmlns:a="http://schemas.openxmlformats.org/drawingml/2006/main"/>
                <a:lstStyle xmlns:a="http://schemas.openxmlformats.org/drawingml/2006/main"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 xmlns:a="http://schemas.openxmlformats.org/drawingml/2006/main">
                  <a:endParaRPr lang="en-US"/>
                </a:p>
              </cdr:txBody>
            </cdr:sp>
            <cdr:sp macro="" textlink="">
              <cdr:nvSpPr>
                <cdr:cNvPr id="16" name="Rectangle 15"/>
                <cdr:cNvSpPr/>
              </cdr:nvSpPr>
              <cdr:spPr>
                <a:xfrm xmlns:a="http://schemas.openxmlformats.org/drawingml/2006/main">
                  <a:off x="3374761" y="726844"/>
                  <a:ext cx="72008" cy="752934"/>
                </a:xfrm>
                <a:prstGeom xmlns:a="http://schemas.openxmlformats.org/drawingml/2006/main" prst="rect">
                  <a:avLst/>
                </a:prstGeom>
                <a:solidFill xmlns:a="http://schemas.openxmlformats.org/drawingml/2006/main">
                  <a:srgbClr val="FF0000"/>
                </a:solidFill>
                <a:ln xmlns:a="http://schemas.openxmlformats.org/drawingml/2006/main">
                  <a:solidFill>
                    <a:srgbClr val="FF0000"/>
                  </a:solidFill>
                </a:ln>
              </cdr:spPr>
              <cdr:style>
                <a:lnRef xmlns:a="http://schemas.openxmlformats.org/drawingml/2006/main" idx="2">
                  <a:schemeClr val="accent1">
                    <a:shade val="50000"/>
                  </a:schemeClr>
                </a:lnRef>
                <a:fillRef xmlns:a="http://schemas.openxmlformats.org/drawingml/2006/main" idx="1">
                  <a:schemeClr val="accent1"/>
                </a:fillRef>
                <a:effectRef xmlns:a="http://schemas.openxmlformats.org/drawingml/2006/main" idx="0">
                  <a:schemeClr val="accent1"/>
                </a:effectRef>
                <a:fontRef xmlns:a="http://schemas.openxmlformats.org/drawingml/2006/main" idx="minor">
                  <a:schemeClr val="lt1"/>
                </a:fontRef>
              </cdr:style>
              <cdr:txBody>
                <a:bodyPr xmlns:a="http://schemas.openxmlformats.org/drawingml/2006/main"/>
                <a:lstStyle xmlns:a="http://schemas.openxmlformats.org/drawingml/2006/main"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 xmlns:a="http://schemas.openxmlformats.org/drawingml/2006/main">
                  <a:endParaRPr lang="en-US"/>
                </a:p>
              </cdr:txBody>
            </cdr:sp>
            <cdr:sp macro="" textlink="">
              <cdr:nvSpPr>
                <cdr:cNvPr id="17" name="Rectangle 16"/>
                <cdr:cNvSpPr/>
              </cdr:nvSpPr>
              <cdr:spPr>
                <a:xfrm xmlns:a="http://schemas.openxmlformats.org/drawingml/2006/main">
                  <a:off x="2072831" y="1540737"/>
                  <a:ext cx="72000" cy="207867"/>
                </a:xfrm>
                <a:prstGeom xmlns:a="http://schemas.openxmlformats.org/drawingml/2006/main" prst="rect">
                  <a:avLst/>
                </a:prstGeom>
                <a:solidFill xmlns:a="http://schemas.openxmlformats.org/drawingml/2006/main">
                  <a:srgbClr val="FF0000"/>
                </a:solidFill>
                <a:ln xmlns:a="http://schemas.openxmlformats.org/drawingml/2006/main">
                  <a:solidFill>
                    <a:srgbClr val="FF0000"/>
                  </a:solidFill>
                </a:ln>
              </cdr:spPr>
              <cdr:style>
                <a:lnRef xmlns:a="http://schemas.openxmlformats.org/drawingml/2006/main" idx="2">
                  <a:schemeClr val="accent1">
                    <a:shade val="50000"/>
                  </a:schemeClr>
                </a:lnRef>
                <a:fillRef xmlns:a="http://schemas.openxmlformats.org/drawingml/2006/main" idx="1">
                  <a:schemeClr val="accent1"/>
                </a:fillRef>
                <a:effectRef xmlns:a="http://schemas.openxmlformats.org/drawingml/2006/main" idx="0">
                  <a:schemeClr val="accent1"/>
                </a:effectRef>
                <a:fontRef xmlns:a="http://schemas.openxmlformats.org/drawingml/2006/main" idx="minor">
                  <a:schemeClr val="lt1"/>
                </a:fontRef>
              </cdr:style>
              <cdr:txBody>
                <a:bodyPr xmlns:a="http://schemas.openxmlformats.org/drawingml/2006/main"/>
                <a:lstStyle xmlns:a="http://schemas.openxmlformats.org/drawingml/2006/main"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 xmlns:a="http://schemas.openxmlformats.org/drawingml/2006/main">
                  <a:endParaRPr lang="en-US"/>
                </a:p>
              </cdr:txBody>
            </cdr:sp>
            <cdr:sp macro="" textlink="">
              <cdr:nvSpPr>
                <cdr:cNvPr id="18" name="Rectangle 17"/>
                <cdr:cNvSpPr/>
              </cdr:nvSpPr>
              <cdr:spPr>
                <a:xfrm xmlns:a="http://schemas.openxmlformats.org/drawingml/2006/main">
                  <a:off x="2729745" y="1307670"/>
                  <a:ext cx="72000" cy="308544"/>
                </a:xfrm>
                <a:prstGeom xmlns:a="http://schemas.openxmlformats.org/drawingml/2006/main" prst="rect">
                  <a:avLst/>
                </a:prstGeom>
                <a:solidFill xmlns:a="http://schemas.openxmlformats.org/drawingml/2006/main">
                  <a:srgbClr val="FF0000"/>
                </a:solidFill>
                <a:ln xmlns:a="http://schemas.openxmlformats.org/drawingml/2006/main">
                  <a:solidFill>
                    <a:srgbClr val="FF0000"/>
                  </a:solidFill>
                </a:ln>
              </cdr:spPr>
              <cdr:style>
                <a:lnRef xmlns:a="http://schemas.openxmlformats.org/drawingml/2006/main" idx="2">
                  <a:schemeClr val="accent1">
                    <a:shade val="50000"/>
                  </a:schemeClr>
                </a:lnRef>
                <a:fillRef xmlns:a="http://schemas.openxmlformats.org/drawingml/2006/main" idx="1">
                  <a:schemeClr val="accent1"/>
                </a:fillRef>
                <a:effectRef xmlns:a="http://schemas.openxmlformats.org/drawingml/2006/main" idx="0">
                  <a:schemeClr val="accent1"/>
                </a:effectRef>
                <a:fontRef xmlns:a="http://schemas.openxmlformats.org/drawingml/2006/main" idx="minor">
                  <a:schemeClr val="lt1"/>
                </a:fontRef>
              </cdr:style>
              <cdr:txBody>
                <a:bodyPr xmlns:a="http://schemas.openxmlformats.org/drawingml/2006/main"/>
                <a:lstStyle xmlns:a="http://schemas.openxmlformats.org/drawingml/2006/main"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 xmlns:a="http://schemas.openxmlformats.org/drawingml/2006/main">
                  <a:endParaRPr lang="en-US"/>
                </a:p>
              </cdr:txBody>
            </cdr:sp>
          </cdr:grpSp>
        </cdr:grpSp>
        <cdr:sp macro="" textlink="">
          <cdr:nvSpPr>
            <cdr:cNvPr id="21" name="Rectangle 20"/>
            <cdr:cNvSpPr/>
          </cdr:nvSpPr>
          <cdr:spPr>
            <a:xfrm xmlns:a="http://schemas.openxmlformats.org/drawingml/2006/main">
              <a:off x="700744" y="1351123"/>
              <a:ext cx="72000" cy="107475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F0000"/>
            </a:solidFill>
            <a:ln xmlns:a="http://schemas.openxmlformats.org/drawingml/2006/main">
              <a:solidFill>
                <a:srgbClr val="FF0000"/>
              </a:solidFill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</cdr:grp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0.10992</cdr:x>
      <cdr:y>0.03661</cdr:y>
    </cdr:from>
    <cdr:to>
      <cdr:x>0.29834</cdr:x>
      <cdr:y>0.16364</cdr:y>
    </cdr:to>
    <cdr:sp macro="" textlink="">
      <cdr:nvSpPr>
        <cdr:cNvPr id="1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0884" y="101138"/>
          <a:ext cx="721480" cy="3508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36576" tIns="36576" rIns="36576" bIns="36576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800" b="1" i="0" u="none" strike="noStrike" baseline="0" dirty="0">
              <a:solidFill>
                <a:srgbClr val="000000"/>
              </a:solidFill>
              <a:latin typeface="Symbol"/>
            </a:rPr>
            <a:t>d</a:t>
          </a:r>
          <a:r>
            <a:rPr lang="en-GB" sz="1800" b="1" i="0" u="none" strike="noStrike" baseline="30000" dirty="0">
              <a:solidFill>
                <a:srgbClr val="000000"/>
              </a:solidFill>
              <a:latin typeface="Arial"/>
              <a:cs typeface="Arial"/>
            </a:rPr>
            <a:t>7</a:t>
          </a:r>
          <a:r>
            <a:rPr lang="en-GB" sz="18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Li </a:t>
          </a:r>
          <a:r>
            <a:rPr lang="en-GB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‰</a:t>
          </a:r>
          <a:endParaRPr lang="en-GB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0.35347</cdr:x>
      <cdr:y>0.17622</cdr:y>
    </cdr:from>
    <cdr:to>
      <cdr:x>0.35434</cdr:x>
      <cdr:y>0.87999</cdr:y>
    </cdr:to>
    <cdr:sp macro="" textlink="">
      <cdr:nvSpPr>
        <cdr:cNvPr id="227333" name="Line 102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417257" y="613380"/>
          <a:ext cx="3496" cy="244966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0.57006</cdr:x>
      <cdr:y>0.18231</cdr:y>
    </cdr:from>
    <cdr:to>
      <cdr:x>0.57006</cdr:x>
      <cdr:y>0.88608</cdr:y>
    </cdr:to>
    <cdr:sp macro="" textlink="">
      <cdr:nvSpPr>
        <cdr:cNvPr id="227334" name="Line 103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2285699" y="634581"/>
          <a:ext cx="0" cy="244966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0.68324</cdr:x>
      <cdr:y>0.71339</cdr:y>
    </cdr:from>
    <cdr:to>
      <cdr:x>0.76064</cdr:x>
      <cdr:y>0.80005</cdr:y>
    </cdr:to>
    <cdr:sp macro="" textlink="">
      <cdr:nvSpPr>
        <cdr:cNvPr id="227331" name="Text Box 102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39497" y="2483164"/>
          <a:ext cx="310307" cy="301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600" b="0" i="0" u="none" strike="noStrike" baseline="0" dirty="0" err="1">
              <a:solidFill>
                <a:schemeClr val="tx1"/>
              </a:solidFill>
              <a:latin typeface="Arial"/>
              <a:cs typeface="Arial"/>
            </a:rPr>
            <a:t>cpx</a:t>
          </a:r>
          <a:endParaRPr lang="en-GB" sz="1600" b="0" i="0" u="none" strike="noStrike" baseline="0" dirty="0">
            <a:solidFill>
              <a:schemeClr val="tx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0.21646</cdr:x>
      <cdr:y>0.72262</cdr:y>
    </cdr:from>
    <cdr:to>
      <cdr:x>0.26071</cdr:x>
      <cdr:y>0.80927</cdr:y>
    </cdr:to>
    <cdr:sp macro="" textlink="">
      <cdr:nvSpPr>
        <cdr:cNvPr id="227329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7887" y="2515280"/>
          <a:ext cx="177448" cy="301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600" b="0" i="0" u="none" strike="noStrike" baseline="0" dirty="0" err="1">
              <a:solidFill>
                <a:schemeClr val="tx1"/>
              </a:solidFill>
              <a:latin typeface="Arial"/>
              <a:cs typeface="Arial"/>
            </a:rPr>
            <a:t>ol</a:t>
          </a:r>
          <a:endParaRPr lang="en-GB" sz="1600" b="0" i="0" u="none" strike="noStrike" baseline="0" dirty="0">
            <a:solidFill>
              <a:schemeClr val="tx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0.47179</cdr:x>
      <cdr:y>0.71339</cdr:y>
    </cdr:from>
    <cdr:to>
      <cdr:x>0.5515</cdr:x>
      <cdr:y>0.80005</cdr:y>
    </cdr:to>
    <cdr:sp macro="" textlink="">
      <cdr:nvSpPr>
        <cdr:cNvPr id="227330" name="Text Box 10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91663" y="2483164"/>
          <a:ext cx="319607" cy="301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600" b="0" i="0" u="none" strike="noStrike" baseline="0" dirty="0" err="1">
              <a:solidFill>
                <a:schemeClr val="tx1"/>
              </a:solidFill>
              <a:latin typeface="Arial"/>
              <a:cs typeface="Arial"/>
            </a:rPr>
            <a:t>opx</a:t>
          </a:r>
          <a:endParaRPr lang="en-GB" sz="1600" b="0" i="0" u="none" strike="noStrike" baseline="0" dirty="0">
            <a:solidFill>
              <a:schemeClr val="tx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0.29899</cdr:x>
      <cdr:y>0.44835</cdr:y>
    </cdr:from>
    <cdr:to>
      <cdr:x>0.32145</cdr:x>
      <cdr:y>0.51041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198812" y="1560613"/>
          <a:ext cx="90049" cy="216000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0.40134</cdr:x>
      <cdr:y>0.5451</cdr:y>
    </cdr:from>
    <cdr:to>
      <cdr:x>0.4238</cdr:x>
      <cdr:y>0.61006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1609205" y="1897389"/>
          <a:ext cx="90049" cy="226110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0.55744</cdr:y>
    </cdr:from>
    <cdr:to>
      <cdr:x>0.52246</cdr:x>
      <cdr:y>0.59881</cdr:y>
    </cdr:to>
    <cdr:sp macro="" textlink="">
      <cdr:nvSpPr>
        <cdr:cNvPr id="13" name="Rectangle 12"/>
        <cdr:cNvSpPr/>
      </cdr:nvSpPr>
      <cdr:spPr>
        <a:xfrm xmlns:a="http://schemas.openxmlformats.org/drawingml/2006/main">
          <a:off x="2004772" y="1940343"/>
          <a:ext cx="90049" cy="144000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0.69985</cdr:x>
      <cdr:y>0.51377</cdr:y>
    </cdr:from>
    <cdr:to>
      <cdr:x>0.72231</cdr:x>
      <cdr:y>0.58617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2806078" y="1788315"/>
          <a:ext cx="90059" cy="252000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0.61181</cdr:x>
      <cdr:y>0.52967</cdr:y>
    </cdr:from>
    <cdr:to>
      <cdr:x>0.63427</cdr:x>
      <cdr:y>0.60492</cdr:y>
    </cdr:to>
    <cdr:sp macro="" textlink="">
      <cdr:nvSpPr>
        <cdr:cNvPr id="17" name="Rectangle 16"/>
        <cdr:cNvSpPr/>
      </cdr:nvSpPr>
      <cdr:spPr>
        <a:xfrm xmlns:a="http://schemas.openxmlformats.org/drawingml/2006/main">
          <a:off x="2453067" y="1843649"/>
          <a:ext cx="90049" cy="261937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0.81716</cdr:x>
      <cdr:y>0.50535</cdr:y>
    </cdr:from>
    <cdr:to>
      <cdr:x>0.83962</cdr:x>
      <cdr:y>0.55706</cdr:y>
    </cdr:to>
    <cdr:sp macro="" textlink="">
      <cdr:nvSpPr>
        <cdr:cNvPr id="18" name="Rectangle 17"/>
        <cdr:cNvSpPr/>
      </cdr:nvSpPr>
      <cdr:spPr>
        <a:xfrm xmlns:a="http://schemas.openxmlformats.org/drawingml/2006/main">
          <a:off x="3276428" y="1759011"/>
          <a:ext cx="90049" cy="180000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0.18301</cdr:x>
      <cdr:y>0.48914</cdr:y>
    </cdr:from>
    <cdr:to>
      <cdr:x>0.20547</cdr:x>
      <cdr:y>0.52804</cdr:y>
    </cdr:to>
    <cdr:sp macro="" textlink="">
      <cdr:nvSpPr>
        <cdr:cNvPr id="21" name="Rectangle 20"/>
        <cdr:cNvSpPr/>
      </cdr:nvSpPr>
      <cdr:spPr>
        <a:xfrm xmlns:a="http://schemas.openxmlformats.org/drawingml/2006/main">
          <a:off x="733787" y="1702578"/>
          <a:ext cx="90049" cy="135431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rgbClr val="0070C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0.36425</cdr:x>
      <cdr:y>0</cdr:y>
    </cdr:from>
    <cdr:to>
      <cdr:x>0.51513</cdr:x>
      <cdr:y>0.12238</cdr:y>
    </cdr:to>
    <cdr:sp macro="" textlink="">
      <cdr:nvSpPr>
        <cdr:cNvPr id="3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96586" y="0"/>
          <a:ext cx="785596" cy="3961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36576" tIns="36576" rIns="36576" bIns="36576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8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Li </a:t>
          </a:r>
          <a:r>
            <a:rPr lang="en-GB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ppm</a:t>
          </a:r>
        </a:p>
      </cdr:txBody>
    </cdr:sp>
  </cdr:relSizeAnchor>
  <cdr:relSizeAnchor xmlns:cdr="http://schemas.openxmlformats.org/drawingml/2006/chartDrawing">
    <cdr:from>
      <cdr:x>1</cdr:x>
      <cdr:y>0.30939</cdr:y>
    </cdr:from>
    <cdr:to>
      <cdr:x>1</cdr:x>
      <cdr:y>1</cdr:y>
    </cdr:to>
    <cdr:cxnSp macro="">
      <cdr:nvCxnSpPr>
        <cdr:cNvPr id="12" name="Connecteur droit 11"/>
        <cdr:cNvCxnSpPr/>
      </cdr:nvCxnSpPr>
      <cdr:spPr bwMode="auto">
        <a:xfrm xmlns:a="http://schemas.openxmlformats.org/drawingml/2006/main">
          <a:off x="16148050" y="2032000"/>
          <a:ext cx="0" cy="2381250"/>
        </a:xfrm>
        <a:prstGeom xmlns:a="http://schemas.openxmlformats.org/drawingml/2006/main" prst="lin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 cap="flat" cmpd="sng" algn="ctr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1</cdr:x>
      <cdr:y>0.30939</cdr:y>
    </cdr:from>
    <cdr:to>
      <cdr:x>1</cdr:x>
      <cdr:y>1</cdr:y>
    </cdr:to>
    <cdr:cxnSp macro="">
      <cdr:nvCxnSpPr>
        <cdr:cNvPr id="13" name="Connecteur droit 12"/>
        <cdr:cNvCxnSpPr/>
      </cdr:nvCxnSpPr>
      <cdr:spPr bwMode="auto">
        <a:xfrm xmlns:a="http://schemas.openxmlformats.org/drawingml/2006/main">
          <a:off x="17091025" y="2012950"/>
          <a:ext cx="0" cy="2381250"/>
        </a:xfrm>
        <a:prstGeom xmlns:a="http://schemas.openxmlformats.org/drawingml/2006/main" prst="lin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 cap="flat" cmpd="sng" algn="ctr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0.22114</cdr:x>
      <cdr:y>0.12459</cdr:y>
    </cdr:from>
    <cdr:to>
      <cdr:x>0.72055</cdr:x>
      <cdr:y>0.83426</cdr:y>
    </cdr:to>
    <cdr:grpSp>
      <cdr:nvGrpSpPr>
        <cdr:cNvPr id="21" name="Groupe 20"/>
        <cdr:cNvGrpSpPr/>
      </cdr:nvGrpSpPr>
      <cdr:grpSpPr>
        <a:xfrm xmlns:a="http://schemas.openxmlformats.org/drawingml/2006/main">
          <a:off x="1151423" y="403334"/>
          <a:ext cx="2600309" cy="2297410"/>
          <a:chOff x="-17738325" y="439113"/>
          <a:chExt cx="13930716" cy="2446962"/>
        </a:xfrm>
      </cdr:grpSpPr>
      <cdr:grpSp>
        <cdr:nvGrpSpPr>
          <cdr:cNvPr id="20" name="Groupe 19"/>
          <cdr:cNvGrpSpPr/>
        </cdr:nvGrpSpPr>
        <cdr:grpSpPr>
          <a:xfrm xmlns:a="http://schemas.openxmlformats.org/drawingml/2006/main">
            <a:off x="-17738325" y="439113"/>
            <a:ext cx="13930716" cy="2446962"/>
            <a:chOff x="1101466" y="439113"/>
            <a:chExt cx="2573457" cy="2446962"/>
          </a:xfrm>
        </cdr:grpSpPr>
        <cdr:grpSp>
          <cdr:nvGrpSpPr>
            <cdr:cNvPr id="19" name="Groupe 18"/>
            <cdr:cNvGrpSpPr/>
          </cdr:nvGrpSpPr>
          <cdr:grpSpPr>
            <a:xfrm xmlns:a="http://schemas.openxmlformats.org/drawingml/2006/main">
              <a:off x="1101466" y="439113"/>
              <a:ext cx="2573457" cy="362748"/>
              <a:chOff x="1101466" y="439115"/>
              <a:chExt cx="2573457" cy="362747"/>
            </a:xfrm>
          </cdr:grpSpPr>
          <cdr:sp macro="" textlink="">
            <cdr:nvSpPr>
              <cdr:cNvPr id="5" name="Text Box 2"/>
              <cdr:cNvSpPr txBox="1">
                <a:spLocks xmlns:a="http://schemas.openxmlformats.org/drawingml/2006/main" noChangeArrowheads="1"/>
              </cdr:cNvSpPr>
            </cdr:nvSpPr>
            <cdr:spPr bwMode="auto">
              <a:xfrm xmlns:a="http://schemas.openxmlformats.org/drawingml/2006/main">
                <a:off x="1101466" y="439116"/>
                <a:ext cx="230731" cy="362746"/>
              </a:xfrm>
              <a:prstGeom xmlns:a="http://schemas.openxmlformats.org/drawingml/2006/main" prst="rect">
                <a:avLst/>
              </a:prstGeom>
              <a:noFill xmlns:a="http://schemas.openxmlformats.org/drawingml/2006/main"/>
              <a:ln xmlns:a="http://schemas.openxmlformats.org/drawingml/2006/main">
                <a:noFill/>
              </a:ln>
              <a:effectLst xmlns:a="http://schemas.openxmlformats.org/drawingml/2006/main"/>
              <a:extLst xmlns:a="http://schemas.openxmlformats.org/drawingml/2006/main"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cdr:spPr>
            <cdr:txBody>
              <a:bodyPr xmlns:a="http://schemas.openxmlformats.org/drawingml/2006/main" wrap="none" lIns="27432" tIns="27432" rIns="27432" bIns="27432" anchor="ctr" upright="1">
                <a:spAutoFit/>
              </a:bodyPr>
              <a:lstStyle xmlns:a="http://schemas.openxmlformats.org/drawingml/2006/main"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 xmlns:a="http://schemas.openxmlformats.org/drawingml/2006/main">
                <a:pPr algn="ctr" rtl="0">
                  <a:defRPr sz="1000"/>
                </a:pPr>
                <a:r>
                  <a:rPr lang="en-GB" sz="1600" b="0" i="0" u="none" strike="noStrike" baseline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ol</a:t>
                </a:r>
                <a:endParaRPr lang="en-GB" sz="16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cdr:txBody>
          </cdr:sp>
          <cdr:sp macro="" textlink="">
            <cdr:nvSpPr>
              <cdr:cNvPr id="6" name="Text Box 3"/>
              <cdr:cNvSpPr txBox="1">
                <a:spLocks xmlns:a="http://schemas.openxmlformats.org/drawingml/2006/main" noChangeArrowheads="1"/>
              </cdr:cNvSpPr>
            </cdr:nvSpPr>
            <cdr:spPr bwMode="auto">
              <a:xfrm xmlns:a="http://schemas.openxmlformats.org/drawingml/2006/main">
                <a:off x="2032715" y="439115"/>
                <a:ext cx="415575" cy="362746"/>
              </a:xfrm>
              <a:prstGeom xmlns:a="http://schemas.openxmlformats.org/drawingml/2006/main" prst="rect">
                <a:avLst/>
              </a:prstGeom>
              <a:noFill xmlns:a="http://schemas.openxmlformats.org/drawingml/2006/main"/>
              <a:ln xmlns:a="http://schemas.openxmlformats.org/drawingml/2006/main">
                <a:noFill/>
              </a:ln>
              <a:effectLst xmlns:a="http://schemas.openxmlformats.org/drawingml/2006/main"/>
              <a:extLst xmlns:a="http://schemas.openxmlformats.org/drawingml/2006/main"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cdr:spPr>
            <cdr:txBody>
              <a:bodyPr xmlns:a="http://schemas.openxmlformats.org/drawingml/2006/main" wrap="none" lIns="27432" tIns="27432" rIns="27432" bIns="27432" anchor="ctr" upright="1">
                <a:spAutoFit/>
              </a:bodyPr>
              <a:lstStyle xmlns:a="http://schemas.openxmlformats.org/drawingml/2006/main"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 xmlns:a="http://schemas.openxmlformats.org/drawingml/2006/main">
                <a:pPr algn="ctr" rtl="0">
                  <a:defRPr sz="1000"/>
                </a:pPr>
                <a:r>
                  <a:rPr lang="en-GB" sz="1600" b="0" i="0" u="none" strike="noStrike" baseline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opx</a:t>
                </a:r>
                <a:endParaRPr lang="en-GB" sz="16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cdr:txBody>
          </cdr:sp>
          <cdr:sp macro="" textlink="">
            <cdr:nvSpPr>
              <cdr:cNvPr id="7" name="Text Box 4"/>
              <cdr:cNvSpPr txBox="1">
                <a:spLocks xmlns:a="http://schemas.openxmlformats.org/drawingml/2006/main" noChangeArrowheads="1"/>
              </cdr:cNvSpPr>
            </cdr:nvSpPr>
            <cdr:spPr bwMode="auto">
              <a:xfrm xmlns:a="http://schemas.openxmlformats.org/drawingml/2006/main">
                <a:off x="3271439" y="439116"/>
                <a:ext cx="403484" cy="362746"/>
              </a:xfrm>
              <a:prstGeom xmlns:a="http://schemas.openxmlformats.org/drawingml/2006/main" prst="rect">
                <a:avLst/>
              </a:prstGeom>
              <a:noFill xmlns:a="http://schemas.openxmlformats.org/drawingml/2006/main"/>
              <a:ln xmlns:a="http://schemas.openxmlformats.org/drawingml/2006/main">
                <a:noFill/>
              </a:ln>
              <a:effectLst xmlns:a="http://schemas.openxmlformats.org/drawingml/2006/main"/>
              <a:extLst xmlns:a="http://schemas.openxmlformats.org/drawingml/2006/main"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cdr:spPr>
            <cdr:txBody>
              <a:bodyPr xmlns:a="http://schemas.openxmlformats.org/drawingml/2006/main" wrap="none" lIns="27432" tIns="27432" rIns="27432" bIns="27432" anchor="ctr" upright="1">
                <a:spAutoFit/>
              </a:bodyPr>
              <a:lstStyle xmlns:a="http://schemas.openxmlformats.org/drawingml/2006/main"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 xmlns:a="http://schemas.openxmlformats.org/drawingml/2006/main">
                <a:pPr algn="ctr" rtl="0">
                  <a:defRPr sz="1000"/>
                </a:pPr>
                <a:r>
                  <a:rPr lang="en-GB" sz="1600" b="0" i="0" u="none" strike="noStrike" baseline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cpx</a:t>
                </a:r>
                <a:endParaRPr lang="en-GB" sz="16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cdr:txBody>
          </cdr:sp>
        </cdr:grpSp>
        <cdr:grpSp>
          <cdr:nvGrpSpPr>
            <cdr:cNvPr id="18" name="Groupe 17"/>
            <cdr:cNvGrpSpPr/>
          </cdr:nvGrpSpPr>
          <cdr:grpSpPr>
            <a:xfrm xmlns:a="http://schemas.openxmlformats.org/drawingml/2006/main">
              <a:off x="1704554" y="460375"/>
              <a:ext cx="1040529" cy="2425700"/>
              <a:chOff x="1704554" y="460375"/>
              <a:chExt cx="1040529" cy="2425700"/>
            </a:xfrm>
          </cdr:grpSpPr>
          <cdr:cxnSp macro="">
            <cdr:nvCxnSpPr>
              <cdr:cNvPr id="4" name="Connecteur droit 3"/>
              <cdr:cNvCxnSpPr/>
            </cdr:nvCxnSpPr>
            <cdr:spPr bwMode="auto">
              <a:xfrm xmlns:a="http://schemas.openxmlformats.org/drawingml/2006/main">
                <a:off x="1704554" y="476250"/>
                <a:ext cx="16256" cy="2409825"/>
              </a:xfrm>
              <a:prstGeom xmlns:a="http://schemas.openxmlformats.org/drawingml/2006/main" prst="line">
                <a:avLst/>
              </a:prstGeom>
              <a:solidFill xmlns:a="http://schemas.openxmlformats.org/drawingml/2006/main">
                <a:srgbClr xmlns:mc="http://schemas.openxmlformats.org/markup-compatibility/2006" xmlns:a14="http://schemas.microsoft.com/office/drawing/2010/main" val="FFFFFF" mc:Ignorable="a14" a14:legacySpreadsheetColorIndex="9"/>
              </a:solidFill>
              <a:ln xmlns:a="http://schemas.openxmlformats.org/drawingml/2006/main" w="9525" cap="flat" cmpd="sng" algn="ctr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 xmlns:a="http://schemas.openxmlformats.org/drawingml/2006/main"/>
              <a:extLst xmlns:a="http://schemas.openxmlformats.org/drawingml/2006/main"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cdr:spPr>
          </cdr:cxnSp>
          <cdr:cxnSp macro="">
            <cdr:nvCxnSpPr>
              <cdr:cNvPr id="16" name="Connecteur droit 15"/>
              <cdr:cNvCxnSpPr/>
            </cdr:nvCxnSpPr>
            <cdr:spPr bwMode="auto">
              <a:xfrm xmlns:a="http://schemas.openxmlformats.org/drawingml/2006/main">
                <a:off x="2728827" y="460375"/>
                <a:ext cx="16256" cy="2409825"/>
              </a:xfrm>
              <a:prstGeom xmlns:a="http://schemas.openxmlformats.org/drawingml/2006/main" prst="line">
                <a:avLst/>
              </a:prstGeom>
              <a:solidFill xmlns:a="http://schemas.openxmlformats.org/drawingml/2006/main">
                <a:srgbClr xmlns:mc="http://schemas.openxmlformats.org/markup-compatibility/2006" xmlns:a14="http://schemas.microsoft.com/office/drawing/2010/main" val="FFFFFF" mc:Ignorable="a14" a14:legacySpreadsheetColorIndex="9"/>
              </a:solidFill>
              <a:ln xmlns:a="http://schemas.openxmlformats.org/drawingml/2006/main" w="9525" cap="flat" cmpd="sng" algn="ctr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 xmlns:a="http://schemas.openxmlformats.org/drawingml/2006/main"/>
              <a:extLst xmlns:a="http://schemas.openxmlformats.org/drawingml/2006/main"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cdr:spPr>
          </cdr:cxnSp>
        </cdr:grpSp>
      </cdr:grp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0.18146</cdr:x>
      <cdr:y>0.67474</cdr:y>
    </cdr:from>
    <cdr:to>
      <cdr:x>0.18146</cdr:x>
      <cdr:y>0.67474</cdr:y>
    </cdr:to>
    <cdr:sp macro="" textlink="">
      <cdr:nvSpPr>
        <cdr:cNvPr id="276491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41435" y="2104764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525" b="0" i="0" u="none" strike="noStrike" baseline="0">
              <a:solidFill>
                <a:srgbClr val="000000"/>
              </a:solidFill>
              <a:latin typeface="Arial"/>
              <a:cs typeface="Arial"/>
            </a:rPr>
            <a:t>L2</a:t>
          </a:r>
        </a:p>
      </cdr:txBody>
    </cdr:sp>
  </cdr:relSizeAnchor>
  <cdr:relSizeAnchor xmlns:cdr="http://schemas.openxmlformats.org/drawingml/2006/chartDrawing">
    <cdr:from>
      <cdr:x>0.07226</cdr:x>
      <cdr:y>0.76271</cdr:y>
    </cdr:from>
    <cdr:to>
      <cdr:x>0.07226</cdr:x>
      <cdr:y>0.76271</cdr:y>
    </cdr:to>
    <cdr:sp macro="" textlink="">
      <cdr:nvSpPr>
        <cdr:cNvPr id="276492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6967" y="2378777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900" b="1" i="0" u="none" strike="noStrike" baseline="0">
              <a:solidFill>
                <a:srgbClr val="000000"/>
              </a:solidFill>
              <a:latin typeface="Arial"/>
              <a:cs typeface="Arial"/>
            </a:rPr>
            <a:t>L17</a:t>
          </a:r>
        </a:p>
      </cdr:txBody>
    </cdr:sp>
  </cdr:relSizeAnchor>
  <cdr:relSizeAnchor xmlns:cdr="http://schemas.openxmlformats.org/drawingml/2006/chartDrawing">
    <cdr:from>
      <cdr:x>0.11241</cdr:x>
      <cdr:y>0.13671</cdr:y>
    </cdr:from>
    <cdr:to>
      <cdr:x>0.11241</cdr:x>
      <cdr:y>0.13671</cdr:y>
    </cdr:to>
    <cdr:sp macro="" textlink="">
      <cdr:nvSpPr>
        <cdr:cNvPr id="276494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2466" y="42898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vert270" wrap="square" lIns="36576" tIns="22860" rIns="0" bIns="2286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alkali silicate metasomatism</a:t>
          </a:r>
        </a:p>
      </cdr:txBody>
    </cdr:sp>
  </cdr:relSizeAnchor>
  <cdr:relSizeAnchor xmlns:cdr="http://schemas.openxmlformats.org/drawingml/2006/chartDrawing">
    <cdr:from>
      <cdr:x>0</cdr:x>
      <cdr:y>0.02128</cdr:y>
    </cdr:from>
    <cdr:to>
      <cdr:x>1</cdr:x>
      <cdr:y>0.97011</cdr:y>
    </cdr:to>
    <cdr:grpSp>
      <cdr:nvGrpSpPr>
        <cdr:cNvPr id="2" name="Groupe 1"/>
        <cdr:cNvGrpSpPr/>
      </cdr:nvGrpSpPr>
      <cdr:grpSpPr>
        <a:xfrm xmlns:a="http://schemas.openxmlformats.org/drawingml/2006/main">
          <a:off x="0" y="77291"/>
          <a:ext cx="5648325" cy="3446231"/>
          <a:chOff x="0" y="77288"/>
          <a:chExt cx="5648325" cy="3446217"/>
        </a:xfrm>
      </cdr:grpSpPr>
      <cdr:sp macro="" textlink="">
        <cdr:nvSpPr>
          <cdr:cNvPr id="276483" name="Text Box 3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271017" y="762288"/>
            <a:ext cx="1845955" cy="26161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cdr:spPr>
        <cdr:txBody>
          <a:bodyPr xmlns:a="http://schemas.openxmlformats.org/drawingml/2006/main" wrap="none" lIns="27432" tIns="22860" rIns="27432" bIns="22860" anchor="ctr" upright="1">
            <a:spAutoFit/>
          </a:bodyPr>
          <a:lstStyle xmlns:a="http://schemas.openxmlformats.org/drawingml/2006/main"/>
          <a:p xmlns:a="http://schemas.openxmlformats.org/drawingml/2006/main">
            <a:pPr algn="ctr" rtl="0">
              <a:defRPr sz="1000"/>
            </a:pPr>
            <a:r>
              <a:rPr lang="en-GB" sz="14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equilibrium partitioning</a:t>
            </a:r>
          </a:p>
        </cdr:txBody>
      </cdr:sp>
      <cdr:sp macro="" textlink="">
        <cdr:nvSpPr>
          <cdr:cNvPr id="276485" name="Line 5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V="1">
            <a:off x="727561" y="1999063"/>
            <a:ext cx="4682631" cy="827498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noFill/>
              </a14:hiddenFill>
            </a:ext>
          </a:extLst>
        </cdr:spPr>
      </cdr:sp>
      <cdr:sp macro="" textlink="">
        <cdr:nvSpPr>
          <cdr:cNvPr id="276487" name="Line 7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V="1">
            <a:off x="1190610" y="2201588"/>
            <a:ext cx="4255336" cy="717228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noFill/>
              </a14:hiddenFill>
            </a:ext>
          </a:extLst>
        </cdr:spPr>
      </cdr:sp>
      <cdr:sp macro="" textlink="">
        <cdr:nvSpPr>
          <cdr:cNvPr id="276488" name="Line 8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>
            <a:off x="4414561" y="1152315"/>
            <a:ext cx="91277" cy="983242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 type="triangle" w="med" len="med"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noFill/>
              </a14:hiddenFill>
            </a:ext>
          </a:extLst>
        </cdr:spPr>
      </cdr:sp>
      <cdr:sp macro="" textlink="">
        <cdr:nvSpPr>
          <cdr:cNvPr id="276493" name="Line 13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V="1">
            <a:off x="1024945" y="759723"/>
            <a:ext cx="690056" cy="15994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prstDash val="dash"/>
            <a:round/>
            <a:headEnd/>
            <a:tailEnd type="triangle" w="med" len="med"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noFill/>
              </a14:hiddenFill>
            </a:ext>
          </a:extLst>
        </cdr:spPr>
      </cdr:sp>
      <cdr:sp macro="" textlink="">
        <cdr:nvSpPr>
          <cdr:cNvPr id="276497" name="Text Box 17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711376" y="1026254"/>
            <a:ext cx="1778786" cy="56736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xmlns:mc="http://schemas.openxmlformats.org/markup-compatibility/2006" xmlns:a14="http://schemas.microsoft.com/office/drawing/2010/main" val="FFFFFF" mc:Ignorable="a14" a14:legacySpreadsheetColorIndex="65"/>
          </a:solidFill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>
            <a:ext uri="{91240B29-F687-4F45-9708-019B960494DF}">
              <a14:hiddenLine xmlns:a14="http://schemas.microsoft.com/office/drawing/2010/main" w="0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cdr:spPr>
        <cdr:txBody>
          <a:bodyPr xmlns:a="http://schemas.openxmlformats.org/drawingml/2006/main" vertOverflow="clip" wrap="square" lIns="27432" tIns="22860" rIns="27432" bIns="22860" anchor="ctr" upright="1"/>
          <a:lstStyle xmlns:a="http://schemas.openxmlformats.org/drawingml/2006/main"/>
          <a:p xmlns:a="http://schemas.openxmlformats.org/drawingml/2006/main">
            <a:pPr algn="ctr" rtl="0">
              <a:defRPr sz="1000"/>
            </a:pPr>
            <a:r>
              <a:rPr lang="en-GB" sz="14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alkali silicate </a:t>
            </a:r>
            <a:r>
              <a:rPr lang="en-GB" sz="1400" b="0" i="0" u="none" strike="noStrike" baseline="0" dirty="0" err="1" smtClean="0">
                <a:solidFill>
                  <a:srgbClr val="000000"/>
                </a:solidFill>
                <a:latin typeface="Arial"/>
                <a:cs typeface="Arial"/>
              </a:rPr>
              <a:t>metasomatism</a:t>
            </a:r>
            <a:r>
              <a:rPr lang="en-GB" sz="1400" b="0" i="0" u="none" strike="noStrike" baseline="30000" dirty="0" smtClean="0">
                <a:solidFill>
                  <a:srgbClr val="000000"/>
                </a:solidFill>
                <a:latin typeface="Arial"/>
                <a:cs typeface="Arial"/>
              </a:rPr>
              <a:t>[2]</a:t>
            </a:r>
            <a:endParaRPr lang="en-GB" sz="14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cdr:txBody>
      </cdr:sp>
      <cdr:sp macro="" textlink="">
        <cdr:nvSpPr>
          <cdr:cNvPr id="11" name="Text Box 4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440448" y="147683"/>
            <a:ext cx="1027995" cy="22024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cdr:spPr>
        <cdr:txBody>
          <a:bodyPr xmlns:a="http://schemas.openxmlformats.org/drawingml/2006/main" wrap="square" lIns="27432" tIns="27432" rIns="27432" bIns="27432" anchor="ctr" upright="1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n-GB" sz="1400" b="0" i="0" u="none" strike="noStrike" baseline="0" dirty="0">
                <a:solidFill>
                  <a:srgbClr val="FF0000"/>
                </a:solidFill>
                <a:latin typeface="Arial"/>
                <a:cs typeface="Arial"/>
              </a:rPr>
              <a:t>hydrous</a:t>
            </a:r>
          </a:p>
        </cdr:txBody>
      </cdr:sp>
      <cdr:sp macro="" textlink="">
        <cdr:nvSpPr>
          <cdr:cNvPr id="12" name="Text Box 4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007411" y="147682"/>
            <a:ext cx="1027995" cy="22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cdr:spPr>
        <cdr:txBody>
          <a:bodyPr xmlns:a="http://schemas.openxmlformats.org/drawingml/2006/main" wrap="square" lIns="27432" tIns="27432" rIns="27432" bIns="27432" anchor="ctr" upright="1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n-GB" sz="1400" b="0" i="0" u="none" strike="noStrike" baseline="0" dirty="0">
                <a:solidFill>
                  <a:srgbClr val="0070C0"/>
                </a:solidFill>
                <a:latin typeface="Arial"/>
                <a:cs typeface="Arial"/>
              </a:rPr>
              <a:t>anhydrous</a:t>
            </a:r>
          </a:p>
        </cdr:txBody>
      </cdr:sp>
      <cdr:sp macro="" textlink="">
        <cdr:nvSpPr>
          <cdr:cNvPr id="13" name="Text Box 4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223929" y="77288"/>
            <a:ext cx="1027996" cy="33239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cdr:spPr>
        <cdr:txBody>
          <a:bodyPr xmlns:a="http://schemas.openxmlformats.org/drawingml/2006/main" wrap="square" lIns="27432" tIns="27432" rIns="27432" bIns="27432" anchor="ctr" upright="1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n-GB" sz="18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Li</a:t>
            </a:r>
            <a:r>
              <a:rPr lang="en-GB" sz="14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 ppm</a:t>
            </a:r>
            <a:endParaRPr lang="en-GB" sz="1400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cdr:txBody>
      </cdr:sp>
      <cdr:sp macro="" textlink="">
        <cdr:nvSpPr>
          <cdr:cNvPr id="14" name="Text Box 4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620330" y="3191106"/>
            <a:ext cx="1027995" cy="33239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cdr:spPr>
        <cdr:txBody>
          <a:bodyPr xmlns:a="http://schemas.openxmlformats.org/drawingml/2006/main" wrap="square" lIns="27432" tIns="27432" rIns="27432" bIns="27432" anchor="ctr" upright="1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n-GB" sz="1800" b="1" i="0" u="none" strike="noStrike" baseline="0" dirty="0" err="1" smtClean="0">
                <a:solidFill>
                  <a:schemeClr val="tx1"/>
                </a:solidFill>
                <a:latin typeface="Arial"/>
                <a:cs typeface="Arial"/>
              </a:rPr>
              <a:t>opx</a:t>
            </a:r>
            <a:endParaRPr lang="en-GB" sz="1800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cdr:txBody>
      </cdr:sp>
      <cdr:sp macro="" textlink="">
        <cdr:nvSpPr>
          <cdr:cNvPr id="15" name="Text Box 4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0" y="466942"/>
            <a:ext cx="659442" cy="33239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cdr:spPr>
        <cdr:txBody>
          <a:bodyPr xmlns:a="http://schemas.openxmlformats.org/drawingml/2006/main" wrap="square" lIns="27432" tIns="27432" rIns="27432" bIns="27432" anchor="ctr" upright="1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n-GB" sz="1800" b="1" dirty="0" err="1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GB" sz="1800" b="1" i="0" u="none" strike="noStrike" baseline="0" dirty="0" err="1" smtClean="0">
                <a:solidFill>
                  <a:schemeClr val="tx1"/>
                </a:solidFill>
                <a:latin typeface="Arial"/>
                <a:cs typeface="Arial"/>
              </a:rPr>
              <a:t>px</a:t>
            </a:r>
            <a:endParaRPr lang="en-GB" sz="1800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606" cy="717550"/>
          </a:xfrm>
          <a:prstGeom prst="rect">
            <a:avLst/>
          </a:prstGeom>
        </p:spPr>
        <p:txBody>
          <a:bodyPr vert="horz" lIns="132725" tIns="66362" rIns="132725" bIns="66362" rtlCol="0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5498" y="0"/>
            <a:ext cx="4303606" cy="717550"/>
          </a:xfrm>
          <a:prstGeom prst="rect">
            <a:avLst/>
          </a:prstGeom>
        </p:spPr>
        <p:txBody>
          <a:bodyPr vert="horz" lIns="132725" tIns="66362" rIns="132725" bIns="66362" rtlCol="0"/>
          <a:lstStyle>
            <a:lvl1pPr algn="r">
              <a:defRPr sz="1700"/>
            </a:lvl1pPr>
          </a:lstStyle>
          <a:p>
            <a:fld id="{A88445D0-3353-4ECF-A512-5FEEB60FDAAB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076325"/>
            <a:ext cx="7607300" cy="5381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25" tIns="66362" rIns="132725" bIns="6636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140" y="6816725"/>
            <a:ext cx="7945120" cy="6457950"/>
          </a:xfrm>
          <a:prstGeom prst="rect">
            <a:avLst/>
          </a:prstGeom>
        </p:spPr>
        <p:txBody>
          <a:bodyPr vert="horz" lIns="132725" tIns="66362" rIns="132725" bIns="6636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13630960"/>
            <a:ext cx="4303606" cy="717550"/>
          </a:xfrm>
          <a:prstGeom prst="rect">
            <a:avLst/>
          </a:prstGeom>
        </p:spPr>
        <p:txBody>
          <a:bodyPr vert="horz" lIns="132725" tIns="66362" rIns="132725" bIns="66362" rtlCol="0" anchor="b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5498" y="13630960"/>
            <a:ext cx="4303606" cy="717550"/>
          </a:xfrm>
          <a:prstGeom prst="rect">
            <a:avLst/>
          </a:prstGeom>
        </p:spPr>
        <p:txBody>
          <a:bodyPr vert="horz" lIns="132725" tIns="66362" rIns="132725" bIns="66362" rtlCol="0" anchor="b"/>
          <a:lstStyle>
            <a:lvl1pPr algn="r">
              <a:defRPr sz="1700"/>
            </a:lvl1pPr>
          </a:lstStyle>
          <a:p>
            <a:fld id="{5C73FF4A-0D27-420B-B34F-528E4685C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10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FF4A-0D27-420B-B34F-528E4685C92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97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10640" y="9406420"/>
            <a:ext cx="36387246" cy="64905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1279" y="17158652"/>
            <a:ext cx="29965968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3BA6-A15C-42E6-B8FD-615299AC6BF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CF7B-83F8-414C-BCB5-DD94AFC04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86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3BA6-A15C-42E6-B8FD-615299AC6BF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CF7B-83F8-414C-BCB5-DD94AFC04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46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1036181" y="1212605"/>
            <a:ext cx="9631918" cy="2583610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40426" y="1212605"/>
            <a:ext cx="28182279" cy="2583610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3BA6-A15C-42E6-B8FD-615299AC6BF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CF7B-83F8-414C-BCB5-DD94AFC04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07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3BA6-A15C-42E6-B8FD-615299AC6BF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CF7B-83F8-414C-BCB5-DD94AFC04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79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1579" y="19457690"/>
            <a:ext cx="36387246" cy="601393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81579" y="12833948"/>
            <a:ext cx="36387246" cy="662374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3BA6-A15C-42E6-B8FD-615299AC6BF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CF7B-83F8-414C-BCB5-DD94AFC04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92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0426" y="7065330"/>
            <a:ext cx="18907099" cy="19983384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761000" y="7065330"/>
            <a:ext cx="18907099" cy="19983384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3BA6-A15C-42E6-B8FD-615299AC6BF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CF7B-83F8-414C-BCB5-DD94AFC04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19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0426" y="6777950"/>
            <a:ext cx="1891453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40426" y="9602677"/>
            <a:ext cx="1891453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1746138" y="6777950"/>
            <a:ext cx="1892196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1746138" y="9602677"/>
            <a:ext cx="1892196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3BA6-A15C-42E6-B8FD-615299AC6BF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CF7B-83F8-414C-BCB5-DD94AFC04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64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3BA6-A15C-42E6-B8FD-615299AC6BF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CF7B-83F8-414C-BCB5-DD94AFC04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07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3BA6-A15C-42E6-B8FD-615299AC6BF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CF7B-83F8-414C-BCB5-DD94AFC04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16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0428" y="1205591"/>
            <a:ext cx="14083710" cy="513077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36944" y="1205594"/>
            <a:ext cx="23931155" cy="2584312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40428" y="6336367"/>
            <a:ext cx="14083710" cy="20712346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3BA6-A15C-42E6-B8FD-615299AC6BF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CF7B-83F8-414C-BCB5-DD94AFC04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77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771" y="21195982"/>
            <a:ext cx="25685115" cy="250230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90771" y="2705572"/>
            <a:ext cx="25685115" cy="1816798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771" y="23698288"/>
            <a:ext cx="25685115" cy="3553689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3BA6-A15C-42E6-B8FD-615299AC6BF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CF7B-83F8-414C-BCB5-DD94AFC04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51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40426" y="1212603"/>
            <a:ext cx="38527673" cy="5046663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0426" y="7065330"/>
            <a:ext cx="38527673" cy="19983384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40426" y="28065053"/>
            <a:ext cx="9988656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E3BA6-A15C-42E6-B8FD-615299AC6BF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626246" y="28065053"/>
            <a:ext cx="13556033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0679443" y="28065053"/>
            <a:ext cx="9988656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CF7B-83F8-414C-BCB5-DD94AFC046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79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chart" Target="../charts/chart3.xml"/><Relationship Id="rId39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34" Type="http://schemas.openxmlformats.org/officeDocument/2006/relationships/image" Target="../media/image23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chart" Target="../charts/chart2.xml"/><Relationship Id="rId33" Type="http://schemas.openxmlformats.org/officeDocument/2006/relationships/hyperlink" Target="mailto:christiane.wagner_raffin@sorbonne-universite.fr" TargetMode="Externa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chart" Target="../charts/chart6.xml"/><Relationship Id="rId41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2.png"/><Relationship Id="rId37" Type="http://schemas.openxmlformats.org/officeDocument/2006/relationships/oleObject" Target="../embeddings/Microsoft_Word_97_-_2003_Document1.doc"/><Relationship Id="rId40" Type="http://schemas.openxmlformats.org/officeDocument/2006/relationships/image" Target="../media/image26.jpe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chart" Target="../charts/chart5.xml"/><Relationship Id="rId36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chart" Target="../charts/chart8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chart" Target="../charts/chart1.xml"/><Relationship Id="rId22" Type="http://schemas.openxmlformats.org/officeDocument/2006/relationships/image" Target="../media/image19.png"/><Relationship Id="rId27" Type="http://schemas.openxmlformats.org/officeDocument/2006/relationships/chart" Target="../charts/chart4.xml"/><Relationship Id="rId30" Type="http://schemas.openxmlformats.org/officeDocument/2006/relationships/chart" Target="../charts/chart7.xml"/><Relationship Id="rId35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1" y="26038402"/>
            <a:ext cx="5400000" cy="31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8950665" y="16250099"/>
            <a:ext cx="4252271" cy="590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Thompson’s approach:</a:t>
            </a:r>
            <a:endParaRPr lang="fr-FR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5990468" y="8299227"/>
            <a:ext cx="5451615" cy="3848561"/>
            <a:chOff x="542935" y="10701236"/>
            <a:chExt cx="5451615" cy="3848561"/>
          </a:xfrm>
        </p:grpSpPr>
        <p:grpSp>
          <p:nvGrpSpPr>
            <p:cNvPr id="39" name="Groupe 38"/>
            <p:cNvGrpSpPr/>
            <p:nvPr/>
          </p:nvGrpSpPr>
          <p:grpSpPr>
            <a:xfrm>
              <a:off x="542935" y="10701236"/>
              <a:ext cx="5451615" cy="3848561"/>
              <a:chOff x="542935" y="10701236"/>
              <a:chExt cx="5451615" cy="3848561"/>
            </a:xfrm>
          </p:grpSpPr>
          <p:pic>
            <p:nvPicPr>
              <p:cNvPr id="43" name="Picture 2" descr="D:\Users\Christiane\Congrès\EGU 2013\presentation MC\posterEGU2013_ML\Fig1-SD13-photo.jpg"/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5400000">
                <a:off x="1622935" y="9919981"/>
                <a:ext cx="3240000" cy="54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4" name="Groupe 43"/>
              <p:cNvGrpSpPr/>
              <p:nvPr/>
            </p:nvGrpSpPr>
            <p:grpSpPr>
              <a:xfrm>
                <a:off x="681542" y="10701236"/>
                <a:ext cx="5313008" cy="3848561"/>
                <a:chOff x="681542" y="10701236"/>
                <a:chExt cx="5313008" cy="3848561"/>
              </a:xfrm>
            </p:grpSpPr>
            <p:grpSp>
              <p:nvGrpSpPr>
                <p:cNvPr id="45" name="Groupe 44"/>
                <p:cNvGrpSpPr/>
                <p:nvPr/>
              </p:nvGrpSpPr>
              <p:grpSpPr>
                <a:xfrm>
                  <a:off x="681542" y="13514484"/>
                  <a:ext cx="2268537" cy="1035313"/>
                  <a:chOff x="681542" y="13514484"/>
                  <a:chExt cx="2268537" cy="1035313"/>
                </a:xfrm>
              </p:grpSpPr>
              <p:pic>
                <p:nvPicPr>
                  <p:cNvPr id="50" name="Picture 54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1542" y="14211660"/>
                    <a:ext cx="2268537" cy="3381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1" name="Picture 56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8142" y="13514484"/>
                    <a:ext cx="393471" cy="6971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46" name="Groupe 45"/>
                <p:cNvGrpSpPr/>
                <p:nvPr/>
              </p:nvGrpSpPr>
              <p:grpSpPr>
                <a:xfrm>
                  <a:off x="2716429" y="10701236"/>
                  <a:ext cx="2053064" cy="1162962"/>
                  <a:chOff x="2716429" y="10701236"/>
                  <a:chExt cx="2053064" cy="1162962"/>
                </a:xfrm>
              </p:grpSpPr>
              <p:pic>
                <p:nvPicPr>
                  <p:cNvPr id="48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61318" y="10701236"/>
                    <a:ext cx="1908175" cy="3381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9" name="Picture 58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847096">
                    <a:off x="2716429" y="11150411"/>
                    <a:ext cx="795363" cy="7137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47" name="Picture 59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9064" y="10963523"/>
                  <a:ext cx="785486" cy="3309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40" name="Groupe 39"/>
            <p:cNvGrpSpPr/>
            <p:nvPr/>
          </p:nvGrpSpPr>
          <p:grpSpPr>
            <a:xfrm>
              <a:off x="592640" y="13841843"/>
              <a:ext cx="980379" cy="328053"/>
              <a:chOff x="6745748" y="12911608"/>
              <a:chExt cx="980379" cy="328053"/>
            </a:xfrm>
          </p:grpSpPr>
          <p:pic>
            <p:nvPicPr>
              <p:cNvPr id="41" name="Picture 62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5748" y="13192861"/>
                <a:ext cx="980379" cy="4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2" name="Picture 6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3831" y="12911608"/>
                <a:ext cx="684213" cy="284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52" name="Groupe 151"/>
          <p:cNvGrpSpPr/>
          <p:nvPr/>
        </p:nvGrpSpPr>
        <p:grpSpPr>
          <a:xfrm>
            <a:off x="9522942" y="16940187"/>
            <a:ext cx="5619436" cy="3637870"/>
            <a:chOff x="9897127" y="19056608"/>
            <a:chExt cx="5619436" cy="3637870"/>
          </a:xfrm>
        </p:grpSpPr>
        <p:pic>
          <p:nvPicPr>
            <p:cNvPr id="32" name="Picture 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9656" y="22196771"/>
              <a:ext cx="2721506" cy="497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8" name="Graphique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1170504"/>
                </p:ext>
              </p:extLst>
            </p:nvPr>
          </p:nvGraphicFramePr>
          <p:xfrm>
            <a:off x="10115888" y="19056608"/>
            <a:ext cx="5400675" cy="3238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pic>
          <p:nvPicPr>
            <p:cNvPr id="64" name="Picture 1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7127" y="19376758"/>
              <a:ext cx="489911" cy="2341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449934" y="6643043"/>
            <a:ext cx="20304116" cy="23186576"/>
          </a:xfrm>
          <a:prstGeom prst="rect">
            <a:avLst/>
          </a:prstGeom>
          <a:noFill/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22023341" y="6643043"/>
            <a:ext cx="20244810" cy="23186576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ext Box 98"/>
          <p:cNvSpPr txBox="1">
            <a:spLocks noChangeArrowheads="1"/>
          </p:cNvSpPr>
          <p:nvPr/>
        </p:nvSpPr>
        <p:spPr bwMode="auto">
          <a:xfrm>
            <a:off x="593951" y="24282311"/>
            <a:ext cx="6868460" cy="14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96838" indent="-1588">
              <a:tabLst>
                <a:tab pos="5372100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 sz="2800" b="1" dirty="0" err="1" smtClean="0">
                <a:solidFill>
                  <a:schemeClr val="tx1"/>
                </a:solidFill>
                <a:latin typeface="Arial" charset="0"/>
              </a:rPr>
              <a:t>Ti</a:t>
            </a:r>
            <a:r>
              <a:rPr lang="en-US" altLang="fr-FR" sz="2800" b="1" dirty="0" smtClean="0">
                <a:solidFill>
                  <a:schemeClr val="tx1"/>
                </a:solidFill>
                <a:latin typeface="Arial" charset="0"/>
              </a:rPr>
              <a:t> and Al are positively correlated in the selvage and anti-correlated in the </a:t>
            </a:r>
            <a:r>
              <a:rPr lang="en-US" altLang="fr-FR" sz="2800" b="1" dirty="0" err="1" smtClean="0">
                <a:solidFill>
                  <a:schemeClr val="tx1"/>
                </a:solidFill>
                <a:latin typeface="Arial" charset="0"/>
              </a:rPr>
              <a:t>lherzolite</a:t>
            </a:r>
            <a:r>
              <a:rPr lang="en-US" altLang="fr-FR" sz="2800" b="1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en-US" altLang="fr-FR" sz="2800" b="1" i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93950" y="21764723"/>
            <a:ext cx="7738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decreases,while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selvage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lherzolite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bas 19"/>
          <p:cNvSpPr>
            <a:spLocks/>
          </p:cNvSpPr>
          <p:nvPr/>
        </p:nvSpPr>
        <p:spPr>
          <a:xfrm>
            <a:off x="3884181" y="23099569"/>
            <a:ext cx="288000" cy="1080000"/>
          </a:xfrm>
          <a:prstGeom prst="down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ZoneTexte 86"/>
          <p:cNvSpPr txBox="1"/>
          <p:nvPr/>
        </p:nvSpPr>
        <p:spPr>
          <a:xfrm>
            <a:off x="9027366" y="13249776"/>
            <a:ext cx="11512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Thompson’s approach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the amphibole composition is expressed in terms of: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9807040" y="14513455"/>
            <a:ext cx="49248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Additive component </a:t>
            </a:r>
          </a:p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Pargasite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fr-FR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Mg</a:t>
            </a:r>
            <a:r>
              <a:rPr lang="fr-FR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Al Si</a:t>
            </a:r>
            <a:r>
              <a:rPr lang="fr-FR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Al</a:t>
            </a:r>
            <a:r>
              <a:rPr lang="fr-FR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fr-FR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(OH)</a:t>
            </a:r>
            <a:r>
              <a:rPr lang="fr-FR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51" name="Groupe 150"/>
          <p:cNvGrpSpPr/>
          <p:nvPr/>
        </p:nvGrpSpPr>
        <p:grpSpPr>
          <a:xfrm>
            <a:off x="15426378" y="14203883"/>
            <a:ext cx="4177684" cy="2308324"/>
            <a:chOff x="15451082" y="18361045"/>
            <a:chExt cx="4177684" cy="2308324"/>
          </a:xfrm>
        </p:grpSpPr>
        <p:sp>
          <p:nvSpPr>
            <p:cNvPr id="89" name="ZoneTexte 88"/>
            <p:cNvSpPr txBox="1"/>
            <p:nvPr/>
          </p:nvSpPr>
          <p:spPr>
            <a:xfrm>
              <a:off x="15451082" y="18361045"/>
              <a:ext cx="417768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Exchange vectors</a:t>
              </a:r>
            </a:p>
            <a:p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 = (Mg* Si)  (</a:t>
              </a:r>
              <a:r>
                <a:rPr lang="en-US" sz="2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Al* Al)</a:t>
              </a:r>
              <a:r>
                <a:rPr lang="en-US" sz="26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 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 = (Na* Si)  (Mg* </a:t>
              </a:r>
              <a:r>
                <a:rPr lang="en-US" sz="2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 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     </a:t>
              </a:r>
              <a:r>
                <a:rPr lang="en-US" sz="2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Al*) (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Na* 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Mg*)</a:t>
              </a:r>
              <a:r>
                <a:rPr lang="en-US" sz="26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   </a:t>
              </a:r>
            </a:p>
            <a:p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 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O)   (</a:t>
              </a:r>
              <a:r>
                <a:rPr lang="en-US" sz="2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* OH)</a:t>
              </a:r>
              <a:r>
                <a:rPr lang="en-US" sz="26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226403" y="19873213"/>
              <a:ext cx="259731" cy="314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</p:grpSp>
      <p:sp>
        <p:nvSpPr>
          <p:cNvPr id="91" name="ZoneTexte 90"/>
          <p:cNvSpPr txBox="1"/>
          <p:nvPr/>
        </p:nvSpPr>
        <p:spPr>
          <a:xfrm>
            <a:off x="16290540" y="16640922"/>
            <a:ext cx="4391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ith Na*= R</a:t>
            </a:r>
            <a:r>
              <a:rPr lang="en-US" sz="2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Mg*= R</a:t>
            </a:r>
            <a:r>
              <a:rPr lang="en-US" sz="2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Al*= R</a:t>
            </a:r>
            <a:r>
              <a:rPr lang="en-US" sz="2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15589749" y="17851181"/>
            <a:ext cx="4949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mains variations in exchange components are observed for x and k, which suggest: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2091109" y="8796277"/>
            <a:ext cx="3647524" cy="2854460"/>
            <a:chOff x="7011204" y="8873047"/>
            <a:chExt cx="3647524" cy="2854460"/>
          </a:xfrm>
        </p:grpSpPr>
        <p:pic>
          <p:nvPicPr>
            <p:cNvPr id="115" name="Picture 68"/>
            <p:cNvPicPr preferRelativeResize="0"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204" y="8873047"/>
              <a:ext cx="3647524" cy="2854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" name="Picture 5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7411" y="9675102"/>
              <a:ext cx="507692" cy="312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5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8951" y="10046864"/>
              <a:ext cx="692306" cy="312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e 9"/>
            <p:cNvGrpSpPr/>
            <p:nvPr/>
          </p:nvGrpSpPr>
          <p:grpSpPr>
            <a:xfrm>
              <a:off x="7014481" y="8924766"/>
              <a:ext cx="857340" cy="287462"/>
              <a:chOff x="11088759" y="8637304"/>
              <a:chExt cx="857340" cy="287462"/>
            </a:xfrm>
          </p:grpSpPr>
          <p:pic>
            <p:nvPicPr>
              <p:cNvPr id="122" name="Picture 70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6991" y="8886164"/>
                <a:ext cx="520877" cy="3860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3" name="Picture 72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8759" y="8637304"/>
                <a:ext cx="857340" cy="2399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0" name="ZoneTexte 119"/>
            <p:cNvSpPr txBox="1"/>
            <p:nvPr/>
          </p:nvSpPr>
          <p:spPr>
            <a:xfrm>
              <a:off x="8950666" y="10957430"/>
              <a:ext cx="1708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mphibole</a:t>
              </a:r>
              <a:endPara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1" name="Connecteur droit 120"/>
            <p:cNvCxnSpPr/>
            <p:nvPr/>
          </p:nvCxnSpPr>
          <p:spPr>
            <a:xfrm flipH="1" flipV="1">
              <a:off x="9651991" y="10441095"/>
              <a:ext cx="298866" cy="364792"/>
            </a:xfrm>
            <a:prstGeom prst="line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ZoneTexte 126"/>
          <p:cNvSpPr txBox="1"/>
          <p:nvPr/>
        </p:nvSpPr>
        <p:spPr>
          <a:xfrm>
            <a:off x="2516389" y="7669780"/>
            <a:ext cx="1544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peridotites, amphibole represents a modal imprint of the percolation of melt/fluid in the mantle.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16003662" y="8900068"/>
            <a:ext cx="43204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mphibole occurs as:</a:t>
            </a:r>
          </a:p>
          <a:p>
            <a:pPr marL="457200" indent="-457200"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disseminated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cross-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cutting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veinlets</a:t>
            </a: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selvage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593950" y="13250936"/>
            <a:ext cx="7787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amphibole composition varies from an Al-rich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kaersutite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selvage to a Cr-rich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pargasite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lherzolite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10459046" y="23929479"/>
            <a:ext cx="9505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different mechanisms suggest that the formation of amphibole is related to different percolating agents.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7589812" y="26602423"/>
            <a:ext cx="47617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mphibole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crystallizes from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silicate melt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percolating through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mantle.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Al are both given by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13362295" y="26386979"/>
            <a:ext cx="71773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mphibole is produced by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reaction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lherzolite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with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percolating fluid emanating from the silicate melt.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 is provided by the reacting spinel, which shows a change in its composition as the amphibole developed.</a:t>
            </a:r>
          </a:p>
        </p:txBody>
      </p:sp>
      <p:cxnSp>
        <p:nvCxnSpPr>
          <p:cNvPr id="34" name="Connecteur droit 33"/>
          <p:cNvCxnSpPr/>
          <p:nvPr/>
        </p:nvCxnSpPr>
        <p:spPr>
          <a:xfrm>
            <a:off x="484030" y="12331675"/>
            <a:ext cx="20270020" cy="0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1123072" y="12403683"/>
            <a:ext cx="7274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Amphibole </a:t>
            </a:r>
            <a:r>
              <a:rPr lang="fr-FR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compositional</a:t>
            </a:r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variations</a:t>
            </a:r>
            <a:endParaRPr lang="fr-FR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5" name="Groupe 144"/>
          <p:cNvGrpSpPr/>
          <p:nvPr/>
        </p:nvGrpSpPr>
        <p:grpSpPr>
          <a:xfrm>
            <a:off x="593950" y="18740387"/>
            <a:ext cx="8210887" cy="3021704"/>
            <a:chOff x="1386038" y="18596371"/>
            <a:chExt cx="6767656" cy="1897380"/>
          </a:xfrm>
        </p:grpSpPr>
        <p:pic>
          <p:nvPicPr>
            <p:cNvPr id="7336" name="Picture 16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038" y="18596371"/>
              <a:ext cx="3440430" cy="189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37" name="Picture 169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414" y="18651236"/>
              <a:ext cx="3383280" cy="176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9" name="Rectangle 138"/>
          <p:cNvSpPr/>
          <p:nvPr/>
        </p:nvSpPr>
        <p:spPr>
          <a:xfrm>
            <a:off x="10012853" y="12403683"/>
            <a:ext cx="8911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of Ti </a:t>
            </a:r>
            <a:r>
              <a:rPr lang="fr-FR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fr-F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amphibole</a:t>
            </a:r>
            <a:endParaRPr lang="fr-FR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e 72"/>
          <p:cNvGrpSpPr/>
          <p:nvPr/>
        </p:nvGrpSpPr>
        <p:grpSpPr>
          <a:xfrm>
            <a:off x="665958" y="14851955"/>
            <a:ext cx="8210886" cy="3366910"/>
            <a:chOff x="1386038" y="15498798"/>
            <a:chExt cx="6912768" cy="2251849"/>
          </a:xfrm>
        </p:grpSpPr>
        <p:grpSp>
          <p:nvGrpSpPr>
            <p:cNvPr id="65" name="Groupe 64"/>
            <p:cNvGrpSpPr/>
            <p:nvPr/>
          </p:nvGrpSpPr>
          <p:grpSpPr>
            <a:xfrm>
              <a:off x="4720478" y="15498798"/>
              <a:ext cx="3578328" cy="2251849"/>
              <a:chOff x="4720478" y="15498798"/>
              <a:chExt cx="3578328" cy="2251849"/>
            </a:xfrm>
          </p:grpSpPr>
          <p:sp>
            <p:nvSpPr>
              <p:cNvPr id="80" name="ZoneTexte 79"/>
              <p:cNvSpPr txBox="1"/>
              <p:nvPr/>
            </p:nvSpPr>
            <p:spPr>
              <a:xfrm>
                <a:off x="5298026" y="15498798"/>
                <a:ext cx="2464672" cy="226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selvage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16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lherzolite</a:t>
                </a:r>
                <a:endPara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9" name="Groupe 58"/>
              <p:cNvGrpSpPr/>
              <p:nvPr/>
            </p:nvGrpSpPr>
            <p:grpSpPr>
              <a:xfrm>
                <a:off x="4720478" y="15633490"/>
                <a:ext cx="3578328" cy="2117157"/>
                <a:chOff x="5117519" y="15565905"/>
                <a:chExt cx="3578328" cy="2117157"/>
              </a:xfrm>
            </p:grpSpPr>
            <p:pic>
              <p:nvPicPr>
                <p:cNvPr id="7335" name="Picture 167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6036" y="15717759"/>
                  <a:ext cx="3429000" cy="1874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7" name="Groupe 56"/>
                <p:cNvGrpSpPr/>
                <p:nvPr/>
              </p:nvGrpSpPr>
              <p:grpSpPr>
                <a:xfrm>
                  <a:off x="5117519" y="15565905"/>
                  <a:ext cx="3578328" cy="2117157"/>
                  <a:chOff x="5117519" y="15565905"/>
                  <a:chExt cx="3578328" cy="2117157"/>
                </a:xfrm>
              </p:grpSpPr>
              <p:sp>
                <p:nvSpPr>
                  <p:cNvPr id="148" name="Rectangle 147"/>
                  <p:cNvSpPr/>
                  <p:nvPr/>
                </p:nvSpPr>
                <p:spPr>
                  <a:xfrm rot="5400000">
                    <a:off x="7593481" y="16486649"/>
                    <a:ext cx="2023109" cy="18162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 rot="10800000">
                    <a:off x="5117519" y="17498203"/>
                    <a:ext cx="3572948" cy="184859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69" name="Groupe 68"/>
            <p:cNvGrpSpPr/>
            <p:nvPr/>
          </p:nvGrpSpPr>
          <p:grpSpPr>
            <a:xfrm>
              <a:off x="1386038" y="15498798"/>
              <a:ext cx="3441861" cy="2058294"/>
              <a:chOff x="1386038" y="15498798"/>
              <a:chExt cx="3441861" cy="2058294"/>
            </a:xfrm>
          </p:grpSpPr>
          <p:grpSp>
            <p:nvGrpSpPr>
              <p:cNvPr id="63" name="Groupe 62"/>
              <p:cNvGrpSpPr/>
              <p:nvPr/>
            </p:nvGrpSpPr>
            <p:grpSpPr>
              <a:xfrm>
                <a:off x="1386038" y="15498798"/>
                <a:ext cx="3441861" cy="2058294"/>
                <a:chOff x="1366159" y="15498799"/>
                <a:chExt cx="3441861" cy="2058294"/>
              </a:xfrm>
            </p:grpSpPr>
            <p:grpSp>
              <p:nvGrpSpPr>
                <p:cNvPr id="56" name="Groupe 55"/>
                <p:cNvGrpSpPr/>
                <p:nvPr/>
              </p:nvGrpSpPr>
              <p:grpSpPr>
                <a:xfrm>
                  <a:off x="1366159" y="15498799"/>
                  <a:ext cx="3383280" cy="2058294"/>
                  <a:chOff x="1366159" y="15498799"/>
                  <a:chExt cx="3383280" cy="2058294"/>
                </a:xfrm>
              </p:grpSpPr>
              <p:pic>
                <p:nvPicPr>
                  <p:cNvPr id="7333" name="Picture 165"/>
                  <p:cNvPicPr>
                    <a:picLocks noChangeAspect="1" noChangeArrowheads="1"/>
                  </p:cNvPicPr>
                  <p:nvPr/>
                </p:nvPicPr>
                <p:blipFill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6159" y="15533983"/>
                    <a:ext cx="3383280" cy="2023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55" name="Groupe 54"/>
                  <p:cNvGrpSpPr/>
                  <p:nvPr/>
                </p:nvGrpSpPr>
                <p:grpSpPr>
                  <a:xfrm>
                    <a:off x="1618842" y="15498799"/>
                    <a:ext cx="2952328" cy="398346"/>
                    <a:chOff x="1618842" y="15498799"/>
                    <a:chExt cx="2952328" cy="398346"/>
                  </a:xfrm>
                </p:grpSpPr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1618842" y="15498799"/>
                      <a:ext cx="2935547" cy="39834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53" name="Connecteur droit 52"/>
                    <p:cNvCxnSpPr/>
                    <p:nvPr/>
                  </p:nvCxnSpPr>
                  <p:spPr>
                    <a:xfrm>
                      <a:off x="1618842" y="15856157"/>
                      <a:ext cx="2952328" cy="0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6" name="Rectangle 145"/>
                <p:cNvSpPr/>
                <p:nvPr/>
              </p:nvSpPr>
              <p:spPr>
                <a:xfrm rot="5400000">
                  <a:off x="3705654" y="16454727"/>
                  <a:ext cx="2023109" cy="18162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54" name="ZoneTexte 153"/>
              <p:cNvSpPr txBox="1"/>
              <p:nvPr/>
            </p:nvSpPr>
            <p:spPr>
              <a:xfrm>
                <a:off x="1845342" y="15517602"/>
                <a:ext cx="2464672" cy="226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selvage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16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lherzolite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8" name="ZoneTexte 157"/>
          <p:cNvSpPr txBox="1"/>
          <p:nvPr/>
        </p:nvSpPr>
        <p:spPr>
          <a:xfrm>
            <a:off x="2898206" y="18020307"/>
            <a:ext cx="3638342" cy="52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g* and Cr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ZoneTexte 162"/>
          <p:cNvSpPr txBox="1"/>
          <p:nvPr/>
        </p:nvSpPr>
        <p:spPr>
          <a:xfrm>
            <a:off x="12050936" y="21010836"/>
            <a:ext cx="823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 different mechanisms of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incorporation.</a:t>
            </a:r>
          </a:p>
        </p:txBody>
      </p:sp>
      <p:grpSp>
        <p:nvGrpSpPr>
          <p:cNvPr id="156" name="Groupe 155"/>
          <p:cNvGrpSpPr/>
          <p:nvPr/>
        </p:nvGrpSpPr>
        <p:grpSpPr>
          <a:xfrm>
            <a:off x="14634697" y="22268779"/>
            <a:ext cx="6054820" cy="1038635"/>
            <a:chOff x="14634697" y="23924963"/>
            <a:chExt cx="6054820" cy="1038635"/>
          </a:xfrm>
        </p:grpSpPr>
        <p:sp>
          <p:nvSpPr>
            <p:cNvPr id="98" name="ZoneTexte 97"/>
            <p:cNvSpPr txBox="1"/>
            <p:nvPr/>
          </p:nvSpPr>
          <p:spPr>
            <a:xfrm>
              <a:off x="14634697" y="24440378"/>
              <a:ext cx="605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Mg</a:t>
              </a:r>
              <a:r>
                <a:rPr lang="en-US" sz="2800" b="1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0.4 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Si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0.4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O) (</a:t>
              </a:r>
              <a:r>
                <a:rPr lang="en-US" sz="2800" b="1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0.4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OH)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65" name="ZoneTexte 164"/>
            <p:cNvSpPr txBox="1"/>
            <p:nvPr/>
          </p:nvSpPr>
          <p:spPr>
            <a:xfrm>
              <a:off x="16677157" y="23924963"/>
              <a:ext cx="19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lherzolite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Flèche vers le bas 166"/>
          <p:cNvSpPr>
            <a:spLocks noChangeAspect="1"/>
          </p:cNvSpPr>
          <p:nvPr/>
        </p:nvSpPr>
        <p:spPr>
          <a:xfrm rot="16200000">
            <a:off x="10602990" y="20462446"/>
            <a:ext cx="324000" cy="1620000"/>
          </a:xfrm>
          <a:prstGeom prst="down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e 154"/>
          <p:cNvGrpSpPr/>
          <p:nvPr/>
        </p:nvGrpSpPr>
        <p:grpSpPr>
          <a:xfrm>
            <a:off x="9306918" y="22268779"/>
            <a:ext cx="4997619" cy="1038635"/>
            <a:chOff x="9306918" y="23924963"/>
            <a:chExt cx="4997619" cy="1038635"/>
          </a:xfrm>
        </p:grpSpPr>
        <p:sp>
          <p:nvSpPr>
            <p:cNvPr id="97" name="ZoneTexte 96"/>
            <p:cNvSpPr txBox="1"/>
            <p:nvPr/>
          </p:nvSpPr>
          <p:spPr>
            <a:xfrm>
              <a:off x="9306918" y="24440378"/>
              <a:ext cx="4997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baseline="30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 </a:t>
              </a:r>
              <a:r>
                <a:rPr lang="en-US" sz="2800" b="1" baseline="30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lang="en-US" sz="2800" b="1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O) (Mg</a:t>
              </a:r>
              <a:r>
                <a:rPr lang="en-US" sz="2800" b="1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Si</a:t>
              </a:r>
              <a:r>
                <a:rPr lang="en-US" sz="2800" b="1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OH)</a:t>
              </a:r>
              <a:r>
                <a:rPr lang="en-US" sz="2800" b="1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68" name="ZoneTexte 167"/>
            <p:cNvSpPr txBox="1"/>
            <p:nvPr/>
          </p:nvSpPr>
          <p:spPr>
            <a:xfrm>
              <a:off x="10894923" y="23924963"/>
              <a:ext cx="1821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selvage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3" name="ZoneTexte 172"/>
          <p:cNvSpPr txBox="1"/>
          <p:nvPr/>
        </p:nvSpPr>
        <p:spPr>
          <a:xfrm>
            <a:off x="8768980" y="25785563"/>
            <a:ext cx="220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selvage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15426378" y="25840524"/>
            <a:ext cx="263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lherzolite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28" name="Connecteur droit avec flèche 7327"/>
          <p:cNvCxnSpPr/>
          <p:nvPr/>
        </p:nvCxnSpPr>
        <p:spPr>
          <a:xfrm flipH="1">
            <a:off x="13010796" y="21763147"/>
            <a:ext cx="688610" cy="57764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avec flèche 184"/>
          <p:cNvCxnSpPr/>
          <p:nvPr/>
        </p:nvCxnSpPr>
        <p:spPr>
          <a:xfrm>
            <a:off x="15576510" y="21740191"/>
            <a:ext cx="590943" cy="60059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/>
          <p:cNvCxnSpPr/>
          <p:nvPr/>
        </p:nvCxnSpPr>
        <p:spPr>
          <a:xfrm>
            <a:off x="8948853" y="12331675"/>
            <a:ext cx="1812" cy="12251049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avec flèche 192"/>
          <p:cNvCxnSpPr/>
          <p:nvPr/>
        </p:nvCxnSpPr>
        <p:spPr>
          <a:xfrm flipH="1">
            <a:off x="10886826" y="25262884"/>
            <a:ext cx="688610" cy="57764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avec flèche 193"/>
          <p:cNvCxnSpPr/>
          <p:nvPr/>
        </p:nvCxnSpPr>
        <p:spPr>
          <a:xfrm>
            <a:off x="14666407" y="25239928"/>
            <a:ext cx="590943" cy="60059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52" name="Connecteur droit 7351"/>
          <p:cNvCxnSpPr/>
          <p:nvPr/>
        </p:nvCxnSpPr>
        <p:spPr>
          <a:xfrm flipH="1">
            <a:off x="7020552" y="24578913"/>
            <a:ext cx="1930113" cy="1484882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54" name="Connecteur droit 7353"/>
          <p:cNvCxnSpPr/>
          <p:nvPr/>
        </p:nvCxnSpPr>
        <p:spPr>
          <a:xfrm>
            <a:off x="7020552" y="26063795"/>
            <a:ext cx="0" cy="3765824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56" name="Groupe 7355"/>
          <p:cNvGrpSpPr/>
          <p:nvPr/>
        </p:nvGrpSpPr>
        <p:grpSpPr>
          <a:xfrm>
            <a:off x="449934" y="6643043"/>
            <a:ext cx="20320551" cy="864096"/>
            <a:chOff x="449934" y="6643043"/>
            <a:chExt cx="20320551" cy="864096"/>
          </a:xfrm>
        </p:grpSpPr>
        <p:sp>
          <p:nvSpPr>
            <p:cNvPr id="7355" name="Rectangle 7354"/>
            <p:cNvSpPr/>
            <p:nvPr/>
          </p:nvSpPr>
          <p:spPr>
            <a:xfrm>
              <a:off x="449934" y="6643043"/>
              <a:ext cx="20320551" cy="864096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964855" y="6737698"/>
              <a:ext cx="11778391" cy="769441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44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fr-FR" altLang="fr-FR" sz="4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AMPHIBOLE : A </a:t>
              </a:r>
              <a:r>
                <a:rPr lang="fr-FR" altLang="fr-FR" sz="4400" cap="all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metasomatic</a:t>
              </a:r>
              <a:r>
                <a:rPr lang="fr-FR" altLang="fr-FR" sz="4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phase</a:t>
              </a:r>
              <a:endParaRPr lang="fr-FR" sz="4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22023341" y="6643996"/>
            <a:ext cx="20244809" cy="864096"/>
          </a:xfrm>
          <a:prstGeom prst="rect">
            <a:avLst/>
          </a:prstGeom>
          <a:solidFill>
            <a:srgbClr val="00B05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Rectangle 204"/>
          <p:cNvSpPr/>
          <p:nvPr/>
        </p:nvSpPr>
        <p:spPr>
          <a:xfrm>
            <a:off x="26408944" y="6737698"/>
            <a:ext cx="11778391" cy="7694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4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fr-FR" sz="4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altLang="fr-FR" sz="4400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Metasomatism</a:t>
            </a:r>
            <a:r>
              <a:rPr lang="fr-FR" altLang="fr-FR" sz="4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</a:t>
            </a:r>
            <a:r>
              <a:rPr lang="fr-FR" altLang="fr-F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altLang="fr-FR" sz="4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4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US" altLang="fr-FR" sz="3600" cap="all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  <a:endParaRPr lang="en-US" sz="3200" cap="all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9381081" y="7570436"/>
            <a:ext cx="5529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and REE 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abundances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5" name="Connecteur droit 264"/>
          <p:cNvCxnSpPr/>
          <p:nvPr/>
        </p:nvCxnSpPr>
        <p:spPr>
          <a:xfrm>
            <a:off x="21998130" y="17444243"/>
            <a:ext cx="20270020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34005662" y="18328490"/>
            <a:ext cx="6768752" cy="4948401"/>
            <a:chOff x="34005662" y="18328490"/>
            <a:chExt cx="6768752" cy="4948401"/>
          </a:xfrm>
        </p:grpSpPr>
        <p:grpSp>
          <p:nvGrpSpPr>
            <p:cNvPr id="95" name="Groupe 94"/>
            <p:cNvGrpSpPr/>
            <p:nvPr/>
          </p:nvGrpSpPr>
          <p:grpSpPr>
            <a:xfrm>
              <a:off x="34437710" y="18328490"/>
              <a:ext cx="5710973" cy="3305611"/>
              <a:chOff x="29230780" y="18234003"/>
              <a:chExt cx="5710973" cy="3305611"/>
            </a:xfrm>
          </p:grpSpPr>
          <p:graphicFrame>
            <p:nvGraphicFramePr>
              <p:cNvPr id="225" name="Graphique 22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9273600"/>
                  </p:ext>
                </p:extLst>
              </p:nvPr>
            </p:nvGraphicFramePr>
            <p:xfrm>
              <a:off x="29230780" y="18234003"/>
              <a:ext cx="5710973" cy="330561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5"/>
              </a:graphicData>
            </a:graphic>
          </p:graphicFrame>
          <p:grpSp>
            <p:nvGrpSpPr>
              <p:cNvPr id="226" name="Groupe 225"/>
              <p:cNvGrpSpPr/>
              <p:nvPr/>
            </p:nvGrpSpPr>
            <p:grpSpPr>
              <a:xfrm>
                <a:off x="30422963" y="18485899"/>
                <a:ext cx="3654712" cy="902563"/>
                <a:chOff x="34994546" y="8928190"/>
                <a:chExt cx="2820129" cy="766786"/>
              </a:xfrm>
            </p:grpSpPr>
            <p:sp>
              <p:nvSpPr>
                <p:cNvPr id="227" name="Rectangle 226"/>
                <p:cNvSpPr/>
                <p:nvPr/>
              </p:nvSpPr>
              <p:spPr>
                <a:xfrm>
                  <a:off x="37355521" y="9407352"/>
                  <a:ext cx="459154" cy="2876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600" b="1" dirty="0" err="1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cpx</a:t>
                  </a:r>
                  <a:r>
                    <a:rPr lang="en-GB" sz="1600" b="1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GB" sz="16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34994546" y="8928190"/>
                  <a:ext cx="467813" cy="2876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600" b="1" dirty="0" err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  <a:r>
                    <a:rPr lang="en-GB" sz="1600" b="1" dirty="0" err="1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px</a:t>
                  </a:r>
                  <a:r>
                    <a:rPr lang="en-GB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GB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35375191" y="9284999"/>
                  <a:ext cx="328037" cy="2876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600" b="1" dirty="0" err="1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ol</a:t>
                  </a:r>
                  <a:r>
                    <a:rPr lang="en-GB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GB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36243939" y="8997491"/>
                  <a:ext cx="546651" cy="2876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16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amp </a:t>
                  </a:r>
                  <a:endParaRPr lang="en-GB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5" name="ZoneTexte 174"/>
            <p:cNvSpPr txBox="1"/>
            <p:nvPr/>
          </p:nvSpPr>
          <p:spPr>
            <a:xfrm>
              <a:off x="34005662" y="21854609"/>
              <a:ext cx="6768752" cy="1422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There is no relation between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Li and </a:t>
              </a:r>
              <a:r>
                <a:rPr lang="en-US" sz="2800" dirty="0">
                  <a:latin typeface="Symbol" panose="05050102010706020507" pitchFamily="18" charset="2"/>
                  <a:cs typeface="Arial" panose="020B0604020202020204" pitchFamily="34" charset="0"/>
                </a:rPr>
                <a:t>d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Li in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ol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opx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cpx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from </a:t>
              </a:r>
              <a:r>
                <a:rPr lang="en-US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hydrous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samples,</a:t>
              </a:r>
            </a:p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but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Li and </a:t>
              </a:r>
              <a:r>
                <a:rPr lang="en-US" sz="28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d</a:t>
              </a:r>
              <a:r>
                <a:rPr lang="en-US" sz="2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 co-vary in amp.  </a:t>
              </a:r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35513870" y="8083203"/>
            <a:ext cx="6027944" cy="8154907"/>
            <a:chOff x="35513870" y="8083203"/>
            <a:chExt cx="6027944" cy="8154907"/>
          </a:xfrm>
        </p:grpSpPr>
        <p:sp>
          <p:nvSpPr>
            <p:cNvPr id="222" name="ZoneTexte 221"/>
            <p:cNvSpPr txBox="1"/>
            <p:nvPr/>
          </p:nvSpPr>
          <p:spPr>
            <a:xfrm>
              <a:off x="36097468" y="15284003"/>
              <a:ext cx="48607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Li-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ich </a:t>
              </a:r>
              <a:r>
                <a:rPr lang="en-US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hydrous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samples are LREE-enriched.</a:t>
              </a:r>
            </a:p>
          </p:txBody>
        </p:sp>
        <p:grpSp>
          <p:nvGrpSpPr>
            <p:cNvPr id="84" name="Groupe 83"/>
            <p:cNvGrpSpPr/>
            <p:nvPr/>
          </p:nvGrpSpPr>
          <p:grpSpPr>
            <a:xfrm>
              <a:off x="35513870" y="8083203"/>
              <a:ext cx="6027944" cy="6979292"/>
              <a:chOff x="35513870" y="8083203"/>
              <a:chExt cx="6027944" cy="6979292"/>
            </a:xfrm>
          </p:grpSpPr>
          <p:grpSp>
            <p:nvGrpSpPr>
              <p:cNvPr id="14" name="Groupe 13"/>
              <p:cNvGrpSpPr/>
              <p:nvPr/>
            </p:nvGrpSpPr>
            <p:grpSpPr>
              <a:xfrm>
                <a:off x="35640699" y="8277873"/>
                <a:ext cx="5774286" cy="3418025"/>
                <a:chOff x="22077911" y="13149634"/>
                <a:chExt cx="3934864" cy="2715905"/>
              </a:xfrm>
            </p:grpSpPr>
            <p:graphicFrame>
              <p:nvGraphicFramePr>
                <p:cNvPr id="253" name="Graphique 25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45746610"/>
                    </p:ext>
                  </p:extLst>
                </p:nvPr>
              </p:nvGraphicFramePr>
              <p:xfrm>
                <a:off x="22077911" y="13149634"/>
                <a:ext cx="3934864" cy="271590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6"/>
                </a:graphicData>
              </a:graphic>
            </p:graphicFrame>
            <p:sp>
              <p:nvSpPr>
                <p:cNvPr id="7358" name="ZoneTexte 7357"/>
                <p:cNvSpPr txBox="1"/>
                <p:nvPr/>
              </p:nvSpPr>
              <p:spPr>
                <a:xfrm>
                  <a:off x="23290433" y="15104674"/>
                  <a:ext cx="15985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err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fr-FR" sz="1600" dirty="0" err="1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nhydrous</a:t>
                  </a:r>
                  <a:r>
                    <a:rPr lang="fr-FR" sz="1600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L17</a:t>
                  </a:r>
                  <a:endParaRPr lang="fr-FR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8" name="Groupe 257"/>
              <p:cNvGrpSpPr/>
              <p:nvPr/>
            </p:nvGrpSpPr>
            <p:grpSpPr>
              <a:xfrm>
                <a:off x="35513870" y="11683603"/>
                <a:ext cx="6027944" cy="3378892"/>
                <a:chOff x="27229862" y="13232227"/>
                <a:chExt cx="4155256" cy="2638425"/>
              </a:xfrm>
            </p:grpSpPr>
            <p:graphicFrame>
              <p:nvGraphicFramePr>
                <p:cNvPr id="218" name="Graphique 217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593739687"/>
                    </p:ext>
                  </p:extLst>
                </p:nvPr>
              </p:nvGraphicFramePr>
              <p:xfrm>
                <a:off x="27229862" y="13232227"/>
                <a:ext cx="4155256" cy="263842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7"/>
                </a:graphicData>
              </a:graphic>
            </p:graphicFrame>
            <p:sp>
              <p:nvSpPr>
                <p:cNvPr id="261" name="ZoneTexte 260"/>
                <p:cNvSpPr txBox="1"/>
                <p:nvPr/>
              </p:nvSpPr>
              <p:spPr>
                <a:xfrm>
                  <a:off x="28015289" y="14678387"/>
                  <a:ext cx="114165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err="1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anhydrous</a:t>
                  </a:r>
                  <a:endParaRPr lang="fr-FR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8" name="ZoneTexte 77"/>
              <p:cNvSpPr txBox="1"/>
              <p:nvPr/>
            </p:nvSpPr>
            <p:spPr>
              <a:xfrm>
                <a:off x="38164418" y="8083203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800" b="1" dirty="0" err="1" smtClean="0">
                    <a:latin typeface="Arial "/>
                  </a:rPr>
                  <a:t>cpx</a:t>
                </a:r>
                <a:endParaRPr lang="en-GB" sz="1800" b="1" dirty="0">
                  <a:latin typeface="Arial "/>
                </a:endParaRPr>
              </a:p>
            </p:txBody>
          </p:sp>
        </p:grpSp>
      </p:grpSp>
      <p:grpSp>
        <p:nvGrpSpPr>
          <p:cNvPr id="81" name="Groupe 80"/>
          <p:cNvGrpSpPr/>
          <p:nvPr/>
        </p:nvGrpSpPr>
        <p:grpSpPr>
          <a:xfrm>
            <a:off x="23780526" y="14995971"/>
            <a:ext cx="12169352" cy="1963380"/>
            <a:chOff x="23780526" y="14995971"/>
            <a:chExt cx="12169352" cy="1963380"/>
          </a:xfrm>
        </p:grpSpPr>
        <p:sp>
          <p:nvSpPr>
            <p:cNvPr id="220" name="ZoneTexte 219"/>
            <p:cNvSpPr txBox="1"/>
            <p:nvPr/>
          </p:nvSpPr>
          <p:spPr>
            <a:xfrm>
              <a:off x="24612366" y="15716052"/>
              <a:ext cx="107415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 </a:t>
              </a:r>
              <a:r>
                <a:rPr lang="en-US" sz="28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28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were transported by the </a:t>
              </a:r>
              <a:r>
                <a:rPr lang="en-US" sz="28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same metasomatic agent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24239958" y="14995971"/>
              <a:ext cx="10334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Metasomatism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increases the Li abundances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 minerals. </a:t>
              </a:r>
            </a:p>
          </p:txBody>
        </p:sp>
        <p:sp>
          <p:nvSpPr>
            <p:cNvPr id="262" name="ZoneTexte 261"/>
            <p:cNvSpPr txBox="1"/>
            <p:nvPr/>
          </p:nvSpPr>
          <p:spPr>
            <a:xfrm>
              <a:off x="24930060" y="16436131"/>
              <a:ext cx="11019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Li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REE carrier is a silicate melt, likely </a:t>
              </a:r>
              <a:r>
                <a:rPr lang="en-US" sz="28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alkali basalt melt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23780526" y="15077581"/>
              <a:ext cx="965726" cy="1800159"/>
              <a:chOff x="23701218" y="15077581"/>
              <a:chExt cx="965726" cy="1800159"/>
            </a:xfrm>
          </p:grpSpPr>
          <p:sp>
            <p:nvSpPr>
              <p:cNvPr id="221" name="Étoile à 5 branches 220"/>
              <p:cNvSpPr/>
              <p:nvPr/>
            </p:nvSpPr>
            <p:spPr>
              <a:xfrm>
                <a:off x="23701218" y="15077581"/>
                <a:ext cx="360000" cy="360000"/>
              </a:xfrm>
              <a:prstGeom prst="star5">
                <a:avLst/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Étoile à 5 branches 253"/>
              <p:cNvSpPr/>
              <p:nvPr/>
            </p:nvSpPr>
            <p:spPr>
              <a:xfrm>
                <a:off x="23989250" y="15797661"/>
                <a:ext cx="360000" cy="360000"/>
              </a:xfrm>
              <a:prstGeom prst="star5">
                <a:avLst/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Étoile à 5 branches 262"/>
              <p:cNvSpPr/>
              <p:nvPr/>
            </p:nvSpPr>
            <p:spPr>
              <a:xfrm>
                <a:off x="24306944" y="16517740"/>
                <a:ext cx="360000" cy="360000"/>
              </a:xfrm>
              <a:prstGeom prst="star5">
                <a:avLst/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66" name="Rectangle 265"/>
          <p:cNvSpPr/>
          <p:nvPr/>
        </p:nvSpPr>
        <p:spPr>
          <a:xfrm>
            <a:off x="29691723" y="17507540"/>
            <a:ext cx="4908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isotopic composition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Groupe 108"/>
          <p:cNvGrpSpPr/>
          <p:nvPr/>
        </p:nvGrpSpPr>
        <p:grpSpPr>
          <a:xfrm>
            <a:off x="22641892" y="18240905"/>
            <a:ext cx="10201816" cy="5035986"/>
            <a:chOff x="22595852" y="18240905"/>
            <a:chExt cx="10201816" cy="5035986"/>
          </a:xfrm>
        </p:grpSpPr>
        <p:sp>
          <p:nvSpPr>
            <p:cNvPr id="268" name="ZoneTexte 267"/>
            <p:cNvSpPr txBox="1"/>
            <p:nvPr/>
          </p:nvSpPr>
          <p:spPr>
            <a:xfrm>
              <a:off x="22613770" y="21891896"/>
              <a:ext cx="101659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fr-FR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different</a:t>
              </a:r>
              <a:r>
                <a:rPr lang="fr-FR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phases of the </a:t>
              </a:r>
              <a:r>
                <a:rPr lang="fr-FR" sz="28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hydrous</a:t>
              </a:r>
              <a:r>
                <a:rPr lang="fr-FR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samples</a:t>
              </a:r>
              <a:r>
                <a:rPr lang="fr-FR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show large intra-grain </a:t>
              </a:r>
              <a:r>
                <a:rPr lang="fr-FR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variations in </a:t>
              </a:r>
              <a:r>
                <a:rPr lang="en-US" sz="28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d</a:t>
              </a:r>
              <a:r>
                <a:rPr lang="en-US" sz="2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Li,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up to 18 </a:t>
              </a:r>
              <a:r>
                <a:rPr lang="en-GB" sz="2800" dirty="0" smtClean="0">
                  <a:solidFill>
                    <a:srgbClr val="000000"/>
                  </a:solidFill>
                  <a:latin typeface="Arial"/>
                  <a:cs typeface="Arial"/>
                </a:rPr>
                <a:t>‰, compared to &lt;6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smtClean="0">
                  <a:solidFill>
                    <a:srgbClr val="000000"/>
                  </a:solidFill>
                  <a:latin typeface="Arial"/>
                  <a:cs typeface="Arial"/>
                </a:rPr>
                <a:t>‰ in anhydrous samples.</a:t>
              </a:r>
              <a:endParaRPr lang="en-US" sz="2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6" name="Groupe 95"/>
            <p:cNvGrpSpPr/>
            <p:nvPr/>
          </p:nvGrpSpPr>
          <p:grpSpPr>
            <a:xfrm>
              <a:off x="22595852" y="18240905"/>
              <a:ext cx="10201816" cy="3480781"/>
              <a:chOff x="22556390" y="18142817"/>
              <a:chExt cx="10201816" cy="3480781"/>
            </a:xfrm>
          </p:grpSpPr>
          <p:graphicFrame>
            <p:nvGraphicFramePr>
              <p:cNvPr id="223" name="Graphique 2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2621237"/>
                  </p:ext>
                </p:extLst>
              </p:nvPr>
            </p:nvGraphicFramePr>
            <p:xfrm>
              <a:off x="26980159" y="18142817"/>
              <a:ext cx="5778047" cy="348078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8"/>
              </a:graphicData>
            </a:graphic>
          </p:graphicFrame>
          <p:graphicFrame>
            <p:nvGraphicFramePr>
              <p:cNvPr id="269" name="Graphique 26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91395584"/>
                  </p:ext>
                </p:extLst>
              </p:nvPr>
            </p:nvGraphicFramePr>
            <p:xfrm>
              <a:off x="22556390" y="18142817"/>
              <a:ext cx="4009545" cy="348078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9"/>
              </a:graphicData>
            </a:graphic>
          </p:graphicFrame>
        </p:grpSp>
      </p:grpSp>
      <p:sp>
        <p:nvSpPr>
          <p:cNvPr id="271" name="Flèche courbée vers la droite 270"/>
          <p:cNvSpPr>
            <a:spLocks noChangeAspect="1"/>
          </p:cNvSpPr>
          <p:nvPr/>
        </p:nvSpPr>
        <p:spPr>
          <a:xfrm>
            <a:off x="22772414" y="15661294"/>
            <a:ext cx="828000" cy="1020465"/>
          </a:xfrm>
          <a:prstGeom prst="curvedRightArrow">
            <a:avLst>
              <a:gd name="adj1" fmla="val 25000"/>
              <a:gd name="adj2" fmla="val 50000"/>
              <a:gd name="adj3" fmla="val 27883"/>
            </a:avLst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4" name="Flèche courbée vers la droite 273"/>
          <p:cNvSpPr>
            <a:spLocks noChangeAspect="1"/>
          </p:cNvSpPr>
          <p:nvPr/>
        </p:nvSpPr>
        <p:spPr>
          <a:xfrm>
            <a:off x="9378926" y="23896300"/>
            <a:ext cx="828000" cy="1020465"/>
          </a:xfrm>
          <a:prstGeom prst="curvedRightArrow">
            <a:avLst>
              <a:gd name="adj1" fmla="val 25000"/>
              <a:gd name="adj2" fmla="val 50000"/>
              <a:gd name="adj3" fmla="val 278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18" name="Groupe 117"/>
          <p:cNvGrpSpPr/>
          <p:nvPr/>
        </p:nvGrpSpPr>
        <p:grpSpPr>
          <a:xfrm>
            <a:off x="22857080" y="24437207"/>
            <a:ext cx="18349382" cy="4528316"/>
            <a:chOff x="22857080" y="24437207"/>
            <a:chExt cx="18349382" cy="4528316"/>
          </a:xfrm>
        </p:grpSpPr>
        <p:sp>
          <p:nvSpPr>
            <p:cNvPr id="273" name="Flèche courbée vers la droite 272"/>
            <p:cNvSpPr>
              <a:spLocks noChangeAspect="1"/>
            </p:cNvSpPr>
            <p:nvPr/>
          </p:nvSpPr>
          <p:spPr>
            <a:xfrm>
              <a:off x="22857080" y="26191133"/>
              <a:ext cx="828000" cy="1020465"/>
            </a:xfrm>
            <a:prstGeom prst="curvedRightArrow">
              <a:avLst>
                <a:gd name="adj1" fmla="val 25000"/>
                <a:gd name="adj2" fmla="val 50000"/>
                <a:gd name="adj3" fmla="val 27883"/>
              </a:avLst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117" name="Groupe 116"/>
            <p:cNvGrpSpPr/>
            <p:nvPr/>
          </p:nvGrpSpPr>
          <p:grpSpPr>
            <a:xfrm>
              <a:off x="24037867" y="24437207"/>
              <a:ext cx="17168595" cy="4528316"/>
              <a:chOff x="24037867" y="24437207"/>
              <a:chExt cx="17168595" cy="4528316"/>
            </a:xfrm>
          </p:grpSpPr>
          <p:grpSp>
            <p:nvGrpSpPr>
              <p:cNvPr id="105" name="Groupe 104"/>
              <p:cNvGrpSpPr/>
              <p:nvPr/>
            </p:nvGrpSpPr>
            <p:grpSpPr>
              <a:xfrm>
                <a:off x="24628527" y="25563144"/>
                <a:ext cx="15415399" cy="954107"/>
                <a:chOff x="25282368" y="25132511"/>
                <a:chExt cx="15415399" cy="954107"/>
              </a:xfrm>
            </p:grpSpPr>
            <p:sp>
              <p:nvSpPr>
                <p:cNvPr id="183" name="ZoneTexte 182"/>
                <p:cNvSpPr txBox="1"/>
                <p:nvPr/>
              </p:nvSpPr>
              <p:spPr>
                <a:xfrm>
                  <a:off x="25335054" y="25132511"/>
                  <a:ext cx="15362713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The absence of correlation is likely due to the </a:t>
                  </a:r>
                  <a:r>
                    <a:rPr lang="en-US" sz="2800" b="1" dirty="0" smtClean="0">
                      <a:solidFill>
                        <a:srgbClr val="0099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pervasive character of the </a:t>
                  </a:r>
                  <a:r>
                    <a:rPr lang="en-US" sz="2800" b="1" dirty="0" err="1" smtClean="0">
                      <a:solidFill>
                        <a:srgbClr val="0099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metasomatism</a:t>
                  </a:r>
                  <a:r>
                    <a:rPr lang="en-US" sz="2800" b="1" dirty="0" smtClean="0">
                      <a:solidFill>
                        <a:srgbClr val="0099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along grain boundaries, which allows strong Li exchanges with the </a:t>
                  </a:r>
                  <a:r>
                    <a:rPr lang="en-US" sz="2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lherzolite</a:t>
                  </a:r>
                  <a:r>
                    <a:rPr lang="en-US" sz="2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minerals.</a:t>
                  </a:r>
                </a:p>
              </p:txBody>
            </p:sp>
            <p:sp>
              <p:nvSpPr>
                <p:cNvPr id="187" name="Étoile à 5 branches 186"/>
                <p:cNvSpPr/>
                <p:nvPr/>
              </p:nvSpPr>
              <p:spPr>
                <a:xfrm>
                  <a:off x="25282368" y="25222562"/>
                  <a:ext cx="360000" cy="360000"/>
                </a:xfrm>
                <a:prstGeom prst="star5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6" name="Groupe 105"/>
              <p:cNvGrpSpPr/>
              <p:nvPr/>
            </p:nvGrpSpPr>
            <p:grpSpPr>
              <a:xfrm>
                <a:off x="25148678" y="26787280"/>
                <a:ext cx="14683739" cy="954107"/>
                <a:chOff x="25802519" y="26327950"/>
                <a:chExt cx="14683739" cy="954107"/>
              </a:xfrm>
            </p:grpSpPr>
            <p:sp>
              <p:nvSpPr>
                <p:cNvPr id="184" name="ZoneTexte 183"/>
                <p:cNvSpPr txBox="1"/>
                <p:nvPr/>
              </p:nvSpPr>
              <p:spPr>
                <a:xfrm>
                  <a:off x="26145880" y="26327950"/>
                  <a:ext cx="14340378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The Li and</a:t>
                  </a:r>
                  <a:r>
                    <a:rPr lang="en-US" sz="2800" dirty="0">
                      <a:latin typeface="Symbol" panose="05050102010706020507" pitchFamily="18" charset="2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Li isotopic compositions of the melt change as it interacts with the </a:t>
                  </a:r>
                  <a:r>
                    <a:rPr lang="en-US" sz="2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lherzolite</a:t>
                  </a:r>
                  <a:r>
                    <a:rPr lang="en-US" sz="2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  The amphibole </a:t>
                  </a:r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records the isotopic evolution of the melt</a:t>
                  </a:r>
                  <a:r>
                    <a:rPr lang="en-US" sz="2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189" name="Étoile à 5 branches 188"/>
                <p:cNvSpPr/>
                <p:nvPr/>
              </p:nvSpPr>
              <p:spPr>
                <a:xfrm>
                  <a:off x="25802519" y="26384187"/>
                  <a:ext cx="360000" cy="360000"/>
                </a:xfrm>
                <a:prstGeom prst="star5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4" name="Groupe 103"/>
              <p:cNvGrpSpPr/>
              <p:nvPr/>
            </p:nvGrpSpPr>
            <p:grpSpPr>
              <a:xfrm>
                <a:off x="24037867" y="24437207"/>
                <a:ext cx="14484394" cy="954107"/>
                <a:chOff x="24691708" y="24088119"/>
                <a:chExt cx="14484394" cy="954107"/>
              </a:xfrm>
            </p:grpSpPr>
            <p:sp>
              <p:nvSpPr>
                <p:cNvPr id="179" name="ZoneTexte 178"/>
                <p:cNvSpPr txBox="1"/>
                <p:nvPr/>
              </p:nvSpPr>
              <p:spPr>
                <a:xfrm>
                  <a:off x="24691708" y="24088119"/>
                  <a:ext cx="14484394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The Li </a:t>
                  </a:r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isotopic variations </a:t>
                  </a:r>
                  <a:r>
                    <a:rPr lang="en-US" sz="2800" b="1" dirty="0" smtClean="0">
                      <a:solidFill>
                        <a:srgbClr val="0099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do not result from a mixing between different sources </a:t>
                  </a:r>
                </a:p>
                <a:p>
                  <a:pPr algn="ctr"/>
                  <a:r>
                    <a:rPr lang="en-US" sz="2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but likely result </a:t>
                  </a:r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from </a:t>
                  </a:r>
                  <a:r>
                    <a:rPr lang="en-US" sz="2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diffusion-related Li isotope fractionation.</a:t>
                  </a:r>
                </a:p>
              </p:txBody>
            </p:sp>
            <p:sp>
              <p:nvSpPr>
                <p:cNvPr id="19" name="Étoile à 5 branches 18"/>
                <p:cNvSpPr/>
                <p:nvPr/>
              </p:nvSpPr>
              <p:spPr>
                <a:xfrm>
                  <a:off x="24826477" y="24151979"/>
                  <a:ext cx="360000" cy="360000"/>
                </a:xfrm>
                <a:prstGeom prst="star5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75" name="Groupe 274"/>
              <p:cNvGrpSpPr/>
              <p:nvPr/>
            </p:nvGrpSpPr>
            <p:grpSpPr>
              <a:xfrm>
                <a:off x="25724782" y="28011416"/>
                <a:ext cx="15481680" cy="954107"/>
                <a:chOff x="25940682" y="26471966"/>
                <a:chExt cx="15481680" cy="954107"/>
              </a:xfrm>
            </p:grpSpPr>
            <p:sp>
              <p:nvSpPr>
                <p:cNvPr id="276" name="ZoneTexte 275"/>
                <p:cNvSpPr txBox="1"/>
                <p:nvPr/>
              </p:nvSpPr>
              <p:spPr>
                <a:xfrm>
                  <a:off x="26433912" y="26471966"/>
                  <a:ext cx="1498845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 preservation of the small scale </a:t>
                  </a:r>
                  <a:r>
                    <a:rPr lang="en-US" sz="2800" dirty="0">
                      <a:latin typeface="Symbol" panose="05050102010706020507" pitchFamily="18" charset="2"/>
                      <a:cs typeface="Arial" panose="020B0604020202020204" pitchFamily="34" charset="0"/>
                    </a:rPr>
                    <a:t>d</a:t>
                  </a:r>
                  <a:r>
                    <a:rPr lang="en-US" sz="28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 heterogeneities and of the Li isotope fractionation in minerals requires that the</a:t>
                  </a:r>
                  <a:r>
                    <a:rPr lang="en-US" sz="2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b="1" dirty="0">
                      <a:solidFill>
                        <a:srgbClr val="0099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Li exchange event occurs shortly before the eruption</a:t>
                  </a:r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277" name="Étoile à 5 branches 276"/>
                <p:cNvSpPr/>
                <p:nvPr/>
              </p:nvSpPr>
              <p:spPr>
                <a:xfrm>
                  <a:off x="25940682" y="26562017"/>
                  <a:ext cx="360000" cy="360000"/>
                </a:xfrm>
                <a:prstGeom prst="star5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6" name="Groupe 15"/>
          <p:cNvGrpSpPr/>
          <p:nvPr/>
        </p:nvGrpSpPr>
        <p:grpSpPr>
          <a:xfrm>
            <a:off x="22439307" y="8511820"/>
            <a:ext cx="12357856" cy="5620055"/>
            <a:chOff x="22439307" y="8201234"/>
            <a:chExt cx="12357856" cy="5620055"/>
          </a:xfrm>
        </p:grpSpPr>
        <p:grpSp>
          <p:nvGrpSpPr>
            <p:cNvPr id="86" name="Groupe 85"/>
            <p:cNvGrpSpPr/>
            <p:nvPr/>
          </p:nvGrpSpPr>
          <p:grpSpPr>
            <a:xfrm>
              <a:off x="22439307" y="8277873"/>
              <a:ext cx="6259561" cy="4771505"/>
              <a:chOff x="22439307" y="8277873"/>
              <a:chExt cx="6259561" cy="4771505"/>
            </a:xfrm>
          </p:grpSpPr>
          <p:grpSp>
            <p:nvGrpSpPr>
              <p:cNvPr id="54" name="Groupe 53"/>
              <p:cNvGrpSpPr/>
              <p:nvPr/>
            </p:nvGrpSpPr>
            <p:grpSpPr>
              <a:xfrm>
                <a:off x="22469546" y="8277873"/>
                <a:ext cx="6199082" cy="3349056"/>
                <a:chOff x="22208668" y="8235930"/>
                <a:chExt cx="6199082" cy="3349056"/>
              </a:xfrm>
            </p:grpSpPr>
            <p:grpSp>
              <p:nvGrpSpPr>
                <p:cNvPr id="251" name="Groupe 250"/>
                <p:cNvGrpSpPr/>
                <p:nvPr/>
              </p:nvGrpSpPr>
              <p:grpSpPr>
                <a:xfrm>
                  <a:off x="22888155" y="8235930"/>
                  <a:ext cx="5519595" cy="3349056"/>
                  <a:chOff x="22148297" y="8618981"/>
                  <a:chExt cx="5068835" cy="2966005"/>
                </a:xfrm>
              </p:grpSpPr>
              <p:graphicFrame>
                <p:nvGraphicFramePr>
                  <p:cNvPr id="206" name="Graphique 205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88990874"/>
                      </p:ext>
                    </p:extLst>
                  </p:nvPr>
                </p:nvGraphicFramePr>
                <p:xfrm>
                  <a:off x="22148297" y="8618981"/>
                  <a:ext cx="4781550" cy="2867025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0"/>
                  </a:graphicData>
                </a:graphic>
              </p:graphicFrame>
              <p:sp>
                <p:nvSpPr>
                  <p:cNvPr id="259" name="Rectangle 258"/>
                  <p:cNvSpPr/>
                  <p:nvPr/>
                </p:nvSpPr>
                <p:spPr>
                  <a:xfrm rot="5400000">
                    <a:off x="25788718" y="10156571"/>
                    <a:ext cx="2071808" cy="78502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2" name="Groupe 51"/>
                <p:cNvGrpSpPr/>
                <p:nvPr/>
              </p:nvGrpSpPr>
              <p:grpSpPr>
                <a:xfrm>
                  <a:off x="22208668" y="8922427"/>
                  <a:ext cx="1164101" cy="1880960"/>
                  <a:chOff x="22208668" y="8922427"/>
                  <a:chExt cx="1164101" cy="1880960"/>
                </a:xfrm>
              </p:grpSpPr>
              <p:sp>
                <p:nvSpPr>
                  <p:cNvPr id="212" name="Rectangle 211"/>
                  <p:cNvSpPr/>
                  <p:nvPr/>
                </p:nvSpPr>
                <p:spPr>
                  <a:xfrm>
                    <a:off x="22208668" y="10218612"/>
                    <a:ext cx="1164101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 sz="1000"/>
                    </a:pPr>
                    <a:r>
                      <a:rPr lang="en-GB" sz="1600" dirty="0">
                        <a:solidFill>
                          <a:srgbClr val="0070C0"/>
                        </a:solidFill>
                        <a:latin typeface="Arial"/>
                        <a:cs typeface="Arial"/>
                      </a:rPr>
                      <a:t>Anhydrous</a:t>
                    </a:r>
                  </a:p>
                  <a:p>
                    <a:pPr algn="ctr">
                      <a:defRPr sz="1000"/>
                    </a:pPr>
                    <a:r>
                      <a:rPr lang="en-GB" sz="1600" dirty="0">
                        <a:solidFill>
                          <a:srgbClr val="0070C0"/>
                        </a:solidFill>
                        <a:latin typeface="Arial"/>
                        <a:cs typeface="Arial"/>
                      </a:rPr>
                      <a:t>L17</a:t>
                    </a: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22316870" y="8922427"/>
                    <a:ext cx="94769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 sz="1000"/>
                    </a:pPr>
                    <a:r>
                      <a:rPr lang="en-GB" sz="1600" dirty="0">
                        <a:solidFill>
                          <a:srgbClr val="FF0000"/>
                        </a:solidFill>
                        <a:latin typeface="Arial"/>
                        <a:cs typeface="Arial"/>
                      </a:rPr>
                      <a:t>Hydrous</a:t>
                    </a:r>
                  </a:p>
                  <a:p>
                    <a:pPr algn="ctr">
                      <a:defRPr sz="1000"/>
                    </a:pPr>
                    <a:r>
                      <a:rPr lang="en-GB" sz="1600" dirty="0">
                        <a:solidFill>
                          <a:srgbClr val="FF0000"/>
                        </a:solidFill>
                        <a:latin typeface="Arial"/>
                        <a:cs typeface="Arial"/>
                      </a:rPr>
                      <a:t>L50</a:t>
                    </a:r>
                  </a:p>
                </p:txBody>
              </p:sp>
            </p:grpSp>
          </p:grpSp>
          <p:sp>
            <p:nvSpPr>
              <p:cNvPr id="210" name="Rectangle 209"/>
              <p:cNvSpPr/>
              <p:nvPr/>
            </p:nvSpPr>
            <p:spPr>
              <a:xfrm>
                <a:off x="22439307" y="11233496"/>
                <a:ext cx="625956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 increases in all phases of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hydrous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samples,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e.g.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up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to 5.4 ppm average values in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cpx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hydrous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samples compared to 0.4 ppm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29148838" y="8201234"/>
              <a:ext cx="5648325" cy="5620055"/>
              <a:chOff x="29148838" y="8201234"/>
              <a:chExt cx="5648325" cy="5620055"/>
            </a:xfrm>
          </p:grpSpPr>
          <p:sp>
            <p:nvSpPr>
              <p:cNvPr id="209" name="ZoneTexte 208"/>
              <p:cNvSpPr txBox="1"/>
              <p:nvPr/>
            </p:nvSpPr>
            <p:spPr>
              <a:xfrm>
                <a:off x="29204557" y="12005407"/>
                <a:ext cx="553688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hydrous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xenoliths deviate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the trend of equilibrium partitioning between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phases, with a preferential Li uptake in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cpx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graphicFrame>
            <p:nvGraphicFramePr>
              <p:cNvPr id="199" name="Graphique 19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49671034"/>
                  </p:ext>
                </p:extLst>
              </p:nvPr>
            </p:nvGraphicFramePr>
            <p:xfrm>
              <a:off x="29148838" y="8201234"/>
              <a:ext cx="5648325" cy="363208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1"/>
              </a:graphicData>
            </a:graphic>
          </p:graphicFrame>
        </p:grpSp>
      </p:grpSp>
      <p:grpSp>
        <p:nvGrpSpPr>
          <p:cNvPr id="27" name="Groupe 26"/>
          <p:cNvGrpSpPr/>
          <p:nvPr/>
        </p:nvGrpSpPr>
        <p:grpSpPr>
          <a:xfrm>
            <a:off x="484030" y="378347"/>
            <a:ext cx="41784122" cy="5928799"/>
            <a:chOff x="484030" y="378347"/>
            <a:chExt cx="41784122" cy="5928799"/>
          </a:xfrm>
        </p:grpSpPr>
        <p:grpSp>
          <p:nvGrpSpPr>
            <p:cNvPr id="13" name="Groupe 12"/>
            <p:cNvGrpSpPr/>
            <p:nvPr/>
          </p:nvGrpSpPr>
          <p:grpSpPr>
            <a:xfrm>
              <a:off x="38542166" y="627475"/>
              <a:ext cx="3725986" cy="1535466"/>
              <a:chOff x="36140145" y="418008"/>
              <a:chExt cx="3725986" cy="13534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8309309" y="679222"/>
                <a:ext cx="1556822" cy="8309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33" tIns="45716" rIns="91433" bIns="45716">
                <a:spAutoFit/>
              </a:bodyPr>
              <a:lstStyle/>
              <a:p>
                <a:r>
                  <a:rPr lang="en-GB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2020</a:t>
                </a:r>
              </a:p>
            </p:txBody>
          </p:sp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40145" y="418008"/>
                <a:ext cx="2160000" cy="13534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Titre 1"/>
            <p:cNvSpPr txBox="1">
              <a:spLocks/>
            </p:cNvSpPr>
            <p:nvPr/>
          </p:nvSpPr>
          <p:spPr>
            <a:xfrm>
              <a:off x="4230494" y="407959"/>
              <a:ext cx="34134656" cy="2326118"/>
            </a:xfrm>
            <a:prstGeom prst="rect">
              <a:avLst/>
            </a:prstGeom>
          </p:spPr>
          <p:txBody>
            <a:bodyPr vert="horz" lIns="417608" tIns="208805" rIns="417608" bIns="208805" rtlCol="0" anchor="ctr">
              <a:noAutofit/>
            </a:bodyPr>
            <a:lstStyle>
              <a:lvl1pPr algn="ctr" defTabSz="4176079" rtl="0" eaLnBrk="1" latinLnBrk="0" hangingPunct="1">
                <a:spcBef>
                  <a:spcPct val="0"/>
                </a:spcBef>
                <a:buNone/>
                <a:defRPr sz="201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7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Minerals as key markers of melt/fluid percolation in the lithospheric mantle from the French Massif Central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44394" y="3118451"/>
              <a:ext cx="25706857" cy="830989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pPr algn="ctr"/>
              <a:r>
                <a:rPr lang="en-GB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Christiane WAGNER</a:t>
              </a:r>
              <a:r>
                <a:rPr lang="en-GB" sz="4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Etienne </a:t>
              </a:r>
              <a:r>
                <a:rPr lang="en-GB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DELOULE</a:t>
              </a:r>
              <a:r>
                <a:rPr lang="en-GB" sz="4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Marie-Lola Pascal</a:t>
              </a:r>
              <a:r>
                <a:rPr lang="en-GB" sz="4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Omar </a:t>
              </a:r>
              <a:r>
                <a:rPr lang="en-GB" sz="4800" b="1" cap="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Boudouma</a:t>
              </a:r>
              <a:r>
                <a:rPr lang="en-GB" sz="4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4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50534" y="5176225"/>
              <a:ext cx="18655742" cy="720080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r>
                <a:rPr lang="en-GB" sz="4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CRPG, CNRS-</a:t>
              </a:r>
              <a:r>
                <a:rPr lang="en-GB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Univ</a:t>
              </a:r>
              <a:r>
                <a:rPr lang="en-GB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 Lorraine, F-54501 </a:t>
              </a:r>
              <a:r>
                <a:rPr lang="en-GB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Vandoeuvre</a:t>
              </a:r>
              <a:r>
                <a:rPr lang="en-GB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lès</a:t>
              </a:r>
              <a:r>
                <a:rPr lang="en-GB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-Nancy, France.</a:t>
              </a:r>
              <a:endParaRPr lang="en-GB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50534" y="4504266"/>
              <a:ext cx="34131792" cy="707878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r>
                <a:rPr lang="en-GB" sz="40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Sorbonne Université, CNRS, Institut des Sciences de la Terre de Paris (</a:t>
              </a:r>
              <a:r>
                <a:rPr lang="fr-FR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ISTeP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), 75005 Paris, France, </a:t>
              </a:r>
              <a:r>
                <a:rPr lang="en-GB" sz="4000" dirty="0">
                  <a:latin typeface="Arial" panose="020B0604020202020204" pitchFamily="34" charset="0"/>
                  <a:cs typeface="Arial" panose="020B0604020202020204" pitchFamily="34" charset="0"/>
                  <a:hlinkClick r:id="rId33"/>
                </a:rPr>
                <a:t>christiane.wagner_raffin@sorbonne-universite.fr</a:t>
              </a:r>
              <a:endParaRPr lang="en-GB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3" name="Groupe 202"/>
            <p:cNvGrpSpPr/>
            <p:nvPr/>
          </p:nvGrpSpPr>
          <p:grpSpPr>
            <a:xfrm>
              <a:off x="484030" y="378347"/>
              <a:ext cx="3456384" cy="5928799"/>
              <a:chOff x="305918" y="253222"/>
              <a:chExt cx="3456384" cy="5225863"/>
            </a:xfrm>
          </p:grpSpPr>
          <p:grpSp>
            <p:nvGrpSpPr>
              <p:cNvPr id="208" name="Groupe 207"/>
              <p:cNvGrpSpPr/>
              <p:nvPr/>
            </p:nvGrpSpPr>
            <p:grpSpPr>
              <a:xfrm>
                <a:off x="305918" y="253222"/>
                <a:ext cx="3456384" cy="5225863"/>
                <a:chOff x="89894" y="-1589"/>
                <a:chExt cx="3456384" cy="5225863"/>
              </a:xfrm>
            </p:grpSpPr>
            <p:grpSp>
              <p:nvGrpSpPr>
                <p:cNvPr id="216" name="Groupe 215"/>
                <p:cNvGrpSpPr/>
                <p:nvPr/>
              </p:nvGrpSpPr>
              <p:grpSpPr>
                <a:xfrm>
                  <a:off x="558086" y="306339"/>
                  <a:ext cx="2520000" cy="3024216"/>
                  <a:chOff x="774110" y="306339"/>
                  <a:chExt cx="2520000" cy="3024216"/>
                </a:xfrm>
              </p:grpSpPr>
              <p:pic>
                <p:nvPicPr>
                  <p:cNvPr id="219" name="Picture 5" descr="D:\Users\Christiane\administration divers\Sorbonne-Université\LOGO_SCIENCES_DEF_CMJN.jpg"/>
                  <p:cNvPicPr>
                    <a:picLocks noChangeAspect="1" noChangeArrowheads="1"/>
                  </p:cNvPicPr>
                  <p:nvPr/>
                </p:nvPicPr>
                <p:blipFill>
                  <a:blip r:embed="rId3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774110" y="306339"/>
                    <a:ext cx="2520000" cy="10123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4" name="Picture 8" descr="D:\Users\Christiane\administration divers\ISTEP\logo_ISTEP_Grand_5coul-2018.jpg"/>
                  <p:cNvPicPr>
                    <a:picLocks noChangeAspect="1" noChangeArrowheads="1"/>
                  </p:cNvPicPr>
                  <p:nvPr/>
                </p:nvPicPr>
                <p:blipFill>
                  <a:blip r:embed="rId3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954110" y="1457971"/>
                    <a:ext cx="2160000" cy="72057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aphicFrame>
                <p:nvGraphicFramePr>
                  <p:cNvPr id="246" name="Objet 24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60228427"/>
                      </p:ext>
                    </p:extLst>
                  </p:nvPr>
                </p:nvGraphicFramePr>
                <p:xfrm>
                  <a:off x="1431906" y="2250555"/>
                  <a:ext cx="1204408" cy="1080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468" name="Document" r:id="rId37" imgW="1226520" imgH="1229400" progId="Word.Document.8">
                          <p:embed/>
                        </p:oleObj>
                      </mc:Choice>
                      <mc:Fallback>
                        <p:oleObj name="Document" r:id="rId37" imgW="1226520" imgH="1229400" progId="Word.Document.8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31906" y="2250555"/>
                                <a:ext cx="1204408" cy="1080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217" name="Rectangle 216"/>
                <p:cNvSpPr/>
                <p:nvPr/>
              </p:nvSpPr>
              <p:spPr>
                <a:xfrm>
                  <a:off x="89894" y="-1589"/>
                  <a:ext cx="3456384" cy="52258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pic>
            <p:nvPicPr>
              <p:cNvPr id="211" name="Picture 26" descr="UL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4050" y="4436822"/>
                <a:ext cx="1872088" cy="694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5" descr="CRPG300dpi"/>
              <p:cNvPicPr/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138" y="3578905"/>
                <a:ext cx="1621912" cy="648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9" name="ZoneTexte 28"/>
          <p:cNvSpPr txBox="1"/>
          <p:nvPr/>
        </p:nvSpPr>
        <p:spPr>
          <a:xfrm>
            <a:off x="22062434" y="29413152"/>
            <a:ext cx="1263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i="1" dirty="0" smtClean="0">
                <a:latin typeface="Arial "/>
              </a:rPr>
              <a:t>[1] Thompson JB, </a:t>
            </a:r>
            <a:r>
              <a:rPr lang="fr-FR" sz="1800" i="1" dirty="0" err="1" smtClean="0">
                <a:latin typeface="Arial "/>
              </a:rPr>
              <a:t>Rev</a:t>
            </a:r>
            <a:r>
              <a:rPr lang="fr-FR" sz="1800" i="1" dirty="0" smtClean="0">
                <a:latin typeface="Arial "/>
              </a:rPr>
              <a:t> Min,10, 1982; [2] </a:t>
            </a:r>
            <a:r>
              <a:rPr lang="fr-FR" sz="1800" i="1" dirty="0" err="1" smtClean="0">
                <a:latin typeface="Arial "/>
              </a:rPr>
              <a:t>Seitz</a:t>
            </a:r>
            <a:r>
              <a:rPr lang="fr-FR" sz="1800" i="1" dirty="0" smtClean="0">
                <a:latin typeface="Arial "/>
              </a:rPr>
              <a:t> &amp; Woodland, </a:t>
            </a:r>
            <a:r>
              <a:rPr lang="fr-FR" sz="1800" i="1" dirty="0" err="1" smtClean="0">
                <a:latin typeface="Arial "/>
              </a:rPr>
              <a:t>Chem</a:t>
            </a:r>
            <a:r>
              <a:rPr lang="fr-FR" sz="1800" i="1" dirty="0" smtClean="0">
                <a:latin typeface="Arial "/>
              </a:rPr>
              <a:t> </a:t>
            </a:r>
            <a:r>
              <a:rPr lang="fr-FR" sz="1800" i="1" dirty="0" err="1" smtClean="0">
                <a:latin typeface="Arial "/>
              </a:rPr>
              <a:t>Geol</a:t>
            </a:r>
            <a:r>
              <a:rPr lang="fr-FR" sz="1800" i="1" dirty="0" smtClean="0">
                <a:latin typeface="Arial "/>
              </a:rPr>
              <a:t>, 166, 2000; [3] Wagner &amp; </a:t>
            </a:r>
            <a:r>
              <a:rPr lang="fr-FR" sz="1800" i="1" dirty="0" err="1" smtClean="0">
                <a:latin typeface="Arial "/>
              </a:rPr>
              <a:t>Deloule</a:t>
            </a:r>
            <a:r>
              <a:rPr lang="fr-FR" sz="1800" i="1" dirty="0" smtClean="0">
                <a:latin typeface="Arial "/>
              </a:rPr>
              <a:t>, GCA, 71, 2007.</a:t>
            </a:r>
            <a:endParaRPr lang="en-GB" sz="1800" i="1" dirty="0">
              <a:latin typeface="Arial 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024365" y="8587259"/>
            <a:ext cx="4535600" cy="3258363"/>
            <a:chOff x="1024365" y="8587259"/>
            <a:chExt cx="4535600" cy="3258363"/>
          </a:xfrm>
        </p:grpSpPr>
        <p:sp>
          <p:nvSpPr>
            <p:cNvPr id="126" name="ZoneTexte 125"/>
            <p:cNvSpPr txBox="1"/>
            <p:nvPr/>
          </p:nvSpPr>
          <p:spPr>
            <a:xfrm>
              <a:off x="1024365" y="8587259"/>
              <a:ext cx="446135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 report here the sample  SD13, representative of the different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spinel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lherzolites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from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Devès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French Massif Central).</a:t>
              </a:r>
            </a:p>
          </p:txBody>
        </p:sp>
        <p:sp>
          <p:nvSpPr>
            <p:cNvPr id="180" name="ZoneTexte 179"/>
            <p:cNvSpPr txBox="1"/>
            <p:nvPr/>
          </p:nvSpPr>
          <p:spPr>
            <a:xfrm>
              <a:off x="1024365" y="10891515"/>
              <a:ext cx="4535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lherzolites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have been equilibrated at 950-1050°C.</a:t>
              </a:r>
            </a:p>
          </p:txBody>
        </p:sp>
      </p:grpSp>
      <p:pic>
        <p:nvPicPr>
          <p:cNvPr id="181" name="Image 180" descr="https://egu2020.eu/cc_by_logo_png.png"/>
          <p:cNvPicPr/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126" y="2190920"/>
            <a:ext cx="3838575" cy="134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1447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4432</TotalTime>
  <Words>788</Words>
  <Application>Microsoft Office PowerPoint</Application>
  <PresentationFormat>Personnalisé</PresentationFormat>
  <Paragraphs>118</Paragraphs>
  <Slides>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Thème Office</vt:lpstr>
      <vt:lpstr>Document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Christiane</dc:creator>
  <cp:lastModifiedBy>christiane</cp:lastModifiedBy>
  <cp:revision>419</cp:revision>
  <cp:lastPrinted>2020-01-29T08:58:21Z</cp:lastPrinted>
  <dcterms:created xsi:type="dcterms:W3CDTF">2019-01-09T10:07:19Z</dcterms:created>
  <dcterms:modified xsi:type="dcterms:W3CDTF">2020-03-31T16:17:40Z</dcterms:modified>
</cp:coreProperties>
</file>