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9" r:id="rId2"/>
    <p:sldId id="270" r:id="rId3"/>
    <p:sldId id="264" r:id="rId4"/>
    <p:sldId id="267" r:id="rId5"/>
    <p:sldId id="268" r:id="rId6"/>
    <p:sldId id="273" r:id="rId7"/>
    <p:sldId id="272" r:id="rId8"/>
    <p:sldId id="269" r:id="rId9"/>
    <p:sldId id="271" r:id="rId10"/>
    <p:sldId id="275" r:id="rId11"/>
    <p:sldId id="274" r:id="rId12"/>
    <p:sldId id="276" r:id="rId13"/>
    <p:sldId id="277" r:id="rId14"/>
    <p:sldId id="262" r:id="rId15"/>
    <p:sldId id="278" r:id="rId16"/>
    <p:sldId id="284" r:id="rId17"/>
    <p:sldId id="285" r:id="rId18"/>
    <p:sldId id="286" r:id="rId19"/>
    <p:sldId id="287" r:id="rId20"/>
    <p:sldId id="288" r:id="rId21"/>
  </p:sldIdLst>
  <p:sldSz cx="12192000" cy="6858000"/>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5" userDrawn="1">
          <p15:clr>
            <a:srgbClr val="A4A3A4"/>
          </p15:clr>
        </p15:guide>
        <p15:guide id="2" pos="6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a Sophia" initials="TSvdV" lastIdx="1" clrIdx="0">
    <p:extLst>
      <p:ext uri="{19B8F6BF-5375-455C-9EA6-DF929625EA0E}">
        <p15:presenceInfo xmlns:p15="http://schemas.microsoft.com/office/powerpoint/2012/main" userId="Tessa Soph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94754"/>
  </p:normalViewPr>
  <p:slideViewPr>
    <p:cSldViewPr snapToGrid="0">
      <p:cViewPr varScale="1">
        <p:scale>
          <a:sx n="148" d="100"/>
          <a:sy n="148" d="100"/>
        </p:scale>
        <p:origin x="780" y="114"/>
      </p:cViewPr>
      <p:guideLst>
        <p:guide orient="horz" pos="3865"/>
        <p:guide pos="664"/>
      </p:guideLst>
    </p:cSldViewPr>
  </p:slideViewPr>
  <p:notesTextViewPr>
    <p:cViewPr>
      <p:scale>
        <a:sx n="1" d="1"/>
        <a:sy n="1" d="1"/>
      </p:scale>
      <p:origin x="0" y="0"/>
    </p:cViewPr>
  </p:notesTextViewPr>
  <p:notesViewPr>
    <p:cSldViewPr snapToGrid="0">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E93CF5-08DC-074F-9F45-F2D060A05528}" type="datetimeFigureOut">
              <a:rPr lang="nn-NO" smtClean="0"/>
              <a:pPr/>
              <a:t>01.05.2020</a:t>
            </a:fld>
            <a:endParaRPr lang="nn-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94C6F1-7654-4546-84C8-726BBFF0FEE9}" type="slidenum">
              <a:rPr lang="nn-NO" smtClean="0"/>
              <a:pPr/>
              <a:t>‹N°›</a:t>
            </a:fld>
            <a:endParaRPr lang="nn-NO"/>
          </a:p>
        </p:txBody>
      </p:sp>
    </p:spTree>
    <p:extLst>
      <p:ext uri="{BB962C8B-B14F-4D97-AF65-F5344CB8AC3E}">
        <p14:creationId xmlns:p14="http://schemas.microsoft.com/office/powerpoint/2010/main" val="2904617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64EC9-D442-4A73-AF62-EBD12DF3B1CD}" type="datetimeFigureOut">
              <a:rPr lang="nb-NO" smtClean="0"/>
              <a:t>01.05.2020</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A05A7-7DD3-4B53-88D1-5AAC6969AC5D}" type="slidenum">
              <a:rPr lang="nb-NO" smtClean="0"/>
              <a:t>‹N°›</a:t>
            </a:fld>
            <a:endParaRPr lang="nb-NO"/>
          </a:p>
        </p:txBody>
      </p:sp>
    </p:spTree>
    <p:extLst>
      <p:ext uri="{BB962C8B-B14F-4D97-AF65-F5344CB8AC3E}">
        <p14:creationId xmlns:p14="http://schemas.microsoft.com/office/powerpoint/2010/main" val="429391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3</a:t>
            </a:fld>
            <a:endParaRPr lang="nb-NO"/>
          </a:p>
        </p:txBody>
      </p:sp>
    </p:spTree>
    <p:extLst>
      <p:ext uri="{BB962C8B-B14F-4D97-AF65-F5344CB8AC3E}">
        <p14:creationId xmlns:p14="http://schemas.microsoft.com/office/powerpoint/2010/main" val="1233042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12</a:t>
            </a:fld>
            <a:endParaRPr lang="nb-NO"/>
          </a:p>
        </p:txBody>
      </p:sp>
    </p:spTree>
    <p:extLst>
      <p:ext uri="{BB962C8B-B14F-4D97-AF65-F5344CB8AC3E}">
        <p14:creationId xmlns:p14="http://schemas.microsoft.com/office/powerpoint/2010/main" val="227668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 figure show the initial configuration of the numerical experiments. The setup correspond to an oceanic lithosphere with an homogenous 8 km thick continental crust. The thermal structure of the lithosphere correspond to the half-space model for ocean, with  continuous divergence half-rate of 7 mm/yr. The obliquity of the ridge is the  angle between the divergence direction and the ridge axis (i.e.  Orthogonal ridge has an obliquity of 90ᵒ). It is defined by the thermal structure of  the oceanic lithosphere than can be see in red on the figure.</a:t>
            </a:r>
          </a:p>
          <a:p>
            <a:r>
              <a:rPr lang="en-GB" dirty="0"/>
              <a:t>A free surface boundary condition on top of the model is implemented using 10 km a sticky-air layer (Schmeling et al., 2008). Upper and lower velocity boundary conditions are defined to preserve mass balance in the sticky-air and material domains of the model respectively.</a:t>
            </a:r>
          </a:p>
          <a:p>
            <a:r>
              <a:rPr lang="en-GB" dirty="0"/>
              <a:t>A very high resolution of 500m is used to adequately model fault formation in ultra-slow spreading systems (</a:t>
            </a:r>
            <a:r>
              <a:rPr lang="en-GB" dirty="0" err="1"/>
              <a:t>Gulcher</a:t>
            </a:r>
            <a:r>
              <a:rPr lang="en-GB" dirty="0"/>
              <a:t> et al. , 2019). </a:t>
            </a:r>
          </a:p>
          <a:p>
            <a:r>
              <a:rPr lang="en-GB" dirty="0"/>
              <a:t>We use the grain-damage rheology to model ridge transform systems in 3D.</a:t>
            </a:r>
          </a:p>
          <a:p>
            <a:r>
              <a:rPr lang="en-GB" dirty="0"/>
              <a:t>The melting and accretion is controlled by a temperature and pressure dependent thermodynamic database. Melt extraction and percolation is implemented in a simplified manner assuming instantaneous movement to the top of the shallowed part of the partial molten region (see </a:t>
            </a:r>
            <a:r>
              <a:rPr lang="en-GB" dirty="0" err="1"/>
              <a:t>Puthe</a:t>
            </a:r>
            <a:r>
              <a:rPr lang="en-GB" dirty="0"/>
              <a:t> et al., 2014 for details).</a:t>
            </a:r>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4</a:t>
            </a:fld>
            <a:endParaRPr lang="nb-NO"/>
          </a:p>
        </p:txBody>
      </p:sp>
    </p:spTree>
    <p:extLst>
      <p:ext uri="{BB962C8B-B14F-4D97-AF65-F5344CB8AC3E}">
        <p14:creationId xmlns:p14="http://schemas.microsoft.com/office/powerpoint/2010/main" val="393750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Model </a:t>
            </a:r>
            <a:r>
              <a:rPr lang="en-GB" dirty="0" err="1"/>
              <a:t>sshad</a:t>
            </a:r>
            <a:r>
              <a:rPr lang="en-GB" dirty="0"/>
              <a:t>.</a:t>
            </a:r>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5</a:t>
            </a:fld>
            <a:endParaRPr lang="nb-NO"/>
          </a:p>
        </p:txBody>
      </p:sp>
    </p:spTree>
    <p:extLst>
      <p:ext uri="{BB962C8B-B14F-4D97-AF65-F5344CB8AC3E}">
        <p14:creationId xmlns:p14="http://schemas.microsoft.com/office/powerpoint/2010/main" val="370144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Model </a:t>
            </a:r>
            <a:r>
              <a:rPr lang="en-GB" dirty="0" err="1"/>
              <a:t>sshae</a:t>
            </a:r>
            <a:endParaRPr lang="en-GB" dirty="0"/>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6</a:t>
            </a:fld>
            <a:endParaRPr lang="nb-NO"/>
          </a:p>
        </p:txBody>
      </p:sp>
    </p:spTree>
    <p:extLst>
      <p:ext uri="{BB962C8B-B14F-4D97-AF65-F5344CB8AC3E}">
        <p14:creationId xmlns:p14="http://schemas.microsoft.com/office/powerpoint/2010/main" val="28694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As ridge position/activity is not controlled  in this numerical model magma supply cannot be varied as in previous studies (e.g. Buck et al., 2005; </a:t>
            </a:r>
            <a:r>
              <a:rPr lang="en-GB" dirty="0" err="1"/>
              <a:t>Howel</a:t>
            </a:r>
            <a:r>
              <a:rPr lang="en-GB" dirty="0"/>
              <a:t> et al., 2019). For these reasons We use the mantle rock depletion level as a proxy for magma supply. By increasing the depletion level in mantle rocks this artificially reduce the melting capacity of these rocks and reduce the magma supply at the ridge.  The melting and accretion is controlled by a temperature and pressure dependent thermodynamic database (see </a:t>
            </a:r>
            <a:r>
              <a:rPr lang="en-GB" dirty="0" err="1"/>
              <a:t>Puthe</a:t>
            </a:r>
            <a:r>
              <a:rPr lang="en-GB" dirty="0"/>
              <a:t> et al., 2014 for details). Melt extraction and percolation is implemented in  </a:t>
            </a:r>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7</a:t>
            </a:fld>
            <a:endParaRPr lang="nb-NO"/>
          </a:p>
        </p:txBody>
      </p:sp>
    </p:spTree>
    <p:extLst>
      <p:ext uri="{BB962C8B-B14F-4D97-AF65-F5344CB8AC3E}">
        <p14:creationId xmlns:p14="http://schemas.microsoft.com/office/powerpoint/2010/main" val="231193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8</a:t>
            </a:fld>
            <a:endParaRPr lang="nb-NO"/>
          </a:p>
        </p:txBody>
      </p:sp>
    </p:spTree>
    <p:extLst>
      <p:ext uri="{BB962C8B-B14F-4D97-AF65-F5344CB8AC3E}">
        <p14:creationId xmlns:p14="http://schemas.microsoft.com/office/powerpoint/2010/main" val="82778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 figure show the initial configuration of the numerical experiments. The setup correspond to an oceanic lithosphere with an homogenous 8 km thick continental crust. The thermal structure of the lithosphere correspond to the half-space model for ocean, with  continuous divergence half-rate of 7 mm/yr. The obliquity of the ridge is the  angle between the divergence direction and the ridge axis (i.e.  Orthogonal ridge has an obliquity of 90ᵒ). It is defined by the thermal structure of  the oceanic lithosphere than can be see in red on the figure.</a:t>
            </a:r>
          </a:p>
          <a:p>
            <a:r>
              <a:rPr lang="en-GB" dirty="0"/>
              <a:t>A free surface boundary condition on top of the model is implemented using 10 km a sticky-air layer (Schmeling et al., 2008). Upper and lower velocity boundary conditions are defined to preserve mass balance in the sticky-air and material domains of the model respectively.</a:t>
            </a:r>
          </a:p>
          <a:p>
            <a:r>
              <a:rPr lang="en-GB" dirty="0"/>
              <a:t>Melting and ridge accretion is implemented using a thermodynamic database and a melt migration algorithm that has been successfully applied to the study of accretion at ridges in previous studies (</a:t>
            </a:r>
            <a:r>
              <a:rPr lang="en-GB" dirty="0" err="1"/>
              <a:t>Gerya</a:t>
            </a:r>
            <a:r>
              <a:rPr lang="en-GB" dirty="0"/>
              <a:t> et al., 2013).</a:t>
            </a:r>
          </a:p>
          <a:p>
            <a:r>
              <a:rPr lang="en-GB" dirty="0"/>
              <a:t>A very high resolution of 500m is used to adequately model fault formation in ultra-slow spreading systems (</a:t>
            </a:r>
            <a:r>
              <a:rPr lang="en-GB" dirty="0" err="1"/>
              <a:t>Gulcher</a:t>
            </a:r>
            <a:r>
              <a:rPr lang="en-GB" dirty="0"/>
              <a:t> et al. , 2019). </a:t>
            </a:r>
          </a:p>
          <a:p>
            <a:r>
              <a:rPr lang="en-GB" dirty="0"/>
              <a:t>We use the grain-damage rheology to model ridge transform systems in 3D.</a:t>
            </a:r>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9</a:t>
            </a:fld>
            <a:endParaRPr lang="nb-NO"/>
          </a:p>
        </p:txBody>
      </p:sp>
    </p:spTree>
    <p:extLst>
      <p:ext uri="{BB962C8B-B14F-4D97-AF65-F5344CB8AC3E}">
        <p14:creationId xmlns:p14="http://schemas.microsoft.com/office/powerpoint/2010/main" val="141546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Model </a:t>
            </a:r>
            <a:r>
              <a:rPr lang="en-GB" dirty="0" err="1"/>
              <a:t>sshad</a:t>
            </a:r>
            <a:r>
              <a:rPr lang="en-GB" dirty="0"/>
              <a:t>.</a:t>
            </a:r>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10</a:t>
            </a:fld>
            <a:endParaRPr lang="nb-NO"/>
          </a:p>
        </p:txBody>
      </p:sp>
    </p:spTree>
    <p:extLst>
      <p:ext uri="{BB962C8B-B14F-4D97-AF65-F5344CB8AC3E}">
        <p14:creationId xmlns:p14="http://schemas.microsoft.com/office/powerpoint/2010/main" val="190788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34A05A7-7DD3-4B53-88D1-5AAC6969AC5D}" type="slidenum">
              <a:rPr lang="nb-NO" smtClean="0"/>
              <a:t>11</a:t>
            </a:fld>
            <a:endParaRPr lang="nb-NO"/>
          </a:p>
        </p:txBody>
      </p:sp>
    </p:spTree>
    <p:extLst>
      <p:ext uri="{BB962C8B-B14F-4D97-AF65-F5344CB8AC3E}">
        <p14:creationId xmlns:p14="http://schemas.microsoft.com/office/powerpoint/2010/main" val="2031208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Undertittel 2"/>
          <p:cNvSpPr txBox="1">
            <a:spLocks/>
          </p:cNvSpPr>
          <p:nvPr userDrawn="1"/>
        </p:nvSpPr>
        <p:spPr>
          <a:xfrm>
            <a:off x="941949" y="6070591"/>
            <a:ext cx="10351780" cy="374996"/>
          </a:xfrm>
          <a:prstGeom prst="rect">
            <a:avLst/>
          </a:prstGeom>
        </p:spPr>
        <p:txBody>
          <a:bodyPr vert="horz" lIns="91440" tIns="45720" rIns="91440" bIns="45720" rtlCol="0">
            <a:normAutofit/>
          </a:bodyPr>
          <a:lstStyle>
            <a:lvl1pPr marL="0" indent="0" algn="l">
              <a:buNone/>
              <a:defRPr sz="1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chemeClr val="bg1"/>
                </a:solidFill>
                <a:effectLst/>
                <a:uLnTx/>
                <a:uFillTx/>
                <a:latin typeface="Open Sans"/>
                <a:ea typeface="+mn-ea"/>
                <a:cs typeface="Open Sans"/>
              </a:rPr>
              <a:t>cage.uit.no</a:t>
            </a:r>
          </a:p>
        </p:txBody>
      </p:sp>
      <p:cxnSp>
        <p:nvCxnSpPr>
          <p:cNvPr id="13" name="Rett linje 9"/>
          <p:cNvCxnSpPr/>
          <p:nvPr userDrawn="1"/>
        </p:nvCxnSpPr>
        <p:spPr>
          <a:xfrm>
            <a:off x="1054100" y="3490439"/>
            <a:ext cx="6106096"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355510" cy="2279116"/>
          </a:xfrm>
          <a:prstGeom prst="rect">
            <a:avLst/>
          </a:prstGeom>
        </p:spPr>
      </p:pic>
      <p:sp>
        <p:nvSpPr>
          <p:cNvPr id="2" name="Tittel 1"/>
          <p:cNvSpPr>
            <a:spLocks noGrp="1"/>
          </p:cNvSpPr>
          <p:nvPr>
            <p:ph type="ctrTitle"/>
          </p:nvPr>
        </p:nvSpPr>
        <p:spPr>
          <a:xfrm>
            <a:off x="914400" y="1910404"/>
            <a:ext cx="6579139" cy="1470025"/>
          </a:xfrm>
        </p:spPr>
        <p:txBody>
          <a:bodyPr/>
          <a:lstStyle>
            <a:lvl1pPr>
              <a:defRPr>
                <a:solidFill>
                  <a:schemeClr val="bg1"/>
                </a:solidFill>
                <a:latin typeface="Arial" pitchFamily="34" charset="0"/>
                <a:cs typeface="Arial" pitchFamily="34" charset="0"/>
              </a:defRPr>
            </a:lvl1pPr>
          </a:lstStyle>
          <a:p>
            <a:r>
              <a:rPr lang="nb-NO" noProof="0"/>
              <a:t>Click to edit Master title style</a:t>
            </a:r>
            <a:endParaRPr lang="en-US" noProof="0" dirty="0"/>
          </a:p>
        </p:txBody>
      </p:sp>
      <p:sp>
        <p:nvSpPr>
          <p:cNvPr id="3" name="Undertittel 2"/>
          <p:cNvSpPr>
            <a:spLocks noGrp="1"/>
          </p:cNvSpPr>
          <p:nvPr>
            <p:ph type="subTitle" idx="1"/>
          </p:nvPr>
        </p:nvSpPr>
        <p:spPr>
          <a:xfrm>
            <a:off x="925821" y="3606172"/>
            <a:ext cx="6234376" cy="1752600"/>
          </a:xfrm>
        </p:spPr>
        <p:txBody>
          <a:bodyPr>
            <a:normAutofit/>
          </a:bodyPr>
          <a:lstStyle>
            <a:lvl1pPr marL="0" indent="0" algn="l">
              <a:buNone/>
              <a:defRPr sz="1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noProof="0"/>
              <a:t>Click to edit Master subtitle style</a:t>
            </a:r>
            <a:endParaRPr lang="en-US" noProof="0" dirty="0"/>
          </a:p>
        </p:txBody>
      </p:sp>
      <p:cxnSp>
        <p:nvCxnSpPr>
          <p:cNvPr id="28" name="Rett linje 27"/>
          <p:cNvCxnSpPr/>
          <p:nvPr userDrawn="1"/>
        </p:nvCxnSpPr>
        <p:spPr>
          <a:xfrm>
            <a:off x="1054100" y="3490439"/>
            <a:ext cx="6106096"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Rett linje 15"/>
          <p:cNvCxnSpPr/>
          <p:nvPr userDrawn="1"/>
        </p:nvCxnSpPr>
        <p:spPr>
          <a:xfrm>
            <a:off x="1054100" y="3488851"/>
            <a:ext cx="6106096"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6324" y="336706"/>
            <a:ext cx="1734933" cy="1273936"/>
          </a:xfrm>
          <a:prstGeom prst="rect">
            <a:avLst/>
          </a:prstGeom>
        </p:spPr>
      </p:pic>
      <p:cxnSp>
        <p:nvCxnSpPr>
          <p:cNvPr id="15" name="Rett linje 9"/>
          <p:cNvCxnSpPr/>
          <p:nvPr userDrawn="1"/>
        </p:nvCxnSpPr>
        <p:spPr>
          <a:xfrm flipV="1">
            <a:off x="5234515" y="3750273"/>
            <a:ext cx="6953942" cy="3107727"/>
          </a:xfrm>
          <a:prstGeom prst="line">
            <a:avLst/>
          </a:prstGeom>
          <a:ln w="25400" cap="flat" cmpd="sng" algn="ctr">
            <a:solidFill>
              <a:schemeClr val="bg1">
                <a:alpha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Rett linje 10"/>
          <p:cNvCxnSpPr/>
          <p:nvPr userDrawn="1"/>
        </p:nvCxnSpPr>
        <p:spPr>
          <a:xfrm rot="16200000" flipH="1">
            <a:off x="7860739" y="3694065"/>
            <a:ext cx="4297813" cy="2030055"/>
          </a:xfrm>
          <a:prstGeom prst="line">
            <a:avLst/>
          </a:prstGeom>
          <a:ln w="19050" cap="flat" cmpd="sng" algn="ctr">
            <a:solidFill>
              <a:schemeClr val="bg1">
                <a:alpha val="6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Rett linje 11"/>
          <p:cNvCxnSpPr/>
          <p:nvPr userDrawn="1"/>
        </p:nvCxnSpPr>
        <p:spPr>
          <a:xfrm>
            <a:off x="8479649" y="4006212"/>
            <a:ext cx="3708808" cy="1504193"/>
          </a:xfrm>
          <a:prstGeom prst="line">
            <a:avLst/>
          </a:prstGeom>
          <a:ln w="19050" cap="flat" cmpd="sng" algn="ctr">
            <a:solidFill>
              <a:schemeClr val="bg1">
                <a:alpha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Rett linje 12"/>
          <p:cNvCxnSpPr/>
          <p:nvPr userDrawn="1"/>
        </p:nvCxnSpPr>
        <p:spPr>
          <a:xfrm flipH="1">
            <a:off x="7421447" y="-88232"/>
            <a:ext cx="2571334" cy="7030327"/>
          </a:xfrm>
          <a:prstGeom prst="line">
            <a:avLst/>
          </a:prstGeom>
          <a:ln w="50800" cap="flat" cmpd="sng" algn="ctr">
            <a:solidFill>
              <a:srgbClr val="F1B52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5005" y="5981582"/>
            <a:ext cx="553014" cy="553014"/>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1279" y="6056851"/>
            <a:ext cx="578411" cy="394283"/>
          </a:xfrm>
          <a:prstGeom prst="rect">
            <a:avLst/>
          </a:prstGeom>
        </p:spPr>
      </p:pic>
      <p:pic>
        <p:nvPicPr>
          <p:cNvPr id="23" name="Picture 8" descr="\\FILTJ1\Maler\Logo\Png format\Stor\Engelsk\Hovedlogo engelsk\NGU_hovedlogo_hvit_full_engelsk.png"/>
          <p:cNvPicPr>
            <a:picLocks noChangeAspect="1" noChangeArrowheads="1"/>
          </p:cNvPicPr>
          <p:nvPr userDrawn="1"/>
        </p:nvPicPr>
        <p:blipFill>
          <a:blip r:embed="rId7"/>
          <a:srcRect/>
          <a:stretch>
            <a:fillRect/>
          </a:stretch>
        </p:blipFill>
        <p:spPr bwMode="auto">
          <a:xfrm>
            <a:off x="9955721" y="5934255"/>
            <a:ext cx="646366" cy="766238"/>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noProof="0"/>
              <a:t>Click to edit Master title style</a:t>
            </a:r>
            <a:endParaRPr lang="en-US" noProof="0"/>
          </a:p>
        </p:txBody>
      </p:sp>
      <p:sp>
        <p:nvSpPr>
          <p:cNvPr id="3" name="Plassholder for innhold 2"/>
          <p:cNvSpPr>
            <a:spLocks noGrp="1"/>
          </p:cNvSpPr>
          <p:nvPr>
            <p:ph idx="1"/>
          </p:nvPr>
        </p:nvSpPr>
        <p:spPr/>
        <p:txBody>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endParaRPr lang="en-US" noProof="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CAGE – Centre for Arctic Gas Hydrate, Environment and Climate</a:t>
            </a:r>
          </a:p>
        </p:txBody>
      </p:sp>
      <p:sp>
        <p:nvSpPr>
          <p:cNvPr id="9" name="Slide Number Placeholder 8"/>
          <p:cNvSpPr>
            <a:spLocks noGrp="1"/>
          </p:cNvSpPr>
          <p:nvPr>
            <p:ph type="sldNum" sz="quarter" idx="12"/>
          </p:nvPr>
        </p:nvSpPr>
        <p:spPr/>
        <p:txBody>
          <a:bodyPr/>
          <a:lstStyle/>
          <a:p>
            <a:fld id="{48967F36-0B61-F749-ACDB-F36D75792314}"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noProof="0"/>
              <a:t>Click to edit Master title style</a:t>
            </a:r>
            <a:endParaRPr lang="en-US" noProof="0"/>
          </a:p>
        </p:txBody>
      </p:sp>
      <p:sp>
        <p:nvSpPr>
          <p:cNvPr id="3" name="Plassholder for innhold 2"/>
          <p:cNvSpPr>
            <a:spLocks noGrp="1"/>
          </p:cNvSpPr>
          <p:nvPr>
            <p:ph sz="half" idx="1"/>
          </p:nvPr>
        </p:nvSpPr>
        <p:spPr>
          <a:xfrm>
            <a:off x="493685" y="1429790"/>
            <a:ext cx="5346779" cy="4696374"/>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en-US" noProof="0" dirty="0"/>
          </a:p>
        </p:txBody>
      </p:sp>
      <p:sp>
        <p:nvSpPr>
          <p:cNvPr id="5" name="Plassholder for dato 4"/>
          <p:cNvSpPr>
            <a:spLocks noGrp="1"/>
          </p:cNvSpPr>
          <p:nvPr>
            <p:ph type="dt" sz="half" idx="10"/>
          </p:nvPr>
        </p:nvSpPr>
        <p:spPr/>
        <p:txBody>
          <a:bodyPr/>
          <a:lstStyle/>
          <a:p>
            <a:endParaRPr lang="en-US" noProof="0"/>
          </a:p>
        </p:txBody>
      </p:sp>
      <p:sp>
        <p:nvSpPr>
          <p:cNvPr id="6" name="Plassholder for bunntekst 5"/>
          <p:cNvSpPr>
            <a:spLocks noGrp="1"/>
          </p:cNvSpPr>
          <p:nvPr>
            <p:ph type="ftr" sz="quarter" idx="11"/>
          </p:nvPr>
        </p:nvSpPr>
        <p:spPr/>
        <p:txBody>
          <a:bodyPr/>
          <a:lstStyle/>
          <a:p>
            <a:r>
              <a:rPr lang="en-US" dirty="0"/>
              <a:t>CAGE – Centre for Arctic Gas Hydrate, Environment and Climate</a:t>
            </a:r>
          </a:p>
        </p:txBody>
      </p:sp>
      <p:sp>
        <p:nvSpPr>
          <p:cNvPr id="7" name="Plassholder for lysbildenummer 6"/>
          <p:cNvSpPr>
            <a:spLocks noGrp="1"/>
          </p:cNvSpPr>
          <p:nvPr>
            <p:ph type="sldNum" sz="quarter" idx="12"/>
          </p:nvPr>
        </p:nvSpPr>
        <p:spPr/>
        <p:txBody>
          <a:bodyPr/>
          <a:lstStyle/>
          <a:p>
            <a:fld id="{48967F36-0B61-F749-ACDB-F36D75792314}" type="slidenum">
              <a:rPr lang="en-US" noProof="0" smtClean="0"/>
              <a:pPr/>
              <a:t>‹N°›</a:t>
            </a:fld>
            <a:endParaRPr lang="en-US" noProof="0"/>
          </a:p>
        </p:txBody>
      </p:sp>
      <p:sp>
        <p:nvSpPr>
          <p:cNvPr id="8" name="Plassholder for innhold 2"/>
          <p:cNvSpPr>
            <a:spLocks noGrp="1"/>
          </p:cNvSpPr>
          <p:nvPr>
            <p:ph sz="half" idx="13"/>
          </p:nvPr>
        </p:nvSpPr>
        <p:spPr>
          <a:xfrm>
            <a:off x="6453824" y="1436425"/>
            <a:ext cx="5280976" cy="4696374"/>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93685" y="300208"/>
            <a:ext cx="11241115" cy="614193"/>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endParaRPr lang="en-US" noProof="0" dirty="0"/>
          </a:p>
        </p:txBody>
      </p:sp>
      <p:sp>
        <p:nvSpPr>
          <p:cNvPr id="3" name="Plassholder for dato 2"/>
          <p:cNvSpPr>
            <a:spLocks noGrp="1"/>
          </p:cNvSpPr>
          <p:nvPr>
            <p:ph type="dt" sz="half" idx="10"/>
          </p:nvPr>
        </p:nvSpPr>
        <p:spPr/>
        <p:txBody>
          <a:bodyPr/>
          <a:lstStyle/>
          <a:p>
            <a:endParaRPr lang="en-US" noProof="0"/>
          </a:p>
        </p:txBody>
      </p:sp>
      <p:sp>
        <p:nvSpPr>
          <p:cNvPr id="4" name="Plassholder for bunntekst 3"/>
          <p:cNvSpPr>
            <a:spLocks noGrp="1"/>
          </p:cNvSpPr>
          <p:nvPr>
            <p:ph type="ftr" sz="quarter" idx="11"/>
          </p:nvPr>
        </p:nvSpPr>
        <p:spPr/>
        <p:txBody>
          <a:bodyPr/>
          <a:lstStyle/>
          <a:p>
            <a:r>
              <a:rPr lang="en-US" dirty="0"/>
              <a:t>CAGE – Centre for Arctic Gas Hydrate, Environment and Climate</a:t>
            </a:r>
          </a:p>
        </p:txBody>
      </p:sp>
      <p:sp>
        <p:nvSpPr>
          <p:cNvPr id="5" name="Plassholder for lysbildenummer 4"/>
          <p:cNvSpPr>
            <a:spLocks noGrp="1"/>
          </p:cNvSpPr>
          <p:nvPr>
            <p:ph type="sldNum" sz="quarter" idx="12"/>
          </p:nvPr>
        </p:nvSpPr>
        <p:spPr/>
        <p:txBody>
          <a:bodyPr/>
          <a:lstStyle/>
          <a:p>
            <a:fld id="{48967F36-0B61-F749-ACDB-F36D75792314}" type="slidenum">
              <a:rPr lang="en-US" noProof="0" smtClean="0"/>
              <a:pPr/>
              <a:t>‹N°›</a:t>
            </a:fld>
            <a:endParaRPr lang="en-US" noProof="0"/>
          </a:p>
        </p:txBody>
      </p:sp>
      <p:cxnSp>
        <p:nvCxnSpPr>
          <p:cNvPr id="6" name="Rett linje 15"/>
          <p:cNvCxnSpPr/>
          <p:nvPr userDrawn="1"/>
        </p:nvCxnSpPr>
        <p:spPr>
          <a:xfrm>
            <a:off x="1" y="1280768"/>
            <a:ext cx="12025745" cy="0"/>
          </a:xfrm>
          <a:prstGeom prst="line">
            <a:avLst/>
          </a:prstGeom>
          <a:ln w="381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Rett linje 15"/>
          <p:cNvCxnSpPr/>
          <p:nvPr userDrawn="1"/>
        </p:nvCxnSpPr>
        <p:spPr>
          <a:xfrm>
            <a:off x="493685" y="990082"/>
            <a:ext cx="11241115" cy="0"/>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lang="en-US" noProof="0"/>
          </a:p>
        </p:txBody>
      </p:sp>
      <p:sp>
        <p:nvSpPr>
          <p:cNvPr id="3" name="Plassholder for bunntekst 2"/>
          <p:cNvSpPr>
            <a:spLocks noGrp="1"/>
          </p:cNvSpPr>
          <p:nvPr>
            <p:ph type="ftr" sz="quarter" idx="11"/>
          </p:nvPr>
        </p:nvSpPr>
        <p:spPr/>
        <p:txBody>
          <a:bodyPr/>
          <a:lstStyle/>
          <a:p>
            <a:r>
              <a:rPr lang="en-US" dirty="0"/>
              <a:t>CAGE – Centre for Arctic Gas Hydrate, Environment and Climate</a:t>
            </a:r>
          </a:p>
        </p:txBody>
      </p:sp>
      <p:sp>
        <p:nvSpPr>
          <p:cNvPr id="4" name="Plassholder for lysbildenummer 3"/>
          <p:cNvSpPr>
            <a:spLocks noGrp="1"/>
          </p:cNvSpPr>
          <p:nvPr>
            <p:ph type="sldNum" sz="quarter" idx="12"/>
          </p:nvPr>
        </p:nvSpPr>
        <p:spPr/>
        <p:txBody>
          <a:bodyPr/>
          <a:lstStyle/>
          <a:p>
            <a:fld id="{48967F36-0B61-F749-ACDB-F36D75792314}" type="slidenum">
              <a:rPr lang="en-US" noProof="0" smtClean="0"/>
              <a:pPr/>
              <a:t>‹N°›</a:t>
            </a:fld>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Undertittel 2"/>
          <p:cNvSpPr>
            <a:spLocks noGrp="1"/>
          </p:cNvSpPr>
          <p:nvPr>
            <p:ph type="subTitle" idx="1"/>
          </p:nvPr>
        </p:nvSpPr>
        <p:spPr>
          <a:xfrm>
            <a:off x="925821" y="3666178"/>
            <a:ext cx="5570783" cy="1752600"/>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noProof="0"/>
              <a:t>Click to edit Master subtitle style</a:t>
            </a:r>
            <a:endParaRPr lang="en-US" noProof="0" dirty="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355510" cy="2279116"/>
          </a:xfrm>
          <a:prstGeom prst="rect">
            <a:avLst/>
          </a:prstGeom>
        </p:spPr>
      </p:pic>
      <p:pic>
        <p:nvPicPr>
          <p:cNvPr id="25" name="Pictur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6324" y="336706"/>
            <a:ext cx="1734933" cy="1273936"/>
          </a:xfrm>
          <a:prstGeom prst="rect">
            <a:avLst/>
          </a:prstGeom>
        </p:spPr>
      </p:pic>
      <p:cxnSp>
        <p:nvCxnSpPr>
          <p:cNvPr id="26" name="Rett linje 9"/>
          <p:cNvCxnSpPr/>
          <p:nvPr userDrawn="1"/>
        </p:nvCxnSpPr>
        <p:spPr>
          <a:xfrm flipV="1">
            <a:off x="5234515" y="3750273"/>
            <a:ext cx="6953942" cy="3107727"/>
          </a:xfrm>
          <a:prstGeom prst="line">
            <a:avLst/>
          </a:prstGeom>
          <a:ln w="25400" cap="flat" cmpd="sng" algn="ctr">
            <a:solidFill>
              <a:schemeClr val="bg1">
                <a:alpha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Rett linje 10"/>
          <p:cNvCxnSpPr/>
          <p:nvPr userDrawn="1"/>
        </p:nvCxnSpPr>
        <p:spPr>
          <a:xfrm rot="16200000" flipH="1">
            <a:off x="7860739" y="3694065"/>
            <a:ext cx="4297813" cy="2030055"/>
          </a:xfrm>
          <a:prstGeom prst="line">
            <a:avLst/>
          </a:prstGeom>
          <a:ln w="19050" cap="flat" cmpd="sng" algn="ctr">
            <a:solidFill>
              <a:schemeClr val="bg1">
                <a:alpha val="6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Rett linje 11"/>
          <p:cNvCxnSpPr/>
          <p:nvPr userDrawn="1"/>
        </p:nvCxnSpPr>
        <p:spPr>
          <a:xfrm>
            <a:off x="8479649" y="4006212"/>
            <a:ext cx="3708808" cy="1504193"/>
          </a:xfrm>
          <a:prstGeom prst="line">
            <a:avLst/>
          </a:prstGeom>
          <a:ln w="19050" cap="flat" cmpd="sng" algn="ctr">
            <a:solidFill>
              <a:schemeClr val="bg1">
                <a:alpha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Rett linje 12"/>
          <p:cNvCxnSpPr/>
          <p:nvPr userDrawn="1"/>
        </p:nvCxnSpPr>
        <p:spPr>
          <a:xfrm flipH="1">
            <a:off x="7421447" y="-88232"/>
            <a:ext cx="2571334" cy="7030327"/>
          </a:xfrm>
          <a:prstGeom prst="line">
            <a:avLst/>
          </a:prstGeom>
          <a:ln w="50800" cap="flat" cmpd="sng" algn="ctr">
            <a:solidFill>
              <a:srgbClr val="F1B52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5005" y="5981582"/>
            <a:ext cx="553014" cy="553014"/>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1279" y="6056851"/>
            <a:ext cx="578411" cy="394283"/>
          </a:xfrm>
          <a:prstGeom prst="rect">
            <a:avLst/>
          </a:prstGeom>
        </p:spPr>
      </p:pic>
      <p:pic>
        <p:nvPicPr>
          <p:cNvPr id="33" name="Picture 8" descr="\\FILTJ1\Maler\Logo\Png format\Stor\Engelsk\Hovedlogo engelsk\NGU_hovedlogo_hvit_full_engelsk.png"/>
          <p:cNvPicPr>
            <a:picLocks noChangeAspect="1" noChangeArrowheads="1"/>
          </p:cNvPicPr>
          <p:nvPr userDrawn="1"/>
        </p:nvPicPr>
        <p:blipFill>
          <a:blip r:embed="rId7"/>
          <a:srcRect/>
          <a:stretch>
            <a:fillRect/>
          </a:stretch>
        </p:blipFill>
        <p:spPr bwMode="auto">
          <a:xfrm>
            <a:off x="9955721" y="5934255"/>
            <a:ext cx="646366" cy="766238"/>
          </a:xfrm>
          <a:prstGeom prst="rect">
            <a:avLst/>
          </a:prstGeom>
          <a:noFill/>
        </p:spPr>
      </p:pic>
      <p:sp>
        <p:nvSpPr>
          <p:cNvPr id="35" name="Undertittel 2"/>
          <p:cNvSpPr txBox="1">
            <a:spLocks/>
          </p:cNvSpPr>
          <p:nvPr userDrawn="1"/>
        </p:nvSpPr>
        <p:spPr>
          <a:xfrm>
            <a:off x="941707" y="5634474"/>
            <a:ext cx="6614125" cy="779061"/>
          </a:xfrm>
          <a:prstGeom prst="rect">
            <a:avLst/>
          </a:prstGeom>
        </p:spPr>
        <p:txBody>
          <a:bodyPr vert="horz" lIns="91440" tIns="45720" rIns="91440" bIns="45720" rtlCol="0">
            <a:normAutofit fontScale="77500" lnSpcReduction="20000"/>
          </a:bodyPr>
          <a:lstStyle>
            <a:lvl1pPr marL="0" indent="0" algn="l">
              <a:buNone/>
              <a:defRPr sz="1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b="1" dirty="0"/>
              <a:t>CAGE – C</a:t>
            </a:r>
            <a:r>
              <a:rPr lang="en-US" sz="1400" dirty="0"/>
              <a:t>entre for </a:t>
            </a:r>
            <a:r>
              <a:rPr lang="en-US" sz="1400" b="1" dirty="0"/>
              <a:t>A</a:t>
            </a:r>
            <a:r>
              <a:rPr lang="en-US" sz="1400" dirty="0"/>
              <a:t>rctic </a:t>
            </a:r>
            <a:r>
              <a:rPr lang="en-US" sz="1400" b="1" dirty="0"/>
              <a:t>G</a:t>
            </a:r>
            <a:r>
              <a:rPr lang="en-US" sz="1400" dirty="0"/>
              <a:t>as Hydrate</a:t>
            </a:r>
            <a:r>
              <a:rPr lang="en-US" sz="1400" b="1" dirty="0"/>
              <a:t>, E</a:t>
            </a:r>
            <a:r>
              <a:rPr lang="en-US" sz="1400" dirty="0"/>
              <a:t>nvironment and Climate research work was supported by the Research Council of Norway through its </a:t>
            </a:r>
            <a:r>
              <a:rPr lang="en-US" sz="1400" dirty="0" err="1"/>
              <a:t>Centres</a:t>
            </a:r>
            <a:r>
              <a:rPr lang="en-US" sz="1400" dirty="0"/>
              <a:t> of Excellence funding scheme grant 287 no. 223259. </a:t>
            </a:r>
            <a:endParaRPr lang="nb-NO" sz="1400"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1" i="0" u="none" strike="noStrike" kern="1200" cap="none" spc="0" normalizeH="0" baseline="0" noProof="0" dirty="0">
              <a:ln>
                <a:noFill/>
              </a:ln>
              <a:solidFill>
                <a:schemeClr val="tx1"/>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chemeClr val="tx1"/>
                </a:solidFill>
                <a:effectLst/>
                <a:uLnTx/>
                <a:uFillTx/>
                <a:latin typeface="Open Sans"/>
                <a:ea typeface="+mn-ea"/>
                <a:cs typeface="Open Sans"/>
              </a:rPr>
              <a:t>cage.uit.no</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85776" y="300208"/>
            <a:ext cx="11249024" cy="838637"/>
          </a:xfrm>
          <a:prstGeom prst="rect">
            <a:avLst/>
          </a:prstGeom>
        </p:spPr>
        <p:txBody>
          <a:bodyPr vert="horz" lIns="91440" tIns="45720" rIns="91440" bIns="45720" rtlCol="0" anchor="b">
            <a:normAutofit/>
          </a:bodyPr>
          <a:lstStyle/>
          <a:p>
            <a:r>
              <a:rPr lang="en-US" noProof="0" dirty="0" err="1"/>
              <a:t>Klikk</a:t>
            </a:r>
            <a:r>
              <a:rPr lang="en-US" noProof="0" dirty="0"/>
              <a:t> for å </a:t>
            </a:r>
            <a:r>
              <a:rPr lang="en-US" noProof="0" dirty="0" err="1"/>
              <a:t>redigere</a:t>
            </a:r>
            <a:r>
              <a:rPr lang="en-US" noProof="0" dirty="0"/>
              <a:t> </a:t>
            </a:r>
            <a:r>
              <a:rPr lang="en-US" noProof="0" dirty="0" err="1"/>
              <a:t>tittelstil</a:t>
            </a:r>
            <a:endParaRPr lang="en-US" noProof="0" dirty="0"/>
          </a:p>
        </p:txBody>
      </p:sp>
      <p:sp>
        <p:nvSpPr>
          <p:cNvPr id="3" name="Plassholder for tekst 2"/>
          <p:cNvSpPr>
            <a:spLocks noGrp="1"/>
          </p:cNvSpPr>
          <p:nvPr>
            <p:ph type="body" idx="1"/>
          </p:nvPr>
        </p:nvSpPr>
        <p:spPr>
          <a:xfrm>
            <a:off x="493685" y="1428565"/>
            <a:ext cx="11241115" cy="4787461"/>
          </a:xfrm>
          <a:prstGeom prst="rect">
            <a:avLst/>
          </a:prstGeom>
        </p:spPr>
        <p:txBody>
          <a:bodyPr vert="horz" lIns="91440" tIns="45720" rIns="91440" bIns="45720" rtlCol="0">
            <a:normAutofit/>
          </a:bodyPr>
          <a:lstStyle/>
          <a:p>
            <a:pPr lvl="0"/>
            <a:r>
              <a:rPr lang="en-US" noProof="0" dirty="0" err="1"/>
              <a:t>Klikk</a:t>
            </a:r>
            <a:r>
              <a:rPr lang="en-US" noProof="0" dirty="0"/>
              <a:t> for å </a:t>
            </a:r>
            <a:r>
              <a:rPr lang="en-US" noProof="0" dirty="0" err="1"/>
              <a:t>redigere</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4" name="Plassholder for dato 3"/>
          <p:cNvSpPr>
            <a:spLocks noGrp="1"/>
          </p:cNvSpPr>
          <p:nvPr>
            <p:ph type="dt" sz="half" idx="2"/>
          </p:nvPr>
        </p:nvSpPr>
        <p:spPr>
          <a:xfrm>
            <a:off x="493685" y="6356351"/>
            <a:ext cx="1038425"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cs typeface="Arial" pitchFamily="34" charset="0"/>
              </a:defRPr>
            </a:lvl1pPr>
          </a:lstStyle>
          <a:p>
            <a:endParaRPr lang="en-US" dirty="0"/>
          </a:p>
        </p:txBody>
      </p:sp>
      <p:sp>
        <p:nvSpPr>
          <p:cNvPr id="5" name="Plassholder for bunntekst 4"/>
          <p:cNvSpPr>
            <a:spLocks noGrp="1"/>
          </p:cNvSpPr>
          <p:nvPr>
            <p:ph type="ftr" sz="quarter" idx="3"/>
          </p:nvPr>
        </p:nvSpPr>
        <p:spPr>
          <a:xfrm>
            <a:off x="1683320" y="6356351"/>
            <a:ext cx="6319320" cy="365125"/>
          </a:xfrm>
          <a:prstGeom prst="rect">
            <a:avLst/>
          </a:prstGeom>
        </p:spPr>
        <p:txBody>
          <a:bodyPr vert="horz" lIns="91440" tIns="45720" rIns="91440" bIns="45720" rtlCol="0" anchor="ctr"/>
          <a:lstStyle>
            <a:lvl1pPr algn="l">
              <a:defRPr sz="1000">
                <a:solidFill>
                  <a:schemeClr val="tx1">
                    <a:tint val="75000"/>
                  </a:schemeClr>
                </a:solidFill>
                <a:latin typeface="Arial" pitchFamily="34" charset="0"/>
                <a:cs typeface="Arial" pitchFamily="34" charset="0"/>
              </a:defRPr>
            </a:lvl1pPr>
          </a:lstStyle>
          <a:p>
            <a:r>
              <a:rPr lang="en-US" dirty="0"/>
              <a:t>CAGE – Centre for Arctic Gas Hydrate, Environment and Climate</a:t>
            </a:r>
          </a:p>
        </p:txBody>
      </p:sp>
      <p:sp>
        <p:nvSpPr>
          <p:cNvPr id="6" name="Plassholder for lysbildenummer 5"/>
          <p:cNvSpPr>
            <a:spLocks noGrp="1"/>
          </p:cNvSpPr>
          <p:nvPr>
            <p:ph type="sldNum" sz="quarter" idx="4"/>
          </p:nvPr>
        </p:nvSpPr>
        <p:spPr>
          <a:xfrm>
            <a:off x="9060557" y="6356351"/>
            <a:ext cx="2674243"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48967F36-0B61-F749-ACDB-F36D75792314}" type="slidenum">
              <a:rPr lang="en-US" smtClean="0"/>
              <a:pPr/>
              <a:t>‹N°›</a:t>
            </a:fld>
            <a:endParaRPr lang="en-US"/>
          </a:p>
        </p:txBody>
      </p:sp>
      <p:cxnSp>
        <p:nvCxnSpPr>
          <p:cNvPr id="16" name="Rett linje 15"/>
          <p:cNvCxnSpPr/>
          <p:nvPr/>
        </p:nvCxnSpPr>
        <p:spPr>
          <a:xfrm>
            <a:off x="485775" y="1279169"/>
            <a:ext cx="11249025" cy="0"/>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hf hdr="0"/>
  <p:txStyles>
    <p:title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9.png"/><Relationship Id="rId7"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10" Type="http://schemas.openxmlformats.org/officeDocument/2006/relationships/image" Target="../media/image12.png"/><Relationship Id="rId4" Type="http://schemas.openxmlformats.org/officeDocument/2006/relationships/slide" Target="slide15.xml"/><Relationship Id="rId9" Type="http://schemas.openxmlformats.org/officeDocument/2006/relationships/slide" Target="slide2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ctrTitle"/>
          </p:nvPr>
        </p:nvSpPr>
        <p:spPr>
          <a:xfrm>
            <a:off x="914400" y="1910404"/>
            <a:ext cx="7345279" cy="1470025"/>
          </a:xfrm>
        </p:spPr>
        <p:txBody>
          <a:bodyPr/>
          <a:lstStyle/>
          <a:p>
            <a:r>
              <a:rPr lang="en-GB" dirty="0"/>
              <a:t>Effect of the interplay between ultra-slow spreading ridge and transform faults on seafloor morphology</a:t>
            </a:r>
          </a:p>
        </p:txBody>
      </p:sp>
      <p:sp>
        <p:nvSpPr>
          <p:cNvPr id="9" name="Undertittel 8"/>
          <p:cNvSpPr>
            <a:spLocks noGrp="1"/>
          </p:cNvSpPr>
          <p:nvPr>
            <p:ph type="subTitle" idx="1"/>
          </p:nvPr>
        </p:nvSpPr>
        <p:spPr>
          <a:xfrm>
            <a:off x="925821" y="3606172"/>
            <a:ext cx="6234376" cy="407611"/>
          </a:xfrm>
        </p:spPr>
        <p:txBody>
          <a:bodyPr/>
          <a:lstStyle/>
          <a:p>
            <a:r>
              <a:rPr lang="en-US" dirty="0"/>
              <a:t>S. J. Beaussier, A. Plaza </a:t>
            </a:r>
            <a:r>
              <a:rPr lang="en-US" dirty="0" err="1"/>
              <a:t>Faverola</a:t>
            </a:r>
            <a:r>
              <a:rPr lang="en-US" dirty="0"/>
              <a:t>, T. </a:t>
            </a:r>
            <a:r>
              <a:rPr lang="en-US" dirty="0" err="1"/>
              <a:t>Gerya</a:t>
            </a:r>
            <a:r>
              <a:rPr lang="en-US" dirty="0"/>
              <a:t>, S. </a:t>
            </a:r>
            <a:r>
              <a:rPr lang="en-US" dirty="0" err="1"/>
              <a:t>Buenz</a:t>
            </a:r>
            <a:r>
              <a:rPr lang="en-US" dirty="0"/>
              <a:t> </a:t>
            </a:r>
          </a:p>
        </p:txBody>
      </p:sp>
      <p:cxnSp>
        <p:nvCxnSpPr>
          <p:cNvPr id="10" name="Rett linje 9"/>
          <p:cNvCxnSpPr/>
          <p:nvPr/>
        </p:nvCxnSpPr>
        <p:spPr>
          <a:xfrm>
            <a:off x="2314575" y="3490439"/>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Image 4">
            <a:extLst>
              <a:ext uri="{FF2B5EF4-FFF2-40B4-BE49-F238E27FC236}">
                <a16:creationId xmlns:a16="http://schemas.microsoft.com/office/drawing/2014/main" id="{FE8DD3E5-17DC-4380-8055-4F583334F666}"/>
              </a:ext>
            </a:extLst>
          </p:cNvPr>
          <p:cNvPicPr>
            <a:picLocks noChangeAspect="1"/>
          </p:cNvPicPr>
          <p:nvPr/>
        </p:nvPicPr>
        <p:blipFill>
          <a:blip r:embed="rId2">
            <a:lum/>
            <a:alphaModFix/>
          </a:blip>
          <a:srcRect/>
          <a:stretch>
            <a:fillRect/>
          </a:stretch>
        </p:blipFill>
        <p:spPr>
          <a:xfrm>
            <a:off x="10447618" y="5452246"/>
            <a:ext cx="1655999" cy="222480"/>
          </a:xfrm>
          <a:prstGeom prst="rect">
            <a:avLst/>
          </a:prstGeom>
          <a:noFill/>
          <a:ln>
            <a:noFill/>
          </a:ln>
        </p:spPr>
      </p:pic>
      <p:pic>
        <p:nvPicPr>
          <p:cNvPr id="7" name="Graphique 6">
            <a:extLst>
              <a:ext uri="{FF2B5EF4-FFF2-40B4-BE49-F238E27FC236}">
                <a16:creationId xmlns:a16="http://schemas.microsoft.com/office/drawing/2014/main" id="{4B2A9EB7-626E-4DE4-B9BE-BA8F74BB4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7990" y="-1491582"/>
            <a:ext cx="3345586" cy="4734426"/>
          </a:xfrm>
          <a:prstGeom prst="rect">
            <a:avLst/>
          </a:prstGeom>
        </p:spPr>
      </p:pic>
      <p:pic>
        <p:nvPicPr>
          <p:cNvPr id="4" name="Image 3" descr="Une image contenant dessin&#10;&#10;Description générée automatiquement">
            <a:extLst>
              <a:ext uri="{FF2B5EF4-FFF2-40B4-BE49-F238E27FC236}">
                <a16:creationId xmlns:a16="http://schemas.microsoft.com/office/drawing/2014/main" id="{D9C85B22-D3F8-4D18-BCFE-902BAFF55AD8}"/>
              </a:ext>
            </a:extLst>
          </p:cNvPr>
          <p:cNvPicPr>
            <a:picLocks noChangeAspect="1"/>
          </p:cNvPicPr>
          <p:nvPr/>
        </p:nvPicPr>
        <p:blipFill>
          <a:blip r:embed="rId5"/>
          <a:stretch>
            <a:fillRect/>
          </a:stretch>
        </p:blipFill>
        <p:spPr>
          <a:xfrm>
            <a:off x="0" y="6642100"/>
            <a:ext cx="617075" cy="215900"/>
          </a:xfrm>
          <a:prstGeom prst="rect">
            <a:avLst/>
          </a:prstGeom>
        </p:spPr>
      </p:pic>
      <p:pic>
        <p:nvPicPr>
          <p:cNvPr id="3" name="Image 2" descr="Une image contenant dessin, lumière&#10;&#10;Description générée automatiquement">
            <a:extLst>
              <a:ext uri="{FF2B5EF4-FFF2-40B4-BE49-F238E27FC236}">
                <a16:creationId xmlns:a16="http://schemas.microsoft.com/office/drawing/2014/main" id="{0134E245-85A2-4ACB-8812-905A0CAEE8CD}"/>
              </a:ext>
            </a:extLst>
          </p:cNvPr>
          <p:cNvPicPr>
            <a:picLocks noChangeAspect="1"/>
          </p:cNvPicPr>
          <p:nvPr/>
        </p:nvPicPr>
        <p:blipFill>
          <a:blip r:embed="rId6"/>
          <a:stretch>
            <a:fillRect/>
          </a:stretch>
        </p:blipFill>
        <p:spPr>
          <a:xfrm>
            <a:off x="8654654" y="5249954"/>
            <a:ext cx="1406525" cy="7032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Modellins seafloor spreading at the Fram Strait</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smtClean="0"/>
              <a:pPr/>
              <a:t>10</a:t>
            </a:fld>
            <a:endParaRPr lang="en-US"/>
          </a:p>
        </p:txBody>
      </p:sp>
      <p:pic>
        <p:nvPicPr>
          <p:cNvPr id="7" name="animation_ssh5h">
            <a:hlinkClick r:id="" action="ppaction://media"/>
            <a:extLst>
              <a:ext uri="{FF2B5EF4-FFF2-40B4-BE49-F238E27FC236}">
                <a16:creationId xmlns:a16="http://schemas.microsoft.com/office/drawing/2014/main" id="{B0D4B4C6-DAC1-4544-A481-375BCEF63D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6759" y="1612274"/>
            <a:ext cx="9881598" cy="4166226"/>
          </a:xfrm>
          <a:prstGeom prst="rect">
            <a:avLst/>
          </a:prstGeom>
        </p:spPr>
      </p:pic>
      <p:sp>
        <p:nvSpPr>
          <p:cNvPr id="8" name="ZoneTexte 7">
            <a:extLst>
              <a:ext uri="{FF2B5EF4-FFF2-40B4-BE49-F238E27FC236}">
                <a16:creationId xmlns:a16="http://schemas.microsoft.com/office/drawing/2014/main" id="{35FBCC44-CB35-4BC0-AED0-C7E378740847}"/>
              </a:ext>
            </a:extLst>
          </p:cNvPr>
          <p:cNvSpPr txBox="1"/>
          <p:nvPr/>
        </p:nvSpPr>
        <p:spPr>
          <a:xfrm>
            <a:off x="869950" y="5689526"/>
            <a:ext cx="10299700" cy="646331"/>
          </a:xfrm>
          <a:prstGeom prst="rect">
            <a:avLst/>
          </a:prstGeom>
          <a:noFill/>
        </p:spPr>
        <p:txBody>
          <a:bodyPr wrap="square" rtlCol="0">
            <a:spAutoFit/>
          </a:bodyPr>
          <a:lstStyle/>
          <a:p>
            <a:r>
              <a:rPr lang="en-GB" sz="1200" dirty="0"/>
              <a:t>Animation of numerical experiments representing seafloor spreading in the </a:t>
            </a:r>
            <a:r>
              <a:rPr lang="en-GB" sz="1200" dirty="0" err="1"/>
              <a:t>Fram</a:t>
            </a:r>
            <a:r>
              <a:rPr lang="en-GB" sz="1200" dirty="0"/>
              <a:t> Strait. On the right side is the time of creation of elements at the surface (elements that were created at model initiation have a time of creation of 0 Ma). On the left you have the bathymetry in the model on top of a material distribution block. </a:t>
            </a:r>
          </a:p>
        </p:txBody>
      </p:sp>
      <p:pic>
        <p:nvPicPr>
          <p:cNvPr id="9" name="Image 8" descr="Une image contenant dessin&#10;&#10;Description générée automatiquement">
            <a:extLst>
              <a:ext uri="{FF2B5EF4-FFF2-40B4-BE49-F238E27FC236}">
                <a16:creationId xmlns:a16="http://schemas.microsoft.com/office/drawing/2014/main" id="{CB0F6EA8-78BA-4B7A-A086-D78E74CA5C36}"/>
              </a:ext>
            </a:extLst>
          </p:cNvPr>
          <p:cNvPicPr>
            <a:picLocks noChangeAspect="1"/>
          </p:cNvPicPr>
          <p:nvPr/>
        </p:nvPicPr>
        <p:blipFill>
          <a:blip r:embed="rId6"/>
          <a:stretch>
            <a:fillRect/>
          </a:stretch>
        </p:blipFill>
        <p:spPr>
          <a:xfrm>
            <a:off x="0" y="6642100"/>
            <a:ext cx="617075" cy="215900"/>
          </a:xfrm>
          <a:prstGeom prst="rect">
            <a:avLst/>
          </a:prstGeom>
        </p:spPr>
      </p:pic>
    </p:spTree>
    <p:extLst>
      <p:ext uri="{BB962C8B-B14F-4D97-AF65-F5344CB8AC3E}">
        <p14:creationId xmlns:p14="http://schemas.microsoft.com/office/powerpoint/2010/main" val="23742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882F67B6-2ADF-4B6A-A859-F5E7E60C31AC}"/>
              </a:ext>
            </a:extLst>
          </p:cNvPr>
          <p:cNvPicPr>
            <a:picLocks noChangeAspect="1"/>
          </p:cNvPicPr>
          <p:nvPr/>
        </p:nvPicPr>
        <p:blipFill>
          <a:blip r:embed="rId3"/>
          <a:stretch>
            <a:fillRect/>
          </a:stretch>
        </p:blipFill>
        <p:spPr>
          <a:xfrm>
            <a:off x="105194" y="1351083"/>
            <a:ext cx="932611" cy="1469015"/>
          </a:xfrm>
          <a:prstGeom prst="rect">
            <a:avLst/>
          </a:prstGeom>
        </p:spPr>
      </p:pic>
      <p:sp>
        <p:nvSpPr>
          <p:cNvPr id="2" name="Title 1"/>
          <p:cNvSpPr>
            <a:spLocks noGrp="1"/>
          </p:cNvSpPr>
          <p:nvPr>
            <p:ph type="title"/>
          </p:nvPr>
        </p:nvSpPr>
        <p:spPr/>
        <p:txBody>
          <a:bodyPr/>
          <a:lstStyle/>
          <a:p>
            <a:r>
              <a:rPr lang="nb-NO" dirty="0"/>
              <a:t>Fram Strait: interplay between ridge and transform systems</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smtClean="0"/>
              <a:pPr/>
              <a:t>11</a:t>
            </a:fld>
            <a:endParaRPr lang="en-US"/>
          </a:p>
        </p:txBody>
      </p:sp>
      <p:pic>
        <p:nvPicPr>
          <p:cNvPr id="10" name="Image 9">
            <a:extLst>
              <a:ext uri="{FF2B5EF4-FFF2-40B4-BE49-F238E27FC236}">
                <a16:creationId xmlns:a16="http://schemas.microsoft.com/office/drawing/2014/main" id="{7CDDB0FC-A306-4250-85E7-564B634E0673}"/>
              </a:ext>
            </a:extLst>
          </p:cNvPr>
          <p:cNvPicPr>
            <a:picLocks noChangeAspect="1"/>
          </p:cNvPicPr>
          <p:nvPr/>
        </p:nvPicPr>
        <p:blipFill rotWithShape="1">
          <a:blip r:embed="rId4"/>
          <a:srcRect l="19417" t="44167" r="34111" b="24629"/>
          <a:stretch/>
        </p:blipFill>
        <p:spPr>
          <a:xfrm>
            <a:off x="7092949" y="2015046"/>
            <a:ext cx="4470399" cy="1764080"/>
          </a:xfrm>
          <a:prstGeom prst="rect">
            <a:avLst/>
          </a:prstGeom>
        </p:spPr>
      </p:pic>
      <p:pic>
        <p:nvPicPr>
          <p:cNvPr id="12" name="Image 11">
            <a:extLst>
              <a:ext uri="{FF2B5EF4-FFF2-40B4-BE49-F238E27FC236}">
                <a16:creationId xmlns:a16="http://schemas.microsoft.com/office/drawing/2014/main" id="{06EF4B3D-AA2D-47C9-B0A0-2336C40EA889}"/>
              </a:ext>
            </a:extLst>
          </p:cNvPr>
          <p:cNvPicPr>
            <a:picLocks noChangeAspect="1"/>
          </p:cNvPicPr>
          <p:nvPr/>
        </p:nvPicPr>
        <p:blipFill rotWithShape="1">
          <a:blip r:embed="rId5"/>
          <a:srcRect l="21353" t="35741" r="33731" b="33055"/>
          <a:stretch/>
        </p:blipFill>
        <p:spPr>
          <a:xfrm>
            <a:off x="7092950" y="3873500"/>
            <a:ext cx="4470400" cy="2139950"/>
          </a:xfrm>
          <a:prstGeom prst="rect">
            <a:avLst/>
          </a:prstGeom>
        </p:spPr>
      </p:pic>
      <p:pic>
        <p:nvPicPr>
          <p:cNvPr id="17" name="Image 16">
            <a:extLst>
              <a:ext uri="{FF2B5EF4-FFF2-40B4-BE49-F238E27FC236}">
                <a16:creationId xmlns:a16="http://schemas.microsoft.com/office/drawing/2014/main" id="{1F5C3025-D4A4-43DE-883A-40A0EB0BE966}"/>
              </a:ext>
            </a:extLst>
          </p:cNvPr>
          <p:cNvPicPr>
            <a:picLocks noChangeAspect="1"/>
          </p:cNvPicPr>
          <p:nvPr/>
        </p:nvPicPr>
        <p:blipFill>
          <a:blip r:embed="rId6"/>
          <a:stretch>
            <a:fillRect/>
          </a:stretch>
        </p:blipFill>
        <p:spPr>
          <a:xfrm>
            <a:off x="628650" y="1758950"/>
            <a:ext cx="5858972" cy="3581400"/>
          </a:xfrm>
          <a:prstGeom prst="rect">
            <a:avLst/>
          </a:prstGeom>
        </p:spPr>
      </p:pic>
      <p:pic>
        <p:nvPicPr>
          <p:cNvPr id="19" name="Image 18">
            <a:extLst>
              <a:ext uri="{FF2B5EF4-FFF2-40B4-BE49-F238E27FC236}">
                <a16:creationId xmlns:a16="http://schemas.microsoft.com/office/drawing/2014/main" id="{E03D2881-2FC6-4136-B901-93D9F9B151F9}"/>
              </a:ext>
            </a:extLst>
          </p:cNvPr>
          <p:cNvPicPr>
            <a:picLocks noChangeAspect="1"/>
          </p:cNvPicPr>
          <p:nvPr/>
        </p:nvPicPr>
        <p:blipFill>
          <a:blip r:embed="rId7"/>
          <a:stretch>
            <a:fillRect/>
          </a:stretch>
        </p:blipFill>
        <p:spPr>
          <a:xfrm>
            <a:off x="1012897" y="1364330"/>
            <a:ext cx="7092949" cy="489580"/>
          </a:xfrm>
          <a:prstGeom prst="rect">
            <a:avLst/>
          </a:prstGeom>
        </p:spPr>
      </p:pic>
      <p:sp>
        <p:nvSpPr>
          <p:cNvPr id="24" name="ZoneTexte 23">
            <a:extLst>
              <a:ext uri="{FF2B5EF4-FFF2-40B4-BE49-F238E27FC236}">
                <a16:creationId xmlns:a16="http://schemas.microsoft.com/office/drawing/2014/main" id="{60545DFF-75E1-4291-A942-FA12C9D0FF34}"/>
              </a:ext>
            </a:extLst>
          </p:cNvPr>
          <p:cNvSpPr txBox="1"/>
          <p:nvPr/>
        </p:nvSpPr>
        <p:spPr>
          <a:xfrm>
            <a:off x="279400" y="5340350"/>
            <a:ext cx="6388100" cy="1077218"/>
          </a:xfrm>
          <a:prstGeom prst="rect">
            <a:avLst/>
          </a:prstGeom>
          <a:noFill/>
        </p:spPr>
        <p:txBody>
          <a:bodyPr wrap="square" rtlCol="0">
            <a:spAutoFit/>
          </a:bodyPr>
          <a:lstStyle/>
          <a:p>
            <a:r>
              <a:rPr lang="en-GB" sz="1600" dirty="0"/>
              <a:t>The difference in ridge obliquity strongly affect the system. In the orthogonal segments oceanic crust accretion and low-angle detachment faults are dominant while in the oblique segments OCC formation is dominant with high-angle detachment faults.  </a:t>
            </a:r>
          </a:p>
        </p:txBody>
      </p:sp>
      <p:sp>
        <p:nvSpPr>
          <p:cNvPr id="26" name="ZoneTexte 25">
            <a:extLst>
              <a:ext uri="{FF2B5EF4-FFF2-40B4-BE49-F238E27FC236}">
                <a16:creationId xmlns:a16="http://schemas.microsoft.com/office/drawing/2014/main" id="{794873FA-F929-4B76-ADC9-DB5743E2C695}"/>
              </a:ext>
            </a:extLst>
          </p:cNvPr>
          <p:cNvSpPr txBox="1"/>
          <p:nvPr/>
        </p:nvSpPr>
        <p:spPr>
          <a:xfrm>
            <a:off x="5156181" y="1830380"/>
            <a:ext cx="954107" cy="369332"/>
          </a:xfrm>
          <a:prstGeom prst="rect">
            <a:avLst/>
          </a:prstGeom>
          <a:noFill/>
        </p:spPr>
        <p:txBody>
          <a:bodyPr wrap="none" rtlCol="0">
            <a:spAutoFit/>
          </a:bodyPr>
          <a:lstStyle/>
          <a:p>
            <a:r>
              <a:rPr lang="en-GB" dirty="0"/>
              <a:t>5.16 Ma</a:t>
            </a:r>
          </a:p>
        </p:txBody>
      </p:sp>
      <p:cxnSp>
        <p:nvCxnSpPr>
          <p:cNvPr id="38" name="Connecteur droit 37">
            <a:extLst>
              <a:ext uri="{FF2B5EF4-FFF2-40B4-BE49-F238E27FC236}">
                <a16:creationId xmlns:a16="http://schemas.microsoft.com/office/drawing/2014/main" id="{6A6F77AA-2DD2-4251-BCBE-433D381977C4}"/>
              </a:ext>
            </a:extLst>
          </p:cNvPr>
          <p:cNvCxnSpPr>
            <a:cxnSpLocks/>
          </p:cNvCxnSpPr>
          <p:nvPr/>
        </p:nvCxnSpPr>
        <p:spPr>
          <a:xfrm>
            <a:off x="2234485" y="2865549"/>
            <a:ext cx="18867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B72B0789-C05A-4D5A-8F34-068739DB9BEF}"/>
              </a:ext>
            </a:extLst>
          </p:cNvPr>
          <p:cNvCxnSpPr>
            <a:cxnSpLocks/>
          </p:cNvCxnSpPr>
          <p:nvPr/>
        </p:nvCxnSpPr>
        <p:spPr>
          <a:xfrm flipH="1">
            <a:off x="4121239" y="2125014"/>
            <a:ext cx="3032975" cy="7405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Connecteur droit 43">
            <a:extLst>
              <a:ext uri="{FF2B5EF4-FFF2-40B4-BE49-F238E27FC236}">
                <a16:creationId xmlns:a16="http://schemas.microsoft.com/office/drawing/2014/main" id="{0E3C9DE0-52C3-4EE1-8A28-562ACD7DF0E9}"/>
              </a:ext>
            </a:extLst>
          </p:cNvPr>
          <p:cNvCxnSpPr>
            <a:cxnSpLocks/>
          </p:cNvCxnSpPr>
          <p:nvPr/>
        </p:nvCxnSpPr>
        <p:spPr>
          <a:xfrm>
            <a:off x="3618963" y="3496614"/>
            <a:ext cx="186099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E3611EBE-940E-4F14-9E5A-4E7B51B67812}"/>
              </a:ext>
            </a:extLst>
          </p:cNvPr>
          <p:cNvCxnSpPr>
            <a:cxnSpLocks/>
          </p:cNvCxnSpPr>
          <p:nvPr/>
        </p:nvCxnSpPr>
        <p:spPr>
          <a:xfrm flipH="1" flipV="1">
            <a:off x="5479961" y="3512218"/>
            <a:ext cx="1674253" cy="95031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ZoneTexte 48">
            <a:extLst>
              <a:ext uri="{FF2B5EF4-FFF2-40B4-BE49-F238E27FC236}">
                <a16:creationId xmlns:a16="http://schemas.microsoft.com/office/drawing/2014/main" id="{DE3F4E40-163E-4FD6-A20B-5B0494E36A70}"/>
              </a:ext>
            </a:extLst>
          </p:cNvPr>
          <p:cNvSpPr txBox="1"/>
          <p:nvPr/>
        </p:nvSpPr>
        <p:spPr>
          <a:xfrm>
            <a:off x="7597994" y="1850963"/>
            <a:ext cx="2941639" cy="276999"/>
          </a:xfrm>
          <a:prstGeom prst="rect">
            <a:avLst/>
          </a:prstGeom>
          <a:noFill/>
        </p:spPr>
        <p:txBody>
          <a:bodyPr wrap="none" rtlCol="0">
            <a:spAutoFit/>
          </a:bodyPr>
          <a:lstStyle/>
          <a:p>
            <a:r>
              <a:rPr lang="en-GB" sz="1200" dirty="0"/>
              <a:t>Oceanic crust accretion and low-angle faults</a:t>
            </a:r>
          </a:p>
        </p:txBody>
      </p:sp>
      <p:sp>
        <p:nvSpPr>
          <p:cNvPr id="50" name="ZoneTexte 49">
            <a:extLst>
              <a:ext uri="{FF2B5EF4-FFF2-40B4-BE49-F238E27FC236}">
                <a16:creationId xmlns:a16="http://schemas.microsoft.com/office/drawing/2014/main" id="{0AEAF44B-69D8-4748-B114-8218FF6BDED0}"/>
              </a:ext>
            </a:extLst>
          </p:cNvPr>
          <p:cNvSpPr txBox="1"/>
          <p:nvPr/>
        </p:nvSpPr>
        <p:spPr>
          <a:xfrm>
            <a:off x="7902212" y="6013450"/>
            <a:ext cx="2882199" cy="276999"/>
          </a:xfrm>
          <a:prstGeom prst="rect">
            <a:avLst/>
          </a:prstGeom>
          <a:noFill/>
        </p:spPr>
        <p:txBody>
          <a:bodyPr wrap="none" rtlCol="0">
            <a:spAutoFit/>
          </a:bodyPr>
          <a:lstStyle/>
          <a:p>
            <a:r>
              <a:rPr lang="en-GB" sz="1200" dirty="0"/>
              <a:t>Oceanic core complex and high-angle faults</a:t>
            </a:r>
          </a:p>
        </p:txBody>
      </p:sp>
      <p:pic>
        <p:nvPicPr>
          <p:cNvPr id="20" name="Image 19" descr="Une image contenant dessin&#10;&#10;Description générée automatiquement">
            <a:extLst>
              <a:ext uri="{FF2B5EF4-FFF2-40B4-BE49-F238E27FC236}">
                <a16:creationId xmlns:a16="http://schemas.microsoft.com/office/drawing/2014/main" id="{DA100A3A-A9DE-4F68-8B31-6C025CBB786A}"/>
              </a:ext>
            </a:extLst>
          </p:cNvPr>
          <p:cNvPicPr>
            <a:picLocks noChangeAspect="1"/>
          </p:cNvPicPr>
          <p:nvPr/>
        </p:nvPicPr>
        <p:blipFill>
          <a:blip r:embed="rId8"/>
          <a:stretch>
            <a:fillRect/>
          </a:stretch>
        </p:blipFill>
        <p:spPr>
          <a:xfrm>
            <a:off x="0" y="6642100"/>
            <a:ext cx="617075" cy="215900"/>
          </a:xfrm>
          <a:prstGeom prst="rect">
            <a:avLst/>
          </a:prstGeom>
        </p:spPr>
      </p:pic>
    </p:spTree>
    <p:extLst>
      <p:ext uri="{BB962C8B-B14F-4D97-AF65-F5344CB8AC3E}">
        <p14:creationId xmlns:p14="http://schemas.microsoft.com/office/powerpoint/2010/main" val="1961286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Fram Strait: interplay between ridge and transform systems</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smtClean="0"/>
              <a:pPr/>
              <a:t>12</a:t>
            </a:fld>
            <a:endParaRPr lang="en-US"/>
          </a:p>
        </p:txBody>
      </p:sp>
      <p:pic>
        <p:nvPicPr>
          <p:cNvPr id="19" name="Image 18">
            <a:extLst>
              <a:ext uri="{FF2B5EF4-FFF2-40B4-BE49-F238E27FC236}">
                <a16:creationId xmlns:a16="http://schemas.microsoft.com/office/drawing/2014/main" id="{E03D2881-2FC6-4136-B901-93D9F9B151F9}"/>
              </a:ext>
            </a:extLst>
          </p:cNvPr>
          <p:cNvPicPr>
            <a:picLocks noChangeAspect="1"/>
          </p:cNvPicPr>
          <p:nvPr/>
        </p:nvPicPr>
        <p:blipFill>
          <a:blip r:embed="rId3"/>
          <a:stretch>
            <a:fillRect/>
          </a:stretch>
        </p:blipFill>
        <p:spPr>
          <a:xfrm>
            <a:off x="571500" y="1313316"/>
            <a:ext cx="7092949" cy="489580"/>
          </a:xfrm>
          <a:prstGeom prst="rect">
            <a:avLst/>
          </a:prstGeom>
        </p:spPr>
      </p:pic>
      <p:sp>
        <p:nvSpPr>
          <p:cNvPr id="26" name="ZoneTexte 25">
            <a:extLst>
              <a:ext uri="{FF2B5EF4-FFF2-40B4-BE49-F238E27FC236}">
                <a16:creationId xmlns:a16="http://schemas.microsoft.com/office/drawing/2014/main" id="{794873FA-F929-4B76-ADC9-DB5743E2C695}"/>
              </a:ext>
            </a:extLst>
          </p:cNvPr>
          <p:cNvSpPr txBox="1"/>
          <p:nvPr/>
        </p:nvSpPr>
        <p:spPr>
          <a:xfrm>
            <a:off x="417691" y="1693688"/>
            <a:ext cx="954107" cy="369332"/>
          </a:xfrm>
          <a:prstGeom prst="rect">
            <a:avLst/>
          </a:prstGeom>
          <a:noFill/>
        </p:spPr>
        <p:txBody>
          <a:bodyPr wrap="none" rtlCol="0">
            <a:spAutoFit/>
          </a:bodyPr>
          <a:lstStyle/>
          <a:p>
            <a:r>
              <a:rPr lang="en-GB" dirty="0"/>
              <a:t>6.12 Ma</a:t>
            </a:r>
          </a:p>
        </p:txBody>
      </p:sp>
      <p:pic>
        <p:nvPicPr>
          <p:cNvPr id="9" name="Image 8" descr="Une image contenant enveloppe, boîte&#10;&#10;Description générée automatiquement">
            <a:extLst>
              <a:ext uri="{FF2B5EF4-FFF2-40B4-BE49-F238E27FC236}">
                <a16:creationId xmlns:a16="http://schemas.microsoft.com/office/drawing/2014/main" id="{68A663C2-EAE9-48A3-AF9B-70D0E5ECC4C0}"/>
              </a:ext>
            </a:extLst>
          </p:cNvPr>
          <p:cNvPicPr>
            <a:picLocks noChangeAspect="1"/>
          </p:cNvPicPr>
          <p:nvPr/>
        </p:nvPicPr>
        <p:blipFill rotWithShape="1">
          <a:blip r:embed="rId4"/>
          <a:srcRect l="11533" t="10687" r="6629"/>
          <a:stretch/>
        </p:blipFill>
        <p:spPr>
          <a:xfrm>
            <a:off x="507973" y="2100491"/>
            <a:ext cx="5665815" cy="3499983"/>
          </a:xfrm>
          <a:prstGeom prst="rect">
            <a:avLst/>
          </a:prstGeom>
        </p:spPr>
      </p:pic>
      <p:pic>
        <p:nvPicPr>
          <p:cNvPr id="21" name="Image 20">
            <a:extLst>
              <a:ext uri="{FF2B5EF4-FFF2-40B4-BE49-F238E27FC236}">
                <a16:creationId xmlns:a16="http://schemas.microsoft.com/office/drawing/2014/main" id="{882F67B6-2ADF-4B6A-A859-F5E7E60C31AC}"/>
              </a:ext>
            </a:extLst>
          </p:cNvPr>
          <p:cNvPicPr>
            <a:picLocks noChangeAspect="1"/>
          </p:cNvPicPr>
          <p:nvPr/>
        </p:nvPicPr>
        <p:blipFill>
          <a:blip r:embed="rId5"/>
          <a:stretch>
            <a:fillRect/>
          </a:stretch>
        </p:blipFill>
        <p:spPr>
          <a:xfrm>
            <a:off x="6322263" y="4325532"/>
            <a:ext cx="932611" cy="1469015"/>
          </a:xfrm>
          <a:prstGeom prst="rect">
            <a:avLst/>
          </a:prstGeom>
        </p:spPr>
      </p:pic>
      <p:sp>
        <p:nvSpPr>
          <p:cNvPr id="24" name="ZoneTexte 23">
            <a:extLst>
              <a:ext uri="{FF2B5EF4-FFF2-40B4-BE49-F238E27FC236}">
                <a16:creationId xmlns:a16="http://schemas.microsoft.com/office/drawing/2014/main" id="{60545DFF-75E1-4291-A942-FA12C9D0FF34}"/>
              </a:ext>
            </a:extLst>
          </p:cNvPr>
          <p:cNvSpPr txBox="1"/>
          <p:nvPr/>
        </p:nvSpPr>
        <p:spPr>
          <a:xfrm>
            <a:off x="245269" y="5415808"/>
            <a:ext cx="6388100" cy="584775"/>
          </a:xfrm>
          <a:prstGeom prst="rect">
            <a:avLst/>
          </a:prstGeom>
          <a:noFill/>
        </p:spPr>
        <p:txBody>
          <a:bodyPr wrap="square" rtlCol="0">
            <a:spAutoFit/>
          </a:bodyPr>
          <a:lstStyle/>
          <a:p>
            <a:r>
              <a:rPr lang="en-GB" sz="1600" dirty="0"/>
              <a:t>By reducing melt input at the ridge. OCC are formed in the orthogonal region.  </a:t>
            </a:r>
          </a:p>
        </p:txBody>
      </p:sp>
      <p:pic>
        <p:nvPicPr>
          <p:cNvPr id="13" name="Image 12" descr="Une image contenant table, jeu&#10;&#10;Description générée automatiquement">
            <a:extLst>
              <a:ext uri="{FF2B5EF4-FFF2-40B4-BE49-F238E27FC236}">
                <a16:creationId xmlns:a16="http://schemas.microsoft.com/office/drawing/2014/main" id="{0693DADD-49BE-41D4-A1C3-B9DF5DBE8DC1}"/>
              </a:ext>
            </a:extLst>
          </p:cNvPr>
          <p:cNvPicPr>
            <a:picLocks noChangeAspect="1"/>
          </p:cNvPicPr>
          <p:nvPr/>
        </p:nvPicPr>
        <p:blipFill rotWithShape="1">
          <a:blip r:embed="rId6"/>
          <a:srcRect l="42865" t="32380" r="23906" b="37231"/>
          <a:stretch/>
        </p:blipFill>
        <p:spPr>
          <a:xfrm>
            <a:off x="7270750" y="3715942"/>
            <a:ext cx="4229100" cy="2035006"/>
          </a:xfrm>
          <a:prstGeom prst="rect">
            <a:avLst/>
          </a:prstGeom>
        </p:spPr>
      </p:pic>
      <p:pic>
        <p:nvPicPr>
          <p:cNvPr id="15" name="Image 14">
            <a:extLst>
              <a:ext uri="{FF2B5EF4-FFF2-40B4-BE49-F238E27FC236}">
                <a16:creationId xmlns:a16="http://schemas.microsoft.com/office/drawing/2014/main" id="{B57A7D7A-9B33-416F-AB47-C325CBAC572B}"/>
              </a:ext>
            </a:extLst>
          </p:cNvPr>
          <p:cNvPicPr>
            <a:picLocks noChangeAspect="1"/>
          </p:cNvPicPr>
          <p:nvPr/>
        </p:nvPicPr>
        <p:blipFill rotWithShape="1">
          <a:blip r:embed="rId7"/>
          <a:srcRect l="31267" t="33611" r="30327" b="42963"/>
          <a:stretch/>
        </p:blipFill>
        <p:spPr>
          <a:xfrm>
            <a:off x="7346950" y="2063020"/>
            <a:ext cx="4152900" cy="1606550"/>
          </a:xfrm>
          <a:prstGeom prst="rect">
            <a:avLst/>
          </a:prstGeom>
        </p:spPr>
      </p:pic>
      <p:cxnSp>
        <p:nvCxnSpPr>
          <p:cNvPr id="22" name="Connecteur droit 21">
            <a:extLst>
              <a:ext uri="{FF2B5EF4-FFF2-40B4-BE49-F238E27FC236}">
                <a16:creationId xmlns:a16="http://schemas.microsoft.com/office/drawing/2014/main" id="{0DCBD118-33B2-42F5-B12A-24B71EB03648}"/>
              </a:ext>
            </a:extLst>
          </p:cNvPr>
          <p:cNvCxnSpPr>
            <a:cxnSpLocks/>
          </p:cNvCxnSpPr>
          <p:nvPr/>
        </p:nvCxnSpPr>
        <p:spPr>
          <a:xfrm>
            <a:off x="2291635" y="2998899"/>
            <a:ext cx="18867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E36E9408-1493-4F01-8C87-B25A0B03F887}"/>
              </a:ext>
            </a:extLst>
          </p:cNvPr>
          <p:cNvCxnSpPr>
            <a:cxnSpLocks/>
          </p:cNvCxnSpPr>
          <p:nvPr/>
        </p:nvCxnSpPr>
        <p:spPr>
          <a:xfrm flipH="1">
            <a:off x="4178390" y="2216150"/>
            <a:ext cx="3238410" cy="78274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necteur droit 24">
            <a:extLst>
              <a:ext uri="{FF2B5EF4-FFF2-40B4-BE49-F238E27FC236}">
                <a16:creationId xmlns:a16="http://schemas.microsoft.com/office/drawing/2014/main" id="{76ADEED7-7C71-4A34-9822-5A62F61BE870}"/>
              </a:ext>
            </a:extLst>
          </p:cNvPr>
          <p:cNvCxnSpPr>
            <a:cxnSpLocks/>
          </p:cNvCxnSpPr>
          <p:nvPr/>
        </p:nvCxnSpPr>
        <p:spPr>
          <a:xfrm>
            <a:off x="3498313" y="3694656"/>
            <a:ext cx="186099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32FB96DA-99E6-4364-8187-4BBFF1D8E8FB}"/>
              </a:ext>
            </a:extLst>
          </p:cNvPr>
          <p:cNvCxnSpPr>
            <a:cxnSpLocks/>
          </p:cNvCxnSpPr>
          <p:nvPr/>
        </p:nvCxnSpPr>
        <p:spPr>
          <a:xfrm flipH="1" flipV="1">
            <a:off x="5359311" y="3715942"/>
            <a:ext cx="2057489" cy="60840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Image 16" descr="Une image contenant dessin&#10;&#10;Description générée automatiquement">
            <a:extLst>
              <a:ext uri="{FF2B5EF4-FFF2-40B4-BE49-F238E27FC236}">
                <a16:creationId xmlns:a16="http://schemas.microsoft.com/office/drawing/2014/main" id="{C9B45ADF-F5B2-4729-978A-82E5E54135B1}"/>
              </a:ext>
            </a:extLst>
          </p:cNvPr>
          <p:cNvPicPr>
            <a:picLocks noChangeAspect="1"/>
          </p:cNvPicPr>
          <p:nvPr/>
        </p:nvPicPr>
        <p:blipFill>
          <a:blip r:embed="rId8"/>
          <a:stretch>
            <a:fillRect/>
          </a:stretch>
        </p:blipFill>
        <p:spPr>
          <a:xfrm>
            <a:off x="0" y="6642100"/>
            <a:ext cx="617075" cy="215900"/>
          </a:xfrm>
          <a:prstGeom prst="rect">
            <a:avLst/>
          </a:prstGeom>
        </p:spPr>
      </p:pic>
    </p:spTree>
    <p:extLst>
      <p:ext uri="{BB962C8B-B14F-4D97-AF65-F5344CB8AC3E}">
        <p14:creationId xmlns:p14="http://schemas.microsoft.com/office/powerpoint/2010/main" val="222566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453275-56A3-4502-BDEA-8D22D13A4902}"/>
              </a:ext>
            </a:extLst>
          </p:cNvPr>
          <p:cNvSpPr>
            <a:spLocks noGrp="1"/>
          </p:cNvSpPr>
          <p:nvPr>
            <p:ph type="title"/>
          </p:nvPr>
        </p:nvSpPr>
        <p:spPr/>
        <p:txBody>
          <a:bodyPr/>
          <a:lstStyle/>
          <a:p>
            <a:r>
              <a:rPr lang="en-GB" dirty="0"/>
              <a:t>Conclusion</a:t>
            </a:r>
          </a:p>
        </p:txBody>
      </p:sp>
      <p:sp>
        <p:nvSpPr>
          <p:cNvPr id="2" name="Content Placeholder 1">
            <a:extLst>
              <a:ext uri="{FF2B5EF4-FFF2-40B4-BE49-F238E27FC236}">
                <a16:creationId xmlns:a16="http://schemas.microsoft.com/office/drawing/2014/main" id="{1CF68B7B-14B8-4FE4-BA00-9F23667A68B1}"/>
              </a:ext>
            </a:extLst>
          </p:cNvPr>
          <p:cNvSpPr>
            <a:spLocks noGrp="1"/>
          </p:cNvSpPr>
          <p:nvPr>
            <p:ph idx="1"/>
          </p:nvPr>
        </p:nvSpPr>
        <p:spPr/>
        <p:txBody>
          <a:bodyPr>
            <a:normAutofit/>
          </a:bodyPr>
          <a:lstStyle/>
          <a:p>
            <a:pPr marL="0" indent="0" algn="just">
              <a:buNone/>
            </a:pPr>
            <a:r>
              <a:rPr lang="en-GB" dirty="0"/>
              <a:t>This study has provided an additional perspective on the dynamics of ultra-slow spreading ridge.</a:t>
            </a:r>
          </a:p>
          <a:p>
            <a:pPr marL="0" indent="0" algn="just">
              <a:buNone/>
            </a:pPr>
            <a:endParaRPr lang="en-GB" dirty="0"/>
          </a:p>
          <a:p>
            <a:pPr lvl="1" algn="just">
              <a:buFont typeface="Arial" panose="020B0604020202020204" pitchFamily="34" charset="0"/>
              <a:buChar char="•"/>
            </a:pPr>
            <a:r>
              <a:rPr lang="en-GB" dirty="0"/>
              <a:t>Using an advanced model for partial melting and accretion. Numerical experiments are in accordance with previous studies that has shown that the main control of tectonic regime is the magma supply at the ridge.</a:t>
            </a:r>
          </a:p>
          <a:p>
            <a:pPr lvl="1" algn="just">
              <a:buFont typeface="Arial" panose="020B0604020202020204" pitchFamily="34" charset="0"/>
              <a:buChar char="•"/>
            </a:pPr>
            <a:r>
              <a:rPr lang="en-GB" dirty="0"/>
              <a:t>Furthermore it shows that ridge obliquity can play an important role in controlling the seafloor morphology  by affecting the tectono-magmatic regime and the segmentation of mid-oceanic ridge systems.</a:t>
            </a:r>
          </a:p>
          <a:p>
            <a:pPr lvl="1" algn="just">
              <a:buFont typeface="Arial" panose="020B0604020202020204" pitchFamily="34" charset="0"/>
              <a:buChar char="•"/>
            </a:pPr>
            <a:r>
              <a:rPr lang="en-GB" dirty="0"/>
              <a:t>There seem to be an interplay between tectonic activity at transform faults and ridge obliquity but understanding it would require further studies.</a:t>
            </a:r>
          </a:p>
          <a:p>
            <a:pPr lvl="1" algn="just">
              <a:buFont typeface="Arial" panose="020B0604020202020204" pitchFamily="34" charset="0"/>
              <a:buChar char="•"/>
            </a:pPr>
            <a:r>
              <a:rPr lang="en-GB" dirty="0"/>
              <a:t>This last point is likely to play a major role in understanding the morphology of seafloor in the </a:t>
            </a:r>
            <a:r>
              <a:rPr lang="en-GB" dirty="0" err="1"/>
              <a:t>Fram</a:t>
            </a:r>
            <a:r>
              <a:rPr lang="en-GB" dirty="0"/>
              <a:t> Strait. </a:t>
            </a:r>
          </a:p>
        </p:txBody>
      </p:sp>
      <p:sp>
        <p:nvSpPr>
          <p:cNvPr id="4" name="Date Placeholder 3"/>
          <p:cNvSpPr>
            <a:spLocks noGrp="1"/>
          </p:cNvSpPr>
          <p:nvPr>
            <p:ph type="dt" sz="half" idx="10"/>
          </p:nvPr>
        </p:nvSpPr>
        <p:spPr/>
        <p:txBody>
          <a:bodyPr/>
          <a:lstStyle/>
          <a:p>
            <a:r>
              <a:rPr lang="en-US" dirty="0"/>
              <a:t>06/05/2020</a:t>
            </a:r>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noProof="0" smtClean="0"/>
              <a:pPr/>
              <a:t>13</a:t>
            </a:fld>
            <a:endParaRPr lang="en-US" noProof="0"/>
          </a:p>
        </p:txBody>
      </p:sp>
      <p:pic>
        <p:nvPicPr>
          <p:cNvPr id="7" name="Image 6" descr="Une image contenant dessin&#10;&#10;Description générée automatiquement">
            <a:extLst>
              <a:ext uri="{FF2B5EF4-FFF2-40B4-BE49-F238E27FC236}">
                <a16:creationId xmlns:a16="http://schemas.microsoft.com/office/drawing/2014/main" id="{3729A10B-E13E-4C6D-8D98-0ED8124203A6}"/>
              </a:ext>
            </a:extLst>
          </p:cNvPr>
          <p:cNvPicPr>
            <a:picLocks noChangeAspect="1"/>
          </p:cNvPicPr>
          <p:nvPr/>
        </p:nvPicPr>
        <p:blipFill>
          <a:blip r:embed="rId2"/>
          <a:stretch>
            <a:fillRect/>
          </a:stretch>
        </p:blipFill>
        <p:spPr>
          <a:xfrm>
            <a:off x="0" y="6642100"/>
            <a:ext cx="617075" cy="215900"/>
          </a:xfrm>
          <a:prstGeom prst="rect">
            <a:avLst/>
          </a:prstGeom>
        </p:spPr>
      </p:pic>
    </p:spTree>
    <p:extLst>
      <p:ext uri="{BB962C8B-B14F-4D97-AF65-F5344CB8AC3E}">
        <p14:creationId xmlns:p14="http://schemas.microsoft.com/office/powerpoint/2010/main" val="2161501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510731" y="1699015"/>
            <a:ext cx="8398653" cy="690806"/>
          </a:xfrm>
        </p:spPr>
        <p:txBody>
          <a:bodyPr>
            <a:normAutofit fontScale="92500"/>
          </a:bodyPr>
          <a:lstStyle/>
          <a:p>
            <a:r>
              <a:rPr lang="nb-NO" sz="3200" dirty="0"/>
              <a:t>Thank you for reading this online presentation</a:t>
            </a:r>
          </a:p>
        </p:txBody>
      </p:sp>
      <p:sp>
        <p:nvSpPr>
          <p:cNvPr id="6" name="Slide Number Placeholder 5"/>
          <p:cNvSpPr>
            <a:spLocks noGrp="1"/>
          </p:cNvSpPr>
          <p:nvPr>
            <p:ph type="sldNum" sz="quarter" idx="4294967295"/>
          </p:nvPr>
        </p:nvSpPr>
        <p:spPr>
          <a:xfrm>
            <a:off x="8662988" y="6356351"/>
            <a:ext cx="2005012" cy="365125"/>
          </a:xfrm>
        </p:spPr>
        <p:txBody>
          <a:bodyPr/>
          <a:lstStyle/>
          <a:p>
            <a:fld id="{48967F36-0B61-F749-ACDB-F36D75792314}" type="slidenum">
              <a:rPr lang="en-US" smtClean="0"/>
              <a:pPr/>
              <a:t>14</a:t>
            </a:fld>
            <a:endParaRPr lang="en-US"/>
          </a:p>
        </p:txBody>
      </p:sp>
      <p:pic>
        <p:nvPicPr>
          <p:cNvPr id="4" name="Image 3">
            <a:extLst>
              <a:ext uri="{FF2B5EF4-FFF2-40B4-BE49-F238E27FC236}">
                <a16:creationId xmlns:a16="http://schemas.microsoft.com/office/drawing/2014/main" id="{F708FCAF-646F-4689-B271-371C4A32FC52}"/>
              </a:ext>
            </a:extLst>
          </p:cNvPr>
          <p:cNvPicPr>
            <a:picLocks noChangeAspect="1"/>
          </p:cNvPicPr>
          <p:nvPr/>
        </p:nvPicPr>
        <p:blipFill>
          <a:blip r:embed="rId2">
            <a:lum/>
            <a:alphaModFix/>
          </a:blip>
          <a:srcRect/>
          <a:stretch>
            <a:fillRect/>
          </a:stretch>
        </p:blipFill>
        <p:spPr>
          <a:xfrm>
            <a:off x="10358049" y="5438148"/>
            <a:ext cx="1655999" cy="222480"/>
          </a:xfrm>
          <a:prstGeom prst="rect">
            <a:avLst/>
          </a:prstGeom>
          <a:noFill/>
          <a:ln>
            <a:noFill/>
          </a:ln>
        </p:spPr>
      </p:pic>
      <p:sp>
        <p:nvSpPr>
          <p:cNvPr id="2" name="ZoneTexte 1">
            <a:extLst>
              <a:ext uri="{FF2B5EF4-FFF2-40B4-BE49-F238E27FC236}">
                <a16:creationId xmlns:a16="http://schemas.microsoft.com/office/drawing/2014/main" id="{7A42FF76-5A5F-4B9D-A790-D10B5A19C278}"/>
              </a:ext>
            </a:extLst>
          </p:cNvPr>
          <p:cNvSpPr txBox="1"/>
          <p:nvPr/>
        </p:nvSpPr>
        <p:spPr>
          <a:xfrm>
            <a:off x="968542" y="2490537"/>
            <a:ext cx="6424863"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Simulation presented where performed on the SAGA cluster of the Norwegian e-infrastructure for research and education (project nn9707k).</a:t>
            </a:r>
          </a:p>
          <a:p>
            <a:pPr marL="285750" indent="-285750">
              <a:buFont typeface="Arial" panose="020B0604020202020204" pitchFamily="34" charset="0"/>
              <a:buChar char="•"/>
            </a:pPr>
            <a:r>
              <a:rPr lang="en-GB" dirty="0"/>
              <a:t>This study is part of the Seamstress project and was financed by grants A31680  from the </a:t>
            </a:r>
            <a:r>
              <a:rPr lang="en-GB" dirty="0" err="1"/>
              <a:t>Tromsø</a:t>
            </a:r>
            <a:r>
              <a:rPr lang="en-GB" dirty="0"/>
              <a:t> Research Foundation.</a:t>
            </a:r>
          </a:p>
        </p:txBody>
      </p:sp>
      <p:pic>
        <p:nvPicPr>
          <p:cNvPr id="7" name="Image 6" descr="Une image contenant dessin&#10;&#10;Description générée automatiquement">
            <a:extLst>
              <a:ext uri="{FF2B5EF4-FFF2-40B4-BE49-F238E27FC236}">
                <a16:creationId xmlns:a16="http://schemas.microsoft.com/office/drawing/2014/main" id="{0AE074A7-10D4-4515-95D6-5F073FD81133}"/>
              </a:ext>
            </a:extLst>
          </p:cNvPr>
          <p:cNvPicPr>
            <a:picLocks noChangeAspect="1"/>
          </p:cNvPicPr>
          <p:nvPr/>
        </p:nvPicPr>
        <p:blipFill>
          <a:blip r:embed="rId3"/>
          <a:stretch>
            <a:fillRect/>
          </a:stretch>
        </p:blipFill>
        <p:spPr>
          <a:xfrm>
            <a:off x="0" y="6642100"/>
            <a:ext cx="617075" cy="215900"/>
          </a:xfrm>
          <a:prstGeom prst="rect">
            <a:avLst/>
          </a:prstGeom>
        </p:spPr>
      </p:pic>
      <p:pic>
        <p:nvPicPr>
          <p:cNvPr id="8" name="Image 7" descr="Une image contenant dessin, lumière&#10;&#10;Description générée automatiquement">
            <a:extLst>
              <a:ext uri="{FF2B5EF4-FFF2-40B4-BE49-F238E27FC236}">
                <a16:creationId xmlns:a16="http://schemas.microsoft.com/office/drawing/2014/main" id="{0424089D-2B0B-4E9A-9B8C-A7F498E189F5}"/>
              </a:ext>
            </a:extLst>
          </p:cNvPr>
          <p:cNvPicPr>
            <a:picLocks noChangeAspect="1"/>
          </p:cNvPicPr>
          <p:nvPr/>
        </p:nvPicPr>
        <p:blipFill>
          <a:blip r:embed="rId4"/>
          <a:stretch>
            <a:fillRect/>
          </a:stretch>
        </p:blipFill>
        <p:spPr>
          <a:xfrm>
            <a:off x="8711804" y="5197756"/>
            <a:ext cx="1406525" cy="703263"/>
          </a:xfrm>
          <a:prstGeom prst="rect">
            <a:avLst/>
          </a:prstGeom>
        </p:spPr>
      </p:pic>
    </p:spTree>
    <p:extLst>
      <p:ext uri="{BB962C8B-B14F-4D97-AF65-F5344CB8AC3E}">
        <p14:creationId xmlns:p14="http://schemas.microsoft.com/office/powerpoint/2010/main" val="79425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187347-1E99-4CA7-803B-DE949F6508D6}"/>
              </a:ext>
            </a:extLst>
          </p:cNvPr>
          <p:cNvPicPr>
            <a:picLocks noChangeAspect="1"/>
          </p:cNvPicPr>
          <p:nvPr/>
        </p:nvPicPr>
        <p:blipFill>
          <a:blip r:embed="rId2"/>
          <a:stretch>
            <a:fillRect/>
          </a:stretch>
        </p:blipFill>
        <p:spPr>
          <a:xfrm>
            <a:off x="6093572" y="1579353"/>
            <a:ext cx="6137055" cy="4533363"/>
          </a:xfrm>
          <a:prstGeom prst="rect">
            <a:avLst/>
          </a:prstGeom>
        </p:spPr>
      </p:pic>
      <p:sp>
        <p:nvSpPr>
          <p:cNvPr id="2" name="Title 1"/>
          <p:cNvSpPr>
            <a:spLocks noGrp="1"/>
          </p:cNvSpPr>
          <p:nvPr>
            <p:ph type="title"/>
          </p:nvPr>
        </p:nvSpPr>
        <p:spPr/>
        <p:txBody>
          <a:bodyPr/>
          <a:lstStyle/>
          <a:p>
            <a:r>
              <a:rPr lang="nb-NO" dirty="0"/>
              <a:t>Obliquity 90ᵒ - mantle depletion – 0.0</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15</a:t>
            </a:fld>
            <a:endParaRPr lang="en-US"/>
          </a:p>
        </p:txBody>
      </p:sp>
      <p:pic>
        <p:nvPicPr>
          <p:cNvPr id="13" name="Espace réservé du contenu 12">
            <a:extLst>
              <a:ext uri="{FF2B5EF4-FFF2-40B4-BE49-F238E27FC236}">
                <a16:creationId xmlns:a16="http://schemas.microsoft.com/office/drawing/2014/main" id="{20872305-0376-4AB3-89A9-5024D1D24EE4}"/>
              </a:ext>
            </a:extLst>
          </p:cNvPr>
          <p:cNvPicPr>
            <a:picLocks noGrp="1" noChangeAspect="1"/>
          </p:cNvPicPr>
          <p:nvPr>
            <p:ph idx="1"/>
          </p:nvPr>
        </p:nvPicPr>
        <p:blipFill>
          <a:blip r:embed="rId3"/>
          <a:stretch>
            <a:fillRect/>
          </a:stretch>
        </p:blipFill>
        <p:spPr>
          <a:xfrm>
            <a:off x="286483" y="1796222"/>
            <a:ext cx="5882497" cy="4345325"/>
          </a:xfrm>
        </p:spPr>
      </p:pic>
      <p:sp>
        <p:nvSpPr>
          <p:cNvPr id="10" name="ZoneTexte 9">
            <a:hlinkClick r:id="rId4" action="ppaction://hlinksldjump"/>
            <a:extLst>
              <a:ext uri="{FF2B5EF4-FFF2-40B4-BE49-F238E27FC236}">
                <a16:creationId xmlns:a16="http://schemas.microsoft.com/office/drawing/2014/main" id="{B299CB5F-BB70-4B81-94AC-5F1548702314}"/>
              </a:ext>
            </a:extLst>
          </p:cNvPr>
          <p:cNvSpPr txBox="1"/>
          <p:nvPr/>
        </p:nvSpPr>
        <p:spPr>
          <a:xfrm>
            <a:off x="9937750" y="685788"/>
            <a:ext cx="1717674"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dirty="0"/>
              <a:t>Go Back</a:t>
            </a:r>
          </a:p>
        </p:txBody>
      </p:sp>
      <p:sp>
        <p:nvSpPr>
          <p:cNvPr id="11" name="Rectangle 10">
            <a:extLst>
              <a:ext uri="{FF2B5EF4-FFF2-40B4-BE49-F238E27FC236}">
                <a16:creationId xmlns:a16="http://schemas.microsoft.com/office/drawing/2014/main" id="{EE86EBA3-9265-479B-93E2-CB17686ACB33}"/>
              </a:ext>
            </a:extLst>
          </p:cNvPr>
          <p:cNvSpPr/>
          <p:nvPr/>
        </p:nvSpPr>
        <p:spPr>
          <a:xfrm>
            <a:off x="9937750" y="685788"/>
            <a:ext cx="1717674"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a:extLst>
              <a:ext uri="{FF2B5EF4-FFF2-40B4-BE49-F238E27FC236}">
                <a16:creationId xmlns:a16="http://schemas.microsoft.com/office/drawing/2014/main" id="{D9B32FE7-AEBE-4BF1-896A-CDEEF4B146A6}"/>
              </a:ext>
            </a:extLst>
          </p:cNvPr>
          <p:cNvPicPr>
            <a:picLocks noChangeAspect="1"/>
          </p:cNvPicPr>
          <p:nvPr/>
        </p:nvPicPr>
        <p:blipFill>
          <a:blip r:embed="rId5"/>
          <a:stretch>
            <a:fillRect/>
          </a:stretch>
        </p:blipFill>
        <p:spPr>
          <a:xfrm>
            <a:off x="0" y="5810111"/>
            <a:ext cx="7580310" cy="523220"/>
          </a:xfrm>
          <a:prstGeom prst="rect">
            <a:avLst/>
          </a:prstGeom>
        </p:spPr>
      </p:pic>
      <p:pic>
        <p:nvPicPr>
          <p:cNvPr id="17" name="Image 16">
            <a:extLst>
              <a:ext uri="{FF2B5EF4-FFF2-40B4-BE49-F238E27FC236}">
                <a16:creationId xmlns:a16="http://schemas.microsoft.com/office/drawing/2014/main" id="{E4AAFFFD-B928-4156-BE55-B02F101AB051}"/>
              </a:ext>
            </a:extLst>
          </p:cNvPr>
          <p:cNvPicPr>
            <a:picLocks noChangeAspect="1"/>
          </p:cNvPicPr>
          <p:nvPr/>
        </p:nvPicPr>
        <p:blipFill>
          <a:blip r:embed="rId6"/>
          <a:stretch>
            <a:fillRect/>
          </a:stretch>
        </p:blipFill>
        <p:spPr>
          <a:xfrm>
            <a:off x="6110288" y="1382480"/>
            <a:ext cx="932611" cy="14690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499DE6D8-9AD7-46B9-A0BE-BADC19E4BCE3}"/>
              </a:ext>
            </a:extLst>
          </p:cNvPr>
          <p:cNvPicPr>
            <a:picLocks noChangeAspect="1"/>
          </p:cNvPicPr>
          <p:nvPr/>
        </p:nvPicPr>
        <p:blipFill>
          <a:blip r:embed="rId7"/>
          <a:stretch>
            <a:fillRect/>
          </a:stretch>
        </p:blipFill>
        <p:spPr>
          <a:xfrm>
            <a:off x="0" y="6642100"/>
            <a:ext cx="617075" cy="215900"/>
          </a:xfrm>
          <a:prstGeom prst="rect">
            <a:avLst/>
          </a:prstGeom>
        </p:spPr>
      </p:pic>
    </p:spTree>
    <p:extLst>
      <p:ext uri="{BB962C8B-B14F-4D97-AF65-F5344CB8AC3E}">
        <p14:creationId xmlns:p14="http://schemas.microsoft.com/office/powerpoint/2010/main" val="3608067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187347-1E99-4CA7-803B-DE949F6508D6}"/>
              </a:ext>
            </a:extLst>
          </p:cNvPr>
          <p:cNvPicPr>
            <a:picLocks noChangeAspect="1"/>
          </p:cNvPicPr>
          <p:nvPr/>
        </p:nvPicPr>
        <p:blipFill>
          <a:blip r:embed="rId2"/>
          <a:srcRect/>
          <a:stretch/>
        </p:blipFill>
        <p:spPr>
          <a:xfrm>
            <a:off x="6093572" y="1579353"/>
            <a:ext cx="6137054" cy="4533363"/>
          </a:xfrm>
          <a:prstGeom prst="rect">
            <a:avLst/>
          </a:prstGeom>
        </p:spPr>
      </p:pic>
      <p:sp>
        <p:nvSpPr>
          <p:cNvPr id="2" name="Title 1"/>
          <p:cNvSpPr>
            <a:spLocks noGrp="1"/>
          </p:cNvSpPr>
          <p:nvPr>
            <p:ph type="title"/>
          </p:nvPr>
        </p:nvSpPr>
        <p:spPr/>
        <p:txBody>
          <a:bodyPr/>
          <a:lstStyle/>
          <a:p>
            <a:r>
              <a:rPr lang="nb-NO" dirty="0"/>
              <a:t>Obliquity 80ᵒ - mantle depletion – 0.0</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16</a:t>
            </a:fld>
            <a:endParaRPr lang="en-US"/>
          </a:p>
        </p:txBody>
      </p:sp>
      <p:pic>
        <p:nvPicPr>
          <p:cNvPr id="13" name="Espace réservé du contenu 12">
            <a:extLst>
              <a:ext uri="{FF2B5EF4-FFF2-40B4-BE49-F238E27FC236}">
                <a16:creationId xmlns:a16="http://schemas.microsoft.com/office/drawing/2014/main" id="{20872305-0376-4AB3-89A9-5024D1D24EE4}"/>
              </a:ext>
            </a:extLst>
          </p:cNvPr>
          <p:cNvPicPr>
            <a:picLocks noGrp="1" noChangeAspect="1"/>
          </p:cNvPicPr>
          <p:nvPr>
            <p:ph idx="1"/>
          </p:nvPr>
        </p:nvPicPr>
        <p:blipFill>
          <a:blip r:embed="rId3"/>
          <a:srcRect/>
          <a:stretch/>
        </p:blipFill>
        <p:spPr>
          <a:xfrm>
            <a:off x="286483" y="1796222"/>
            <a:ext cx="5882497" cy="4345324"/>
          </a:xfrm>
        </p:spPr>
      </p:pic>
      <p:sp>
        <p:nvSpPr>
          <p:cNvPr id="10" name="ZoneTexte 9">
            <a:hlinkClick r:id="rId4" action="ppaction://hlinksldjump"/>
            <a:extLst>
              <a:ext uri="{FF2B5EF4-FFF2-40B4-BE49-F238E27FC236}">
                <a16:creationId xmlns:a16="http://schemas.microsoft.com/office/drawing/2014/main" id="{B299CB5F-BB70-4B81-94AC-5F1548702314}"/>
              </a:ext>
            </a:extLst>
          </p:cNvPr>
          <p:cNvSpPr txBox="1"/>
          <p:nvPr/>
        </p:nvSpPr>
        <p:spPr>
          <a:xfrm>
            <a:off x="9937750" y="685788"/>
            <a:ext cx="1717674"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dirty="0"/>
              <a:t>Go Back</a:t>
            </a:r>
          </a:p>
        </p:txBody>
      </p:sp>
      <p:sp>
        <p:nvSpPr>
          <p:cNvPr id="11" name="Rectangle 10">
            <a:extLst>
              <a:ext uri="{FF2B5EF4-FFF2-40B4-BE49-F238E27FC236}">
                <a16:creationId xmlns:a16="http://schemas.microsoft.com/office/drawing/2014/main" id="{EE86EBA3-9265-479B-93E2-CB17686ACB33}"/>
              </a:ext>
            </a:extLst>
          </p:cNvPr>
          <p:cNvSpPr/>
          <p:nvPr/>
        </p:nvSpPr>
        <p:spPr>
          <a:xfrm>
            <a:off x="9937750" y="685788"/>
            <a:ext cx="1717674"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a:extLst>
              <a:ext uri="{FF2B5EF4-FFF2-40B4-BE49-F238E27FC236}">
                <a16:creationId xmlns:a16="http://schemas.microsoft.com/office/drawing/2014/main" id="{D9B32FE7-AEBE-4BF1-896A-CDEEF4B146A6}"/>
              </a:ext>
            </a:extLst>
          </p:cNvPr>
          <p:cNvPicPr>
            <a:picLocks noChangeAspect="1"/>
          </p:cNvPicPr>
          <p:nvPr/>
        </p:nvPicPr>
        <p:blipFill>
          <a:blip r:embed="rId5"/>
          <a:stretch>
            <a:fillRect/>
          </a:stretch>
        </p:blipFill>
        <p:spPr>
          <a:xfrm>
            <a:off x="0" y="5810111"/>
            <a:ext cx="7580310" cy="523220"/>
          </a:xfrm>
          <a:prstGeom prst="rect">
            <a:avLst/>
          </a:prstGeom>
        </p:spPr>
      </p:pic>
      <p:pic>
        <p:nvPicPr>
          <p:cNvPr id="17" name="Image 16">
            <a:extLst>
              <a:ext uri="{FF2B5EF4-FFF2-40B4-BE49-F238E27FC236}">
                <a16:creationId xmlns:a16="http://schemas.microsoft.com/office/drawing/2014/main" id="{E4AAFFFD-B928-4156-BE55-B02F101AB051}"/>
              </a:ext>
            </a:extLst>
          </p:cNvPr>
          <p:cNvPicPr>
            <a:picLocks noChangeAspect="1"/>
          </p:cNvPicPr>
          <p:nvPr/>
        </p:nvPicPr>
        <p:blipFill>
          <a:blip r:embed="rId6"/>
          <a:stretch>
            <a:fillRect/>
          </a:stretch>
        </p:blipFill>
        <p:spPr>
          <a:xfrm>
            <a:off x="6110288" y="1382480"/>
            <a:ext cx="932611" cy="14690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050A9B56-FEDA-4678-A838-08BA31BDE63A}"/>
              </a:ext>
            </a:extLst>
          </p:cNvPr>
          <p:cNvPicPr>
            <a:picLocks noChangeAspect="1"/>
          </p:cNvPicPr>
          <p:nvPr/>
        </p:nvPicPr>
        <p:blipFill>
          <a:blip r:embed="rId7"/>
          <a:stretch>
            <a:fillRect/>
          </a:stretch>
        </p:blipFill>
        <p:spPr>
          <a:xfrm>
            <a:off x="0" y="6642100"/>
            <a:ext cx="617075" cy="215900"/>
          </a:xfrm>
          <a:prstGeom prst="rect">
            <a:avLst/>
          </a:prstGeom>
        </p:spPr>
      </p:pic>
    </p:spTree>
    <p:extLst>
      <p:ext uri="{BB962C8B-B14F-4D97-AF65-F5344CB8AC3E}">
        <p14:creationId xmlns:p14="http://schemas.microsoft.com/office/powerpoint/2010/main" val="306491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187347-1E99-4CA7-803B-DE949F6508D6}"/>
              </a:ext>
            </a:extLst>
          </p:cNvPr>
          <p:cNvPicPr>
            <a:picLocks noChangeAspect="1"/>
          </p:cNvPicPr>
          <p:nvPr/>
        </p:nvPicPr>
        <p:blipFill>
          <a:blip r:embed="rId2"/>
          <a:srcRect/>
          <a:stretch/>
        </p:blipFill>
        <p:spPr>
          <a:xfrm>
            <a:off x="6093572" y="1579353"/>
            <a:ext cx="6137054" cy="4533362"/>
          </a:xfrm>
          <a:prstGeom prst="rect">
            <a:avLst/>
          </a:prstGeom>
        </p:spPr>
      </p:pic>
      <p:sp>
        <p:nvSpPr>
          <p:cNvPr id="2" name="Title 1"/>
          <p:cNvSpPr>
            <a:spLocks noGrp="1"/>
          </p:cNvSpPr>
          <p:nvPr>
            <p:ph type="title"/>
          </p:nvPr>
        </p:nvSpPr>
        <p:spPr/>
        <p:txBody>
          <a:bodyPr/>
          <a:lstStyle/>
          <a:p>
            <a:r>
              <a:rPr lang="nb-NO" dirty="0"/>
              <a:t>Obliquity 50ᵒ - mantle depletion – 0.0</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17</a:t>
            </a:fld>
            <a:endParaRPr lang="en-US"/>
          </a:p>
        </p:txBody>
      </p:sp>
      <p:pic>
        <p:nvPicPr>
          <p:cNvPr id="13" name="Espace réservé du contenu 12">
            <a:extLst>
              <a:ext uri="{FF2B5EF4-FFF2-40B4-BE49-F238E27FC236}">
                <a16:creationId xmlns:a16="http://schemas.microsoft.com/office/drawing/2014/main" id="{20872305-0376-4AB3-89A9-5024D1D24EE4}"/>
              </a:ext>
            </a:extLst>
          </p:cNvPr>
          <p:cNvPicPr>
            <a:picLocks noGrp="1" noChangeAspect="1"/>
          </p:cNvPicPr>
          <p:nvPr>
            <p:ph idx="1"/>
          </p:nvPr>
        </p:nvPicPr>
        <p:blipFill>
          <a:blip r:embed="rId3"/>
          <a:srcRect/>
          <a:stretch/>
        </p:blipFill>
        <p:spPr>
          <a:xfrm>
            <a:off x="286483" y="1796222"/>
            <a:ext cx="5882496" cy="4345324"/>
          </a:xfrm>
        </p:spPr>
      </p:pic>
      <p:sp>
        <p:nvSpPr>
          <p:cNvPr id="10" name="ZoneTexte 9">
            <a:hlinkClick r:id="rId4" action="ppaction://hlinksldjump"/>
            <a:extLst>
              <a:ext uri="{FF2B5EF4-FFF2-40B4-BE49-F238E27FC236}">
                <a16:creationId xmlns:a16="http://schemas.microsoft.com/office/drawing/2014/main" id="{B299CB5F-BB70-4B81-94AC-5F1548702314}"/>
              </a:ext>
            </a:extLst>
          </p:cNvPr>
          <p:cNvSpPr txBox="1"/>
          <p:nvPr/>
        </p:nvSpPr>
        <p:spPr>
          <a:xfrm>
            <a:off x="9937750" y="685788"/>
            <a:ext cx="1717674"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dirty="0"/>
              <a:t>Go Back</a:t>
            </a:r>
          </a:p>
        </p:txBody>
      </p:sp>
      <p:sp>
        <p:nvSpPr>
          <p:cNvPr id="11" name="Rectangle 10">
            <a:extLst>
              <a:ext uri="{FF2B5EF4-FFF2-40B4-BE49-F238E27FC236}">
                <a16:creationId xmlns:a16="http://schemas.microsoft.com/office/drawing/2014/main" id="{EE86EBA3-9265-479B-93E2-CB17686ACB33}"/>
              </a:ext>
            </a:extLst>
          </p:cNvPr>
          <p:cNvSpPr/>
          <p:nvPr/>
        </p:nvSpPr>
        <p:spPr>
          <a:xfrm>
            <a:off x="9937750" y="685788"/>
            <a:ext cx="1717674"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a:extLst>
              <a:ext uri="{FF2B5EF4-FFF2-40B4-BE49-F238E27FC236}">
                <a16:creationId xmlns:a16="http://schemas.microsoft.com/office/drawing/2014/main" id="{D9B32FE7-AEBE-4BF1-896A-CDEEF4B146A6}"/>
              </a:ext>
            </a:extLst>
          </p:cNvPr>
          <p:cNvPicPr>
            <a:picLocks noChangeAspect="1"/>
          </p:cNvPicPr>
          <p:nvPr/>
        </p:nvPicPr>
        <p:blipFill>
          <a:blip r:embed="rId5"/>
          <a:stretch>
            <a:fillRect/>
          </a:stretch>
        </p:blipFill>
        <p:spPr>
          <a:xfrm>
            <a:off x="0" y="5810111"/>
            <a:ext cx="7580310" cy="523220"/>
          </a:xfrm>
          <a:prstGeom prst="rect">
            <a:avLst/>
          </a:prstGeom>
        </p:spPr>
      </p:pic>
      <p:pic>
        <p:nvPicPr>
          <p:cNvPr id="17" name="Image 16">
            <a:extLst>
              <a:ext uri="{FF2B5EF4-FFF2-40B4-BE49-F238E27FC236}">
                <a16:creationId xmlns:a16="http://schemas.microsoft.com/office/drawing/2014/main" id="{E4AAFFFD-B928-4156-BE55-B02F101AB051}"/>
              </a:ext>
            </a:extLst>
          </p:cNvPr>
          <p:cNvPicPr>
            <a:picLocks noChangeAspect="1"/>
          </p:cNvPicPr>
          <p:nvPr/>
        </p:nvPicPr>
        <p:blipFill>
          <a:blip r:embed="rId6"/>
          <a:stretch>
            <a:fillRect/>
          </a:stretch>
        </p:blipFill>
        <p:spPr>
          <a:xfrm>
            <a:off x="6110288" y="1382480"/>
            <a:ext cx="932611" cy="14690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B3D9A0FA-7F16-473E-94B3-91E2573B845A}"/>
              </a:ext>
            </a:extLst>
          </p:cNvPr>
          <p:cNvPicPr>
            <a:picLocks noChangeAspect="1"/>
          </p:cNvPicPr>
          <p:nvPr/>
        </p:nvPicPr>
        <p:blipFill>
          <a:blip r:embed="rId7"/>
          <a:stretch>
            <a:fillRect/>
          </a:stretch>
        </p:blipFill>
        <p:spPr>
          <a:xfrm>
            <a:off x="0" y="6642100"/>
            <a:ext cx="617075" cy="215900"/>
          </a:xfrm>
          <a:prstGeom prst="rect">
            <a:avLst/>
          </a:prstGeom>
        </p:spPr>
      </p:pic>
    </p:spTree>
    <p:extLst>
      <p:ext uri="{BB962C8B-B14F-4D97-AF65-F5344CB8AC3E}">
        <p14:creationId xmlns:p14="http://schemas.microsoft.com/office/powerpoint/2010/main" val="3374992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187347-1E99-4CA7-803B-DE949F6508D6}"/>
              </a:ext>
            </a:extLst>
          </p:cNvPr>
          <p:cNvPicPr>
            <a:picLocks noChangeAspect="1"/>
          </p:cNvPicPr>
          <p:nvPr/>
        </p:nvPicPr>
        <p:blipFill>
          <a:blip r:embed="rId2"/>
          <a:srcRect/>
          <a:stretch/>
        </p:blipFill>
        <p:spPr>
          <a:xfrm>
            <a:off x="6093572" y="1579353"/>
            <a:ext cx="6137053" cy="4533362"/>
          </a:xfrm>
          <a:prstGeom prst="rect">
            <a:avLst/>
          </a:prstGeom>
        </p:spPr>
      </p:pic>
      <p:sp>
        <p:nvSpPr>
          <p:cNvPr id="2" name="Title 1"/>
          <p:cNvSpPr>
            <a:spLocks noGrp="1"/>
          </p:cNvSpPr>
          <p:nvPr>
            <p:ph type="title"/>
          </p:nvPr>
        </p:nvSpPr>
        <p:spPr/>
        <p:txBody>
          <a:bodyPr/>
          <a:lstStyle/>
          <a:p>
            <a:r>
              <a:rPr lang="nb-NO" dirty="0"/>
              <a:t>Obliquity 80ᵒ - mantle depletion – 0.2</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18</a:t>
            </a:fld>
            <a:endParaRPr lang="en-US"/>
          </a:p>
        </p:txBody>
      </p:sp>
      <p:pic>
        <p:nvPicPr>
          <p:cNvPr id="13" name="Espace réservé du contenu 12">
            <a:extLst>
              <a:ext uri="{FF2B5EF4-FFF2-40B4-BE49-F238E27FC236}">
                <a16:creationId xmlns:a16="http://schemas.microsoft.com/office/drawing/2014/main" id="{20872305-0376-4AB3-89A9-5024D1D24EE4}"/>
              </a:ext>
            </a:extLst>
          </p:cNvPr>
          <p:cNvPicPr>
            <a:picLocks noGrp="1" noChangeAspect="1"/>
          </p:cNvPicPr>
          <p:nvPr>
            <p:ph idx="1"/>
          </p:nvPr>
        </p:nvPicPr>
        <p:blipFill>
          <a:blip r:embed="rId3"/>
          <a:srcRect/>
          <a:stretch/>
        </p:blipFill>
        <p:spPr>
          <a:xfrm>
            <a:off x="286483" y="1796222"/>
            <a:ext cx="5882496" cy="4345323"/>
          </a:xfrm>
        </p:spPr>
      </p:pic>
      <p:sp>
        <p:nvSpPr>
          <p:cNvPr id="10" name="ZoneTexte 9">
            <a:hlinkClick r:id="rId4" action="ppaction://hlinksldjump"/>
            <a:extLst>
              <a:ext uri="{FF2B5EF4-FFF2-40B4-BE49-F238E27FC236}">
                <a16:creationId xmlns:a16="http://schemas.microsoft.com/office/drawing/2014/main" id="{B299CB5F-BB70-4B81-94AC-5F1548702314}"/>
              </a:ext>
            </a:extLst>
          </p:cNvPr>
          <p:cNvSpPr txBox="1"/>
          <p:nvPr/>
        </p:nvSpPr>
        <p:spPr>
          <a:xfrm>
            <a:off x="9937750" y="685788"/>
            <a:ext cx="1717674"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dirty="0"/>
              <a:t>Go Back</a:t>
            </a:r>
          </a:p>
        </p:txBody>
      </p:sp>
      <p:sp>
        <p:nvSpPr>
          <p:cNvPr id="11" name="Rectangle 10">
            <a:extLst>
              <a:ext uri="{FF2B5EF4-FFF2-40B4-BE49-F238E27FC236}">
                <a16:creationId xmlns:a16="http://schemas.microsoft.com/office/drawing/2014/main" id="{EE86EBA3-9265-479B-93E2-CB17686ACB33}"/>
              </a:ext>
            </a:extLst>
          </p:cNvPr>
          <p:cNvSpPr/>
          <p:nvPr/>
        </p:nvSpPr>
        <p:spPr>
          <a:xfrm>
            <a:off x="9937750" y="685788"/>
            <a:ext cx="1717674"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a:extLst>
              <a:ext uri="{FF2B5EF4-FFF2-40B4-BE49-F238E27FC236}">
                <a16:creationId xmlns:a16="http://schemas.microsoft.com/office/drawing/2014/main" id="{D9B32FE7-AEBE-4BF1-896A-CDEEF4B146A6}"/>
              </a:ext>
            </a:extLst>
          </p:cNvPr>
          <p:cNvPicPr>
            <a:picLocks noChangeAspect="1"/>
          </p:cNvPicPr>
          <p:nvPr/>
        </p:nvPicPr>
        <p:blipFill>
          <a:blip r:embed="rId5"/>
          <a:stretch>
            <a:fillRect/>
          </a:stretch>
        </p:blipFill>
        <p:spPr>
          <a:xfrm>
            <a:off x="0" y="5810111"/>
            <a:ext cx="7580310" cy="523220"/>
          </a:xfrm>
          <a:prstGeom prst="rect">
            <a:avLst/>
          </a:prstGeom>
        </p:spPr>
      </p:pic>
      <p:pic>
        <p:nvPicPr>
          <p:cNvPr id="17" name="Image 16">
            <a:extLst>
              <a:ext uri="{FF2B5EF4-FFF2-40B4-BE49-F238E27FC236}">
                <a16:creationId xmlns:a16="http://schemas.microsoft.com/office/drawing/2014/main" id="{E4AAFFFD-B928-4156-BE55-B02F101AB051}"/>
              </a:ext>
            </a:extLst>
          </p:cNvPr>
          <p:cNvPicPr>
            <a:picLocks noChangeAspect="1"/>
          </p:cNvPicPr>
          <p:nvPr/>
        </p:nvPicPr>
        <p:blipFill>
          <a:blip r:embed="rId6"/>
          <a:stretch>
            <a:fillRect/>
          </a:stretch>
        </p:blipFill>
        <p:spPr>
          <a:xfrm>
            <a:off x="6110288" y="1382480"/>
            <a:ext cx="932611" cy="14690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5EAF9686-9015-4A33-87C5-46E2AC6CF345}"/>
              </a:ext>
            </a:extLst>
          </p:cNvPr>
          <p:cNvPicPr>
            <a:picLocks noChangeAspect="1"/>
          </p:cNvPicPr>
          <p:nvPr/>
        </p:nvPicPr>
        <p:blipFill>
          <a:blip r:embed="rId7"/>
          <a:stretch>
            <a:fillRect/>
          </a:stretch>
        </p:blipFill>
        <p:spPr>
          <a:xfrm>
            <a:off x="0" y="6642100"/>
            <a:ext cx="617075" cy="215900"/>
          </a:xfrm>
          <a:prstGeom prst="rect">
            <a:avLst/>
          </a:prstGeom>
        </p:spPr>
      </p:pic>
    </p:spTree>
    <p:extLst>
      <p:ext uri="{BB962C8B-B14F-4D97-AF65-F5344CB8AC3E}">
        <p14:creationId xmlns:p14="http://schemas.microsoft.com/office/powerpoint/2010/main" val="224900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187347-1E99-4CA7-803B-DE949F6508D6}"/>
              </a:ext>
            </a:extLst>
          </p:cNvPr>
          <p:cNvPicPr>
            <a:picLocks noChangeAspect="1"/>
          </p:cNvPicPr>
          <p:nvPr/>
        </p:nvPicPr>
        <p:blipFill>
          <a:blip r:embed="rId2"/>
          <a:srcRect/>
          <a:stretch/>
        </p:blipFill>
        <p:spPr>
          <a:xfrm>
            <a:off x="6093572" y="1579353"/>
            <a:ext cx="6137053" cy="4533361"/>
          </a:xfrm>
          <a:prstGeom prst="rect">
            <a:avLst/>
          </a:prstGeom>
        </p:spPr>
      </p:pic>
      <p:sp>
        <p:nvSpPr>
          <p:cNvPr id="2" name="Title 1"/>
          <p:cNvSpPr>
            <a:spLocks noGrp="1"/>
          </p:cNvSpPr>
          <p:nvPr>
            <p:ph type="title"/>
          </p:nvPr>
        </p:nvSpPr>
        <p:spPr/>
        <p:txBody>
          <a:bodyPr/>
          <a:lstStyle/>
          <a:p>
            <a:r>
              <a:rPr lang="nb-NO" dirty="0"/>
              <a:t>Obliquity 80ᵒ - mantle depletion – 0.6</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19</a:t>
            </a:fld>
            <a:endParaRPr lang="en-US"/>
          </a:p>
        </p:txBody>
      </p:sp>
      <p:pic>
        <p:nvPicPr>
          <p:cNvPr id="13" name="Espace réservé du contenu 12">
            <a:extLst>
              <a:ext uri="{FF2B5EF4-FFF2-40B4-BE49-F238E27FC236}">
                <a16:creationId xmlns:a16="http://schemas.microsoft.com/office/drawing/2014/main" id="{20872305-0376-4AB3-89A9-5024D1D24EE4}"/>
              </a:ext>
            </a:extLst>
          </p:cNvPr>
          <p:cNvPicPr>
            <a:picLocks noGrp="1" noChangeAspect="1"/>
          </p:cNvPicPr>
          <p:nvPr>
            <p:ph idx="1"/>
          </p:nvPr>
        </p:nvPicPr>
        <p:blipFill>
          <a:blip r:embed="rId3"/>
          <a:srcRect/>
          <a:stretch/>
        </p:blipFill>
        <p:spPr>
          <a:xfrm>
            <a:off x="286483" y="1796222"/>
            <a:ext cx="5882495" cy="4345323"/>
          </a:xfrm>
        </p:spPr>
      </p:pic>
      <p:sp>
        <p:nvSpPr>
          <p:cNvPr id="10" name="ZoneTexte 9">
            <a:hlinkClick r:id="rId4" action="ppaction://hlinksldjump"/>
            <a:extLst>
              <a:ext uri="{FF2B5EF4-FFF2-40B4-BE49-F238E27FC236}">
                <a16:creationId xmlns:a16="http://schemas.microsoft.com/office/drawing/2014/main" id="{B299CB5F-BB70-4B81-94AC-5F1548702314}"/>
              </a:ext>
            </a:extLst>
          </p:cNvPr>
          <p:cNvSpPr txBox="1"/>
          <p:nvPr/>
        </p:nvSpPr>
        <p:spPr>
          <a:xfrm>
            <a:off x="9937750" y="685788"/>
            <a:ext cx="1717674"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dirty="0"/>
              <a:t>Go Back</a:t>
            </a:r>
          </a:p>
        </p:txBody>
      </p:sp>
      <p:sp>
        <p:nvSpPr>
          <p:cNvPr id="11" name="Rectangle 10">
            <a:extLst>
              <a:ext uri="{FF2B5EF4-FFF2-40B4-BE49-F238E27FC236}">
                <a16:creationId xmlns:a16="http://schemas.microsoft.com/office/drawing/2014/main" id="{EE86EBA3-9265-479B-93E2-CB17686ACB33}"/>
              </a:ext>
            </a:extLst>
          </p:cNvPr>
          <p:cNvSpPr/>
          <p:nvPr/>
        </p:nvSpPr>
        <p:spPr>
          <a:xfrm>
            <a:off x="9937750" y="685788"/>
            <a:ext cx="1717674"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a:extLst>
              <a:ext uri="{FF2B5EF4-FFF2-40B4-BE49-F238E27FC236}">
                <a16:creationId xmlns:a16="http://schemas.microsoft.com/office/drawing/2014/main" id="{D9B32FE7-AEBE-4BF1-896A-CDEEF4B146A6}"/>
              </a:ext>
            </a:extLst>
          </p:cNvPr>
          <p:cNvPicPr>
            <a:picLocks noChangeAspect="1"/>
          </p:cNvPicPr>
          <p:nvPr/>
        </p:nvPicPr>
        <p:blipFill>
          <a:blip r:embed="rId5"/>
          <a:stretch>
            <a:fillRect/>
          </a:stretch>
        </p:blipFill>
        <p:spPr>
          <a:xfrm>
            <a:off x="0" y="5810111"/>
            <a:ext cx="7580310" cy="523220"/>
          </a:xfrm>
          <a:prstGeom prst="rect">
            <a:avLst/>
          </a:prstGeom>
        </p:spPr>
      </p:pic>
      <p:pic>
        <p:nvPicPr>
          <p:cNvPr id="17" name="Image 16">
            <a:extLst>
              <a:ext uri="{FF2B5EF4-FFF2-40B4-BE49-F238E27FC236}">
                <a16:creationId xmlns:a16="http://schemas.microsoft.com/office/drawing/2014/main" id="{E4AAFFFD-B928-4156-BE55-B02F101AB051}"/>
              </a:ext>
            </a:extLst>
          </p:cNvPr>
          <p:cNvPicPr>
            <a:picLocks noChangeAspect="1"/>
          </p:cNvPicPr>
          <p:nvPr/>
        </p:nvPicPr>
        <p:blipFill>
          <a:blip r:embed="rId6"/>
          <a:stretch>
            <a:fillRect/>
          </a:stretch>
        </p:blipFill>
        <p:spPr>
          <a:xfrm>
            <a:off x="6110288" y="1382480"/>
            <a:ext cx="932611" cy="14690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FB7CEF21-2E2E-4B6B-87C6-F9134F96B1AA}"/>
              </a:ext>
            </a:extLst>
          </p:cNvPr>
          <p:cNvPicPr>
            <a:picLocks noChangeAspect="1"/>
          </p:cNvPicPr>
          <p:nvPr/>
        </p:nvPicPr>
        <p:blipFill>
          <a:blip r:embed="rId7"/>
          <a:stretch>
            <a:fillRect/>
          </a:stretch>
        </p:blipFill>
        <p:spPr>
          <a:xfrm>
            <a:off x="0" y="6642100"/>
            <a:ext cx="617075" cy="215900"/>
          </a:xfrm>
          <a:prstGeom prst="rect">
            <a:avLst/>
          </a:prstGeom>
        </p:spPr>
      </p:pic>
    </p:spTree>
    <p:extLst>
      <p:ext uri="{BB962C8B-B14F-4D97-AF65-F5344CB8AC3E}">
        <p14:creationId xmlns:p14="http://schemas.microsoft.com/office/powerpoint/2010/main" val="58407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0A181F11-5078-4E8D-9CBF-F42BAAF09A67}"/>
              </a:ext>
            </a:extLst>
          </p:cNvPr>
          <p:cNvGrpSpPr/>
          <p:nvPr/>
        </p:nvGrpSpPr>
        <p:grpSpPr>
          <a:xfrm>
            <a:off x="5663306" y="2118243"/>
            <a:ext cx="6217543" cy="3523732"/>
            <a:chOff x="2752454" y="4120355"/>
            <a:chExt cx="4124409" cy="2235996"/>
          </a:xfrm>
        </p:grpSpPr>
        <p:pic>
          <p:nvPicPr>
            <p:cNvPr id="15" name="Image 14" descr="Une image contenant texte, carte&#10;&#10;Description générée automatiquement">
              <a:extLst>
                <a:ext uri="{FF2B5EF4-FFF2-40B4-BE49-F238E27FC236}">
                  <a16:creationId xmlns:a16="http://schemas.microsoft.com/office/drawing/2014/main" id="{8178E233-3FDD-4352-847B-D2DF9C0A50AE}"/>
                </a:ext>
              </a:extLst>
            </p:cNvPr>
            <p:cNvPicPr>
              <a:picLocks noChangeAspect="1"/>
            </p:cNvPicPr>
            <p:nvPr/>
          </p:nvPicPr>
          <p:blipFill>
            <a:blip r:embed="rId2"/>
            <a:stretch>
              <a:fillRect/>
            </a:stretch>
          </p:blipFill>
          <p:spPr>
            <a:xfrm>
              <a:off x="2752454" y="4120355"/>
              <a:ext cx="3973199" cy="2155336"/>
            </a:xfrm>
            <a:prstGeom prst="rect">
              <a:avLst/>
            </a:prstGeom>
          </p:spPr>
        </p:pic>
        <p:sp>
          <p:nvSpPr>
            <p:cNvPr id="16" name="ZoneTexte 15">
              <a:extLst>
                <a:ext uri="{FF2B5EF4-FFF2-40B4-BE49-F238E27FC236}">
                  <a16:creationId xmlns:a16="http://schemas.microsoft.com/office/drawing/2014/main" id="{B2B0AED4-CF5F-419D-9D19-7D50601AEF68}"/>
                </a:ext>
              </a:extLst>
            </p:cNvPr>
            <p:cNvSpPr txBox="1"/>
            <p:nvPr/>
          </p:nvSpPr>
          <p:spPr>
            <a:xfrm>
              <a:off x="5409011" y="6079352"/>
              <a:ext cx="1467852" cy="276999"/>
            </a:xfrm>
            <a:prstGeom prst="rect">
              <a:avLst/>
            </a:prstGeom>
            <a:noFill/>
          </p:spPr>
          <p:txBody>
            <a:bodyPr wrap="square" rtlCol="0">
              <a:spAutoFit/>
            </a:bodyPr>
            <a:lstStyle/>
            <a:p>
              <a:r>
                <a:rPr lang="en-GB" sz="1200" dirty="0" err="1"/>
                <a:t>Maffione</a:t>
              </a:r>
              <a:r>
                <a:rPr lang="en-GB" sz="1200" dirty="0"/>
                <a:t> et al. 2013</a:t>
              </a:r>
            </a:p>
          </p:txBody>
        </p:sp>
      </p:grpSp>
      <p:sp>
        <p:nvSpPr>
          <p:cNvPr id="8" name="Title 7">
            <a:extLst>
              <a:ext uri="{FF2B5EF4-FFF2-40B4-BE49-F238E27FC236}">
                <a16:creationId xmlns:a16="http://schemas.microsoft.com/office/drawing/2014/main" id="{82453275-56A3-4502-BDEA-8D22D13A4902}"/>
              </a:ext>
            </a:extLst>
          </p:cNvPr>
          <p:cNvSpPr>
            <a:spLocks noGrp="1"/>
          </p:cNvSpPr>
          <p:nvPr>
            <p:ph type="title"/>
          </p:nvPr>
        </p:nvSpPr>
        <p:spPr/>
        <p:txBody>
          <a:bodyPr/>
          <a:lstStyle/>
          <a:p>
            <a:r>
              <a:rPr lang="en-GB" dirty="0"/>
              <a:t>Introduction</a:t>
            </a:r>
          </a:p>
        </p:txBody>
      </p:sp>
      <p:sp>
        <p:nvSpPr>
          <p:cNvPr id="2" name="Content Placeholder 1">
            <a:extLst>
              <a:ext uri="{FF2B5EF4-FFF2-40B4-BE49-F238E27FC236}">
                <a16:creationId xmlns:a16="http://schemas.microsoft.com/office/drawing/2014/main" id="{1CF68B7B-14B8-4FE4-BA00-9F23667A68B1}"/>
              </a:ext>
            </a:extLst>
          </p:cNvPr>
          <p:cNvSpPr>
            <a:spLocks noGrp="1"/>
          </p:cNvSpPr>
          <p:nvPr>
            <p:ph sz="half" idx="1"/>
          </p:nvPr>
        </p:nvSpPr>
        <p:spPr>
          <a:xfrm>
            <a:off x="493685" y="1659977"/>
            <a:ext cx="5346779" cy="4696374"/>
          </a:xfrm>
        </p:spPr>
        <p:txBody>
          <a:bodyPr/>
          <a:lstStyle/>
          <a:p>
            <a:pPr marL="0" indent="0" algn="just">
              <a:buNone/>
            </a:pPr>
            <a:r>
              <a:rPr lang="en-GB" sz="1600" dirty="0"/>
              <a:t>Slow and ultra-slow spreading systems give way to complexes seafloor morphologies (e.g. North Atlantic, Central Atlantic, NW Indian Ocean). </a:t>
            </a:r>
          </a:p>
          <a:p>
            <a:pPr marL="0" indent="0" algn="just">
              <a:buNone/>
            </a:pPr>
            <a:endParaRPr lang="en-GB" sz="1600" dirty="0"/>
          </a:p>
          <a:p>
            <a:pPr marL="0" indent="0" algn="just">
              <a:buNone/>
            </a:pPr>
            <a:r>
              <a:rPr lang="en-GB" sz="1600" dirty="0"/>
              <a:t>This morphology is a consequence of different modes of tectono-magmatic activity at the ridge: </a:t>
            </a:r>
          </a:p>
          <a:p>
            <a:pPr marL="0" indent="0" algn="just">
              <a:buNone/>
            </a:pPr>
            <a:endParaRPr lang="en-GB" sz="1600" dirty="0"/>
          </a:p>
          <a:p>
            <a:pPr lvl="1" algn="just">
              <a:buFont typeface="Arial" panose="020B0604020202020204" pitchFamily="34" charset="0"/>
              <a:buChar char="•"/>
            </a:pPr>
            <a:r>
              <a:rPr lang="en-GB" sz="1600" dirty="0"/>
              <a:t>Crust accretion by episodic magma supply.</a:t>
            </a:r>
          </a:p>
          <a:p>
            <a:pPr lvl="1" algn="just">
              <a:buFont typeface="Arial" panose="020B0604020202020204" pitchFamily="34" charset="0"/>
              <a:buChar char="•"/>
            </a:pPr>
            <a:endParaRPr lang="en-GB" sz="1600" dirty="0"/>
          </a:p>
          <a:p>
            <a:pPr lvl="1" algn="just">
              <a:buFont typeface="Arial" panose="020B0604020202020204" pitchFamily="34" charset="0"/>
              <a:buChar char="•"/>
            </a:pPr>
            <a:r>
              <a:rPr lang="en-GB" sz="1600" dirty="0"/>
              <a:t>Low-angle brittle/ductile normal faulting.</a:t>
            </a:r>
          </a:p>
          <a:p>
            <a:pPr lvl="1" algn="just">
              <a:buFont typeface="Arial" panose="020B0604020202020204" pitchFamily="34" charset="0"/>
              <a:buChar char="•"/>
            </a:pPr>
            <a:endParaRPr lang="en-GB" sz="1600" dirty="0"/>
          </a:p>
          <a:p>
            <a:pPr lvl="1" algn="just">
              <a:buFont typeface="Arial" panose="020B0604020202020204" pitchFamily="34" charset="0"/>
              <a:buChar char="•"/>
            </a:pPr>
            <a:r>
              <a:rPr lang="en-GB" sz="1600" dirty="0"/>
              <a:t>High-angle normal faults leading to the formation of oceanic core complexes (OCC). </a:t>
            </a:r>
          </a:p>
          <a:p>
            <a:pPr marL="0" indent="0" algn="just">
              <a:buNone/>
            </a:pPr>
            <a:endParaRPr lang="en-GB" sz="1600" dirty="0"/>
          </a:p>
        </p:txBody>
      </p:sp>
      <p:sp>
        <p:nvSpPr>
          <p:cNvPr id="4" name="Date Placeholder 3"/>
          <p:cNvSpPr>
            <a:spLocks noGrp="1"/>
          </p:cNvSpPr>
          <p:nvPr>
            <p:ph type="dt" sz="half" idx="10"/>
          </p:nvPr>
        </p:nvSpPr>
        <p:spPr/>
        <p:txBody>
          <a:bodyPr/>
          <a:lstStyle/>
          <a:p>
            <a:r>
              <a:rPr lang="en-US" dirty="0"/>
              <a:t>06/05/2020</a:t>
            </a:r>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noProof="0" smtClean="0"/>
              <a:pPr/>
              <a:t>2</a:t>
            </a:fld>
            <a:endParaRPr lang="en-US" noProof="0"/>
          </a:p>
        </p:txBody>
      </p:sp>
      <p:pic>
        <p:nvPicPr>
          <p:cNvPr id="13" name="Image 12" descr="Une image contenant dessin&#10;&#10;Description générée automatiquement">
            <a:extLst>
              <a:ext uri="{FF2B5EF4-FFF2-40B4-BE49-F238E27FC236}">
                <a16:creationId xmlns:a16="http://schemas.microsoft.com/office/drawing/2014/main" id="{93C6930C-E6D0-45B8-8C88-DA8A86067E0C}"/>
              </a:ext>
            </a:extLst>
          </p:cNvPr>
          <p:cNvPicPr>
            <a:picLocks noChangeAspect="1"/>
          </p:cNvPicPr>
          <p:nvPr/>
        </p:nvPicPr>
        <p:blipFill>
          <a:blip r:embed="rId3"/>
          <a:stretch>
            <a:fillRect/>
          </a:stretch>
        </p:blipFill>
        <p:spPr>
          <a:xfrm>
            <a:off x="0" y="6642100"/>
            <a:ext cx="617075" cy="215900"/>
          </a:xfrm>
          <a:prstGeom prst="rect">
            <a:avLst/>
          </a:prstGeom>
        </p:spPr>
      </p:pic>
    </p:spTree>
    <p:extLst>
      <p:ext uri="{BB962C8B-B14F-4D97-AF65-F5344CB8AC3E}">
        <p14:creationId xmlns:p14="http://schemas.microsoft.com/office/powerpoint/2010/main" val="46660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187347-1E99-4CA7-803B-DE949F6508D6}"/>
              </a:ext>
            </a:extLst>
          </p:cNvPr>
          <p:cNvPicPr>
            <a:picLocks noChangeAspect="1"/>
          </p:cNvPicPr>
          <p:nvPr/>
        </p:nvPicPr>
        <p:blipFill>
          <a:blip r:embed="rId2"/>
          <a:srcRect/>
          <a:stretch/>
        </p:blipFill>
        <p:spPr>
          <a:xfrm>
            <a:off x="6093572" y="1579353"/>
            <a:ext cx="6137052" cy="4533361"/>
          </a:xfrm>
          <a:prstGeom prst="rect">
            <a:avLst/>
          </a:prstGeom>
        </p:spPr>
      </p:pic>
      <p:sp>
        <p:nvSpPr>
          <p:cNvPr id="2" name="Title 1"/>
          <p:cNvSpPr>
            <a:spLocks noGrp="1"/>
          </p:cNvSpPr>
          <p:nvPr>
            <p:ph type="title"/>
          </p:nvPr>
        </p:nvSpPr>
        <p:spPr/>
        <p:txBody>
          <a:bodyPr/>
          <a:lstStyle/>
          <a:p>
            <a:r>
              <a:rPr lang="nb-NO" dirty="0"/>
              <a:t>Obliquity 80ᵒ - mantle depletion – 0.6</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20</a:t>
            </a:fld>
            <a:endParaRPr lang="en-US"/>
          </a:p>
        </p:txBody>
      </p:sp>
      <p:pic>
        <p:nvPicPr>
          <p:cNvPr id="13" name="Espace réservé du contenu 12">
            <a:extLst>
              <a:ext uri="{FF2B5EF4-FFF2-40B4-BE49-F238E27FC236}">
                <a16:creationId xmlns:a16="http://schemas.microsoft.com/office/drawing/2014/main" id="{20872305-0376-4AB3-89A9-5024D1D24EE4}"/>
              </a:ext>
            </a:extLst>
          </p:cNvPr>
          <p:cNvPicPr>
            <a:picLocks noGrp="1" noChangeAspect="1"/>
          </p:cNvPicPr>
          <p:nvPr>
            <p:ph idx="1"/>
          </p:nvPr>
        </p:nvPicPr>
        <p:blipFill>
          <a:blip r:embed="rId3"/>
          <a:srcRect/>
          <a:stretch/>
        </p:blipFill>
        <p:spPr>
          <a:xfrm>
            <a:off x="286483" y="1796222"/>
            <a:ext cx="5882495" cy="4345322"/>
          </a:xfrm>
        </p:spPr>
      </p:pic>
      <p:sp>
        <p:nvSpPr>
          <p:cNvPr id="10" name="ZoneTexte 9">
            <a:hlinkClick r:id="rId4" action="ppaction://hlinksldjump"/>
            <a:extLst>
              <a:ext uri="{FF2B5EF4-FFF2-40B4-BE49-F238E27FC236}">
                <a16:creationId xmlns:a16="http://schemas.microsoft.com/office/drawing/2014/main" id="{B299CB5F-BB70-4B81-94AC-5F1548702314}"/>
              </a:ext>
            </a:extLst>
          </p:cNvPr>
          <p:cNvSpPr txBox="1"/>
          <p:nvPr/>
        </p:nvSpPr>
        <p:spPr>
          <a:xfrm>
            <a:off x="9937750" y="685788"/>
            <a:ext cx="1717674"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dirty="0"/>
              <a:t>Go Back</a:t>
            </a:r>
          </a:p>
        </p:txBody>
      </p:sp>
      <p:sp>
        <p:nvSpPr>
          <p:cNvPr id="11" name="Rectangle 10">
            <a:extLst>
              <a:ext uri="{FF2B5EF4-FFF2-40B4-BE49-F238E27FC236}">
                <a16:creationId xmlns:a16="http://schemas.microsoft.com/office/drawing/2014/main" id="{EE86EBA3-9265-479B-93E2-CB17686ACB33}"/>
              </a:ext>
            </a:extLst>
          </p:cNvPr>
          <p:cNvSpPr/>
          <p:nvPr/>
        </p:nvSpPr>
        <p:spPr>
          <a:xfrm>
            <a:off x="9937750" y="685788"/>
            <a:ext cx="1717674"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a:extLst>
              <a:ext uri="{FF2B5EF4-FFF2-40B4-BE49-F238E27FC236}">
                <a16:creationId xmlns:a16="http://schemas.microsoft.com/office/drawing/2014/main" id="{D9B32FE7-AEBE-4BF1-896A-CDEEF4B146A6}"/>
              </a:ext>
            </a:extLst>
          </p:cNvPr>
          <p:cNvPicPr>
            <a:picLocks noChangeAspect="1"/>
          </p:cNvPicPr>
          <p:nvPr/>
        </p:nvPicPr>
        <p:blipFill>
          <a:blip r:embed="rId5"/>
          <a:stretch>
            <a:fillRect/>
          </a:stretch>
        </p:blipFill>
        <p:spPr>
          <a:xfrm>
            <a:off x="0" y="5810111"/>
            <a:ext cx="7580310" cy="523220"/>
          </a:xfrm>
          <a:prstGeom prst="rect">
            <a:avLst/>
          </a:prstGeom>
        </p:spPr>
      </p:pic>
      <p:pic>
        <p:nvPicPr>
          <p:cNvPr id="17" name="Image 16">
            <a:extLst>
              <a:ext uri="{FF2B5EF4-FFF2-40B4-BE49-F238E27FC236}">
                <a16:creationId xmlns:a16="http://schemas.microsoft.com/office/drawing/2014/main" id="{E4AAFFFD-B928-4156-BE55-B02F101AB051}"/>
              </a:ext>
            </a:extLst>
          </p:cNvPr>
          <p:cNvPicPr>
            <a:picLocks noChangeAspect="1"/>
          </p:cNvPicPr>
          <p:nvPr/>
        </p:nvPicPr>
        <p:blipFill>
          <a:blip r:embed="rId6"/>
          <a:stretch>
            <a:fillRect/>
          </a:stretch>
        </p:blipFill>
        <p:spPr>
          <a:xfrm>
            <a:off x="6110288" y="1382480"/>
            <a:ext cx="932611" cy="14690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40A8132B-586D-4823-ADC7-CBDB84FDC82E}"/>
              </a:ext>
            </a:extLst>
          </p:cNvPr>
          <p:cNvPicPr>
            <a:picLocks noChangeAspect="1"/>
          </p:cNvPicPr>
          <p:nvPr/>
        </p:nvPicPr>
        <p:blipFill>
          <a:blip r:embed="rId7"/>
          <a:stretch>
            <a:fillRect/>
          </a:stretch>
        </p:blipFill>
        <p:spPr>
          <a:xfrm>
            <a:off x="0" y="6642100"/>
            <a:ext cx="617075" cy="215900"/>
          </a:xfrm>
          <a:prstGeom prst="rect">
            <a:avLst/>
          </a:prstGeom>
        </p:spPr>
      </p:pic>
    </p:spTree>
    <p:extLst>
      <p:ext uri="{BB962C8B-B14F-4D97-AF65-F5344CB8AC3E}">
        <p14:creationId xmlns:p14="http://schemas.microsoft.com/office/powerpoint/2010/main" val="394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453275-56A3-4502-BDEA-8D22D13A4902}"/>
              </a:ext>
            </a:extLst>
          </p:cNvPr>
          <p:cNvSpPr>
            <a:spLocks noGrp="1"/>
          </p:cNvSpPr>
          <p:nvPr>
            <p:ph type="title"/>
          </p:nvPr>
        </p:nvSpPr>
        <p:spPr/>
        <p:txBody>
          <a:bodyPr/>
          <a:lstStyle/>
          <a:p>
            <a:r>
              <a:rPr lang="en-GB" dirty="0"/>
              <a:t>Introduction</a:t>
            </a:r>
          </a:p>
        </p:txBody>
      </p:sp>
      <p:sp>
        <p:nvSpPr>
          <p:cNvPr id="2" name="Content Placeholder 1">
            <a:extLst>
              <a:ext uri="{FF2B5EF4-FFF2-40B4-BE49-F238E27FC236}">
                <a16:creationId xmlns:a16="http://schemas.microsoft.com/office/drawing/2014/main" id="{1CF68B7B-14B8-4FE4-BA00-9F23667A68B1}"/>
              </a:ext>
            </a:extLst>
          </p:cNvPr>
          <p:cNvSpPr>
            <a:spLocks noGrp="1"/>
          </p:cNvSpPr>
          <p:nvPr>
            <p:ph sz="half" idx="1"/>
          </p:nvPr>
        </p:nvSpPr>
        <p:spPr>
          <a:xfrm>
            <a:off x="493685" y="1389338"/>
            <a:ext cx="6319320" cy="4696374"/>
          </a:xfrm>
        </p:spPr>
        <p:txBody>
          <a:bodyPr>
            <a:normAutofit fontScale="85000" lnSpcReduction="20000"/>
          </a:bodyPr>
          <a:lstStyle/>
          <a:p>
            <a:pPr marL="0" indent="0" algn="just">
              <a:buNone/>
            </a:pPr>
            <a:r>
              <a:rPr lang="en-GB" sz="1900" dirty="0"/>
              <a:t>The tectonic regime in slow and ultra-slow spreading ridges has been well studied. </a:t>
            </a:r>
          </a:p>
          <a:p>
            <a:pPr algn="just">
              <a:buFont typeface="Arial" panose="020B0604020202020204" pitchFamily="34" charset="0"/>
              <a:buChar char="•"/>
            </a:pPr>
            <a:r>
              <a:rPr lang="en-GB" sz="1900" dirty="0"/>
              <a:t>Tectono-magmatic regime is primarily controlled by the magmatic supply (Buck et al., 2005).</a:t>
            </a:r>
          </a:p>
          <a:p>
            <a:pPr marL="0" indent="0" algn="just">
              <a:buNone/>
            </a:pPr>
            <a:endParaRPr lang="en-GB" sz="1900" dirty="0"/>
          </a:p>
          <a:p>
            <a:pPr algn="just">
              <a:buFont typeface="Arial" panose="020B0604020202020204" pitchFamily="34" charset="0"/>
              <a:buChar char="•"/>
            </a:pPr>
            <a:r>
              <a:rPr lang="en-GB" sz="1900" dirty="0"/>
              <a:t>Brittle properties of the oceanic lithosphere and faults healing rate significantly affect this first order behaviour (</a:t>
            </a:r>
            <a:r>
              <a:rPr lang="en-GB" sz="1900" dirty="0" err="1"/>
              <a:t>Gulcher</a:t>
            </a:r>
            <a:r>
              <a:rPr lang="en-GB" sz="1900" dirty="0"/>
              <a:t> et al., 2019).</a:t>
            </a:r>
          </a:p>
          <a:p>
            <a:pPr algn="just">
              <a:buFont typeface="Arial" panose="020B0604020202020204" pitchFamily="34" charset="0"/>
              <a:buChar char="•"/>
            </a:pPr>
            <a:endParaRPr lang="en-GB" sz="1900" dirty="0"/>
          </a:p>
          <a:p>
            <a:pPr algn="just">
              <a:buFont typeface="Arial" panose="020B0604020202020204" pitchFamily="34" charset="0"/>
              <a:buChar char="•"/>
            </a:pPr>
            <a:r>
              <a:rPr lang="en-GB" sz="1900" dirty="0"/>
              <a:t>Although the 3D behaviour of slow spreading ridge systems have been studied (e.g. </a:t>
            </a:r>
            <a:r>
              <a:rPr lang="en-GB" sz="1900" dirty="0" err="1"/>
              <a:t>Howel</a:t>
            </a:r>
            <a:r>
              <a:rPr lang="en-GB" sz="1900" dirty="0"/>
              <a:t> et al., 2019; Choi et al., 2008). Several intrinsically 3D properties of those systems remains poorly understood. </a:t>
            </a:r>
            <a:r>
              <a:rPr lang="en-GB" sz="1900" b="1" dirty="0"/>
              <a:t>In particular how ridge obliquity and its interplay with transform faults affects the tectono-magmatic regime and seafloor morphology.</a:t>
            </a:r>
          </a:p>
          <a:p>
            <a:pPr algn="just">
              <a:buFont typeface="Arial" panose="020B0604020202020204" pitchFamily="34" charset="0"/>
              <a:buChar char="•"/>
            </a:pPr>
            <a:endParaRPr lang="en-GB" sz="1900" b="1" dirty="0"/>
          </a:p>
          <a:p>
            <a:pPr algn="just">
              <a:buFont typeface="Arial" panose="020B0604020202020204" pitchFamily="34" charset="0"/>
              <a:buChar char="•"/>
            </a:pPr>
            <a:r>
              <a:rPr lang="en-GB" sz="1900" dirty="0"/>
              <a:t>In this study we will be using high resolution numerical modelling to investigate  the 3D properties of ultra slow spreading ridge systems. Results will be tested against the spreading in the </a:t>
            </a:r>
            <a:r>
              <a:rPr lang="en-GB" sz="1900" dirty="0" err="1"/>
              <a:t>Fram</a:t>
            </a:r>
            <a:r>
              <a:rPr lang="en-GB" sz="1900" dirty="0"/>
              <a:t> Strait in the past 10 </a:t>
            </a:r>
            <a:r>
              <a:rPr lang="en-GB" sz="1900" dirty="0" err="1"/>
              <a:t>Myr</a:t>
            </a:r>
            <a:r>
              <a:rPr lang="en-GB" sz="1900" dirty="0"/>
              <a:t>. </a:t>
            </a:r>
          </a:p>
          <a:p>
            <a:pPr marL="0" indent="0" algn="just">
              <a:buNone/>
            </a:pPr>
            <a:endParaRPr lang="en-GB" sz="1600" dirty="0"/>
          </a:p>
        </p:txBody>
      </p:sp>
      <p:sp>
        <p:nvSpPr>
          <p:cNvPr id="4" name="Date Placeholder 3"/>
          <p:cNvSpPr>
            <a:spLocks noGrp="1"/>
          </p:cNvSpPr>
          <p:nvPr>
            <p:ph type="dt" sz="half" idx="10"/>
          </p:nvPr>
        </p:nvSpPr>
        <p:spPr/>
        <p:txBody>
          <a:bodyPr/>
          <a:lstStyle/>
          <a:p>
            <a:r>
              <a:rPr lang="en-US" dirty="0"/>
              <a:t>06/05/2020</a:t>
            </a:r>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noProof="0" smtClean="0"/>
              <a:pPr/>
              <a:t>3</a:t>
            </a:fld>
            <a:endParaRPr lang="en-US" noProof="0" dirty="0"/>
          </a:p>
        </p:txBody>
      </p:sp>
      <p:grpSp>
        <p:nvGrpSpPr>
          <p:cNvPr id="21" name="Groupe 20">
            <a:extLst>
              <a:ext uri="{FF2B5EF4-FFF2-40B4-BE49-F238E27FC236}">
                <a16:creationId xmlns:a16="http://schemas.microsoft.com/office/drawing/2014/main" id="{883D1A5B-AF65-4271-A8A0-61C9CB0A3C01}"/>
              </a:ext>
            </a:extLst>
          </p:cNvPr>
          <p:cNvGrpSpPr/>
          <p:nvPr/>
        </p:nvGrpSpPr>
        <p:grpSpPr>
          <a:xfrm>
            <a:off x="7231395" y="1659977"/>
            <a:ext cx="4668505" cy="3999710"/>
            <a:chOff x="7510795" y="2034627"/>
            <a:chExt cx="4668505" cy="3999710"/>
          </a:xfrm>
        </p:grpSpPr>
        <p:pic>
          <p:nvPicPr>
            <p:cNvPr id="19" name="Image 18">
              <a:extLst>
                <a:ext uri="{FF2B5EF4-FFF2-40B4-BE49-F238E27FC236}">
                  <a16:creationId xmlns:a16="http://schemas.microsoft.com/office/drawing/2014/main" id="{DD8237C5-3771-4E6F-9820-93A6B62D42CC}"/>
                </a:ext>
              </a:extLst>
            </p:cNvPr>
            <p:cNvPicPr>
              <a:picLocks noChangeAspect="1"/>
            </p:cNvPicPr>
            <p:nvPr/>
          </p:nvPicPr>
          <p:blipFill rotWithShape="1">
            <a:blip r:embed="rId3"/>
            <a:srcRect r="13189"/>
            <a:stretch/>
          </p:blipFill>
          <p:spPr>
            <a:xfrm>
              <a:off x="7510795" y="2034627"/>
              <a:ext cx="4179555" cy="3852862"/>
            </a:xfrm>
            <a:prstGeom prst="rect">
              <a:avLst/>
            </a:prstGeom>
          </p:spPr>
        </p:pic>
        <p:sp>
          <p:nvSpPr>
            <p:cNvPr id="20" name="ZoneTexte 19">
              <a:extLst>
                <a:ext uri="{FF2B5EF4-FFF2-40B4-BE49-F238E27FC236}">
                  <a16:creationId xmlns:a16="http://schemas.microsoft.com/office/drawing/2014/main" id="{3FBF9C4F-95D9-4057-BFA8-8BB2080519DB}"/>
                </a:ext>
              </a:extLst>
            </p:cNvPr>
            <p:cNvSpPr txBox="1"/>
            <p:nvPr/>
          </p:nvSpPr>
          <p:spPr>
            <a:xfrm>
              <a:off x="9055100" y="5695783"/>
              <a:ext cx="3124200" cy="338554"/>
            </a:xfrm>
            <a:prstGeom prst="rect">
              <a:avLst/>
            </a:prstGeom>
            <a:noFill/>
          </p:spPr>
          <p:txBody>
            <a:bodyPr wrap="square" rtlCol="0">
              <a:spAutoFit/>
            </a:bodyPr>
            <a:lstStyle/>
            <a:p>
              <a:r>
                <a:rPr lang="en-GB" sz="1600" dirty="0"/>
                <a:t>Modified from Howell et al., 2019</a:t>
              </a:r>
            </a:p>
          </p:txBody>
        </p:sp>
      </p:grpSp>
      <p:sp>
        <p:nvSpPr>
          <p:cNvPr id="3" name="ZoneTexte 2">
            <a:extLst>
              <a:ext uri="{FF2B5EF4-FFF2-40B4-BE49-F238E27FC236}">
                <a16:creationId xmlns:a16="http://schemas.microsoft.com/office/drawing/2014/main" id="{8EED45B9-9788-405F-A9C6-ACB768B9ACAE}"/>
              </a:ext>
            </a:extLst>
          </p:cNvPr>
          <p:cNvSpPr txBox="1"/>
          <p:nvPr/>
        </p:nvSpPr>
        <p:spPr>
          <a:xfrm>
            <a:off x="9060557" y="3285932"/>
            <a:ext cx="3340100" cy="461665"/>
          </a:xfrm>
          <a:prstGeom prst="rect">
            <a:avLst/>
          </a:prstGeom>
          <a:noFill/>
        </p:spPr>
        <p:txBody>
          <a:bodyPr wrap="square" rtlCol="0">
            <a:spAutoFit/>
          </a:bodyPr>
          <a:lstStyle/>
          <a:p>
            <a:r>
              <a:rPr lang="en-GB" sz="1200" dirty="0"/>
              <a:t>OCC : oceanic core complex forming fault</a:t>
            </a:r>
          </a:p>
          <a:p>
            <a:r>
              <a:rPr lang="en-GB" sz="1200" dirty="0"/>
              <a:t>M : Magmatic supply </a:t>
            </a:r>
          </a:p>
        </p:txBody>
      </p:sp>
      <p:pic>
        <p:nvPicPr>
          <p:cNvPr id="11" name="Image 10" descr="Une image contenant dessin&#10;&#10;Description générée automatiquement">
            <a:extLst>
              <a:ext uri="{FF2B5EF4-FFF2-40B4-BE49-F238E27FC236}">
                <a16:creationId xmlns:a16="http://schemas.microsoft.com/office/drawing/2014/main" id="{ADAAA0A2-C234-4C27-88BE-66D3B48FAAEB}"/>
              </a:ext>
            </a:extLst>
          </p:cNvPr>
          <p:cNvPicPr>
            <a:picLocks noChangeAspect="1"/>
          </p:cNvPicPr>
          <p:nvPr/>
        </p:nvPicPr>
        <p:blipFill>
          <a:blip r:embed="rId4"/>
          <a:stretch>
            <a:fillRect/>
          </a:stretch>
        </p:blipFill>
        <p:spPr>
          <a:xfrm>
            <a:off x="0" y="6642100"/>
            <a:ext cx="617075" cy="215900"/>
          </a:xfrm>
          <a:prstGeom prst="rect">
            <a:avLst/>
          </a:prstGeom>
        </p:spPr>
      </p:pic>
    </p:spTree>
    <p:extLst>
      <p:ext uri="{BB962C8B-B14F-4D97-AF65-F5344CB8AC3E}">
        <p14:creationId xmlns:p14="http://schemas.microsoft.com/office/powerpoint/2010/main" val="1323655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Initial configuration of numerical model</a:t>
            </a:r>
          </a:p>
        </p:txBody>
      </p:sp>
      <p:sp>
        <p:nvSpPr>
          <p:cNvPr id="4" name="Date Placeholder 3"/>
          <p:cNvSpPr>
            <a:spLocks noGrp="1"/>
          </p:cNvSpPr>
          <p:nvPr>
            <p:ph type="dt" sz="half" idx="10"/>
          </p:nvPr>
        </p:nvSpPr>
        <p:spPr/>
        <p:txBody>
          <a:bodyPr/>
          <a:lstStyle/>
          <a:p>
            <a:r>
              <a:rPr lang="en-US" dirty="0"/>
              <a:t>06/05/2020</a:t>
            </a:r>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4</a:t>
            </a:fld>
            <a:endParaRPr lang="en-US"/>
          </a:p>
        </p:txBody>
      </p:sp>
      <p:pic>
        <p:nvPicPr>
          <p:cNvPr id="11" name="Espace réservé du contenu 10" descr="Une image contenant parapluie&#10;&#10;Description générée automatiquement">
            <a:extLst>
              <a:ext uri="{FF2B5EF4-FFF2-40B4-BE49-F238E27FC236}">
                <a16:creationId xmlns:a16="http://schemas.microsoft.com/office/drawing/2014/main" id="{43A97524-7ABD-4ABF-826C-AD8D28620DFC}"/>
              </a:ext>
            </a:extLst>
          </p:cNvPr>
          <p:cNvPicPr>
            <a:picLocks noGrp="1" noChangeAspect="1"/>
          </p:cNvPicPr>
          <p:nvPr>
            <p:ph idx="1"/>
          </p:nvPr>
        </p:nvPicPr>
        <p:blipFill>
          <a:blip r:embed="rId3"/>
          <a:stretch>
            <a:fillRect/>
          </a:stretch>
        </p:blipFill>
        <p:spPr>
          <a:xfrm>
            <a:off x="411424" y="1422561"/>
            <a:ext cx="6481635" cy="4787900"/>
          </a:xfrm>
        </p:spPr>
      </p:pic>
      <p:sp>
        <p:nvSpPr>
          <p:cNvPr id="15" name="Forme libre : forme 14">
            <a:extLst>
              <a:ext uri="{FF2B5EF4-FFF2-40B4-BE49-F238E27FC236}">
                <a16:creationId xmlns:a16="http://schemas.microsoft.com/office/drawing/2014/main" id="{A6658024-BF3D-4718-9F39-A1043DCF3FCC}"/>
              </a:ext>
            </a:extLst>
          </p:cNvPr>
          <p:cNvSpPr/>
          <p:nvPr/>
        </p:nvSpPr>
        <p:spPr>
          <a:xfrm>
            <a:off x="7039685" y="5904470"/>
            <a:ext cx="538839" cy="1763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0000"/>
          </a:solidFill>
          <a:ln w="19050">
            <a:solidFill>
              <a:schemeClr val="tx1"/>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Microsoft YaHei" pitchFamily="2"/>
              <a:cs typeface="Mangal" pitchFamily="2"/>
            </a:endParaRPr>
          </a:p>
        </p:txBody>
      </p:sp>
      <p:sp>
        <p:nvSpPr>
          <p:cNvPr id="22" name="Forme libre : forme 21">
            <a:extLst>
              <a:ext uri="{FF2B5EF4-FFF2-40B4-BE49-F238E27FC236}">
                <a16:creationId xmlns:a16="http://schemas.microsoft.com/office/drawing/2014/main" id="{E4395B1D-D49E-4864-A839-3D59F7B4CB5D}"/>
              </a:ext>
            </a:extLst>
          </p:cNvPr>
          <p:cNvSpPr/>
          <p:nvPr/>
        </p:nvSpPr>
        <p:spPr>
          <a:xfrm>
            <a:off x="593118" y="5904470"/>
            <a:ext cx="538839" cy="164710"/>
          </a:xfrm>
          <a:custGeom>
            <a:avLst/>
            <a:gdLst>
              <a:gd name="connsiteX0" fmla="*/ 0 w 538838"/>
              <a:gd name="connsiteY0" fmla="*/ 0 h 164709"/>
              <a:gd name="connsiteX1" fmla="*/ 552774 w 538838"/>
              <a:gd name="connsiteY1" fmla="*/ 0 h 164709"/>
              <a:gd name="connsiteX2" fmla="*/ 552774 w 538838"/>
              <a:gd name="connsiteY2" fmla="*/ 173860 h 164709"/>
              <a:gd name="connsiteX3" fmla="*/ 0 w 538838"/>
              <a:gd name="connsiteY3" fmla="*/ 173860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0"/>
                </a:lnTo>
                <a:lnTo>
                  <a:pt x="0" y="173860"/>
                </a:lnTo>
                <a:close/>
              </a:path>
            </a:pathLst>
          </a:custGeom>
          <a:solidFill>
            <a:srgbClr val="5BAF32"/>
          </a:solidFill>
          <a:ln w="9218" cap="flat">
            <a:solidFill>
              <a:srgbClr val="1D1D1B"/>
            </a:solidFill>
            <a:prstDash val="solid"/>
            <a:miter/>
          </a:ln>
        </p:spPr>
        <p:txBody>
          <a:bodyPr rtlCol="0" anchor="ctr"/>
          <a:lstStyle/>
          <a:p>
            <a:endParaRPr lang="en-GB"/>
          </a:p>
        </p:txBody>
      </p:sp>
      <p:sp>
        <p:nvSpPr>
          <p:cNvPr id="23" name="Forme libre : forme 22">
            <a:extLst>
              <a:ext uri="{FF2B5EF4-FFF2-40B4-BE49-F238E27FC236}">
                <a16:creationId xmlns:a16="http://schemas.microsoft.com/office/drawing/2014/main" id="{BFCD5284-9B43-4C3E-8E72-72CDFEDA717E}"/>
              </a:ext>
            </a:extLst>
          </p:cNvPr>
          <p:cNvSpPr/>
          <p:nvPr/>
        </p:nvSpPr>
        <p:spPr>
          <a:xfrm>
            <a:off x="2913981" y="5904470"/>
            <a:ext cx="538839" cy="164710"/>
          </a:xfrm>
          <a:custGeom>
            <a:avLst/>
            <a:gdLst>
              <a:gd name="connsiteX0" fmla="*/ 0 w 538838"/>
              <a:gd name="connsiteY0" fmla="*/ 0 h 164709"/>
              <a:gd name="connsiteX1" fmla="*/ 552774 w 538838"/>
              <a:gd name="connsiteY1" fmla="*/ 0 h 164709"/>
              <a:gd name="connsiteX2" fmla="*/ 552774 w 538838"/>
              <a:gd name="connsiteY2" fmla="*/ 173860 h 164709"/>
              <a:gd name="connsiteX3" fmla="*/ 0 w 538838"/>
              <a:gd name="connsiteY3" fmla="*/ 173860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0"/>
                </a:lnTo>
                <a:lnTo>
                  <a:pt x="0" y="173860"/>
                </a:lnTo>
                <a:close/>
              </a:path>
            </a:pathLst>
          </a:custGeom>
          <a:solidFill>
            <a:srgbClr val="0B8738"/>
          </a:solidFill>
          <a:ln w="9218" cap="flat">
            <a:solidFill>
              <a:srgbClr val="1D1D1B"/>
            </a:solidFill>
            <a:prstDash val="solid"/>
            <a:miter/>
          </a:ln>
        </p:spPr>
        <p:txBody>
          <a:bodyPr rtlCol="0" anchor="ctr"/>
          <a:lstStyle/>
          <a:p>
            <a:endParaRPr lang="en-GB"/>
          </a:p>
        </p:txBody>
      </p:sp>
      <p:sp>
        <p:nvSpPr>
          <p:cNvPr id="25" name="Forme libre : forme 24">
            <a:extLst>
              <a:ext uri="{FF2B5EF4-FFF2-40B4-BE49-F238E27FC236}">
                <a16:creationId xmlns:a16="http://schemas.microsoft.com/office/drawing/2014/main" id="{D83B723D-91A0-4B2B-BB8F-6CA9B49219E7}"/>
              </a:ext>
            </a:extLst>
          </p:cNvPr>
          <p:cNvSpPr/>
          <p:nvPr/>
        </p:nvSpPr>
        <p:spPr>
          <a:xfrm>
            <a:off x="5213963" y="5923805"/>
            <a:ext cx="538839" cy="164710"/>
          </a:xfrm>
          <a:custGeom>
            <a:avLst/>
            <a:gdLst>
              <a:gd name="connsiteX0" fmla="*/ 0 w 538838"/>
              <a:gd name="connsiteY0" fmla="*/ 0 h 164709"/>
              <a:gd name="connsiteX1" fmla="*/ 552774 w 538838"/>
              <a:gd name="connsiteY1" fmla="*/ 0 h 164709"/>
              <a:gd name="connsiteX2" fmla="*/ 552774 w 538838"/>
              <a:gd name="connsiteY2" fmla="*/ 173861 h 164709"/>
              <a:gd name="connsiteX3" fmla="*/ 0 w 538838"/>
              <a:gd name="connsiteY3" fmla="*/ 173861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1"/>
                </a:lnTo>
                <a:lnTo>
                  <a:pt x="0" y="173861"/>
                </a:lnTo>
                <a:close/>
              </a:path>
            </a:pathLst>
          </a:custGeom>
          <a:solidFill>
            <a:srgbClr val="A020F0"/>
          </a:solidFill>
          <a:ln w="18435" cap="flat">
            <a:solidFill>
              <a:srgbClr val="1D1D1B"/>
            </a:solidFill>
            <a:prstDash val="solid"/>
            <a:miter/>
          </a:ln>
        </p:spPr>
        <p:txBody>
          <a:bodyPr rtlCol="0" anchor="ctr"/>
          <a:lstStyle/>
          <a:p>
            <a:endParaRPr lang="en-GB"/>
          </a:p>
        </p:txBody>
      </p:sp>
      <p:sp>
        <p:nvSpPr>
          <p:cNvPr id="28" name="ZoneTexte 27">
            <a:extLst>
              <a:ext uri="{FF2B5EF4-FFF2-40B4-BE49-F238E27FC236}">
                <a16:creationId xmlns:a16="http://schemas.microsoft.com/office/drawing/2014/main" id="{20836607-53ED-4D59-97E8-4CD3D590B383}"/>
              </a:ext>
            </a:extLst>
          </p:cNvPr>
          <p:cNvSpPr txBox="1"/>
          <p:nvPr/>
        </p:nvSpPr>
        <p:spPr>
          <a:xfrm>
            <a:off x="1166135" y="5789335"/>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Oceanic crust</a:t>
            </a:r>
          </a:p>
        </p:txBody>
      </p:sp>
      <p:sp>
        <p:nvSpPr>
          <p:cNvPr id="29" name="ZoneTexte 28">
            <a:extLst>
              <a:ext uri="{FF2B5EF4-FFF2-40B4-BE49-F238E27FC236}">
                <a16:creationId xmlns:a16="http://schemas.microsoft.com/office/drawing/2014/main" id="{7345D1C2-3AB9-4ECF-B31B-A9B35E6E3162}"/>
              </a:ext>
            </a:extLst>
          </p:cNvPr>
          <p:cNvSpPr txBox="1"/>
          <p:nvPr/>
        </p:nvSpPr>
        <p:spPr>
          <a:xfrm>
            <a:off x="3455615" y="5789335"/>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Oceanic crust</a:t>
            </a:r>
          </a:p>
        </p:txBody>
      </p:sp>
      <p:sp>
        <p:nvSpPr>
          <p:cNvPr id="30" name="ZoneTexte 29">
            <a:extLst>
              <a:ext uri="{FF2B5EF4-FFF2-40B4-BE49-F238E27FC236}">
                <a16:creationId xmlns:a16="http://schemas.microsoft.com/office/drawing/2014/main" id="{53546D11-6B6B-4E76-88DC-9874C5DDE8C2}"/>
              </a:ext>
            </a:extLst>
          </p:cNvPr>
          <p:cNvSpPr txBox="1"/>
          <p:nvPr/>
        </p:nvSpPr>
        <p:spPr>
          <a:xfrm>
            <a:off x="5805583" y="5789335"/>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Mantle</a:t>
            </a:r>
          </a:p>
        </p:txBody>
      </p:sp>
      <p:sp>
        <p:nvSpPr>
          <p:cNvPr id="31" name="ZoneTexte 30">
            <a:extLst>
              <a:ext uri="{FF2B5EF4-FFF2-40B4-BE49-F238E27FC236}">
                <a16:creationId xmlns:a16="http://schemas.microsoft.com/office/drawing/2014/main" id="{36AACB76-B592-4625-99AD-C1483EDA1D39}"/>
              </a:ext>
            </a:extLst>
          </p:cNvPr>
          <p:cNvSpPr txBox="1"/>
          <p:nvPr/>
        </p:nvSpPr>
        <p:spPr>
          <a:xfrm>
            <a:off x="7622222" y="5781572"/>
            <a:ext cx="2141403" cy="389081"/>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Partial molten zone</a:t>
            </a:r>
          </a:p>
        </p:txBody>
      </p:sp>
      <p:sp>
        <p:nvSpPr>
          <p:cNvPr id="32" name="ZoneTexte 31">
            <a:extLst>
              <a:ext uri="{FF2B5EF4-FFF2-40B4-BE49-F238E27FC236}">
                <a16:creationId xmlns:a16="http://schemas.microsoft.com/office/drawing/2014/main" id="{B3DD606C-7293-4DBA-8080-FCD73E6CC019}"/>
              </a:ext>
            </a:extLst>
          </p:cNvPr>
          <p:cNvSpPr txBox="1"/>
          <p:nvPr/>
        </p:nvSpPr>
        <p:spPr>
          <a:xfrm>
            <a:off x="7162770" y="1688574"/>
            <a:ext cx="4851990" cy="3785652"/>
          </a:xfrm>
          <a:prstGeom prst="rect">
            <a:avLst/>
          </a:prstGeom>
          <a:noFill/>
        </p:spPr>
        <p:txBody>
          <a:bodyPr wrap="square" rtlCol="0">
            <a:spAutoFit/>
          </a:bodyPr>
          <a:lstStyle/>
          <a:p>
            <a:r>
              <a:rPr lang="en-GB" sz="1600" dirty="0"/>
              <a:t>Model parameters </a:t>
            </a:r>
            <a:r>
              <a:rPr lang="en-GB" sz="1200" dirty="0"/>
              <a:t>(additional information in notes):</a:t>
            </a:r>
          </a:p>
          <a:p>
            <a:pPr marL="285750" indent="-285750">
              <a:buFont typeface="Arial" panose="020B0604020202020204" pitchFamily="34" charset="0"/>
              <a:buChar char="•"/>
            </a:pPr>
            <a:r>
              <a:rPr lang="en-GB" sz="1600" dirty="0"/>
              <a:t>Dimension – 298x98x202 km.</a:t>
            </a:r>
          </a:p>
          <a:p>
            <a:pPr marL="285750" indent="-285750">
              <a:buFont typeface="Arial" panose="020B0604020202020204" pitchFamily="34" charset="0"/>
              <a:buChar char="•"/>
            </a:pPr>
            <a:r>
              <a:rPr lang="en-GB" sz="1600" dirty="0"/>
              <a:t>Resolution – 500 m.</a:t>
            </a:r>
          </a:p>
          <a:p>
            <a:pPr marL="285750" indent="-285750">
              <a:buFont typeface="Arial" panose="020B0604020202020204" pitchFamily="34" charset="0"/>
              <a:buChar char="•"/>
            </a:pPr>
            <a:r>
              <a:rPr lang="en-GB" sz="1600" dirty="0"/>
              <a:t>Boundary conditions:</a:t>
            </a:r>
          </a:p>
          <a:p>
            <a:pPr marL="742950" lvl="1" indent="-285750">
              <a:buFont typeface="Arial" panose="020B0604020202020204" pitchFamily="34" charset="0"/>
              <a:buChar char="•"/>
            </a:pPr>
            <a:r>
              <a:rPr lang="en-GB" sz="1600" dirty="0"/>
              <a:t>Divergence is  imposed on left and right boundaries (black arrows), with a half-rate of 7 mm/yr.</a:t>
            </a:r>
          </a:p>
          <a:p>
            <a:pPr marL="742950" lvl="1" indent="-285750">
              <a:buFont typeface="Arial" panose="020B0604020202020204" pitchFamily="34" charset="0"/>
              <a:buChar char="•"/>
            </a:pPr>
            <a:r>
              <a:rPr lang="en-GB" sz="1600" dirty="0"/>
              <a:t>Free surface is defined using a sticky-air layer.</a:t>
            </a:r>
            <a:endParaRPr lang="en-GB" sz="1600" dirty="0">
              <a:latin typeface="Liberation Sans" pitchFamily="18"/>
              <a:ea typeface="Microsoft YaHei" pitchFamily="2"/>
              <a:cs typeface="Mangal" pitchFamily="2"/>
            </a:endParaRPr>
          </a:p>
          <a:p>
            <a:pPr marL="285750" indent="-285750">
              <a:buFont typeface="Arial" panose="020B0604020202020204" pitchFamily="34" charset="0"/>
              <a:buChar char="•"/>
            </a:pPr>
            <a:r>
              <a:rPr lang="en-GB" sz="1600" dirty="0"/>
              <a:t>The setup is that of an homogeneous ultra-slow spreading ridge with and oblique ridge. Red surface mark the 1100ᵒC isotherm. In the back a cross-section of the model show temperature distribution with depth and in the front a cross-section show material distribution.</a:t>
            </a:r>
          </a:p>
          <a:p>
            <a:pPr marL="285750" indent="-285750">
              <a:buFont typeface="Arial" panose="020B0604020202020204" pitchFamily="34" charset="0"/>
              <a:buChar char="•"/>
            </a:pPr>
            <a:r>
              <a:rPr lang="el-GR" sz="1600" dirty="0"/>
              <a:t>Θ</a:t>
            </a:r>
            <a:r>
              <a:rPr lang="en-GB" sz="1600" dirty="0"/>
              <a:t> is the obliquity of the ridge.</a:t>
            </a:r>
          </a:p>
        </p:txBody>
      </p:sp>
      <p:sp>
        <p:nvSpPr>
          <p:cNvPr id="33" name="ZoneTexte 32">
            <a:extLst>
              <a:ext uri="{FF2B5EF4-FFF2-40B4-BE49-F238E27FC236}">
                <a16:creationId xmlns:a16="http://schemas.microsoft.com/office/drawing/2014/main" id="{1174DE45-A5AC-47A7-8C93-B1477AA65F08}"/>
              </a:ext>
            </a:extLst>
          </p:cNvPr>
          <p:cNvSpPr txBox="1"/>
          <p:nvPr/>
        </p:nvSpPr>
        <p:spPr>
          <a:xfrm rot="349939">
            <a:off x="2873402" y="5238086"/>
            <a:ext cx="766080" cy="2901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GB" sz="1400" b="0" i="0" u="none" strike="noStrike" kern="1200" cap="none" dirty="0">
                <a:ln>
                  <a:noFill/>
                </a:ln>
                <a:latin typeface="Liberation Sans" pitchFamily="18"/>
                <a:ea typeface="Microsoft YaHei" pitchFamily="2"/>
                <a:cs typeface="Mangal" pitchFamily="2"/>
              </a:rPr>
              <a:t>298 km</a:t>
            </a:r>
          </a:p>
        </p:txBody>
      </p:sp>
      <p:sp>
        <p:nvSpPr>
          <p:cNvPr id="34" name="ZoneTexte 33">
            <a:extLst>
              <a:ext uri="{FF2B5EF4-FFF2-40B4-BE49-F238E27FC236}">
                <a16:creationId xmlns:a16="http://schemas.microsoft.com/office/drawing/2014/main" id="{0DD70278-7D54-45DB-9F08-249AAA51D9F1}"/>
              </a:ext>
            </a:extLst>
          </p:cNvPr>
          <p:cNvSpPr txBox="1"/>
          <p:nvPr/>
        </p:nvSpPr>
        <p:spPr>
          <a:xfrm rot="4697397">
            <a:off x="198306" y="4197588"/>
            <a:ext cx="666720" cy="2901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GB" sz="1400" b="0" i="0" u="none" strike="noStrike" kern="1200" cap="none" dirty="0">
                <a:ln>
                  <a:noFill/>
                </a:ln>
                <a:latin typeface="Liberation Sans" pitchFamily="18"/>
                <a:ea typeface="Microsoft YaHei" pitchFamily="2"/>
                <a:cs typeface="Mangal" pitchFamily="2"/>
              </a:rPr>
              <a:t>98 km</a:t>
            </a:r>
          </a:p>
        </p:txBody>
      </p:sp>
      <p:sp>
        <p:nvSpPr>
          <p:cNvPr id="35" name="ZoneTexte 34">
            <a:extLst>
              <a:ext uri="{FF2B5EF4-FFF2-40B4-BE49-F238E27FC236}">
                <a16:creationId xmlns:a16="http://schemas.microsoft.com/office/drawing/2014/main" id="{720E833D-8A39-4A6E-A505-73031301EB10}"/>
              </a:ext>
            </a:extLst>
          </p:cNvPr>
          <p:cNvSpPr txBox="1"/>
          <p:nvPr/>
        </p:nvSpPr>
        <p:spPr>
          <a:xfrm rot="4832383">
            <a:off x="6232131" y="2487328"/>
            <a:ext cx="766080" cy="2901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GB" sz="1400" b="0" i="0" u="none" strike="noStrike" kern="1200" cap="none" dirty="0">
                <a:ln>
                  <a:noFill/>
                </a:ln>
                <a:latin typeface="Liberation Sans" pitchFamily="18"/>
                <a:ea typeface="Microsoft YaHei" pitchFamily="2"/>
                <a:cs typeface="Mangal" pitchFamily="2"/>
              </a:rPr>
              <a:t>202 km</a:t>
            </a:r>
          </a:p>
        </p:txBody>
      </p:sp>
      <p:sp>
        <p:nvSpPr>
          <p:cNvPr id="36" name="Forme libre : forme 35">
            <a:extLst>
              <a:ext uri="{FF2B5EF4-FFF2-40B4-BE49-F238E27FC236}">
                <a16:creationId xmlns:a16="http://schemas.microsoft.com/office/drawing/2014/main" id="{275AC394-5F4A-4C7D-B8C8-E75B7C934B12}"/>
              </a:ext>
            </a:extLst>
          </p:cNvPr>
          <p:cNvSpPr/>
          <p:nvPr/>
        </p:nvSpPr>
        <p:spPr>
          <a:xfrm>
            <a:off x="6672314" y="2918689"/>
            <a:ext cx="444599" cy="503999"/>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000000"/>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Microsoft YaHei" pitchFamily="2"/>
              <a:cs typeface="Mangal" pitchFamily="2"/>
            </a:endParaRPr>
          </a:p>
        </p:txBody>
      </p:sp>
      <p:sp>
        <p:nvSpPr>
          <p:cNvPr id="37" name="Forme libre : forme 36">
            <a:extLst>
              <a:ext uri="{FF2B5EF4-FFF2-40B4-BE49-F238E27FC236}">
                <a16:creationId xmlns:a16="http://schemas.microsoft.com/office/drawing/2014/main" id="{47BFDF62-BEE0-482A-ACF5-8AC53692C1B0}"/>
              </a:ext>
            </a:extLst>
          </p:cNvPr>
          <p:cNvSpPr/>
          <p:nvPr/>
        </p:nvSpPr>
        <p:spPr>
          <a:xfrm>
            <a:off x="249521" y="2702689"/>
            <a:ext cx="432000" cy="432000"/>
          </a:xfrm>
          <a:custGeom>
            <a:avLst>
              <a:gd name="f0" fmla="val 54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21600 f7 1"/>
              <a:gd name="f17" fmla="*/ f12 f11 1"/>
              <a:gd name="f18" fmla="*/ f13 f8 1"/>
              <a:gd name="f19" fmla="*/ f11 f8 1"/>
              <a:gd name="f20" fmla="*/ f17 1 10800"/>
              <a:gd name="f21" fmla="+- f12 0 f20"/>
              <a:gd name="f22" fmla="*/ f21 f7 1"/>
            </a:gdLst>
            <a:ahLst>
              <a:ahXY gdRefX="f0" minX="f4" maxX="f5" gdRefY="f1" minY="f4" maxY="f6">
                <a:pos x="f14" y="f15"/>
              </a:ahXY>
            </a:ahLst>
            <a:cxnLst>
              <a:cxn ang="3cd4">
                <a:pos x="hc" y="t"/>
              </a:cxn>
              <a:cxn ang="0">
                <a:pos x="r" y="vc"/>
              </a:cxn>
              <a:cxn ang="cd4">
                <a:pos x="hc" y="b"/>
              </a:cxn>
              <a:cxn ang="cd2">
                <a:pos x="l" y="vc"/>
              </a:cxn>
            </a:cxnLst>
            <a:rect l="f22" t="f19" r="f16" b="f18"/>
            <a:pathLst>
              <a:path w="21600" h="21600">
                <a:moveTo>
                  <a:pt x="f5" y="f11"/>
                </a:moveTo>
                <a:lnTo>
                  <a:pt x="f12" y="f11"/>
                </a:lnTo>
                <a:lnTo>
                  <a:pt x="f12" y="f4"/>
                </a:lnTo>
                <a:lnTo>
                  <a:pt x="f4" y="f6"/>
                </a:lnTo>
                <a:lnTo>
                  <a:pt x="f12" y="f5"/>
                </a:lnTo>
                <a:lnTo>
                  <a:pt x="f12" y="f13"/>
                </a:lnTo>
                <a:lnTo>
                  <a:pt x="f5" y="f13"/>
                </a:lnTo>
                <a:close/>
              </a:path>
            </a:pathLst>
          </a:custGeom>
          <a:solidFill>
            <a:srgbClr val="000000"/>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Microsoft YaHei" pitchFamily="2"/>
              <a:cs typeface="Mangal" pitchFamily="2"/>
            </a:endParaRPr>
          </a:p>
        </p:txBody>
      </p:sp>
      <p:cxnSp>
        <p:nvCxnSpPr>
          <p:cNvPr id="7" name="Connecteur droit 6">
            <a:extLst>
              <a:ext uri="{FF2B5EF4-FFF2-40B4-BE49-F238E27FC236}">
                <a16:creationId xmlns:a16="http://schemas.microsoft.com/office/drawing/2014/main" id="{9BAD673B-4933-465E-849D-D9DE7686F52F}"/>
              </a:ext>
            </a:extLst>
          </p:cNvPr>
          <p:cNvCxnSpPr>
            <a:cxnSpLocks/>
          </p:cNvCxnSpPr>
          <p:nvPr/>
        </p:nvCxnSpPr>
        <p:spPr>
          <a:xfrm flipH="1" flipV="1">
            <a:off x="2984500" y="3581400"/>
            <a:ext cx="1803400" cy="1778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Arc 8">
            <a:extLst>
              <a:ext uri="{FF2B5EF4-FFF2-40B4-BE49-F238E27FC236}">
                <a16:creationId xmlns:a16="http://schemas.microsoft.com/office/drawing/2014/main" id="{C9EC14D5-8D1E-46C3-BE98-80DE39D190BC}"/>
              </a:ext>
            </a:extLst>
          </p:cNvPr>
          <p:cNvSpPr/>
          <p:nvPr/>
        </p:nvSpPr>
        <p:spPr>
          <a:xfrm flipH="1">
            <a:off x="3950592" y="3306814"/>
            <a:ext cx="647700" cy="748300"/>
          </a:xfrm>
          <a:prstGeom prst="arc">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0" name="ZoneTexte 9">
            <a:extLst>
              <a:ext uri="{FF2B5EF4-FFF2-40B4-BE49-F238E27FC236}">
                <a16:creationId xmlns:a16="http://schemas.microsoft.com/office/drawing/2014/main" id="{0AA51C40-DBB3-4995-B6CF-ACDC79B6851B}"/>
              </a:ext>
            </a:extLst>
          </p:cNvPr>
          <p:cNvSpPr txBox="1"/>
          <p:nvPr/>
        </p:nvSpPr>
        <p:spPr>
          <a:xfrm>
            <a:off x="3716434" y="3192276"/>
            <a:ext cx="308098" cy="369332"/>
          </a:xfrm>
          <a:prstGeom prst="rect">
            <a:avLst/>
          </a:prstGeom>
          <a:noFill/>
        </p:spPr>
        <p:txBody>
          <a:bodyPr wrap="none" rtlCol="0">
            <a:spAutoFit/>
          </a:bodyPr>
          <a:lstStyle/>
          <a:p>
            <a:r>
              <a:rPr lang="el-GR" dirty="0"/>
              <a:t>θ</a:t>
            </a:r>
            <a:endParaRPr lang="en-GB" dirty="0"/>
          </a:p>
        </p:txBody>
      </p:sp>
      <p:pic>
        <p:nvPicPr>
          <p:cNvPr id="24" name="Image 23" descr="Une image contenant dessin&#10;&#10;Description générée automatiquement">
            <a:extLst>
              <a:ext uri="{FF2B5EF4-FFF2-40B4-BE49-F238E27FC236}">
                <a16:creationId xmlns:a16="http://schemas.microsoft.com/office/drawing/2014/main" id="{DD436011-3CCE-4609-B56A-FBCFEB1DB788}"/>
              </a:ext>
            </a:extLst>
          </p:cNvPr>
          <p:cNvPicPr>
            <a:picLocks noChangeAspect="1"/>
          </p:cNvPicPr>
          <p:nvPr/>
        </p:nvPicPr>
        <p:blipFill>
          <a:blip r:embed="rId4"/>
          <a:stretch>
            <a:fillRect/>
          </a:stretch>
        </p:blipFill>
        <p:spPr>
          <a:xfrm>
            <a:off x="0" y="6642100"/>
            <a:ext cx="617075" cy="215900"/>
          </a:xfrm>
          <a:prstGeom prst="rect">
            <a:avLst/>
          </a:prstGeom>
        </p:spPr>
      </p:pic>
    </p:spTree>
    <p:extLst>
      <p:ext uri="{BB962C8B-B14F-4D97-AF65-F5344CB8AC3E}">
        <p14:creationId xmlns:p14="http://schemas.microsoft.com/office/powerpoint/2010/main" val="89760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a:t>Coupled effect of obliquity and melt supply on ultra-slow spreading systems</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smtClean="0"/>
              <a:pPr/>
              <a:t>5</a:t>
            </a:fld>
            <a:endParaRPr lang="en-US"/>
          </a:p>
        </p:txBody>
      </p:sp>
      <p:pic>
        <p:nvPicPr>
          <p:cNvPr id="3" name="animation-ssh5ad-elev-age">
            <a:hlinkClick r:id="" action="ppaction://media"/>
            <a:extLst>
              <a:ext uri="{FF2B5EF4-FFF2-40B4-BE49-F238E27FC236}">
                <a16:creationId xmlns:a16="http://schemas.microsoft.com/office/drawing/2014/main" id="{54AFEEC9-3AC1-43D9-8D74-C06C4D117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4605" y="1287623"/>
            <a:ext cx="10415845" cy="4391472"/>
          </a:xfrm>
          <a:prstGeom prst="rect">
            <a:avLst/>
          </a:prstGeom>
        </p:spPr>
      </p:pic>
      <p:sp>
        <p:nvSpPr>
          <p:cNvPr id="7" name="ZoneTexte 6">
            <a:extLst>
              <a:ext uri="{FF2B5EF4-FFF2-40B4-BE49-F238E27FC236}">
                <a16:creationId xmlns:a16="http://schemas.microsoft.com/office/drawing/2014/main" id="{395DBC68-B256-4A25-AA35-3E3D5B1B8828}"/>
              </a:ext>
            </a:extLst>
          </p:cNvPr>
          <p:cNvSpPr txBox="1"/>
          <p:nvPr/>
        </p:nvSpPr>
        <p:spPr>
          <a:xfrm>
            <a:off x="869950" y="5689526"/>
            <a:ext cx="10299700" cy="461665"/>
          </a:xfrm>
          <a:prstGeom prst="rect">
            <a:avLst/>
          </a:prstGeom>
          <a:noFill/>
        </p:spPr>
        <p:txBody>
          <a:bodyPr wrap="square" rtlCol="0">
            <a:spAutoFit/>
          </a:bodyPr>
          <a:lstStyle/>
          <a:p>
            <a:r>
              <a:rPr lang="en-GB" sz="1200" dirty="0"/>
              <a:t>Animation of numerical experiments with an oblique ridge (80ᵒ).  On the right side is the time of creation of elements at the surface (elements that were created at model initiation have a time of creation of 0 Ma). On the left you have the bathymetry in the model on top of a material distribution block. </a:t>
            </a:r>
          </a:p>
        </p:txBody>
      </p:sp>
      <p:pic>
        <p:nvPicPr>
          <p:cNvPr id="8" name="Image 7" descr="Une image contenant dessin&#10;&#10;Description générée automatiquement">
            <a:extLst>
              <a:ext uri="{FF2B5EF4-FFF2-40B4-BE49-F238E27FC236}">
                <a16:creationId xmlns:a16="http://schemas.microsoft.com/office/drawing/2014/main" id="{D47BABF7-DAB6-40E8-81A1-577B92BB89E1}"/>
              </a:ext>
            </a:extLst>
          </p:cNvPr>
          <p:cNvPicPr>
            <a:picLocks noChangeAspect="1"/>
          </p:cNvPicPr>
          <p:nvPr/>
        </p:nvPicPr>
        <p:blipFill>
          <a:blip r:embed="rId6"/>
          <a:stretch>
            <a:fillRect/>
          </a:stretch>
        </p:blipFill>
        <p:spPr>
          <a:xfrm>
            <a:off x="0" y="6642100"/>
            <a:ext cx="617075" cy="215900"/>
          </a:xfrm>
          <a:prstGeom prst="rect">
            <a:avLst/>
          </a:prstGeom>
        </p:spPr>
      </p:pic>
    </p:spTree>
    <p:extLst>
      <p:ext uri="{BB962C8B-B14F-4D97-AF65-F5344CB8AC3E}">
        <p14:creationId xmlns:p14="http://schemas.microsoft.com/office/powerpoint/2010/main" val="12800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a:t>Coupled effect of obliquity and melt supply on ultra-slow spreading systems</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dirty="0"/>
              <a:t>CAGE – Centre for Arctic Gas Hydrate, Environment and Climate</a:t>
            </a:r>
          </a:p>
        </p:txBody>
      </p:sp>
      <p:sp>
        <p:nvSpPr>
          <p:cNvPr id="6" name="Slide Number Placeholder 5"/>
          <p:cNvSpPr>
            <a:spLocks noGrp="1"/>
          </p:cNvSpPr>
          <p:nvPr>
            <p:ph type="sldNum" sz="quarter" idx="12"/>
          </p:nvPr>
        </p:nvSpPr>
        <p:spPr/>
        <p:txBody>
          <a:bodyPr/>
          <a:lstStyle/>
          <a:p>
            <a:fld id="{48967F36-0B61-F749-ACDB-F36D75792314}" type="slidenum">
              <a:rPr lang="en-US" smtClean="0"/>
              <a:pPr/>
              <a:t>6</a:t>
            </a:fld>
            <a:endParaRPr lang="en-US"/>
          </a:p>
        </p:txBody>
      </p:sp>
      <p:pic>
        <p:nvPicPr>
          <p:cNvPr id="7" name="animation-ssh5ae">
            <a:hlinkClick r:id="" action="ppaction://media"/>
            <a:extLst>
              <a:ext uri="{FF2B5EF4-FFF2-40B4-BE49-F238E27FC236}">
                <a16:creationId xmlns:a16="http://schemas.microsoft.com/office/drawing/2014/main" id="{93EF2DE8-74F1-4E0C-93D4-5067EEFAA3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248" y="1289380"/>
            <a:ext cx="10456080" cy="4408436"/>
          </a:xfrm>
          <a:prstGeom prst="rect">
            <a:avLst/>
          </a:prstGeom>
        </p:spPr>
      </p:pic>
      <p:sp>
        <p:nvSpPr>
          <p:cNvPr id="8" name="ZoneTexte 7">
            <a:extLst>
              <a:ext uri="{FF2B5EF4-FFF2-40B4-BE49-F238E27FC236}">
                <a16:creationId xmlns:a16="http://schemas.microsoft.com/office/drawing/2014/main" id="{C509E1D9-4139-42A1-A369-C204DA42C26D}"/>
              </a:ext>
            </a:extLst>
          </p:cNvPr>
          <p:cNvSpPr txBox="1"/>
          <p:nvPr/>
        </p:nvSpPr>
        <p:spPr>
          <a:xfrm>
            <a:off x="869950" y="5689526"/>
            <a:ext cx="10299700" cy="461665"/>
          </a:xfrm>
          <a:prstGeom prst="rect">
            <a:avLst/>
          </a:prstGeom>
          <a:noFill/>
        </p:spPr>
        <p:txBody>
          <a:bodyPr wrap="square" rtlCol="0">
            <a:spAutoFit/>
          </a:bodyPr>
          <a:lstStyle/>
          <a:p>
            <a:r>
              <a:rPr lang="en-GB" sz="1200" dirty="0"/>
              <a:t>Animation of numerical experiments showing how obliquity interplay with a reduced magmatic supply. This numerical experiment has an obliquity of 80ᵒ and a reduced magma supply (mantle depletion 0.2, see next slide for details). Legend is the same a in previous slide.</a:t>
            </a:r>
          </a:p>
        </p:txBody>
      </p:sp>
      <p:pic>
        <p:nvPicPr>
          <p:cNvPr id="9" name="Image 8" descr="Une image contenant dessin&#10;&#10;Description générée automatiquement">
            <a:extLst>
              <a:ext uri="{FF2B5EF4-FFF2-40B4-BE49-F238E27FC236}">
                <a16:creationId xmlns:a16="http://schemas.microsoft.com/office/drawing/2014/main" id="{E9B1E6AD-C278-4CE8-9D86-2771DDC87141}"/>
              </a:ext>
            </a:extLst>
          </p:cNvPr>
          <p:cNvPicPr>
            <a:picLocks noChangeAspect="1"/>
          </p:cNvPicPr>
          <p:nvPr/>
        </p:nvPicPr>
        <p:blipFill>
          <a:blip r:embed="rId6"/>
          <a:stretch>
            <a:fillRect/>
          </a:stretch>
        </p:blipFill>
        <p:spPr>
          <a:xfrm>
            <a:off x="0" y="6642100"/>
            <a:ext cx="617075" cy="215900"/>
          </a:xfrm>
          <a:prstGeom prst="rect">
            <a:avLst/>
          </a:prstGeom>
        </p:spPr>
      </p:pic>
    </p:spTree>
    <p:extLst>
      <p:ext uri="{BB962C8B-B14F-4D97-AF65-F5344CB8AC3E}">
        <p14:creationId xmlns:p14="http://schemas.microsoft.com/office/powerpoint/2010/main" val="111086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BC06FFA-B9E1-4990-B6D9-2D47C4D64177}"/>
              </a:ext>
            </a:extLst>
          </p:cNvPr>
          <p:cNvPicPr>
            <a:picLocks noChangeAspect="1"/>
          </p:cNvPicPr>
          <p:nvPr/>
        </p:nvPicPr>
        <p:blipFill>
          <a:blip r:embed="rId3"/>
          <a:stretch>
            <a:fillRect/>
          </a:stretch>
        </p:blipFill>
        <p:spPr>
          <a:xfrm>
            <a:off x="493685" y="1401107"/>
            <a:ext cx="6087444" cy="4280478"/>
          </a:xfrm>
          <a:prstGeom prst="rect">
            <a:avLst/>
          </a:prstGeom>
        </p:spPr>
      </p:pic>
      <p:sp>
        <p:nvSpPr>
          <p:cNvPr id="2" name="Title 1"/>
          <p:cNvSpPr>
            <a:spLocks noGrp="1"/>
          </p:cNvSpPr>
          <p:nvPr>
            <p:ph type="title"/>
          </p:nvPr>
        </p:nvSpPr>
        <p:spPr/>
        <p:txBody>
          <a:bodyPr>
            <a:normAutofit fontScale="90000"/>
          </a:bodyPr>
          <a:lstStyle/>
          <a:p>
            <a:r>
              <a:rPr lang="nb-NO" dirty="0"/>
              <a:t>Coupled effect of obliquity and melt supply on ultra-slow spreading systems</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smtClean="0"/>
              <a:pPr/>
              <a:t>7</a:t>
            </a:fld>
            <a:endParaRPr lang="en-US"/>
          </a:p>
        </p:txBody>
      </p:sp>
      <p:sp>
        <p:nvSpPr>
          <p:cNvPr id="10" name="ZoneTexte 9">
            <a:extLst>
              <a:ext uri="{FF2B5EF4-FFF2-40B4-BE49-F238E27FC236}">
                <a16:creationId xmlns:a16="http://schemas.microsoft.com/office/drawing/2014/main" id="{7E5A0104-AE22-4573-B674-29B9E8A53DFE}"/>
              </a:ext>
            </a:extLst>
          </p:cNvPr>
          <p:cNvSpPr txBox="1"/>
          <p:nvPr/>
        </p:nvSpPr>
        <p:spPr>
          <a:xfrm>
            <a:off x="7050505" y="1714500"/>
            <a:ext cx="4475748" cy="4524315"/>
          </a:xfrm>
          <a:prstGeom prst="rect">
            <a:avLst/>
          </a:prstGeom>
          <a:noFill/>
        </p:spPr>
        <p:txBody>
          <a:bodyPr wrap="square" rtlCol="0">
            <a:spAutoFit/>
          </a:bodyPr>
          <a:lstStyle/>
          <a:p>
            <a:pPr marL="285750" indent="-285750">
              <a:buFont typeface="Arial" panose="020B0604020202020204" pitchFamily="34" charset="0"/>
              <a:buChar char="•"/>
            </a:pPr>
            <a:r>
              <a:rPr lang="en-GB" dirty="0"/>
              <a:t>The following figure summarizes how obliquity and magmatic supply interplay to affect the seafloor morphology </a:t>
            </a:r>
            <a:r>
              <a:rPr lang="en-GB" sz="1200" dirty="0"/>
              <a:t>(see notes for more explanations)</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 accordance with previous studies the results show that the magmatic supply is the main control on tectonic regimes. Low magmatic supply favours the formation of oceanic core complexes over crustal accretion and low angle detachment.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Obliquity of the ridge plays a second order role. Higher obliquity favours longer ridge segments. </a:t>
            </a:r>
          </a:p>
          <a:p>
            <a:pPr marL="285750" indent="-285750">
              <a:buFont typeface="Arial" panose="020B0604020202020204" pitchFamily="34" charset="0"/>
              <a:buChar char="•"/>
            </a:pPr>
            <a:endParaRPr lang="en-GB" dirty="0"/>
          </a:p>
        </p:txBody>
      </p:sp>
      <p:sp>
        <p:nvSpPr>
          <p:cNvPr id="3" name="Rectangle 2">
            <a:extLst>
              <a:ext uri="{FF2B5EF4-FFF2-40B4-BE49-F238E27FC236}">
                <a16:creationId xmlns:a16="http://schemas.microsoft.com/office/drawing/2014/main" id="{4C661E56-EE65-4171-8EF6-AC2159FA8534}"/>
              </a:ext>
            </a:extLst>
          </p:cNvPr>
          <p:cNvSpPr/>
          <p:nvPr/>
        </p:nvSpPr>
        <p:spPr>
          <a:xfrm>
            <a:off x="1066800" y="1885950"/>
            <a:ext cx="1670050"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094BCA8D-0473-43BE-AE59-A10F73AFDA6C}"/>
              </a:ext>
            </a:extLst>
          </p:cNvPr>
          <p:cNvSpPr txBox="1"/>
          <p:nvPr/>
        </p:nvSpPr>
        <p:spPr>
          <a:xfrm>
            <a:off x="255572" y="300208"/>
            <a:ext cx="3084095" cy="30777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400" dirty="0"/>
              <a:t>Click on elements of the figure to zoom</a:t>
            </a:r>
          </a:p>
        </p:txBody>
      </p:sp>
      <p:sp>
        <p:nvSpPr>
          <p:cNvPr id="8" name="Rectangle 7">
            <a:extLst>
              <a:ext uri="{FF2B5EF4-FFF2-40B4-BE49-F238E27FC236}">
                <a16:creationId xmlns:a16="http://schemas.microsoft.com/office/drawing/2014/main" id="{76127CC4-716D-493E-A5F7-B9A063C36BE0}"/>
              </a:ext>
            </a:extLst>
          </p:cNvPr>
          <p:cNvSpPr/>
          <p:nvPr/>
        </p:nvSpPr>
        <p:spPr>
          <a:xfrm>
            <a:off x="2889250" y="1885950"/>
            <a:ext cx="1670050"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F5DD212-9539-4BC7-8562-114292182F5D}"/>
              </a:ext>
            </a:extLst>
          </p:cNvPr>
          <p:cNvSpPr/>
          <p:nvPr/>
        </p:nvSpPr>
        <p:spPr>
          <a:xfrm>
            <a:off x="4864100" y="1885950"/>
            <a:ext cx="1670050"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hlinkClick r:id="rId4" action="ppaction://hlinksldjump"/>
            <a:extLst>
              <a:ext uri="{FF2B5EF4-FFF2-40B4-BE49-F238E27FC236}">
                <a16:creationId xmlns:a16="http://schemas.microsoft.com/office/drawing/2014/main" id="{9DFF6B2C-4A34-4347-A523-5D2715B85A45}"/>
              </a:ext>
            </a:extLst>
          </p:cNvPr>
          <p:cNvSpPr/>
          <p:nvPr/>
        </p:nvSpPr>
        <p:spPr>
          <a:xfrm>
            <a:off x="1012897" y="1885950"/>
            <a:ext cx="1723953"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hlinkClick r:id="rId5" action="ppaction://hlinksldjump"/>
            <a:extLst>
              <a:ext uri="{FF2B5EF4-FFF2-40B4-BE49-F238E27FC236}">
                <a16:creationId xmlns:a16="http://schemas.microsoft.com/office/drawing/2014/main" id="{AB54EB5A-A165-4BDA-B2CC-73248E02D369}"/>
              </a:ext>
            </a:extLst>
          </p:cNvPr>
          <p:cNvSpPr/>
          <p:nvPr/>
        </p:nvSpPr>
        <p:spPr>
          <a:xfrm>
            <a:off x="2835347" y="1885950"/>
            <a:ext cx="1723953"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hlinkClick r:id="rId6" action="ppaction://hlinksldjump"/>
            <a:extLst>
              <a:ext uri="{FF2B5EF4-FFF2-40B4-BE49-F238E27FC236}">
                <a16:creationId xmlns:a16="http://schemas.microsoft.com/office/drawing/2014/main" id="{C5F7EE47-B0FC-49C6-BE71-245B1C676B5D}"/>
              </a:ext>
            </a:extLst>
          </p:cNvPr>
          <p:cNvSpPr/>
          <p:nvPr/>
        </p:nvSpPr>
        <p:spPr>
          <a:xfrm>
            <a:off x="4775868" y="1885950"/>
            <a:ext cx="1723953"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hlinkClick r:id="rId7" action="ppaction://hlinksldjump"/>
            <a:extLst>
              <a:ext uri="{FF2B5EF4-FFF2-40B4-BE49-F238E27FC236}">
                <a16:creationId xmlns:a16="http://schemas.microsoft.com/office/drawing/2014/main" id="{7437A7D4-310C-4AA2-B8C2-7192403EB224}"/>
              </a:ext>
            </a:extLst>
          </p:cNvPr>
          <p:cNvSpPr/>
          <p:nvPr/>
        </p:nvSpPr>
        <p:spPr>
          <a:xfrm>
            <a:off x="2835347" y="3198323"/>
            <a:ext cx="1723953"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hlinkClick r:id="rId8" action="ppaction://hlinksldjump"/>
            <a:extLst>
              <a:ext uri="{FF2B5EF4-FFF2-40B4-BE49-F238E27FC236}">
                <a16:creationId xmlns:a16="http://schemas.microsoft.com/office/drawing/2014/main" id="{5A76C0E2-5220-4613-A7B6-C3C642372DC1}"/>
              </a:ext>
            </a:extLst>
          </p:cNvPr>
          <p:cNvSpPr/>
          <p:nvPr/>
        </p:nvSpPr>
        <p:spPr>
          <a:xfrm>
            <a:off x="2835346" y="4510696"/>
            <a:ext cx="1723953"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a:hlinkClick r:id="rId9" action="ppaction://hlinksldjump"/>
            <a:extLst>
              <a:ext uri="{FF2B5EF4-FFF2-40B4-BE49-F238E27FC236}">
                <a16:creationId xmlns:a16="http://schemas.microsoft.com/office/drawing/2014/main" id="{564B3417-17E7-4CDE-8F5E-18888829A04A}"/>
              </a:ext>
            </a:extLst>
          </p:cNvPr>
          <p:cNvSpPr/>
          <p:nvPr/>
        </p:nvSpPr>
        <p:spPr>
          <a:xfrm>
            <a:off x="4775867" y="4510696"/>
            <a:ext cx="1723953" cy="1098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Image 17" descr="Une image contenant dessin&#10;&#10;Description générée automatiquement">
            <a:extLst>
              <a:ext uri="{FF2B5EF4-FFF2-40B4-BE49-F238E27FC236}">
                <a16:creationId xmlns:a16="http://schemas.microsoft.com/office/drawing/2014/main" id="{3A93C745-45EB-4769-A25D-8D27D6DEE8FF}"/>
              </a:ext>
            </a:extLst>
          </p:cNvPr>
          <p:cNvPicPr>
            <a:picLocks noChangeAspect="1"/>
          </p:cNvPicPr>
          <p:nvPr/>
        </p:nvPicPr>
        <p:blipFill>
          <a:blip r:embed="rId10"/>
          <a:stretch>
            <a:fillRect/>
          </a:stretch>
        </p:blipFill>
        <p:spPr>
          <a:xfrm>
            <a:off x="0" y="6642100"/>
            <a:ext cx="617075" cy="215900"/>
          </a:xfrm>
          <a:prstGeom prst="rect">
            <a:avLst/>
          </a:prstGeom>
        </p:spPr>
      </p:pic>
    </p:spTree>
    <p:extLst>
      <p:ext uri="{BB962C8B-B14F-4D97-AF65-F5344CB8AC3E}">
        <p14:creationId xmlns:p14="http://schemas.microsoft.com/office/powerpoint/2010/main" val="1448655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453275-56A3-4502-BDEA-8D22D13A4902}"/>
              </a:ext>
            </a:extLst>
          </p:cNvPr>
          <p:cNvSpPr>
            <a:spLocks noGrp="1"/>
          </p:cNvSpPr>
          <p:nvPr>
            <p:ph type="title"/>
          </p:nvPr>
        </p:nvSpPr>
        <p:spPr/>
        <p:txBody>
          <a:bodyPr/>
          <a:lstStyle/>
          <a:p>
            <a:r>
              <a:rPr lang="en-GB" dirty="0"/>
              <a:t>Case study: The </a:t>
            </a:r>
            <a:r>
              <a:rPr lang="en-GB" dirty="0" err="1"/>
              <a:t>Fram</a:t>
            </a:r>
            <a:r>
              <a:rPr lang="en-GB" dirty="0"/>
              <a:t> Strait</a:t>
            </a:r>
          </a:p>
        </p:txBody>
      </p:sp>
      <p:sp>
        <p:nvSpPr>
          <p:cNvPr id="2" name="Content Placeholder 1">
            <a:extLst>
              <a:ext uri="{FF2B5EF4-FFF2-40B4-BE49-F238E27FC236}">
                <a16:creationId xmlns:a16="http://schemas.microsoft.com/office/drawing/2014/main" id="{1CF68B7B-14B8-4FE4-BA00-9F23667A68B1}"/>
              </a:ext>
            </a:extLst>
          </p:cNvPr>
          <p:cNvSpPr>
            <a:spLocks noGrp="1"/>
          </p:cNvSpPr>
          <p:nvPr>
            <p:ph sz="half" idx="1"/>
          </p:nvPr>
        </p:nvSpPr>
        <p:spPr>
          <a:xfrm>
            <a:off x="493685" y="1659977"/>
            <a:ext cx="4854687" cy="4696374"/>
          </a:xfrm>
        </p:spPr>
        <p:txBody>
          <a:bodyPr/>
          <a:lstStyle/>
          <a:p>
            <a:pPr marL="0" indent="0">
              <a:buNone/>
            </a:pPr>
            <a:endParaRPr lang="en-GB" dirty="0"/>
          </a:p>
          <a:p>
            <a:r>
              <a:rPr lang="en-GB" dirty="0"/>
              <a:t>The </a:t>
            </a:r>
            <a:r>
              <a:rPr lang="en-GB" dirty="0" err="1"/>
              <a:t>Fram</a:t>
            </a:r>
            <a:r>
              <a:rPr lang="en-GB" dirty="0"/>
              <a:t> strait is an example of the complex interaction between ridge and transform systems.</a:t>
            </a:r>
          </a:p>
          <a:p>
            <a:endParaRPr lang="en-GB" dirty="0"/>
          </a:p>
          <a:p>
            <a:r>
              <a:rPr lang="en-GB" dirty="0"/>
              <a:t>The two largest transform faults – the Spitzbergen and Molloy Fault zone – are likely inherited from prior lithospheric-scale shear-zones in the continental margin.</a:t>
            </a:r>
          </a:p>
          <a:p>
            <a:endParaRPr lang="en-GB" dirty="0"/>
          </a:p>
          <a:p>
            <a:r>
              <a:rPr lang="en-GB" dirty="0"/>
              <a:t>We apply the modelling approach to study the morphology of the </a:t>
            </a:r>
            <a:r>
              <a:rPr lang="en-GB" dirty="0" err="1"/>
              <a:t>Fram</a:t>
            </a:r>
            <a:r>
              <a:rPr lang="en-GB" dirty="0"/>
              <a:t> Strait Seafloor.</a:t>
            </a:r>
          </a:p>
          <a:p>
            <a:endParaRPr lang="en-GB" dirty="0"/>
          </a:p>
        </p:txBody>
      </p:sp>
      <p:sp>
        <p:nvSpPr>
          <p:cNvPr id="4" name="Date Placeholder 3"/>
          <p:cNvSpPr>
            <a:spLocks noGrp="1"/>
          </p:cNvSpPr>
          <p:nvPr>
            <p:ph type="dt" sz="half" idx="10"/>
          </p:nvPr>
        </p:nvSpPr>
        <p:spPr/>
        <p:txBody>
          <a:bodyPr/>
          <a:lstStyle/>
          <a:p>
            <a:r>
              <a:rPr lang="en-US" dirty="0"/>
              <a:t>06/05/2020</a:t>
            </a:r>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noProof="0" smtClean="0"/>
              <a:pPr/>
              <a:t>8</a:t>
            </a:fld>
            <a:endParaRPr lang="en-US" noProof="0"/>
          </a:p>
        </p:txBody>
      </p:sp>
      <p:pic>
        <p:nvPicPr>
          <p:cNvPr id="7" name="Image 6" descr="Une image contenant texte, carte, table, gâteau&#10;&#10;Description générée automatiquement">
            <a:extLst>
              <a:ext uri="{FF2B5EF4-FFF2-40B4-BE49-F238E27FC236}">
                <a16:creationId xmlns:a16="http://schemas.microsoft.com/office/drawing/2014/main" id="{96A30225-16ED-4AE2-955C-E44A6D6ABEE1}"/>
              </a:ext>
            </a:extLst>
          </p:cNvPr>
          <p:cNvPicPr>
            <a:picLocks noChangeAspect="1"/>
          </p:cNvPicPr>
          <p:nvPr/>
        </p:nvPicPr>
        <p:blipFill>
          <a:blip r:embed="rId3"/>
          <a:stretch>
            <a:fillRect/>
          </a:stretch>
        </p:blipFill>
        <p:spPr>
          <a:xfrm>
            <a:off x="5227720" y="1457655"/>
            <a:ext cx="6595577" cy="4664109"/>
          </a:xfrm>
          <a:prstGeom prst="rect">
            <a:avLst/>
          </a:prstGeom>
        </p:spPr>
      </p:pic>
      <p:pic>
        <p:nvPicPr>
          <p:cNvPr id="10" name="Image 9">
            <a:extLst>
              <a:ext uri="{FF2B5EF4-FFF2-40B4-BE49-F238E27FC236}">
                <a16:creationId xmlns:a16="http://schemas.microsoft.com/office/drawing/2014/main" id="{F510BDEB-85F2-4203-A8FC-4D3BCA50DA56}"/>
              </a:ext>
            </a:extLst>
          </p:cNvPr>
          <p:cNvPicPr>
            <a:picLocks noChangeAspect="1"/>
          </p:cNvPicPr>
          <p:nvPr/>
        </p:nvPicPr>
        <p:blipFill>
          <a:blip r:embed="rId4"/>
          <a:srcRect/>
          <a:stretch/>
        </p:blipFill>
        <p:spPr>
          <a:xfrm>
            <a:off x="5348372" y="1501034"/>
            <a:ext cx="6595575" cy="4577351"/>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1BCAD902-8E77-41A2-B9E3-E462B71DCB75}"/>
              </a:ext>
            </a:extLst>
          </p:cNvPr>
          <p:cNvPicPr>
            <a:picLocks noChangeAspect="1"/>
          </p:cNvPicPr>
          <p:nvPr/>
        </p:nvPicPr>
        <p:blipFill>
          <a:blip r:embed="rId5"/>
          <a:stretch>
            <a:fillRect/>
          </a:stretch>
        </p:blipFill>
        <p:spPr>
          <a:xfrm>
            <a:off x="0" y="6642100"/>
            <a:ext cx="617075" cy="215900"/>
          </a:xfrm>
          <a:prstGeom prst="rect">
            <a:avLst/>
          </a:prstGeom>
        </p:spPr>
      </p:pic>
      <p:sp>
        <p:nvSpPr>
          <p:cNvPr id="3" name="ZoneTexte 2">
            <a:extLst>
              <a:ext uri="{FF2B5EF4-FFF2-40B4-BE49-F238E27FC236}">
                <a16:creationId xmlns:a16="http://schemas.microsoft.com/office/drawing/2014/main" id="{D7A0A49F-A0D3-44F6-A91C-DA14CB13AC8A}"/>
              </a:ext>
            </a:extLst>
          </p:cNvPr>
          <p:cNvSpPr txBox="1"/>
          <p:nvPr/>
        </p:nvSpPr>
        <p:spPr>
          <a:xfrm>
            <a:off x="6692454" y="6036708"/>
            <a:ext cx="7162398" cy="276999"/>
          </a:xfrm>
          <a:prstGeom prst="rect">
            <a:avLst/>
          </a:prstGeom>
          <a:noFill/>
        </p:spPr>
        <p:txBody>
          <a:bodyPr wrap="square" rtlCol="0">
            <a:spAutoFit/>
          </a:bodyPr>
          <a:lstStyle/>
          <a:p>
            <a:r>
              <a:rPr lang="en-GB" sz="1200" dirty="0"/>
              <a:t>Sutures mapping on the Svalbard continental shelf is a curtesy of J.-B. Koehl</a:t>
            </a:r>
          </a:p>
        </p:txBody>
      </p:sp>
    </p:spTree>
    <p:extLst>
      <p:ext uri="{BB962C8B-B14F-4D97-AF65-F5344CB8AC3E}">
        <p14:creationId xmlns:p14="http://schemas.microsoft.com/office/powerpoint/2010/main" val="350764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arapluie&#10;&#10;Description générée automatiquement">
            <a:extLst>
              <a:ext uri="{FF2B5EF4-FFF2-40B4-BE49-F238E27FC236}">
                <a16:creationId xmlns:a16="http://schemas.microsoft.com/office/drawing/2014/main" id="{6B8BE58D-66DA-4087-B99E-F476001048E5}"/>
              </a:ext>
            </a:extLst>
          </p:cNvPr>
          <p:cNvPicPr>
            <a:picLocks noChangeAspect="1"/>
          </p:cNvPicPr>
          <p:nvPr/>
        </p:nvPicPr>
        <p:blipFill>
          <a:blip r:embed="rId3"/>
          <a:stretch>
            <a:fillRect/>
          </a:stretch>
        </p:blipFill>
        <p:spPr>
          <a:xfrm>
            <a:off x="-722275" y="329939"/>
            <a:ext cx="9016895" cy="6049244"/>
          </a:xfrm>
          <a:prstGeom prst="rect">
            <a:avLst/>
          </a:prstGeom>
        </p:spPr>
      </p:pic>
      <p:sp>
        <p:nvSpPr>
          <p:cNvPr id="2" name="Title 1"/>
          <p:cNvSpPr>
            <a:spLocks noGrp="1"/>
          </p:cNvSpPr>
          <p:nvPr>
            <p:ph type="title"/>
          </p:nvPr>
        </p:nvSpPr>
        <p:spPr/>
        <p:txBody>
          <a:bodyPr/>
          <a:lstStyle/>
          <a:p>
            <a:r>
              <a:rPr lang="nb-NO" dirty="0"/>
              <a:t>Initial configuration of numerical model</a:t>
            </a:r>
          </a:p>
        </p:txBody>
      </p:sp>
      <p:sp>
        <p:nvSpPr>
          <p:cNvPr id="4" name="Date Placeholder 3"/>
          <p:cNvSpPr>
            <a:spLocks noGrp="1"/>
          </p:cNvSpPr>
          <p:nvPr>
            <p:ph type="dt" sz="half" idx="10"/>
          </p:nvPr>
        </p:nvSpPr>
        <p:spPr/>
        <p:txBody>
          <a:bodyPr/>
          <a:lstStyle/>
          <a:p>
            <a:r>
              <a:rPr lang="en-US" dirty="0"/>
              <a:t>06/05/2020</a:t>
            </a:r>
          </a:p>
          <a:p>
            <a:endParaRPr lang="en-US" dirty="0"/>
          </a:p>
        </p:txBody>
      </p:sp>
      <p:sp>
        <p:nvSpPr>
          <p:cNvPr id="5" name="Footer Placeholder 4"/>
          <p:cNvSpPr>
            <a:spLocks noGrp="1"/>
          </p:cNvSpPr>
          <p:nvPr>
            <p:ph type="ftr" sz="quarter" idx="11"/>
          </p:nvPr>
        </p:nvSpPr>
        <p:spPr/>
        <p:txBody>
          <a:bodyPr/>
          <a:lstStyle/>
          <a:p>
            <a:r>
              <a:rPr lang="en-US"/>
              <a:t>CAGE – Centre for Arctic Gas Hydrate, Environment and Climate</a:t>
            </a:r>
            <a:endParaRPr lang="en-US" dirty="0"/>
          </a:p>
        </p:txBody>
      </p:sp>
      <p:sp>
        <p:nvSpPr>
          <p:cNvPr id="6" name="Slide Number Placeholder 5"/>
          <p:cNvSpPr>
            <a:spLocks noGrp="1"/>
          </p:cNvSpPr>
          <p:nvPr>
            <p:ph type="sldNum" sz="quarter" idx="12"/>
          </p:nvPr>
        </p:nvSpPr>
        <p:spPr/>
        <p:txBody>
          <a:bodyPr/>
          <a:lstStyle/>
          <a:p>
            <a:fld id="{48967F36-0B61-F749-ACDB-F36D75792314}" type="slidenum">
              <a:rPr lang="en-US" smtClean="0"/>
              <a:pPr/>
              <a:t>9</a:t>
            </a:fld>
            <a:endParaRPr lang="en-US"/>
          </a:p>
        </p:txBody>
      </p:sp>
      <p:sp>
        <p:nvSpPr>
          <p:cNvPr id="15" name="Forme libre : forme 14">
            <a:extLst>
              <a:ext uri="{FF2B5EF4-FFF2-40B4-BE49-F238E27FC236}">
                <a16:creationId xmlns:a16="http://schemas.microsoft.com/office/drawing/2014/main" id="{A6658024-BF3D-4718-9F39-A1043DCF3FCC}"/>
              </a:ext>
            </a:extLst>
          </p:cNvPr>
          <p:cNvSpPr/>
          <p:nvPr/>
        </p:nvSpPr>
        <p:spPr>
          <a:xfrm>
            <a:off x="9702770" y="5940193"/>
            <a:ext cx="538839" cy="1763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0000"/>
          </a:solidFill>
          <a:ln w="19050">
            <a:solidFill>
              <a:schemeClr val="tx1"/>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Microsoft YaHei" pitchFamily="2"/>
              <a:cs typeface="Mangal" pitchFamily="2"/>
            </a:endParaRPr>
          </a:p>
        </p:txBody>
      </p:sp>
      <p:sp>
        <p:nvSpPr>
          <p:cNvPr id="22" name="Forme libre : forme 21">
            <a:extLst>
              <a:ext uri="{FF2B5EF4-FFF2-40B4-BE49-F238E27FC236}">
                <a16:creationId xmlns:a16="http://schemas.microsoft.com/office/drawing/2014/main" id="{E4395B1D-D49E-4864-A839-3D59F7B4CB5D}"/>
              </a:ext>
            </a:extLst>
          </p:cNvPr>
          <p:cNvSpPr/>
          <p:nvPr/>
        </p:nvSpPr>
        <p:spPr>
          <a:xfrm>
            <a:off x="593118" y="5904470"/>
            <a:ext cx="538839" cy="164710"/>
          </a:xfrm>
          <a:custGeom>
            <a:avLst/>
            <a:gdLst>
              <a:gd name="connsiteX0" fmla="*/ 0 w 538838"/>
              <a:gd name="connsiteY0" fmla="*/ 0 h 164709"/>
              <a:gd name="connsiteX1" fmla="*/ 552774 w 538838"/>
              <a:gd name="connsiteY1" fmla="*/ 0 h 164709"/>
              <a:gd name="connsiteX2" fmla="*/ 552774 w 538838"/>
              <a:gd name="connsiteY2" fmla="*/ 173860 h 164709"/>
              <a:gd name="connsiteX3" fmla="*/ 0 w 538838"/>
              <a:gd name="connsiteY3" fmla="*/ 173860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0"/>
                </a:lnTo>
                <a:lnTo>
                  <a:pt x="0" y="173860"/>
                </a:lnTo>
                <a:close/>
              </a:path>
            </a:pathLst>
          </a:custGeom>
          <a:solidFill>
            <a:srgbClr val="5BAF32"/>
          </a:solidFill>
          <a:ln w="9218" cap="flat">
            <a:solidFill>
              <a:srgbClr val="1D1D1B"/>
            </a:solidFill>
            <a:prstDash val="solid"/>
            <a:miter/>
          </a:ln>
        </p:spPr>
        <p:txBody>
          <a:bodyPr rtlCol="0" anchor="ctr"/>
          <a:lstStyle/>
          <a:p>
            <a:endParaRPr lang="en-GB"/>
          </a:p>
        </p:txBody>
      </p:sp>
      <p:sp>
        <p:nvSpPr>
          <p:cNvPr id="23" name="Forme libre : forme 22">
            <a:extLst>
              <a:ext uri="{FF2B5EF4-FFF2-40B4-BE49-F238E27FC236}">
                <a16:creationId xmlns:a16="http://schemas.microsoft.com/office/drawing/2014/main" id="{BFCD5284-9B43-4C3E-8E72-72CDFEDA717E}"/>
              </a:ext>
            </a:extLst>
          </p:cNvPr>
          <p:cNvSpPr/>
          <p:nvPr/>
        </p:nvSpPr>
        <p:spPr>
          <a:xfrm>
            <a:off x="2913981" y="5904470"/>
            <a:ext cx="538839" cy="164710"/>
          </a:xfrm>
          <a:custGeom>
            <a:avLst/>
            <a:gdLst>
              <a:gd name="connsiteX0" fmla="*/ 0 w 538838"/>
              <a:gd name="connsiteY0" fmla="*/ 0 h 164709"/>
              <a:gd name="connsiteX1" fmla="*/ 552774 w 538838"/>
              <a:gd name="connsiteY1" fmla="*/ 0 h 164709"/>
              <a:gd name="connsiteX2" fmla="*/ 552774 w 538838"/>
              <a:gd name="connsiteY2" fmla="*/ 173860 h 164709"/>
              <a:gd name="connsiteX3" fmla="*/ 0 w 538838"/>
              <a:gd name="connsiteY3" fmla="*/ 173860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0"/>
                </a:lnTo>
                <a:lnTo>
                  <a:pt x="0" y="173860"/>
                </a:lnTo>
                <a:close/>
              </a:path>
            </a:pathLst>
          </a:custGeom>
          <a:solidFill>
            <a:srgbClr val="0B8738"/>
          </a:solidFill>
          <a:ln w="9218" cap="flat">
            <a:solidFill>
              <a:srgbClr val="1D1D1B"/>
            </a:solidFill>
            <a:prstDash val="solid"/>
            <a:miter/>
          </a:ln>
        </p:spPr>
        <p:txBody>
          <a:bodyPr rtlCol="0" anchor="ctr"/>
          <a:lstStyle/>
          <a:p>
            <a:endParaRPr lang="en-GB"/>
          </a:p>
        </p:txBody>
      </p:sp>
      <p:sp>
        <p:nvSpPr>
          <p:cNvPr id="25" name="Forme libre : forme 24">
            <a:extLst>
              <a:ext uri="{FF2B5EF4-FFF2-40B4-BE49-F238E27FC236}">
                <a16:creationId xmlns:a16="http://schemas.microsoft.com/office/drawing/2014/main" id="{D83B723D-91A0-4B2B-BB8F-6CA9B49219E7}"/>
              </a:ext>
            </a:extLst>
          </p:cNvPr>
          <p:cNvSpPr/>
          <p:nvPr/>
        </p:nvSpPr>
        <p:spPr>
          <a:xfrm>
            <a:off x="5213963" y="5923805"/>
            <a:ext cx="538839" cy="164710"/>
          </a:xfrm>
          <a:custGeom>
            <a:avLst/>
            <a:gdLst>
              <a:gd name="connsiteX0" fmla="*/ 0 w 538838"/>
              <a:gd name="connsiteY0" fmla="*/ 0 h 164709"/>
              <a:gd name="connsiteX1" fmla="*/ 552774 w 538838"/>
              <a:gd name="connsiteY1" fmla="*/ 0 h 164709"/>
              <a:gd name="connsiteX2" fmla="*/ 552774 w 538838"/>
              <a:gd name="connsiteY2" fmla="*/ 173861 h 164709"/>
              <a:gd name="connsiteX3" fmla="*/ 0 w 538838"/>
              <a:gd name="connsiteY3" fmla="*/ 173861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1"/>
                </a:lnTo>
                <a:lnTo>
                  <a:pt x="0" y="173861"/>
                </a:lnTo>
                <a:close/>
              </a:path>
            </a:pathLst>
          </a:custGeom>
          <a:solidFill>
            <a:srgbClr val="A020F0"/>
          </a:solidFill>
          <a:ln w="18435" cap="flat">
            <a:solidFill>
              <a:srgbClr val="1D1D1B"/>
            </a:solidFill>
            <a:prstDash val="solid"/>
            <a:miter/>
          </a:ln>
        </p:spPr>
        <p:txBody>
          <a:bodyPr rtlCol="0" anchor="ctr"/>
          <a:lstStyle/>
          <a:p>
            <a:endParaRPr lang="en-GB"/>
          </a:p>
        </p:txBody>
      </p:sp>
      <p:sp>
        <p:nvSpPr>
          <p:cNvPr id="28" name="ZoneTexte 27">
            <a:extLst>
              <a:ext uri="{FF2B5EF4-FFF2-40B4-BE49-F238E27FC236}">
                <a16:creationId xmlns:a16="http://schemas.microsoft.com/office/drawing/2014/main" id="{20836607-53ED-4D59-97E8-4CD3D590B383}"/>
              </a:ext>
            </a:extLst>
          </p:cNvPr>
          <p:cNvSpPr txBox="1"/>
          <p:nvPr/>
        </p:nvSpPr>
        <p:spPr>
          <a:xfrm>
            <a:off x="1166135" y="5789335"/>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Oceanic crust</a:t>
            </a:r>
          </a:p>
        </p:txBody>
      </p:sp>
      <p:sp>
        <p:nvSpPr>
          <p:cNvPr id="29" name="ZoneTexte 28">
            <a:extLst>
              <a:ext uri="{FF2B5EF4-FFF2-40B4-BE49-F238E27FC236}">
                <a16:creationId xmlns:a16="http://schemas.microsoft.com/office/drawing/2014/main" id="{7345D1C2-3AB9-4ECF-B31B-A9B35E6E3162}"/>
              </a:ext>
            </a:extLst>
          </p:cNvPr>
          <p:cNvSpPr txBox="1"/>
          <p:nvPr/>
        </p:nvSpPr>
        <p:spPr>
          <a:xfrm>
            <a:off x="3455615" y="5789335"/>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Oceanic crust</a:t>
            </a:r>
          </a:p>
        </p:txBody>
      </p:sp>
      <p:sp>
        <p:nvSpPr>
          <p:cNvPr id="30" name="ZoneTexte 29">
            <a:extLst>
              <a:ext uri="{FF2B5EF4-FFF2-40B4-BE49-F238E27FC236}">
                <a16:creationId xmlns:a16="http://schemas.microsoft.com/office/drawing/2014/main" id="{53546D11-6B6B-4E76-88DC-9874C5DDE8C2}"/>
              </a:ext>
            </a:extLst>
          </p:cNvPr>
          <p:cNvSpPr txBox="1"/>
          <p:nvPr/>
        </p:nvSpPr>
        <p:spPr>
          <a:xfrm>
            <a:off x="5805583" y="5789335"/>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Lithosphere</a:t>
            </a:r>
          </a:p>
        </p:txBody>
      </p:sp>
      <p:sp>
        <p:nvSpPr>
          <p:cNvPr id="31" name="ZoneTexte 30">
            <a:extLst>
              <a:ext uri="{FF2B5EF4-FFF2-40B4-BE49-F238E27FC236}">
                <a16:creationId xmlns:a16="http://schemas.microsoft.com/office/drawing/2014/main" id="{36AACB76-B592-4625-99AD-C1483EDA1D39}"/>
              </a:ext>
            </a:extLst>
          </p:cNvPr>
          <p:cNvSpPr txBox="1"/>
          <p:nvPr/>
        </p:nvSpPr>
        <p:spPr>
          <a:xfrm>
            <a:off x="10241609" y="5806510"/>
            <a:ext cx="2141403" cy="389081"/>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Partial molten zone</a:t>
            </a:r>
          </a:p>
        </p:txBody>
      </p:sp>
      <p:sp>
        <p:nvSpPr>
          <p:cNvPr id="32" name="ZoneTexte 31">
            <a:extLst>
              <a:ext uri="{FF2B5EF4-FFF2-40B4-BE49-F238E27FC236}">
                <a16:creationId xmlns:a16="http://schemas.microsoft.com/office/drawing/2014/main" id="{B3DD606C-7293-4DBA-8080-FCD73E6CC019}"/>
              </a:ext>
            </a:extLst>
          </p:cNvPr>
          <p:cNvSpPr txBox="1"/>
          <p:nvPr/>
        </p:nvSpPr>
        <p:spPr>
          <a:xfrm>
            <a:off x="7161542" y="1422561"/>
            <a:ext cx="4851990" cy="3785652"/>
          </a:xfrm>
          <a:prstGeom prst="rect">
            <a:avLst/>
          </a:prstGeom>
          <a:noFill/>
        </p:spPr>
        <p:txBody>
          <a:bodyPr wrap="square" rtlCol="0">
            <a:spAutoFit/>
          </a:bodyPr>
          <a:lstStyle/>
          <a:p>
            <a:r>
              <a:rPr lang="en-GB" sz="1600" dirty="0"/>
              <a:t>Model parameters:</a:t>
            </a:r>
          </a:p>
          <a:p>
            <a:pPr marL="285750" indent="-285750">
              <a:buFont typeface="Arial" panose="020B0604020202020204" pitchFamily="34" charset="0"/>
              <a:buChar char="•"/>
            </a:pPr>
            <a:r>
              <a:rPr lang="en-GB" sz="1600" dirty="0"/>
              <a:t>Dimension – 298x98x202 km</a:t>
            </a:r>
          </a:p>
          <a:p>
            <a:pPr marL="285750" indent="-285750">
              <a:buFont typeface="Arial" panose="020B0604020202020204" pitchFamily="34" charset="0"/>
              <a:buChar char="•"/>
            </a:pPr>
            <a:r>
              <a:rPr lang="en-GB" sz="1600" dirty="0"/>
              <a:t>Resolution – 500 m</a:t>
            </a:r>
          </a:p>
          <a:p>
            <a:pPr marL="285750" indent="-285750">
              <a:buFont typeface="Arial" panose="020B0604020202020204" pitchFamily="34" charset="0"/>
              <a:buChar char="•"/>
            </a:pPr>
            <a:r>
              <a:rPr lang="en-GB" sz="1600" dirty="0"/>
              <a:t>Boundary conditions:</a:t>
            </a:r>
          </a:p>
          <a:p>
            <a:pPr marL="742950" lvl="1" indent="-285750">
              <a:buFont typeface="Arial" panose="020B0604020202020204" pitchFamily="34" charset="0"/>
              <a:buChar char="•"/>
            </a:pPr>
            <a:r>
              <a:rPr lang="en-GB" sz="1600" dirty="0"/>
              <a:t>Divergence is  imposed on left and right boundaries (black arrows), with a half-rate of 7 mm/yr.</a:t>
            </a:r>
          </a:p>
          <a:p>
            <a:pPr marL="742950" lvl="1" indent="-285750">
              <a:buFont typeface="Arial" panose="020B0604020202020204" pitchFamily="34" charset="0"/>
              <a:buChar char="•"/>
            </a:pPr>
            <a:r>
              <a:rPr lang="en-GB" sz="1600" dirty="0"/>
              <a:t>Free surface with a sticky-air layer.</a:t>
            </a:r>
            <a:endParaRPr lang="en-GB" sz="1600" dirty="0">
              <a:latin typeface="Liberation Sans" pitchFamily="18"/>
              <a:ea typeface="Microsoft YaHei" pitchFamily="2"/>
              <a:cs typeface="Mangal" pitchFamily="2"/>
            </a:endParaRPr>
          </a:p>
          <a:p>
            <a:pPr marL="285750" indent="-285750">
              <a:buFont typeface="Arial" panose="020B0604020202020204" pitchFamily="34" charset="0"/>
              <a:buChar char="•"/>
            </a:pPr>
            <a:r>
              <a:rPr lang="en-GB" sz="1600" dirty="0"/>
              <a:t>The setup is of three ridge segments corresponding to the Lena Trough, Molloy Ridge and </a:t>
            </a:r>
            <a:r>
              <a:rPr lang="en-GB" sz="1600" dirty="0" err="1"/>
              <a:t>Knipovich</a:t>
            </a:r>
            <a:r>
              <a:rPr lang="en-GB" sz="1600" dirty="0"/>
              <a:t> Ridge, respectively (light green). They are separated by two transform faults (blue).  The  Red surface mark the 1100ᵒC isotherm. </a:t>
            </a:r>
          </a:p>
          <a:p>
            <a:pPr marL="285750" indent="-285750">
              <a:buFont typeface="Arial" panose="020B0604020202020204" pitchFamily="34" charset="0"/>
              <a:buChar char="•"/>
            </a:pPr>
            <a:r>
              <a:rPr lang="en-GB" sz="1600" dirty="0"/>
              <a:t>Two ridge segments are oblique (50ᵒ) while the central one is orthogonal.</a:t>
            </a:r>
          </a:p>
        </p:txBody>
      </p:sp>
      <p:sp>
        <p:nvSpPr>
          <p:cNvPr id="33" name="ZoneTexte 32">
            <a:extLst>
              <a:ext uri="{FF2B5EF4-FFF2-40B4-BE49-F238E27FC236}">
                <a16:creationId xmlns:a16="http://schemas.microsoft.com/office/drawing/2014/main" id="{1174DE45-A5AC-47A7-8C93-B1477AA65F08}"/>
              </a:ext>
            </a:extLst>
          </p:cNvPr>
          <p:cNvSpPr txBox="1"/>
          <p:nvPr/>
        </p:nvSpPr>
        <p:spPr>
          <a:xfrm>
            <a:off x="3258929" y="5355590"/>
            <a:ext cx="766080" cy="2901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GB" sz="1400" b="0" i="0" u="none" strike="noStrike" kern="1200" cap="none" dirty="0">
                <a:ln>
                  <a:noFill/>
                </a:ln>
                <a:latin typeface="Liberation Sans" pitchFamily="18"/>
                <a:ea typeface="Microsoft YaHei" pitchFamily="2"/>
                <a:cs typeface="Mangal" pitchFamily="2"/>
              </a:rPr>
              <a:t>298 km</a:t>
            </a:r>
          </a:p>
        </p:txBody>
      </p:sp>
      <p:sp>
        <p:nvSpPr>
          <p:cNvPr id="34" name="ZoneTexte 33">
            <a:extLst>
              <a:ext uri="{FF2B5EF4-FFF2-40B4-BE49-F238E27FC236}">
                <a16:creationId xmlns:a16="http://schemas.microsoft.com/office/drawing/2014/main" id="{0DD70278-7D54-45DB-9F08-249AAA51D9F1}"/>
              </a:ext>
            </a:extLst>
          </p:cNvPr>
          <p:cNvSpPr txBox="1"/>
          <p:nvPr/>
        </p:nvSpPr>
        <p:spPr>
          <a:xfrm rot="4697397">
            <a:off x="33558" y="4250923"/>
            <a:ext cx="666720" cy="2901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GB" sz="1400" b="0" i="0" u="none" strike="noStrike" kern="1200" cap="none" dirty="0">
                <a:ln>
                  <a:noFill/>
                </a:ln>
                <a:latin typeface="Liberation Sans" pitchFamily="18"/>
                <a:ea typeface="Microsoft YaHei" pitchFamily="2"/>
                <a:cs typeface="Mangal" pitchFamily="2"/>
              </a:rPr>
              <a:t>98 km</a:t>
            </a:r>
          </a:p>
        </p:txBody>
      </p:sp>
      <p:sp>
        <p:nvSpPr>
          <p:cNvPr id="35" name="ZoneTexte 34">
            <a:extLst>
              <a:ext uri="{FF2B5EF4-FFF2-40B4-BE49-F238E27FC236}">
                <a16:creationId xmlns:a16="http://schemas.microsoft.com/office/drawing/2014/main" id="{720E833D-8A39-4A6E-A505-73031301EB10}"/>
              </a:ext>
            </a:extLst>
          </p:cNvPr>
          <p:cNvSpPr txBox="1"/>
          <p:nvPr/>
        </p:nvSpPr>
        <p:spPr>
          <a:xfrm rot="4156927">
            <a:off x="6429995" y="2016065"/>
            <a:ext cx="766080" cy="2901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GB" sz="1400" b="0" i="0" u="none" strike="noStrike" kern="1200" cap="none" dirty="0">
                <a:ln>
                  <a:noFill/>
                </a:ln>
                <a:latin typeface="Liberation Sans" pitchFamily="18"/>
                <a:ea typeface="Microsoft YaHei" pitchFamily="2"/>
                <a:cs typeface="Mangal" pitchFamily="2"/>
              </a:rPr>
              <a:t>202 km</a:t>
            </a:r>
          </a:p>
        </p:txBody>
      </p:sp>
      <p:sp>
        <p:nvSpPr>
          <p:cNvPr id="36" name="Forme libre : forme 35">
            <a:extLst>
              <a:ext uri="{FF2B5EF4-FFF2-40B4-BE49-F238E27FC236}">
                <a16:creationId xmlns:a16="http://schemas.microsoft.com/office/drawing/2014/main" id="{275AC394-5F4A-4C7D-B8C8-E75B7C934B12}"/>
              </a:ext>
            </a:extLst>
          </p:cNvPr>
          <p:cNvSpPr/>
          <p:nvPr/>
        </p:nvSpPr>
        <p:spPr>
          <a:xfrm>
            <a:off x="6672314" y="2918689"/>
            <a:ext cx="444599" cy="503999"/>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000000"/>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Microsoft YaHei" pitchFamily="2"/>
              <a:cs typeface="Mangal" pitchFamily="2"/>
            </a:endParaRPr>
          </a:p>
        </p:txBody>
      </p:sp>
      <p:sp>
        <p:nvSpPr>
          <p:cNvPr id="37" name="Forme libre : forme 36">
            <a:extLst>
              <a:ext uri="{FF2B5EF4-FFF2-40B4-BE49-F238E27FC236}">
                <a16:creationId xmlns:a16="http://schemas.microsoft.com/office/drawing/2014/main" id="{47BFDF62-BEE0-482A-ACF5-8AC53692C1B0}"/>
              </a:ext>
            </a:extLst>
          </p:cNvPr>
          <p:cNvSpPr/>
          <p:nvPr/>
        </p:nvSpPr>
        <p:spPr>
          <a:xfrm>
            <a:off x="249521" y="2702689"/>
            <a:ext cx="432000" cy="432000"/>
          </a:xfrm>
          <a:custGeom>
            <a:avLst>
              <a:gd name="f0" fmla="val 54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21600 f7 1"/>
              <a:gd name="f17" fmla="*/ f12 f11 1"/>
              <a:gd name="f18" fmla="*/ f13 f8 1"/>
              <a:gd name="f19" fmla="*/ f11 f8 1"/>
              <a:gd name="f20" fmla="*/ f17 1 10800"/>
              <a:gd name="f21" fmla="+- f12 0 f20"/>
              <a:gd name="f22" fmla="*/ f21 f7 1"/>
            </a:gdLst>
            <a:ahLst>
              <a:ahXY gdRefX="f0" minX="f4" maxX="f5" gdRefY="f1" minY="f4" maxY="f6">
                <a:pos x="f14" y="f15"/>
              </a:ahXY>
            </a:ahLst>
            <a:cxnLst>
              <a:cxn ang="3cd4">
                <a:pos x="hc" y="t"/>
              </a:cxn>
              <a:cxn ang="0">
                <a:pos x="r" y="vc"/>
              </a:cxn>
              <a:cxn ang="cd4">
                <a:pos x="hc" y="b"/>
              </a:cxn>
              <a:cxn ang="cd2">
                <a:pos x="l" y="vc"/>
              </a:cxn>
            </a:cxnLst>
            <a:rect l="f22" t="f19" r="f16" b="f18"/>
            <a:pathLst>
              <a:path w="21600" h="21600">
                <a:moveTo>
                  <a:pt x="f5" y="f11"/>
                </a:moveTo>
                <a:lnTo>
                  <a:pt x="f12" y="f11"/>
                </a:lnTo>
                <a:lnTo>
                  <a:pt x="f12" y="f4"/>
                </a:lnTo>
                <a:lnTo>
                  <a:pt x="f4" y="f6"/>
                </a:lnTo>
                <a:lnTo>
                  <a:pt x="f12" y="f5"/>
                </a:lnTo>
                <a:lnTo>
                  <a:pt x="f12" y="f13"/>
                </a:lnTo>
                <a:lnTo>
                  <a:pt x="f5" y="f13"/>
                </a:lnTo>
                <a:close/>
              </a:path>
            </a:pathLst>
          </a:custGeom>
          <a:solidFill>
            <a:srgbClr val="000000"/>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Microsoft YaHei" pitchFamily="2"/>
              <a:cs typeface="Mangal" pitchFamily="2"/>
            </a:endParaRPr>
          </a:p>
        </p:txBody>
      </p:sp>
      <p:sp>
        <p:nvSpPr>
          <p:cNvPr id="24" name="Forme libre : forme 23">
            <a:extLst>
              <a:ext uri="{FF2B5EF4-FFF2-40B4-BE49-F238E27FC236}">
                <a16:creationId xmlns:a16="http://schemas.microsoft.com/office/drawing/2014/main" id="{F25334AD-03BE-4122-93BA-4F2F9BFED329}"/>
              </a:ext>
            </a:extLst>
          </p:cNvPr>
          <p:cNvSpPr/>
          <p:nvPr/>
        </p:nvSpPr>
        <p:spPr>
          <a:xfrm>
            <a:off x="7098718" y="5918696"/>
            <a:ext cx="538839" cy="164710"/>
          </a:xfrm>
          <a:custGeom>
            <a:avLst/>
            <a:gdLst>
              <a:gd name="connsiteX0" fmla="*/ 0 w 538838"/>
              <a:gd name="connsiteY0" fmla="*/ 0 h 164709"/>
              <a:gd name="connsiteX1" fmla="*/ 552774 w 538838"/>
              <a:gd name="connsiteY1" fmla="*/ 0 h 164709"/>
              <a:gd name="connsiteX2" fmla="*/ 552774 w 538838"/>
              <a:gd name="connsiteY2" fmla="*/ 173861 h 164709"/>
              <a:gd name="connsiteX3" fmla="*/ 0 w 538838"/>
              <a:gd name="connsiteY3" fmla="*/ 173861 h 164709"/>
            </a:gdLst>
            <a:ahLst/>
            <a:cxnLst>
              <a:cxn ang="0">
                <a:pos x="connsiteX0" y="connsiteY0"/>
              </a:cxn>
              <a:cxn ang="0">
                <a:pos x="connsiteX1" y="connsiteY1"/>
              </a:cxn>
              <a:cxn ang="0">
                <a:pos x="connsiteX2" y="connsiteY2"/>
              </a:cxn>
              <a:cxn ang="0">
                <a:pos x="connsiteX3" y="connsiteY3"/>
              </a:cxn>
            </a:cxnLst>
            <a:rect l="l" t="t" r="r" b="b"/>
            <a:pathLst>
              <a:path w="538838" h="164709">
                <a:moveTo>
                  <a:pt x="0" y="0"/>
                </a:moveTo>
                <a:lnTo>
                  <a:pt x="552774" y="0"/>
                </a:lnTo>
                <a:lnTo>
                  <a:pt x="552774" y="173861"/>
                </a:lnTo>
                <a:lnTo>
                  <a:pt x="0" y="173861"/>
                </a:lnTo>
                <a:close/>
              </a:path>
            </a:pathLst>
          </a:custGeom>
          <a:solidFill>
            <a:srgbClr val="A020F0"/>
          </a:solidFill>
          <a:ln w="18435" cap="flat">
            <a:solidFill>
              <a:srgbClr val="1D1D1B"/>
            </a:solidFill>
            <a:prstDash val="solid"/>
            <a:miter/>
          </a:ln>
        </p:spPr>
        <p:txBody>
          <a:bodyPr rtlCol="0" anchor="ctr"/>
          <a:lstStyle/>
          <a:p>
            <a:endParaRPr lang="en-GB"/>
          </a:p>
        </p:txBody>
      </p:sp>
      <p:sp>
        <p:nvSpPr>
          <p:cNvPr id="26" name="ZoneTexte 25">
            <a:extLst>
              <a:ext uri="{FF2B5EF4-FFF2-40B4-BE49-F238E27FC236}">
                <a16:creationId xmlns:a16="http://schemas.microsoft.com/office/drawing/2014/main" id="{BA4C469E-4122-4507-A163-3CCD8111A44A}"/>
              </a:ext>
            </a:extLst>
          </p:cNvPr>
          <p:cNvSpPr txBox="1"/>
          <p:nvPr/>
        </p:nvSpPr>
        <p:spPr>
          <a:xfrm>
            <a:off x="7713648" y="5803561"/>
            <a:ext cx="1674728" cy="394980"/>
          </a:xfrm>
          <a:prstGeom prst="rect">
            <a:avLst/>
          </a:prstGeom>
          <a:noFill/>
        </p:spPr>
        <p:txBody>
          <a:bodyPr wrap="square" rtlCol="0">
            <a:spAutoFit/>
          </a:bodyPr>
          <a:lstStyle/>
          <a:p>
            <a:pPr lvl="0" hangingPunct="0">
              <a:lnSpc>
                <a:spcPts val="2551"/>
              </a:lnSpc>
            </a:pPr>
            <a:r>
              <a:rPr lang="en-GB" sz="1600" dirty="0">
                <a:latin typeface="Liberation Sans" pitchFamily="18"/>
                <a:ea typeface="Microsoft YaHei" pitchFamily="2"/>
                <a:cs typeface="Mangal" pitchFamily="2"/>
              </a:rPr>
              <a:t>Asthenosphere</a:t>
            </a:r>
          </a:p>
        </p:txBody>
      </p:sp>
      <p:grpSp>
        <p:nvGrpSpPr>
          <p:cNvPr id="13" name="Groupe 12">
            <a:extLst>
              <a:ext uri="{FF2B5EF4-FFF2-40B4-BE49-F238E27FC236}">
                <a16:creationId xmlns:a16="http://schemas.microsoft.com/office/drawing/2014/main" id="{BA58027C-DE38-4DFA-B74D-099277B70623}"/>
              </a:ext>
            </a:extLst>
          </p:cNvPr>
          <p:cNvGrpSpPr/>
          <p:nvPr/>
        </p:nvGrpSpPr>
        <p:grpSpPr>
          <a:xfrm>
            <a:off x="96592" y="1313645"/>
            <a:ext cx="7222149" cy="4066815"/>
            <a:chOff x="96592" y="1313645"/>
            <a:chExt cx="7222149" cy="4066815"/>
          </a:xfrm>
        </p:grpSpPr>
        <p:sp>
          <p:nvSpPr>
            <p:cNvPr id="11" name="Rectangle 10">
              <a:extLst>
                <a:ext uri="{FF2B5EF4-FFF2-40B4-BE49-F238E27FC236}">
                  <a16:creationId xmlns:a16="http://schemas.microsoft.com/office/drawing/2014/main" id="{6F82AC71-4EC3-45A5-B646-09A9166283E9}"/>
                </a:ext>
              </a:extLst>
            </p:cNvPr>
            <p:cNvSpPr/>
            <p:nvPr/>
          </p:nvSpPr>
          <p:spPr>
            <a:xfrm>
              <a:off x="96592" y="1313645"/>
              <a:ext cx="7147774" cy="40419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Image 9" descr="Une image contenant assis, table, jeu&#10;&#10;Description générée automatiquement">
              <a:extLst>
                <a:ext uri="{FF2B5EF4-FFF2-40B4-BE49-F238E27FC236}">
                  <a16:creationId xmlns:a16="http://schemas.microsoft.com/office/drawing/2014/main" id="{E19A7812-C0F2-4DE3-950C-FE447B3A0F98}"/>
                </a:ext>
              </a:extLst>
            </p:cNvPr>
            <p:cNvPicPr>
              <a:picLocks noChangeAspect="1"/>
            </p:cNvPicPr>
            <p:nvPr/>
          </p:nvPicPr>
          <p:blipFill rotWithShape="1">
            <a:blip r:embed="rId4"/>
            <a:srcRect l="10977" t="19249" r="13137" b="15167"/>
            <a:stretch/>
          </p:blipFill>
          <p:spPr>
            <a:xfrm>
              <a:off x="157199" y="1339670"/>
              <a:ext cx="7161542" cy="4040790"/>
            </a:xfrm>
            <a:prstGeom prst="rect">
              <a:avLst/>
            </a:prstGeom>
          </p:spPr>
        </p:pic>
      </p:grpSp>
      <p:pic>
        <p:nvPicPr>
          <p:cNvPr id="27" name="Image 26" descr="Une image contenant dessin&#10;&#10;Description générée automatiquement">
            <a:extLst>
              <a:ext uri="{FF2B5EF4-FFF2-40B4-BE49-F238E27FC236}">
                <a16:creationId xmlns:a16="http://schemas.microsoft.com/office/drawing/2014/main" id="{C780C1BD-F804-47C8-B9DB-770B1BDA0845}"/>
              </a:ext>
            </a:extLst>
          </p:cNvPr>
          <p:cNvPicPr>
            <a:picLocks noChangeAspect="1"/>
          </p:cNvPicPr>
          <p:nvPr/>
        </p:nvPicPr>
        <p:blipFill>
          <a:blip r:embed="rId5"/>
          <a:stretch>
            <a:fillRect/>
          </a:stretch>
        </p:blipFill>
        <p:spPr>
          <a:xfrm>
            <a:off x="0" y="6642100"/>
            <a:ext cx="617075" cy="215900"/>
          </a:xfrm>
          <a:prstGeom prst="rect">
            <a:avLst/>
          </a:prstGeom>
        </p:spPr>
      </p:pic>
    </p:spTree>
    <p:extLst>
      <p:ext uri="{BB962C8B-B14F-4D97-AF65-F5344CB8AC3E}">
        <p14:creationId xmlns:p14="http://schemas.microsoft.com/office/powerpoint/2010/main" val="19618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GE Presentation Template">
  <a:themeElements>
    <a:clrScheme name="Egendefinert 5">
      <a:dk1>
        <a:sysClr val="windowText" lastClr="000000"/>
      </a:dk1>
      <a:lt1>
        <a:sysClr val="window" lastClr="FFFFFF"/>
      </a:lt1>
      <a:dk2>
        <a:srgbClr val="00617F"/>
      </a:dk2>
      <a:lt2>
        <a:srgbClr val="EEECE1"/>
      </a:lt2>
      <a:accent1>
        <a:srgbClr val="00617F"/>
      </a:accent1>
      <a:accent2>
        <a:srgbClr val="CB343B"/>
      </a:accent2>
      <a:accent3>
        <a:srgbClr val="15718F"/>
      </a:accent3>
      <a:accent4>
        <a:srgbClr val="59A1A2"/>
      </a:accent4>
      <a:accent5>
        <a:srgbClr val="26828C"/>
      </a:accent5>
      <a:accent6>
        <a:srgbClr val="DE7C00"/>
      </a:accent6>
      <a:hlink>
        <a:srgbClr val="007396"/>
      </a:hlink>
      <a:folHlink>
        <a:srgbClr val="A6BB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4309</TotalTime>
  <Words>2031</Words>
  <Application>Microsoft Office PowerPoint</Application>
  <PresentationFormat>Grand écran</PresentationFormat>
  <Paragraphs>189</Paragraphs>
  <Slides>20</Slides>
  <Notes>10</Notes>
  <HiddenSlides>0</HiddenSlides>
  <MMClips>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Liberation Sans</vt:lpstr>
      <vt:lpstr>Open Sans</vt:lpstr>
      <vt:lpstr>CAGE Presentation Template</vt:lpstr>
      <vt:lpstr>Effect of the interplay between ultra-slow spreading ridge and transform faults on seafloor morphology</vt:lpstr>
      <vt:lpstr>Introduction</vt:lpstr>
      <vt:lpstr>Introduction</vt:lpstr>
      <vt:lpstr>Initial configuration of numerical model</vt:lpstr>
      <vt:lpstr>Coupled effect of obliquity and melt supply on ultra-slow spreading systems</vt:lpstr>
      <vt:lpstr>Coupled effect of obliquity and melt supply on ultra-slow spreading systems</vt:lpstr>
      <vt:lpstr>Coupled effect of obliquity and melt supply on ultra-slow spreading systems</vt:lpstr>
      <vt:lpstr>Case study: The Fram Strait</vt:lpstr>
      <vt:lpstr>Initial configuration of numerical model</vt:lpstr>
      <vt:lpstr>Modellins seafloor spreading at the Fram Strait</vt:lpstr>
      <vt:lpstr>Fram Strait: interplay between ridge and transform systems</vt:lpstr>
      <vt:lpstr>Fram Strait: interplay between ridge and transform systems</vt:lpstr>
      <vt:lpstr>Conclusion</vt:lpstr>
      <vt:lpstr>Présentation PowerPoint</vt:lpstr>
      <vt:lpstr>Obliquity 90ᵒ - mantle depletion – 0.0</vt:lpstr>
      <vt:lpstr>Obliquity 80ᵒ - mantle depletion – 0.0</vt:lpstr>
      <vt:lpstr>Obliquity 50ᵒ - mantle depletion – 0.0</vt:lpstr>
      <vt:lpstr>Obliquity 80ᵒ - mantle depletion – 0.2</vt:lpstr>
      <vt:lpstr>Obliquity 80ᵒ - mantle depletion – 0.6</vt:lpstr>
      <vt:lpstr>Obliquity 80ᵒ - mantle depletion – 0.6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SEAMSTRESS – State of work</dc:title>
  <dc:creator>virtual</dc:creator>
  <cp:lastModifiedBy>stephane Beaussier</cp:lastModifiedBy>
  <cp:revision>65</cp:revision>
  <dcterms:modified xsi:type="dcterms:W3CDTF">2020-05-01T12:29:25Z</dcterms:modified>
</cp:coreProperties>
</file>