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2"/>
  </p:notesMasterIdLst>
  <p:sldIdLst>
    <p:sldId id="256" r:id="rId2"/>
    <p:sldId id="261" r:id="rId3"/>
    <p:sldId id="258" r:id="rId4"/>
    <p:sldId id="257" r:id="rId5"/>
    <p:sldId id="259" r:id="rId6"/>
    <p:sldId id="260" r:id="rId7"/>
    <p:sldId id="262" r:id="rId8"/>
    <p:sldId id="263" r:id="rId9"/>
    <p:sldId id="264" r:id="rId10"/>
    <p:sldId id="267" r:id="rId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2">
          <p15:clr>
            <a:srgbClr val="A4A3A4"/>
          </p15:clr>
        </p15:guide>
        <p15:guide id="2" orient="horz" pos="4224">
          <p15:clr>
            <a:srgbClr val="A4A3A4"/>
          </p15:clr>
        </p15:guide>
        <p15:guide id="3" orient="horz" pos="641">
          <p15:clr>
            <a:srgbClr val="A4A3A4"/>
          </p15:clr>
        </p15:guide>
        <p15:guide id="4" pos="5665">
          <p15:clr>
            <a:srgbClr val="A4A3A4"/>
          </p15:clr>
        </p15:guide>
        <p15:guide id="5" pos="1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CC99"/>
    <a:srgbClr val="00A9D4"/>
    <a:srgbClr val="8F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8" autoAdjust="0"/>
    <p:restoredTop sz="95935" autoAdjust="0"/>
  </p:normalViewPr>
  <p:slideViewPr>
    <p:cSldViewPr snapToGrid="0" snapToObjects="1">
      <p:cViewPr varScale="1">
        <p:scale>
          <a:sx n="113" d="100"/>
          <a:sy n="113" d="100"/>
        </p:scale>
        <p:origin x="1536" y="72"/>
      </p:cViewPr>
      <p:guideLst>
        <p:guide orient="horz" pos="1042"/>
        <p:guide orient="horz" pos="4224"/>
        <p:guide orient="horz" pos="641"/>
        <p:guide pos="5665"/>
        <p:guide pos="1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27BED-CB81-4836-A5BF-A36DCA27B6A6}" type="datetimeFigureOut">
              <a:rPr lang="de-CH" smtClean="0"/>
              <a:t>17.04.2020</a:t>
            </a:fld>
            <a:endParaRPr lang="de-CH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86A43-F669-4988-873C-D51A5E5B2C71}" type="slidenum">
              <a:rPr lang="de-CH" smtClean="0"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0907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b="0" i="0" u="none" strike="noStrike" kern="120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4E1D7-9CC7-4206-B183-1AD191FE70C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13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b="0" i="0" u="none" strike="noStrike" kern="120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4E1D7-9CC7-4206-B183-1AD191FE70C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716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b="0" i="0" u="none" strike="noStrike" kern="120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4E1D7-9CC7-4206-B183-1AD191FE70C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911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b="0" i="0" u="none" strike="noStrike" kern="120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4E1D7-9CC7-4206-B183-1AD191FE70C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07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b="0" i="0" u="none" strike="noStrike" kern="120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4E1D7-9CC7-4206-B183-1AD191FE70C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244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b="0" i="0" u="none" strike="noStrike" kern="120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4E1D7-9CC7-4206-B183-1AD191FE70C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348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b="0" i="0" u="none" strike="noStrike" kern="120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4E1D7-9CC7-4206-B183-1AD191FE70C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961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b="0" i="0" u="none" strike="noStrike" kern="120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4E1D7-9CC7-4206-B183-1AD191FE70C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94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glish 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3038" y="2463929"/>
            <a:ext cx="8820149" cy="946657"/>
          </a:xfrm>
        </p:spPr>
        <p:txBody>
          <a:bodyPr>
            <a:normAutofit/>
          </a:bodyPr>
          <a:lstStyle>
            <a:lvl1pPr algn="r">
              <a:defRPr sz="32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English Title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3039" y="3647221"/>
            <a:ext cx="8820148" cy="35161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8614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8900" y="2152654"/>
            <a:ext cx="8814288" cy="427378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178899" y="1483834"/>
            <a:ext cx="8814289" cy="4320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elplatzhalter 1"/>
          <p:cNvSpPr>
            <a:spLocks noGrp="1"/>
          </p:cNvSpPr>
          <p:nvPr>
            <p:ph type="title"/>
          </p:nvPr>
        </p:nvSpPr>
        <p:spPr>
          <a:xfrm>
            <a:off x="179512" y="1023325"/>
            <a:ext cx="8813676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0AEF8-5C02-4E90-8D05-018451C324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Francisco Silva Pinto | Department of Environmental Social Sciences (ESS) | Decision Analysis Cluster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224C6-3BF6-41CE-830F-741787D020A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FCC7B9B-0530-46D3-8FF1-1B6371DB73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87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532837"/>
            <a:ext cx="4176000" cy="49021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2149" y="1532836"/>
            <a:ext cx="4311039" cy="49021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9387" y="1019429"/>
            <a:ext cx="8813801" cy="432000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42EB77-CD6F-4596-BD62-C36E12C37E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Francisco Silva Pinto | Department of Environmental Social Sciences (ESS) | Decision Analysis Cluster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7A8BE-3359-44B8-A6CD-D2CAB1379A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CC7B9B-0530-46D3-8FF1-1B6371DB73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32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73AF31-9C2A-47D5-961C-8473055F8D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Francisco Silva Pinto | Department of Environmental Social Sciences (ESS) | Decision Analysis Cluster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9540A-72C1-47E1-A21A-4740D8E359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CC7B9B-0530-46D3-8FF1-1B6371DB73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7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66688" y="1017588"/>
            <a:ext cx="8826500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73038" y="1659018"/>
            <a:ext cx="8820150" cy="5042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D2A95-C5DD-4EC5-A5DF-AF75C98826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038" y="6605899"/>
            <a:ext cx="8415486" cy="243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Francisco Silva Pinto | Department of Environmental Social Sciences (ESS) | Decision Analysis Cluster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ACDA6-2A97-4F0F-9349-BD1E3E692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7068" y="6605899"/>
            <a:ext cx="405397" cy="243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C7B9B-0530-46D3-8FF1-1B6371DB73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62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86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altLang="de-DE" dirty="0" smtClean="0"/>
              <a:t>Effective Risk Communication for Early Flood Warning in West-Africa</a:t>
            </a:r>
            <a:endParaRPr lang="en-GB" altLang="de-DE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3E95923-4083-4F45-A32E-FA78FAF9768A}"/>
              </a:ext>
            </a:extLst>
          </p:cNvPr>
          <p:cNvSpPr txBox="1">
            <a:spLocks/>
          </p:cNvSpPr>
          <p:nvPr/>
        </p:nvSpPr>
        <p:spPr>
          <a:xfrm>
            <a:off x="6609645" y="4225092"/>
            <a:ext cx="2336800" cy="1144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SzPct val="75000"/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Co-authors:</a:t>
            </a:r>
          </a:p>
          <a:p>
            <a:r>
              <a:rPr lang="en-US" sz="1400" dirty="0" smtClean="0"/>
              <a:t>Dr. Francisco Silva Pinto</a:t>
            </a:r>
          </a:p>
          <a:p>
            <a:r>
              <a:rPr lang="en-US" sz="1400" dirty="0" smtClean="0"/>
              <a:t>Kevin Sch</a:t>
            </a:r>
            <a:r>
              <a:rPr lang="en-US" sz="1400" dirty="0" smtClean="0">
                <a:latin typeface="+mj-lt"/>
                <a:cs typeface="Calibri" panose="020F0502020204030204" pitchFamily="34" charset="0"/>
              </a:rPr>
              <a:t>önholzer</a:t>
            </a:r>
          </a:p>
          <a:p>
            <a:r>
              <a:rPr lang="en-US" sz="1400" dirty="0"/>
              <a:t>Dr. Judit Lienert</a:t>
            </a:r>
          </a:p>
          <a:p>
            <a:endParaRPr lang="en-US" sz="1400" dirty="0">
              <a:latin typeface="+mj-lt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 smtClean="0"/>
              <a:t>Dr. Martijn Kuller</a:t>
            </a:r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1" b="5353"/>
          <a:stretch/>
        </p:blipFill>
        <p:spPr>
          <a:xfrm>
            <a:off x="474133" y="3703665"/>
            <a:ext cx="6202800" cy="27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50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Results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264018" y="1577662"/>
            <a:ext cx="872917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</a:rPr>
              <a:t>Channel</a:t>
            </a:r>
            <a:endParaRPr lang="en-AU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734360" y="2339513"/>
            <a:ext cx="4271984" cy="1710951"/>
            <a:chOff x="171227" y="2174924"/>
            <a:chExt cx="4271984" cy="3041020"/>
          </a:xfrm>
        </p:grpSpPr>
        <p:sp>
          <p:nvSpPr>
            <p:cNvPr id="15" name="TextBox 14"/>
            <p:cNvSpPr txBox="1"/>
            <p:nvPr/>
          </p:nvSpPr>
          <p:spPr>
            <a:xfrm>
              <a:off x="171227" y="2174924"/>
              <a:ext cx="4271984" cy="5470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 smtClean="0"/>
                <a:t>To emergency managers</a:t>
              </a:r>
              <a:endParaRPr lang="en-AU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1227" y="2193505"/>
              <a:ext cx="4271984" cy="3022439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 r="29998" b="49108"/>
          <a:stretch/>
        </p:blipFill>
        <p:spPr>
          <a:xfrm>
            <a:off x="2675654" y="6078093"/>
            <a:ext cx="735365" cy="6757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2" r="29998" b="4656"/>
          <a:stretch/>
        </p:blipFill>
        <p:spPr>
          <a:xfrm>
            <a:off x="7901189" y="6121573"/>
            <a:ext cx="726467" cy="6322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56423" y="6329742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chemeClr val="bg1">
                    <a:lumMod val="50000"/>
                  </a:schemeClr>
                </a:solidFill>
              </a:rPr>
              <a:t>Least preferred</a:t>
            </a: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8295" y="6329742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chemeClr val="bg1">
                    <a:lumMod val="50000"/>
                  </a:schemeClr>
                </a:solidFill>
              </a:rPr>
              <a:t>Most preferred</a:t>
            </a: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30100" y="4172761"/>
            <a:ext cx="4272089" cy="1700497"/>
            <a:chOff x="171122" y="2193505"/>
            <a:chExt cx="4272089" cy="3022439"/>
          </a:xfrm>
        </p:grpSpPr>
        <p:sp>
          <p:nvSpPr>
            <p:cNvPr id="27" name="TextBox 26"/>
            <p:cNvSpPr txBox="1"/>
            <p:nvPr/>
          </p:nvSpPr>
          <p:spPr>
            <a:xfrm>
              <a:off x="171122" y="2193505"/>
              <a:ext cx="4271984" cy="5470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 smtClean="0"/>
                <a:t>To general public</a:t>
              </a:r>
              <a:endParaRPr lang="en-AU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1227" y="2193505"/>
              <a:ext cx="4271984" cy="3022439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0471" y="2335429"/>
            <a:ext cx="4285140" cy="1706391"/>
            <a:chOff x="158071" y="2183029"/>
            <a:chExt cx="4285140" cy="3032915"/>
          </a:xfrm>
        </p:grpSpPr>
        <p:sp>
          <p:nvSpPr>
            <p:cNvPr id="30" name="TextBox 29"/>
            <p:cNvSpPr txBox="1"/>
            <p:nvPr/>
          </p:nvSpPr>
          <p:spPr>
            <a:xfrm>
              <a:off x="158071" y="2183029"/>
              <a:ext cx="4271984" cy="5470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 smtClean="0"/>
                <a:t>To emergency managers</a:t>
              </a:r>
              <a:endParaRPr lang="en-AU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1227" y="2193505"/>
              <a:ext cx="4271984" cy="3022439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734360" y="4166867"/>
            <a:ext cx="4271984" cy="1706391"/>
            <a:chOff x="171227" y="2183029"/>
            <a:chExt cx="4271984" cy="3032915"/>
          </a:xfrm>
        </p:grpSpPr>
        <p:sp>
          <p:nvSpPr>
            <p:cNvPr id="36" name="TextBox 35"/>
            <p:cNvSpPr txBox="1"/>
            <p:nvPr/>
          </p:nvSpPr>
          <p:spPr>
            <a:xfrm>
              <a:off x="171227" y="2183029"/>
              <a:ext cx="4271984" cy="5470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 smtClean="0"/>
                <a:t>To general public</a:t>
              </a:r>
              <a:endParaRPr lang="en-AU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1227" y="2193505"/>
              <a:ext cx="4271984" cy="3022439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04612" y="3618503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E-mail</a:t>
            </a:r>
            <a:endParaRPr lang="en-AU" u="sng" dirty="0"/>
          </a:p>
        </p:txBody>
      </p:sp>
      <p:sp>
        <p:nvSpPr>
          <p:cNvPr id="43" name="TextBox 42"/>
          <p:cNvSpPr txBox="1"/>
          <p:nvPr/>
        </p:nvSpPr>
        <p:spPr>
          <a:xfrm>
            <a:off x="281127" y="5453601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Radio-TV</a:t>
            </a:r>
            <a:endParaRPr lang="en-AU" u="sng" dirty="0"/>
          </a:p>
        </p:txBody>
      </p:sp>
      <p:sp>
        <p:nvSpPr>
          <p:cNvPr id="44" name="TextBox 43"/>
          <p:cNvSpPr txBox="1"/>
          <p:nvPr/>
        </p:nvSpPr>
        <p:spPr>
          <a:xfrm>
            <a:off x="2649645" y="5443367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Sirens</a:t>
            </a:r>
            <a:endParaRPr lang="en-AU" u="sng" dirty="0"/>
          </a:p>
        </p:txBody>
      </p:sp>
      <p:sp>
        <p:nvSpPr>
          <p:cNvPr id="5" name="Rectangle 4"/>
          <p:cNvSpPr/>
          <p:nvPr/>
        </p:nvSpPr>
        <p:spPr>
          <a:xfrm>
            <a:off x="656823" y="2869318"/>
            <a:ext cx="953036" cy="5113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@</a:t>
            </a:r>
            <a:endParaRPr lang="en-AU" sz="28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 rot="10800000">
            <a:off x="656823" y="2876412"/>
            <a:ext cx="953036" cy="310457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07"/>
          <a:stretch/>
        </p:blipFill>
        <p:spPr>
          <a:xfrm>
            <a:off x="2311916" y="2674902"/>
            <a:ext cx="1871101" cy="104648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400111" y="3639137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Website</a:t>
            </a:r>
            <a:endParaRPr lang="en-AU" u="sng" dirty="0"/>
          </a:p>
        </p:txBody>
      </p:sp>
      <p:sp>
        <p:nvSpPr>
          <p:cNvPr id="8" name="Rectangle 7"/>
          <p:cNvSpPr/>
          <p:nvPr/>
        </p:nvSpPr>
        <p:spPr>
          <a:xfrm>
            <a:off x="598868" y="4758743"/>
            <a:ext cx="1165538" cy="6227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656823" y="4846258"/>
            <a:ext cx="489397" cy="4348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35741" y="4869732"/>
            <a:ext cx="42683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236028" y="5015064"/>
            <a:ext cx="42683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235740" y="5154766"/>
            <a:ext cx="42683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236028" y="5281097"/>
            <a:ext cx="42683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8" idx="0"/>
          </p:cNvCxnSpPr>
          <p:nvPr/>
        </p:nvCxnSpPr>
        <p:spPr>
          <a:xfrm flipV="1">
            <a:off x="1181637" y="4553908"/>
            <a:ext cx="310858" cy="20483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8" idx="0"/>
          </p:cNvCxnSpPr>
          <p:nvPr/>
        </p:nvCxnSpPr>
        <p:spPr>
          <a:xfrm flipH="1" flipV="1">
            <a:off x="901521" y="4536735"/>
            <a:ext cx="280116" cy="2220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010878" y="4679479"/>
            <a:ext cx="749753" cy="3075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10878" y="5004400"/>
            <a:ext cx="749753" cy="2341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3651160" y="4679479"/>
            <a:ext cx="241641" cy="55905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Rectangle 56"/>
          <p:cNvSpPr/>
          <p:nvPr/>
        </p:nvSpPr>
        <p:spPr>
          <a:xfrm>
            <a:off x="2904186" y="4869732"/>
            <a:ext cx="106692" cy="2238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9" name="Arc 58"/>
          <p:cNvSpPr/>
          <p:nvPr/>
        </p:nvSpPr>
        <p:spPr>
          <a:xfrm>
            <a:off x="3966693" y="4690108"/>
            <a:ext cx="183965" cy="548424"/>
          </a:xfrm>
          <a:prstGeom prst="arc">
            <a:avLst>
              <a:gd name="adj1" fmla="val 16200000"/>
              <a:gd name="adj2" fmla="val 4895774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0" name="Arc 59"/>
          <p:cNvSpPr/>
          <p:nvPr/>
        </p:nvSpPr>
        <p:spPr>
          <a:xfrm>
            <a:off x="4113425" y="4629549"/>
            <a:ext cx="184045" cy="725537"/>
          </a:xfrm>
          <a:prstGeom prst="arc">
            <a:avLst>
              <a:gd name="adj1" fmla="val 16200000"/>
              <a:gd name="adj2" fmla="val 4895774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Arc 60"/>
          <p:cNvSpPr/>
          <p:nvPr/>
        </p:nvSpPr>
        <p:spPr>
          <a:xfrm>
            <a:off x="4250924" y="4553908"/>
            <a:ext cx="178158" cy="889459"/>
          </a:xfrm>
          <a:prstGeom prst="arc">
            <a:avLst>
              <a:gd name="adj1" fmla="val 16200000"/>
              <a:gd name="adj2" fmla="val 4895774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TextBox 61"/>
          <p:cNvSpPr txBox="1"/>
          <p:nvPr/>
        </p:nvSpPr>
        <p:spPr>
          <a:xfrm>
            <a:off x="7357825" y="3087647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Sirens</a:t>
            </a:r>
            <a:endParaRPr lang="en-AU" u="sng" dirty="0"/>
          </a:p>
        </p:txBody>
      </p:sp>
      <p:grpSp>
        <p:nvGrpSpPr>
          <p:cNvPr id="72" name="Group 71"/>
          <p:cNvGrpSpPr/>
          <p:nvPr/>
        </p:nvGrpSpPr>
        <p:grpSpPr>
          <a:xfrm>
            <a:off x="5066675" y="2859380"/>
            <a:ext cx="1854260" cy="1035176"/>
            <a:chOff x="5066675" y="2913970"/>
            <a:chExt cx="1524896" cy="889459"/>
          </a:xfrm>
        </p:grpSpPr>
        <p:cxnSp>
          <p:nvCxnSpPr>
            <p:cNvPr id="63" name="Straight Connector 62"/>
            <p:cNvCxnSpPr/>
            <p:nvPr/>
          </p:nvCxnSpPr>
          <p:spPr>
            <a:xfrm flipV="1">
              <a:off x="5173367" y="3039541"/>
              <a:ext cx="749753" cy="30759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173367" y="3364462"/>
              <a:ext cx="749753" cy="23413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5813649" y="3039541"/>
              <a:ext cx="241641" cy="559053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066675" y="3229794"/>
              <a:ext cx="106692" cy="2238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67" name="Arc 66"/>
            <p:cNvSpPr/>
            <p:nvPr/>
          </p:nvSpPr>
          <p:spPr>
            <a:xfrm>
              <a:off x="6129182" y="3050170"/>
              <a:ext cx="183965" cy="548424"/>
            </a:xfrm>
            <a:prstGeom prst="arc">
              <a:avLst>
                <a:gd name="adj1" fmla="val 16200000"/>
                <a:gd name="adj2" fmla="val 4895774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8" name="Arc 67"/>
            <p:cNvSpPr/>
            <p:nvPr/>
          </p:nvSpPr>
          <p:spPr>
            <a:xfrm>
              <a:off x="6275914" y="2989611"/>
              <a:ext cx="184045" cy="725537"/>
            </a:xfrm>
            <a:prstGeom prst="arc">
              <a:avLst>
                <a:gd name="adj1" fmla="val 16200000"/>
                <a:gd name="adj2" fmla="val 4895774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9" name="Arc 68"/>
            <p:cNvSpPr/>
            <p:nvPr/>
          </p:nvSpPr>
          <p:spPr>
            <a:xfrm>
              <a:off x="6413413" y="2913970"/>
              <a:ext cx="178158" cy="889459"/>
            </a:xfrm>
            <a:prstGeom prst="arc">
              <a:avLst>
                <a:gd name="adj1" fmla="val 16200000"/>
                <a:gd name="adj2" fmla="val 4895774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7271591" y="4962919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E-mail</a:t>
            </a:r>
            <a:endParaRPr lang="en-AU" u="sng" dirty="0"/>
          </a:p>
        </p:txBody>
      </p:sp>
      <p:grpSp>
        <p:nvGrpSpPr>
          <p:cNvPr id="76" name="Group 75"/>
          <p:cNvGrpSpPr/>
          <p:nvPr/>
        </p:nvGrpSpPr>
        <p:grpSpPr>
          <a:xfrm>
            <a:off x="5177259" y="4683397"/>
            <a:ext cx="1539974" cy="951442"/>
            <a:chOff x="5220922" y="4614039"/>
            <a:chExt cx="953036" cy="511386"/>
          </a:xfrm>
        </p:grpSpPr>
        <p:sp>
          <p:nvSpPr>
            <p:cNvPr id="74" name="Rectangle 73"/>
            <p:cNvSpPr/>
            <p:nvPr/>
          </p:nvSpPr>
          <p:spPr>
            <a:xfrm>
              <a:off x="5220922" y="4614039"/>
              <a:ext cx="953036" cy="5113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4400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@</a:t>
              </a:r>
              <a:endParaRPr lang="en-AU" sz="4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75" name="Isosceles Triangle 74"/>
            <p:cNvSpPr/>
            <p:nvPr/>
          </p:nvSpPr>
          <p:spPr>
            <a:xfrm rot="10800000">
              <a:off x="5220922" y="4627587"/>
              <a:ext cx="953036" cy="310457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62408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5" grpId="0" animBg="1"/>
      <p:bldP spid="6" grpId="0" animBg="1"/>
      <p:bldP spid="33" grpId="0"/>
      <p:bldP spid="8" grpId="0" animBg="1"/>
      <p:bldP spid="9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/>
      <p:bldP spid="7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Research team at </a:t>
            </a:r>
            <a:r>
              <a:rPr lang="en-AU" dirty="0" err="1" smtClean="0"/>
              <a:t>eawag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2EBE70-3F88-47A6-8BF2-412BD7B505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t="6" r="32402" b="1456"/>
          <a:stretch/>
        </p:blipFill>
        <p:spPr>
          <a:xfrm>
            <a:off x="333024" y="4755192"/>
            <a:ext cx="2125154" cy="17528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335" y="4278489"/>
            <a:ext cx="1967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Dr. Martijn Kuller*</a:t>
            </a:r>
            <a:endParaRPr lang="en-A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719FC291-36AB-42A4-97E8-1DF7371C3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448" y="4755192"/>
            <a:ext cx="1751677" cy="17516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88BC74-A1D3-4C1B-A2BD-69DC3AE02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89" y="4757197"/>
            <a:ext cx="1750848" cy="17508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738091" y="4292600"/>
            <a:ext cx="1885243" cy="366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Dr. F. Silva Pinto</a:t>
            </a:r>
            <a:endParaRPr lang="en-A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57055" y="4278488"/>
            <a:ext cx="1818461" cy="366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Dr. Judit Lienert</a:t>
            </a:r>
            <a:endParaRPr lang="en-A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 descr="KevinSchoenholzer_Fo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7" t="-322" r="-1501" b="322"/>
          <a:stretch/>
        </p:blipFill>
        <p:spPr bwMode="auto">
          <a:xfrm>
            <a:off x="4903248" y="4757197"/>
            <a:ext cx="1840089" cy="175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66826" y="4320935"/>
            <a:ext cx="1912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Kevin Sch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önholzer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619022" y="4528537"/>
            <a:ext cx="0" cy="2183192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739743" y="4528537"/>
            <a:ext cx="0" cy="2183192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894808" y="4528537"/>
            <a:ext cx="0" cy="2183192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74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Need for effective flood warning communication</a:t>
            </a: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333022" y="1800578"/>
            <a:ext cx="4289778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 smtClean="0"/>
              <a:t>Floods are causing more casualties and damage than any other natural hazard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4476044" y="2819518"/>
            <a:ext cx="4289778" cy="92333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 smtClean="0"/>
              <a:t>Flood Early Warning Systems (FEWS) are effective in mitigating the negative effects of floods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389466" y="4099181"/>
            <a:ext cx="4233334" cy="92333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 smtClean="0"/>
              <a:t>Success of FEWS depends on effectiveness of flood risk warning communication 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4476044" y="5395120"/>
            <a:ext cx="4289778" cy="92333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 smtClean="0"/>
              <a:t>There is little systematic investigation into the question: What makes flood warning communication effective?</a:t>
            </a:r>
            <a:endParaRPr lang="en-AU" dirty="0"/>
          </a:p>
        </p:txBody>
      </p:sp>
      <p:sp>
        <p:nvSpPr>
          <p:cNvPr id="7" name="Oval 6"/>
          <p:cNvSpPr/>
          <p:nvPr/>
        </p:nvSpPr>
        <p:spPr>
          <a:xfrm>
            <a:off x="5091289" y="1929010"/>
            <a:ext cx="417688" cy="3894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1</a:t>
            </a:r>
            <a:endParaRPr lang="en-AU" dirty="0"/>
          </a:p>
        </p:txBody>
      </p:sp>
      <p:cxnSp>
        <p:nvCxnSpPr>
          <p:cNvPr id="9" name="Straight Connector 8"/>
          <p:cNvCxnSpPr>
            <a:stCxn id="7" idx="2"/>
            <a:endCxn id="2" idx="3"/>
          </p:cNvCxnSpPr>
          <p:nvPr/>
        </p:nvCxnSpPr>
        <p:spPr>
          <a:xfrm flipH="1">
            <a:off x="4622800" y="2123744"/>
            <a:ext cx="46848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091289" y="4372860"/>
            <a:ext cx="417688" cy="3894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3</a:t>
            </a:r>
          </a:p>
        </p:txBody>
      </p:sp>
      <p:cxnSp>
        <p:nvCxnSpPr>
          <p:cNvPr id="12" name="Straight Connector 11"/>
          <p:cNvCxnSpPr>
            <a:stCxn id="11" idx="2"/>
          </p:cNvCxnSpPr>
          <p:nvPr/>
        </p:nvCxnSpPr>
        <p:spPr>
          <a:xfrm flipH="1">
            <a:off x="4622800" y="4567594"/>
            <a:ext cx="46848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572933" y="3078311"/>
            <a:ext cx="417688" cy="3894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2</a:t>
            </a:r>
          </a:p>
        </p:txBody>
      </p:sp>
      <p:cxnSp>
        <p:nvCxnSpPr>
          <p:cNvPr id="14" name="Straight Connector 13"/>
          <p:cNvCxnSpPr>
            <a:endCxn id="13" idx="6"/>
          </p:cNvCxnSpPr>
          <p:nvPr/>
        </p:nvCxnSpPr>
        <p:spPr>
          <a:xfrm flipH="1">
            <a:off x="3990621" y="3273045"/>
            <a:ext cx="46849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572933" y="5655781"/>
            <a:ext cx="417688" cy="3894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4</a:t>
            </a:r>
            <a:endParaRPr lang="en-AU" dirty="0"/>
          </a:p>
        </p:txBody>
      </p:sp>
      <p:cxnSp>
        <p:nvCxnSpPr>
          <p:cNvPr id="17" name="Straight Connector 16"/>
          <p:cNvCxnSpPr>
            <a:endCxn id="16" idx="6"/>
          </p:cNvCxnSpPr>
          <p:nvPr/>
        </p:nvCxnSpPr>
        <p:spPr>
          <a:xfrm flipH="1">
            <a:off x="3990621" y="5850515"/>
            <a:ext cx="46849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5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11" grpId="0" animBg="1"/>
      <p:bldP spid="1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Case Study</a:t>
            </a:r>
            <a:endParaRPr lang="en-AU" dirty="0"/>
          </a:p>
        </p:txBody>
      </p:sp>
      <p:pic>
        <p:nvPicPr>
          <p:cNvPr id="16" name="Picture 15" descr="\\winfs-proj\data\proj\Fouh\Global\Projekt\FANFAR\Admin&amp;WP1_Mgm&amp;Diss&amp;Com\Dissemination&amp;Communication\Logo\logo180115b_small.png">
            <a:extLst>
              <a:ext uri="{FF2B5EF4-FFF2-40B4-BE49-F238E27FC236}">
                <a16:creationId xmlns:a16="http://schemas.microsoft.com/office/drawing/2014/main" id="{08AE2444-E2FD-46A2-BF0E-5DD52F441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2850" y="1570931"/>
            <a:ext cx="2285779" cy="1787322"/>
          </a:xfrm>
          <a:prstGeom prst="rect">
            <a:avLst/>
          </a:prstGeom>
        </p:spPr>
      </p:pic>
      <p:sp>
        <p:nvSpPr>
          <p:cNvPr id="17" name="Subtitle 7">
            <a:extLst>
              <a:ext uri="{FF2B5EF4-FFF2-40B4-BE49-F238E27FC236}">
                <a16:creationId xmlns:a16="http://schemas.microsoft.com/office/drawing/2014/main" id="{27F0A6F1-70AD-4AC9-898A-F4584AAD2806}"/>
              </a:ext>
            </a:extLst>
          </p:cNvPr>
          <p:cNvSpPr txBox="1">
            <a:spLocks/>
          </p:cNvSpPr>
          <p:nvPr/>
        </p:nvSpPr>
        <p:spPr>
          <a:xfrm>
            <a:off x="152850" y="3436594"/>
            <a:ext cx="2285779" cy="412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SzPct val="75000"/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/>
              <a:t>Rein</a:t>
            </a:r>
            <a:r>
              <a:rPr lang="en-US" sz="1100" dirty="0" err="1">
                <a:solidFill>
                  <a:srgbClr val="FF0000"/>
                </a:solidFill>
              </a:rPr>
              <a:t>F</a:t>
            </a:r>
            <a:r>
              <a:rPr lang="en-US" sz="1100" dirty="0" err="1"/>
              <a:t>orced</a:t>
            </a:r>
            <a:r>
              <a:rPr lang="en-US" sz="1100" dirty="0"/>
              <a:t> </a:t>
            </a:r>
            <a:r>
              <a:rPr lang="en-US" sz="1100" dirty="0" err="1"/>
              <a:t>cooper</a:t>
            </a:r>
            <a:r>
              <a:rPr lang="en-US" sz="1100" dirty="0" err="1">
                <a:solidFill>
                  <a:srgbClr val="FF0000"/>
                </a:solidFill>
              </a:rPr>
              <a:t>A</a:t>
            </a:r>
            <a:r>
              <a:rPr lang="en-US" sz="1100" dirty="0" err="1"/>
              <a:t>tion</a:t>
            </a:r>
            <a:r>
              <a:rPr lang="en-US" sz="1100" dirty="0"/>
              <a:t> to provide </a:t>
            </a:r>
            <a:r>
              <a:rPr lang="en-US" sz="1100" dirty="0" err="1"/>
              <a:t>operatio</a:t>
            </a:r>
            <a:r>
              <a:rPr lang="en-US" sz="1100" dirty="0" err="1">
                <a:solidFill>
                  <a:srgbClr val="FF0000"/>
                </a:solidFill>
              </a:rPr>
              <a:t>N</a:t>
            </a:r>
            <a:r>
              <a:rPr lang="en-US" sz="1100" dirty="0" err="1"/>
              <a:t>al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FF0000"/>
                </a:solidFill>
              </a:rPr>
              <a:t>F</a:t>
            </a:r>
            <a:r>
              <a:rPr lang="en-US" sz="1100" dirty="0"/>
              <a:t>lood forecasting and </a:t>
            </a:r>
            <a:r>
              <a:rPr lang="en-US" sz="1100" dirty="0">
                <a:solidFill>
                  <a:srgbClr val="FF0000"/>
                </a:solidFill>
              </a:rPr>
              <a:t>A</a:t>
            </a:r>
            <a:r>
              <a:rPr lang="en-US" sz="1100" dirty="0"/>
              <a:t>lerts in West </a:t>
            </a:r>
            <a:r>
              <a:rPr lang="en-US" sz="1100" dirty="0" err="1"/>
              <a:t>Af</a:t>
            </a:r>
            <a:r>
              <a:rPr lang="en-US" sz="1100" dirty="0" err="1">
                <a:solidFill>
                  <a:srgbClr val="FF0000"/>
                </a:solidFill>
              </a:rPr>
              <a:t>R</a:t>
            </a:r>
            <a:r>
              <a:rPr lang="en-US" sz="1100" dirty="0" err="1"/>
              <a:t>ica</a:t>
            </a:r>
            <a:endParaRPr lang="en-US" sz="1100" dirty="0"/>
          </a:p>
        </p:txBody>
      </p:sp>
      <p:sp>
        <p:nvSpPr>
          <p:cNvPr id="20" name="Pentagon 19"/>
          <p:cNvSpPr/>
          <p:nvPr/>
        </p:nvSpPr>
        <p:spPr>
          <a:xfrm>
            <a:off x="1076734" y="6156265"/>
            <a:ext cx="6289265" cy="360000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 "/>
                <a:cs typeface="Calibri" panose="020F0502020204030204" pitchFamily="34" charset="0"/>
              </a:rPr>
              <a:t>This project has received funding from the European Union’s Horizon 2020 research and innovation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latin typeface="Arial "/>
                <a:cs typeface="Calibri" panose="020F0502020204030204" pitchFamily="34" charset="0"/>
              </a:rPr>
              <a:t>programme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 "/>
                <a:cs typeface="Calibri" panose="020F0502020204030204" pitchFamily="34" charset="0"/>
              </a:rPr>
              <a:t> under grant agreement No 780118. </a:t>
            </a:r>
          </a:p>
        </p:txBody>
      </p:sp>
      <p:pic>
        <p:nvPicPr>
          <p:cNvPr id="22" name="Picture 2" descr="data:image/png;base64,iVBORw0KGgoAAAANSUhEUgAAAZYAAAB8CAMAAAB9jmb0AAABJlBMVEX///8aPIoALYQZO4qvuNT09voAL4V2hbIAMYUMNYcAKoP+zBYTOIjFzeESN4gWOovP1uYAIYDe4+83UpZofbCzvtjY3OmZqMolR5K4wNcAMY9LY6AjQo1hd6xreanx8/gALo8AJoEGNY0AK5GKmb/dxCdGX554iLTo6/KlstD/2AD/0A+LiFmQnsJhbHE8U3lYbqYuSIIiQIYuTJOdmEf2zx5BWJhUZXTStjYiRYW6qUXnxCV5f2YAGX3Isjxlc2RFWHhrcG1LXnevokaZkliXjGHhviq7sS9zdmmWlU0/UX+EhFa7pTi5pkbZyR2OjGbOuyV4fl2XmEahmlEAIJR1eGTxxSLv1g9vcXN1flyMkVG4pUzSwykwS39VYnawqj6hoEFibmSpbBrOAAAPhUlEQVR4nO2dC1vaSrfHDQMhA8MEQbkG0IhCEpWb3Iq1Xnipte5W66t7n56N3f3+X+JMriSAAkl85Oxn/s/TKmEyieuXNWvNJckG8/9VgeDGv1jvbV3XoljWUhTLWopiWUtRLGspimUtRbGspSiWtRTFspaiWNZSFMtaimJZS1EsaymKZS1FsbgUf3MB3652isWlxK+fd96udorFnUDzrN3k36x6imV1ASiKudoo+rgjiiJ4k0NQLMsIOIwPfp8+Pp4o0d7j4+mnsfMrnw5IsSwhcN6w21u86MmyEo0qsrx/33SQePaJC8WyWID58Yztn2FjKEeJ5LMbbOcA+B99f7hQLIvFj++GzhjC576q3nLFOHNkvta+1rZ4ZkOxvC5ABP9S7kT1l8nmnStFUaKjMe8omPsiPwi8s6Q7USyvCjSaCOVO5PYYI9BvWpthW7k6bMu2HmVfQGivp/QapGCDYnlVXq1DsHxut9skjJD/24fWZvF+8MjDy95JztzCd++sgvtdz/1/iuV14eZQNTbR6BhaTsB/PSetmtj4OXELsfZBL6fcXoqeD0uxLBAv/B6p1v5Qs0V9oallZnyzOSkIm8Mnlcphw4exMoplkXh4p1p7mLNvBI4fusTngZo017z7CsWyWPD4SekNlNuFPRLxUVZ6bflrbkG5ZUSxLBIcKg/j4177eUHbBJjb9mH/dHDnPT2mWBaKH/865aHYuLpegIUff3uGPL65O6axZYG824ekyDdqrOfF2qKCY0R4AIxvqLcskHf7qANdemRfOLliNF5+tGEUy3zx/ow4um7OKJZ54s/d7ukQ+O02WaZY5il38tuHuI1v/nabLFMs87TXO/Nh/YR4KrsdtKRYpgQghOLx06AhQgzdRxi1luat8mWH/OJiJQbF4hQ/Pn5+vjxRng4vn5+7ruca4cVfx8ePI6XXPT6+uFw9OaNYnAKNL/uD0VM0+jQa7N83F+8wX/D4c/tJHbkcPLV/na8Ol2KZEt+8HyjaAP3+hYfJX3jzQZsQUNrDPl5cfFoUy7SA2NhX7fmh6WkNmD7dHx182nGzyI9imREQzxQlqhx6HKAXu3JUiQ7OXfgKxTJHfFNWR/L3BW89/dyJ0r5SZHd0KZYZiY/ySXP8QfY2I8/3273LvcdBj2KZkRuLAOGf6yaP+4feWjH46aEmAvj8y1WSTbHMqHmjdiN5UPO2IL8hqN4G+02KZVruDKoPHwOPt0l4Gue3YQlVq1X731Sa+vyaqiEfjemfvBn2HWXDEu/k83YOwYP8wZJ/fjkfXprgEkplg8FYwrktFN8OxkuOTQlSLJuaKpbaDsasc3lv67qWDUtsE3N2W6QjaHc5M2Z3caC8XNEllK4nBQAynYKd9Ha+xfCtju0oUkErlqzbzzmWTzKg1akYH9/buq5lxxIB0IGFBZHlDCntAja8ovFfUjYTgWwgwEIE4ba5sVqPQNjKcDBwYJxhvBXhjGKsZBULRyDXakHIJuPahve2rmv5gqWUjxh28KxqnWM7lWAwXeAAysSMrXUWt6R4LN3CXEFryEJFlm2RYtIWgxDIGsW2WJRJx+NSB0O9OX5v67qWL1g2qgnfQsvRR0nLH0qSAGBBzyQkFmENezaDDN+Qdo8S6peh7QxCSX3XbITZ1UCmSDGtuXNjEd/vU3WTi/mDxUclrLCexsyudj6pJDLbM+ucJkliEBowSh3MHenbtiMMqxZwYURh0cKjVcWPXUxRLo+llErNcYlEfAk/qcbneVM1nkrMbp0o1QL62UkQ1439QxwTme5pAcBprrENcNI8TAtBldDqRgT9f3y6z86q8b67+mjlsliy4Xqnky+mLfNWwsXqRimcb6mNSjFcVC/YWDE8UTFtWP+omE8e1CtmnNhIFNWvEpV6spOvTOW3DiWRZu/SFoRH5rY6hltTxTpI31TmOCtRK3OwGHI1O3nevvT16RT8+O7wrbDEDiAXwTDAcoKZ9hQCu4lUksMRYuLQRxhQW5ngJmuIgzCi2SqU5jmWJf84rmMgTTGRIgkXaiEEeWnjRXV0LNUMEsygvhFkcX6q65rXSSUOMLb+mHgAqTnb6lbMfZG/+4oFPrfPsJdJ45exbGMIk2VJKudZFDGuyC3IxQscywBi19Am0Br/LOmQaqp3AMOp3hIiyREuHAWlMINhS8/WUhmcLwPuoBjOY4DY2MYLCiVRRP0ytYuSllM5PuhqITat0UYtq664oH1YzRbiHtGZ8kH96cfdEAzc2dv771BpM6TC3EponFhQLGGpWuYMLCkBcXqnrboVAEY6ugVRBW5KKTW2hDYZDUvJ3DWeR9yWGrvLAQAl1UtC2Qw2IgTJk4TWppQohaoSYHDnJSwxAQTUo24HUMdqOxO8zfj6Fgg2Vd7EQSZZeqqDmeyqWO7/3t9XJybJ/38vWgi+jPjLz+39/XY0OtgffPuxUuB3YGGAYBPJ7DQsoSJEHSM/Iu081nt0W5BBgmEG01sslY1SMQxYMyzESNZ6pGMhrmQUJ+i5l9ylAuGW2l6lSbs1gdBCguNQ2rH008eTsaNEHnPBFbEA5kKfxY8qows/blJhxPFtVF8XMPiOV0q8nVjU5U2WEKNjiTGIt0wXyxjp0RYE2AjqlreYShNM2h5hAtRmZsCHdCwwbMSHEsvA9MZcxVqIielHcmIBjlQsRSKQdmyVng0LCqyKhQG5yz80Iw59uaOLUe+8/K7d4Xd2vOK6gClvqRcmOkA6FvL31q2/N1QwUiHSiFltxpS3qK1P2rhmA5OQHoNgN65hQdA6KonXlY15CtWhAS/swJJBjB1LiKRpesffOxZyeR9rtz8y2K+nt/DMrfpcheHOitU5YwtObYRMmSG/VMecbYTwiOAIaVhg3UyJnFhISsRVQjofq51ThfQWjWBhrMyKVDN/NK3C4ZZu5fCUtziwHHHIyCSmsGDWBRb4Hzk6iiqnPjkLqbA7UEZPyh+r9vQXZ2LVDkK2LDZIrnkDS9Hc5mjESgUWGt6V5dCBrcYDvYOxFJY0Z7WcEuv0FnvIj30E7LZ5+siG5cBFyFcfEqYMzx+UK99SZPE/8tXlxWCw6A6/aS2BpYXsnYttkvjMYrF5C0m+sOEi2QDK22okDVZhSSySgIF50GDAyjiIvQOmd2gHMNMIongEdSZ5dEvr66xoRP7m2zWAwl/fPM4XWwL9X0MBwtrnVftCq2PBTOQ1b8mSRMEM4rNYlvSWILI1nI6uCvGJjlVlTDCbyw0tjc9M+i28FvlWtCJ/OSahGYjnz64Wd82p8Kar9lcgf7nistnFWEoFaI8tZSO5esFb4knEWTGc5MT22AIZvd+3EAuxPWcNt2xUk7ZefpnDdcv2ENlm36p1Wy9/O4DrJRe9fN1LeN9GkY0FASs/nGeJXr5qCUcmFp7FYnoLYQgnhUnyytoyMQw2U8tgkRgEbReCWqcFyRgnU5UVkH3yLVThuLLpOqRa9eJY2Yqr7vBWWgJLlvQ37P2WSGwWi+ktZQ4xNv8oGl09TRWIMqElsBAqbNk+7iVNrovqLrNpNGjZDA5U7JP7QcYaQQ7xQOvMvLd1XWsJLKR1sEY/qnlzkH2ut0gBhO39yiwJRGagCQLAaQdbgEXaRIKzh0nSKjZtFTfasOwmYo4cxUokKTbaT5Jda1Nj721d11pmqDLLAXZLu0YTYRboXe+53kICC+O06FaAAZJ2SQeT2Oj3vY5FYgDaSsRNaV4jcYa/phkzrJPMAhdSVjGt4mwE7GoVbzOIy/7rsWxIuxgmK8Fg5YDFHyfX7TQW0vEETL1oSr1yq/UI5utH2+kigFxLb35exUJaMIZJWmrpJ0SOm6lIUpHBAd1DSDLBgEmxpHGp7CIhLElhAUd0t3lv67qWY0ESZB1YduGm8Wu2A/V5FD5vRplCIDDBos+3JD5CqK5a0bWbUb8qVTLGDEyrYJROCSyysBQCEasa7XOE1MGZYiP6CYW2GE6vxMggyruOYlivL1QW9IO10qF/DZZUMexYhJcNh62JwKoUzrda+XBwMtMeDlvtVYjsSQJ91T45GQ4bGVPsqNAROvUjKxOoVsKV+LxqjM8OmTE8Gz7IJCeVbDtLWfXFyGkm62Xz2nFtFn8elwB8eVyCOhBml+NzqZpK2Ze0huzfGr+HnLI4JFKOufypPR0HDb1Qx0bIUcnLxar2Ym6tAj+5WtA9JcD8pPflz5Nbg+788novmCp4+W21OcmJKJY5As1Rz/vD8wEeKqsOUZqiWGatiXPXT4OaiD0NjCEe9s+Ukx202rSkIYrFKTA+PDz8eqZEP3w9PLx3vWRM/ESqGQ6ig+/kZ5fel+/U6vYEze/7sqLOKCry3bWwegW6cPfXn2otpJo/H2oUi1MuDApg7UxfFnHV8PLMF+G7/vzkdtfNeDTFMmvRvc+qtxzueRreBzvP6lsrRjVXuQPFMmtQcUTaHuXK6+MSfstROdp290BRimVGfENWhldKu+FtMmzvVrm7bstDel/+jFzZU/w5+i3C08EnT+6Ca/sP/Vzt9o5imZEbi4Dmz7GoPrLl3tvjEn4/ijwDmz/p4xJm5Mqggv6kKezxPpemNn/PC66SbIplVvPea7Darh5roViWElj2igd+DDyroliWEDhdcj0f/9WnpUwUy2KB/tlyq5L5xt2NPwv/KJbF4muDs6Xms8R7+d6f5csUy+uCuVxu71EeiOTn9DCK811HpMB/z5QrrBb0fFiK5VXB7peTky8jRfl1cnLy1XGf3dT61U8/SImn6ID8/8P7jRgUy6sCzOO+rA3Qy/LZpT2eg8a54+P4oW0UbD94v7OfYnldQLz8oI3zD4Z9hw+IF/844g0PLnoalt6FD88noVgWCPCiNv8yzDmMDcBVm3O+k13sqm/Sa3uZpbFEsSwSPx5E24ryv2hibYyxeDOKdkWMbQvKxGtFaUflLn3B4SL5YCBGfIwOTh/kkdWjBMJzrXZz+qRc1Wq1y7HJBfAP8tl1Tz7x4RUjFMsiAebq2w1krv/8y+qRiPeDJ+29Bk9P7ZO+uZXv//nQEPsn38Y+9PQplgXib/5HgACI578n28RnY7p/cDrpy/DnpyT88Dufjn3o6FMsC6UvkXD03sW+mp4pva79fntBDyp+RHyKxZ20100ot292Vx/F4kq5gTI6i3p8DP8roljcCHblP2rNYduPBeRzRbG4kfhl2Ic8uP7sy4OU5ohicaNmQ+TVfn3f7QsMF4licSVzop6GfDd6I6O9vSiWtRTFspaiWNZSFMtaimJZS1EsaymKZS1FsaylKJa1FMWylqJY1lIUy1qKYllL/aux/B8JK+PqfXe5ngAAAABJRU5ErkJggg==">
            <a:extLst>
              <a:ext uri="{FF2B5EF4-FFF2-40B4-BE49-F238E27FC236}">
                <a16:creationId xmlns:a16="http://schemas.microsoft.com/office/drawing/2014/main" id="{DB0B52E2-F795-4F05-8EB7-E4E2604C3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15" b="3972"/>
          <a:stretch/>
        </p:blipFill>
        <p:spPr bwMode="auto">
          <a:xfrm>
            <a:off x="308973" y="6156265"/>
            <a:ext cx="549724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0DED43-C5CD-4F29-9903-60805CCB2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73" y="5172630"/>
            <a:ext cx="8589386" cy="8036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A close up of a map&#10;&#10;Description automatically generated">
            <a:extLst>
              <a:ext uri="{FF2B5EF4-FFF2-40B4-BE49-F238E27FC236}">
                <a16:creationId xmlns:a16="http://schemas.microsoft.com/office/drawing/2014/main" id="{C863A944-BCC2-4B48-A874-C17DE67452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35" y="1120791"/>
            <a:ext cx="1535524" cy="1672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705353" y="2095106"/>
            <a:ext cx="43907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EU project with project partners in 5 European and 2 African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Co-development of FANFAR with national hydrological services and emergency management services from 17 West-African countries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728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Risk warning communication in FANFAR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22132-967D-4076-87D0-DB6DA754B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78" y="2745605"/>
            <a:ext cx="6484744" cy="13724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063066" y="2745605"/>
            <a:ext cx="2680256" cy="13724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654261" y="4885730"/>
            <a:ext cx="7693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Our research focuses on communication of predicted water flows- and levels from FANFAR to emergency managers, and further to all relevant stakeholders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258578" y="2404533"/>
            <a:ext cx="3601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FANFAR flowchart</a:t>
            </a:r>
            <a:endParaRPr lang="en-A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2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Methods</a:t>
            </a:r>
            <a:endParaRPr lang="en-AU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703253" y="1938270"/>
            <a:ext cx="0" cy="4629956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7745" y="2056686"/>
            <a:ext cx="41341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AU" dirty="0" smtClean="0"/>
              <a:t>Development </a:t>
            </a:r>
            <a:r>
              <a:rPr lang="en-AU" dirty="0" smtClean="0"/>
              <a:t>of forecast scenarios of varying severity, location and timing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AU" dirty="0" smtClean="0"/>
              <a:t>Organisation of focus group with emergency managers from West-African countries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AU" dirty="0" smtClean="0"/>
              <a:t>Emergency managers perform rating of “suitability” of each individual aspect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AU" dirty="0" smtClean="0"/>
              <a:t>Rating is repeated for each scenario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AU" dirty="0" smtClean="0"/>
              <a:t>Rating is done for two difference receivers of information:  communication from FANFAR to emergency managers as well as from emergency managers to other stakeholders</a:t>
            </a:r>
            <a:endParaRPr lang="en-AU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43260" b="24035"/>
          <a:stretch/>
        </p:blipFill>
        <p:spPr>
          <a:xfrm>
            <a:off x="5092712" y="2163650"/>
            <a:ext cx="3745080" cy="10303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92712" y="1843651"/>
            <a:ext cx="3728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solidFill>
                  <a:schemeClr val="bg1">
                    <a:lumMod val="65000"/>
                  </a:schemeClr>
                </a:solidFill>
              </a:rPr>
              <a:t>Aspects of risk communication by category</a:t>
            </a:r>
            <a:endParaRPr lang="en-AU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7834" r="13020"/>
          <a:stretch/>
        </p:blipFill>
        <p:spPr>
          <a:xfrm>
            <a:off x="5092712" y="3650636"/>
            <a:ext cx="3733718" cy="26535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745" y="1520485"/>
            <a:ext cx="4134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AU" dirty="0"/>
              <a:t>Definition aspects of risk communication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118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Results - overview</a:t>
            </a:r>
            <a:endParaRPr lang="en-AU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022560" y="1860997"/>
            <a:ext cx="0" cy="4629956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162858" y="1860997"/>
            <a:ext cx="0" cy="4629956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5778" y="1860997"/>
            <a:ext cx="2440547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</a:rPr>
              <a:t>Content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66076" y="1860997"/>
            <a:ext cx="2440547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</a:rPr>
              <a:t>Format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9094" y="1860997"/>
            <a:ext cx="2440547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</a:rPr>
              <a:t>Channel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730" y="2562896"/>
            <a:ext cx="2273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No significant difference between scenarios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347730" y="3906592"/>
            <a:ext cx="2273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Only few differences between receiver of information 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3366076" y="2562896"/>
            <a:ext cx="2273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No significant difference between scenarios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3366076" y="3906592"/>
            <a:ext cx="2558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Differences between receiver of information, especially for certain formats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6538810" y="2562896"/>
            <a:ext cx="2273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Great variety in suitability of channels</a:t>
            </a:r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6538810" y="3906592"/>
            <a:ext cx="2273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Differences both between scenarios and receivers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362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7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Results 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676331"/>
            <a:ext cx="8705721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</a:rPr>
              <a:t>Content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 r="29998" b="49108"/>
          <a:stretch/>
        </p:blipFill>
        <p:spPr>
          <a:xfrm>
            <a:off x="2523254" y="5288701"/>
            <a:ext cx="1457587" cy="133940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2" r="29998" b="4656"/>
          <a:stretch/>
        </p:blipFill>
        <p:spPr>
          <a:xfrm>
            <a:off x="7427646" y="5293217"/>
            <a:ext cx="1457587" cy="126856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573088" y="6046631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chemeClr val="bg1">
                    <a:lumMod val="50000"/>
                  </a:schemeClr>
                </a:solidFill>
              </a:rPr>
              <a:t>Least preferred</a:t>
            </a: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78295" y="6329742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chemeClr val="bg1">
                    <a:lumMod val="50000"/>
                  </a:schemeClr>
                </a:solidFill>
              </a:rPr>
              <a:t>Most preferred</a:t>
            </a: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12" y="3028750"/>
            <a:ext cx="1590932" cy="1590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0" t="5540" r="21643" b="6761"/>
          <a:stretch/>
        </p:blipFill>
        <p:spPr>
          <a:xfrm>
            <a:off x="664048" y="3306521"/>
            <a:ext cx="981016" cy="147073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221799" y="4470501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Time</a:t>
            </a:r>
            <a:endParaRPr lang="en-AU" u="sng" dirty="0"/>
          </a:p>
        </p:txBody>
      </p:sp>
      <p:sp>
        <p:nvSpPr>
          <p:cNvPr id="57" name="TextBox 56"/>
          <p:cNvSpPr txBox="1"/>
          <p:nvPr/>
        </p:nvSpPr>
        <p:spPr>
          <a:xfrm>
            <a:off x="158071" y="2940810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Location</a:t>
            </a:r>
            <a:endParaRPr lang="en-AU" u="sng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8071" y="2183029"/>
            <a:ext cx="4285140" cy="3032915"/>
            <a:chOff x="158071" y="2183029"/>
            <a:chExt cx="4285140" cy="3032915"/>
          </a:xfrm>
        </p:grpSpPr>
        <p:sp>
          <p:nvSpPr>
            <p:cNvPr id="6" name="TextBox 5"/>
            <p:cNvSpPr txBox="1"/>
            <p:nvPr/>
          </p:nvSpPr>
          <p:spPr>
            <a:xfrm>
              <a:off x="158071" y="2183029"/>
              <a:ext cx="4271984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All scenarios and receivers</a:t>
              </a:r>
              <a:endParaRPr lang="en-AU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1227" y="2193505"/>
              <a:ext cx="4271984" cy="3022439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596424" y="2179315"/>
            <a:ext cx="4285140" cy="3032915"/>
            <a:chOff x="158071" y="2183029"/>
            <a:chExt cx="4285140" cy="3032915"/>
          </a:xfrm>
        </p:grpSpPr>
        <p:sp>
          <p:nvSpPr>
            <p:cNvPr id="59" name="TextBox 58"/>
            <p:cNvSpPr txBox="1"/>
            <p:nvPr/>
          </p:nvSpPr>
          <p:spPr>
            <a:xfrm>
              <a:off x="158071" y="2183029"/>
              <a:ext cx="4271984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 smtClean="0"/>
                <a:t>All scenarios and receivers</a:t>
              </a:r>
              <a:endParaRPr lang="en-AU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71227" y="2193505"/>
              <a:ext cx="4271984" cy="3022439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4976" r="3957" b="18590"/>
          <a:stretch/>
        </p:blipFill>
        <p:spPr>
          <a:xfrm>
            <a:off x="5097376" y="2880064"/>
            <a:ext cx="3296391" cy="1102242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4849106" y="4313723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Uncertainty</a:t>
            </a:r>
            <a:endParaRPr lang="en-AU" u="sng" dirty="0"/>
          </a:p>
        </p:txBody>
      </p:sp>
    </p:spTree>
    <p:extLst>
      <p:ext uri="{BB962C8B-B14F-4D97-AF65-F5344CB8AC3E}">
        <p14:creationId xmlns:p14="http://schemas.microsoft.com/office/powerpoint/2010/main" val="414581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Results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264018" y="1577662"/>
            <a:ext cx="872917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</a:rPr>
              <a:t>Format</a:t>
            </a:r>
            <a:endParaRPr lang="en-AU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714626" y="2341323"/>
            <a:ext cx="4285140" cy="1706391"/>
            <a:chOff x="158071" y="2183029"/>
            <a:chExt cx="4285140" cy="3032915"/>
          </a:xfrm>
        </p:grpSpPr>
        <p:sp>
          <p:nvSpPr>
            <p:cNvPr id="15" name="TextBox 14"/>
            <p:cNvSpPr txBox="1"/>
            <p:nvPr/>
          </p:nvSpPr>
          <p:spPr>
            <a:xfrm>
              <a:off x="158071" y="2183029"/>
              <a:ext cx="4271984" cy="5470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 smtClean="0"/>
                <a:t>To emergency managers</a:t>
              </a:r>
              <a:endParaRPr lang="en-AU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1227" y="2193505"/>
              <a:ext cx="4271984" cy="3022439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 r="29998" b="49108"/>
          <a:stretch/>
        </p:blipFill>
        <p:spPr>
          <a:xfrm>
            <a:off x="2675654" y="6078093"/>
            <a:ext cx="735365" cy="6757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2" r="29998" b="4656"/>
          <a:stretch/>
        </p:blipFill>
        <p:spPr>
          <a:xfrm>
            <a:off x="7901189" y="6121573"/>
            <a:ext cx="726467" cy="63226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56423" y="6329742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chemeClr val="bg1">
                    <a:lumMod val="50000"/>
                  </a:schemeClr>
                </a:solidFill>
              </a:rPr>
              <a:t>Least preferred</a:t>
            </a: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8295" y="6329742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chemeClr val="bg1">
                    <a:lumMod val="50000"/>
                  </a:schemeClr>
                </a:solidFill>
              </a:rPr>
              <a:t>Most preferred</a:t>
            </a: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17049" y="4166867"/>
            <a:ext cx="4285140" cy="1706391"/>
            <a:chOff x="158071" y="2183029"/>
            <a:chExt cx="4285140" cy="3032915"/>
          </a:xfrm>
        </p:grpSpPr>
        <p:sp>
          <p:nvSpPr>
            <p:cNvPr id="27" name="TextBox 26"/>
            <p:cNvSpPr txBox="1"/>
            <p:nvPr/>
          </p:nvSpPr>
          <p:spPr>
            <a:xfrm>
              <a:off x="158071" y="2183029"/>
              <a:ext cx="4271984" cy="5470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 smtClean="0"/>
                <a:t>To general public</a:t>
              </a:r>
              <a:endParaRPr lang="en-AU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1227" y="2193505"/>
              <a:ext cx="4271984" cy="3022439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0471" y="2335429"/>
            <a:ext cx="4285140" cy="1706391"/>
            <a:chOff x="158071" y="2183029"/>
            <a:chExt cx="4285140" cy="3032915"/>
          </a:xfrm>
        </p:grpSpPr>
        <p:sp>
          <p:nvSpPr>
            <p:cNvPr id="30" name="TextBox 29"/>
            <p:cNvSpPr txBox="1"/>
            <p:nvPr/>
          </p:nvSpPr>
          <p:spPr>
            <a:xfrm>
              <a:off x="158071" y="2183029"/>
              <a:ext cx="4271984" cy="5470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 smtClean="0"/>
                <a:t>To emergency managers</a:t>
              </a:r>
              <a:endParaRPr lang="en-AU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1227" y="2193505"/>
              <a:ext cx="4271984" cy="3022439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734360" y="4172761"/>
            <a:ext cx="4271984" cy="1700497"/>
            <a:chOff x="171227" y="2193505"/>
            <a:chExt cx="4271984" cy="3022439"/>
          </a:xfrm>
        </p:grpSpPr>
        <p:sp>
          <p:nvSpPr>
            <p:cNvPr id="36" name="TextBox 35"/>
            <p:cNvSpPr txBox="1"/>
            <p:nvPr/>
          </p:nvSpPr>
          <p:spPr>
            <a:xfrm>
              <a:off x="171227" y="2193505"/>
              <a:ext cx="4271984" cy="54703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 smtClean="0"/>
                <a:t>To general public</a:t>
              </a:r>
              <a:endParaRPr lang="en-AU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1227" y="2193505"/>
              <a:ext cx="4271984" cy="3022439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7" y="2787174"/>
            <a:ext cx="1291040" cy="11261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205" y="4545955"/>
            <a:ext cx="2099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 smtClean="0"/>
              <a:t>“A large flood will occur in the southern part of the city tomorrow around noon”</a:t>
            </a:r>
            <a:endParaRPr lang="en-AU" sz="1400" i="1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61" y="4655713"/>
            <a:ext cx="1635866" cy="81793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83" y="4536735"/>
            <a:ext cx="1186540" cy="127443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937727" y="2838886"/>
            <a:ext cx="2099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 smtClean="0"/>
              <a:t>“I remember the water rose to above our doorstep and flooded our entire ground floor”</a:t>
            </a:r>
            <a:endParaRPr lang="en-AU" sz="14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2286064" y="3131273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Maps</a:t>
            </a:r>
            <a:endParaRPr lang="en-AU" u="sng" dirty="0"/>
          </a:p>
        </p:txBody>
      </p:sp>
      <p:sp>
        <p:nvSpPr>
          <p:cNvPr id="43" name="TextBox 42"/>
          <p:cNvSpPr txBox="1"/>
          <p:nvPr/>
        </p:nvSpPr>
        <p:spPr>
          <a:xfrm>
            <a:off x="391177" y="5436210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Text</a:t>
            </a:r>
            <a:endParaRPr lang="en-AU" u="sng" dirty="0"/>
          </a:p>
        </p:txBody>
      </p:sp>
      <p:sp>
        <p:nvSpPr>
          <p:cNvPr id="44" name="TextBox 43"/>
          <p:cNvSpPr txBox="1"/>
          <p:nvPr/>
        </p:nvSpPr>
        <p:spPr>
          <a:xfrm>
            <a:off x="2649645" y="5443367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Images</a:t>
            </a:r>
            <a:endParaRPr lang="en-AU" u="sng" dirty="0"/>
          </a:p>
        </p:txBody>
      </p:sp>
      <p:sp>
        <p:nvSpPr>
          <p:cNvPr id="45" name="TextBox 44"/>
          <p:cNvSpPr txBox="1"/>
          <p:nvPr/>
        </p:nvSpPr>
        <p:spPr>
          <a:xfrm>
            <a:off x="6658061" y="4985754"/>
            <a:ext cx="18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Graphics</a:t>
            </a:r>
            <a:endParaRPr lang="en-AU" u="sng" dirty="0"/>
          </a:p>
        </p:txBody>
      </p:sp>
      <p:sp>
        <p:nvSpPr>
          <p:cNvPr id="46" name="TextBox 45"/>
          <p:cNvSpPr txBox="1"/>
          <p:nvPr/>
        </p:nvSpPr>
        <p:spPr>
          <a:xfrm>
            <a:off x="6952509" y="2977344"/>
            <a:ext cx="189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u="sng" dirty="0" smtClean="0"/>
              <a:t>Personal accounts</a:t>
            </a:r>
            <a:endParaRPr lang="en-AU" u="sng" dirty="0"/>
          </a:p>
        </p:txBody>
      </p:sp>
    </p:spTree>
    <p:extLst>
      <p:ext uri="{BB962C8B-B14F-4D97-AF65-F5344CB8AC3E}">
        <p14:creationId xmlns:p14="http://schemas.microsoft.com/office/powerpoint/2010/main" val="135960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Eawag_Presentation_Size_4to3_English">
  <a:themeElements>
    <a:clrScheme name="Eawag_blau">
      <a:dk1>
        <a:srgbClr val="323232"/>
      </a:dk1>
      <a:lt1>
        <a:srgbClr val="FFFFFF"/>
      </a:lt1>
      <a:dk2>
        <a:srgbClr val="323232"/>
      </a:dk2>
      <a:lt2>
        <a:srgbClr val="AEDFF4"/>
      </a:lt2>
      <a:accent1>
        <a:srgbClr val="AEDFF4"/>
      </a:accent1>
      <a:accent2>
        <a:srgbClr val="00ADDD"/>
      </a:accent2>
      <a:accent3>
        <a:srgbClr val="FFFFFF"/>
      </a:accent3>
      <a:accent4>
        <a:srgbClr val="292929"/>
      </a:accent4>
      <a:accent5>
        <a:srgbClr val="D3ECF8"/>
      </a:accent5>
      <a:accent6>
        <a:srgbClr val="009CC8"/>
      </a:accent6>
      <a:hlink>
        <a:srgbClr val="005572"/>
      </a:hlink>
      <a:folHlink>
        <a:srgbClr val="AEDFF4"/>
      </a:folHlink>
    </a:clrScheme>
    <a:fontScheme name="Eawag_bl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Eawag_Presentation_Size_4to3_English</Template>
  <TotalTime>0</TotalTime>
  <Words>434</Words>
  <Application>Microsoft Office PowerPoint</Application>
  <PresentationFormat>On-screen Show (4:3)</PresentationFormat>
  <Paragraphs>94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</vt:lpstr>
      <vt:lpstr>Calibri</vt:lpstr>
      <vt:lpstr>Courier New</vt:lpstr>
      <vt:lpstr>Eawag_Presentation_Size_4to3_English</vt:lpstr>
      <vt:lpstr>Effective Risk Communication for Early Flood Warning in West-Africa</vt:lpstr>
      <vt:lpstr>Research team at eawag</vt:lpstr>
      <vt:lpstr>Need for effective flood warning communication</vt:lpstr>
      <vt:lpstr>Case Study</vt:lpstr>
      <vt:lpstr>Risk warning communication in FANFAR</vt:lpstr>
      <vt:lpstr>Methods</vt:lpstr>
      <vt:lpstr>Results - overview</vt:lpstr>
      <vt:lpstr>Results </vt:lpstr>
      <vt:lpstr>Results</vt:lpstr>
      <vt:lpstr>Results</vt:lpstr>
    </vt:vector>
  </TitlesOfParts>
  <Company>ETH Zuerich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Eawag</dc:title>
  <dc:creator>Hildbrand, Ilse</dc:creator>
  <cp:lastModifiedBy>Kuller, Martijn</cp:lastModifiedBy>
  <cp:revision>196</cp:revision>
  <dcterms:created xsi:type="dcterms:W3CDTF">2016-12-19T13:55:55Z</dcterms:created>
  <dcterms:modified xsi:type="dcterms:W3CDTF">2020-04-17T16:07:42Z</dcterms:modified>
</cp:coreProperties>
</file>