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sldIdLst>
    <p:sldId id="256" r:id="rId2"/>
    <p:sldId id="258" r:id="rId3"/>
    <p:sldId id="262" r:id="rId4"/>
    <p:sldId id="259" r:id="rId5"/>
    <p:sldId id="261" r:id="rId6"/>
    <p:sldId id="263"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D74C76FD-14E2-4B28-81B5-35F90B221B1A}">
          <p14:sldIdLst>
            <p14:sldId id="256"/>
            <p14:sldId id="258"/>
            <p14:sldId id="262"/>
            <p14:sldId id="259"/>
            <p14:sldId id="261"/>
            <p14:sldId id="2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7" autoAdjust="0"/>
    <p:restoredTop sz="94660"/>
  </p:normalViewPr>
  <p:slideViewPr>
    <p:cSldViewPr snapToGrid="0">
      <p:cViewPr varScale="1">
        <p:scale>
          <a:sx n="67" d="100"/>
          <a:sy n="67" d="100"/>
        </p:scale>
        <p:origin x="49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smtClean="0"/>
              <a:pPr/>
              <a:t>5/5/2020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876553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7582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smtClean="0"/>
              <a:pPr/>
              <a:t>5/5/2020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676881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4205647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smtClean="0"/>
              <a:t>5/5/2020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530555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it-IT"/>
              <a:t>Fare clic per modificare lo stile del titolo dello schema</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smtClean="0"/>
              <a:t>5/5/2020</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573139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5125305" y="1488985"/>
            <a:ext cx="6264350" cy="169685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118447" y="4351687"/>
            <a:ext cx="6265588" cy="17040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smtClean="0"/>
              <a:t>5/5/2020</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45044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5/5/2020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706828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smtClean="0"/>
              <a:t>5/5/2020</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933798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smtClean="0"/>
              <a:t>5/5/2020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412801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smtClean="0"/>
              <a:t>5/5/2020</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553504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smtClean="0"/>
              <a:pPr/>
              <a:t>5/5/2020</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7440570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92EC4E-B071-4E23-97F4-6C684B6C0346}"/>
              </a:ext>
            </a:extLst>
          </p:cNvPr>
          <p:cNvSpPr>
            <a:spLocks noGrp="1"/>
          </p:cNvSpPr>
          <p:nvPr>
            <p:ph type="ctrTitle"/>
          </p:nvPr>
        </p:nvSpPr>
        <p:spPr/>
        <p:txBody>
          <a:bodyPr>
            <a:noAutofit/>
          </a:bodyPr>
          <a:lstStyle/>
          <a:p>
            <a:r>
              <a:rPr lang="en-US" sz="3200" dirty="0"/>
              <a:t>Quantitative analyses of background seismicity and earthquake clustering in extensional </a:t>
            </a:r>
            <a:r>
              <a:rPr lang="en-US" sz="3200" dirty="0" err="1"/>
              <a:t>seismogenic</a:t>
            </a:r>
            <a:r>
              <a:rPr lang="en-US" sz="3200" dirty="0"/>
              <a:t> settings- case studies from the Central-Southern Apennines of Italy</a:t>
            </a:r>
            <a:endParaRPr lang="it-IT" sz="3200" dirty="0"/>
          </a:p>
        </p:txBody>
      </p:sp>
      <p:sp>
        <p:nvSpPr>
          <p:cNvPr id="3" name="Sottotitolo 2">
            <a:extLst>
              <a:ext uri="{FF2B5EF4-FFF2-40B4-BE49-F238E27FC236}">
                <a16:creationId xmlns:a16="http://schemas.microsoft.com/office/drawing/2014/main" id="{A09ACE73-126F-460F-8E5C-32CA3E3A550E}"/>
              </a:ext>
            </a:extLst>
          </p:cNvPr>
          <p:cNvSpPr>
            <a:spLocks noGrp="1"/>
          </p:cNvSpPr>
          <p:nvPr>
            <p:ph type="subTitle" idx="1"/>
          </p:nvPr>
        </p:nvSpPr>
        <p:spPr/>
        <p:txBody>
          <a:bodyPr>
            <a:normAutofit fontScale="92500"/>
          </a:bodyPr>
          <a:lstStyle/>
          <a:p>
            <a:pPr algn="l"/>
            <a:r>
              <a:rPr lang="it-IT" sz="2100" i="1" dirty="0"/>
              <a:t>de Nardis R. (1), Carbone L. (1), Pandolfi C. (1), Passarelli L. (2), Lavecchia G. (1)</a:t>
            </a:r>
          </a:p>
          <a:p>
            <a:pPr algn="l">
              <a:spcBef>
                <a:spcPts val="0"/>
              </a:spcBef>
            </a:pPr>
            <a:endParaRPr lang="it-IT" sz="900" i="1" dirty="0"/>
          </a:p>
          <a:p>
            <a:pPr algn="l">
              <a:lnSpc>
                <a:spcPct val="120000"/>
              </a:lnSpc>
              <a:spcBef>
                <a:spcPts val="0"/>
              </a:spcBef>
            </a:pPr>
            <a:r>
              <a:rPr lang="en-US" sz="1500" i="1" dirty="0"/>
              <a:t>(1) CRUST, </a:t>
            </a:r>
            <a:r>
              <a:rPr lang="en-US" sz="1500" i="1" dirty="0" err="1"/>
              <a:t>DiSPUTer</a:t>
            </a:r>
            <a:r>
              <a:rPr lang="en-US" sz="1500" i="1" dirty="0"/>
              <a:t>, </a:t>
            </a:r>
            <a:r>
              <a:rPr lang="en-US" sz="1500" i="1" dirty="0" err="1"/>
              <a:t>Università</a:t>
            </a:r>
            <a:r>
              <a:rPr lang="en-US" sz="1500" i="1" dirty="0"/>
              <a:t> “G. </a:t>
            </a:r>
            <a:r>
              <a:rPr lang="en-US" sz="1500" i="1" dirty="0" err="1"/>
              <a:t>d’Annunzio</a:t>
            </a:r>
            <a:r>
              <a:rPr lang="en-US" sz="1500" i="1" dirty="0"/>
              <a:t>” Campus Universitario, 66013 Chieti Scalo, Italy;</a:t>
            </a:r>
          </a:p>
          <a:p>
            <a:pPr algn="l">
              <a:lnSpc>
                <a:spcPct val="120000"/>
              </a:lnSpc>
              <a:spcBef>
                <a:spcPts val="0"/>
              </a:spcBef>
            </a:pPr>
            <a:r>
              <a:rPr lang="en-US" sz="1500" i="1" dirty="0"/>
              <a:t> (2) King Abdullah University of Science and Technology (KAUST), Physical Sciences and Engineering Division (PSE), </a:t>
            </a:r>
            <a:r>
              <a:rPr lang="en-US" sz="1500" i="1" dirty="0" err="1"/>
              <a:t>Thuwal</a:t>
            </a:r>
            <a:r>
              <a:rPr lang="en-US" sz="1500" i="1" dirty="0"/>
              <a:t>, 23955-6900, Saudi Arabia</a:t>
            </a:r>
            <a:endParaRPr lang="it-IT" sz="1500" i="1" dirty="0"/>
          </a:p>
          <a:p>
            <a:endParaRPr lang="it-IT" dirty="0"/>
          </a:p>
        </p:txBody>
      </p:sp>
      <p:sp>
        <p:nvSpPr>
          <p:cNvPr id="4" name="CasellaDiTesto 3">
            <a:extLst>
              <a:ext uri="{FF2B5EF4-FFF2-40B4-BE49-F238E27FC236}">
                <a16:creationId xmlns:a16="http://schemas.microsoft.com/office/drawing/2014/main" id="{304DD9F9-E4C9-4412-BE01-64C6BB8E96D8}"/>
              </a:ext>
            </a:extLst>
          </p:cNvPr>
          <p:cNvSpPr txBox="1"/>
          <p:nvPr/>
        </p:nvSpPr>
        <p:spPr>
          <a:xfrm>
            <a:off x="736600" y="5762219"/>
            <a:ext cx="10718800" cy="1200329"/>
          </a:xfrm>
          <a:prstGeom prst="rect">
            <a:avLst/>
          </a:prstGeom>
          <a:noFill/>
        </p:spPr>
        <p:txBody>
          <a:bodyPr wrap="square" rtlCol="0">
            <a:spAutoFit/>
          </a:bodyPr>
          <a:lstStyle/>
          <a:p>
            <a:pPr algn="ctr"/>
            <a:r>
              <a:rPr lang="en-US" b="1" dirty="0">
                <a:solidFill>
                  <a:srgbClr val="FF0000"/>
                </a:solidFill>
              </a:rPr>
              <a:t>What information can we retrieve by clustered seismicity analysis in intra-continental high  seismic hazard area characterized by a complex pattern of active faults and low background level of seismicity?</a:t>
            </a:r>
          </a:p>
          <a:p>
            <a:pPr marL="285750" indent="-285750">
              <a:buFont typeface="Arial" panose="020B0604020202020204" pitchFamily="34" charset="0"/>
              <a:buChar char="•"/>
            </a:pPr>
            <a:endParaRPr lang="en-US" dirty="0">
              <a:solidFill>
                <a:srgbClr val="FF0000"/>
              </a:solidFill>
            </a:endParaRPr>
          </a:p>
        </p:txBody>
      </p:sp>
      <p:pic>
        <p:nvPicPr>
          <p:cNvPr id="6" name="Immagine 5">
            <a:extLst>
              <a:ext uri="{FF2B5EF4-FFF2-40B4-BE49-F238E27FC236}">
                <a16:creationId xmlns:a16="http://schemas.microsoft.com/office/drawing/2014/main" id="{E5705F1D-8C00-42D6-B66F-5B0577E3D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0733" y="227135"/>
            <a:ext cx="982435" cy="968400"/>
          </a:xfrm>
          <a:prstGeom prst="rect">
            <a:avLst/>
          </a:prstGeom>
        </p:spPr>
      </p:pic>
      <p:pic>
        <p:nvPicPr>
          <p:cNvPr id="7" name="Immagine 6">
            <a:extLst>
              <a:ext uri="{FF2B5EF4-FFF2-40B4-BE49-F238E27FC236}">
                <a16:creationId xmlns:a16="http://schemas.microsoft.com/office/drawing/2014/main" id="{C017BB19-F403-463A-A1A5-9786E6C07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97"/>
            <a:ext cx="3215680" cy="916584"/>
          </a:xfrm>
          <a:prstGeom prst="rect">
            <a:avLst/>
          </a:prstGeom>
        </p:spPr>
      </p:pic>
      <p:pic>
        <p:nvPicPr>
          <p:cNvPr id="8" name="Immagine 7" descr="Immagine che contiene cibo, disegnando&#10;&#10;Descrizione generata automaticamente">
            <a:extLst>
              <a:ext uri="{FF2B5EF4-FFF2-40B4-BE49-F238E27FC236}">
                <a16:creationId xmlns:a16="http://schemas.microsoft.com/office/drawing/2014/main" id="{D55C49D7-E63B-4357-8BED-D0480846573B}"/>
              </a:ext>
            </a:extLst>
          </p:cNvPr>
          <p:cNvPicPr>
            <a:picLocks noChangeAspect="1"/>
          </p:cNvPicPr>
          <p:nvPr/>
        </p:nvPicPr>
        <p:blipFill>
          <a:blip r:embed="rId4"/>
          <a:stretch>
            <a:fillRect/>
          </a:stretch>
        </p:blipFill>
        <p:spPr>
          <a:xfrm>
            <a:off x="11323573" y="227135"/>
            <a:ext cx="795415" cy="879376"/>
          </a:xfrm>
          <a:prstGeom prst="rect">
            <a:avLst/>
          </a:prstGeom>
        </p:spPr>
      </p:pic>
      <p:pic>
        <p:nvPicPr>
          <p:cNvPr id="9" name="Immagine 8">
            <a:extLst>
              <a:ext uri="{FF2B5EF4-FFF2-40B4-BE49-F238E27FC236}">
                <a16:creationId xmlns:a16="http://schemas.microsoft.com/office/drawing/2014/main" id="{7F5A1362-B227-48B2-B98B-C44DDE24C0D3}"/>
              </a:ext>
            </a:extLst>
          </p:cNvPr>
          <p:cNvPicPr>
            <a:picLocks noChangeAspect="1"/>
          </p:cNvPicPr>
          <p:nvPr/>
        </p:nvPicPr>
        <p:blipFill rotWithShape="1">
          <a:blip r:embed="rId5"/>
          <a:srcRect l="4299" t="15131" r="77415" b="72884"/>
          <a:stretch/>
        </p:blipFill>
        <p:spPr>
          <a:xfrm>
            <a:off x="10519961" y="1209685"/>
            <a:ext cx="1672039" cy="860384"/>
          </a:xfrm>
          <a:prstGeom prst="rect">
            <a:avLst/>
          </a:prstGeom>
        </p:spPr>
      </p:pic>
    </p:spTree>
    <p:extLst>
      <p:ext uri="{BB962C8B-B14F-4D97-AF65-F5344CB8AC3E}">
        <p14:creationId xmlns:p14="http://schemas.microsoft.com/office/powerpoint/2010/main" val="3217382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83D8F39-E94E-4E72-BC33-01FEBC5EC8F0}"/>
              </a:ext>
            </a:extLst>
          </p:cNvPr>
          <p:cNvSpPr/>
          <p:nvPr/>
        </p:nvSpPr>
        <p:spPr>
          <a:xfrm>
            <a:off x="-48745" y="-8997"/>
            <a:ext cx="3052439" cy="646331"/>
          </a:xfrm>
          <a:prstGeom prst="rect">
            <a:avLst/>
          </a:prstGeom>
        </p:spPr>
        <p:txBody>
          <a:bodyPr wrap="none">
            <a:spAutoFit/>
          </a:bodyPr>
          <a:lstStyle/>
          <a:p>
            <a:r>
              <a:rPr lang="en-GB" b="1" dirty="0">
                <a:solidFill>
                  <a:srgbClr val="0070C0"/>
                </a:solidFill>
              </a:rPr>
              <a:t>Intra-continental </a:t>
            </a:r>
          </a:p>
          <a:p>
            <a:r>
              <a:rPr lang="en-GB" b="1" dirty="0">
                <a:solidFill>
                  <a:srgbClr val="0070C0"/>
                </a:solidFill>
              </a:rPr>
              <a:t>high seismic hazard area</a:t>
            </a:r>
            <a:endParaRPr lang="it-IT" b="1" dirty="0">
              <a:solidFill>
                <a:srgbClr val="0070C0"/>
              </a:solidFill>
            </a:endParaRPr>
          </a:p>
        </p:txBody>
      </p:sp>
      <p:sp>
        <p:nvSpPr>
          <p:cNvPr id="21" name="CasellaDiTesto 20">
            <a:extLst>
              <a:ext uri="{FF2B5EF4-FFF2-40B4-BE49-F238E27FC236}">
                <a16:creationId xmlns:a16="http://schemas.microsoft.com/office/drawing/2014/main" id="{A69C32DB-0684-4AA7-8608-331317042A26}"/>
              </a:ext>
            </a:extLst>
          </p:cNvPr>
          <p:cNvSpPr txBox="1"/>
          <p:nvPr/>
        </p:nvSpPr>
        <p:spPr>
          <a:xfrm>
            <a:off x="1974185" y="3206194"/>
            <a:ext cx="582211" cy="307777"/>
          </a:xfrm>
          <a:prstGeom prst="rect">
            <a:avLst/>
          </a:prstGeom>
          <a:noFill/>
        </p:spPr>
        <p:txBody>
          <a:bodyPr wrap="none" rtlCol="0">
            <a:spAutoFit/>
          </a:bodyPr>
          <a:lstStyle/>
          <a:p>
            <a:r>
              <a:rPr lang="it-IT" sz="1400" b="1" dirty="0">
                <a:solidFill>
                  <a:schemeClr val="bg1"/>
                </a:solidFill>
              </a:rPr>
              <a:t>1915</a:t>
            </a:r>
          </a:p>
        </p:txBody>
      </p:sp>
      <p:sp>
        <p:nvSpPr>
          <p:cNvPr id="22" name="CasellaDiTesto 21">
            <a:extLst>
              <a:ext uri="{FF2B5EF4-FFF2-40B4-BE49-F238E27FC236}">
                <a16:creationId xmlns:a16="http://schemas.microsoft.com/office/drawing/2014/main" id="{E7CAAD1A-444C-433C-8AF9-9ABA5D994B92}"/>
              </a:ext>
            </a:extLst>
          </p:cNvPr>
          <p:cNvSpPr txBox="1"/>
          <p:nvPr/>
        </p:nvSpPr>
        <p:spPr>
          <a:xfrm>
            <a:off x="3110681" y="4290804"/>
            <a:ext cx="582211" cy="307777"/>
          </a:xfrm>
          <a:prstGeom prst="rect">
            <a:avLst/>
          </a:prstGeom>
          <a:noFill/>
        </p:spPr>
        <p:txBody>
          <a:bodyPr wrap="none" rtlCol="0">
            <a:spAutoFit/>
          </a:bodyPr>
          <a:lstStyle/>
          <a:p>
            <a:r>
              <a:rPr lang="it-IT" sz="1400" b="1" dirty="0">
                <a:solidFill>
                  <a:schemeClr val="bg1"/>
                </a:solidFill>
              </a:rPr>
              <a:t>1688</a:t>
            </a:r>
          </a:p>
        </p:txBody>
      </p:sp>
      <p:sp>
        <p:nvSpPr>
          <p:cNvPr id="23" name="CasellaDiTesto 22">
            <a:extLst>
              <a:ext uri="{FF2B5EF4-FFF2-40B4-BE49-F238E27FC236}">
                <a16:creationId xmlns:a16="http://schemas.microsoft.com/office/drawing/2014/main" id="{12292E4F-3972-4771-AA51-9268E6E395DF}"/>
              </a:ext>
            </a:extLst>
          </p:cNvPr>
          <p:cNvSpPr txBox="1"/>
          <p:nvPr/>
        </p:nvSpPr>
        <p:spPr>
          <a:xfrm>
            <a:off x="4015584" y="4255813"/>
            <a:ext cx="582211" cy="307777"/>
          </a:xfrm>
          <a:prstGeom prst="rect">
            <a:avLst/>
          </a:prstGeom>
          <a:noFill/>
        </p:spPr>
        <p:txBody>
          <a:bodyPr wrap="none" rtlCol="0">
            <a:spAutoFit/>
          </a:bodyPr>
          <a:lstStyle/>
          <a:p>
            <a:r>
              <a:rPr lang="it-IT" sz="1400" b="1" dirty="0">
                <a:solidFill>
                  <a:schemeClr val="bg1"/>
                </a:solidFill>
              </a:rPr>
              <a:t>1456</a:t>
            </a:r>
          </a:p>
        </p:txBody>
      </p:sp>
      <p:sp>
        <p:nvSpPr>
          <p:cNvPr id="12" name="Rettangolo 11">
            <a:extLst>
              <a:ext uri="{FF2B5EF4-FFF2-40B4-BE49-F238E27FC236}">
                <a16:creationId xmlns:a16="http://schemas.microsoft.com/office/drawing/2014/main" id="{4FF1B4E5-A3C0-4C76-B421-0BE50826BC72}"/>
              </a:ext>
            </a:extLst>
          </p:cNvPr>
          <p:cNvSpPr/>
          <p:nvPr/>
        </p:nvSpPr>
        <p:spPr>
          <a:xfrm>
            <a:off x="112789" y="761329"/>
            <a:ext cx="11863031" cy="1142949"/>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tx1"/>
                </a:solidFill>
              </a:rPr>
              <a:t>The Central-Southern Italy is a region with high seismic risk zone and experienced destructive earthquakes both in historical and in instrumental time. Geological data and historical seismicity indicate that the fault structures in this area are able to produce earthquakes with magnitude greater than 6.5. The sector, stretching between the </a:t>
            </a:r>
            <a:r>
              <a:rPr lang="en-US" sz="1400" dirty="0" err="1">
                <a:solidFill>
                  <a:schemeClr val="tx1"/>
                </a:solidFill>
              </a:rPr>
              <a:t>Irpinia</a:t>
            </a:r>
            <a:r>
              <a:rPr lang="en-US" sz="1400" dirty="0">
                <a:solidFill>
                  <a:schemeClr val="tx1"/>
                </a:solidFill>
              </a:rPr>
              <a:t> 1980 (Mw 6.9) and the </a:t>
            </a:r>
            <a:r>
              <a:rPr lang="en-US" sz="1400" dirty="0" err="1">
                <a:solidFill>
                  <a:schemeClr val="tx1"/>
                </a:solidFill>
              </a:rPr>
              <a:t>Accumuli</a:t>
            </a:r>
            <a:r>
              <a:rPr lang="en-US" sz="1400" dirty="0">
                <a:solidFill>
                  <a:schemeClr val="tx1"/>
                </a:solidFill>
              </a:rPr>
              <a:t>-</a:t>
            </a:r>
            <a:r>
              <a:rPr lang="en-US" sz="1400" dirty="0" err="1">
                <a:solidFill>
                  <a:schemeClr val="tx1"/>
                </a:solidFill>
              </a:rPr>
              <a:t>Visso</a:t>
            </a:r>
            <a:r>
              <a:rPr lang="en-US" sz="1400" dirty="0">
                <a:solidFill>
                  <a:schemeClr val="tx1"/>
                </a:solidFill>
              </a:rPr>
              <a:t>-Norcia 2016 (Mw 6.5) seismic sequences, was struck by eleven events (M</a:t>
            </a:r>
            <a:r>
              <a:rPr lang="en-US" sz="1400" baseline="-25000" dirty="0">
                <a:solidFill>
                  <a:schemeClr val="tx1"/>
                </a:solidFill>
              </a:rPr>
              <a:t>W</a:t>
            </a:r>
            <a:r>
              <a:rPr lang="en-US" sz="1400" dirty="0">
                <a:solidFill>
                  <a:schemeClr val="tx1"/>
                </a:solidFill>
              </a:rPr>
              <a:t> ≥ 6.5) among the largest historical and early-instrumental earthquakes  since 1349. </a:t>
            </a:r>
            <a:endParaRPr lang="it-IT" sz="1400" dirty="0">
              <a:solidFill>
                <a:schemeClr val="tx1"/>
              </a:solidFill>
            </a:endParaRPr>
          </a:p>
        </p:txBody>
      </p:sp>
      <p:sp>
        <p:nvSpPr>
          <p:cNvPr id="53" name="CasellaDiTesto 52">
            <a:extLst>
              <a:ext uri="{FF2B5EF4-FFF2-40B4-BE49-F238E27FC236}">
                <a16:creationId xmlns:a16="http://schemas.microsoft.com/office/drawing/2014/main" id="{15CF86C4-1B99-493F-B7B3-583CFECFBCC3}"/>
              </a:ext>
            </a:extLst>
          </p:cNvPr>
          <p:cNvSpPr txBox="1"/>
          <p:nvPr/>
        </p:nvSpPr>
        <p:spPr>
          <a:xfrm>
            <a:off x="2650770" y="3979126"/>
            <a:ext cx="582211" cy="307777"/>
          </a:xfrm>
          <a:prstGeom prst="rect">
            <a:avLst/>
          </a:prstGeom>
          <a:noFill/>
        </p:spPr>
        <p:txBody>
          <a:bodyPr wrap="none" rtlCol="0">
            <a:spAutoFit/>
          </a:bodyPr>
          <a:lstStyle/>
          <a:p>
            <a:r>
              <a:rPr lang="it-IT" sz="1400" b="1" dirty="0">
                <a:solidFill>
                  <a:schemeClr val="bg1"/>
                </a:solidFill>
              </a:rPr>
              <a:t>1349</a:t>
            </a:r>
          </a:p>
        </p:txBody>
      </p:sp>
      <p:sp>
        <p:nvSpPr>
          <p:cNvPr id="54" name="CasellaDiTesto 53">
            <a:extLst>
              <a:ext uri="{FF2B5EF4-FFF2-40B4-BE49-F238E27FC236}">
                <a16:creationId xmlns:a16="http://schemas.microsoft.com/office/drawing/2014/main" id="{F12C4300-0F97-46E2-85CA-AD9AC3B72C6B}"/>
              </a:ext>
            </a:extLst>
          </p:cNvPr>
          <p:cNvSpPr txBox="1"/>
          <p:nvPr/>
        </p:nvSpPr>
        <p:spPr>
          <a:xfrm>
            <a:off x="2595358" y="2732876"/>
            <a:ext cx="582211" cy="307777"/>
          </a:xfrm>
          <a:prstGeom prst="rect">
            <a:avLst/>
          </a:prstGeom>
          <a:noFill/>
        </p:spPr>
        <p:txBody>
          <a:bodyPr wrap="none" rtlCol="0">
            <a:spAutoFit/>
          </a:bodyPr>
          <a:lstStyle/>
          <a:p>
            <a:r>
              <a:rPr lang="it-IT" sz="1400" b="1" dirty="0">
                <a:solidFill>
                  <a:schemeClr val="bg1"/>
                </a:solidFill>
              </a:rPr>
              <a:t>1706</a:t>
            </a:r>
          </a:p>
        </p:txBody>
      </p:sp>
      <p:sp>
        <p:nvSpPr>
          <p:cNvPr id="55" name="CasellaDiTesto 54">
            <a:extLst>
              <a:ext uri="{FF2B5EF4-FFF2-40B4-BE49-F238E27FC236}">
                <a16:creationId xmlns:a16="http://schemas.microsoft.com/office/drawing/2014/main" id="{A53D2137-BAAC-4DF8-9A7F-FA3B75FA82D9}"/>
              </a:ext>
            </a:extLst>
          </p:cNvPr>
          <p:cNvSpPr txBox="1"/>
          <p:nvPr/>
        </p:nvSpPr>
        <p:spPr>
          <a:xfrm>
            <a:off x="3237791" y="3671482"/>
            <a:ext cx="582211" cy="307777"/>
          </a:xfrm>
          <a:prstGeom prst="rect">
            <a:avLst/>
          </a:prstGeom>
          <a:noFill/>
        </p:spPr>
        <p:txBody>
          <a:bodyPr wrap="none" rtlCol="0">
            <a:spAutoFit/>
          </a:bodyPr>
          <a:lstStyle/>
          <a:p>
            <a:r>
              <a:rPr lang="it-IT" sz="1400" b="1" dirty="0">
                <a:solidFill>
                  <a:schemeClr val="bg1"/>
                </a:solidFill>
              </a:rPr>
              <a:t>1805</a:t>
            </a:r>
          </a:p>
        </p:txBody>
      </p:sp>
      <p:pic>
        <p:nvPicPr>
          <p:cNvPr id="91" name="Immagine 90">
            <a:extLst>
              <a:ext uri="{FF2B5EF4-FFF2-40B4-BE49-F238E27FC236}">
                <a16:creationId xmlns:a16="http://schemas.microsoft.com/office/drawing/2014/main" id="{AC778388-3DDE-407C-A97F-76ABC1CD5B51}"/>
              </a:ext>
            </a:extLst>
          </p:cNvPr>
          <p:cNvPicPr>
            <a:picLocks noChangeAspect="1"/>
          </p:cNvPicPr>
          <p:nvPr/>
        </p:nvPicPr>
        <p:blipFill rotWithShape="1">
          <a:blip r:embed="rId2"/>
          <a:srcRect l="37830" t="15801" r="29493" b="24934"/>
          <a:stretch/>
        </p:blipFill>
        <p:spPr>
          <a:xfrm>
            <a:off x="6718558" y="2377477"/>
            <a:ext cx="3861083" cy="3939164"/>
          </a:xfrm>
          <a:prstGeom prst="rect">
            <a:avLst/>
          </a:prstGeom>
        </p:spPr>
      </p:pic>
      <p:pic>
        <p:nvPicPr>
          <p:cNvPr id="8" name="Immagine 7">
            <a:extLst>
              <a:ext uri="{FF2B5EF4-FFF2-40B4-BE49-F238E27FC236}">
                <a16:creationId xmlns:a16="http://schemas.microsoft.com/office/drawing/2014/main" id="{3EECB904-BBC8-46E1-9375-273488A3C7FF}"/>
              </a:ext>
            </a:extLst>
          </p:cNvPr>
          <p:cNvPicPr>
            <a:picLocks noChangeAspect="1"/>
          </p:cNvPicPr>
          <p:nvPr/>
        </p:nvPicPr>
        <p:blipFill rotWithShape="1">
          <a:blip r:embed="rId3"/>
          <a:srcRect l="10507" t="20675" r="65077" b="35624"/>
          <a:stretch/>
        </p:blipFill>
        <p:spPr>
          <a:xfrm>
            <a:off x="1612359" y="2377477"/>
            <a:ext cx="3861084" cy="3887207"/>
          </a:xfrm>
          <a:prstGeom prst="rect">
            <a:avLst/>
          </a:prstGeom>
        </p:spPr>
      </p:pic>
      <p:sp>
        <p:nvSpPr>
          <p:cNvPr id="92" name="CasellaDiTesto 91">
            <a:extLst>
              <a:ext uri="{FF2B5EF4-FFF2-40B4-BE49-F238E27FC236}">
                <a16:creationId xmlns:a16="http://schemas.microsoft.com/office/drawing/2014/main" id="{86D8DD57-DB00-4E4E-9DC2-9D5435120BBB}"/>
              </a:ext>
            </a:extLst>
          </p:cNvPr>
          <p:cNvSpPr txBox="1"/>
          <p:nvPr/>
        </p:nvSpPr>
        <p:spPr>
          <a:xfrm>
            <a:off x="2157688" y="1945330"/>
            <a:ext cx="2642326" cy="369332"/>
          </a:xfrm>
          <a:prstGeom prst="rect">
            <a:avLst/>
          </a:prstGeom>
          <a:noFill/>
        </p:spPr>
        <p:txBody>
          <a:bodyPr wrap="none" rtlCol="0">
            <a:spAutoFit/>
          </a:bodyPr>
          <a:lstStyle/>
          <a:p>
            <a:r>
              <a:rPr lang="it-IT" dirty="0" err="1"/>
              <a:t>Instrumental</a:t>
            </a:r>
            <a:r>
              <a:rPr lang="it-IT" dirty="0"/>
              <a:t> </a:t>
            </a:r>
            <a:r>
              <a:rPr lang="it-IT" dirty="0" err="1"/>
              <a:t>seismicity</a:t>
            </a:r>
            <a:endParaRPr lang="it-IT" dirty="0"/>
          </a:p>
        </p:txBody>
      </p:sp>
      <p:sp>
        <p:nvSpPr>
          <p:cNvPr id="93" name="CasellaDiTesto 92">
            <a:extLst>
              <a:ext uri="{FF2B5EF4-FFF2-40B4-BE49-F238E27FC236}">
                <a16:creationId xmlns:a16="http://schemas.microsoft.com/office/drawing/2014/main" id="{4A3F2C09-48DC-4033-9E56-F32416D3822F}"/>
              </a:ext>
            </a:extLst>
          </p:cNvPr>
          <p:cNvSpPr txBox="1"/>
          <p:nvPr/>
        </p:nvSpPr>
        <p:spPr>
          <a:xfrm>
            <a:off x="6219265" y="1951116"/>
            <a:ext cx="4764894" cy="369332"/>
          </a:xfrm>
          <a:prstGeom prst="rect">
            <a:avLst/>
          </a:prstGeom>
          <a:noFill/>
        </p:spPr>
        <p:txBody>
          <a:bodyPr wrap="none" rtlCol="0">
            <a:spAutoFit/>
          </a:bodyPr>
          <a:lstStyle/>
          <a:p>
            <a:r>
              <a:rPr lang="it-IT" dirty="0" err="1"/>
              <a:t>Historical</a:t>
            </a:r>
            <a:r>
              <a:rPr lang="it-IT" dirty="0"/>
              <a:t> and </a:t>
            </a:r>
            <a:r>
              <a:rPr lang="it-IT" dirty="0" err="1"/>
              <a:t>early</a:t>
            </a:r>
            <a:r>
              <a:rPr lang="it-IT" dirty="0"/>
              <a:t> </a:t>
            </a:r>
            <a:r>
              <a:rPr lang="it-IT" dirty="0" err="1"/>
              <a:t>instrumental</a:t>
            </a:r>
            <a:r>
              <a:rPr lang="it-IT" dirty="0"/>
              <a:t> </a:t>
            </a:r>
            <a:r>
              <a:rPr lang="it-IT" dirty="0" err="1"/>
              <a:t>seismicity</a:t>
            </a:r>
            <a:endParaRPr lang="it-IT" dirty="0"/>
          </a:p>
        </p:txBody>
      </p:sp>
      <p:sp>
        <p:nvSpPr>
          <p:cNvPr id="9" name="Rettangolo 8">
            <a:extLst>
              <a:ext uri="{FF2B5EF4-FFF2-40B4-BE49-F238E27FC236}">
                <a16:creationId xmlns:a16="http://schemas.microsoft.com/office/drawing/2014/main" id="{C584B938-A616-405B-9B11-89C13CF4C8C2}"/>
              </a:ext>
            </a:extLst>
          </p:cNvPr>
          <p:cNvSpPr/>
          <p:nvPr/>
        </p:nvSpPr>
        <p:spPr>
          <a:xfrm>
            <a:off x="0" y="6316641"/>
            <a:ext cx="12192000" cy="461665"/>
          </a:xfrm>
          <a:prstGeom prst="rect">
            <a:avLst/>
          </a:prstGeom>
        </p:spPr>
        <p:txBody>
          <a:bodyPr wrap="square">
            <a:spAutoFit/>
          </a:bodyPr>
          <a:lstStyle/>
          <a:p>
            <a:r>
              <a:rPr lang="en-GB" sz="1200" dirty="0"/>
              <a:t>Historical and Instrumental seismicity as reported by CPTI15 (</a:t>
            </a:r>
            <a:r>
              <a:rPr lang="en-GB" sz="1200" dirty="0" err="1"/>
              <a:t>Rovida</a:t>
            </a:r>
            <a:r>
              <a:rPr lang="en-GB" sz="1200" dirty="0"/>
              <a:t> et al., 2015) and Italian Seismological Instrumental and Parametric Data-Base, </a:t>
            </a:r>
            <a:r>
              <a:rPr lang="en-GB" sz="1200" dirty="0" err="1"/>
              <a:t>ISIDe</a:t>
            </a:r>
            <a:r>
              <a:rPr lang="en-GB" sz="1200" dirty="0"/>
              <a:t> (</a:t>
            </a:r>
            <a:r>
              <a:rPr lang="en-GB" sz="1200" dirty="0" err="1"/>
              <a:t>ISIDe</a:t>
            </a:r>
            <a:r>
              <a:rPr lang="en-GB" sz="1200" dirty="0"/>
              <a:t> working group, 2016). The red square represents the study area discussed in the following slides.</a:t>
            </a:r>
          </a:p>
        </p:txBody>
      </p:sp>
    </p:spTree>
    <p:extLst>
      <p:ext uri="{BB962C8B-B14F-4D97-AF65-F5344CB8AC3E}">
        <p14:creationId xmlns:p14="http://schemas.microsoft.com/office/powerpoint/2010/main" val="419191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barn(inVertical)">
                                      <p:cBhvr>
                                        <p:cTn id="16" dur="500"/>
                                        <p:tgtEl>
                                          <p:spTgt spid="5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barn(inVertical)">
                                      <p:cBhvr>
                                        <p:cTn id="19" dur="500"/>
                                        <p:tgtEl>
                                          <p:spTgt spid="5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arn(inVertical)">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53" grpId="0"/>
      <p:bldP spid="54"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57DDF550-06C3-42FE-9D03-A1C6E0DD65F5}"/>
              </a:ext>
            </a:extLst>
          </p:cNvPr>
          <p:cNvSpPr/>
          <p:nvPr/>
        </p:nvSpPr>
        <p:spPr>
          <a:xfrm>
            <a:off x="3091055" y="1377699"/>
            <a:ext cx="4371207" cy="696036"/>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390808A4-35A3-4E60-ADDF-1D1D7FA29406}"/>
              </a:ext>
            </a:extLst>
          </p:cNvPr>
          <p:cNvSpPr/>
          <p:nvPr/>
        </p:nvSpPr>
        <p:spPr>
          <a:xfrm>
            <a:off x="3091056" y="2142410"/>
            <a:ext cx="4371206" cy="696036"/>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4CCEEDEA-2DA9-4DFA-9129-EB7D595AF90C}"/>
              </a:ext>
            </a:extLst>
          </p:cNvPr>
          <p:cNvSpPr/>
          <p:nvPr/>
        </p:nvSpPr>
        <p:spPr>
          <a:xfrm>
            <a:off x="3091056" y="2907120"/>
            <a:ext cx="4371206" cy="696036"/>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10740577-D25B-4611-B2E6-FC2E0068DE1C}"/>
              </a:ext>
            </a:extLst>
          </p:cNvPr>
          <p:cNvSpPr/>
          <p:nvPr/>
        </p:nvSpPr>
        <p:spPr>
          <a:xfrm>
            <a:off x="3091056" y="612988"/>
            <a:ext cx="4371208" cy="696036"/>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899D9D36-714E-4584-A442-152D937D1480}"/>
              </a:ext>
            </a:extLst>
          </p:cNvPr>
          <p:cNvSpPr/>
          <p:nvPr/>
        </p:nvSpPr>
        <p:spPr>
          <a:xfrm>
            <a:off x="74428" y="0"/>
            <a:ext cx="1176925" cy="369332"/>
          </a:xfrm>
          <a:prstGeom prst="rect">
            <a:avLst/>
          </a:prstGeom>
        </p:spPr>
        <p:txBody>
          <a:bodyPr wrap="none">
            <a:spAutoFit/>
          </a:bodyPr>
          <a:lstStyle/>
          <a:p>
            <a:r>
              <a:rPr lang="en-GB" b="1" dirty="0">
                <a:solidFill>
                  <a:srgbClr val="0070C0"/>
                </a:solidFill>
              </a:rPr>
              <a:t>Methods</a:t>
            </a:r>
            <a:endParaRPr lang="it-IT" b="1" dirty="0">
              <a:solidFill>
                <a:srgbClr val="0070C0"/>
              </a:solidFill>
            </a:endParaRPr>
          </a:p>
        </p:txBody>
      </p:sp>
      <p:sp>
        <p:nvSpPr>
          <p:cNvPr id="9" name="CasellaDiTesto 8">
            <a:extLst>
              <a:ext uri="{FF2B5EF4-FFF2-40B4-BE49-F238E27FC236}">
                <a16:creationId xmlns:a16="http://schemas.microsoft.com/office/drawing/2014/main" id="{6119AFB1-95D4-4F6E-A338-949B64724B06}"/>
              </a:ext>
            </a:extLst>
          </p:cNvPr>
          <p:cNvSpPr txBox="1"/>
          <p:nvPr/>
        </p:nvSpPr>
        <p:spPr>
          <a:xfrm>
            <a:off x="3211036" y="784002"/>
            <a:ext cx="4251228" cy="369332"/>
          </a:xfrm>
          <a:prstGeom prst="rect">
            <a:avLst/>
          </a:prstGeom>
          <a:noFill/>
        </p:spPr>
        <p:txBody>
          <a:bodyPr wrap="none" rtlCol="0">
            <a:spAutoFit/>
          </a:bodyPr>
          <a:lstStyle/>
          <a:p>
            <a:r>
              <a:rPr lang="it-IT" dirty="0" err="1"/>
              <a:t>Italian</a:t>
            </a:r>
            <a:r>
              <a:rPr lang="it-IT" dirty="0"/>
              <a:t> </a:t>
            </a:r>
            <a:r>
              <a:rPr lang="it-IT" dirty="0" err="1"/>
              <a:t>Seismic</a:t>
            </a:r>
            <a:r>
              <a:rPr lang="it-IT" dirty="0"/>
              <a:t> </a:t>
            </a:r>
            <a:r>
              <a:rPr lang="it-IT" dirty="0" err="1"/>
              <a:t>Bulletin</a:t>
            </a:r>
            <a:r>
              <a:rPr lang="it-IT" dirty="0"/>
              <a:t> from 1985-2019</a:t>
            </a:r>
          </a:p>
        </p:txBody>
      </p:sp>
      <p:sp>
        <p:nvSpPr>
          <p:cNvPr id="10" name="Rettangolo 9">
            <a:extLst>
              <a:ext uri="{FF2B5EF4-FFF2-40B4-BE49-F238E27FC236}">
                <a16:creationId xmlns:a16="http://schemas.microsoft.com/office/drawing/2014/main" id="{285AFFD6-DBE1-4CAB-8154-5F6116E22B4F}"/>
              </a:ext>
            </a:extLst>
          </p:cNvPr>
          <p:cNvSpPr/>
          <p:nvPr/>
        </p:nvSpPr>
        <p:spPr>
          <a:xfrm>
            <a:off x="7762294" y="601366"/>
            <a:ext cx="2306472" cy="696036"/>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08946F13-501F-4978-B807-1B767FD5893E}"/>
              </a:ext>
            </a:extLst>
          </p:cNvPr>
          <p:cNvSpPr txBox="1"/>
          <p:nvPr/>
        </p:nvSpPr>
        <p:spPr>
          <a:xfrm>
            <a:off x="7827763" y="649579"/>
            <a:ext cx="2043188" cy="646331"/>
          </a:xfrm>
          <a:prstGeom prst="rect">
            <a:avLst/>
          </a:prstGeom>
          <a:noFill/>
        </p:spPr>
        <p:txBody>
          <a:bodyPr wrap="none" rtlCol="0">
            <a:spAutoFit/>
          </a:bodyPr>
          <a:lstStyle/>
          <a:p>
            <a:r>
              <a:rPr lang="it-IT" dirty="0"/>
              <a:t>SEISMOLOGICAL</a:t>
            </a:r>
          </a:p>
          <a:p>
            <a:r>
              <a:rPr lang="it-IT" dirty="0"/>
              <a:t>DATA</a:t>
            </a:r>
          </a:p>
        </p:txBody>
      </p:sp>
      <p:grpSp>
        <p:nvGrpSpPr>
          <p:cNvPr id="31" name="Gruppo 30">
            <a:extLst>
              <a:ext uri="{FF2B5EF4-FFF2-40B4-BE49-F238E27FC236}">
                <a16:creationId xmlns:a16="http://schemas.microsoft.com/office/drawing/2014/main" id="{867C365D-AA18-42A9-A528-987365F22226}"/>
              </a:ext>
            </a:extLst>
          </p:cNvPr>
          <p:cNvGrpSpPr/>
          <p:nvPr/>
        </p:nvGrpSpPr>
        <p:grpSpPr>
          <a:xfrm>
            <a:off x="1525923" y="603969"/>
            <a:ext cx="1333364" cy="696036"/>
            <a:chOff x="79740" y="655743"/>
            <a:chExt cx="1333364" cy="696036"/>
          </a:xfrm>
          <a:solidFill>
            <a:schemeClr val="accent1">
              <a:alpha val="20000"/>
            </a:schemeClr>
          </a:solidFill>
        </p:grpSpPr>
        <p:sp>
          <p:nvSpPr>
            <p:cNvPr id="12" name="Rettangolo 11">
              <a:extLst>
                <a:ext uri="{FF2B5EF4-FFF2-40B4-BE49-F238E27FC236}">
                  <a16:creationId xmlns:a16="http://schemas.microsoft.com/office/drawing/2014/main" id="{2D5C40C2-6872-4B05-B80D-E9601AC6639C}"/>
                </a:ext>
              </a:extLst>
            </p:cNvPr>
            <p:cNvSpPr/>
            <p:nvPr/>
          </p:nvSpPr>
          <p:spPr>
            <a:xfrm>
              <a:off x="79740" y="655743"/>
              <a:ext cx="1333364" cy="69603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D2CDE5B4-2D1B-4E07-BC03-BDCD57B2C059}"/>
                </a:ext>
              </a:extLst>
            </p:cNvPr>
            <p:cNvSpPr txBox="1"/>
            <p:nvPr/>
          </p:nvSpPr>
          <p:spPr>
            <a:xfrm>
              <a:off x="207231" y="812562"/>
              <a:ext cx="1091966" cy="369332"/>
            </a:xfrm>
            <a:prstGeom prst="rect">
              <a:avLst/>
            </a:prstGeom>
            <a:noFill/>
          </p:spPr>
          <p:txBody>
            <a:bodyPr wrap="none" rtlCol="0">
              <a:spAutoFit/>
            </a:bodyPr>
            <a:lstStyle/>
            <a:p>
              <a:r>
                <a:rPr lang="it-IT" dirty="0"/>
                <a:t>PHASE 1</a:t>
              </a:r>
            </a:p>
          </p:txBody>
        </p:sp>
      </p:grpSp>
      <p:sp>
        <p:nvSpPr>
          <p:cNvPr id="14" name="Rettangolo 13">
            <a:extLst>
              <a:ext uri="{FF2B5EF4-FFF2-40B4-BE49-F238E27FC236}">
                <a16:creationId xmlns:a16="http://schemas.microsoft.com/office/drawing/2014/main" id="{948A5A06-7E0E-4307-854E-EDA073EA91ED}"/>
              </a:ext>
            </a:extLst>
          </p:cNvPr>
          <p:cNvSpPr/>
          <p:nvPr/>
        </p:nvSpPr>
        <p:spPr>
          <a:xfrm>
            <a:off x="7773171" y="1377699"/>
            <a:ext cx="2306472" cy="696036"/>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C2E917A1-3304-4803-819C-F1197A5C4245}"/>
              </a:ext>
            </a:extLst>
          </p:cNvPr>
          <p:cNvSpPr/>
          <p:nvPr/>
        </p:nvSpPr>
        <p:spPr>
          <a:xfrm>
            <a:off x="7827763" y="1352863"/>
            <a:ext cx="1753461" cy="646331"/>
          </a:xfrm>
          <a:prstGeom prst="rect">
            <a:avLst/>
          </a:prstGeom>
        </p:spPr>
        <p:txBody>
          <a:bodyPr wrap="square">
            <a:spAutoFit/>
          </a:bodyPr>
          <a:lstStyle/>
          <a:p>
            <a:r>
              <a:rPr lang="it-IT" dirty="0"/>
              <a:t>PRELIMINARY PROCESSING</a:t>
            </a:r>
          </a:p>
        </p:txBody>
      </p:sp>
      <p:sp>
        <p:nvSpPr>
          <p:cNvPr id="17" name="Rettangolo 16">
            <a:extLst>
              <a:ext uri="{FF2B5EF4-FFF2-40B4-BE49-F238E27FC236}">
                <a16:creationId xmlns:a16="http://schemas.microsoft.com/office/drawing/2014/main" id="{985AD27A-CD84-4774-AD87-4CFCB7F0B3F4}"/>
              </a:ext>
            </a:extLst>
          </p:cNvPr>
          <p:cNvSpPr/>
          <p:nvPr/>
        </p:nvSpPr>
        <p:spPr>
          <a:xfrm>
            <a:off x="3091056" y="3666383"/>
            <a:ext cx="4371206" cy="696036"/>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44FF32F0-8250-4087-8BC7-4F40A47E32A7}"/>
              </a:ext>
            </a:extLst>
          </p:cNvPr>
          <p:cNvSpPr/>
          <p:nvPr/>
        </p:nvSpPr>
        <p:spPr>
          <a:xfrm>
            <a:off x="3091056" y="4431093"/>
            <a:ext cx="4371206" cy="69603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C93A3726-EDDE-435E-9249-00710AAA4CA4}"/>
              </a:ext>
            </a:extLst>
          </p:cNvPr>
          <p:cNvSpPr/>
          <p:nvPr/>
        </p:nvSpPr>
        <p:spPr>
          <a:xfrm>
            <a:off x="3091054" y="5196913"/>
            <a:ext cx="4371205" cy="696036"/>
          </a:xfrm>
          <a:prstGeom prst="rect">
            <a:avLst/>
          </a:prstGeom>
          <a:solidFill>
            <a:schemeClr val="tx2">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870245AA-D28A-458B-B12F-925C59DF979D}"/>
              </a:ext>
            </a:extLst>
          </p:cNvPr>
          <p:cNvSpPr/>
          <p:nvPr/>
        </p:nvSpPr>
        <p:spPr>
          <a:xfrm>
            <a:off x="3091055" y="5961623"/>
            <a:ext cx="4371204" cy="696036"/>
          </a:xfrm>
          <a:prstGeom prst="rect">
            <a:avLst/>
          </a:prstGeom>
          <a:solidFill>
            <a:schemeClr val="tx2">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5F0599EC-6F49-4ACD-A39B-548EA33B1526}"/>
              </a:ext>
            </a:extLst>
          </p:cNvPr>
          <p:cNvSpPr txBox="1"/>
          <p:nvPr/>
        </p:nvSpPr>
        <p:spPr>
          <a:xfrm>
            <a:off x="3091055" y="2185558"/>
            <a:ext cx="3770391" cy="523220"/>
          </a:xfrm>
          <a:prstGeom prst="rect">
            <a:avLst/>
          </a:prstGeom>
          <a:noFill/>
        </p:spPr>
        <p:txBody>
          <a:bodyPr wrap="none" rtlCol="0">
            <a:spAutoFit/>
          </a:bodyPr>
          <a:lstStyle/>
          <a:p>
            <a:r>
              <a:rPr lang="it-IT" dirty="0" err="1"/>
              <a:t>Declustering</a:t>
            </a:r>
            <a:r>
              <a:rPr lang="it-IT" dirty="0"/>
              <a:t> of </a:t>
            </a:r>
            <a:r>
              <a:rPr lang="it-IT" dirty="0" err="1"/>
              <a:t>seismic</a:t>
            </a:r>
            <a:r>
              <a:rPr lang="it-IT" dirty="0"/>
              <a:t> </a:t>
            </a:r>
            <a:r>
              <a:rPr lang="it-IT" dirty="0" err="1"/>
              <a:t>catalogue</a:t>
            </a:r>
            <a:endParaRPr lang="it-IT" dirty="0"/>
          </a:p>
          <a:p>
            <a:r>
              <a:rPr lang="it-IT" sz="1000" dirty="0"/>
              <a:t>(</a:t>
            </a:r>
            <a:r>
              <a:rPr lang="it-IT" sz="1000" dirty="0" err="1"/>
              <a:t>Reasemberg</a:t>
            </a:r>
            <a:r>
              <a:rPr lang="it-IT" sz="1000" dirty="0"/>
              <a:t>, 1985)</a:t>
            </a:r>
          </a:p>
        </p:txBody>
      </p:sp>
      <p:sp>
        <p:nvSpPr>
          <p:cNvPr id="22" name="CasellaDiTesto 21">
            <a:extLst>
              <a:ext uri="{FF2B5EF4-FFF2-40B4-BE49-F238E27FC236}">
                <a16:creationId xmlns:a16="http://schemas.microsoft.com/office/drawing/2014/main" id="{E3B1A1A4-7836-43BB-A060-6DB7CF9FD6B7}"/>
              </a:ext>
            </a:extLst>
          </p:cNvPr>
          <p:cNvSpPr txBox="1"/>
          <p:nvPr/>
        </p:nvSpPr>
        <p:spPr>
          <a:xfrm>
            <a:off x="3102006" y="1427404"/>
            <a:ext cx="4626395" cy="646331"/>
          </a:xfrm>
          <a:prstGeom prst="rect">
            <a:avLst/>
          </a:prstGeom>
          <a:noFill/>
        </p:spPr>
        <p:txBody>
          <a:bodyPr wrap="square" rtlCol="0">
            <a:spAutoFit/>
          </a:bodyPr>
          <a:lstStyle/>
          <a:p>
            <a:r>
              <a:rPr lang="it-IT" dirty="0"/>
              <a:t>Mc - </a:t>
            </a:r>
            <a:r>
              <a:rPr lang="it-IT" dirty="0" err="1"/>
              <a:t>Completeness</a:t>
            </a:r>
            <a:r>
              <a:rPr lang="it-IT" dirty="0"/>
              <a:t> of </a:t>
            </a:r>
            <a:r>
              <a:rPr lang="it-IT" dirty="0" err="1"/>
              <a:t>seismic</a:t>
            </a:r>
            <a:r>
              <a:rPr lang="it-IT" dirty="0"/>
              <a:t> </a:t>
            </a:r>
            <a:r>
              <a:rPr lang="it-IT" dirty="0" err="1"/>
              <a:t>catalogue</a:t>
            </a:r>
            <a:endParaRPr lang="it-IT" dirty="0"/>
          </a:p>
          <a:p>
            <a:r>
              <a:rPr lang="it-IT" i="1" dirty="0"/>
              <a:t>vs</a:t>
            </a:r>
            <a:r>
              <a:rPr lang="it-IT" dirty="0"/>
              <a:t> time and </a:t>
            </a:r>
            <a:r>
              <a:rPr lang="it-IT" dirty="0" err="1"/>
              <a:t>detection</a:t>
            </a:r>
            <a:r>
              <a:rPr lang="it-IT" dirty="0"/>
              <a:t> of </a:t>
            </a:r>
            <a:r>
              <a:rPr lang="it-IT" dirty="0" err="1"/>
              <a:t>hom</a:t>
            </a:r>
            <a:r>
              <a:rPr lang="it-IT" dirty="0"/>
              <a:t>. </a:t>
            </a:r>
            <a:r>
              <a:rPr lang="it-IT" dirty="0" err="1"/>
              <a:t>period</a:t>
            </a:r>
            <a:r>
              <a:rPr lang="it-IT" dirty="0"/>
              <a:t> </a:t>
            </a:r>
          </a:p>
        </p:txBody>
      </p:sp>
      <p:sp>
        <p:nvSpPr>
          <p:cNvPr id="23" name="CasellaDiTesto 22">
            <a:extLst>
              <a:ext uri="{FF2B5EF4-FFF2-40B4-BE49-F238E27FC236}">
                <a16:creationId xmlns:a16="http://schemas.microsoft.com/office/drawing/2014/main" id="{C306BDA9-7AEA-4170-9CAF-68371CF7C3DB}"/>
              </a:ext>
            </a:extLst>
          </p:cNvPr>
          <p:cNvSpPr txBox="1"/>
          <p:nvPr/>
        </p:nvSpPr>
        <p:spPr>
          <a:xfrm>
            <a:off x="3102006" y="2950268"/>
            <a:ext cx="4349909" cy="646331"/>
          </a:xfrm>
          <a:prstGeom prst="rect">
            <a:avLst/>
          </a:prstGeom>
          <a:noFill/>
        </p:spPr>
        <p:txBody>
          <a:bodyPr wrap="none" rtlCol="0">
            <a:spAutoFit/>
          </a:bodyPr>
          <a:lstStyle/>
          <a:p>
            <a:r>
              <a:rPr lang="it-IT" dirty="0" err="1"/>
              <a:t>Detection</a:t>
            </a:r>
            <a:r>
              <a:rPr lang="it-IT" dirty="0"/>
              <a:t> of </a:t>
            </a:r>
            <a:r>
              <a:rPr lang="it-IT" dirty="0" err="1"/>
              <a:t>spatio-temporal</a:t>
            </a:r>
            <a:r>
              <a:rPr lang="it-IT" dirty="0"/>
              <a:t> </a:t>
            </a:r>
            <a:r>
              <a:rPr lang="it-IT" dirty="0" err="1"/>
              <a:t>anomalies</a:t>
            </a:r>
            <a:endParaRPr lang="it-IT" dirty="0"/>
          </a:p>
          <a:p>
            <a:r>
              <a:rPr lang="it-IT" dirty="0"/>
              <a:t>Beta </a:t>
            </a:r>
            <a:r>
              <a:rPr lang="it-IT" dirty="0" err="1"/>
              <a:t>statistics</a:t>
            </a:r>
            <a:r>
              <a:rPr lang="it-IT" dirty="0"/>
              <a:t> </a:t>
            </a:r>
            <a:r>
              <a:rPr lang="it-IT" sz="1050" dirty="0"/>
              <a:t>(Matthews and </a:t>
            </a:r>
            <a:r>
              <a:rPr lang="it-IT" sz="1050" dirty="0" err="1"/>
              <a:t>Reasemberg</a:t>
            </a:r>
            <a:r>
              <a:rPr lang="it-IT" sz="1050" dirty="0"/>
              <a:t>, 1988)</a:t>
            </a:r>
            <a:r>
              <a:rPr lang="it-IT" dirty="0"/>
              <a:t> </a:t>
            </a:r>
          </a:p>
        </p:txBody>
      </p:sp>
      <p:sp>
        <p:nvSpPr>
          <p:cNvPr id="28" name="Rettangolo 27">
            <a:extLst>
              <a:ext uri="{FF2B5EF4-FFF2-40B4-BE49-F238E27FC236}">
                <a16:creationId xmlns:a16="http://schemas.microsoft.com/office/drawing/2014/main" id="{47FBE437-F03E-45A8-AB67-083AC1DC35B1}"/>
              </a:ext>
            </a:extLst>
          </p:cNvPr>
          <p:cNvSpPr/>
          <p:nvPr/>
        </p:nvSpPr>
        <p:spPr>
          <a:xfrm>
            <a:off x="7773171" y="4431093"/>
            <a:ext cx="2306472" cy="69603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asellaDiTesto 28">
            <a:extLst>
              <a:ext uri="{FF2B5EF4-FFF2-40B4-BE49-F238E27FC236}">
                <a16:creationId xmlns:a16="http://schemas.microsoft.com/office/drawing/2014/main" id="{F2B8E78B-C366-4520-BF93-1B893088C54A}"/>
              </a:ext>
            </a:extLst>
          </p:cNvPr>
          <p:cNvSpPr txBox="1"/>
          <p:nvPr/>
        </p:nvSpPr>
        <p:spPr>
          <a:xfrm>
            <a:off x="7827763" y="4479306"/>
            <a:ext cx="2043188" cy="646331"/>
          </a:xfrm>
          <a:prstGeom prst="rect">
            <a:avLst/>
          </a:prstGeom>
          <a:noFill/>
        </p:spPr>
        <p:txBody>
          <a:bodyPr wrap="none" rtlCol="0">
            <a:spAutoFit/>
          </a:bodyPr>
          <a:lstStyle/>
          <a:p>
            <a:r>
              <a:rPr lang="it-IT" dirty="0"/>
              <a:t>SEISMOLOGICAL</a:t>
            </a:r>
          </a:p>
          <a:p>
            <a:r>
              <a:rPr lang="it-IT" dirty="0"/>
              <a:t>DATA</a:t>
            </a:r>
          </a:p>
        </p:txBody>
      </p:sp>
      <p:sp>
        <p:nvSpPr>
          <p:cNvPr id="30" name="CasellaDiTesto 29">
            <a:extLst>
              <a:ext uri="{FF2B5EF4-FFF2-40B4-BE49-F238E27FC236}">
                <a16:creationId xmlns:a16="http://schemas.microsoft.com/office/drawing/2014/main" id="{368D56F6-C247-4238-88D1-2DDB6E7779D8}"/>
              </a:ext>
            </a:extLst>
          </p:cNvPr>
          <p:cNvSpPr txBox="1"/>
          <p:nvPr/>
        </p:nvSpPr>
        <p:spPr>
          <a:xfrm>
            <a:off x="3134784" y="4477426"/>
            <a:ext cx="4317131" cy="646331"/>
          </a:xfrm>
          <a:prstGeom prst="rect">
            <a:avLst/>
          </a:prstGeom>
          <a:noFill/>
        </p:spPr>
        <p:txBody>
          <a:bodyPr wrap="square" rtlCol="0">
            <a:spAutoFit/>
          </a:bodyPr>
          <a:lstStyle/>
          <a:p>
            <a:r>
              <a:rPr lang="it-IT" dirty="0" err="1"/>
              <a:t>Relocated</a:t>
            </a:r>
            <a:r>
              <a:rPr lang="it-IT" dirty="0"/>
              <a:t> </a:t>
            </a:r>
            <a:r>
              <a:rPr lang="it-IT" dirty="0" err="1"/>
              <a:t>Seismic</a:t>
            </a:r>
            <a:r>
              <a:rPr lang="it-IT" dirty="0"/>
              <a:t> </a:t>
            </a:r>
            <a:r>
              <a:rPr lang="it-IT" dirty="0" err="1"/>
              <a:t>Catalogue</a:t>
            </a:r>
            <a:r>
              <a:rPr lang="it-IT" dirty="0"/>
              <a:t> to </a:t>
            </a:r>
            <a:r>
              <a:rPr lang="it-IT" dirty="0" err="1"/>
              <a:t>infer</a:t>
            </a:r>
            <a:r>
              <a:rPr lang="it-IT" dirty="0"/>
              <a:t> cluster/fault </a:t>
            </a:r>
            <a:r>
              <a:rPr lang="it-IT" dirty="0" err="1"/>
              <a:t>association</a:t>
            </a:r>
            <a:endParaRPr lang="it-IT" dirty="0"/>
          </a:p>
        </p:txBody>
      </p:sp>
      <p:grpSp>
        <p:nvGrpSpPr>
          <p:cNvPr id="32" name="Gruppo 31">
            <a:extLst>
              <a:ext uri="{FF2B5EF4-FFF2-40B4-BE49-F238E27FC236}">
                <a16:creationId xmlns:a16="http://schemas.microsoft.com/office/drawing/2014/main" id="{1E938DCE-B91A-45B1-80A8-CE5A5E467E38}"/>
              </a:ext>
            </a:extLst>
          </p:cNvPr>
          <p:cNvGrpSpPr/>
          <p:nvPr/>
        </p:nvGrpSpPr>
        <p:grpSpPr>
          <a:xfrm>
            <a:off x="1520404" y="4431093"/>
            <a:ext cx="1333364" cy="696036"/>
            <a:chOff x="79740" y="655743"/>
            <a:chExt cx="1333364" cy="696036"/>
          </a:xfrm>
          <a:solidFill>
            <a:schemeClr val="accent6">
              <a:lumMod val="20000"/>
              <a:lumOff val="80000"/>
            </a:schemeClr>
          </a:solidFill>
        </p:grpSpPr>
        <p:sp>
          <p:nvSpPr>
            <p:cNvPr id="33" name="Rettangolo 32">
              <a:extLst>
                <a:ext uri="{FF2B5EF4-FFF2-40B4-BE49-F238E27FC236}">
                  <a16:creationId xmlns:a16="http://schemas.microsoft.com/office/drawing/2014/main" id="{B464C444-3392-4A4A-832A-AF3252EE0172}"/>
                </a:ext>
              </a:extLst>
            </p:cNvPr>
            <p:cNvSpPr/>
            <p:nvPr/>
          </p:nvSpPr>
          <p:spPr>
            <a:xfrm>
              <a:off x="79740" y="655743"/>
              <a:ext cx="1333364" cy="69603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CasellaDiTesto 33">
              <a:extLst>
                <a:ext uri="{FF2B5EF4-FFF2-40B4-BE49-F238E27FC236}">
                  <a16:creationId xmlns:a16="http://schemas.microsoft.com/office/drawing/2014/main" id="{A2A42BE9-6DA5-4E70-ADC4-40E50251B1B1}"/>
                </a:ext>
              </a:extLst>
            </p:cNvPr>
            <p:cNvSpPr txBox="1"/>
            <p:nvPr/>
          </p:nvSpPr>
          <p:spPr>
            <a:xfrm>
              <a:off x="207231" y="812562"/>
              <a:ext cx="1091966" cy="369332"/>
            </a:xfrm>
            <a:prstGeom prst="rect">
              <a:avLst/>
            </a:prstGeom>
            <a:grpFill/>
          </p:spPr>
          <p:txBody>
            <a:bodyPr wrap="none" rtlCol="0">
              <a:spAutoFit/>
            </a:bodyPr>
            <a:lstStyle/>
            <a:p>
              <a:r>
                <a:rPr lang="it-IT" dirty="0"/>
                <a:t>PHASE 2</a:t>
              </a:r>
            </a:p>
          </p:txBody>
        </p:sp>
      </p:grpSp>
      <p:grpSp>
        <p:nvGrpSpPr>
          <p:cNvPr id="35" name="Gruppo 34">
            <a:extLst>
              <a:ext uri="{FF2B5EF4-FFF2-40B4-BE49-F238E27FC236}">
                <a16:creationId xmlns:a16="http://schemas.microsoft.com/office/drawing/2014/main" id="{730513C1-5A93-4EC8-8CAC-33B2A857D07B}"/>
              </a:ext>
            </a:extLst>
          </p:cNvPr>
          <p:cNvGrpSpPr/>
          <p:nvPr/>
        </p:nvGrpSpPr>
        <p:grpSpPr>
          <a:xfrm>
            <a:off x="1520404" y="5196913"/>
            <a:ext cx="1333364" cy="696036"/>
            <a:chOff x="79740" y="655743"/>
            <a:chExt cx="1333364" cy="696036"/>
          </a:xfrm>
          <a:solidFill>
            <a:schemeClr val="tx2">
              <a:alpha val="50000"/>
            </a:schemeClr>
          </a:solidFill>
        </p:grpSpPr>
        <p:sp>
          <p:nvSpPr>
            <p:cNvPr id="36" name="Rettangolo 35">
              <a:extLst>
                <a:ext uri="{FF2B5EF4-FFF2-40B4-BE49-F238E27FC236}">
                  <a16:creationId xmlns:a16="http://schemas.microsoft.com/office/drawing/2014/main" id="{0A945F83-54FA-4F9C-BCD3-060B0240A327}"/>
                </a:ext>
              </a:extLst>
            </p:cNvPr>
            <p:cNvSpPr/>
            <p:nvPr/>
          </p:nvSpPr>
          <p:spPr>
            <a:xfrm>
              <a:off x="79740" y="655743"/>
              <a:ext cx="1333364" cy="69603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CasellaDiTesto 36">
              <a:extLst>
                <a:ext uri="{FF2B5EF4-FFF2-40B4-BE49-F238E27FC236}">
                  <a16:creationId xmlns:a16="http://schemas.microsoft.com/office/drawing/2014/main" id="{4FFFDCC7-4EE0-4A1E-A64F-7D9D49612E28}"/>
                </a:ext>
              </a:extLst>
            </p:cNvPr>
            <p:cNvSpPr txBox="1"/>
            <p:nvPr/>
          </p:nvSpPr>
          <p:spPr>
            <a:xfrm>
              <a:off x="207231" y="812562"/>
              <a:ext cx="1091966" cy="369332"/>
            </a:xfrm>
            <a:prstGeom prst="rect">
              <a:avLst/>
            </a:prstGeom>
            <a:noFill/>
          </p:spPr>
          <p:txBody>
            <a:bodyPr wrap="none" rtlCol="0">
              <a:spAutoFit/>
            </a:bodyPr>
            <a:lstStyle/>
            <a:p>
              <a:r>
                <a:rPr lang="it-IT" dirty="0">
                  <a:solidFill>
                    <a:schemeClr val="bg1"/>
                  </a:solidFill>
                </a:rPr>
                <a:t>PHASE 3</a:t>
              </a:r>
            </a:p>
          </p:txBody>
        </p:sp>
      </p:grpSp>
      <p:sp>
        <p:nvSpPr>
          <p:cNvPr id="38" name="CasellaDiTesto 37">
            <a:extLst>
              <a:ext uri="{FF2B5EF4-FFF2-40B4-BE49-F238E27FC236}">
                <a16:creationId xmlns:a16="http://schemas.microsoft.com/office/drawing/2014/main" id="{F4CB7D43-4442-4B7B-A7E2-D39FA330198C}"/>
              </a:ext>
            </a:extLst>
          </p:cNvPr>
          <p:cNvSpPr txBox="1"/>
          <p:nvPr/>
        </p:nvSpPr>
        <p:spPr>
          <a:xfrm>
            <a:off x="3211036" y="6121570"/>
            <a:ext cx="1487908" cy="369332"/>
          </a:xfrm>
          <a:prstGeom prst="rect">
            <a:avLst/>
          </a:prstGeom>
          <a:noFill/>
        </p:spPr>
        <p:txBody>
          <a:bodyPr wrap="none" rtlCol="0">
            <a:spAutoFit/>
          </a:bodyPr>
          <a:lstStyle/>
          <a:p>
            <a:r>
              <a:rPr lang="it-IT" dirty="0" err="1">
                <a:solidFill>
                  <a:schemeClr val="bg1"/>
                </a:solidFill>
              </a:rPr>
              <a:t>Conclusions</a:t>
            </a:r>
            <a:endParaRPr lang="it-IT" dirty="0">
              <a:solidFill>
                <a:schemeClr val="bg1"/>
              </a:solidFill>
            </a:endParaRPr>
          </a:p>
        </p:txBody>
      </p:sp>
      <p:sp>
        <p:nvSpPr>
          <p:cNvPr id="39" name="Rettangolo 38">
            <a:extLst>
              <a:ext uri="{FF2B5EF4-FFF2-40B4-BE49-F238E27FC236}">
                <a16:creationId xmlns:a16="http://schemas.microsoft.com/office/drawing/2014/main" id="{834C25B0-376D-4E64-94B1-00B0F4C22BE6}"/>
              </a:ext>
            </a:extLst>
          </p:cNvPr>
          <p:cNvSpPr/>
          <p:nvPr/>
        </p:nvSpPr>
        <p:spPr>
          <a:xfrm>
            <a:off x="7773171" y="5196567"/>
            <a:ext cx="2306472" cy="696036"/>
          </a:xfrm>
          <a:prstGeom prst="rect">
            <a:avLst/>
          </a:prstGeom>
          <a:solidFill>
            <a:schemeClr val="tx2">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CasellaDiTesto 39">
            <a:extLst>
              <a:ext uri="{FF2B5EF4-FFF2-40B4-BE49-F238E27FC236}">
                <a16:creationId xmlns:a16="http://schemas.microsoft.com/office/drawing/2014/main" id="{D3ECDECD-3034-4AC4-B0D7-135145386C51}"/>
              </a:ext>
            </a:extLst>
          </p:cNvPr>
          <p:cNvSpPr txBox="1"/>
          <p:nvPr/>
        </p:nvSpPr>
        <p:spPr>
          <a:xfrm>
            <a:off x="7827763" y="5228832"/>
            <a:ext cx="2225056" cy="646331"/>
          </a:xfrm>
          <a:prstGeom prst="rect">
            <a:avLst/>
          </a:prstGeom>
          <a:noFill/>
        </p:spPr>
        <p:txBody>
          <a:bodyPr wrap="square" rtlCol="0">
            <a:spAutoFit/>
          </a:bodyPr>
          <a:lstStyle/>
          <a:p>
            <a:r>
              <a:rPr lang="it-IT" dirty="0">
                <a:solidFill>
                  <a:schemeClr val="bg1"/>
                </a:solidFill>
              </a:rPr>
              <a:t>GEOLOGICAL DATA</a:t>
            </a:r>
          </a:p>
        </p:txBody>
      </p:sp>
      <p:sp>
        <p:nvSpPr>
          <p:cNvPr id="41" name="Rettangolo 40">
            <a:extLst>
              <a:ext uri="{FF2B5EF4-FFF2-40B4-BE49-F238E27FC236}">
                <a16:creationId xmlns:a16="http://schemas.microsoft.com/office/drawing/2014/main" id="{0634F6F4-F877-40F8-8369-1C4BCEA0AF60}"/>
              </a:ext>
            </a:extLst>
          </p:cNvPr>
          <p:cNvSpPr/>
          <p:nvPr/>
        </p:nvSpPr>
        <p:spPr>
          <a:xfrm>
            <a:off x="3082618" y="3588076"/>
            <a:ext cx="4379641" cy="830997"/>
          </a:xfrm>
          <a:prstGeom prst="rect">
            <a:avLst/>
          </a:prstGeom>
        </p:spPr>
        <p:txBody>
          <a:bodyPr wrap="square">
            <a:spAutoFit/>
          </a:bodyPr>
          <a:lstStyle/>
          <a:p>
            <a:r>
              <a:rPr lang="it-IT" dirty="0" err="1"/>
              <a:t>Swarms-seismic</a:t>
            </a:r>
            <a:r>
              <a:rPr lang="it-IT" dirty="0"/>
              <a:t> </a:t>
            </a:r>
            <a:r>
              <a:rPr lang="it-IT" dirty="0" err="1"/>
              <a:t>sequence</a:t>
            </a:r>
            <a:r>
              <a:rPr lang="it-IT" dirty="0"/>
              <a:t> </a:t>
            </a:r>
            <a:r>
              <a:rPr lang="it-IT" dirty="0" err="1"/>
              <a:t>analyses</a:t>
            </a:r>
            <a:endParaRPr lang="it-IT" dirty="0"/>
          </a:p>
          <a:p>
            <a:r>
              <a:rPr lang="it-IT" sz="1000" dirty="0"/>
              <a:t>(e.g. </a:t>
            </a:r>
            <a:r>
              <a:rPr lang="it-IT" sz="1000" dirty="0" err="1"/>
              <a:t>definition</a:t>
            </a:r>
            <a:r>
              <a:rPr lang="it-IT" sz="1000" dirty="0"/>
              <a:t> of </a:t>
            </a:r>
            <a:r>
              <a:rPr lang="it-IT" sz="1000" dirty="0" err="1"/>
              <a:t>type</a:t>
            </a:r>
            <a:r>
              <a:rPr lang="it-IT" sz="1000" dirty="0"/>
              <a:t> of </a:t>
            </a:r>
            <a:r>
              <a:rPr lang="it-IT" sz="1000" dirty="0" err="1"/>
              <a:t>spatio-temporal</a:t>
            </a:r>
            <a:r>
              <a:rPr lang="it-IT" sz="1000" dirty="0"/>
              <a:t> clustering: </a:t>
            </a:r>
            <a:r>
              <a:rPr lang="it-IT" sz="1000" dirty="0" err="1"/>
              <a:t>seismic</a:t>
            </a:r>
            <a:r>
              <a:rPr lang="it-IT" sz="1000" dirty="0"/>
              <a:t> </a:t>
            </a:r>
            <a:r>
              <a:rPr lang="it-IT" sz="1000" dirty="0" err="1"/>
              <a:t>sequence</a:t>
            </a:r>
            <a:r>
              <a:rPr lang="it-IT" sz="1000" dirty="0"/>
              <a:t> and </a:t>
            </a:r>
            <a:r>
              <a:rPr lang="it-IT" sz="1000" dirty="0" err="1"/>
              <a:t>swarms</a:t>
            </a:r>
            <a:r>
              <a:rPr lang="it-IT" sz="1000" dirty="0"/>
              <a:t>, </a:t>
            </a:r>
            <a:r>
              <a:rPr lang="it-IT" sz="1000" dirty="0" err="1"/>
              <a:t>seismic</a:t>
            </a:r>
            <a:r>
              <a:rPr lang="it-IT" sz="1000" dirty="0"/>
              <a:t> moment vs </a:t>
            </a:r>
            <a:r>
              <a:rPr lang="it-IT" sz="1000" dirty="0" err="1"/>
              <a:t>rupure</a:t>
            </a:r>
            <a:r>
              <a:rPr lang="it-IT" sz="1000" dirty="0"/>
              <a:t> area, </a:t>
            </a:r>
            <a:r>
              <a:rPr lang="it-IT" sz="1000" dirty="0" err="1"/>
              <a:t>magnitude</a:t>
            </a:r>
            <a:r>
              <a:rPr lang="it-IT" sz="1000" dirty="0"/>
              <a:t> vs duration, </a:t>
            </a:r>
            <a:r>
              <a:rPr lang="it-IT" sz="1000" dirty="0" err="1"/>
              <a:t>velocity</a:t>
            </a:r>
            <a:r>
              <a:rPr lang="it-IT" sz="1000" dirty="0"/>
              <a:t> of </a:t>
            </a:r>
            <a:r>
              <a:rPr lang="it-IT" sz="1000" dirty="0" err="1"/>
              <a:t>migration</a:t>
            </a:r>
            <a:r>
              <a:rPr lang="it-IT" sz="1000" dirty="0"/>
              <a:t>)</a:t>
            </a:r>
          </a:p>
        </p:txBody>
      </p:sp>
      <p:sp>
        <p:nvSpPr>
          <p:cNvPr id="42" name="CasellaDiTesto 41">
            <a:extLst>
              <a:ext uri="{FF2B5EF4-FFF2-40B4-BE49-F238E27FC236}">
                <a16:creationId xmlns:a16="http://schemas.microsoft.com/office/drawing/2014/main" id="{A67E8E77-51AA-4A0D-9D83-967AFC62F73F}"/>
              </a:ext>
            </a:extLst>
          </p:cNvPr>
          <p:cNvSpPr txBox="1"/>
          <p:nvPr/>
        </p:nvSpPr>
        <p:spPr>
          <a:xfrm>
            <a:off x="3082618" y="5192431"/>
            <a:ext cx="4317131" cy="646331"/>
          </a:xfrm>
          <a:prstGeom prst="rect">
            <a:avLst/>
          </a:prstGeom>
          <a:noFill/>
        </p:spPr>
        <p:txBody>
          <a:bodyPr wrap="square" rtlCol="0">
            <a:spAutoFit/>
          </a:bodyPr>
          <a:lstStyle/>
          <a:p>
            <a:r>
              <a:rPr lang="it-IT" dirty="0">
                <a:solidFill>
                  <a:schemeClr val="bg1"/>
                </a:solidFill>
              </a:rPr>
              <a:t>Integration of </a:t>
            </a:r>
            <a:r>
              <a:rPr lang="it-IT" dirty="0" err="1">
                <a:solidFill>
                  <a:schemeClr val="bg1"/>
                </a:solidFill>
              </a:rPr>
              <a:t>seismic</a:t>
            </a:r>
            <a:r>
              <a:rPr lang="it-IT" dirty="0">
                <a:solidFill>
                  <a:schemeClr val="bg1"/>
                </a:solidFill>
              </a:rPr>
              <a:t> </a:t>
            </a:r>
            <a:r>
              <a:rPr lang="it-IT" dirty="0" err="1">
                <a:solidFill>
                  <a:schemeClr val="bg1"/>
                </a:solidFill>
              </a:rPr>
              <a:t>relocated</a:t>
            </a:r>
            <a:r>
              <a:rPr lang="it-IT" dirty="0">
                <a:solidFill>
                  <a:schemeClr val="bg1"/>
                </a:solidFill>
              </a:rPr>
              <a:t> data, </a:t>
            </a:r>
            <a:r>
              <a:rPr lang="it-IT" dirty="0" err="1">
                <a:solidFill>
                  <a:schemeClr val="bg1"/>
                </a:solidFill>
              </a:rPr>
              <a:t>kinematics</a:t>
            </a:r>
            <a:r>
              <a:rPr lang="it-IT" dirty="0">
                <a:solidFill>
                  <a:schemeClr val="bg1"/>
                </a:solidFill>
              </a:rPr>
              <a:t> and </a:t>
            </a:r>
            <a:r>
              <a:rPr lang="it-IT" dirty="0" err="1">
                <a:solidFill>
                  <a:schemeClr val="bg1"/>
                </a:solidFill>
              </a:rPr>
              <a:t>geological</a:t>
            </a:r>
            <a:r>
              <a:rPr lang="it-IT" dirty="0">
                <a:solidFill>
                  <a:schemeClr val="bg1"/>
                </a:solidFill>
              </a:rPr>
              <a:t> data </a:t>
            </a:r>
          </a:p>
        </p:txBody>
      </p:sp>
    </p:spTree>
    <p:extLst>
      <p:ext uri="{BB962C8B-B14F-4D97-AF65-F5344CB8AC3E}">
        <p14:creationId xmlns:p14="http://schemas.microsoft.com/office/powerpoint/2010/main" val="4286047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llaDiTesto 17">
            <a:extLst>
              <a:ext uri="{FF2B5EF4-FFF2-40B4-BE49-F238E27FC236}">
                <a16:creationId xmlns:a16="http://schemas.microsoft.com/office/drawing/2014/main" id="{E0B1F981-0E2C-467B-8FF8-B33882CC0189}"/>
              </a:ext>
            </a:extLst>
          </p:cNvPr>
          <p:cNvSpPr txBox="1"/>
          <p:nvPr/>
        </p:nvSpPr>
        <p:spPr>
          <a:xfrm>
            <a:off x="9396924" y="4679685"/>
            <a:ext cx="319404" cy="2161309"/>
          </a:xfrm>
          <a:prstGeom prst="rect">
            <a:avLst/>
          </a:prstGeom>
          <a:solidFill>
            <a:schemeClr val="bg1"/>
          </a:solidFill>
        </p:spPr>
        <p:txBody>
          <a:bodyPr wrap="square" rtlCol="0">
            <a:spAutoFit/>
          </a:bodyPr>
          <a:lstStyle/>
          <a:p>
            <a:endParaRPr lang="it-IT" dirty="0"/>
          </a:p>
        </p:txBody>
      </p:sp>
      <p:sp>
        <p:nvSpPr>
          <p:cNvPr id="19" name="CasellaDiTesto 18">
            <a:extLst>
              <a:ext uri="{FF2B5EF4-FFF2-40B4-BE49-F238E27FC236}">
                <a16:creationId xmlns:a16="http://schemas.microsoft.com/office/drawing/2014/main" id="{5D8F6F8C-A669-4178-AE24-3ACDC63B76A7}"/>
              </a:ext>
            </a:extLst>
          </p:cNvPr>
          <p:cNvSpPr txBox="1"/>
          <p:nvPr/>
        </p:nvSpPr>
        <p:spPr>
          <a:xfrm>
            <a:off x="8610172" y="600952"/>
            <a:ext cx="319404" cy="2161309"/>
          </a:xfrm>
          <a:prstGeom prst="rect">
            <a:avLst/>
          </a:prstGeom>
          <a:solidFill>
            <a:schemeClr val="bg1"/>
          </a:solidFill>
        </p:spPr>
        <p:txBody>
          <a:bodyPr wrap="square" rtlCol="0">
            <a:spAutoFit/>
          </a:bodyPr>
          <a:lstStyle/>
          <a:p>
            <a:endParaRPr lang="it-IT" dirty="0"/>
          </a:p>
        </p:txBody>
      </p:sp>
      <p:sp>
        <p:nvSpPr>
          <p:cNvPr id="33" name="CasellaDiTesto 32">
            <a:extLst>
              <a:ext uri="{FF2B5EF4-FFF2-40B4-BE49-F238E27FC236}">
                <a16:creationId xmlns:a16="http://schemas.microsoft.com/office/drawing/2014/main" id="{D2D0E564-A3D7-4392-B379-B80355EF4AD6}"/>
              </a:ext>
            </a:extLst>
          </p:cNvPr>
          <p:cNvSpPr txBox="1"/>
          <p:nvPr/>
        </p:nvSpPr>
        <p:spPr>
          <a:xfrm>
            <a:off x="1105743" y="6215104"/>
            <a:ext cx="2781327" cy="633956"/>
          </a:xfrm>
          <a:prstGeom prst="rect">
            <a:avLst/>
          </a:prstGeom>
          <a:noFill/>
        </p:spPr>
        <p:txBody>
          <a:bodyPr wrap="square" rtlCol="0">
            <a:spAutoFit/>
          </a:bodyPr>
          <a:lstStyle/>
          <a:p>
            <a:pPr>
              <a:lnSpc>
                <a:spcPts val="1400"/>
              </a:lnSpc>
            </a:pPr>
            <a:r>
              <a:rPr lang="it-IT" sz="1400" dirty="0" err="1"/>
              <a:t>Cumul</a:t>
            </a:r>
            <a:r>
              <a:rPr lang="it-IT" sz="1400" dirty="0"/>
              <a:t>. </a:t>
            </a:r>
            <a:r>
              <a:rPr lang="it-IT" sz="1400" dirty="0" err="1"/>
              <a:t>number</a:t>
            </a:r>
            <a:r>
              <a:rPr lang="it-IT" sz="1400" dirty="0"/>
              <a:t> of events </a:t>
            </a:r>
            <a:r>
              <a:rPr lang="it-IT" sz="1400" dirty="0" err="1"/>
              <a:t>Clustered</a:t>
            </a:r>
            <a:r>
              <a:rPr lang="it-IT" sz="1400" dirty="0"/>
              <a:t>/</a:t>
            </a:r>
            <a:r>
              <a:rPr lang="it-IT" sz="1400" dirty="0" err="1"/>
              <a:t>Declustered</a:t>
            </a:r>
            <a:r>
              <a:rPr lang="it-IT" sz="1400" dirty="0"/>
              <a:t> </a:t>
            </a:r>
            <a:r>
              <a:rPr lang="it-IT" sz="1400" dirty="0" err="1"/>
              <a:t>catalogue</a:t>
            </a:r>
            <a:endParaRPr lang="it-IT" sz="1400" dirty="0"/>
          </a:p>
        </p:txBody>
      </p:sp>
      <p:sp>
        <p:nvSpPr>
          <p:cNvPr id="34" name="Rettangolo 33">
            <a:extLst>
              <a:ext uri="{FF2B5EF4-FFF2-40B4-BE49-F238E27FC236}">
                <a16:creationId xmlns:a16="http://schemas.microsoft.com/office/drawing/2014/main" id="{7ABAB621-AFB0-4560-9AF5-B3A12307EBA4}"/>
              </a:ext>
            </a:extLst>
          </p:cNvPr>
          <p:cNvSpPr/>
          <p:nvPr/>
        </p:nvSpPr>
        <p:spPr>
          <a:xfrm>
            <a:off x="1318479" y="779367"/>
            <a:ext cx="1925744" cy="21626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CasellaDiTesto 37">
            <a:extLst>
              <a:ext uri="{FF2B5EF4-FFF2-40B4-BE49-F238E27FC236}">
                <a16:creationId xmlns:a16="http://schemas.microsoft.com/office/drawing/2014/main" id="{5551FEA2-97DC-4BEB-82E7-726EA50B8D52}"/>
              </a:ext>
            </a:extLst>
          </p:cNvPr>
          <p:cNvSpPr txBox="1"/>
          <p:nvPr/>
        </p:nvSpPr>
        <p:spPr>
          <a:xfrm>
            <a:off x="1305371" y="779367"/>
            <a:ext cx="1925744" cy="2062103"/>
          </a:xfrm>
          <a:prstGeom prst="rect">
            <a:avLst/>
          </a:prstGeom>
          <a:noFill/>
        </p:spPr>
        <p:txBody>
          <a:bodyPr wrap="square" rtlCol="0">
            <a:spAutoFit/>
          </a:bodyPr>
          <a:lstStyle/>
          <a:p>
            <a:pPr algn="ctr"/>
            <a:r>
              <a:rPr lang="it-IT" sz="1600" dirty="0" err="1"/>
              <a:t>Starting</a:t>
            </a:r>
            <a:r>
              <a:rPr lang="it-IT" sz="1600" dirty="0"/>
              <a:t> </a:t>
            </a:r>
            <a:r>
              <a:rPr lang="it-IT" sz="1600" dirty="0" err="1"/>
              <a:t>catalogue</a:t>
            </a:r>
            <a:endParaRPr lang="it-IT" sz="1600" dirty="0"/>
          </a:p>
          <a:p>
            <a:pPr algn="ctr"/>
            <a:endParaRPr lang="en-GB" sz="1600" i="1" dirty="0"/>
          </a:p>
          <a:p>
            <a:pPr algn="ctr"/>
            <a:r>
              <a:rPr lang="en-GB" sz="1600" i="1" dirty="0"/>
              <a:t>Italian Seismic</a:t>
            </a:r>
          </a:p>
          <a:p>
            <a:pPr algn="ctr"/>
            <a:r>
              <a:rPr lang="en-GB" sz="1600" i="1" dirty="0"/>
              <a:t> Bulletin 1985-2020</a:t>
            </a:r>
          </a:p>
          <a:p>
            <a:pPr algn="ctr"/>
            <a:endParaRPr lang="en-GB" sz="1600" i="1" dirty="0"/>
          </a:p>
          <a:p>
            <a:pPr algn="ctr"/>
            <a:r>
              <a:rPr lang="en-GB" sz="1600" i="1" dirty="0"/>
              <a:t>N°12186 events</a:t>
            </a:r>
          </a:p>
          <a:p>
            <a:pPr algn="ctr"/>
            <a:r>
              <a:rPr lang="it-IT" sz="1600" dirty="0"/>
              <a:t>0 ≤ M</a:t>
            </a:r>
            <a:r>
              <a:rPr lang="it-IT" sz="1600" baseline="-25000" dirty="0"/>
              <a:t>L </a:t>
            </a:r>
            <a:r>
              <a:rPr lang="it-IT" sz="1600" dirty="0"/>
              <a:t>≤ 5.0</a:t>
            </a:r>
          </a:p>
          <a:p>
            <a:pPr algn="ctr"/>
            <a:r>
              <a:rPr lang="it-IT" sz="1600" dirty="0"/>
              <a:t>0 ≤ </a:t>
            </a:r>
            <a:r>
              <a:rPr lang="it-IT" sz="1600" dirty="0" err="1"/>
              <a:t>depth</a:t>
            </a:r>
            <a:r>
              <a:rPr lang="it-IT" sz="1600" dirty="0"/>
              <a:t> ≤40</a:t>
            </a:r>
          </a:p>
        </p:txBody>
      </p:sp>
      <p:sp>
        <p:nvSpPr>
          <p:cNvPr id="22" name="Rettangolo 21">
            <a:extLst>
              <a:ext uri="{FF2B5EF4-FFF2-40B4-BE49-F238E27FC236}">
                <a16:creationId xmlns:a16="http://schemas.microsoft.com/office/drawing/2014/main" id="{4497B5F5-2957-4E5C-860C-C0D06BED6A77}"/>
              </a:ext>
            </a:extLst>
          </p:cNvPr>
          <p:cNvSpPr/>
          <p:nvPr/>
        </p:nvSpPr>
        <p:spPr>
          <a:xfrm>
            <a:off x="44450" y="125684"/>
            <a:ext cx="3435350" cy="369332"/>
          </a:xfrm>
          <a:prstGeom prst="rect">
            <a:avLst/>
          </a:prstGeom>
        </p:spPr>
        <p:txBody>
          <a:bodyPr wrap="square">
            <a:spAutoFit/>
          </a:bodyPr>
          <a:lstStyle/>
          <a:p>
            <a:r>
              <a:rPr lang="en-GB" b="1" dirty="0">
                <a:solidFill>
                  <a:srgbClr val="0070C0"/>
                </a:solidFill>
              </a:rPr>
              <a:t>Into the seismic catalogue!</a:t>
            </a:r>
            <a:endParaRPr lang="it-IT" b="1" dirty="0">
              <a:solidFill>
                <a:srgbClr val="0070C0"/>
              </a:solidFill>
            </a:endParaRPr>
          </a:p>
        </p:txBody>
      </p:sp>
      <p:grpSp>
        <p:nvGrpSpPr>
          <p:cNvPr id="15" name="Gruppo 14">
            <a:extLst>
              <a:ext uri="{FF2B5EF4-FFF2-40B4-BE49-F238E27FC236}">
                <a16:creationId xmlns:a16="http://schemas.microsoft.com/office/drawing/2014/main" id="{2E72165A-DB04-4BF1-9DA6-5B4796C8ECAB}"/>
              </a:ext>
            </a:extLst>
          </p:cNvPr>
          <p:cNvGrpSpPr/>
          <p:nvPr/>
        </p:nvGrpSpPr>
        <p:grpSpPr>
          <a:xfrm>
            <a:off x="896145" y="3111640"/>
            <a:ext cx="2781327" cy="3136091"/>
            <a:chOff x="3554153" y="1033090"/>
            <a:chExt cx="2665862" cy="3088943"/>
          </a:xfrm>
        </p:grpSpPr>
        <p:sp>
          <p:nvSpPr>
            <p:cNvPr id="28" name="Rettangolo 27">
              <a:extLst>
                <a:ext uri="{FF2B5EF4-FFF2-40B4-BE49-F238E27FC236}">
                  <a16:creationId xmlns:a16="http://schemas.microsoft.com/office/drawing/2014/main" id="{9BF2BA83-E816-45A4-B7E0-FA7E0DFC2A86}"/>
                </a:ext>
              </a:extLst>
            </p:cNvPr>
            <p:cNvSpPr/>
            <p:nvPr/>
          </p:nvSpPr>
          <p:spPr>
            <a:xfrm>
              <a:off x="3554153" y="1033090"/>
              <a:ext cx="2665862" cy="30889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pic>
          <p:nvPicPr>
            <p:cNvPr id="6" name="Immagine 5">
              <a:extLst>
                <a:ext uri="{FF2B5EF4-FFF2-40B4-BE49-F238E27FC236}">
                  <a16:creationId xmlns:a16="http://schemas.microsoft.com/office/drawing/2014/main" id="{3B819266-D7D4-4B69-A9F5-363A88A3A58F}"/>
                </a:ext>
              </a:extLst>
            </p:cNvPr>
            <p:cNvPicPr>
              <a:picLocks noChangeAspect="1"/>
            </p:cNvPicPr>
            <p:nvPr/>
          </p:nvPicPr>
          <p:blipFill rotWithShape="1">
            <a:blip r:embed="rId2"/>
            <a:srcRect l="52946" t="78650" r="28796" b="10717"/>
            <a:stretch/>
          </p:blipFill>
          <p:spPr>
            <a:xfrm>
              <a:off x="3554153" y="2723059"/>
              <a:ext cx="2655400" cy="1055386"/>
            </a:xfrm>
            <a:prstGeom prst="rect">
              <a:avLst/>
            </a:prstGeom>
            <a:ln>
              <a:noFill/>
            </a:ln>
            <a:effectLst>
              <a:outerShdw blurRad="190500" algn="tl" rotWithShape="0">
                <a:srgbClr val="000000">
                  <a:alpha val="70000"/>
                </a:srgbClr>
              </a:outerShdw>
            </a:effectLst>
          </p:spPr>
        </p:pic>
        <p:pic>
          <p:nvPicPr>
            <p:cNvPr id="8" name="Immagine 7">
              <a:extLst>
                <a:ext uri="{FF2B5EF4-FFF2-40B4-BE49-F238E27FC236}">
                  <a16:creationId xmlns:a16="http://schemas.microsoft.com/office/drawing/2014/main" id="{4AA4562A-DF58-46C4-A3A4-06E1BEE1D9A2}"/>
                </a:ext>
              </a:extLst>
            </p:cNvPr>
            <p:cNvPicPr>
              <a:picLocks noChangeAspect="1"/>
            </p:cNvPicPr>
            <p:nvPr/>
          </p:nvPicPr>
          <p:blipFill rotWithShape="1">
            <a:blip r:embed="rId3"/>
            <a:srcRect l="51376" t="51374" r="29378" b="30346"/>
            <a:stretch/>
          </p:blipFill>
          <p:spPr>
            <a:xfrm>
              <a:off x="3564615" y="1189386"/>
              <a:ext cx="2644938" cy="1253597"/>
            </a:xfrm>
            <a:prstGeom prst="rect">
              <a:avLst/>
            </a:prstGeom>
            <a:ln>
              <a:noFill/>
            </a:ln>
            <a:effectLst>
              <a:outerShdw blurRad="190500" algn="tl" rotWithShape="0">
                <a:srgbClr val="000000">
                  <a:alpha val="70000"/>
                </a:srgbClr>
              </a:outerShdw>
            </a:effectLst>
          </p:spPr>
        </p:pic>
      </p:grpSp>
      <p:pic>
        <p:nvPicPr>
          <p:cNvPr id="25" name="Immagine 24">
            <a:extLst>
              <a:ext uri="{FF2B5EF4-FFF2-40B4-BE49-F238E27FC236}">
                <a16:creationId xmlns:a16="http://schemas.microsoft.com/office/drawing/2014/main" id="{9C953117-4B75-4D47-B210-7844593AE445}"/>
              </a:ext>
            </a:extLst>
          </p:cNvPr>
          <p:cNvPicPr>
            <a:picLocks noChangeAspect="1"/>
          </p:cNvPicPr>
          <p:nvPr/>
        </p:nvPicPr>
        <p:blipFill rotWithShape="1">
          <a:blip r:embed="rId4"/>
          <a:srcRect l="23260" t="14098" r="35441" b="12327"/>
          <a:stretch/>
        </p:blipFill>
        <p:spPr>
          <a:xfrm>
            <a:off x="5043300" y="779367"/>
            <a:ext cx="5714428" cy="5726431"/>
          </a:xfrm>
          <a:prstGeom prst="rect">
            <a:avLst/>
          </a:prstGeom>
        </p:spPr>
      </p:pic>
    </p:spTree>
    <p:extLst>
      <p:ext uri="{BB962C8B-B14F-4D97-AF65-F5344CB8AC3E}">
        <p14:creationId xmlns:p14="http://schemas.microsoft.com/office/powerpoint/2010/main" val="1412183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2A95F317-7D9D-4DE3-991E-E5619CAA6971}"/>
              </a:ext>
            </a:extLst>
          </p:cNvPr>
          <p:cNvSpPr/>
          <p:nvPr/>
        </p:nvSpPr>
        <p:spPr>
          <a:xfrm>
            <a:off x="533370" y="151587"/>
            <a:ext cx="2972644" cy="64304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AB2C881F-307B-4059-8C8E-0E1EBF35E73E}"/>
              </a:ext>
            </a:extLst>
          </p:cNvPr>
          <p:cNvSpPr/>
          <p:nvPr/>
        </p:nvSpPr>
        <p:spPr>
          <a:xfrm>
            <a:off x="7178284" y="146699"/>
            <a:ext cx="4512684" cy="64304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953317AE-E8E9-42C5-9C1A-7397E51F9086}"/>
              </a:ext>
            </a:extLst>
          </p:cNvPr>
          <p:cNvSpPr txBox="1"/>
          <p:nvPr/>
        </p:nvSpPr>
        <p:spPr>
          <a:xfrm>
            <a:off x="1291575" y="119847"/>
            <a:ext cx="1451038" cy="338554"/>
          </a:xfrm>
          <a:prstGeom prst="rect">
            <a:avLst/>
          </a:prstGeom>
          <a:noFill/>
        </p:spPr>
        <p:txBody>
          <a:bodyPr wrap="none" rtlCol="0">
            <a:spAutoFit/>
          </a:bodyPr>
          <a:lstStyle/>
          <a:p>
            <a:r>
              <a:rPr lang="it-IT" sz="1600" i="1" dirty="0"/>
              <a:t>Beta </a:t>
            </a:r>
            <a:r>
              <a:rPr lang="it-IT" sz="1600" i="1" dirty="0" err="1"/>
              <a:t>statistics</a:t>
            </a:r>
            <a:endParaRPr lang="it-IT" sz="1600" i="1" dirty="0"/>
          </a:p>
        </p:txBody>
      </p:sp>
      <p:pic>
        <p:nvPicPr>
          <p:cNvPr id="13" name="Immagine 12">
            <a:extLst>
              <a:ext uri="{FF2B5EF4-FFF2-40B4-BE49-F238E27FC236}">
                <a16:creationId xmlns:a16="http://schemas.microsoft.com/office/drawing/2014/main" id="{62DD97A1-C0BF-49B1-B5EA-15D0A8D4E693}"/>
              </a:ext>
            </a:extLst>
          </p:cNvPr>
          <p:cNvPicPr>
            <a:picLocks noChangeAspect="1"/>
          </p:cNvPicPr>
          <p:nvPr/>
        </p:nvPicPr>
        <p:blipFill rotWithShape="1">
          <a:blip r:embed="rId2"/>
          <a:srcRect l="12874" t="15187" r="31337" b="25847"/>
          <a:stretch/>
        </p:blipFill>
        <p:spPr>
          <a:xfrm>
            <a:off x="550549" y="458401"/>
            <a:ext cx="2938285" cy="1746917"/>
          </a:xfrm>
          <a:prstGeom prst="rect">
            <a:avLst/>
          </a:prstGeom>
        </p:spPr>
      </p:pic>
      <p:sp>
        <p:nvSpPr>
          <p:cNvPr id="14" name="CasellaDiTesto 13">
            <a:extLst>
              <a:ext uri="{FF2B5EF4-FFF2-40B4-BE49-F238E27FC236}">
                <a16:creationId xmlns:a16="http://schemas.microsoft.com/office/drawing/2014/main" id="{929326AB-44A8-4655-88A9-E9DEF7D23598}"/>
              </a:ext>
            </a:extLst>
          </p:cNvPr>
          <p:cNvSpPr txBox="1"/>
          <p:nvPr/>
        </p:nvSpPr>
        <p:spPr>
          <a:xfrm>
            <a:off x="1736408" y="2364775"/>
            <a:ext cx="561372" cy="769441"/>
          </a:xfrm>
          <a:prstGeom prst="rect">
            <a:avLst/>
          </a:prstGeom>
          <a:noFill/>
        </p:spPr>
        <p:txBody>
          <a:bodyPr wrap="none" rtlCol="0">
            <a:spAutoFit/>
          </a:bodyPr>
          <a:lstStyle/>
          <a:p>
            <a:r>
              <a:rPr lang="it-IT" sz="4400" dirty="0"/>
              <a:t>+</a:t>
            </a:r>
          </a:p>
        </p:txBody>
      </p:sp>
      <p:pic>
        <p:nvPicPr>
          <p:cNvPr id="15" name="Immagine 14">
            <a:extLst>
              <a:ext uri="{FF2B5EF4-FFF2-40B4-BE49-F238E27FC236}">
                <a16:creationId xmlns:a16="http://schemas.microsoft.com/office/drawing/2014/main" id="{3C9DC8A0-0D3C-4356-9530-D23083D2A73C}"/>
              </a:ext>
            </a:extLst>
          </p:cNvPr>
          <p:cNvPicPr>
            <a:picLocks noChangeAspect="1"/>
          </p:cNvPicPr>
          <p:nvPr/>
        </p:nvPicPr>
        <p:blipFill rotWithShape="1">
          <a:blip r:embed="rId3"/>
          <a:srcRect l="11952" t="13083" r="42888" b="45241"/>
          <a:stretch/>
        </p:blipFill>
        <p:spPr>
          <a:xfrm>
            <a:off x="550549" y="3218973"/>
            <a:ext cx="2899675" cy="1505229"/>
          </a:xfrm>
          <a:prstGeom prst="rect">
            <a:avLst/>
          </a:prstGeom>
        </p:spPr>
      </p:pic>
      <p:sp>
        <p:nvSpPr>
          <p:cNvPr id="16" name="CasellaDiTesto 15">
            <a:extLst>
              <a:ext uri="{FF2B5EF4-FFF2-40B4-BE49-F238E27FC236}">
                <a16:creationId xmlns:a16="http://schemas.microsoft.com/office/drawing/2014/main" id="{BCD1DE9E-1009-477A-9B7B-05CDE87FD0BB}"/>
              </a:ext>
            </a:extLst>
          </p:cNvPr>
          <p:cNvSpPr txBox="1"/>
          <p:nvPr/>
        </p:nvSpPr>
        <p:spPr>
          <a:xfrm>
            <a:off x="564763" y="2964939"/>
            <a:ext cx="2969146" cy="338554"/>
          </a:xfrm>
          <a:prstGeom prst="rect">
            <a:avLst/>
          </a:prstGeom>
          <a:noFill/>
        </p:spPr>
        <p:txBody>
          <a:bodyPr wrap="none" rtlCol="0">
            <a:spAutoFit/>
          </a:bodyPr>
          <a:lstStyle/>
          <a:p>
            <a:r>
              <a:rPr lang="it-IT" sz="1600" i="1" dirty="0" err="1"/>
              <a:t>Magnitude</a:t>
            </a:r>
            <a:r>
              <a:rPr lang="it-IT" sz="1600" i="1" dirty="0"/>
              <a:t> vs time </a:t>
            </a:r>
            <a:r>
              <a:rPr lang="it-IT" sz="1600" i="1" dirty="0" err="1"/>
              <a:t>distribution</a:t>
            </a:r>
            <a:endParaRPr lang="it-IT" sz="1600" i="1" dirty="0"/>
          </a:p>
        </p:txBody>
      </p:sp>
      <p:sp>
        <p:nvSpPr>
          <p:cNvPr id="17" name="CasellaDiTesto 16">
            <a:extLst>
              <a:ext uri="{FF2B5EF4-FFF2-40B4-BE49-F238E27FC236}">
                <a16:creationId xmlns:a16="http://schemas.microsoft.com/office/drawing/2014/main" id="{5969CEA4-99C6-435E-AD41-192C5A6FE562}"/>
              </a:ext>
            </a:extLst>
          </p:cNvPr>
          <p:cNvSpPr txBox="1"/>
          <p:nvPr/>
        </p:nvSpPr>
        <p:spPr>
          <a:xfrm>
            <a:off x="1736408" y="4883659"/>
            <a:ext cx="561372" cy="769441"/>
          </a:xfrm>
          <a:prstGeom prst="rect">
            <a:avLst/>
          </a:prstGeom>
          <a:noFill/>
        </p:spPr>
        <p:txBody>
          <a:bodyPr wrap="none" rtlCol="0">
            <a:spAutoFit/>
          </a:bodyPr>
          <a:lstStyle/>
          <a:p>
            <a:r>
              <a:rPr lang="it-IT" sz="4400" dirty="0"/>
              <a:t>+</a:t>
            </a:r>
          </a:p>
        </p:txBody>
      </p:sp>
      <p:sp>
        <p:nvSpPr>
          <p:cNvPr id="18" name="CasellaDiTesto 17">
            <a:extLst>
              <a:ext uri="{FF2B5EF4-FFF2-40B4-BE49-F238E27FC236}">
                <a16:creationId xmlns:a16="http://schemas.microsoft.com/office/drawing/2014/main" id="{2F5F65B9-DA75-4286-B53B-399416706812}"/>
              </a:ext>
            </a:extLst>
          </p:cNvPr>
          <p:cNvSpPr txBox="1"/>
          <p:nvPr/>
        </p:nvSpPr>
        <p:spPr>
          <a:xfrm>
            <a:off x="723695" y="5770011"/>
            <a:ext cx="2616422" cy="369332"/>
          </a:xfrm>
          <a:prstGeom prst="rect">
            <a:avLst/>
          </a:prstGeom>
          <a:noFill/>
        </p:spPr>
        <p:txBody>
          <a:bodyPr wrap="none" rtlCol="0">
            <a:spAutoFit/>
          </a:bodyPr>
          <a:lstStyle/>
          <a:p>
            <a:r>
              <a:rPr lang="it-IT" dirty="0" err="1"/>
              <a:t>Skewness</a:t>
            </a:r>
            <a:r>
              <a:rPr lang="it-IT" dirty="0"/>
              <a:t> and </a:t>
            </a:r>
            <a:r>
              <a:rPr lang="it-IT" dirty="0" err="1"/>
              <a:t>Curtosis</a:t>
            </a:r>
            <a:endParaRPr lang="it-IT" dirty="0"/>
          </a:p>
        </p:txBody>
      </p:sp>
      <p:sp>
        <p:nvSpPr>
          <p:cNvPr id="19" name="Freccia a destra 18">
            <a:extLst>
              <a:ext uri="{FF2B5EF4-FFF2-40B4-BE49-F238E27FC236}">
                <a16:creationId xmlns:a16="http://schemas.microsoft.com/office/drawing/2014/main" id="{6AFF54C1-4223-49F2-BBFE-231F713743C0}"/>
              </a:ext>
            </a:extLst>
          </p:cNvPr>
          <p:cNvSpPr/>
          <p:nvPr/>
        </p:nvSpPr>
        <p:spPr>
          <a:xfrm>
            <a:off x="3561804" y="3070818"/>
            <a:ext cx="665019" cy="655239"/>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uppo 22">
            <a:extLst>
              <a:ext uri="{FF2B5EF4-FFF2-40B4-BE49-F238E27FC236}">
                <a16:creationId xmlns:a16="http://schemas.microsoft.com/office/drawing/2014/main" id="{792B640D-D5F9-4B46-868F-37FE246766A9}"/>
              </a:ext>
            </a:extLst>
          </p:cNvPr>
          <p:cNvGrpSpPr/>
          <p:nvPr/>
        </p:nvGrpSpPr>
        <p:grpSpPr>
          <a:xfrm>
            <a:off x="4210217" y="1475761"/>
            <a:ext cx="2697042" cy="3845351"/>
            <a:chOff x="4251011" y="1905506"/>
            <a:chExt cx="2697042" cy="3845351"/>
          </a:xfrm>
        </p:grpSpPr>
        <p:sp>
          <p:nvSpPr>
            <p:cNvPr id="10" name="Rettangolo 9">
              <a:extLst>
                <a:ext uri="{FF2B5EF4-FFF2-40B4-BE49-F238E27FC236}">
                  <a16:creationId xmlns:a16="http://schemas.microsoft.com/office/drawing/2014/main" id="{28E13A69-FF9D-4525-A845-45307E81B14B}"/>
                </a:ext>
              </a:extLst>
            </p:cNvPr>
            <p:cNvSpPr/>
            <p:nvPr/>
          </p:nvSpPr>
          <p:spPr>
            <a:xfrm>
              <a:off x="4282191" y="1940648"/>
              <a:ext cx="2665862" cy="38102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94B0DA24-80D8-46CB-9140-BE52401390D8}"/>
                </a:ext>
              </a:extLst>
            </p:cNvPr>
            <p:cNvSpPr txBox="1"/>
            <p:nvPr/>
          </p:nvSpPr>
          <p:spPr>
            <a:xfrm>
              <a:off x="4251011" y="1905506"/>
              <a:ext cx="2565426" cy="3600986"/>
            </a:xfrm>
            <a:prstGeom prst="rect">
              <a:avLst/>
            </a:prstGeom>
            <a:noFill/>
          </p:spPr>
          <p:txBody>
            <a:bodyPr wrap="square" rtlCol="0">
              <a:spAutoFit/>
            </a:bodyPr>
            <a:lstStyle/>
            <a:p>
              <a:r>
                <a:rPr lang="en-GB" sz="2400" b="1" dirty="0">
                  <a:solidFill>
                    <a:srgbClr val="C00000"/>
                  </a:solidFill>
                </a:rPr>
                <a:t>42</a:t>
              </a:r>
              <a:r>
                <a:rPr lang="en-GB" dirty="0"/>
                <a:t> </a:t>
              </a:r>
            </a:p>
            <a:p>
              <a:r>
                <a:rPr lang="en-GB" dirty="0" err="1"/>
                <a:t>Spatio</a:t>
              </a:r>
              <a:r>
                <a:rPr lang="en-GB" dirty="0"/>
                <a:t>-temporal clusters</a:t>
              </a:r>
            </a:p>
            <a:p>
              <a:endParaRPr lang="en-GB" dirty="0"/>
            </a:p>
            <a:p>
              <a:r>
                <a:rPr lang="en-GB" sz="2400" b="1" dirty="0">
                  <a:solidFill>
                    <a:schemeClr val="bg2">
                      <a:lumMod val="75000"/>
                    </a:schemeClr>
                  </a:solidFill>
                </a:rPr>
                <a:t>34</a:t>
              </a:r>
              <a:r>
                <a:rPr lang="en-GB" dirty="0"/>
                <a:t> swarms</a:t>
              </a:r>
            </a:p>
            <a:p>
              <a:r>
                <a:rPr lang="en-GB" dirty="0"/>
                <a:t>(</a:t>
              </a:r>
              <a:r>
                <a:rPr lang="en-GB" sz="2400" b="1" dirty="0">
                  <a:solidFill>
                    <a:schemeClr val="bg2">
                      <a:lumMod val="75000"/>
                    </a:schemeClr>
                  </a:solidFill>
                </a:rPr>
                <a:t>25</a:t>
              </a:r>
              <a:r>
                <a:rPr lang="en-GB" dirty="0"/>
                <a:t> swarms +</a:t>
              </a:r>
              <a:r>
                <a:rPr lang="en-GB" sz="2400" b="1" dirty="0">
                  <a:solidFill>
                    <a:schemeClr val="bg2">
                      <a:lumMod val="75000"/>
                    </a:schemeClr>
                  </a:solidFill>
                </a:rPr>
                <a:t>9</a:t>
              </a:r>
              <a:r>
                <a:rPr lang="en-GB" dirty="0"/>
                <a:t> multi-phasic swarms)</a:t>
              </a:r>
            </a:p>
            <a:p>
              <a:endParaRPr lang="en-GB" dirty="0"/>
            </a:p>
            <a:p>
              <a:r>
                <a:rPr lang="en-GB" sz="2400" b="1" dirty="0">
                  <a:solidFill>
                    <a:srgbClr val="FF0000"/>
                  </a:solidFill>
                </a:rPr>
                <a:t>4</a:t>
              </a:r>
              <a:r>
                <a:rPr lang="en-GB" dirty="0"/>
                <a:t> seismic sequences</a:t>
              </a:r>
            </a:p>
            <a:p>
              <a:endParaRPr lang="en-GB" dirty="0"/>
            </a:p>
            <a:p>
              <a:r>
                <a:rPr lang="en-GB" sz="2400" b="1" dirty="0">
                  <a:solidFill>
                    <a:schemeClr val="bg1">
                      <a:lumMod val="75000"/>
                    </a:schemeClr>
                  </a:solidFill>
                </a:rPr>
                <a:t>4</a:t>
              </a:r>
              <a:r>
                <a:rPr lang="en-GB" dirty="0"/>
                <a:t> undefined clusters</a:t>
              </a:r>
            </a:p>
          </p:txBody>
        </p:sp>
      </p:grpSp>
      <p:pic>
        <p:nvPicPr>
          <p:cNvPr id="22" name="Immagine 21">
            <a:extLst>
              <a:ext uri="{FF2B5EF4-FFF2-40B4-BE49-F238E27FC236}">
                <a16:creationId xmlns:a16="http://schemas.microsoft.com/office/drawing/2014/main" id="{576885A5-44CF-47B1-9BE7-B998121D04F5}"/>
              </a:ext>
            </a:extLst>
          </p:cNvPr>
          <p:cNvPicPr>
            <a:picLocks noChangeAspect="1"/>
          </p:cNvPicPr>
          <p:nvPr/>
        </p:nvPicPr>
        <p:blipFill rotWithShape="1">
          <a:blip r:embed="rId4"/>
          <a:srcRect l="8944" t="16898" r="70517" b="46871"/>
          <a:stretch/>
        </p:blipFill>
        <p:spPr>
          <a:xfrm>
            <a:off x="7899093" y="206988"/>
            <a:ext cx="2950088" cy="2927228"/>
          </a:xfrm>
          <a:prstGeom prst="rect">
            <a:avLst/>
          </a:prstGeom>
          <a:ln>
            <a:noFill/>
          </a:ln>
          <a:effectLst>
            <a:outerShdw blurRad="190500" algn="tl" rotWithShape="0">
              <a:srgbClr val="000000">
                <a:alpha val="70000"/>
              </a:srgbClr>
            </a:outerShdw>
          </a:effectLst>
        </p:spPr>
      </p:pic>
      <p:pic>
        <p:nvPicPr>
          <p:cNvPr id="21" name="Immagine 20">
            <a:extLst>
              <a:ext uri="{FF2B5EF4-FFF2-40B4-BE49-F238E27FC236}">
                <a16:creationId xmlns:a16="http://schemas.microsoft.com/office/drawing/2014/main" id="{FAC8045C-162A-4E89-93E7-53E76124E1CC}"/>
              </a:ext>
            </a:extLst>
          </p:cNvPr>
          <p:cNvPicPr>
            <a:picLocks noChangeAspect="1"/>
          </p:cNvPicPr>
          <p:nvPr/>
        </p:nvPicPr>
        <p:blipFill rotWithShape="1">
          <a:blip r:embed="rId4"/>
          <a:srcRect l="29189" t="17174" r="50272" b="46595"/>
          <a:stretch/>
        </p:blipFill>
        <p:spPr>
          <a:xfrm>
            <a:off x="7847288" y="3363542"/>
            <a:ext cx="3081276" cy="3057399"/>
          </a:xfrm>
          <a:prstGeom prst="rect">
            <a:avLst/>
          </a:prstGeom>
          <a:ln>
            <a:noFill/>
          </a:ln>
          <a:effectLst>
            <a:outerShdw blurRad="190500" algn="tl" rotWithShape="0">
              <a:srgbClr val="000000">
                <a:alpha val="70000"/>
              </a:srgbClr>
            </a:outerShdw>
          </a:effectLst>
        </p:spPr>
      </p:pic>
      <p:sp>
        <p:nvSpPr>
          <p:cNvPr id="28" name="Rettangolo 27">
            <a:extLst>
              <a:ext uri="{FF2B5EF4-FFF2-40B4-BE49-F238E27FC236}">
                <a16:creationId xmlns:a16="http://schemas.microsoft.com/office/drawing/2014/main" id="{B3A0C9AA-6C2D-489E-9071-E339FDAD45B3}"/>
              </a:ext>
            </a:extLst>
          </p:cNvPr>
          <p:cNvSpPr/>
          <p:nvPr/>
        </p:nvSpPr>
        <p:spPr>
          <a:xfrm>
            <a:off x="4188774" y="289124"/>
            <a:ext cx="2629106" cy="923330"/>
          </a:xfrm>
          <a:prstGeom prst="rect">
            <a:avLst/>
          </a:prstGeom>
        </p:spPr>
        <p:txBody>
          <a:bodyPr wrap="square">
            <a:spAutoFit/>
          </a:bodyPr>
          <a:lstStyle/>
          <a:p>
            <a:pPr algn="ctr"/>
            <a:r>
              <a:rPr lang="en-GB" b="1" dirty="0">
                <a:solidFill>
                  <a:srgbClr val="0070C0"/>
                </a:solidFill>
              </a:rPr>
              <a:t>Detection and characterization of seismicity </a:t>
            </a:r>
            <a:endParaRPr lang="it-IT" b="1" dirty="0">
              <a:solidFill>
                <a:srgbClr val="0070C0"/>
              </a:solidFill>
            </a:endParaRPr>
          </a:p>
        </p:txBody>
      </p:sp>
    </p:spTree>
    <p:extLst>
      <p:ext uri="{BB962C8B-B14F-4D97-AF65-F5344CB8AC3E}">
        <p14:creationId xmlns:p14="http://schemas.microsoft.com/office/powerpoint/2010/main" val="987362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C78810EF-E13C-4FC9-8A3B-09AF48B944A2}"/>
              </a:ext>
            </a:extLst>
          </p:cNvPr>
          <p:cNvSpPr>
            <a:spLocks noGrp="1"/>
          </p:cNvSpPr>
          <p:nvPr>
            <p:ph type="ctrTitle"/>
          </p:nvPr>
        </p:nvSpPr>
        <p:spPr>
          <a:xfrm>
            <a:off x="1755991" y="1835150"/>
            <a:ext cx="8679915" cy="3654215"/>
          </a:xfrm>
        </p:spPr>
        <p:txBody>
          <a:bodyPr>
            <a:normAutofit fontScale="90000"/>
          </a:bodyPr>
          <a:lstStyle/>
          <a:p>
            <a:pPr algn="l"/>
            <a:br>
              <a:rPr lang="it-IT" sz="2000" b="1" dirty="0">
                <a:solidFill>
                  <a:srgbClr val="FF0000"/>
                </a:solidFill>
                <a:latin typeface="Arial" panose="020B0604020202020204" pitchFamily="34" charset="0"/>
                <a:cs typeface="Arial" panose="020B0604020202020204" pitchFamily="34" charset="0"/>
              </a:rPr>
            </a:br>
            <a:r>
              <a:rPr lang="it-IT" sz="2000" dirty="0">
                <a:solidFill>
                  <a:schemeClr val="bg1"/>
                </a:solidFill>
                <a:latin typeface="Arial" panose="020B0604020202020204" pitchFamily="34" charset="0"/>
                <a:ea typeface="+mn-ea"/>
                <a:cs typeface="Arial" panose="020B0604020202020204" pitchFamily="34" charset="0"/>
              </a:rPr>
              <a:t>Central-Southern </a:t>
            </a:r>
            <a:r>
              <a:rPr lang="it-IT" sz="2000" dirty="0" err="1">
                <a:solidFill>
                  <a:schemeClr val="bg1"/>
                </a:solidFill>
                <a:latin typeface="Arial" panose="020B0604020202020204" pitchFamily="34" charset="0"/>
                <a:ea typeface="+mn-ea"/>
                <a:cs typeface="Arial" panose="020B0604020202020204" pitchFamily="34" charset="0"/>
              </a:rPr>
              <a:t>Apennines</a:t>
            </a:r>
            <a:r>
              <a:rPr lang="it-IT" sz="2000" dirty="0">
                <a:solidFill>
                  <a:schemeClr val="bg1"/>
                </a:solidFill>
                <a:latin typeface="Arial" panose="020B0604020202020204" pitchFamily="34" charset="0"/>
                <a:ea typeface="+mn-ea"/>
                <a:cs typeface="Arial" panose="020B0604020202020204" pitchFamily="34" charset="0"/>
              </a:rPr>
              <a:t> </a:t>
            </a:r>
            <a:r>
              <a:rPr lang="en-US" sz="2000" dirty="0">
                <a:solidFill>
                  <a:schemeClr val="bg1"/>
                </a:solidFill>
                <a:latin typeface="Arial" panose="020B0604020202020204" pitchFamily="34" charset="0"/>
                <a:ea typeface="+mn-ea"/>
                <a:cs typeface="Arial" panose="020B0604020202020204" pitchFamily="34" charset="0"/>
              </a:rPr>
              <a:t>are characterized by heterogeneous rheology where small fault patches systematically release strain through earthquake swarms  and other parts are to date locked</a:t>
            </a:r>
            <a:br>
              <a:rPr lang="it-IT" sz="4000" b="1" dirty="0">
                <a:solidFill>
                  <a:srgbClr val="FF0000"/>
                </a:solidFill>
                <a:latin typeface="Arial" panose="020B0604020202020204" pitchFamily="34" charset="0"/>
                <a:cs typeface="Arial" panose="020B0604020202020204" pitchFamily="34" charset="0"/>
              </a:rPr>
            </a:br>
            <a:r>
              <a:rPr lang="it-IT" sz="4000" b="1" dirty="0">
                <a:solidFill>
                  <a:srgbClr val="FF0000"/>
                </a:solidFill>
                <a:latin typeface="Arial" panose="020B0604020202020204" pitchFamily="34" charset="0"/>
                <a:cs typeface="Arial" panose="020B0604020202020204" pitchFamily="34" charset="0"/>
              </a:rPr>
              <a:t>- </a:t>
            </a:r>
            <a:r>
              <a:rPr lang="en-GB" sz="2000" dirty="0">
                <a:solidFill>
                  <a:schemeClr val="bg1"/>
                </a:solidFill>
                <a:latin typeface="Arial" panose="020B0604020202020204" pitchFamily="34" charset="0"/>
                <a:ea typeface="+mn-ea"/>
                <a:cs typeface="Arial" panose="020B0604020202020204" pitchFamily="34" charset="0"/>
              </a:rPr>
              <a:t>The </a:t>
            </a:r>
            <a:r>
              <a:rPr lang="en-GB" sz="2000" dirty="0" err="1">
                <a:solidFill>
                  <a:schemeClr val="bg1"/>
                </a:solidFill>
                <a:latin typeface="Arial" panose="020B0604020202020204" pitchFamily="34" charset="0"/>
                <a:ea typeface="+mn-ea"/>
                <a:cs typeface="Arial" panose="020B0604020202020204" pitchFamily="34" charset="0"/>
              </a:rPr>
              <a:t>spatio</a:t>
            </a:r>
            <a:r>
              <a:rPr lang="en-GB" sz="2000" dirty="0">
                <a:solidFill>
                  <a:schemeClr val="bg1"/>
                </a:solidFill>
                <a:latin typeface="Arial" panose="020B0604020202020204" pitchFamily="34" charset="0"/>
                <a:ea typeface="+mn-ea"/>
                <a:cs typeface="Arial" panose="020B0604020202020204" pitchFamily="34" charset="0"/>
              </a:rPr>
              <a:t>-temporal analysis highlighted that the study area is mainly characterized by  the </a:t>
            </a:r>
            <a:r>
              <a:rPr lang="en-GB" sz="2000" dirty="0" err="1">
                <a:solidFill>
                  <a:schemeClr val="bg1"/>
                </a:solidFill>
                <a:latin typeface="Arial" panose="020B0604020202020204" pitchFamily="34" charset="0"/>
                <a:ea typeface="+mn-ea"/>
                <a:cs typeface="Arial" panose="020B0604020202020204" pitchFamily="34" charset="0"/>
              </a:rPr>
              <a:t>occurence</a:t>
            </a:r>
            <a:r>
              <a:rPr lang="en-GB" sz="2000" dirty="0">
                <a:solidFill>
                  <a:schemeClr val="bg1"/>
                </a:solidFill>
                <a:latin typeface="Arial" panose="020B0604020202020204" pitchFamily="34" charset="0"/>
                <a:ea typeface="+mn-ea"/>
                <a:cs typeface="Arial" panose="020B0604020202020204" pitchFamily="34" charset="0"/>
              </a:rPr>
              <a:t> of  seismic swarms  and subordinately by seismic sequence;</a:t>
            </a:r>
            <a:br>
              <a:rPr lang="en-GB" sz="2000" dirty="0">
                <a:solidFill>
                  <a:schemeClr val="bg1"/>
                </a:solidFill>
                <a:latin typeface="Arial" panose="020B0604020202020204" pitchFamily="34" charset="0"/>
                <a:ea typeface="+mn-ea"/>
                <a:cs typeface="Arial" panose="020B0604020202020204" pitchFamily="34" charset="0"/>
              </a:rPr>
            </a:br>
            <a:r>
              <a:rPr lang="en-GB" sz="4400" dirty="0">
                <a:solidFill>
                  <a:srgbClr val="FF0000"/>
                </a:solidFill>
                <a:latin typeface="Arial" panose="020B0604020202020204" pitchFamily="34" charset="0"/>
                <a:ea typeface="+mn-ea"/>
                <a:cs typeface="Arial" panose="020B0604020202020204" pitchFamily="34" charset="0"/>
              </a:rPr>
              <a:t>-</a:t>
            </a:r>
            <a:r>
              <a:rPr lang="en-GB" sz="2000" dirty="0">
                <a:solidFill>
                  <a:schemeClr val="bg1"/>
                </a:solidFill>
                <a:latin typeface="Arial" panose="020B0604020202020204" pitchFamily="34" charset="0"/>
                <a:ea typeface="+mn-ea"/>
                <a:cs typeface="Arial" panose="020B0604020202020204" pitchFamily="34" charset="0"/>
              </a:rPr>
              <a:t>  In the eastern sector ,  in correspondence of  the  major  active faults,  the seismicity is totally absent while the seismic swarms  are located  in between  them, giving important insights on  possible locked faults;</a:t>
            </a:r>
            <a:br>
              <a:rPr lang="en-GB" sz="2000" dirty="0">
                <a:solidFill>
                  <a:schemeClr val="bg1"/>
                </a:solidFill>
                <a:latin typeface="Arial" panose="020B0604020202020204" pitchFamily="34" charset="0"/>
                <a:ea typeface="+mn-ea"/>
                <a:cs typeface="Arial" panose="020B0604020202020204" pitchFamily="34" charset="0"/>
              </a:rPr>
            </a:br>
            <a:r>
              <a:rPr lang="en-GB" sz="4400" dirty="0">
                <a:solidFill>
                  <a:srgbClr val="FF0000"/>
                </a:solidFill>
                <a:latin typeface="Arial" panose="020B0604020202020204" pitchFamily="34" charset="0"/>
                <a:ea typeface="+mn-ea"/>
                <a:cs typeface="Arial" panose="020B0604020202020204" pitchFamily="34" charset="0"/>
              </a:rPr>
              <a:t>-</a:t>
            </a:r>
            <a:r>
              <a:rPr lang="en-GB" sz="2000" dirty="0">
                <a:solidFill>
                  <a:srgbClr val="FF0000"/>
                </a:solidFill>
                <a:latin typeface="Arial" panose="020B0604020202020204" pitchFamily="34" charset="0"/>
                <a:ea typeface="+mn-ea"/>
                <a:cs typeface="Arial" panose="020B0604020202020204" pitchFamily="34" charset="0"/>
              </a:rPr>
              <a:t> </a:t>
            </a:r>
            <a:r>
              <a:rPr lang="en-GB" sz="2000" dirty="0">
                <a:solidFill>
                  <a:schemeClr val="bg1"/>
                </a:solidFill>
                <a:latin typeface="Arial" panose="020B0604020202020204" pitchFamily="34" charset="0"/>
                <a:ea typeface="+mn-ea"/>
                <a:cs typeface="Arial" panose="020B0604020202020204" pitchFamily="34" charset="0"/>
              </a:rPr>
              <a:t>In</a:t>
            </a:r>
            <a:r>
              <a:rPr lang="en-GB" sz="2000" dirty="0">
                <a:solidFill>
                  <a:srgbClr val="FF0000"/>
                </a:solidFill>
                <a:latin typeface="Arial" panose="020B0604020202020204" pitchFamily="34" charset="0"/>
                <a:ea typeface="+mn-ea"/>
                <a:cs typeface="Arial" panose="020B0604020202020204" pitchFamily="34" charset="0"/>
              </a:rPr>
              <a:t>  </a:t>
            </a:r>
            <a:r>
              <a:rPr lang="en-GB" sz="2000" dirty="0">
                <a:solidFill>
                  <a:schemeClr val="bg1"/>
                </a:solidFill>
                <a:latin typeface="Arial" panose="020B0604020202020204" pitchFamily="34" charset="0"/>
                <a:ea typeface="+mn-ea"/>
                <a:cs typeface="Arial" panose="020B0604020202020204" pitchFamily="34" charset="0"/>
              </a:rPr>
              <a:t>the western sector,  a possible inference of  fluids drove the seismic swarm space-time evolution that show totally different characteristics.  </a:t>
            </a:r>
            <a:br>
              <a:rPr lang="it-IT" sz="2000" b="1" dirty="0"/>
            </a:br>
            <a:endParaRPr lang="it-IT" sz="2000" b="1" dirty="0"/>
          </a:p>
        </p:txBody>
      </p:sp>
      <p:sp>
        <p:nvSpPr>
          <p:cNvPr id="5" name="Rettangolo 4">
            <a:extLst>
              <a:ext uri="{FF2B5EF4-FFF2-40B4-BE49-F238E27FC236}">
                <a16:creationId xmlns:a16="http://schemas.microsoft.com/office/drawing/2014/main" id="{A3A83C7A-5F32-42E9-8A8A-02E533D0F1D5}"/>
              </a:ext>
            </a:extLst>
          </p:cNvPr>
          <p:cNvSpPr/>
          <p:nvPr/>
        </p:nvSpPr>
        <p:spPr>
          <a:xfrm>
            <a:off x="5746326" y="5320666"/>
            <a:ext cx="699247" cy="337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37303713"/>
      </p:ext>
    </p:extLst>
  </p:cSld>
  <p:clrMapOvr>
    <a:masterClrMapping/>
  </p:clrMapOvr>
</p:sld>
</file>

<file path=ppt/theme/theme1.xml><?xml version="1.0" encoding="utf-8"?>
<a:theme xmlns:a="http://schemas.openxmlformats.org/drawingml/2006/main" name="Atlante">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tlant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nte">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EF0781-FB17-4F1F-B3B1-699933968CEA}"/>
    </a:ext>
  </a:extLst>
</a:theme>
</file>

<file path=docProps/app.xml><?xml version="1.0" encoding="utf-8"?>
<Properties xmlns="http://schemas.openxmlformats.org/officeDocument/2006/extended-properties" xmlns:vt="http://schemas.openxmlformats.org/officeDocument/2006/docPropsVTypes">
  <Template>TM16401371[[fn=Atlante]]</Template>
  <TotalTime>1691</TotalTime>
  <Words>576</Words>
  <Application>Microsoft Office PowerPoint</Application>
  <PresentationFormat>Widescreen</PresentationFormat>
  <Paragraphs>66</Paragraphs>
  <Slides>6</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6</vt:i4>
      </vt:variant>
    </vt:vector>
  </HeadingPairs>
  <TitlesOfParts>
    <vt:vector size="11" baseType="lpstr">
      <vt:lpstr>Arial</vt:lpstr>
      <vt:lpstr>Calibri Light</vt:lpstr>
      <vt:lpstr>Rockwell</vt:lpstr>
      <vt:lpstr>Wingdings</vt:lpstr>
      <vt:lpstr>Atlante</vt:lpstr>
      <vt:lpstr>Quantitative analyses of background seismicity and earthquake clustering in extensional seismogenic settings- case studies from the Central-Southern Apennines of Italy</vt:lpstr>
      <vt:lpstr>Presentazione standard di PowerPoint</vt:lpstr>
      <vt:lpstr>Presentazione standard di PowerPoint</vt:lpstr>
      <vt:lpstr>Presentazione standard di PowerPoint</vt:lpstr>
      <vt:lpstr>Presentazione standard di PowerPoint</vt:lpstr>
      <vt:lpstr> Central-Southern Apennines are characterized by heterogeneous rheology where small fault patches systematically release strain through earthquake swarms  and other parts are to date locked - The spatio-temporal analysis highlighted that the study area is mainly characterized by  the occurence of  seismic swarms  and subordinately by seismic sequence; -  In the eastern sector ,  in correspondence of  the  major  active faults,  the seismicity is totally absent while the seismic swarms  are located  in between  them, giving important insights on  possible locked faults; - In  the western sector,  a possible inference of  fluids drove the seismic swarm space-time evolution that show totally different characteristics.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Rita de Nardis</dc:creator>
  <cp:lastModifiedBy>Rita de Nardis</cp:lastModifiedBy>
  <cp:revision>98</cp:revision>
  <dcterms:created xsi:type="dcterms:W3CDTF">2020-04-04T10:10:36Z</dcterms:created>
  <dcterms:modified xsi:type="dcterms:W3CDTF">2020-05-05T14:11:13Z</dcterms:modified>
</cp:coreProperties>
</file>