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301" r:id="rId3"/>
    <p:sldId id="291" r:id="rId4"/>
    <p:sldId id="292" r:id="rId5"/>
    <p:sldId id="294" r:id="rId6"/>
    <p:sldId id="293" r:id="rId7"/>
    <p:sldId id="302" r:id="rId8"/>
    <p:sldId id="296" r:id="rId9"/>
    <p:sldId id="297" r:id="rId10"/>
    <p:sldId id="298" r:id="rId11"/>
    <p:sldId id="299" r:id="rId12"/>
    <p:sldId id="300" r:id="rId13"/>
    <p:sldId id="290" r:id="rId14"/>
    <p:sldId id="303" r:id="rId15"/>
    <p:sldId id="295" r:id="rId16"/>
    <p:sldId id="304" r:id="rId17"/>
    <p:sldId id="305" r:id="rId1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BD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/>
    <p:restoredTop sz="95701" autoAdjust="0"/>
  </p:normalViewPr>
  <p:slideViewPr>
    <p:cSldViewPr snapToGrid="0" snapToObjects="1">
      <p:cViewPr>
        <p:scale>
          <a:sx n="129" d="100"/>
          <a:sy n="129" d="100"/>
        </p:scale>
        <p:origin x="808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0924E-BC64-FF41-93A9-0A5E4CB480EB}" type="datetimeFigureOut">
              <a:rPr lang="de-DE" smtClean="0"/>
              <a:t>29.04.20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697A3-AFB1-224D-BA09-788A2BF059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45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Tectonic</a:t>
            </a:r>
            <a:r>
              <a:rPr lang="de-DE" dirty="0"/>
              <a:t> </a:t>
            </a:r>
            <a:r>
              <a:rPr lang="de-DE" dirty="0" err="1"/>
              <a:t>subdivisions</a:t>
            </a:r>
            <a:r>
              <a:rPr lang="de-DE" dirty="0"/>
              <a:t> in </a:t>
            </a:r>
            <a:r>
              <a:rPr lang="de-DE" dirty="0" err="1"/>
              <a:t>thrust</a:t>
            </a:r>
            <a:r>
              <a:rPr lang="de-DE" dirty="0"/>
              <a:t> </a:t>
            </a:r>
            <a:r>
              <a:rPr lang="de-DE" dirty="0" err="1"/>
              <a:t>belts</a:t>
            </a:r>
            <a:r>
              <a:rPr lang="de-DE" dirty="0"/>
              <a:t>  I Ortner &amp; Kilian I 06.05.2020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06" y="6356350"/>
            <a:ext cx="1228344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Tectonic</a:t>
            </a:r>
            <a:r>
              <a:rPr lang="de-DE" dirty="0"/>
              <a:t> </a:t>
            </a:r>
            <a:r>
              <a:rPr lang="de-DE" dirty="0" err="1"/>
              <a:t>subdivisions</a:t>
            </a:r>
            <a:r>
              <a:rPr lang="de-DE" dirty="0"/>
              <a:t> in </a:t>
            </a:r>
            <a:r>
              <a:rPr lang="de-DE" dirty="0" err="1"/>
              <a:t>thrust</a:t>
            </a:r>
            <a:r>
              <a:rPr lang="de-DE" dirty="0"/>
              <a:t> </a:t>
            </a:r>
            <a:r>
              <a:rPr lang="de-DE" dirty="0" err="1"/>
              <a:t>belts</a:t>
            </a:r>
            <a:r>
              <a:rPr lang="de-DE" dirty="0"/>
              <a:t>  I Ortner &amp; Kilian I 06.05.2020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06" y="6356350"/>
            <a:ext cx="1228344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0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Page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Tectonic</a:t>
            </a:r>
            <a:r>
              <a:rPr lang="de-DE" dirty="0"/>
              <a:t> </a:t>
            </a:r>
            <a:r>
              <a:rPr lang="de-DE" dirty="0" err="1"/>
              <a:t>subdivisions</a:t>
            </a:r>
            <a:r>
              <a:rPr lang="de-DE" dirty="0"/>
              <a:t> in </a:t>
            </a:r>
            <a:r>
              <a:rPr lang="de-DE" dirty="0" err="1"/>
              <a:t>thrust</a:t>
            </a:r>
            <a:r>
              <a:rPr lang="de-DE" dirty="0"/>
              <a:t> </a:t>
            </a:r>
            <a:r>
              <a:rPr lang="de-DE" dirty="0" err="1"/>
              <a:t>belts</a:t>
            </a:r>
            <a:r>
              <a:rPr lang="de-DE" dirty="0"/>
              <a:t>  I Ortner &amp; Kilian I 06.05.2020</a:t>
            </a:r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06" y="6356350"/>
            <a:ext cx="1228344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6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-7935"/>
            <a:ext cx="9144000" cy="1277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71096" y="25400"/>
            <a:ext cx="782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>
                <a:latin typeface="Arial"/>
                <a:cs typeface="Arial"/>
              </a:rPr>
              <a:t>Tectonic</a:t>
            </a:r>
            <a:r>
              <a:rPr lang="de-DE" sz="2000" b="1" dirty="0">
                <a:latin typeface="Arial"/>
                <a:cs typeface="Arial"/>
              </a:rPr>
              <a:t> </a:t>
            </a:r>
            <a:r>
              <a:rPr lang="de-DE" sz="2000" b="1" dirty="0" err="1">
                <a:latin typeface="Arial"/>
                <a:cs typeface="Arial"/>
              </a:rPr>
              <a:t>subdivisions</a:t>
            </a:r>
            <a:r>
              <a:rPr lang="de-DE" sz="2000" b="1" dirty="0">
                <a:latin typeface="Arial"/>
                <a:cs typeface="Arial"/>
              </a:rPr>
              <a:t> in </a:t>
            </a:r>
            <a:r>
              <a:rPr lang="de-DE" sz="2000" b="1" dirty="0" err="1">
                <a:latin typeface="Arial"/>
                <a:cs typeface="Arial"/>
              </a:rPr>
              <a:t>thrust</a:t>
            </a:r>
            <a:r>
              <a:rPr lang="de-DE" sz="2000" b="1" dirty="0">
                <a:latin typeface="Arial"/>
                <a:cs typeface="Arial"/>
              </a:rPr>
              <a:t> </a:t>
            </a:r>
            <a:r>
              <a:rPr lang="de-DE" sz="2000" b="1" dirty="0" err="1">
                <a:latin typeface="Arial"/>
                <a:cs typeface="Arial"/>
              </a:rPr>
              <a:t>belts</a:t>
            </a:r>
            <a:r>
              <a:rPr lang="de-DE" sz="2000" b="1" dirty="0">
                <a:latin typeface="Arial"/>
                <a:cs typeface="Arial"/>
              </a:rPr>
              <a:t> – </a:t>
            </a:r>
            <a:r>
              <a:rPr lang="de-DE" sz="2000" b="1" dirty="0" err="1" smtClean="0">
                <a:latin typeface="Arial"/>
                <a:cs typeface="Arial"/>
              </a:rPr>
              <a:t>Cleaning</a:t>
            </a:r>
            <a:r>
              <a:rPr lang="de-DE" sz="2000" b="1" dirty="0" smtClean="0">
                <a:latin typeface="Arial"/>
                <a:cs typeface="Arial"/>
              </a:rPr>
              <a:t> </a:t>
            </a:r>
            <a:r>
              <a:rPr lang="de-DE" sz="2000" b="1" dirty="0" err="1">
                <a:latin typeface="Arial"/>
                <a:cs typeface="Arial"/>
              </a:rPr>
              <a:t>up</a:t>
            </a:r>
            <a:r>
              <a:rPr lang="de-DE" sz="2000" b="1" dirty="0">
                <a:latin typeface="Arial"/>
                <a:cs typeface="Arial"/>
              </a:rPr>
              <a:t> </a:t>
            </a:r>
            <a:r>
              <a:rPr lang="de-DE" sz="2000" b="1" dirty="0" err="1">
                <a:latin typeface="Arial"/>
                <a:cs typeface="Arial"/>
              </a:rPr>
              <a:t>the</a:t>
            </a:r>
            <a:r>
              <a:rPr lang="de-DE" sz="2000" b="1" dirty="0">
                <a:latin typeface="Arial"/>
                <a:cs typeface="Arial"/>
              </a:rPr>
              <a:t> western</a:t>
            </a:r>
          </a:p>
          <a:p>
            <a:pPr algn="ctr"/>
            <a:r>
              <a:rPr lang="de-DE" sz="2000" b="1" dirty="0">
                <a:latin typeface="Arial"/>
                <a:cs typeface="Arial"/>
              </a:rPr>
              <a:t>Northern </a:t>
            </a:r>
            <a:r>
              <a:rPr lang="de-DE" sz="2000" b="1" dirty="0" err="1">
                <a:latin typeface="Arial"/>
                <a:cs typeface="Arial"/>
              </a:rPr>
              <a:t>Calcareous</a:t>
            </a:r>
            <a:r>
              <a:rPr lang="de-DE" sz="2000" b="1" dirty="0">
                <a:latin typeface="Arial"/>
                <a:cs typeface="Arial"/>
              </a:rPr>
              <a:t> Alps (NCA)</a:t>
            </a:r>
          </a:p>
          <a:p>
            <a:pPr algn="ctr"/>
            <a:endParaRPr lang="de-DE" sz="1600" b="1" dirty="0">
              <a:latin typeface="Arial"/>
              <a:cs typeface="Arial"/>
            </a:endParaRPr>
          </a:p>
          <a:p>
            <a:pPr algn="ctr"/>
            <a:r>
              <a:rPr lang="de-DE" sz="1600" b="1" dirty="0">
                <a:latin typeface="Arial"/>
                <a:cs typeface="Arial"/>
              </a:rPr>
              <a:t>H. Ortner, S. Kilian, Institute </a:t>
            </a:r>
            <a:r>
              <a:rPr lang="de-DE" sz="1600" b="1" dirty="0" err="1">
                <a:latin typeface="Arial"/>
                <a:cs typeface="Arial"/>
              </a:rPr>
              <a:t>of</a:t>
            </a:r>
            <a:r>
              <a:rPr lang="de-DE" sz="1600" b="1" dirty="0">
                <a:latin typeface="Arial"/>
                <a:cs typeface="Arial"/>
              </a:rPr>
              <a:t> </a:t>
            </a:r>
            <a:r>
              <a:rPr lang="de-DE" sz="1600" b="1" dirty="0" err="1">
                <a:latin typeface="Arial"/>
                <a:cs typeface="Arial"/>
              </a:rPr>
              <a:t>Geology,University</a:t>
            </a:r>
            <a:r>
              <a:rPr lang="de-DE" sz="1600" b="1" dirty="0">
                <a:latin typeface="Arial"/>
                <a:cs typeface="Arial"/>
              </a:rPr>
              <a:t> </a:t>
            </a:r>
            <a:r>
              <a:rPr lang="de-DE" sz="1600" b="1" dirty="0" err="1">
                <a:latin typeface="Arial"/>
                <a:cs typeface="Arial"/>
              </a:rPr>
              <a:t>of</a:t>
            </a:r>
            <a:r>
              <a:rPr lang="de-DE" sz="1600" b="1" dirty="0">
                <a:latin typeface="Arial"/>
                <a:cs typeface="Arial"/>
              </a:rPr>
              <a:t> Innsbruck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60960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25400" y="4102100"/>
            <a:ext cx="7061200" cy="1968500"/>
          </a:xfrm>
          <a:custGeom>
            <a:avLst/>
            <a:gdLst>
              <a:gd name="connsiteX0" fmla="*/ 0 w 7061200"/>
              <a:gd name="connsiteY0" fmla="*/ 1943100 h 1968500"/>
              <a:gd name="connsiteX1" fmla="*/ 698500 w 7061200"/>
              <a:gd name="connsiteY1" fmla="*/ 1968500 h 1968500"/>
              <a:gd name="connsiteX2" fmla="*/ 1143000 w 7061200"/>
              <a:gd name="connsiteY2" fmla="*/ 1955800 h 1968500"/>
              <a:gd name="connsiteX3" fmla="*/ 1676400 w 7061200"/>
              <a:gd name="connsiteY3" fmla="*/ 1917700 h 1968500"/>
              <a:gd name="connsiteX4" fmla="*/ 2552700 w 7061200"/>
              <a:gd name="connsiteY4" fmla="*/ 1701800 h 1968500"/>
              <a:gd name="connsiteX5" fmla="*/ 3124200 w 7061200"/>
              <a:gd name="connsiteY5" fmla="*/ 1485900 h 1968500"/>
              <a:gd name="connsiteX6" fmla="*/ 4000500 w 7061200"/>
              <a:gd name="connsiteY6" fmla="*/ 1257300 h 1968500"/>
              <a:gd name="connsiteX7" fmla="*/ 4864100 w 7061200"/>
              <a:gd name="connsiteY7" fmla="*/ 1016000 h 1968500"/>
              <a:gd name="connsiteX8" fmla="*/ 5473700 w 7061200"/>
              <a:gd name="connsiteY8" fmla="*/ 850900 h 1968500"/>
              <a:gd name="connsiteX9" fmla="*/ 5842000 w 7061200"/>
              <a:gd name="connsiteY9" fmla="*/ 685800 h 1968500"/>
              <a:gd name="connsiteX10" fmla="*/ 6007100 w 7061200"/>
              <a:gd name="connsiteY10" fmla="*/ 495300 h 1968500"/>
              <a:gd name="connsiteX11" fmla="*/ 6197600 w 7061200"/>
              <a:gd name="connsiteY11" fmla="*/ 381000 h 1968500"/>
              <a:gd name="connsiteX12" fmla="*/ 6438900 w 7061200"/>
              <a:gd name="connsiteY12" fmla="*/ 228600 h 1968500"/>
              <a:gd name="connsiteX13" fmla="*/ 6705600 w 7061200"/>
              <a:gd name="connsiteY13" fmla="*/ 139700 h 1968500"/>
              <a:gd name="connsiteX14" fmla="*/ 6883400 w 7061200"/>
              <a:gd name="connsiteY14" fmla="*/ 63500 h 1968500"/>
              <a:gd name="connsiteX15" fmla="*/ 7061200 w 7061200"/>
              <a:gd name="connsiteY15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61200" h="1968500">
                <a:moveTo>
                  <a:pt x="0" y="1943100"/>
                </a:moveTo>
                <a:lnTo>
                  <a:pt x="698500" y="1968500"/>
                </a:lnTo>
                <a:lnTo>
                  <a:pt x="1143000" y="1955800"/>
                </a:lnTo>
                <a:lnTo>
                  <a:pt x="1676400" y="1917700"/>
                </a:lnTo>
                <a:lnTo>
                  <a:pt x="2552700" y="1701800"/>
                </a:lnTo>
                <a:lnTo>
                  <a:pt x="3124200" y="1485900"/>
                </a:lnTo>
                <a:lnTo>
                  <a:pt x="4000500" y="1257300"/>
                </a:lnTo>
                <a:lnTo>
                  <a:pt x="4864100" y="1016000"/>
                </a:lnTo>
                <a:lnTo>
                  <a:pt x="5473700" y="850900"/>
                </a:lnTo>
                <a:lnTo>
                  <a:pt x="5842000" y="685800"/>
                </a:lnTo>
                <a:lnTo>
                  <a:pt x="6007100" y="495300"/>
                </a:lnTo>
                <a:lnTo>
                  <a:pt x="6197600" y="381000"/>
                </a:lnTo>
                <a:lnTo>
                  <a:pt x="6438900" y="228600"/>
                </a:lnTo>
                <a:lnTo>
                  <a:pt x="6705600" y="139700"/>
                </a:lnTo>
                <a:lnTo>
                  <a:pt x="6883400" y="63500"/>
                </a:lnTo>
                <a:lnTo>
                  <a:pt x="7061200" y="0"/>
                </a:lnTo>
              </a:path>
            </a:pathLst>
          </a:cu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771900" y="2247900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Fallesin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klippe</a:t>
            </a:r>
          </a:p>
        </p:txBody>
      </p:sp>
      <p:sp>
        <p:nvSpPr>
          <p:cNvPr id="7" name="Textfeld 6"/>
          <p:cNvSpPr txBox="1"/>
          <p:nvPr/>
        </p:nvSpPr>
        <p:spPr>
          <a:xfrm rot="20556411">
            <a:off x="2998292" y="4057829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Norian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dolomite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20556411">
            <a:off x="5518038" y="5486022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Cenomanian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shale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20556411">
            <a:off x="3788523" y="548602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>
                <a:latin typeface="Arial" charset="0"/>
                <a:ea typeface="Arial" charset="0"/>
                <a:cs typeface="Arial" charset="0"/>
              </a:rPr>
              <a:t>shear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zone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1800" y="1605061"/>
            <a:ext cx="3621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Proper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contact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units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... 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" y="6356350"/>
            <a:ext cx="1228344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96803A36-158E-6A42-9753-D7D042FE9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704D283-CED6-1642-AAFA-90BBBB542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2B154C3-4C6B-934F-ABB7-6E1D995F4FAE}"/>
              </a:ext>
            </a:extLst>
          </p:cNvPr>
          <p:cNvSpPr txBox="1"/>
          <p:nvPr/>
        </p:nvSpPr>
        <p:spPr>
          <a:xfrm>
            <a:off x="376083" y="5274"/>
            <a:ext cx="8395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Allochthons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surrounded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on all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sides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Cross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 (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backlimb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folded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splay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originates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cuts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anticline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This out-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splay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interpreted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separate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Lechtal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Inntal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not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Eoalpine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nappe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stacking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subsequent </a:t>
            </a:r>
            <a:r>
              <a:rPr lang="de-DE" sz="12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Mesoalpine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shortening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51C29562-C42B-BA48-9B43-E35728F2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68"/>
            <a:ext cx="9144000" cy="370306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AD5ADD8-E182-9C41-A08A-F13B27EDC2B4}"/>
              </a:ext>
            </a:extLst>
          </p:cNvPr>
          <p:cNvSpPr txBox="1"/>
          <p:nvPr/>
        </p:nvSpPr>
        <p:spPr>
          <a:xfrm rot="18059753">
            <a:off x="1011315" y="2370449"/>
            <a:ext cx="162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&lt;= Inntal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A1331D4F-CF44-3A47-B27F-6B385E3903C5}"/>
              </a:ext>
            </a:extLst>
          </p:cNvPr>
          <p:cNvSpPr txBox="1"/>
          <p:nvPr/>
        </p:nvSpPr>
        <p:spPr>
          <a:xfrm rot="18059753">
            <a:off x="317561" y="3799441"/>
            <a:ext cx="1747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Lechtal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=&gt;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79263179-0A70-C14A-A6C1-7C09222F87B1}"/>
              </a:ext>
            </a:extLst>
          </p:cNvPr>
          <p:cNvSpPr txBox="1"/>
          <p:nvPr/>
        </p:nvSpPr>
        <p:spPr>
          <a:xfrm rot="286511">
            <a:off x="3662138" y="3962400"/>
            <a:ext cx="1819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Eoalpine</a:t>
            </a:r>
            <a:r>
              <a:rPr lang="de-DE" sz="1200" dirty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principal</a:t>
            </a:r>
            <a:r>
              <a:rPr lang="de-DE" sz="1200" dirty="0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FF0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endParaRPr lang="de-DE" sz="1200" dirty="0">
              <a:solidFill>
                <a:srgbClr val="FF0000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05B1CD19-4398-9444-BCA7-9AACDFE63B22}"/>
              </a:ext>
            </a:extLst>
          </p:cNvPr>
          <p:cNvSpPr txBox="1"/>
          <p:nvPr/>
        </p:nvSpPr>
        <p:spPr>
          <a:xfrm rot="1212833">
            <a:off x="1513744" y="3225109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dirty="0" err="1">
                <a:solidFill>
                  <a:srgbClr val="FFC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Mesoalpine</a:t>
            </a:r>
            <a:r>
              <a:rPr lang="de-DE" sz="1200" dirty="0">
                <a:solidFill>
                  <a:srgbClr val="FFC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out-</a:t>
            </a:r>
            <a:r>
              <a:rPr lang="de-DE" sz="1200" dirty="0" err="1">
                <a:solidFill>
                  <a:srgbClr val="FFC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FFC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de-DE" sz="1200" dirty="0" err="1" smtClean="0">
                <a:solidFill>
                  <a:srgbClr val="FFC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de-DE" sz="1200" dirty="0" smtClean="0">
                <a:solidFill>
                  <a:srgbClr val="FFC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FFC0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endParaRPr lang="de-DE" sz="1200" dirty="0">
              <a:solidFill>
                <a:srgbClr val="FFC000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3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96803A36-158E-6A42-9753-D7D042FE9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704D283-CED6-1642-AAFA-90BBBB542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pic>
        <p:nvPicPr>
          <p:cNvPr id="13" name="Bild 12" descr="GamsjochGeologie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829"/>
            <a:ext cx="9144000" cy="5463822"/>
          </a:xfrm>
          <a:prstGeom prst="rect">
            <a:avLst/>
          </a:prstGeom>
        </p:spPr>
      </p:pic>
      <p:grpSp>
        <p:nvGrpSpPr>
          <p:cNvPr id="14" name="Group 15"/>
          <p:cNvGrpSpPr/>
          <p:nvPr/>
        </p:nvGrpSpPr>
        <p:grpSpPr>
          <a:xfrm>
            <a:off x="4211960" y="2941588"/>
            <a:ext cx="2395158" cy="873968"/>
            <a:chOff x="4211960" y="2420888"/>
            <a:chExt cx="2395158" cy="873968"/>
          </a:xfrm>
        </p:grpSpPr>
        <p:cxnSp>
          <p:nvCxnSpPr>
            <p:cNvPr id="15" name="Straight Arrow Connector 6"/>
            <p:cNvCxnSpPr/>
            <p:nvPr/>
          </p:nvCxnSpPr>
          <p:spPr bwMode="auto">
            <a:xfrm flipH="1" flipV="1">
              <a:off x="4211960" y="2420888"/>
              <a:ext cx="936104" cy="36004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2"/>
            <p:cNvSpPr txBox="1"/>
            <p:nvPr/>
          </p:nvSpPr>
          <p:spPr>
            <a:xfrm>
              <a:off x="5148064" y="2586970"/>
              <a:ext cx="1459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young-on-old</a:t>
              </a:r>
              <a:endParaRPr lang="en-US" sz="1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out-of-sequence thrust</a:t>
              </a:r>
            </a:p>
            <a:p>
              <a:r>
                <a:rPr lang="en-US" sz="1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cuts across </a:t>
              </a:r>
              <a:r>
                <a:rPr lang="en-US" sz="10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Gamsjoch</a:t>
              </a:r>
              <a:endParaRPr lang="en-US" sz="1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anticline</a:t>
              </a:r>
              <a:endPara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" name="TextBox 13"/>
          <p:cNvSpPr txBox="1"/>
          <p:nvPr/>
        </p:nvSpPr>
        <p:spPr>
          <a:xfrm>
            <a:off x="6125886" y="4069802"/>
            <a:ext cx="2891470" cy="199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base to top: </a:t>
            </a:r>
          </a:p>
          <a:p>
            <a:pPr algn="r">
              <a:lnSpc>
                <a:spcPct val="150000"/>
              </a:lnSpc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al, am,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sb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= Jurassic-Cretaceous pelagic limestones and marls </a:t>
            </a:r>
          </a:p>
          <a:p>
            <a:pPr algn="r">
              <a:lnSpc>
                <a:spcPct val="150000"/>
              </a:lnSpc>
            </a:pP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kö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=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Rhätian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shales</a:t>
            </a:r>
          </a:p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wk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Ladinian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platform</a:t>
            </a:r>
          </a:p>
          <a:p>
            <a:pPr algn="r">
              <a:lnSpc>
                <a:spcPct val="150000"/>
              </a:lnSpc>
            </a:pP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v,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rf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Anisian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Ladinan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limestones</a:t>
            </a:r>
          </a:p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Rh =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Anisian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limestones and </a:t>
            </a:r>
            <a:r>
              <a:rPr lang="en-US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evaporites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2B154C3-4C6B-934F-ABB7-6E1D995F4FAE}"/>
              </a:ext>
            </a:extLst>
          </p:cNvPr>
          <p:cNvSpPr txBox="1"/>
          <p:nvPr/>
        </p:nvSpPr>
        <p:spPr>
          <a:xfrm>
            <a:off x="376083" y="5274"/>
            <a:ext cx="8395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Thrusting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bring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ut-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thrusts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delimiting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emplace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These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not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Eoalpine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nappe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stacking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subsequent </a:t>
            </a:r>
            <a:r>
              <a:rPr lang="de-DE" sz="12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Mesoalpine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shortening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hteck 4"/>
          <p:cNvSpPr/>
          <p:nvPr/>
        </p:nvSpPr>
        <p:spPr>
          <a:xfrm>
            <a:off x="3448576" y="1073534"/>
            <a:ext cx="13901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Inntal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hrust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</a:p>
        </p:txBody>
      </p:sp>
      <p:cxnSp>
        <p:nvCxnSpPr>
          <p:cNvPr id="7" name="Gerade Verbindung 6"/>
          <p:cNvCxnSpPr/>
          <p:nvPr/>
        </p:nvCxnSpPr>
        <p:spPr>
          <a:xfrm flipV="1">
            <a:off x="4787900" y="1421646"/>
            <a:ext cx="0" cy="1037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4753764" y="1073534"/>
            <a:ext cx="13901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Lechtal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hrust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&lt;=</a:t>
            </a:r>
          </a:p>
        </p:txBody>
      </p:sp>
      <p:sp>
        <p:nvSpPr>
          <p:cNvPr id="25" name="TextBox 13"/>
          <p:cNvSpPr txBox="1"/>
          <p:nvPr/>
        </p:nvSpPr>
        <p:spPr>
          <a:xfrm>
            <a:off x="1288" y="5678439"/>
            <a:ext cx="289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(Kilian &amp; Ortner 2019,</a:t>
            </a:r>
          </a:p>
          <a:p>
            <a:r>
              <a:rPr lang="de-AT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Austrian Journal </a:t>
            </a:r>
            <a:r>
              <a:rPr lang="de-AT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AT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Earth </a:t>
            </a:r>
            <a:r>
              <a:rPr lang="de-AT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Sciences</a:t>
            </a:r>
            <a:r>
              <a:rPr lang="de-AT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1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EBA229B5-7CFD-BC45-B1DD-7E8FA6FF2A0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Tectonic subdivisions in thrust belts  I Ortner &amp; Kilian I 06.05.2020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1185862"/>
            <a:ext cx="5272470" cy="492918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3" y="3918189"/>
            <a:ext cx="3256679" cy="22782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889252" y="1338314"/>
            <a:ext cx="822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Roggspitze</a:t>
            </a:r>
            <a:endParaRPr lang="de-DE" sz="10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2747 m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Freihandform 7"/>
          <p:cNvSpPr/>
          <p:nvPr/>
        </p:nvSpPr>
        <p:spPr>
          <a:xfrm>
            <a:off x="1403350" y="2178050"/>
            <a:ext cx="1117600" cy="2254250"/>
          </a:xfrm>
          <a:custGeom>
            <a:avLst/>
            <a:gdLst>
              <a:gd name="connsiteX0" fmla="*/ 1117600 w 1117600"/>
              <a:gd name="connsiteY0" fmla="*/ 0 h 2254250"/>
              <a:gd name="connsiteX1" fmla="*/ 1047750 w 1117600"/>
              <a:gd name="connsiteY1" fmla="*/ 120650 h 2254250"/>
              <a:gd name="connsiteX2" fmla="*/ 1022350 w 1117600"/>
              <a:gd name="connsiteY2" fmla="*/ 209550 h 2254250"/>
              <a:gd name="connsiteX3" fmla="*/ 939800 w 1117600"/>
              <a:gd name="connsiteY3" fmla="*/ 292100 h 2254250"/>
              <a:gd name="connsiteX4" fmla="*/ 812800 w 1117600"/>
              <a:gd name="connsiteY4" fmla="*/ 400050 h 2254250"/>
              <a:gd name="connsiteX5" fmla="*/ 711200 w 1117600"/>
              <a:gd name="connsiteY5" fmla="*/ 469900 h 2254250"/>
              <a:gd name="connsiteX6" fmla="*/ 596900 w 1117600"/>
              <a:gd name="connsiteY6" fmla="*/ 495300 h 2254250"/>
              <a:gd name="connsiteX7" fmla="*/ 463550 w 1117600"/>
              <a:gd name="connsiteY7" fmla="*/ 558800 h 2254250"/>
              <a:gd name="connsiteX8" fmla="*/ 317500 w 1117600"/>
              <a:gd name="connsiteY8" fmla="*/ 660400 h 2254250"/>
              <a:gd name="connsiteX9" fmla="*/ 184150 w 1117600"/>
              <a:gd name="connsiteY9" fmla="*/ 806450 h 2254250"/>
              <a:gd name="connsiteX10" fmla="*/ 101600 w 1117600"/>
              <a:gd name="connsiteY10" fmla="*/ 927100 h 2254250"/>
              <a:gd name="connsiteX11" fmla="*/ 25400 w 1117600"/>
              <a:gd name="connsiteY11" fmla="*/ 990600 h 2254250"/>
              <a:gd name="connsiteX12" fmla="*/ 0 w 1117600"/>
              <a:gd name="connsiteY12" fmla="*/ 1073150 h 2254250"/>
              <a:gd name="connsiteX13" fmla="*/ 82550 w 1117600"/>
              <a:gd name="connsiteY13" fmla="*/ 1136650 h 2254250"/>
              <a:gd name="connsiteX14" fmla="*/ 171450 w 1117600"/>
              <a:gd name="connsiteY14" fmla="*/ 1162050 h 2254250"/>
              <a:gd name="connsiteX15" fmla="*/ 190500 w 1117600"/>
              <a:gd name="connsiteY15" fmla="*/ 1212850 h 2254250"/>
              <a:gd name="connsiteX16" fmla="*/ 165100 w 1117600"/>
              <a:gd name="connsiteY16" fmla="*/ 1276350 h 2254250"/>
              <a:gd name="connsiteX17" fmla="*/ 95250 w 1117600"/>
              <a:gd name="connsiteY17" fmla="*/ 1377950 h 2254250"/>
              <a:gd name="connsiteX18" fmla="*/ 76200 w 1117600"/>
              <a:gd name="connsiteY18" fmla="*/ 1441450 h 2254250"/>
              <a:gd name="connsiteX19" fmla="*/ 107950 w 1117600"/>
              <a:gd name="connsiteY19" fmla="*/ 1492250 h 2254250"/>
              <a:gd name="connsiteX20" fmla="*/ 139700 w 1117600"/>
              <a:gd name="connsiteY20" fmla="*/ 1606550 h 2254250"/>
              <a:gd name="connsiteX21" fmla="*/ 184150 w 1117600"/>
              <a:gd name="connsiteY21" fmla="*/ 1758950 h 2254250"/>
              <a:gd name="connsiteX22" fmla="*/ 215900 w 1117600"/>
              <a:gd name="connsiteY22" fmla="*/ 1892300 h 2254250"/>
              <a:gd name="connsiteX23" fmla="*/ 222250 w 1117600"/>
              <a:gd name="connsiteY23" fmla="*/ 2032000 h 2254250"/>
              <a:gd name="connsiteX24" fmla="*/ 241300 w 1117600"/>
              <a:gd name="connsiteY24" fmla="*/ 2171700 h 2254250"/>
              <a:gd name="connsiteX25" fmla="*/ 247650 w 1117600"/>
              <a:gd name="connsiteY25" fmla="*/ 2254250 h 2254250"/>
              <a:gd name="connsiteX26" fmla="*/ 247650 w 1117600"/>
              <a:gd name="connsiteY26" fmla="*/ 2254250 h 225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17600" h="2254250">
                <a:moveTo>
                  <a:pt x="1117600" y="0"/>
                </a:moveTo>
                <a:lnTo>
                  <a:pt x="1047750" y="120650"/>
                </a:lnTo>
                <a:lnTo>
                  <a:pt x="1022350" y="209550"/>
                </a:lnTo>
                <a:lnTo>
                  <a:pt x="939800" y="292100"/>
                </a:lnTo>
                <a:lnTo>
                  <a:pt x="812800" y="400050"/>
                </a:lnTo>
                <a:lnTo>
                  <a:pt x="711200" y="469900"/>
                </a:lnTo>
                <a:lnTo>
                  <a:pt x="596900" y="495300"/>
                </a:lnTo>
                <a:lnTo>
                  <a:pt x="463550" y="558800"/>
                </a:lnTo>
                <a:lnTo>
                  <a:pt x="317500" y="660400"/>
                </a:lnTo>
                <a:lnTo>
                  <a:pt x="184150" y="806450"/>
                </a:lnTo>
                <a:lnTo>
                  <a:pt x="101600" y="927100"/>
                </a:lnTo>
                <a:lnTo>
                  <a:pt x="25400" y="990600"/>
                </a:lnTo>
                <a:lnTo>
                  <a:pt x="0" y="1073150"/>
                </a:lnTo>
                <a:lnTo>
                  <a:pt x="82550" y="1136650"/>
                </a:lnTo>
                <a:lnTo>
                  <a:pt x="171450" y="1162050"/>
                </a:lnTo>
                <a:lnTo>
                  <a:pt x="190500" y="1212850"/>
                </a:lnTo>
                <a:lnTo>
                  <a:pt x="165100" y="1276350"/>
                </a:lnTo>
                <a:lnTo>
                  <a:pt x="95250" y="1377950"/>
                </a:lnTo>
                <a:lnTo>
                  <a:pt x="76200" y="1441450"/>
                </a:lnTo>
                <a:lnTo>
                  <a:pt x="107950" y="1492250"/>
                </a:lnTo>
                <a:lnTo>
                  <a:pt x="139700" y="1606550"/>
                </a:lnTo>
                <a:lnTo>
                  <a:pt x="184150" y="1758950"/>
                </a:lnTo>
                <a:lnTo>
                  <a:pt x="215900" y="1892300"/>
                </a:lnTo>
                <a:lnTo>
                  <a:pt x="222250" y="2032000"/>
                </a:lnTo>
                <a:lnTo>
                  <a:pt x="241300" y="2171700"/>
                </a:lnTo>
                <a:lnTo>
                  <a:pt x="247650" y="2254250"/>
                </a:lnTo>
                <a:lnTo>
                  <a:pt x="247650" y="2254250"/>
                </a:lnTo>
              </a:path>
            </a:pathLst>
          </a:cu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3713612" y="5346939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_________</a:t>
            </a:r>
          </a:p>
          <a:p>
            <a:pPr algn="ctr"/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2400 m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2533650" y="4610100"/>
            <a:ext cx="2654300" cy="749300"/>
          </a:xfrm>
          <a:custGeom>
            <a:avLst/>
            <a:gdLst>
              <a:gd name="connsiteX0" fmla="*/ 2654300 w 2654300"/>
              <a:gd name="connsiteY0" fmla="*/ 0 h 749300"/>
              <a:gd name="connsiteX1" fmla="*/ 2578100 w 2654300"/>
              <a:gd name="connsiteY1" fmla="*/ 152400 h 749300"/>
              <a:gd name="connsiteX2" fmla="*/ 2533650 w 2654300"/>
              <a:gd name="connsiteY2" fmla="*/ 190500 h 749300"/>
              <a:gd name="connsiteX3" fmla="*/ 2457450 w 2654300"/>
              <a:gd name="connsiteY3" fmla="*/ 196850 h 749300"/>
              <a:gd name="connsiteX4" fmla="*/ 2406650 w 2654300"/>
              <a:gd name="connsiteY4" fmla="*/ 247650 h 749300"/>
              <a:gd name="connsiteX5" fmla="*/ 2413000 w 2654300"/>
              <a:gd name="connsiteY5" fmla="*/ 368300 h 749300"/>
              <a:gd name="connsiteX6" fmla="*/ 2413000 w 2654300"/>
              <a:gd name="connsiteY6" fmla="*/ 501650 h 749300"/>
              <a:gd name="connsiteX7" fmla="*/ 2406650 w 2654300"/>
              <a:gd name="connsiteY7" fmla="*/ 622300 h 749300"/>
              <a:gd name="connsiteX8" fmla="*/ 2324100 w 2654300"/>
              <a:gd name="connsiteY8" fmla="*/ 692150 h 749300"/>
              <a:gd name="connsiteX9" fmla="*/ 2146300 w 2654300"/>
              <a:gd name="connsiteY9" fmla="*/ 704850 h 749300"/>
              <a:gd name="connsiteX10" fmla="*/ 1911350 w 2654300"/>
              <a:gd name="connsiteY10" fmla="*/ 736600 h 749300"/>
              <a:gd name="connsiteX11" fmla="*/ 1574800 w 2654300"/>
              <a:gd name="connsiteY11" fmla="*/ 749300 h 749300"/>
              <a:gd name="connsiteX12" fmla="*/ 1244600 w 2654300"/>
              <a:gd name="connsiteY12" fmla="*/ 704850 h 749300"/>
              <a:gd name="connsiteX13" fmla="*/ 641350 w 2654300"/>
              <a:gd name="connsiteY13" fmla="*/ 679450 h 749300"/>
              <a:gd name="connsiteX14" fmla="*/ 285750 w 2654300"/>
              <a:gd name="connsiteY14" fmla="*/ 666750 h 749300"/>
              <a:gd name="connsiteX15" fmla="*/ 0 w 2654300"/>
              <a:gd name="connsiteY15" fmla="*/ 622300 h 749300"/>
              <a:gd name="connsiteX16" fmla="*/ 0 w 2654300"/>
              <a:gd name="connsiteY16" fmla="*/ 6223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4300" h="749300">
                <a:moveTo>
                  <a:pt x="2654300" y="0"/>
                </a:moveTo>
                <a:lnTo>
                  <a:pt x="2578100" y="152400"/>
                </a:lnTo>
                <a:lnTo>
                  <a:pt x="2533650" y="190500"/>
                </a:lnTo>
                <a:lnTo>
                  <a:pt x="2457450" y="196850"/>
                </a:lnTo>
                <a:lnTo>
                  <a:pt x="2406650" y="247650"/>
                </a:lnTo>
                <a:lnTo>
                  <a:pt x="2413000" y="368300"/>
                </a:lnTo>
                <a:lnTo>
                  <a:pt x="2413000" y="501650"/>
                </a:lnTo>
                <a:lnTo>
                  <a:pt x="2406650" y="622300"/>
                </a:lnTo>
                <a:lnTo>
                  <a:pt x="2324100" y="692150"/>
                </a:lnTo>
                <a:lnTo>
                  <a:pt x="2146300" y="704850"/>
                </a:lnTo>
                <a:lnTo>
                  <a:pt x="1911350" y="736600"/>
                </a:lnTo>
                <a:lnTo>
                  <a:pt x="1574800" y="749300"/>
                </a:lnTo>
                <a:lnTo>
                  <a:pt x="1244600" y="704850"/>
                </a:lnTo>
                <a:lnTo>
                  <a:pt x="641350" y="679450"/>
                </a:lnTo>
                <a:lnTo>
                  <a:pt x="285750" y="666750"/>
                </a:lnTo>
                <a:lnTo>
                  <a:pt x="0" y="622300"/>
                </a:lnTo>
                <a:lnTo>
                  <a:pt x="0" y="622300"/>
                </a:lnTo>
              </a:path>
            </a:pathLst>
          </a:cu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6851650" y="5546994"/>
            <a:ext cx="635000" cy="30135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039404" y="5403088"/>
            <a:ext cx="875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Roggspitze</a:t>
            </a:r>
            <a:endParaRPr lang="de-DE" sz="1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76083" y="1456313"/>
            <a:ext cx="5331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smtClean="0">
                <a:latin typeface="Arial" charset="0"/>
                <a:ea typeface="Arial" charset="0"/>
                <a:cs typeface="Arial" charset="0"/>
              </a:rPr>
              <a:t>N                                                                                                                   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S</a:t>
            </a:r>
            <a:endParaRPr lang="de-DE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4584" y="5372309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Cenomanian</a:t>
            </a:r>
            <a:r>
              <a:rPr lang="de-DE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shale</a:t>
            </a:r>
            <a:endParaRPr lang="de-DE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958000" y="2857647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Lower</a:t>
            </a:r>
            <a:r>
              <a:rPr lang="de-DE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Jurassic</a:t>
            </a:r>
            <a:endParaRPr lang="de-DE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pelagic</a:t>
            </a:r>
            <a:r>
              <a:rPr lang="de-DE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limestone</a:t>
            </a:r>
            <a:endParaRPr lang="de-DE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5400000">
            <a:off x="260414" y="1803772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Rhätian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limestone block =&gt;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4904720" y="5322590"/>
            <a:ext cx="182721" cy="1687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4549438" y="5470329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slide</a:t>
            </a:r>
            <a:r>
              <a:rPr lang="de-DE" sz="1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plane</a:t>
            </a:r>
            <a:endParaRPr lang="de-DE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2135688" y="2014387"/>
            <a:ext cx="264124" cy="3346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1403350" y="1731870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unconformity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2B154C3-4C6B-934F-ABB7-6E1D995F4FAE}"/>
              </a:ext>
            </a:extLst>
          </p:cNvPr>
          <p:cNvSpPr txBox="1"/>
          <p:nvPr/>
        </p:nvSpPr>
        <p:spPr>
          <a:xfrm>
            <a:off x="376083" y="5274"/>
            <a:ext cx="8395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Thrusting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bring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Mountain-size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glide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bocks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interpreted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klippen.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Roggspitze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listolithe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A block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Liassic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breccias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pelagic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limestones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Cenomanian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shales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887233" y="946733"/>
            <a:ext cx="3256679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unconformity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on top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block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mapped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sedimentary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succession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footwall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block lies on top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hangingwall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-on-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-7935"/>
            <a:ext cx="9144000" cy="1277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60960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25400" y="4102100"/>
            <a:ext cx="7061200" cy="1968500"/>
          </a:xfrm>
          <a:custGeom>
            <a:avLst/>
            <a:gdLst>
              <a:gd name="connsiteX0" fmla="*/ 0 w 7061200"/>
              <a:gd name="connsiteY0" fmla="*/ 1943100 h 1968500"/>
              <a:gd name="connsiteX1" fmla="*/ 698500 w 7061200"/>
              <a:gd name="connsiteY1" fmla="*/ 1968500 h 1968500"/>
              <a:gd name="connsiteX2" fmla="*/ 1143000 w 7061200"/>
              <a:gd name="connsiteY2" fmla="*/ 1955800 h 1968500"/>
              <a:gd name="connsiteX3" fmla="*/ 1676400 w 7061200"/>
              <a:gd name="connsiteY3" fmla="*/ 1917700 h 1968500"/>
              <a:gd name="connsiteX4" fmla="*/ 2552700 w 7061200"/>
              <a:gd name="connsiteY4" fmla="*/ 1701800 h 1968500"/>
              <a:gd name="connsiteX5" fmla="*/ 3124200 w 7061200"/>
              <a:gd name="connsiteY5" fmla="*/ 1485900 h 1968500"/>
              <a:gd name="connsiteX6" fmla="*/ 4000500 w 7061200"/>
              <a:gd name="connsiteY6" fmla="*/ 1257300 h 1968500"/>
              <a:gd name="connsiteX7" fmla="*/ 4864100 w 7061200"/>
              <a:gd name="connsiteY7" fmla="*/ 1016000 h 1968500"/>
              <a:gd name="connsiteX8" fmla="*/ 5473700 w 7061200"/>
              <a:gd name="connsiteY8" fmla="*/ 850900 h 1968500"/>
              <a:gd name="connsiteX9" fmla="*/ 5842000 w 7061200"/>
              <a:gd name="connsiteY9" fmla="*/ 685800 h 1968500"/>
              <a:gd name="connsiteX10" fmla="*/ 6007100 w 7061200"/>
              <a:gd name="connsiteY10" fmla="*/ 495300 h 1968500"/>
              <a:gd name="connsiteX11" fmla="*/ 6197600 w 7061200"/>
              <a:gd name="connsiteY11" fmla="*/ 381000 h 1968500"/>
              <a:gd name="connsiteX12" fmla="*/ 6438900 w 7061200"/>
              <a:gd name="connsiteY12" fmla="*/ 228600 h 1968500"/>
              <a:gd name="connsiteX13" fmla="*/ 6705600 w 7061200"/>
              <a:gd name="connsiteY13" fmla="*/ 139700 h 1968500"/>
              <a:gd name="connsiteX14" fmla="*/ 6883400 w 7061200"/>
              <a:gd name="connsiteY14" fmla="*/ 63500 h 1968500"/>
              <a:gd name="connsiteX15" fmla="*/ 7061200 w 7061200"/>
              <a:gd name="connsiteY15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61200" h="1968500">
                <a:moveTo>
                  <a:pt x="0" y="1943100"/>
                </a:moveTo>
                <a:lnTo>
                  <a:pt x="698500" y="1968500"/>
                </a:lnTo>
                <a:lnTo>
                  <a:pt x="1143000" y="1955800"/>
                </a:lnTo>
                <a:lnTo>
                  <a:pt x="1676400" y="1917700"/>
                </a:lnTo>
                <a:lnTo>
                  <a:pt x="2552700" y="1701800"/>
                </a:lnTo>
                <a:lnTo>
                  <a:pt x="3124200" y="1485900"/>
                </a:lnTo>
                <a:lnTo>
                  <a:pt x="4000500" y="1257300"/>
                </a:lnTo>
                <a:lnTo>
                  <a:pt x="4864100" y="1016000"/>
                </a:lnTo>
                <a:lnTo>
                  <a:pt x="5473700" y="850900"/>
                </a:lnTo>
                <a:lnTo>
                  <a:pt x="5842000" y="685800"/>
                </a:lnTo>
                <a:lnTo>
                  <a:pt x="6007100" y="495300"/>
                </a:lnTo>
                <a:lnTo>
                  <a:pt x="6197600" y="381000"/>
                </a:lnTo>
                <a:lnTo>
                  <a:pt x="6438900" y="228600"/>
                </a:lnTo>
                <a:lnTo>
                  <a:pt x="6705600" y="139700"/>
                </a:lnTo>
                <a:lnTo>
                  <a:pt x="6883400" y="63500"/>
                </a:lnTo>
                <a:lnTo>
                  <a:pt x="7061200" y="0"/>
                </a:lnTo>
              </a:path>
            </a:pathLst>
          </a:cu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771900" y="2247900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Fallesin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klippe</a:t>
            </a:r>
          </a:p>
        </p:txBody>
      </p:sp>
      <p:sp>
        <p:nvSpPr>
          <p:cNvPr id="7" name="Textfeld 6"/>
          <p:cNvSpPr txBox="1"/>
          <p:nvPr/>
        </p:nvSpPr>
        <p:spPr>
          <a:xfrm rot="20556411">
            <a:off x="2998292" y="4057829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Norian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dolomite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 rot="20556411">
            <a:off x="4206344" y="6067183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Cenomanian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shale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20556411">
            <a:off x="3788523" y="548602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>
                <a:latin typeface="Arial" charset="0"/>
                <a:ea typeface="Arial" charset="0"/>
                <a:cs typeface="Arial" charset="0"/>
              </a:rPr>
              <a:t>shear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zone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31800" y="1605061"/>
            <a:ext cx="845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Proper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contact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units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bedding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footwall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hanging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wall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parallel,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represents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geometry</a:t>
            </a:r>
            <a:r>
              <a:rPr lang="de-DE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hanging</a:t>
            </a:r>
            <a:r>
              <a:rPr lang="de-DE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wall flat on an </a:t>
            </a:r>
            <a:r>
              <a:rPr lang="de-DE" sz="1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upper</a:t>
            </a:r>
            <a:r>
              <a:rPr lang="de-DE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footwall</a:t>
            </a:r>
            <a:r>
              <a:rPr lang="de-DE" sz="1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flat</a:t>
            </a:r>
            <a:endParaRPr lang="de-DE" sz="1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400" y="-117969"/>
            <a:ext cx="9118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latin typeface="Arial" charset="0"/>
                <a:ea typeface="Arial" charset="0"/>
                <a:cs typeface="Arial" charset="0"/>
              </a:rPr>
              <a:t>As a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consequence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we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propose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revised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subdivision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western 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Northern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Alps,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avoids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problems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discussed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here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entirely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based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emplacement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old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-on-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young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rocks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across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thrusts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5400" y="1316929"/>
            <a:ext cx="9131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Arial" charset="0"/>
                <a:ea typeface="Arial" charset="0"/>
                <a:cs typeface="Arial" charset="0"/>
              </a:rPr>
              <a:t>N                                                                                                                                                                               S</a:t>
            </a:r>
            <a:endParaRPr lang="de-DE" sz="1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60" y="4734212"/>
            <a:ext cx="3083040" cy="2156779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29723">
            <a:off x="8775973" y="6421726"/>
            <a:ext cx="291537" cy="20621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" y="6356350"/>
            <a:ext cx="1228344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74999"/>
            <a:ext cx="8496944" cy="387373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EBA229B5-7CFD-BC45-B1DD-7E8FA6FF2A01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Tectonic subdivisions in thrust belts  I Ortner &amp; Kilian I 06.05.2020</a:t>
            </a:r>
            <a:endParaRPr lang="de-DE" dirty="0"/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57E827F6-135C-AB4B-AF72-9FA42C96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5504"/>
            <a:ext cx="8515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63F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Model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stacking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sheets</a:t>
            </a:r>
            <a:endParaRPr lang="de-DE" altLang="de-DE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="" xmlns:a16="http://schemas.microsoft.com/office/drawing/2014/main" id="{57E827F6-135C-AB4B-AF72-9FA42C96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27" y="5008324"/>
            <a:ext cx="85156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63F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model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only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relies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on</a:t>
            </a:r>
          </a:p>
          <a:p>
            <a:pPr marL="285750" indent="-285750">
              <a:buFontTx/>
              <a:buChar char="-"/>
            </a:pP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ages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syntectonic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sediments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below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sheets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endParaRPr lang="de-DE" altLang="de-DE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geometry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hanging</a:t>
            </a:r>
            <a:r>
              <a:rPr lang="de-DE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wall flat on an </a:t>
            </a:r>
            <a:r>
              <a:rPr lang="de-DE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upper</a:t>
            </a:r>
            <a:r>
              <a:rPr lang="de-DE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footwall</a:t>
            </a:r>
            <a:r>
              <a:rPr lang="de-DE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flat</a:t>
            </a:r>
            <a:endParaRPr lang="de-DE" altLang="de-DE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Freihandform 8"/>
          <p:cNvSpPr/>
          <p:nvPr/>
        </p:nvSpPr>
        <p:spPr>
          <a:xfrm>
            <a:off x="162046" y="526422"/>
            <a:ext cx="7802539" cy="1713053"/>
          </a:xfrm>
          <a:custGeom>
            <a:avLst/>
            <a:gdLst>
              <a:gd name="connsiteX0" fmla="*/ 162045 w 7766612"/>
              <a:gd name="connsiteY0" fmla="*/ 1701479 h 1724628"/>
              <a:gd name="connsiteX1" fmla="*/ 613458 w 7766612"/>
              <a:gd name="connsiteY1" fmla="*/ 1724628 h 1724628"/>
              <a:gd name="connsiteX2" fmla="*/ 1169043 w 7766612"/>
              <a:gd name="connsiteY2" fmla="*/ 1435261 h 1724628"/>
              <a:gd name="connsiteX3" fmla="*/ 5926238 w 7766612"/>
              <a:gd name="connsiteY3" fmla="*/ 1435261 h 1724628"/>
              <a:gd name="connsiteX4" fmla="*/ 6667017 w 7766612"/>
              <a:gd name="connsiteY4" fmla="*/ 1713053 h 1724628"/>
              <a:gd name="connsiteX5" fmla="*/ 7766612 w 7766612"/>
              <a:gd name="connsiteY5" fmla="*/ 1713053 h 1724628"/>
              <a:gd name="connsiteX6" fmla="*/ 7755038 w 7766612"/>
              <a:gd name="connsiteY6" fmla="*/ 532436 h 1724628"/>
              <a:gd name="connsiteX7" fmla="*/ 3935392 w 7766612"/>
              <a:gd name="connsiteY7" fmla="*/ 520861 h 1724628"/>
              <a:gd name="connsiteX8" fmla="*/ 2303362 w 7766612"/>
              <a:gd name="connsiteY8" fmla="*/ 0 h 1724628"/>
              <a:gd name="connsiteX9" fmla="*/ 439838 w 7766612"/>
              <a:gd name="connsiteY9" fmla="*/ 23149 h 1724628"/>
              <a:gd name="connsiteX10" fmla="*/ 34724 w 7766612"/>
              <a:gd name="connsiteY10" fmla="*/ 555585 h 1724628"/>
              <a:gd name="connsiteX11" fmla="*/ 0 w 7766612"/>
              <a:gd name="connsiteY11" fmla="*/ 1574157 h 1724628"/>
              <a:gd name="connsiteX12" fmla="*/ 162045 w 7766612"/>
              <a:gd name="connsiteY12" fmla="*/ 1701479 h 1724628"/>
              <a:gd name="connsiteX0" fmla="*/ 162045 w 7766612"/>
              <a:gd name="connsiteY0" fmla="*/ 1701479 h 1713053"/>
              <a:gd name="connsiteX1" fmla="*/ 620773 w 7766612"/>
              <a:gd name="connsiteY1" fmla="*/ 1709998 h 1713053"/>
              <a:gd name="connsiteX2" fmla="*/ 1169043 w 7766612"/>
              <a:gd name="connsiteY2" fmla="*/ 1435261 h 1713053"/>
              <a:gd name="connsiteX3" fmla="*/ 5926238 w 7766612"/>
              <a:gd name="connsiteY3" fmla="*/ 1435261 h 1713053"/>
              <a:gd name="connsiteX4" fmla="*/ 6667017 w 7766612"/>
              <a:gd name="connsiteY4" fmla="*/ 1713053 h 1713053"/>
              <a:gd name="connsiteX5" fmla="*/ 7766612 w 7766612"/>
              <a:gd name="connsiteY5" fmla="*/ 1713053 h 1713053"/>
              <a:gd name="connsiteX6" fmla="*/ 7755038 w 7766612"/>
              <a:gd name="connsiteY6" fmla="*/ 532436 h 1713053"/>
              <a:gd name="connsiteX7" fmla="*/ 3935392 w 7766612"/>
              <a:gd name="connsiteY7" fmla="*/ 520861 h 1713053"/>
              <a:gd name="connsiteX8" fmla="*/ 2303362 w 7766612"/>
              <a:gd name="connsiteY8" fmla="*/ 0 h 1713053"/>
              <a:gd name="connsiteX9" fmla="*/ 439838 w 7766612"/>
              <a:gd name="connsiteY9" fmla="*/ 23149 h 1713053"/>
              <a:gd name="connsiteX10" fmla="*/ 34724 w 7766612"/>
              <a:gd name="connsiteY10" fmla="*/ 555585 h 1713053"/>
              <a:gd name="connsiteX11" fmla="*/ 0 w 7766612"/>
              <a:gd name="connsiteY11" fmla="*/ 1574157 h 1713053"/>
              <a:gd name="connsiteX12" fmla="*/ 162045 w 7766612"/>
              <a:gd name="connsiteY12" fmla="*/ 1701479 h 1713053"/>
              <a:gd name="connsiteX0" fmla="*/ 162045 w 7766612"/>
              <a:gd name="connsiteY0" fmla="*/ 1701479 h 1713053"/>
              <a:gd name="connsiteX1" fmla="*/ 562252 w 7766612"/>
              <a:gd name="connsiteY1" fmla="*/ 1709998 h 1713053"/>
              <a:gd name="connsiteX2" fmla="*/ 1169043 w 7766612"/>
              <a:gd name="connsiteY2" fmla="*/ 1435261 h 1713053"/>
              <a:gd name="connsiteX3" fmla="*/ 5926238 w 7766612"/>
              <a:gd name="connsiteY3" fmla="*/ 1435261 h 1713053"/>
              <a:gd name="connsiteX4" fmla="*/ 6667017 w 7766612"/>
              <a:gd name="connsiteY4" fmla="*/ 1713053 h 1713053"/>
              <a:gd name="connsiteX5" fmla="*/ 7766612 w 7766612"/>
              <a:gd name="connsiteY5" fmla="*/ 1713053 h 1713053"/>
              <a:gd name="connsiteX6" fmla="*/ 7755038 w 7766612"/>
              <a:gd name="connsiteY6" fmla="*/ 532436 h 1713053"/>
              <a:gd name="connsiteX7" fmla="*/ 3935392 w 7766612"/>
              <a:gd name="connsiteY7" fmla="*/ 520861 h 1713053"/>
              <a:gd name="connsiteX8" fmla="*/ 2303362 w 7766612"/>
              <a:gd name="connsiteY8" fmla="*/ 0 h 1713053"/>
              <a:gd name="connsiteX9" fmla="*/ 439838 w 7766612"/>
              <a:gd name="connsiteY9" fmla="*/ 23149 h 1713053"/>
              <a:gd name="connsiteX10" fmla="*/ 34724 w 7766612"/>
              <a:gd name="connsiteY10" fmla="*/ 555585 h 1713053"/>
              <a:gd name="connsiteX11" fmla="*/ 0 w 7766612"/>
              <a:gd name="connsiteY11" fmla="*/ 1574157 h 1713053"/>
              <a:gd name="connsiteX12" fmla="*/ 162045 w 7766612"/>
              <a:gd name="connsiteY12" fmla="*/ 1701479 h 1713053"/>
              <a:gd name="connsiteX0" fmla="*/ 162045 w 7766612"/>
              <a:gd name="connsiteY0" fmla="*/ 1701479 h 1713053"/>
              <a:gd name="connsiteX1" fmla="*/ 511045 w 7766612"/>
              <a:gd name="connsiteY1" fmla="*/ 1709998 h 1713053"/>
              <a:gd name="connsiteX2" fmla="*/ 1169043 w 7766612"/>
              <a:gd name="connsiteY2" fmla="*/ 1435261 h 1713053"/>
              <a:gd name="connsiteX3" fmla="*/ 5926238 w 7766612"/>
              <a:gd name="connsiteY3" fmla="*/ 1435261 h 1713053"/>
              <a:gd name="connsiteX4" fmla="*/ 6667017 w 7766612"/>
              <a:gd name="connsiteY4" fmla="*/ 1713053 h 1713053"/>
              <a:gd name="connsiteX5" fmla="*/ 7766612 w 7766612"/>
              <a:gd name="connsiteY5" fmla="*/ 1713053 h 1713053"/>
              <a:gd name="connsiteX6" fmla="*/ 7755038 w 7766612"/>
              <a:gd name="connsiteY6" fmla="*/ 532436 h 1713053"/>
              <a:gd name="connsiteX7" fmla="*/ 3935392 w 7766612"/>
              <a:gd name="connsiteY7" fmla="*/ 520861 h 1713053"/>
              <a:gd name="connsiteX8" fmla="*/ 2303362 w 7766612"/>
              <a:gd name="connsiteY8" fmla="*/ 0 h 1713053"/>
              <a:gd name="connsiteX9" fmla="*/ 439838 w 7766612"/>
              <a:gd name="connsiteY9" fmla="*/ 23149 h 1713053"/>
              <a:gd name="connsiteX10" fmla="*/ 34724 w 7766612"/>
              <a:gd name="connsiteY10" fmla="*/ 555585 h 1713053"/>
              <a:gd name="connsiteX11" fmla="*/ 0 w 7766612"/>
              <a:gd name="connsiteY11" fmla="*/ 1574157 h 1713053"/>
              <a:gd name="connsiteX12" fmla="*/ 162045 w 7766612"/>
              <a:gd name="connsiteY12" fmla="*/ 1701479 h 1713053"/>
              <a:gd name="connsiteX0" fmla="*/ 162045 w 7766612"/>
              <a:gd name="connsiteY0" fmla="*/ 1701479 h 1713053"/>
              <a:gd name="connsiteX1" fmla="*/ 511045 w 7766612"/>
              <a:gd name="connsiteY1" fmla="*/ 1709998 h 1713053"/>
              <a:gd name="connsiteX2" fmla="*/ 1169043 w 7766612"/>
              <a:gd name="connsiteY2" fmla="*/ 1435261 h 1713053"/>
              <a:gd name="connsiteX3" fmla="*/ 5926238 w 7766612"/>
              <a:gd name="connsiteY3" fmla="*/ 1435261 h 1713053"/>
              <a:gd name="connsiteX4" fmla="*/ 6667017 w 7766612"/>
              <a:gd name="connsiteY4" fmla="*/ 1713053 h 1713053"/>
              <a:gd name="connsiteX5" fmla="*/ 7766612 w 7766612"/>
              <a:gd name="connsiteY5" fmla="*/ 1713053 h 1713053"/>
              <a:gd name="connsiteX6" fmla="*/ 7755038 w 7766612"/>
              <a:gd name="connsiteY6" fmla="*/ 532436 h 1713053"/>
              <a:gd name="connsiteX7" fmla="*/ 4220399 w 7766612"/>
              <a:gd name="connsiteY7" fmla="*/ 69598 h 1713053"/>
              <a:gd name="connsiteX8" fmla="*/ 2303362 w 7766612"/>
              <a:gd name="connsiteY8" fmla="*/ 0 h 1713053"/>
              <a:gd name="connsiteX9" fmla="*/ 439838 w 7766612"/>
              <a:gd name="connsiteY9" fmla="*/ 23149 h 1713053"/>
              <a:gd name="connsiteX10" fmla="*/ 34724 w 7766612"/>
              <a:gd name="connsiteY10" fmla="*/ 555585 h 1713053"/>
              <a:gd name="connsiteX11" fmla="*/ 0 w 7766612"/>
              <a:gd name="connsiteY11" fmla="*/ 1574157 h 1713053"/>
              <a:gd name="connsiteX12" fmla="*/ 162045 w 7766612"/>
              <a:gd name="connsiteY12" fmla="*/ 1701479 h 1713053"/>
              <a:gd name="connsiteX0" fmla="*/ 162045 w 7802539"/>
              <a:gd name="connsiteY0" fmla="*/ 1701479 h 1713053"/>
              <a:gd name="connsiteX1" fmla="*/ 511045 w 7802539"/>
              <a:gd name="connsiteY1" fmla="*/ 1709998 h 1713053"/>
              <a:gd name="connsiteX2" fmla="*/ 1169043 w 7802539"/>
              <a:gd name="connsiteY2" fmla="*/ 1435261 h 1713053"/>
              <a:gd name="connsiteX3" fmla="*/ 5926238 w 7802539"/>
              <a:gd name="connsiteY3" fmla="*/ 1435261 h 1713053"/>
              <a:gd name="connsiteX4" fmla="*/ 6667017 w 7802539"/>
              <a:gd name="connsiteY4" fmla="*/ 1713053 h 1713053"/>
              <a:gd name="connsiteX5" fmla="*/ 7766612 w 7802539"/>
              <a:gd name="connsiteY5" fmla="*/ 1713053 h 1713053"/>
              <a:gd name="connsiteX6" fmla="*/ 7802539 w 7802539"/>
              <a:gd name="connsiteY6" fmla="*/ 140550 h 1713053"/>
              <a:gd name="connsiteX7" fmla="*/ 4220399 w 7802539"/>
              <a:gd name="connsiteY7" fmla="*/ 69598 h 1713053"/>
              <a:gd name="connsiteX8" fmla="*/ 2303362 w 7802539"/>
              <a:gd name="connsiteY8" fmla="*/ 0 h 1713053"/>
              <a:gd name="connsiteX9" fmla="*/ 439838 w 7802539"/>
              <a:gd name="connsiteY9" fmla="*/ 23149 h 1713053"/>
              <a:gd name="connsiteX10" fmla="*/ 34724 w 7802539"/>
              <a:gd name="connsiteY10" fmla="*/ 555585 h 1713053"/>
              <a:gd name="connsiteX11" fmla="*/ 0 w 7802539"/>
              <a:gd name="connsiteY11" fmla="*/ 1574157 h 1713053"/>
              <a:gd name="connsiteX12" fmla="*/ 162045 w 7802539"/>
              <a:gd name="connsiteY12" fmla="*/ 1701479 h 1713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02539" h="1713053">
                <a:moveTo>
                  <a:pt x="162045" y="1701479"/>
                </a:moveTo>
                <a:lnTo>
                  <a:pt x="511045" y="1709998"/>
                </a:lnTo>
                <a:lnTo>
                  <a:pt x="1169043" y="1435261"/>
                </a:lnTo>
                <a:lnTo>
                  <a:pt x="5926238" y="1435261"/>
                </a:lnTo>
                <a:lnTo>
                  <a:pt x="6667017" y="1713053"/>
                </a:lnTo>
                <a:lnTo>
                  <a:pt x="7766612" y="1713053"/>
                </a:lnTo>
                <a:lnTo>
                  <a:pt x="7802539" y="140550"/>
                </a:lnTo>
                <a:lnTo>
                  <a:pt x="4220399" y="69598"/>
                </a:lnTo>
                <a:lnTo>
                  <a:pt x="2303362" y="0"/>
                </a:lnTo>
                <a:lnTo>
                  <a:pt x="439838" y="23149"/>
                </a:lnTo>
                <a:lnTo>
                  <a:pt x="34724" y="555585"/>
                </a:lnTo>
                <a:lnTo>
                  <a:pt x="0" y="1574157"/>
                </a:lnTo>
                <a:lnTo>
                  <a:pt x="162045" y="170147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 Box 2">
            <a:extLst>
              <a:ext uri="{FF2B5EF4-FFF2-40B4-BE49-F238E27FC236}">
                <a16:creationId xmlns="" xmlns:a16="http://schemas.microsoft.com/office/drawing/2014/main" id="{57E827F6-135C-AB4B-AF72-9FA42C96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754" y="1174265"/>
            <a:ext cx="4279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63F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de-DE" altLang="de-DE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Late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stage</a:t>
            </a:r>
            <a:r>
              <a:rPr lang="de-DE" altLang="de-DE" b="1" dirty="0" smtClean="0">
                <a:latin typeface="Arial" charset="0"/>
                <a:ea typeface="Arial" charset="0"/>
                <a:cs typeface="Arial" charset="0"/>
              </a:rPr>
              <a:t> - progressive </a:t>
            </a:r>
            <a:r>
              <a:rPr lang="de-DE" altLang="de-DE" b="1" dirty="0" err="1" smtClean="0">
                <a:latin typeface="Arial" charset="0"/>
                <a:ea typeface="Arial" charset="0"/>
                <a:cs typeface="Arial" charset="0"/>
              </a:rPr>
              <a:t>shortening</a:t>
            </a:r>
            <a:endParaRPr lang="de-DE" altLang="de-DE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="" xmlns:a16="http://schemas.microsoft.com/office/drawing/2014/main" id="{57E827F6-135C-AB4B-AF72-9FA42C96D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67" y="1740404"/>
            <a:ext cx="45401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63F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200" dirty="0" err="1" smtClean="0">
                <a:latin typeface="Arial" charset="0"/>
                <a:ea typeface="Arial" charset="0"/>
                <a:cs typeface="Arial" charset="0"/>
              </a:rPr>
              <a:t>Unconformity</a:t>
            </a:r>
            <a:r>
              <a:rPr lang="de-DE" altLang="de-DE" sz="1200" dirty="0" smtClean="0"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de-DE" altLang="de-DE" sz="1200" dirty="0" err="1" smtClean="0">
                <a:latin typeface="Arial" charset="0"/>
                <a:ea typeface="Arial" charset="0"/>
                <a:cs typeface="Arial" charset="0"/>
              </a:rPr>
              <a:t>base</a:t>
            </a:r>
            <a:r>
              <a:rPr lang="de-DE" alt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sz="12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alt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de-DE" sz="12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altLang="de-DE" sz="1200" dirty="0" smtClean="0">
                <a:latin typeface="Arial" charset="0"/>
                <a:ea typeface="Arial" charset="0"/>
                <a:cs typeface="Arial" charset="0"/>
              </a:rPr>
              <a:t>-sheet-top </a:t>
            </a:r>
            <a:r>
              <a:rPr lang="de-DE" altLang="de-DE" sz="1200" dirty="0" err="1" smtClean="0">
                <a:latin typeface="Arial" charset="0"/>
                <a:ea typeface="Arial" charset="0"/>
                <a:cs typeface="Arial" charset="0"/>
              </a:rPr>
              <a:t>deposits</a:t>
            </a:r>
            <a:endParaRPr lang="de-DE" altLang="de-DE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77252" y="4548731"/>
            <a:ext cx="2805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modified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Ortner 2016,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Geo.Alp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32560" y="2007098"/>
            <a:ext cx="3222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hanging</a:t>
            </a:r>
            <a:r>
              <a:rPr lang="de-DE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wall flat on an </a:t>
            </a:r>
            <a:r>
              <a:rPr lang="de-DE" sz="12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upper</a:t>
            </a:r>
            <a:r>
              <a:rPr lang="de-DE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footwall</a:t>
            </a:r>
            <a:r>
              <a:rPr lang="de-DE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flat</a:t>
            </a:r>
            <a:endParaRPr lang="de-DE" altLang="de-DE" sz="1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9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5400" y="-117969"/>
            <a:ext cx="9118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New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subdivision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western 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Northern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Alps:</a:t>
            </a:r>
          </a:p>
          <a:p>
            <a:pPr>
              <a:lnSpc>
                <a:spcPct val="150000"/>
              </a:lnSpc>
            </a:pP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Two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avoid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confusion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old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subdivisions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we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introduced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names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lower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Tannheim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upper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Karwendel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endParaRPr lang="de-DE" sz="1200" b="1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Imst half klippe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in lateral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continuity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main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body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Karwendel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across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tear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fault</a:t>
            </a:r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232"/>
            <a:ext cx="9144000" cy="499193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975430" y="5904928"/>
            <a:ext cx="400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- different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types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faults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shown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separately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33669" y="5709436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see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page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 14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distinction</a:t>
            </a:r>
            <a:endParaRPr lang="de-DE" sz="800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upper-footwall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deposits</a:t>
            </a:r>
            <a:endParaRPr lang="de-DE" sz="800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-sheet-top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deposits</a:t>
            </a:r>
            <a:endParaRPr lang="de-DE" sz="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EBA229B5-7CFD-BC45-B1DD-7E8FA6FF2A0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Tectonic subdivisions in thrust belts  I Ortner &amp; Kilian I 06.05.2020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84" y="186378"/>
            <a:ext cx="5165766" cy="16532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28950" y="5492337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Thank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attention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1823184" y="1608765"/>
            <a:ext cx="289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charset="0"/>
                <a:ea typeface="Arial" charset="0"/>
                <a:cs typeface="Arial" charset="0"/>
              </a:rPr>
              <a:t>(Kilian &amp; Ortner 2019,</a:t>
            </a:r>
          </a:p>
          <a:p>
            <a:r>
              <a:rPr lang="de-AT" sz="1200" dirty="0" smtClean="0">
                <a:latin typeface="Arial" charset="0"/>
                <a:ea typeface="Arial" charset="0"/>
                <a:cs typeface="Arial" charset="0"/>
              </a:rPr>
              <a:t>Austrian Journal </a:t>
            </a:r>
            <a:r>
              <a:rPr lang="de-AT" sz="12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AT" sz="1200" dirty="0" smtClean="0">
                <a:latin typeface="Arial" charset="0"/>
                <a:ea typeface="Arial" charset="0"/>
                <a:cs typeface="Arial" charset="0"/>
              </a:rPr>
              <a:t> Earth </a:t>
            </a:r>
            <a:r>
              <a:rPr lang="de-AT" sz="1200" dirty="0" err="1" smtClean="0">
                <a:latin typeface="Arial" charset="0"/>
                <a:ea typeface="Arial" charset="0"/>
                <a:cs typeface="Arial" charset="0"/>
              </a:rPr>
              <a:t>Sciences</a:t>
            </a:r>
            <a:r>
              <a:rPr lang="de-AT" sz="12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400" y="2476788"/>
            <a:ext cx="9118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New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subdivision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>
                <a:latin typeface="Arial" charset="0"/>
                <a:ea typeface="Arial" charset="0"/>
                <a:cs typeface="Arial" charset="0"/>
              </a:rPr>
              <a:t> western 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Northern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Alps: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Karwendel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was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emplaced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Hauterivian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(S)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Albian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(N)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Imst half klippe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Karwendel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formed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out-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sequence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stacked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a southern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part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Karwendel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onto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a northern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part</a:t>
            </a:r>
            <a:endParaRPr lang="de-DE" sz="1200" b="1" dirty="0" smtClean="0"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Tannheim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was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emplaced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after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Turonian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onto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a marginal slice.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de-DE" sz="1200" b="1" dirty="0" smtClean="0"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stacking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sheets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related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Eoalpine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event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pages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8, 13), out-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sequence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thrusting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pages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8, 10, 11)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mostly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related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Mesoalpine</a:t>
            </a:r>
            <a:r>
              <a:rPr lang="de-DE" sz="12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 smtClean="0">
                <a:latin typeface="Arial" charset="0"/>
                <a:ea typeface="Arial" charset="0"/>
                <a:cs typeface="Arial" charset="0"/>
              </a:rPr>
              <a:t>shortening</a:t>
            </a:r>
            <a:endParaRPr lang="de-DE" sz="1200" b="1" dirty="0" smtClean="0"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de-DE" sz="1200" b="1" dirty="0" smtClean="0"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09438" y="1262517"/>
            <a:ext cx="12410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smtClean="0">
                <a:latin typeface="Arial" charset="0"/>
                <a:ea typeface="Arial" charset="0"/>
                <a:cs typeface="Arial" charset="0"/>
              </a:rPr>
              <a:t>out-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sequence</a:t>
            </a:r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endParaRPr lang="de-DE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38244" y="186377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latin typeface="Arial" charset="0"/>
                <a:ea typeface="Arial" charset="0"/>
                <a:cs typeface="Arial" charset="0"/>
              </a:rPr>
              <a:t>in-</a:t>
            </a:r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sequence</a:t>
            </a:r>
            <a:endParaRPr lang="de-DE" sz="800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sz="8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endParaRPr lang="de-DE" sz="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4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EBA229B5-7CFD-BC45-B1DD-7E8FA6FF2A0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Tectonic subdivisions in thrust belts  I Ortner &amp; Kilian I 06.05.2020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83771" y="801189"/>
            <a:ext cx="788996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1200"/>
              </a:spcBef>
            </a:pP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References</a:t>
            </a:r>
          </a:p>
          <a:p>
            <a:pPr indent="-457200">
              <a:spcBef>
                <a:spcPts val="1200"/>
              </a:spcBef>
            </a:pPr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pPr indent="-457200">
              <a:spcBef>
                <a:spcPts val="1200"/>
              </a:spcBef>
            </a:pP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Ampferer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O. (1902): Bericht über die Neuaufnahme des Karwendelgebirges.- Verh. Geol.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Bundesanst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., 1902: 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274-276</a:t>
            </a:r>
          </a:p>
          <a:p>
            <a:pPr indent="-457200">
              <a:spcBef>
                <a:spcPts val="1200"/>
              </a:spcBef>
            </a:pP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Ampferer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O. &amp; Hammer, W. (1911): Geologischer Querschnitt durch die Alpen vom Allgäu zum Gardasee.- Jahrbuch der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k.k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. Geologischen Reichsanstalt, 61: 531 - 710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indent="-457200">
              <a:spcBef>
                <a:spcPts val="1200"/>
              </a:spcBef>
            </a:pP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Eisbacher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G. H., Linzer, G.-H. &amp; Meier, L. (1990): A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depth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extrapolated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structural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transect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across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Northern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Alps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Western Tirol.-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Eclogae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Geol.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Helv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., 83 (3): 711 - 725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indent="-457200">
              <a:spcBef>
                <a:spcPts val="1200"/>
              </a:spcBef>
            </a:pP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Kilian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S. &amp; Ortner, H. (2019):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Structural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evidence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in-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sequence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out-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sequence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thrusting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Karwendel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mountains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subdivision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western Northern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Alps.- Austrian Journal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Earth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Sciences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112 (1): 62-83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indent="-457200">
              <a:spcBef>
                <a:spcPts val="1200"/>
              </a:spcBef>
            </a:pP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Lammerer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B. &amp;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Weger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M. (1998):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Footwall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uplift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in an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orogenic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wedge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Tauern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Window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Eastern Alps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Europe.-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Tectonophysics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285: 213 - 230.</a:t>
            </a:r>
            <a:endParaRPr lang="de-DE" sz="1200" dirty="0" smtClean="0">
              <a:latin typeface="Arial" charset="0"/>
              <a:ea typeface="Arial" charset="0"/>
              <a:cs typeface="Arial" charset="0"/>
            </a:endParaRPr>
          </a:p>
          <a:p>
            <a:pPr indent="-457200">
              <a:spcBef>
                <a:spcPts val="1200"/>
              </a:spcBef>
            </a:pP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Ortner, H. (2016): Field Trip 4: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Deep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water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sedimentation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on top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growing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orogenic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wedge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interaction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thrusting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erosion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deposition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Cretaceous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Northern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Alps.-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Geo.Alp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13: 141-182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indent="-457200">
              <a:spcBef>
                <a:spcPts val="1200"/>
              </a:spcBef>
            </a:pP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Stüwe, K. &amp; Schuster, R. (2010): Initiation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subduction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Alps: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Continent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or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ocean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?- </a:t>
            </a:r>
            <a:r>
              <a:rPr lang="de-DE" sz="1200" dirty="0" err="1">
                <a:latin typeface="Arial" charset="0"/>
                <a:ea typeface="Arial" charset="0"/>
                <a:cs typeface="Arial" charset="0"/>
              </a:rPr>
              <a:t>Geology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 38: 175-178. </a:t>
            </a:r>
          </a:p>
        </p:txBody>
      </p:sp>
    </p:spTree>
    <p:extLst>
      <p:ext uri="{BB962C8B-B14F-4D97-AF65-F5344CB8AC3E}">
        <p14:creationId xmlns:p14="http://schemas.microsoft.com/office/powerpoint/2010/main" val="11949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EBA229B5-7CFD-BC45-B1DD-7E8FA6FF2A0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Tectonic subdivisions in thrust belts  I Ortner &amp; Kilian I 06.05.2020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50066" y="765999"/>
            <a:ext cx="65744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Why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would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anyone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want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study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historic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subdivisions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Many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them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still in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use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, but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full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contradictions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Where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these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contradictions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come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Because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time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			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subdivisions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concepts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we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have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today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did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not 		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exist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general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relevance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doing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It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problem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exists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many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belts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7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7927"/>
            <a:ext cx="8608262" cy="537467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534370" y="1556792"/>
            <a:ext cx="2698264" cy="970444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030759" y="4610100"/>
            <a:ext cx="4901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Northern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Alps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most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external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part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Austroalpine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unit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Alps.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Austroalpine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unit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includes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all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units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an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Adriatic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affinity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north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Periadriatic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line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).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07650" y="2831123"/>
            <a:ext cx="362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67127" y="2527237"/>
            <a:ext cx="362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68159" y="3182166"/>
            <a:ext cx="362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07F045AD-5245-5540-8CA3-8B7479C6710E}"/>
              </a:ext>
            </a:extLst>
          </p:cNvPr>
          <p:cNvSpPr txBox="1"/>
          <p:nvPr/>
        </p:nvSpPr>
        <p:spPr>
          <a:xfrm>
            <a:off x="376083" y="5274"/>
            <a:ext cx="8395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Northern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Calcareous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Alps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90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8" y="105021"/>
            <a:ext cx="7035743" cy="601424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DA7D985-7FC3-EC4C-992F-001E781B2AE1}"/>
              </a:ext>
            </a:extLst>
          </p:cNvPr>
          <p:cNvSpPr txBox="1"/>
          <p:nvPr/>
        </p:nvSpPr>
        <p:spPr>
          <a:xfrm>
            <a:off x="2701757" y="105021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orogeny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3F744D15-E37E-474E-A283-56F95830383D}"/>
              </a:ext>
            </a:extLst>
          </p:cNvPr>
          <p:cNvSpPr txBox="1"/>
          <p:nvPr/>
        </p:nvSpPr>
        <p:spPr>
          <a:xfrm>
            <a:off x="3258801" y="2924944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Cenozoic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orogeny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DA7D985-7FC3-EC4C-992F-001E781B2AE1}"/>
              </a:ext>
            </a:extLst>
          </p:cNvPr>
          <p:cNvSpPr txBox="1"/>
          <p:nvPr/>
        </p:nvSpPr>
        <p:spPr>
          <a:xfrm>
            <a:off x="1959000" y="3284984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Northern</a:t>
            </a:r>
          </a:p>
          <a:p>
            <a:pPr algn="ctr"/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Calcareous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Alps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148D304E-1B4C-EC44-A57C-C26A828A6160}"/>
              </a:ext>
            </a:extLst>
          </p:cNvPr>
          <p:cNvSpPr txBox="1"/>
          <p:nvPr/>
        </p:nvSpPr>
        <p:spPr>
          <a:xfrm>
            <a:off x="518840" y="2636912"/>
            <a:ext cx="1996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cf.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Stüwe &amp; Schuster 2010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148D304E-1B4C-EC44-A57C-C26A828A6160}"/>
              </a:ext>
            </a:extLst>
          </p:cNvPr>
          <p:cNvSpPr txBox="1"/>
          <p:nvPr/>
        </p:nvSpPr>
        <p:spPr>
          <a:xfrm>
            <a:off x="4911328" y="2913911"/>
            <a:ext cx="2111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cf.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Lammerer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Weger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1998</a:t>
            </a:r>
          </a:p>
        </p:txBody>
      </p:sp>
      <p:sp>
        <p:nvSpPr>
          <p:cNvPr id="10" name="Rechteck 9"/>
          <p:cNvSpPr/>
          <p:nvPr/>
        </p:nvSpPr>
        <p:spPr>
          <a:xfrm>
            <a:off x="4335264" y="4869160"/>
            <a:ext cx="151216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7266549" y="3422"/>
            <a:ext cx="187745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Two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orogenies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created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todays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Northern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Calcareous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Alps.</a:t>
            </a: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During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Cretaceous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orogeny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NCA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formed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as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typical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thin-skinned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fold-and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belt</a:t>
            </a:r>
            <a:endParaRPr lang="de-DE" sz="1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AutoNum type="arabicParenBoth"/>
            </a:pP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During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Cenozoic</a:t>
            </a:r>
            <a:r>
              <a:rPr lang="de-DE" sz="1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>
                <a:latin typeface="Arial" charset="0"/>
                <a:ea typeface="Arial" charset="0"/>
                <a:cs typeface="Arial" charset="0"/>
              </a:rPr>
              <a:t>orogeny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NCA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travelled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piggy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-back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tectonically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deeper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units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5DA7D985-7FC3-EC4C-992F-001E781B2AE1}"/>
              </a:ext>
            </a:extLst>
          </p:cNvPr>
          <p:cNvSpPr txBox="1"/>
          <p:nvPr/>
        </p:nvSpPr>
        <p:spPr>
          <a:xfrm>
            <a:off x="2287384" y="1993479"/>
            <a:ext cx="2922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Eoalpine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stacking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DA7D985-7FC3-EC4C-992F-001E781B2AE1}"/>
              </a:ext>
            </a:extLst>
          </p:cNvPr>
          <p:cNvSpPr txBox="1"/>
          <p:nvPr/>
        </p:nvSpPr>
        <p:spPr>
          <a:xfrm>
            <a:off x="2160741" y="4679861"/>
            <a:ext cx="3169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Mesoalpine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2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pic>
        <p:nvPicPr>
          <p:cNvPr id="4" name="Picture 8" descr="Abb03(Ampferer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4743" y="-870743"/>
            <a:ext cx="4202113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925286" y="685800"/>
            <a:ext cx="20680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de-DE" altLang="x-none" sz="1200" dirty="0" err="1"/>
              <a:t>Ampferer</a:t>
            </a:r>
            <a:r>
              <a:rPr lang="de-DE" altLang="x-none" sz="1200" dirty="0"/>
              <a:t> &amp; Hammer (1911)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5057" y="4887914"/>
            <a:ext cx="8746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subdivision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western NCA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largely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based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work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Otto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Ampferer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early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20th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century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. He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recognized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principal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north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 Innsbruck in 1902 (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de-DE" sz="1400" dirty="0">
                <a:latin typeface="Arial" charset="0"/>
                <a:ea typeface="Arial" charset="0"/>
                <a:cs typeface="Arial" charset="0"/>
              </a:rPr>
              <a:t>).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48832" y="194854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103583" y="3376600"/>
            <a:ext cx="1973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permission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© GBA</a:t>
            </a:r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7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pic>
        <p:nvPicPr>
          <p:cNvPr id="4" name="Grafik 15">
            <a:extLst>
              <a:ext uri="{FF2B5EF4-FFF2-40B4-BE49-F238E27FC236}">
                <a16:creationId xmlns:a16="http://schemas.microsoft.com/office/drawing/2014/main" xmlns="" id="{2F66AFCA-1699-2643-8BB4-93EB684A9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" y="342118"/>
            <a:ext cx="8255131" cy="3744416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xmlns="" id="{EAEBB28D-5C87-1049-A1B2-35C86E488ADB}"/>
              </a:ext>
            </a:extLst>
          </p:cNvPr>
          <p:cNvCxnSpPr>
            <a:cxnSpLocks/>
          </p:cNvCxnSpPr>
          <p:nvPr/>
        </p:nvCxnSpPr>
        <p:spPr>
          <a:xfrm flipH="1" flipV="1">
            <a:off x="5220072" y="1964676"/>
            <a:ext cx="432048" cy="50405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xmlns="" id="{555DBE23-17BC-A742-B314-0DC09F23948E}"/>
              </a:ext>
            </a:extLst>
          </p:cNvPr>
          <p:cNvCxnSpPr>
            <a:cxnSpLocks/>
          </p:cNvCxnSpPr>
          <p:nvPr/>
        </p:nvCxnSpPr>
        <p:spPr>
          <a:xfrm flipH="1" flipV="1">
            <a:off x="4428000" y="1132670"/>
            <a:ext cx="396028" cy="4335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23">
            <a:extLst>
              <a:ext uri="{FF2B5EF4-FFF2-40B4-BE49-F238E27FC236}">
                <a16:creationId xmlns:a16="http://schemas.microsoft.com/office/drawing/2014/main" xmlns="" id="{2BD873AA-8260-554C-91C8-F1BA49BA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8" y="4387294"/>
            <a:ext cx="8333483" cy="18092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7EF54316-D131-324D-8435-8378B01FDEBB}"/>
              </a:ext>
            </a:extLst>
          </p:cNvPr>
          <p:cNvSpPr txBox="1"/>
          <p:nvPr/>
        </p:nvSpPr>
        <p:spPr>
          <a:xfrm>
            <a:off x="611560" y="4253544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NW                                                                                                                 SE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DAD87DAC-F7A9-744A-831B-6FABE1A6C635}"/>
              </a:ext>
            </a:extLst>
          </p:cNvPr>
          <p:cNvSpPr txBox="1"/>
          <p:nvPr/>
        </p:nvSpPr>
        <p:spPr>
          <a:xfrm>
            <a:off x="611560" y="5825759"/>
            <a:ext cx="268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Eisbacher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et al. 1990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7F045AD-5245-5540-8CA3-8B7479C6710E}"/>
              </a:ext>
            </a:extLst>
          </p:cNvPr>
          <p:cNvSpPr txBox="1"/>
          <p:nvPr/>
        </p:nvSpPr>
        <p:spPr>
          <a:xfrm>
            <a:off x="376083" y="5274"/>
            <a:ext cx="8395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Tectonic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subdivision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NCA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Heißel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1958,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Tollmann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1976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Ampferers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21296" y="4063682"/>
            <a:ext cx="7289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63F1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x-none" sz="1000" b="1" dirty="0"/>
              <a:t>			</a:t>
            </a:r>
            <a:r>
              <a:rPr lang="de-DE" altLang="x-none" sz="1000" b="1" dirty="0" err="1"/>
              <a:t>folding</a:t>
            </a:r>
            <a:r>
              <a:rPr lang="de-DE" altLang="x-none" sz="1000" b="1" dirty="0"/>
              <a:t>		</a:t>
            </a:r>
            <a:r>
              <a:rPr lang="de-DE" altLang="x-none" sz="1000" b="1" dirty="0" err="1"/>
              <a:t>thrust</a:t>
            </a:r>
            <a:r>
              <a:rPr lang="de-DE" altLang="x-none" sz="1000" b="1" dirty="0"/>
              <a:t> </a:t>
            </a:r>
            <a:r>
              <a:rPr lang="de-DE" altLang="x-none" sz="1000" b="1" dirty="0" err="1"/>
              <a:t>distance</a:t>
            </a:r>
            <a:r>
              <a:rPr lang="de-DE" altLang="x-none" sz="1000" b="1" dirty="0"/>
              <a:t>		total</a:t>
            </a:r>
          </a:p>
          <a:p>
            <a:pPr eaLnBrk="1" hangingPunct="1"/>
            <a:r>
              <a:rPr lang="de-DE" altLang="x-none" sz="1000" b="1" dirty="0"/>
              <a:t>Inntal </a:t>
            </a:r>
            <a:r>
              <a:rPr lang="de-DE" altLang="x-none" sz="1000" b="1" dirty="0" err="1"/>
              <a:t>thrust</a:t>
            </a:r>
            <a:r>
              <a:rPr lang="de-DE" altLang="x-none" sz="1000" b="1" dirty="0"/>
              <a:t> </a:t>
            </a:r>
            <a:r>
              <a:rPr lang="de-DE" altLang="x-none" sz="1000" b="1" dirty="0" err="1"/>
              <a:t>sheet</a:t>
            </a:r>
            <a:r>
              <a:rPr lang="de-DE" altLang="x-none" sz="1000" b="1" dirty="0"/>
              <a:t>	8 km		12 km			20 km</a:t>
            </a:r>
          </a:p>
          <a:p>
            <a:pPr eaLnBrk="1" hangingPunct="1"/>
            <a:r>
              <a:rPr lang="de-DE" altLang="x-none" sz="1000" b="1" dirty="0" err="1"/>
              <a:t>Lechtal</a:t>
            </a:r>
            <a:r>
              <a:rPr lang="de-DE" altLang="x-none" sz="1000" b="1" dirty="0"/>
              <a:t> </a:t>
            </a:r>
            <a:r>
              <a:rPr lang="de-DE" altLang="x-none" sz="1000" b="1" dirty="0" err="1"/>
              <a:t>thrust</a:t>
            </a:r>
            <a:r>
              <a:rPr lang="de-DE" altLang="x-none" sz="1000" b="1" dirty="0"/>
              <a:t> </a:t>
            </a:r>
            <a:r>
              <a:rPr lang="de-DE" altLang="x-none" sz="1000" b="1" dirty="0" err="1"/>
              <a:t>sheet</a:t>
            </a:r>
            <a:r>
              <a:rPr lang="de-DE" altLang="x-none" sz="1000" b="1" dirty="0"/>
              <a:t> 	11 km		28 km			39 km</a:t>
            </a:r>
          </a:p>
          <a:p>
            <a:pPr eaLnBrk="1" hangingPunct="1"/>
            <a:r>
              <a:rPr lang="de-DE" altLang="x-none" sz="1000" b="1" dirty="0"/>
              <a:t>Allgäu </a:t>
            </a:r>
            <a:r>
              <a:rPr lang="de-DE" altLang="x-none" sz="1000" b="1" dirty="0" err="1"/>
              <a:t>thrust</a:t>
            </a:r>
            <a:r>
              <a:rPr lang="de-DE" altLang="x-none" sz="1000" b="1" dirty="0"/>
              <a:t> </a:t>
            </a:r>
            <a:r>
              <a:rPr lang="de-DE" altLang="x-none" sz="1000" b="1" dirty="0" err="1"/>
              <a:t>sheet</a:t>
            </a:r>
            <a:r>
              <a:rPr lang="de-DE" altLang="x-none" sz="1000" b="1" dirty="0"/>
              <a:t> 	3 km		-			3 km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468414" y="23367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38937" y="15786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xmlns="" id="{7C3450DF-1DFD-0642-8835-67F597F35FEC}"/>
              </a:ext>
            </a:extLst>
          </p:cNvPr>
          <p:cNvCxnSpPr>
            <a:cxnSpLocks/>
          </p:cNvCxnSpPr>
          <p:nvPr/>
        </p:nvCxnSpPr>
        <p:spPr>
          <a:xfrm flipV="1">
            <a:off x="6705600" y="2214327"/>
            <a:ext cx="0" cy="30713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F07BDEB4-DD1D-D344-8D78-A52EAE65E7FB}"/>
              </a:ext>
            </a:extLst>
          </p:cNvPr>
          <p:cNvSpPr txBox="1"/>
          <p:nvPr/>
        </p:nvSpPr>
        <p:spPr>
          <a:xfrm>
            <a:off x="6675120" y="145555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Page 8</a:t>
            </a: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xmlns="" id="{DD10716D-426C-A349-B76B-ED443F036DA0}"/>
              </a:ext>
            </a:extLst>
          </p:cNvPr>
          <p:cNvCxnSpPr>
            <a:cxnSpLocks/>
          </p:cNvCxnSpPr>
          <p:nvPr/>
        </p:nvCxnSpPr>
        <p:spPr>
          <a:xfrm flipV="1">
            <a:off x="6705600" y="1566254"/>
            <a:ext cx="0" cy="39842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7016247" y="17141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endParaRPr lang="de-DE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468414" y="27162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endParaRPr lang="de-DE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771647" y="4063681"/>
            <a:ext cx="2469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x-none" sz="1000" b="1" dirty="0" err="1" smtClean="0">
                <a:latin typeface="Arial" charset="0"/>
                <a:ea typeface="Arial" charset="0"/>
                <a:cs typeface="Arial" charset="0"/>
              </a:rPr>
              <a:t>Shortening</a:t>
            </a:r>
            <a:r>
              <a:rPr lang="de-DE" altLang="x-none" sz="1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x-none" sz="1000" b="1" dirty="0" err="1" smtClean="0">
                <a:latin typeface="Arial" charset="0"/>
                <a:ea typeface="Arial" charset="0"/>
                <a:cs typeface="Arial" charset="0"/>
              </a:rPr>
              <a:t>estimates</a:t>
            </a:r>
            <a:r>
              <a:rPr lang="de-DE" altLang="x-none" sz="1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x-none" sz="1000" b="1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altLang="x-none" sz="1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x-none" sz="1000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altLang="x-none" sz="1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x-none" sz="1000" b="1" dirty="0" err="1" smtClean="0">
                <a:latin typeface="Arial" charset="0"/>
                <a:ea typeface="Arial" charset="0"/>
                <a:cs typeface="Arial" charset="0"/>
              </a:rPr>
              <a:t>study</a:t>
            </a:r>
            <a:r>
              <a:rPr lang="de-DE" altLang="x-none" sz="1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x-none" sz="1000" b="1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altLang="x-none" sz="1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altLang="x-none" sz="1000" b="1" dirty="0" err="1" smtClean="0">
                <a:latin typeface="Arial" charset="0"/>
                <a:ea typeface="Arial" charset="0"/>
                <a:cs typeface="Arial" charset="0"/>
              </a:rPr>
              <a:t>Eisbacher</a:t>
            </a:r>
            <a:r>
              <a:rPr lang="de-DE" altLang="x-none" sz="1000" b="1" dirty="0" smtClean="0">
                <a:latin typeface="Arial" charset="0"/>
                <a:ea typeface="Arial" charset="0"/>
                <a:cs typeface="Arial" charset="0"/>
              </a:rPr>
              <a:t> et al. 1990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5400000">
            <a:off x="6343551" y="2469411"/>
            <a:ext cx="4897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mr-IN" sz="1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de-DE" sz="1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4, Page 8 = </a:t>
            </a:r>
            <a:r>
              <a:rPr lang="de-DE" sz="1400" b="1" dirty="0" err="1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locations</a:t>
            </a:r>
            <a:r>
              <a:rPr lang="de-DE" sz="1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mentioned</a:t>
            </a:r>
            <a:r>
              <a:rPr lang="de-DE" sz="1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400" b="1" dirty="0" err="1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this</a:t>
            </a:r>
            <a:r>
              <a:rPr lang="de-DE" sz="1400" b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presentation</a:t>
            </a:r>
            <a:endParaRPr lang="de-DE" sz="14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2259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EBA229B5-7CFD-BC45-B1DD-7E8FA6FF2A0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Tectonic subdivisions in thrust belts  I Ortner &amp; Kilian I 06.05.2020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50066" y="765999"/>
            <a:ext cx="6863787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Here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we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test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implicit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assumptions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underlying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subdivisions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against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some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field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observations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key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outcrops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. Even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if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difficult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know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early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authors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thought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discussions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circle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around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following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latin typeface="Arial" charset="0"/>
                <a:ea typeface="Arial" charset="0"/>
                <a:cs typeface="Arial" charset="0"/>
              </a:rPr>
              <a:t>assumptions</a:t>
            </a:r>
            <a:r>
              <a:rPr lang="de-DE" b="1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transport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large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thrusts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do not 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end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laterally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Nappes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surrounded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by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thrusts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on all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sides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Thrusting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should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bring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old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young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rocks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9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xmlns="" id="{07F045AD-5245-5540-8CA3-8B7479C6710E}"/>
              </a:ext>
            </a:extLst>
          </p:cNvPr>
          <p:cNvSpPr txBox="1"/>
          <p:nvPr/>
        </p:nvSpPr>
        <p:spPr>
          <a:xfrm>
            <a:off x="376083" y="5274"/>
            <a:ext cx="839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do not end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laterally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western end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Lechtal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Arlberg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076"/>
            <a:ext cx="9144000" cy="2932545"/>
          </a:xfrm>
          <a:prstGeom prst="rect">
            <a:avLst/>
          </a:prstGeom>
        </p:spPr>
      </p:pic>
      <p:sp>
        <p:nvSpPr>
          <p:cNvPr id="7" name="Freihandform 6"/>
          <p:cNvSpPr/>
          <p:nvPr/>
        </p:nvSpPr>
        <p:spPr>
          <a:xfrm>
            <a:off x="561372" y="2003026"/>
            <a:ext cx="7060557" cy="1394749"/>
          </a:xfrm>
          <a:custGeom>
            <a:avLst/>
            <a:gdLst>
              <a:gd name="connsiteX0" fmla="*/ 0 w 5330142"/>
              <a:gd name="connsiteY0" fmla="*/ 0 h 2171029"/>
              <a:gd name="connsiteX1" fmla="*/ 81023 w 5330142"/>
              <a:gd name="connsiteY1" fmla="*/ 34724 h 2171029"/>
              <a:gd name="connsiteX2" fmla="*/ 196770 w 5330142"/>
              <a:gd name="connsiteY2" fmla="*/ 69448 h 2171029"/>
              <a:gd name="connsiteX3" fmla="*/ 451413 w 5330142"/>
              <a:gd name="connsiteY3" fmla="*/ 173620 h 2171029"/>
              <a:gd name="connsiteX4" fmla="*/ 688694 w 5330142"/>
              <a:gd name="connsiteY4" fmla="*/ 248856 h 2171029"/>
              <a:gd name="connsiteX5" fmla="*/ 954912 w 5330142"/>
              <a:gd name="connsiteY5" fmla="*/ 341453 h 2171029"/>
              <a:gd name="connsiteX6" fmla="*/ 1116957 w 5330142"/>
              <a:gd name="connsiteY6" fmla="*/ 387752 h 2171029"/>
              <a:gd name="connsiteX7" fmla="*/ 1221129 w 5330142"/>
              <a:gd name="connsiteY7" fmla="*/ 381965 h 2171029"/>
              <a:gd name="connsiteX8" fmla="*/ 1360025 w 5330142"/>
              <a:gd name="connsiteY8" fmla="*/ 329878 h 2171029"/>
              <a:gd name="connsiteX9" fmla="*/ 1475772 w 5330142"/>
              <a:gd name="connsiteY9" fmla="*/ 318304 h 2171029"/>
              <a:gd name="connsiteX10" fmla="*/ 1655180 w 5330142"/>
              <a:gd name="connsiteY10" fmla="*/ 312516 h 2171029"/>
              <a:gd name="connsiteX11" fmla="*/ 1851950 w 5330142"/>
              <a:gd name="connsiteY11" fmla="*/ 341453 h 2171029"/>
              <a:gd name="connsiteX12" fmla="*/ 2071869 w 5330142"/>
              <a:gd name="connsiteY12" fmla="*/ 364603 h 2171029"/>
              <a:gd name="connsiteX13" fmla="*/ 2297575 w 5330142"/>
              <a:gd name="connsiteY13" fmla="*/ 387752 h 2171029"/>
              <a:gd name="connsiteX14" fmla="*/ 2488557 w 5330142"/>
              <a:gd name="connsiteY14" fmla="*/ 445625 h 2171029"/>
              <a:gd name="connsiteX15" fmla="*/ 2743200 w 5330142"/>
              <a:gd name="connsiteY15" fmla="*/ 503499 h 2171029"/>
              <a:gd name="connsiteX16" fmla="*/ 2928395 w 5330142"/>
              <a:gd name="connsiteY16" fmla="*/ 567160 h 2171029"/>
              <a:gd name="connsiteX17" fmla="*/ 3061504 w 5330142"/>
              <a:gd name="connsiteY17" fmla="*/ 665544 h 2171029"/>
              <a:gd name="connsiteX18" fmla="*/ 3240912 w 5330142"/>
              <a:gd name="connsiteY18" fmla="*/ 758142 h 2171029"/>
              <a:gd name="connsiteX19" fmla="*/ 3333509 w 5330142"/>
              <a:gd name="connsiteY19" fmla="*/ 798653 h 2171029"/>
              <a:gd name="connsiteX20" fmla="*/ 3466618 w 5330142"/>
              <a:gd name="connsiteY20" fmla="*/ 839165 h 2171029"/>
              <a:gd name="connsiteX21" fmla="*/ 3541853 w 5330142"/>
              <a:gd name="connsiteY21" fmla="*/ 798653 h 2171029"/>
              <a:gd name="connsiteX22" fmla="*/ 3640238 w 5330142"/>
              <a:gd name="connsiteY22" fmla="*/ 752354 h 2171029"/>
              <a:gd name="connsiteX23" fmla="*/ 3784922 w 5330142"/>
              <a:gd name="connsiteY23" fmla="*/ 723418 h 2171029"/>
              <a:gd name="connsiteX24" fmla="*/ 3946967 w 5330142"/>
              <a:gd name="connsiteY24" fmla="*/ 694481 h 2171029"/>
              <a:gd name="connsiteX25" fmla="*/ 4143737 w 5330142"/>
              <a:gd name="connsiteY25" fmla="*/ 700268 h 2171029"/>
              <a:gd name="connsiteX26" fmla="*/ 4311570 w 5330142"/>
              <a:gd name="connsiteY26" fmla="*/ 706056 h 2171029"/>
              <a:gd name="connsiteX27" fmla="*/ 4514127 w 5330142"/>
              <a:gd name="connsiteY27" fmla="*/ 752354 h 2171029"/>
              <a:gd name="connsiteX28" fmla="*/ 4757195 w 5330142"/>
              <a:gd name="connsiteY28" fmla="*/ 781291 h 2171029"/>
              <a:gd name="connsiteX29" fmla="*/ 5006051 w 5330142"/>
              <a:gd name="connsiteY29" fmla="*/ 844952 h 2171029"/>
              <a:gd name="connsiteX30" fmla="*/ 5208608 w 5330142"/>
              <a:gd name="connsiteY30" fmla="*/ 885463 h 2171029"/>
              <a:gd name="connsiteX31" fmla="*/ 3565003 w 5330142"/>
              <a:gd name="connsiteY31" fmla="*/ 2158678 h 2171029"/>
              <a:gd name="connsiteX32" fmla="*/ 3617089 w 5330142"/>
              <a:gd name="connsiteY32" fmla="*/ 2164466 h 2171029"/>
              <a:gd name="connsiteX33" fmla="*/ 3634451 w 5330142"/>
              <a:gd name="connsiteY33" fmla="*/ 2170253 h 2171029"/>
              <a:gd name="connsiteX34" fmla="*/ 3802284 w 5330142"/>
              <a:gd name="connsiteY34" fmla="*/ 2170253 h 2171029"/>
              <a:gd name="connsiteX35" fmla="*/ 5330142 w 5330142"/>
              <a:gd name="connsiteY35" fmla="*/ 937549 h 2171029"/>
              <a:gd name="connsiteX0" fmla="*/ 0 w 5330142"/>
              <a:gd name="connsiteY0" fmla="*/ 0 h 2259876"/>
              <a:gd name="connsiteX1" fmla="*/ 81023 w 5330142"/>
              <a:gd name="connsiteY1" fmla="*/ 34724 h 2259876"/>
              <a:gd name="connsiteX2" fmla="*/ 196770 w 5330142"/>
              <a:gd name="connsiteY2" fmla="*/ 69448 h 2259876"/>
              <a:gd name="connsiteX3" fmla="*/ 451413 w 5330142"/>
              <a:gd name="connsiteY3" fmla="*/ 173620 h 2259876"/>
              <a:gd name="connsiteX4" fmla="*/ 688694 w 5330142"/>
              <a:gd name="connsiteY4" fmla="*/ 248856 h 2259876"/>
              <a:gd name="connsiteX5" fmla="*/ 954912 w 5330142"/>
              <a:gd name="connsiteY5" fmla="*/ 341453 h 2259876"/>
              <a:gd name="connsiteX6" fmla="*/ 1116957 w 5330142"/>
              <a:gd name="connsiteY6" fmla="*/ 387752 h 2259876"/>
              <a:gd name="connsiteX7" fmla="*/ 1221129 w 5330142"/>
              <a:gd name="connsiteY7" fmla="*/ 381965 h 2259876"/>
              <a:gd name="connsiteX8" fmla="*/ 1360025 w 5330142"/>
              <a:gd name="connsiteY8" fmla="*/ 329878 h 2259876"/>
              <a:gd name="connsiteX9" fmla="*/ 1475772 w 5330142"/>
              <a:gd name="connsiteY9" fmla="*/ 318304 h 2259876"/>
              <a:gd name="connsiteX10" fmla="*/ 1655180 w 5330142"/>
              <a:gd name="connsiteY10" fmla="*/ 312516 h 2259876"/>
              <a:gd name="connsiteX11" fmla="*/ 1851950 w 5330142"/>
              <a:gd name="connsiteY11" fmla="*/ 341453 h 2259876"/>
              <a:gd name="connsiteX12" fmla="*/ 2071869 w 5330142"/>
              <a:gd name="connsiteY12" fmla="*/ 364603 h 2259876"/>
              <a:gd name="connsiteX13" fmla="*/ 2297575 w 5330142"/>
              <a:gd name="connsiteY13" fmla="*/ 387752 h 2259876"/>
              <a:gd name="connsiteX14" fmla="*/ 2488557 w 5330142"/>
              <a:gd name="connsiteY14" fmla="*/ 445625 h 2259876"/>
              <a:gd name="connsiteX15" fmla="*/ 2743200 w 5330142"/>
              <a:gd name="connsiteY15" fmla="*/ 503499 h 2259876"/>
              <a:gd name="connsiteX16" fmla="*/ 2928395 w 5330142"/>
              <a:gd name="connsiteY16" fmla="*/ 567160 h 2259876"/>
              <a:gd name="connsiteX17" fmla="*/ 3061504 w 5330142"/>
              <a:gd name="connsiteY17" fmla="*/ 665544 h 2259876"/>
              <a:gd name="connsiteX18" fmla="*/ 3240912 w 5330142"/>
              <a:gd name="connsiteY18" fmla="*/ 758142 h 2259876"/>
              <a:gd name="connsiteX19" fmla="*/ 3333509 w 5330142"/>
              <a:gd name="connsiteY19" fmla="*/ 798653 h 2259876"/>
              <a:gd name="connsiteX20" fmla="*/ 3466618 w 5330142"/>
              <a:gd name="connsiteY20" fmla="*/ 839165 h 2259876"/>
              <a:gd name="connsiteX21" fmla="*/ 3541853 w 5330142"/>
              <a:gd name="connsiteY21" fmla="*/ 798653 h 2259876"/>
              <a:gd name="connsiteX22" fmla="*/ 3640238 w 5330142"/>
              <a:gd name="connsiteY22" fmla="*/ 752354 h 2259876"/>
              <a:gd name="connsiteX23" fmla="*/ 3784922 w 5330142"/>
              <a:gd name="connsiteY23" fmla="*/ 723418 h 2259876"/>
              <a:gd name="connsiteX24" fmla="*/ 3946967 w 5330142"/>
              <a:gd name="connsiteY24" fmla="*/ 694481 h 2259876"/>
              <a:gd name="connsiteX25" fmla="*/ 4143737 w 5330142"/>
              <a:gd name="connsiteY25" fmla="*/ 700268 h 2259876"/>
              <a:gd name="connsiteX26" fmla="*/ 4311570 w 5330142"/>
              <a:gd name="connsiteY26" fmla="*/ 706056 h 2259876"/>
              <a:gd name="connsiteX27" fmla="*/ 4514127 w 5330142"/>
              <a:gd name="connsiteY27" fmla="*/ 752354 h 2259876"/>
              <a:gd name="connsiteX28" fmla="*/ 4757195 w 5330142"/>
              <a:gd name="connsiteY28" fmla="*/ 781291 h 2259876"/>
              <a:gd name="connsiteX29" fmla="*/ 5006051 w 5330142"/>
              <a:gd name="connsiteY29" fmla="*/ 844952 h 2259876"/>
              <a:gd name="connsiteX30" fmla="*/ 5208608 w 5330142"/>
              <a:gd name="connsiteY30" fmla="*/ 885463 h 2259876"/>
              <a:gd name="connsiteX31" fmla="*/ 3565003 w 5330142"/>
              <a:gd name="connsiteY31" fmla="*/ 2158678 h 2259876"/>
              <a:gd name="connsiteX32" fmla="*/ 3617089 w 5330142"/>
              <a:gd name="connsiteY32" fmla="*/ 2164466 h 2259876"/>
              <a:gd name="connsiteX33" fmla="*/ 3634451 w 5330142"/>
              <a:gd name="connsiteY33" fmla="*/ 2170253 h 2259876"/>
              <a:gd name="connsiteX34" fmla="*/ 5330142 w 5330142"/>
              <a:gd name="connsiteY34" fmla="*/ 937549 h 2259876"/>
              <a:gd name="connsiteX0" fmla="*/ 0 w 5330142"/>
              <a:gd name="connsiteY0" fmla="*/ 0 h 2259876"/>
              <a:gd name="connsiteX1" fmla="*/ 81023 w 5330142"/>
              <a:gd name="connsiteY1" fmla="*/ 34724 h 2259876"/>
              <a:gd name="connsiteX2" fmla="*/ 196770 w 5330142"/>
              <a:gd name="connsiteY2" fmla="*/ 69448 h 2259876"/>
              <a:gd name="connsiteX3" fmla="*/ 451413 w 5330142"/>
              <a:gd name="connsiteY3" fmla="*/ 173620 h 2259876"/>
              <a:gd name="connsiteX4" fmla="*/ 688694 w 5330142"/>
              <a:gd name="connsiteY4" fmla="*/ 248856 h 2259876"/>
              <a:gd name="connsiteX5" fmla="*/ 954912 w 5330142"/>
              <a:gd name="connsiteY5" fmla="*/ 341453 h 2259876"/>
              <a:gd name="connsiteX6" fmla="*/ 1116957 w 5330142"/>
              <a:gd name="connsiteY6" fmla="*/ 387752 h 2259876"/>
              <a:gd name="connsiteX7" fmla="*/ 1221129 w 5330142"/>
              <a:gd name="connsiteY7" fmla="*/ 381965 h 2259876"/>
              <a:gd name="connsiteX8" fmla="*/ 1360025 w 5330142"/>
              <a:gd name="connsiteY8" fmla="*/ 329878 h 2259876"/>
              <a:gd name="connsiteX9" fmla="*/ 1475772 w 5330142"/>
              <a:gd name="connsiteY9" fmla="*/ 318304 h 2259876"/>
              <a:gd name="connsiteX10" fmla="*/ 1655180 w 5330142"/>
              <a:gd name="connsiteY10" fmla="*/ 312516 h 2259876"/>
              <a:gd name="connsiteX11" fmla="*/ 1851950 w 5330142"/>
              <a:gd name="connsiteY11" fmla="*/ 341453 h 2259876"/>
              <a:gd name="connsiteX12" fmla="*/ 2071869 w 5330142"/>
              <a:gd name="connsiteY12" fmla="*/ 364603 h 2259876"/>
              <a:gd name="connsiteX13" fmla="*/ 2297575 w 5330142"/>
              <a:gd name="connsiteY13" fmla="*/ 387752 h 2259876"/>
              <a:gd name="connsiteX14" fmla="*/ 2488557 w 5330142"/>
              <a:gd name="connsiteY14" fmla="*/ 445625 h 2259876"/>
              <a:gd name="connsiteX15" fmla="*/ 2743200 w 5330142"/>
              <a:gd name="connsiteY15" fmla="*/ 503499 h 2259876"/>
              <a:gd name="connsiteX16" fmla="*/ 2928395 w 5330142"/>
              <a:gd name="connsiteY16" fmla="*/ 567160 h 2259876"/>
              <a:gd name="connsiteX17" fmla="*/ 3061504 w 5330142"/>
              <a:gd name="connsiteY17" fmla="*/ 665544 h 2259876"/>
              <a:gd name="connsiteX18" fmla="*/ 3240912 w 5330142"/>
              <a:gd name="connsiteY18" fmla="*/ 758142 h 2259876"/>
              <a:gd name="connsiteX19" fmla="*/ 3333509 w 5330142"/>
              <a:gd name="connsiteY19" fmla="*/ 798653 h 2259876"/>
              <a:gd name="connsiteX20" fmla="*/ 3466618 w 5330142"/>
              <a:gd name="connsiteY20" fmla="*/ 839165 h 2259876"/>
              <a:gd name="connsiteX21" fmla="*/ 3541853 w 5330142"/>
              <a:gd name="connsiteY21" fmla="*/ 798653 h 2259876"/>
              <a:gd name="connsiteX22" fmla="*/ 3640238 w 5330142"/>
              <a:gd name="connsiteY22" fmla="*/ 752354 h 2259876"/>
              <a:gd name="connsiteX23" fmla="*/ 3784922 w 5330142"/>
              <a:gd name="connsiteY23" fmla="*/ 723418 h 2259876"/>
              <a:gd name="connsiteX24" fmla="*/ 3946967 w 5330142"/>
              <a:gd name="connsiteY24" fmla="*/ 694481 h 2259876"/>
              <a:gd name="connsiteX25" fmla="*/ 4143737 w 5330142"/>
              <a:gd name="connsiteY25" fmla="*/ 700268 h 2259876"/>
              <a:gd name="connsiteX26" fmla="*/ 4311570 w 5330142"/>
              <a:gd name="connsiteY26" fmla="*/ 706056 h 2259876"/>
              <a:gd name="connsiteX27" fmla="*/ 4514127 w 5330142"/>
              <a:gd name="connsiteY27" fmla="*/ 752354 h 2259876"/>
              <a:gd name="connsiteX28" fmla="*/ 4757195 w 5330142"/>
              <a:gd name="connsiteY28" fmla="*/ 781291 h 2259876"/>
              <a:gd name="connsiteX29" fmla="*/ 5006051 w 5330142"/>
              <a:gd name="connsiteY29" fmla="*/ 844952 h 2259876"/>
              <a:gd name="connsiteX30" fmla="*/ 5208608 w 5330142"/>
              <a:gd name="connsiteY30" fmla="*/ 885463 h 2259876"/>
              <a:gd name="connsiteX31" fmla="*/ 3617089 w 5330142"/>
              <a:gd name="connsiteY31" fmla="*/ 2164466 h 2259876"/>
              <a:gd name="connsiteX32" fmla="*/ 3634451 w 5330142"/>
              <a:gd name="connsiteY32" fmla="*/ 2170253 h 2259876"/>
              <a:gd name="connsiteX33" fmla="*/ 5330142 w 5330142"/>
              <a:gd name="connsiteY33" fmla="*/ 937549 h 2259876"/>
              <a:gd name="connsiteX0" fmla="*/ 0 w 5330142"/>
              <a:gd name="connsiteY0" fmla="*/ 0 h 2164523"/>
              <a:gd name="connsiteX1" fmla="*/ 81023 w 5330142"/>
              <a:gd name="connsiteY1" fmla="*/ 34724 h 2164523"/>
              <a:gd name="connsiteX2" fmla="*/ 196770 w 5330142"/>
              <a:gd name="connsiteY2" fmla="*/ 69448 h 2164523"/>
              <a:gd name="connsiteX3" fmla="*/ 451413 w 5330142"/>
              <a:gd name="connsiteY3" fmla="*/ 173620 h 2164523"/>
              <a:gd name="connsiteX4" fmla="*/ 688694 w 5330142"/>
              <a:gd name="connsiteY4" fmla="*/ 248856 h 2164523"/>
              <a:gd name="connsiteX5" fmla="*/ 954912 w 5330142"/>
              <a:gd name="connsiteY5" fmla="*/ 341453 h 2164523"/>
              <a:gd name="connsiteX6" fmla="*/ 1116957 w 5330142"/>
              <a:gd name="connsiteY6" fmla="*/ 387752 h 2164523"/>
              <a:gd name="connsiteX7" fmla="*/ 1221129 w 5330142"/>
              <a:gd name="connsiteY7" fmla="*/ 381965 h 2164523"/>
              <a:gd name="connsiteX8" fmla="*/ 1360025 w 5330142"/>
              <a:gd name="connsiteY8" fmla="*/ 329878 h 2164523"/>
              <a:gd name="connsiteX9" fmla="*/ 1475772 w 5330142"/>
              <a:gd name="connsiteY9" fmla="*/ 318304 h 2164523"/>
              <a:gd name="connsiteX10" fmla="*/ 1655180 w 5330142"/>
              <a:gd name="connsiteY10" fmla="*/ 312516 h 2164523"/>
              <a:gd name="connsiteX11" fmla="*/ 1851950 w 5330142"/>
              <a:gd name="connsiteY11" fmla="*/ 341453 h 2164523"/>
              <a:gd name="connsiteX12" fmla="*/ 2071869 w 5330142"/>
              <a:gd name="connsiteY12" fmla="*/ 364603 h 2164523"/>
              <a:gd name="connsiteX13" fmla="*/ 2297575 w 5330142"/>
              <a:gd name="connsiteY13" fmla="*/ 387752 h 2164523"/>
              <a:gd name="connsiteX14" fmla="*/ 2488557 w 5330142"/>
              <a:gd name="connsiteY14" fmla="*/ 445625 h 2164523"/>
              <a:gd name="connsiteX15" fmla="*/ 2743200 w 5330142"/>
              <a:gd name="connsiteY15" fmla="*/ 503499 h 2164523"/>
              <a:gd name="connsiteX16" fmla="*/ 2928395 w 5330142"/>
              <a:gd name="connsiteY16" fmla="*/ 567160 h 2164523"/>
              <a:gd name="connsiteX17" fmla="*/ 3061504 w 5330142"/>
              <a:gd name="connsiteY17" fmla="*/ 665544 h 2164523"/>
              <a:gd name="connsiteX18" fmla="*/ 3240912 w 5330142"/>
              <a:gd name="connsiteY18" fmla="*/ 758142 h 2164523"/>
              <a:gd name="connsiteX19" fmla="*/ 3333509 w 5330142"/>
              <a:gd name="connsiteY19" fmla="*/ 798653 h 2164523"/>
              <a:gd name="connsiteX20" fmla="*/ 3466618 w 5330142"/>
              <a:gd name="connsiteY20" fmla="*/ 839165 h 2164523"/>
              <a:gd name="connsiteX21" fmla="*/ 3541853 w 5330142"/>
              <a:gd name="connsiteY21" fmla="*/ 798653 h 2164523"/>
              <a:gd name="connsiteX22" fmla="*/ 3640238 w 5330142"/>
              <a:gd name="connsiteY22" fmla="*/ 752354 h 2164523"/>
              <a:gd name="connsiteX23" fmla="*/ 3784922 w 5330142"/>
              <a:gd name="connsiteY23" fmla="*/ 723418 h 2164523"/>
              <a:gd name="connsiteX24" fmla="*/ 3946967 w 5330142"/>
              <a:gd name="connsiteY24" fmla="*/ 694481 h 2164523"/>
              <a:gd name="connsiteX25" fmla="*/ 4143737 w 5330142"/>
              <a:gd name="connsiteY25" fmla="*/ 700268 h 2164523"/>
              <a:gd name="connsiteX26" fmla="*/ 4311570 w 5330142"/>
              <a:gd name="connsiteY26" fmla="*/ 706056 h 2164523"/>
              <a:gd name="connsiteX27" fmla="*/ 4514127 w 5330142"/>
              <a:gd name="connsiteY27" fmla="*/ 752354 h 2164523"/>
              <a:gd name="connsiteX28" fmla="*/ 4757195 w 5330142"/>
              <a:gd name="connsiteY28" fmla="*/ 781291 h 2164523"/>
              <a:gd name="connsiteX29" fmla="*/ 5006051 w 5330142"/>
              <a:gd name="connsiteY29" fmla="*/ 844952 h 2164523"/>
              <a:gd name="connsiteX30" fmla="*/ 5208608 w 5330142"/>
              <a:gd name="connsiteY30" fmla="*/ 885463 h 2164523"/>
              <a:gd name="connsiteX31" fmla="*/ 3617089 w 5330142"/>
              <a:gd name="connsiteY31" fmla="*/ 2164466 h 2164523"/>
              <a:gd name="connsiteX32" fmla="*/ 5330142 w 5330142"/>
              <a:gd name="connsiteY32" fmla="*/ 937549 h 2164523"/>
              <a:gd name="connsiteX0" fmla="*/ 0 w 5330142"/>
              <a:gd name="connsiteY0" fmla="*/ 0 h 937549"/>
              <a:gd name="connsiteX1" fmla="*/ 81023 w 5330142"/>
              <a:gd name="connsiteY1" fmla="*/ 34724 h 937549"/>
              <a:gd name="connsiteX2" fmla="*/ 196770 w 5330142"/>
              <a:gd name="connsiteY2" fmla="*/ 69448 h 937549"/>
              <a:gd name="connsiteX3" fmla="*/ 451413 w 5330142"/>
              <a:gd name="connsiteY3" fmla="*/ 173620 h 937549"/>
              <a:gd name="connsiteX4" fmla="*/ 688694 w 5330142"/>
              <a:gd name="connsiteY4" fmla="*/ 248856 h 937549"/>
              <a:gd name="connsiteX5" fmla="*/ 954912 w 5330142"/>
              <a:gd name="connsiteY5" fmla="*/ 341453 h 937549"/>
              <a:gd name="connsiteX6" fmla="*/ 1116957 w 5330142"/>
              <a:gd name="connsiteY6" fmla="*/ 387752 h 937549"/>
              <a:gd name="connsiteX7" fmla="*/ 1221129 w 5330142"/>
              <a:gd name="connsiteY7" fmla="*/ 381965 h 937549"/>
              <a:gd name="connsiteX8" fmla="*/ 1360025 w 5330142"/>
              <a:gd name="connsiteY8" fmla="*/ 329878 h 937549"/>
              <a:gd name="connsiteX9" fmla="*/ 1475772 w 5330142"/>
              <a:gd name="connsiteY9" fmla="*/ 318304 h 937549"/>
              <a:gd name="connsiteX10" fmla="*/ 1655180 w 5330142"/>
              <a:gd name="connsiteY10" fmla="*/ 312516 h 937549"/>
              <a:gd name="connsiteX11" fmla="*/ 1851950 w 5330142"/>
              <a:gd name="connsiteY11" fmla="*/ 341453 h 937549"/>
              <a:gd name="connsiteX12" fmla="*/ 2071869 w 5330142"/>
              <a:gd name="connsiteY12" fmla="*/ 364603 h 937549"/>
              <a:gd name="connsiteX13" fmla="*/ 2297575 w 5330142"/>
              <a:gd name="connsiteY13" fmla="*/ 387752 h 937549"/>
              <a:gd name="connsiteX14" fmla="*/ 2488557 w 5330142"/>
              <a:gd name="connsiteY14" fmla="*/ 445625 h 937549"/>
              <a:gd name="connsiteX15" fmla="*/ 2743200 w 5330142"/>
              <a:gd name="connsiteY15" fmla="*/ 503499 h 937549"/>
              <a:gd name="connsiteX16" fmla="*/ 2928395 w 5330142"/>
              <a:gd name="connsiteY16" fmla="*/ 567160 h 937549"/>
              <a:gd name="connsiteX17" fmla="*/ 3061504 w 5330142"/>
              <a:gd name="connsiteY17" fmla="*/ 665544 h 937549"/>
              <a:gd name="connsiteX18" fmla="*/ 3240912 w 5330142"/>
              <a:gd name="connsiteY18" fmla="*/ 758142 h 937549"/>
              <a:gd name="connsiteX19" fmla="*/ 3333509 w 5330142"/>
              <a:gd name="connsiteY19" fmla="*/ 798653 h 937549"/>
              <a:gd name="connsiteX20" fmla="*/ 3466618 w 5330142"/>
              <a:gd name="connsiteY20" fmla="*/ 839165 h 937549"/>
              <a:gd name="connsiteX21" fmla="*/ 3541853 w 5330142"/>
              <a:gd name="connsiteY21" fmla="*/ 798653 h 937549"/>
              <a:gd name="connsiteX22" fmla="*/ 3640238 w 5330142"/>
              <a:gd name="connsiteY22" fmla="*/ 752354 h 937549"/>
              <a:gd name="connsiteX23" fmla="*/ 3784922 w 5330142"/>
              <a:gd name="connsiteY23" fmla="*/ 723418 h 937549"/>
              <a:gd name="connsiteX24" fmla="*/ 3946967 w 5330142"/>
              <a:gd name="connsiteY24" fmla="*/ 694481 h 937549"/>
              <a:gd name="connsiteX25" fmla="*/ 4143737 w 5330142"/>
              <a:gd name="connsiteY25" fmla="*/ 700268 h 937549"/>
              <a:gd name="connsiteX26" fmla="*/ 4311570 w 5330142"/>
              <a:gd name="connsiteY26" fmla="*/ 706056 h 937549"/>
              <a:gd name="connsiteX27" fmla="*/ 4514127 w 5330142"/>
              <a:gd name="connsiteY27" fmla="*/ 752354 h 937549"/>
              <a:gd name="connsiteX28" fmla="*/ 4757195 w 5330142"/>
              <a:gd name="connsiteY28" fmla="*/ 781291 h 937549"/>
              <a:gd name="connsiteX29" fmla="*/ 5006051 w 5330142"/>
              <a:gd name="connsiteY29" fmla="*/ 844952 h 937549"/>
              <a:gd name="connsiteX30" fmla="*/ 5208608 w 5330142"/>
              <a:gd name="connsiteY30" fmla="*/ 885463 h 937549"/>
              <a:gd name="connsiteX31" fmla="*/ 5330142 w 5330142"/>
              <a:gd name="connsiteY31" fmla="*/ 937549 h 937549"/>
              <a:gd name="connsiteX0" fmla="*/ 0 w 5937813"/>
              <a:gd name="connsiteY0" fmla="*/ 0 h 1105382"/>
              <a:gd name="connsiteX1" fmla="*/ 81023 w 5937813"/>
              <a:gd name="connsiteY1" fmla="*/ 34724 h 1105382"/>
              <a:gd name="connsiteX2" fmla="*/ 196770 w 5937813"/>
              <a:gd name="connsiteY2" fmla="*/ 69448 h 1105382"/>
              <a:gd name="connsiteX3" fmla="*/ 451413 w 5937813"/>
              <a:gd name="connsiteY3" fmla="*/ 173620 h 1105382"/>
              <a:gd name="connsiteX4" fmla="*/ 688694 w 5937813"/>
              <a:gd name="connsiteY4" fmla="*/ 248856 h 1105382"/>
              <a:gd name="connsiteX5" fmla="*/ 954912 w 5937813"/>
              <a:gd name="connsiteY5" fmla="*/ 341453 h 1105382"/>
              <a:gd name="connsiteX6" fmla="*/ 1116957 w 5937813"/>
              <a:gd name="connsiteY6" fmla="*/ 387752 h 1105382"/>
              <a:gd name="connsiteX7" fmla="*/ 1221129 w 5937813"/>
              <a:gd name="connsiteY7" fmla="*/ 381965 h 1105382"/>
              <a:gd name="connsiteX8" fmla="*/ 1360025 w 5937813"/>
              <a:gd name="connsiteY8" fmla="*/ 329878 h 1105382"/>
              <a:gd name="connsiteX9" fmla="*/ 1475772 w 5937813"/>
              <a:gd name="connsiteY9" fmla="*/ 318304 h 1105382"/>
              <a:gd name="connsiteX10" fmla="*/ 1655180 w 5937813"/>
              <a:gd name="connsiteY10" fmla="*/ 312516 h 1105382"/>
              <a:gd name="connsiteX11" fmla="*/ 1851950 w 5937813"/>
              <a:gd name="connsiteY11" fmla="*/ 341453 h 1105382"/>
              <a:gd name="connsiteX12" fmla="*/ 2071869 w 5937813"/>
              <a:gd name="connsiteY12" fmla="*/ 364603 h 1105382"/>
              <a:gd name="connsiteX13" fmla="*/ 2297575 w 5937813"/>
              <a:gd name="connsiteY13" fmla="*/ 387752 h 1105382"/>
              <a:gd name="connsiteX14" fmla="*/ 2488557 w 5937813"/>
              <a:gd name="connsiteY14" fmla="*/ 445625 h 1105382"/>
              <a:gd name="connsiteX15" fmla="*/ 2743200 w 5937813"/>
              <a:gd name="connsiteY15" fmla="*/ 503499 h 1105382"/>
              <a:gd name="connsiteX16" fmla="*/ 2928395 w 5937813"/>
              <a:gd name="connsiteY16" fmla="*/ 567160 h 1105382"/>
              <a:gd name="connsiteX17" fmla="*/ 3061504 w 5937813"/>
              <a:gd name="connsiteY17" fmla="*/ 665544 h 1105382"/>
              <a:gd name="connsiteX18" fmla="*/ 3240912 w 5937813"/>
              <a:gd name="connsiteY18" fmla="*/ 758142 h 1105382"/>
              <a:gd name="connsiteX19" fmla="*/ 3333509 w 5937813"/>
              <a:gd name="connsiteY19" fmla="*/ 798653 h 1105382"/>
              <a:gd name="connsiteX20" fmla="*/ 3466618 w 5937813"/>
              <a:gd name="connsiteY20" fmla="*/ 839165 h 1105382"/>
              <a:gd name="connsiteX21" fmla="*/ 3541853 w 5937813"/>
              <a:gd name="connsiteY21" fmla="*/ 798653 h 1105382"/>
              <a:gd name="connsiteX22" fmla="*/ 3640238 w 5937813"/>
              <a:gd name="connsiteY22" fmla="*/ 752354 h 1105382"/>
              <a:gd name="connsiteX23" fmla="*/ 3784922 w 5937813"/>
              <a:gd name="connsiteY23" fmla="*/ 723418 h 1105382"/>
              <a:gd name="connsiteX24" fmla="*/ 3946967 w 5937813"/>
              <a:gd name="connsiteY24" fmla="*/ 694481 h 1105382"/>
              <a:gd name="connsiteX25" fmla="*/ 4143737 w 5937813"/>
              <a:gd name="connsiteY25" fmla="*/ 700268 h 1105382"/>
              <a:gd name="connsiteX26" fmla="*/ 4311570 w 5937813"/>
              <a:gd name="connsiteY26" fmla="*/ 706056 h 1105382"/>
              <a:gd name="connsiteX27" fmla="*/ 4514127 w 5937813"/>
              <a:gd name="connsiteY27" fmla="*/ 752354 h 1105382"/>
              <a:gd name="connsiteX28" fmla="*/ 4757195 w 5937813"/>
              <a:gd name="connsiteY28" fmla="*/ 781291 h 1105382"/>
              <a:gd name="connsiteX29" fmla="*/ 5006051 w 5937813"/>
              <a:gd name="connsiteY29" fmla="*/ 844952 h 1105382"/>
              <a:gd name="connsiteX30" fmla="*/ 5208608 w 5937813"/>
              <a:gd name="connsiteY30" fmla="*/ 885463 h 1105382"/>
              <a:gd name="connsiteX31" fmla="*/ 5937813 w 5937813"/>
              <a:gd name="connsiteY31" fmla="*/ 1105382 h 1105382"/>
              <a:gd name="connsiteX0" fmla="*/ 0 w 5937813"/>
              <a:gd name="connsiteY0" fmla="*/ 0 h 1105382"/>
              <a:gd name="connsiteX1" fmla="*/ 81023 w 5937813"/>
              <a:gd name="connsiteY1" fmla="*/ 34724 h 1105382"/>
              <a:gd name="connsiteX2" fmla="*/ 196770 w 5937813"/>
              <a:gd name="connsiteY2" fmla="*/ 69448 h 1105382"/>
              <a:gd name="connsiteX3" fmla="*/ 451413 w 5937813"/>
              <a:gd name="connsiteY3" fmla="*/ 173620 h 1105382"/>
              <a:gd name="connsiteX4" fmla="*/ 688694 w 5937813"/>
              <a:gd name="connsiteY4" fmla="*/ 248856 h 1105382"/>
              <a:gd name="connsiteX5" fmla="*/ 954912 w 5937813"/>
              <a:gd name="connsiteY5" fmla="*/ 341453 h 1105382"/>
              <a:gd name="connsiteX6" fmla="*/ 1116957 w 5937813"/>
              <a:gd name="connsiteY6" fmla="*/ 387752 h 1105382"/>
              <a:gd name="connsiteX7" fmla="*/ 1221129 w 5937813"/>
              <a:gd name="connsiteY7" fmla="*/ 381965 h 1105382"/>
              <a:gd name="connsiteX8" fmla="*/ 1360025 w 5937813"/>
              <a:gd name="connsiteY8" fmla="*/ 329878 h 1105382"/>
              <a:gd name="connsiteX9" fmla="*/ 1475772 w 5937813"/>
              <a:gd name="connsiteY9" fmla="*/ 318304 h 1105382"/>
              <a:gd name="connsiteX10" fmla="*/ 1655180 w 5937813"/>
              <a:gd name="connsiteY10" fmla="*/ 312516 h 1105382"/>
              <a:gd name="connsiteX11" fmla="*/ 1851950 w 5937813"/>
              <a:gd name="connsiteY11" fmla="*/ 341453 h 1105382"/>
              <a:gd name="connsiteX12" fmla="*/ 2071869 w 5937813"/>
              <a:gd name="connsiteY12" fmla="*/ 364603 h 1105382"/>
              <a:gd name="connsiteX13" fmla="*/ 2297575 w 5937813"/>
              <a:gd name="connsiteY13" fmla="*/ 387752 h 1105382"/>
              <a:gd name="connsiteX14" fmla="*/ 2488557 w 5937813"/>
              <a:gd name="connsiteY14" fmla="*/ 445625 h 1105382"/>
              <a:gd name="connsiteX15" fmla="*/ 2743200 w 5937813"/>
              <a:gd name="connsiteY15" fmla="*/ 503499 h 1105382"/>
              <a:gd name="connsiteX16" fmla="*/ 2928395 w 5937813"/>
              <a:gd name="connsiteY16" fmla="*/ 567160 h 1105382"/>
              <a:gd name="connsiteX17" fmla="*/ 3061504 w 5937813"/>
              <a:gd name="connsiteY17" fmla="*/ 665544 h 1105382"/>
              <a:gd name="connsiteX18" fmla="*/ 3240912 w 5937813"/>
              <a:gd name="connsiteY18" fmla="*/ 758142 h 1105382"/>
              <a:gd name="connsiteX19" fmla="*/ 3333509 w 5937813"/>
              <a:gd name="connsiteY19" fmla="*/ 798653 h 1105382"/>
              <a:gd name="connsiteX20" fmla="*/ 3466618 w 5937813"/>
              <a:gd name="connsiteY20" fmla="*/ 839165 h 1105382"/>
              <a:gd name="connsiteX21" fmla="*/ 3541853 w 5937813"/>
              <a:gd name="connsiteY21" fmla="*/ 798653 h 1105382"/>
              <a:gd name="connsiteX22" fmla="*/ 3640238 w 5937813"/>
              <a:gd name="connsiteY22" fmla="*/ 752354 h 1105382"/>
              <a:gd name="connsiteX23" fmla="*/ 3784922 w 5937813"/>
              <a:gd name="connsiteY23" fmla="*/ 723418 h 1105382"/>
              <a:gd name="connsiteX24" fmla="*/ 3946967 w 5937813"/>
              <a:gd name="connsiteY24" fmla="*/ 694481 h 1105382"/>
              <a:gd name="connsiteX25" fmla="*/ 4143737 w 5937813"/>
              <a:gd name="connsiteY25" fmla="*/ 700268 h 1105382"/>
              <a:gd name="connsiteX26" fmla="*/ 4311570 w 5937813"/>
              <a:gd name="connsiteY26" fmla="*/ 706056 h 1105382"/>
              <a:gd name="connsiteX27" fmla="*/ 4514127 w 5937813"/>
              <a:gd name="connsiteY27" fmla="*/ 752354 h 1105382"/>
              <a:gd name="connsiteX28" fmla="*/ 4757195 w 5937813"/>
              <a:gd name="connsiteY28" fmla="*/ 781291 h 1105382"/>
              <a:gd name="connsiteX29" fmla="*/ 5006051 w 5937813"/>
              <a:gd name="connsiteY29" fmla="*/ 844952 h 1105382"/>
              <a:gd name="connsiteX30" fmla="*/ 5208608 w 5937813"/>
              <a:gd name="connsiteY30" fmla="*/ 885463 h 1105382"/>
              <a:gd name="connsiteX31" fmla="*/ 5567423 w 5937813"/>
              <a:gd name="connsiteY31" fmla="*/ 983847 h 1105382"/>
              <a:gd name="connsiteX32" fmla="*/ 5937813 w 5937813"/>
              <a:gd name="connsiteY32" fmla="*/ 1105382 h 1105382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7060557 w 7060557"/>
              <a:gd name="connsiteY32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6094071 w 7060557"/>
              <a:gd name="connsiteY32" fmla="*/ 1134318 h 1394749"/>
              <a:gd name="connsiteX33" fmla="*/ 7060557 w 7060557"/>
              <a:gd name="connsiteY33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5937813 w 7060557"/>
              <a:gd name="connsiteY32" fmla="*/ 1099594 h 1394749"/>
              <a:gd name="connsiteX33" fmla="*/ 7060557 w 7060557"/>
              <a:gd name="connsiteY33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5937813 w 7060557"/>
              <a:gd name="connsiteY32" fmla="*/ 1099594 h 1394749"/>
              <a:gd name="connsiteX33" fmla="*/ 6458674 w 7060557"/>
              <a:gd name="connsiteY33" fmla="*/ 1232703 h 1394749"/>
              <a:gd name="connsiteX34" fmla="*/ 7060557 w 7060557"/>
              <a:gd name="connsiteY34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5937813 w 7060557"/>
              <a:gd name="connsiteY32" fmla="*/ 1099594 h 1394749"/>
              <a:gd name="connsiteX33" fmla="*/ 6186669 w 7060557"/>
              <a:gd name="connsiteY33" fmla="*/ 1145893 h 1394749"/>
              <a:gd name="connsiteX34" fmla="*/ 7060557 w 7060557"/>
              <a:gd name="connsiteY34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5937813 w 7060557"/>
              <a:gd name="connsiteY32" fmla="*/ 1099594 h 1394749"/>
              <a:gd name="connsiteX33" fmla="*/ 6186669 w 7060557"/>
              <a:gd name="connsiteY33" fmla="*/ 1145893 h 1394749"/>
              <a:gd name="connsiteX34" fmla="*/ 6331352 w 7060557"/>
              <a:gd name="connsiteY34" fmla="*/ 1186404 h 1394749"/>
              <a:gd name="connsiteX35" fmla="*/ 7060557 w 7060557"/>
              <a:gd name="connsiteY35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5937813 w 7060557"/>
              <a:gd name="connsiteY32" fmla="*/ 1099594 h 1394749"/>
              <a:gd name="connsiteX33" fmla="*/ 6186669 w 7060557"/>
              <a:gd name="connsiteY33" fmla="*/ 1145893 h 1394749"/>
              <a:gd name="connsiteX34" fmla="*/ 6389225 w 7060557"/>
              <a:gd name="connsiteY34" fmla="*/ 1226915 h 1394749"/>
              <a:gd name="connsiteX35" fmla="*/ 7060557 w 7060557"/>
              <a:gd name="connsiteY35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5937813 w 7060557"/>
              <a:gd name="connsiteY32" fmla="*/ 1099594 h 1394749"/>
              <a:gd name="connsiteX33" fmla="*/ 6186669 w 7060557"/>
              <a:gd name="connsiteY33" fmla="*/ 1145893 h 1394749"/>
              <a:gd name="connsiteX34" fmla="*/ 6389225 w 7060557"/>
              <a:gd name="connsiteY34" fmla="*/ 1226915 h 1394749"/>
              <a:gd name="connsiteX35" fmla="*/ 6684380 w 7060557"/>
              <a:gd name="connsiteY35" fmla="*/ 1296364 h 1394749"/>
              <a:gd name="connsiteX36" fmla="*/ 7060557 w 7060557"/>
              <a:gd name="connsiteY36" fmla="*/ 1394749 h 1394749"/>
              <a:gd name="connsiteX0" fmla="*/ 0 w 7060557"/>
              <a:gd name="connsiteY0" fmla="*/ 0 h 1394749"/>
              <a:gd name="connsiteX1" fmla="*/ 81023 w 7060557"/>
              <a:gd name="connsiteY1" fmla="*/ 34724 h 1394749"/>
              <a:gd name="connsiteX2" fmla="*/ 196770 w 7060557"/>
              <a:gd name="connsiteY2" fmla="*/ 69448 h 1394749"/>
              <a:gd name="connsiteX3" fmla="*/ 451413 w 7060557"/>
              <a:gd name="connsiteY3" fmla="*/ 173620 h 1394749"/>
              <a:gd name="connsiteX4" fmla="*/ 688694 w 7060557"/>
              <a:gd name="connsiteY4" fmla="*/ 248856 h 1394749"/>
              <a:gd name="connsiteX5" fmla="*/ 954912 w 7060557"/>
              <a:gd name="connsiteY5" fmla="*/ 341453 h 1394749"/>
              <a:gd name="connsiteX6" fmla="*/ 1116957 w 7060557"/>
              <a:gd name="connsiteY6" fmla="*/ 387752 h 1394749"/>
              <a:gd name="connsiteX7" fmla="*/ 1221129 w 7060557"/>
              <a:gd name="connsiteY7" fmla="*/ 381965 h 1394749"/>
              <a:gd name="connsiteX8" fmla="*/ 1360025 w 7060557"/>
              <a:gd name="connsiteY8" fmla="*/ 329878 h 1394749"/>
              <a:gd name="connsiteX9" fmla="*/ 1475772 w 7060557"/>
              <a:gd name="connsiteY9" fmla="*/ 318304 h 1394749"/>
              <a:gd name="connsiteX10" fmla="*/ 1655180 w 7060557"/>
              <a:gd name="connsiteY10" fmla="*/ 312516 h 1394749"/>
              <a:gd name="connsiteX11" fmla="*/ 1851950 w 7060557"/>
              <a:gd name="connsiteY11" fmla="*/ 341453 h 1394749"/>
              <a:gd name="connsiteX12" fmla="*/ 2071869 w 7060557"/>
              <a:gd name="connsiteY12" fmla="*/ 364603 h 1394749"/>
              <a:gd name="connsiteX13" fmla="*/ 2297575 w 7060557"/>
              <a:gd name="connsiteY13" fmla="*/ 387752 h 1394749"/>
              <a:gd name="connsiteX14" fmla="*/ 2488557 w 7060557"/>
              <a:gd name="connsiteY14" fmla="*/ 445625 h 1394749"/>
              <a:gd name="connsiteX15" fmla="*/ 2743200 w 7060557"/>
              <a:gd name="connsiteY15" fmla="*/ 503499 h 1394749"/>
              <a:gd name="connsiteX16" fmla="*/ 2928395 w 7060557"/>
              <a:gd name="connsiteY16" fmla="*/ 567160 h 1394749"/>
              <a:gd name="connsiteX17" fmla="*/ 3061504 w 7060557"/>
              <a:gd name="connsiteY17" fmla="*/ 665544 h 1394749"/>
              <a:gd name="connsiteX18" fmla="*/ 3240912 w 7060557"/>
              <a:gd name="connsiteY18" fmla="*/ 758142 h 1394749"/>
              <a:gd name="connsiteX19" fmla="*/ 3333509 w 7060557"/>
              <a:gd name="connsiteY19" fmla="*/ 798653 h 1394749"/>
              <a:gd name="connsiteX20" fmla="*/ 3466618 w 7060557"/>
              <a:gd name="connsiteY20" fmla="*/ 839165 h 1394749"/>
              <a:gd name="connsiteX21" fmla="*/ 3541853 w 7060557"/>
              <a:gd name="connsiteY21" fmla="*/ 798653 h 1394749"/>
              <a:gd name="connsiteX22" fmla="*/ 3640238 w 7060557"/>
              <a:gd name="connsiteY22" fmla="*/ 752354 h 1394749"/>
              <a:gd name="connsiteX23" fmla="*/ 3784922 w 7060557"/>
              <a:gd name="connsiteY23" fmla="*/ 723418 h 1394749"/>
              <a:gd name="connsiteX24" fmla="*/ 3946967 w 7060557"/>
              <a:gd name="connsiteY24" fmla="*/ 694481 h 1394749"/>
              <a:gd name="connsiteX25" fmla="*/ 4143737 w 7060557"/>
              <a:gd name="connsiteY25" fmla="*/ 700268 h 1394749"/>
              <a:gd name="connsiteX26" fmla="*/ 4311570 w 7060557"/>
              <a:gd name="connsiteY26" fmla="*/ 706056 h 1394749"/>
              <a:gd name="connsiteX27" fmla="*/ 4514127 w 7060557"/>
              <a:gd name="connsiteY27" fmla="*/ 752354 h 1394749"/>
              <a:gd name="connsiteX28" fmla="*/ 4757195 w 7060557"/>
              <a:gd name="connsiteY28" fmla="*/ 781291 h 1394749"/>
              <a:gd name="connsiteX29" fmla="*/ 5006051 w 7060557"/>
              <a:gd name="connsiteY29" fmla="*/ 844952 h 1394749"/>
              <a:gd name="connsiteX30" fmla="*/ 5208608 w 7060557"/>
              <a:gd name="connsiteY30" fmla="*/ 885463 h 1394749"/>
              <a:gd name="connsiteX31" fmla="*/ 5567423 w 7060557"/>
              <a:gd name="connsiteY31" fmla="*/ 983847 h 1394749"/>
              <a:gd name="connsiteX32" fmla="*/ 5937813 w 7060557"/>
              <a:gd name="connsiteY32" fmla="*/ 1099594 h 1394749"/>
              <a:gd name="connsiteX33" fmla="*/ 6186669 w 7060557"/>
              <a:gd name="connsiteY33" fmla="*/ 1145893 h 1394749"/>
              <a:gd name="connsiteX34" fmla="*/ 6389225 w 7060557"/>
              <a:gd name="connsiteY34" fmla="*/ 1226915 h 1394749"/>
              <a:gd name="connsiteX35" fmla="*/ 6539696 w 7060557"/>
              <a:gd name="connsiteY35" fmla="*/ 1319514 h 1394749"/>
              <a:gd name="connsiteX36" fmla="*/ 7060557 w 7060557"/>
              <a:gd name="connsiteY36" fmla="*/ 1394749 h 139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060557" h="1394749">
                <a:moveTo>
                  <a:pt x="0" y="0"/>
                </a:moveTo>
                <a:lnTo>
                  <a:pt x="81023" y="34724"/>
                </a:lnTo>
                <a:lnTo>
                  <a:pt x="196770" y="69448"/>
                </a:lnTo>
                <a:lnTo>
                  <a:pt x="451413" y="173620"/>
                </a:lnTo>
                <a:lnTo>
                  <a:pt x="688694" y="248856"/>
                </a:lnTo>
                <a:lnTo>
                  <a:pt x="954912" y="341453"/>
                </a:lnTo>
                <a:lnTo>
                  <a:pt x="1116957" y="387752"/>
                </a:lnTo>
                <a:lnTo>
                  <a:pt x="1221129" y="381965"/>
                </a:lnTo>
                <a:lnTo>
                  <a:pt x="1360025" y="329878"/>
                </a:lnTo>
                <a:lnTo>
                  <a:pt x="1475772" y="318304"/>
                </a:lnTo>
                <a:lnTo>
                  <a:pt x="1655180" y="312516"/>
                </a:lnTo>
                <a:lnTo>
                  <a:pt x="1851950" y="341453"/>
                </a:lnTo>
                <a:lnTo>
                  <a:pt x="2071869" y="364603"/>
                </a:lnTo>
                <a:lnTo>
                  <a:pt x="2297575" y="387752"/>
                </a:lnTo>
                <a:lnTo>
                  <a:pt x="2488557" y="445625"/>
                </a:lnTo>
                <a:lnTo>
                  <a:pt x="2743200" y="503499"/>
                </a:lnTo>
                <a:lnTo>
                  <a:pt x="2928395" y="567160"/>
                </a:lnTo>
                <a:lnTo>
                  <a:pt x="3061504" y="665544"/>
                </a:lnTo>
                <a:lnTo>
                  <a:pt x="3240912" y="758142"/>
                </a:lnTo>
                <a:lnTo>
                  <a:pt x="3333509" y="798653"/>
                </a:lnTo>
                <a:lnTo>
                  <a:pt x="3466618" y="839165"/>
                </a:lnTo>
                <a:lnTo>
                  <a:pt x="3541853" y="798653"/>
                </a:lnTo>
                <a:lnTo>
                  <a:pt x="3640238" y="752354"/>
                </a:lnTo>
                <a:lnTo>
                  <a:pt x="3784922" y="723418"/>
                </a:lnTo>
                <a:lnTo>
                  <a:pt x="3946967" y="694481"/>
                </a:lnTo>
                <a:lnTo>
                  <a:pt x="4143737" y="700268"/>
                </a:lnTo>
                <a:lnTo>
                  <a:pt x="4311570" y="706056"/>
                </a:lnTo>
                <a:lnTo>
                  <a:pt x="4514127" y="752354"/>
                </a:lnTo>
                <a:lnTo>
                  <a:pt x="4757195" y="781291"/>
                </a:lnTo>
                <a:lnTo>
                  <a:pt x="5006051" y="844952"/>
                </a:lnTo>
                <a:lnTo>
                  <a:pt x="5208608" y="885463"/>
                </a:lnTo>
                <a:cubicBezTo>
                  <a:pt x="5302170" y="908612"/>
                  <a:pt x="5445889" y="947194"/>
                  <a:pt x="5567423" y="983847"/>
                </a:cubicBezTo>
                <a:lnTo>
                  <a:pt x="5937813" y="1099594"/>
                </a:lnTo>
                <a:lnTo>
                  <a:pt x="6186669" y="1145893"/>
                </a:lnTo>
                <a:lnTo>
                  <a:pt x="6389225" y="1226915"/>
                </a:lnTo>
                <a:lnTo>
                  <a:pt x="6539696" y="1319514"/>
                </a:lnTo>
                <a:lnTo>
                  <a:pt x="7060557" y="1394749"/>
                </a:lnTo>
              </a:path>
            </a:pathLst>
          </a:custGeom>
          <a:noFill/>
          <a:ln w="25400" cap="flat"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1238491" y="1823617"/>
            <a:ext cx="758142" cy="503499"/>
          </a:xfrm>
          <a:custGeom>
            <a:avLst/>
            <a:gdLst>
              <a:gd name="connsiteX0" fmla="*/ 0 w 758142"/>
              <a:gd name="connsiteY0" fmla="*/ 0 h 503499"/>
              <a:gd name="connsiteX1" fmla="*/ 225706 w 758142"/>
              <a:gd name="connsiteY1" fmla="*/ 179408 h 503499"/>
              <a:gd name="connsiteX2" fmla="*/ 370390 w 758142"/>
              <a:gd name="connsiteY2" fmla="*/ 283580 h 503499"/>
              <a:gd name="connsiteX3" fmla="*/ 526648 w 758142"/>
              <a:gd name="connsiteY3" fmla="*/ 410902 h 503499"/>
              <a:gd name="connsiteX4" fmla="*/ 642395 w 758142"/>
              <a:gd name="connsiteY4" fmla="*/ 486137 h 503499"/>
              <a:gd name="connsiteX5" fmla="*/ 694481 w 758142"/>
              <a:gd name="connsiteY5" fmla="*/ 486137 h 503499"/>
              <a:gd name="connsiteX6" fmla="*/ 758142 w 758142"/>
              <a:gd name="connsiteY6" fmla="*/ 503499 h 50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8142" h="503499">
                <a:moveTo>
                  <a:pt x="0" y="0"/>
                </a:moveTo>
                <a:lnTo>
                  <a:pt x="225706" y="179408"/>
                </a:lnTo>
                <a:lnTo>
                  <a:pt x="370390" y="283580"/>
                </a:lnTo>
                <a:lnTo>
                  <a:pt x="526648" y="410902"/>
                </a:lnTo>
                <a:lnTo>
                  <a:pt x="642395" y="486137"/>
                </a:lnTo>
                <a:lnTo>
                  <a:pt x="694481" y="486137"/>
                </a:lnTo>
                <a:lnTo>
                  <a:pt x="758142" y="503499"/>
                </a:lnTo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1539433" y="1812043"/>
            <a:ext cx="1614668" cy="659757"/>
          </a:xfrm>
          <a:custGeom>
            <a:avLst/>
            <a:gdLst>
              <a:gd name="connsiteX0" fmla="*/ 0 w 1614668"/>
              <a:gd name="connsiteY0" fmla="*/ 0 h 659757"/>
              <a:gd name="connsiteX1" fmla="*/ 104172 w 1614668"/>
              <a:gd name="connsiteY1" fmla="*/ 75235 h 659757"/>
              <a:gd name="connsiteX2" fmla="*/ 185195 w 1614668"/>
              <a:gd name="connsiteY2" fmla="*/ 167833 h 659757"/>
              <a:gd name="connsiteX3" fmla="*/ 300942 w 1614668"/>
              <a:gd name="connsiteY3" fmla="*/ 277792 h 659757"/>
              <a:gd name="connsiteX4" fmla="*/ 428263 w 1614668"/>
              <a:gd name="connsiteY4" fmla="*/ 347240 h 659757"/>
              <a:gd name="connsiteX5" fmla="*/ 555585 w 1614668"/>
              <a:gd name="connsiteY5" fmla="*/ 364602 h 659757"/>
              <a:gd name="connsiteX6" fmla="*/ 775504 w 1614668"/>
              <a:gd name="connsiteY6" fmla="*/ 381964 h 659757"/>
              <a:gd name="connsiteX7" fmla="*/ 1006997 w 1614668"/>
              <a:gd name="connsiteY7" fmla="*/ 416688 h 659757"/>
              <a:gd name="connsiteX8" fmla="*/ 1186405 w 1614668"/>
              <a:gd name="connsiteY8" fmla="*/ 428263 h 659757"/>
              <a:gd name="connsiteX9" fmla="*/ 1342663 w 1614668"/>
              <a:gd name="connsiteY9" fmla="*/ 462987 h 659757"/>
              <a:gd name="connsiteX10" fmla="*/ 1469985 w 1614668"/>
              <a:gd name="connsiteY10" fmla="*/ 532435 h 659757"/>
              <a:gd name="connsiteX11" fmla="*/ 1614668 w 1614668"/>
              <a:gd name="connsiteY11" fmla="*/ 659757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4668" h="659757">
                <a:moveTo>
                  <a:pt x="0" y="0"/>
                </a:moveTo>
                <a:lnTo>
                  <a:pt x="104172" y="75235"/>
                </a:lnTo>
                <a:lnTo>
                  <a:pt x="185195" y="167833"/>
                </a:lnTo>
                <a:lnTo>
                  <a:pt x="300942" y="277792"/>
                </a:lnTo>
                <a:lnTo>
                  <a:pt x="428263" y="347240"/>
                </a:lnTo>
                <a:lnTo>
                  <a:pt x="555585" y="364602"/>
                </a:lnTo>
                <a:lnTo>
                  <a:pt x="775504" y="381964"/>
                </a:lnTo>
                <a:lnTo>
                  <a:pt x="1006997" y="416688"/>
                </a:lnTo>
                <a:lnTo>
                  <a:pt x="1186405" y="428263"/>
                </a:lnTo>
                <a:lnTo>
                  <a:pt x="1342663" y="462987"/>
                </a:lnTo>
                <a:lnTo>
                  <a:pt x="1469985" y="532435"/>
                </a:lnTo>
                <a:lnTo>
                  <a:pt x="1614668" y="659757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1828800" y="1603698"/>
            <a:ext cx="2523281" cy="1128532"/>
          </a:xfrm>
          <a:custGeom>
            <a:avLst/>
            <a:gdLst>
              <a:gd name="connsiteX0" fmla="*/ 0 w 2523281"/>
              <a:gd name="connsiteY0" fmla="*/ 0 h 1128532"/>
              <a:gd name="connsiteX1" fmla="*/ 190982 w 2523281"/>
              <a:gd name="connsiteY1" fmla="*/ 109960 h 1128532"/>
              <a:gd name="connsiteX2" fmla="*/ 318304 w 2523281"/>
              <a:gd name="connsiteY2" fmla="*/ 208345 h 1128532"/>
              <a:gd name="connsiteX3" fmla="*/ 434051 w 2523281"/>
              <a:gd name="connsiteY3" fmla="*/ 289368 h 1128532"/>
              <a:gd name="connsiteX4" fmla="*/ 486137 w 2523281"/>
              <a:gd name="connsiteY4" fmla="*/ 300942 h 1128532"/>
              <a:gd name="connsiteX5" fmla="*/ 572947 w 2523281"/>
              <a:gd name="connsiteY5" fmla="*/ 300942 h 1128532"/>
              <a:gd name="connsiteX6" fmla="*/ 572947 w 2523281"/>
              <a:gd name="connsiteY6" fmla="*/ 300942 h 1128532"/>
              <a:gd name="connsiteX7" fmla="*/ 717630 w 2523281"/>
              <a:gd name="connsiteY7" fmla="*/ 341454 h 1128532"/>
              <a:gd name="connsiteX8" fmla="*/ 983848 w 2523281"/>
              <a:gd name="connsiteY8" fmla="*/ 422476 h 1128532"/>
              <a:gd name="connsiteX9" fmla="*/ 1197980 w 2523281"/>
              <a:gd name="connsiteY9" fmla="*/ 497712 h 1128532"/>
              <a:gd name="connsiteX10" fmla="*/ 1267428 w 2523281"/>
              <a:gd name="connsiteY10" fmla="*/ 509287 h 1128532"/>
              <a:gd name="connsiteX11" fmla="*/ 1441048 w 2523281"/>
              <a:gd name="connsiteY11" fmla="*/ 590309 h 1128532"/>
              <a:gd name="connsiteX12" fmla="*/ 1707266 w 2523281"/>
              <a:gd name="connsiteY12" fmla="*/ 717631 h 1128532"/>
              <a:gd name="connsiteX13" fmla="*/ 1909823 w 2523281"/>
              <a:gd name="connsiteY13" fmla="*/ 798654 h 1128532"/>
              <a:gd name="connsiteX14" fmla="*/ 2089230 w 2523281"/>
              <a:gd name="connsiteY14" fmla="*/ 844952 h 1128532"/>
              <a:gd name="connsiteX15" fmla="*/ 2187615 w 2523281"/>
              <a:gd name="connsiteY15" fmla="*/ 891251 h 1128532"/>
              <a:gd name="connsiteX16" fmla="*/ 2309149 w 2523281"/>
              <a:gd name="connsiteY16" fmla="*/ 995423 h 1128532"/>
              <a:gd name="connsiteX17" fmla="*/ 2390172 w 2523281"/>
              <a:gd name="connsiteY17" fmla="*/ 1076446 h 1128532"/>
              <a:gd name="connsiteX18" fmla="*/ 2453833 w 2523281"/>
              <a:gd name="connsiteY18" fmla="*/ 1105383 h 1128532"/>
              <a:gd name="connsiteX19" fmla="*/ 2523281 w 2523281"/>
              <a:gd name="connsiteY19" fmla="*/ 1128532 h 112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23281" h="1128532">
                <a:moveTo>
                  <a:pt x="0" y="0"/>
                </a:moveTo>
                <a:lnTo>
                  <a:pt x="190982" y="109960"/>
                </a:lnTo>
                <a:lnTo>
                  <a:pt x="318304" y="208345"/>
                </a:lnTo>
                <a:lnTo>
                  <a:pt x="434051" y="289368"/>
                </a:lnTo>
                <a:lnTo>
                  <a:pt x="486137" y="300942"/>
                </a:lnTo>
                <a:lnTo>
                  <a:pt x="572947" y="300942"/>
                </a:lnTo>
                <a:lnTo>
                  <a:pt x="572947" y="300942"/>
                </a:lnTo>
                <a:lnTo>
                  <a:pt x="717630" y="341454"/>
                </a:lnTo>
                <a:lnTo>
                  <a:pt x="983848" y="422476"/>
                </a:lnTo>
                <a:lnTo>
                  <a:pt x="1197980" y="497712"/>
                </a:lnTo>
                <a:lnTo>
                  <a:pt x="1267428" y="509287"/>
                </a:lnTo>
                <a:lnTo>
                  <a:pt x="1441048" y="590309"/>
                </a:lnTo>
                <a:lnTo>
                  <a:pt x="1707266" y="717631"/>
                </a:lnTo>
                <a:lnTo>
                  <a:pt x="1909823" y="798654"/>
                </a:lnTo>
                <a:lnTo>
                  <a:pt x="2089230" y="844952"/>
                </a:lnTo>
                <a:lnTo>
                  <a:pt x="2187615" y="891251"/>
                </a:lnTo>
                <a:lnTo>
                  <a:pt x="2309149" y="995423"/>
                </a:lnTo>
                <a:lnTo>
                  <a:pt x="2390172" y="1076446"/>
                </a:lnTo>
                <a:lnTo>
                  <a:pt x="2453833" y="1105383"/>
                </a:lnTo>
                <a:lnTo>
                  <a:pt x="2523281" y="1128532"/>
                </a:lnTo>
              </a:path>
            </a:pathLst>
          </a:cu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 rot="2180768">
            <a:off x="120068" y="1307152"/>
            <a:ext cx="1334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latin typeface="Arial" charset="0"/>
                <a:ea typeface="Arial" charset="0"/>
                <a:cs typeface="Arial" charset="0"/>
              </a:rPr>
              <a:t>Top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Norian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dolomite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2180768">
            <a:off x="553605" y="1367576"/>
            <a:ext cx="1218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latin typeface="Arial" charset="0"/>
                <a:ea typeface="Arial" charset="0"/>
                <a:cs typeface="Arial" charset="0"/>
              </a:rPr>
              <a:t>Top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Rhätian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shale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180768">
            <a:off x="765557" y="1150264"/>
            <a:ext cx="14606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latin typeface="Arial" charset="0"/>
                <a:ea typeface="Arial" charset="0"/>
                <a:cs typeface="Arial" charset="0"/>
              </a:rPr>
              <a:t>Top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Rhätian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limestone</a:t>
            </a:r>
          </a:p>
        </p:txBody>
      </p:sp>
      <p:sp>
        <p:nvSpPr>
          <p:cNvPr id="15" name="Freihandform 14"/>
          <p:cNvSpPr/>
          <p:nvPr/>
        </p:nvSpPr>
        <p:spPr>
          <a:xfrm>
            <a:off x="2748987" y="1482164"/>
            <a:ext cx="1869312" cy="289367"/>
          </a:xfrm>
          <a:custGeom>
            <a:avLst/>
            <a:gdLst>
              <a:gd name="connsiteX0" fmla="*/ 0 w 1869312"/>
              <a:gd name="connsiteY0" fmla="*/ 0 h 289367"/>
              <a:gd name="connsiteX1" fmla="*/ 156259 w 1869312"/>
              <a:gd name="connsiteY1" fmla="*/ 34724 h 289367"/>
              <a:gd name="connsiteX2" fmla="*/ 341454 w 1869312"/>
              <a:gd name="connsiteY2" fmla="*/ 98385 h 289367"/>
              <a:gd name="connsiteX3" fmla="*/ 596097 w 1869312"/>
              <a:gd name="connsiteY3" fmla="*/ 185195 h 289367"/>
              <a:gd name="connsiteX4" fmla="*/ 839165 w 1869312"/>
              <a:gd name="connsiteY4" fmla="*/ 237281 h 289367"/>
              <a:gd name="connsiteX5" fmla="*/ 978061 w 1869312"/>
              <a:gd name="connsiteY5" fmla="*/ 243069 h 289367"/>
              <a:gd name="connsiteX6" fmla="*/ 1163256 w 1869312"/>
              <a:gd name="connsiteY6" fmla="*/ 248856 h 289367"/>
              <a:gd name="connsiteX7" fmla="*/ 1325302 w 1869312"/>
              <a:gd name="connsiteY7" fmla="*/ 266218 h 289367"/>
              <a:gd name="connsiteX8" fmla="*/ 1487347 w 1869312"/>
              <a:gd name="connsiteY8" fmla="*/ 289367 h 289367"/>
              <a:gd name="connsiteX9" fmla="*/ 1597307 w 1869312"/>
              <a:gd name="connsiteY9" fmla="*/ 272005 h 289367"/>
              <a:gd name="connsiteX10" fmla="*/ 1782502 w 1869312"/>
              <a:gd name="connsiteY10" fmla="*/ 266218 h 289367"/>
              <a:gd name="connsiteX11" fmla="*/ 1869312 w 1869312"/>
              <a:gd name="connsiteY11" fmla="*/ 266218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9312" h="289367">
                <a:moveTo>
                  <a:pt x="0" y="0"/>
                </a:moveTo>
                <a:lnTo>
                  <a:pt x="156259" y="34724"/>
                </a:lnTo>
                <a:lnTo>
                  <a:pt x="341454" y="98385"/>
                </a:lnTo>
                <a:lnTo>
                  <a:pt x="596097" y="185195"/>
                </a:lnTo>
                <a:lnTo>
                  <a:pt x="839165" y="237281"/>
                </a:lnTo>
                <a:lnTo>
                  <a:pt x="978061" y="243069"/>
                </a:lnTo>
                <a:lnTo>
                  <a:pt x="1163256" y="248856"/>
                </a:lnTo>
                <a:lnTo>
                  <a:pt x="1325302" y="266218"/>
                </a:lnTo>
                <a:lnTo>
                  <a:pt x="1487347" y="289367"/>
                </a:lnTo>
                <a:lnTo>
                  <a:pt x="1597307" y="272005"/>
                </a:lnTo>
                <a:lnTo>
                  <a:pt x="1782502" y="266218"/>
                </a:lnTo>
                <a:lnTo>
                  <a:pt x="1869312" y="266218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1040263">
            <a:off x="1657135" y="1146931"/>
            <a:ext cx="1321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latin typeface="Arial" charset="0"/>
                <a:ea typeface="Arial" charset="0"/>
                <a:cs typeface="Arial" charset="0"/>
              </a:rPr>
              <a:t>Top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Middle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Jurassic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5309987" y="1091797"/>
            <a:ext cx="401793" cy="16914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5008950" y="2801085"/>
            <a:ext cx="301037" cy="111153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804491">
            <a:off x="5520557" y="1521017"/>
            <a:ext cx="1646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Lechtal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sheet</a:t>
            </a:r>
            <a:endParaRPr lang="de-DE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 rot="804491">
            <a:off x="5127073" y="3377850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Allgäu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b="1" dirty="0" err="1">
                <a:latin typeface="Arial" charset="0"/>
                <a:ea typeface="Arial" charset="0"/>
                <a:cs typeface="Arial" charset="0"/>
              </a:rPr>
              <a:t>sheet</a:t>
            </a:r>
            <a:endParaRPr lang="de-DE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Freihandform 26"/>
          <p:cNvSpPr/>
          <p:nvPr/>
        </p:nvSpPr>
        <p:spPr>
          <a:xfrm>
            <a:off x="2730321" y="1624076"/>
            <a:ext cx="3979572" cy="1519707"/>
          </a:xfrm>
          <a:custGeom>
            <a:avLst/>
            <a:gdLst>
              <a:gd name="connsiteX0" fmla="*/ 0 w 3979572"/>
              <a:gd name="connsiteY0" fmla="*/ 0 h 1519707"/>
              <a:gd name="connsiteX1" fmla="*/ 309093 w 3979572"/>
              <a:gd name="connsiteY1" fmla="*/ 135229 h 1519707"/>
              <a:gd name="connsiteX2" fmla="*/ 598868 w 3979572"/>
              <a:gd name="connsiteY2" fmla="*/ 270457 h 1519707"/>
              <a:gd name="connsiteX3" fmla="*/ 798490 w 3979572"/>
              <a:gd name="connsiteY3" fmla="*/ 379927 h 1519707"/>
              <a:gd name="connsiteX4" fmla="*/ 895082 w 3979572"/>
              <a:gd name="connsiteY4" fmla="*/ 392806 h 1519707"/>
              <a:gd name="connsiteX5" fmla="*/ 1036749 w 3979572"/>
              <a:gd name="connsiteY5" fmla="*/ 386367 h 1519707"/>
              <a:gd name="connsiteX6" fmla="*/ 1139780 w 3979572"/>
              <a:gd name="connsiteY6" fmla="*/ 360609 h 1519707"/>
              <a:gd name="connsiteX7" fmla="*/ 1242811 w 3979572"/>
              <a:gd name="connsiteY7" fmla="*/ 399245 h 1519707"/>
              <a:gd name="connsiteX8" fmla="*/ 1358721 w 3979572"/>
              <a:gd name="connsiteY8" fmla="*/ 476519 h 1519707"/>
              <a:gd name="connsiteX9" fmla="*/ 1493949 w 3979572"/>
              <a:gd name="connsiteY9" fmla="*/ 515155 h 1519707"/>
              <a:gd name="connsiteX10" fmla="*/ 1577662 w 3979572"/>
              <a:gd name="connsiteY10" fmla="*/ 502276 h 1519707"/>
              <a:gd name="connsiteX11" fmla="*/ 1700011 w 3979572"/>
              <a:gd name="connsiteY11" fmla="*/ 437882 h 1519707"/>
              <a:gd name="connsiteX12" fmla="*/ 1912513 w 3979572"/>
              <a:gd name="connsiteY12" fmla="*/ 360609 h 1519707"/>
              <a:gd name="connsiteX13" fmla="*/ 2054180 w 3979572"/>
              <a:gd name="connsiteY13" fmla="*/ 309093 h 1519707"/>
              <a:gd name="connsiteX14" fmla="*/ 2182969 w 3979572"/>
              <a:gd name="connsiteY14" fmla="*/ 334851 h 1519707"/>
              <a:gd name="connsiteX15" fmla="*/ 2446986 w 3979572"/>
              <a:gd name="connsiteY15" fmla="*/ 463640 h 1519707"/>
              <a:gd name="connsiteX16" fmla="*/ 2524259 w 3979572"/>
              <a:gd name="connsiteY16" fmla="*/ 521595 h 1519707"/>
              <a:gd name="connsiteX17" fmla="*/ 2665927 w 3979572"/>
              <a:gd name="connsiteY17" fmla="*/ 605307 h 1519707"/>
              <a:gd name="connsiteX18" fmla="*/ 2865549 w 3979572"/>
              <a:gd name="connsiteY18" fmla="*/ 734096 h 1519707"/>
              <a:gd name="connsiteX19" fmla="*/ 3110248 w 3979572"/>
              <a:gd name="connsiteY19" fmla="*/ 882203 h 1519707"/>
              <a:gd name="connsiteX20" fmla="*/ 3387144 w 3979572"/>
              <a:gd name="connsiteY20" fmla="*/ 1088265 h 1519707"/>
              <a:gd name="connsiteX21" fmla="*/ 3612524 w 3979572"/>
              <a:gd name="connsiteY21" fmla="*/ 1275009 h 1519707"/>
              <a:gd name="connsiteX22" fmla="*/ 3876541 w 3979572"/>
              <a:gd name="connsiteY22" fmla="*/ 1448874 h 1519707"/>
              <a:gd name="connsiteX23" fmla="*/ 3979572 w 3979572"/>
              <a:gd name="connsiteY23" fmla="*/ 1519707 h 151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79572" h="1519707">
                <a:moveTo>
                  <a:pt x="0" y="0"/>
                </a:moveTo>
                <a:lnTo>
                  <a:pt x="309093" y="135229"/>
                </a:lnTo>
                <a:lnTo>
                  <a:pt x="598868" y="270457"/>
                </a:lnTo>
                <a:lnTo>
                  <a:pt x="798490" y="379927"/>
                </a:lnTo>
                <a:lnTo>
                  <a:pt x="895082" y="392806"/>
                </a:lnTo>
                <a:lnTo>
                  <a:pt x="1036749" y="386367"/>
                </a:lnTo>
                <a:lnTo>
                  <a:pt x="1139780" y="360609"/>
                </a:lnTo>
                <a:lnTo>
                  <a:pt x="1242811" y="399245"/>
                </a:lnTo>
                <a:lnTo>
                  <a:pt x="1358721" y="476519"/>
                </a:lnTo>
                <a:lnTo>
                  <a:pt x="1493949" y="515155"/>
                </a:lnTo>
                <a:lnTo>
                  <a:pt x="1577662" y="502276"/>
                </a:lnTo>
                <a:lnTo>
                  <a:pt x="1700011" y="437882"/>
                </a:lnTo>
                <a:lnTo>
                  <a:pt x="1912513" y="360609"/>
                </a:lnTo>
                <a:lnTo>
                  <a:pt x="2054180" y="309093"/>
                </a:lnTo>
                <a:lnTo>
                  <a:pt x="2182969" y="334851"/>
                </a:lnTo>
                <a:lnTo>
                  <a:pt x="2446986" y="463640"/>
                </a:lnTo>
                <a:lnTo>
                  <a:pt x="2524259" y="521595"/>
                </a:lnTo>
                <a:lnTo>
                  <a:pt x="2665927" y="605307"/>
                </a:lnTo>
                <a:lnTo>
                  <a:pt x="2865549" y="734096"/>
                </a:lnTo>
                <a:lnTo>
                  <a:pt x="3110248" y="882203"/>
                </a:lnTo>
                <a:lnTo>
                  <a:pt x="3387144" y="1088265"/>
                </a:lnTo>
                <a:lnTo>
                  <a:pt x="3612524" y="1275009"/>
                </a:lnTo>
                <a:lnTo>
                  <a:pt x="3876541" y="1448874"/>
                </a:lnTo>
                <a:lnTo>
                  <a:pt x="3979572" y="1519707"/>
                </a:lnTo>
              </a:path>
            </a:pathLst>
          </a:cu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 27"/>
          <p:cNvSpPr/>
          <p:nvPr/>
        </p:nvSpPr>
        <p:spPr>
          <a:xfrm>
            <a:off x="1410237" y="2589992"/>
            <a:ext cx="5557233" cy="1236372"/>
          </a:xfrm>
          <a:custGeom>
            <a:avLst/>
            <a:gdLst>
              <a:gd name="connsiteX0" fmla="*/ 0 w 5557233"/>
              <a:gd name="connsiteY0" fmla="*/ 0 h 1236372"/>
              <a:gd name="connsiteX1" fmla="*/ 244698 w 5557233"/>
              <a:gd name="connsiteY1" fmla="*/ 83713 h 1236372"/>
              <a:gd name="connsiteX2" fmla="*/ 656822 w 5557233"/>
              <a:gd name="connsiteY2" fmla="*/ 218941 h 1236372"/>
              <a:gd name="connsiteX3" fmla="*/ 869324 w 5557233"/>
              <a:gd name="connsiteY3" fmla="*/ 302653 h 1236372"/>
              <a:gd name="connsiteX4" fmla="*/ 1101143 w 5557233"/>
              <a:gd name="connsiteY4" fmla="*/ 379927 h 1236372"/>
              <a:gd name="connsiteX5" fmla="*/ 1397357 w 5557233"/>
              <a:gd name="connsiteY5" fmla="*/ 515155 h 1236372"/>
              <a:gd name="connsiteX6" fmla="*/ 1790163 w 5557233"/>
              <a:gd name="connsiteY6" fmla="*/ 643944 h 1236372"/>
              <a:gd name="connsiteX7" fmla="*/ 2047740 w 5557233"/>
              <a:gd name="connsiteY7" fmla="*/ 663262 h 1236372"/>
              <a:gd name="connsiteX8" fmla="*/ 2189408 w 5557233"/>
              <a:gd name="connsiteY8" fmla="*/ 663262 h 1236372"/>
              <a:gd name="connsiteX9" fmla="*/ 2331076 w 5557233"/>
              <a:gd name="connsiteY9" fmla="*/ 708338 h 1236372"/>
              <a:gd name="connsiteX10" fmla="*/ 2434107 w 5557233"/>
              <a:gd name="connsiteY10" fmla="*/ 792051 h 1236372"/>
              <a:gd name="connsiteX11" fmla="*/ 2646608 w 5557233"/>
              <a:gd name="connsiteY11" fmla="*/ 856445 h 1236372"/>
              <a:gd name="connsiteX12" fmla="*/ 2891307 w 5557233"/>
              <a:gd name="connsiteY12" fmla="*/ 946597 h 1236372"/>
              <a:gd name="connsiteX13" fmla="*/ 3200400 w 5557233"/>
              <a:gd name="connsiteY13" fmla="*/ 998113 h 1236372"/>
              <a:gd name="connsiteX14" fmla="*/ 3470856 w 5557233"/>
              <a:gd name="connsiteY14" fmla="*/ 991673 h 1236372"/>
              <a:gd name="connsiteX15" fmla="*/ 3779949 w 5557233"/>
              <a:gd name="connsiteY15" fmla="*/ 985234 h 1236372"/>
              <a:gd name="connsiteX16" fmla="*/ 4101921 w 5557233"/>
              <a:gd name="connsiteY16" fmla="*/ 998113 h 1236372"/>
              <a:gd name="connsiteX17" fmla="*/ 4520484 w 5557233"/>
              <a:gd name="connsiteY17" fmla="*/ 1062507 h 1236372"/>
              <a:gd name="connsiteX18" fmla="*/ 4945487 w 5557233"/>
              <a:gd name="connsiteY18" fmla="*/ 1159098 h 1236372"/>
              <a:gd name="connsiteX19" fmla="*/ 5415566 w 5557233"/>
              <a:gd name="connsiteY19" fmla="*/ 1223493 h 1236372"/>
              <a:gd name="connsiteX20" fmla="*/ 5557233 w 5557233"/>
              <a:gd name="connsiteY20" fmla="*/ 1236372 h 123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57233" h="1236372">
                <a:moveTo>
                  <a:pt x="0" y="0"/>
                </a:moveTo>
                <a:lnTo>
                  <a:pt x="244698" y="83713"/>
                </a:lnTo>
                <a:lnTo>
                  <a:pt x="656822" y="218941"/>
                </a:lnTo>
                <a:lnTo>
                  <a:pt x="869324" y="302653"/>
                </a:lnTo>
                <a:lnTo>
                  <a:pt x="1101143" y="379927"/>
                </a:lnTo>
                <a:lnTo>
                  <a:pt x="1397357" y="515155"/>
                </a:lnTo>
                <a:lnTo>
                  <a:pt x="1790163" y="643944"/>
                </a:lnTo>
                <a:lnTo>
                  <a:pt x="2047740" y="663262"/>
                </a:lnTo>
                <a:lnTo>
                  <a:pt x="2189408" y="663262"/>
                </a:lnTo>
                <a:lnTo>
                  <a:pt x="2331076" y="708338"/>
                </a:lnTo>
                <a:lnTo>
                  <a:pt x="2434107" y="792051"/>
                </a:lnTo>
                <a:lnTo>
                  <a:pt x="2646608" y="856445"/>
                </a:lnTo>
                <a:lnTo>
                  <a:pt x="2891307" y="946597"/>
                </a:lnTo>
                <a:lnTo>
                  <a:pt x="3200400" y="998113"/>
                </a:lnTo>
                <a:lnTo>
                  <a:pt x="3470856" y="991673"/>
                </a:lnTo>
                <a:lnTo>
                  <a:pt x="3779949" y="985234"/>
                </a:lnTo>
                <a:lnTo>
                  <a:pt x="4101921" y="998113"/>
                </a:lnTo>
                <a:lnTo>
                  <a:pt x="4520484" y="1062507"/>
                </a:lnTo>
                <a:lnTo>
                  <a:pt x="4945487" y="1159098"/>
                </a:lnTo>
                <a:lnTo>
                  <a:pt x="5415566" y="1223493"/>
                </a:lnTo>
                <a:lnTo>
                  <a:pt x="5557233" y="1236372"/>
                </a:lnTo>
              </a:path>
            </a:pathLst>
          </a:cu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 rot="1040263">
            <a:off x="1547278" y="1260410"/>
            <a:ext cx="1292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latin typeface="Arial" charset="0"/>
                <a:ea typeface="Arial" charset="0"/>
                <a:cs typeface="Arial" charset="0"/>
              </a:rPr>
              <a:t>Top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Lower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Jurassic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 rot="1040263">
            <a:off x="326429" y="2243152"/>
            <a:ext cx="1292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latin typeface="Arial" charset="0"/>
                <a:ea typeface="Arial" charset="0"/>
                <a:cs typeface="Arial" charset="0"/>
              </a:rPr>
              <a:t>Top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Lower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Jurassic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 rot="804491">
            <a:off x="7975184" y="3377849"/>
            <a:ext cx="279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b="1">
                <a:latin typeface="Arial" charset="0"/>
                <a:ea typeface="Arial" charset="0"/>
                <a:cs typeface="Arial" charset="0"/>
              </a:rPr>
              <a:t>?</a:t>
            </a:r>
            <a:endParaRPr lang="de-DE" sz="1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 rot="706919">
            <a:off x="7181980" y="3228194"/>
            <a:ext cx="1898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latin typeface="Arial" charset="0"/>
                <a:ea typeface="Arial" charset="0"/>
                <a:cs typeface="Arial" charset="0"/>
              </a:rPr>
              <a:t>end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stratigraphic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separation</a:t>
            </a:r>
            <a:endParaRPr lang="de-DE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xmlns="" id="{07F045AD-5245-5540-8CA3-8B7479C6710E}"/>
              </a:ext>
            </a:extLst>
          </p:cNvPr>
          <p:cNvSpPr txBox="1"/>
          <p:nvPr/>
        </p:nvSpPr>
        <p:spPr>
          <a:xfrm>
            <a:off x="1" y="95478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E                                                                                                                                                                                                           W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3" y="3918189"/>
            <a:ext cx="3256679" cy="2278250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87140">
            <a:off x="6724760" y="4367215"/>
            <a:ext cx="252135" cy="17834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27000" y="3979264"/>
            <a:ext cx="5860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Lechtal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ends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in a lateral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hanging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wall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ramp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where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stratigraphic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offset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disappears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. The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Lechtal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has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an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Albian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age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see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page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15),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however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western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continuation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Lechtal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emplaced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Turonian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deposits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de-DE" sz="1200" dirty="0">
              <a:latin typeface="Arial" charset="0"/>
              <a:ea typeface="Arial" charset="0"/>
              <a:cs typeface="Arial" charset="0"/>
            </a:endParaRPr>
          </a:p>
          <a:p>
            <a:pPr algn="r">
              <a:lnSpc>
                <a:spcPct val="150000"/>
              </a:lnSpc>
            </a:pP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transport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was not large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enough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completely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separate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Lechtal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thrust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sheet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ist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footwall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. In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Arlberg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region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two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thrusts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different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age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merged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, but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offset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this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zone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still minor.</a:t>
            </a:r>
          </a:p>
          <a:p>
            <a:pPr algn="r">
              <a:lnSpc>
                <a:spcPct val="150000"/>
              </a:lnSpc>
            </a:pP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eye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symbol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indicates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view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 smtClean="0">
                <a:latin typeface="Arial" charset="0"/>
                <a:ea typeface="Arial" charset="0"/>
                <a:cs typeface="Arial" charset="0"/>
              </a:rPr>
              <a:t>photograph</a:t>
            </a:r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7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E48026-F049-D140-8EC9-D0B90840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0"/>
            <a:ext cx="4373751" cy="613664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54056917-A520-F44B-8C15-BF10FC9A9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Page </a:t>
            </a:r>
            <a:fld id="{EBA229B5-7CFD-BC45-B1DD-7E8FA6FF2A0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E61C7788-2959-124C-AF81-37A7CAC7E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Tectonic subdivisions in thrust belts  I Ortner &amp; Kilian I 06.05.2020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CAB6D18C-91D1-B247-95DD-24294BD370C8}"/>
              </a:ext>
            </a:extLst>
          </p:cNvPr>
          <p:cNvSpPr txBox="1"/>
          <p:nvPr/>
        </p:nvSpPr>
        <p:spPr>
          <a:xfrm>
            <a:off x="4815840" y="5274"/>
            <a:ext cx="4185920" cy="602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Nappes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surrounded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thrusts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on all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sides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western end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Inntal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Karwendel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mountains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Inntal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clearly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oblique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sinistral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out-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anticline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Slices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Cretaceous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jc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fault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splays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suggest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fault at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Inntal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postdates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nappe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stacking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slices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actually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belong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top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underlying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uthors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fault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delimit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thrust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 These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thrusts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arise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allochthons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correctly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de-DE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Nappes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surrounded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thrusts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type on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sides</a:t>
            </a:r>
            <a:endParaRPr lang="de-D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1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1718</Words>
  <Application>Microsoft Macintosh PowerPoint</Application>
  <PresentationFormat>Bildschirmpräsentation (4:3)</PresentationFormat>
  <Paragraphs>211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ＭＳ Ｐゴシック</vt:lpstr>
      <vt:lpstr>Arial</vt:lpstr>
      <vt:lpstr>1_Office-Design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Universität Innsbruck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Hugo Ortner</dc:creator>
  <cp:lastModifiedBy>Hugo Ortner</cp:lastModifiedBy>
  <cp:revision>167</cp:revision>
  <dcterms:created xsi:type="dcterms:W3CDTF">2016-04-11T08:26:43Z</dcterms:created>
  <dcterms:modified xsi:type="dcterms:W3CDTF">2020-04-29T10:07:38Z</dcterms:modified>
</cp:coreProperties>
</file>