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handoutMasterIdLst>
    <p:handoutMasterId r:id="rId11"/>
  </p:handoutMasterIdLst>
  <p:sldIdLst>
    <p:sldId id="468" r:id="rId5"/>
    <p:sldId id="537" r:id="rId6"/>
    <p:sldId id="561" r:id="rId7"/>
    <p:sldId id="562" r:id="rId8"/>
    <p:sldId id="563" r:id="rId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kola Tanasic" initials="NT" lastIdx="3" clrIdx="0">
    <p:extLst>
      <p:ext uri="{19B8F6BF-5375-455C-9EA6-DF929625EA0E}">
        <p15:presenceInfo xmlns:p15="http://schemas.microsoft.com/office/powerpoint/2012/main" userId="c51869c992c9a19f" providerId="Windows Live"/>
      </p:ext>
    </p:extLst>
  </p:cmAuthor>
  <p:cmAuthor id="2" name="Unni Eidsvig" initials="UE" lastIdx="3" clrIdx="1">
    <p:extLst>
      <p:ext uri="{19B8F6BF-5375-455C-9EA6-DF929625EA0E}">
        <p15:presenceInfo xmlns:p15="http://schemas.microsoft.com/office/powerpoint/2012/main" userId="S-1-5-21-1447112471-643777587-1620198925-18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6ED1"/>
    <a:srgbClr val="0C0E88"/>
    <a:srgbClr val="2E2184"/>
    <a:srgbClr val="941100"/>
    <a:srgbClr val="00693C"/>
    <a:srgbClr val="7BA569"/>
    <a:srgbClr val="8683C4"/>
    <a:srgbClr val="C3776D"/>
    <a:srgbClr val="521B93"/>
    <a:srgbClr val="0090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13" autoAdjust="0"/>
    <p:restoredTop sz="66199" autoAdjust="0"/>
  </p:normalViewPr>
  <p:slideViewPr>
    <p:cSldViewPr snapToGrid="0" snapToObjects="1">
      <p:cViewPr varScale="1">
        <p:scale>
          <a:sx n="61" d="100"/>
          <a:sy n="61" d="100"/>
        </p:scale>
        <p:origin x="756" y="66"/>
      </p:cViewPr>
      <p:guideLst>
        <p:guide orient="horz" pos="2160"/>
        <p:guide pos="3840"/>
      </p:guideLst>
    </p:cSldViewPr>
  </p:slideViewPr>
  <p:notesTextViewPr>
    <p:cViewPr>
      <p:scale>
        <a:sx n="3" d="2"/>
        <a:sy n="3" d="2"/>
      </p:scale>
      <p:origin x="0" y="0"/>
    </p:cViewPr>
  </p:notesTextViewPr>
  <p:notesViewPr>
    <p:cSldViewPr snapToGrid="0" snapToObjects="1">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04-27T12:55:24.580" idx="2">
    <p:pos x="10" y="10"/>
    <p:text>Scope of the work is presented as bow-tie diagram with the adverse event in the middle and the causes and factors affecting the probability of the undesirable event in the left part of the diagram and consequences in the right part of the diagram. Considered triggers are natural events focusing on extreme weather events or related hazards.
The probability of the adverse event is not only dependent on the probability of the triggering event, but also encompass the structural vulnerabilty of the infrastructure assets related to e.g. robustness; condition and degree of protection
On the right side of the adverse event, the consequences are shown; here indirect consequences of the loss of mobility.</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0-04-27T12:54:36.307" idx="1">
    <p:pos x="10" y="10"/>
    <p:text>Impact assessment encompass risk identification, considering triggers and failure modes and assessment of Hazard, exposure, vulnerability and impacts.
The vulnerability assessment will depend on the types of elements at risk, here the focus is on infrastructure assets as the scope is to analyse loss of mobility and not the safety of the users of the network. 
Steps in the framework: 
Risk identification: Review of previous events; both regarding predominant hazard types for different areas and failure modes/modes of malfunctioning.
Hazard: Hazard is assessed in terms of frequency and magnitude or intensity of the triggering events.
Two main ways of presenting the results:
Frequency of event for given range of intensities –or intensity for scenarios given a certain frequency or return period.
Exposure: The exposed infrastructure assets can be identified by overlapping the hazard maps with road and railway networks. 
Vulnerability: Vulnerability could both be assessed at an asset level or at a network level., describing the damage to an asset or the functionality loss of the network(e.g. reduction of a traffic capacity). It could express the degree of loss of infrastructure assets, probability of damage of infrastructure assets or degree of loss of service/mobility 
Impact: Impacts encompass damages, delays, detours and trip cancelletions as well as other consequences of loss of transportation service (related to the redundancy in the network as well as societal functions and economic activity served by the transportation infrastructure)</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20-04-27T12:56:19.033" idx="3">
    <p:pos x="10" y="10"/>
    <p:text>This slide shows different scenarios leading to interruption of the transportation service – as well as tools for assessment.</p:text>
    <p:extLst>
      <p:ext uri="{C676402C-5697-4E1C-873F-D02D1690AC5C}">
        <p15:threadingInfo xmlns:p15="http://schemas.microsoft.com/office/powerpoint/2012/main" timeZoneBias="-1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1E7961-DFF1-4776-89BC-A92AB9BA19D6}"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nb-NO"/>
        </a:p>
      </dgm:t>
    </dgm:pt>
    <dgm:pt modelId="{1CA03923-17AE-4D45-8C6C-D463DBE3A356}">
      <dgm:prSet phldrT="[Text]" custT="1"/>
      <dgm:spPr/>
      <dgm:t>
        <a:bodyPr/>
        <a:lstStyle/>
        <a:p>
          <a:r>
            <a:rPr lang="nb-NO" sz="1600" b="1" dirty="0" err="1"/>
            <a:t>Interruption</a:t>
          </a:r>
          <a:r>
            <a:rPr lang="nb-NO" sz="1600" b="1" dirty="0"/>
            <a:t> </a:t>
          </a:r>
          <a:r>
            <a:rPr lang="nb-NO" sz="1600" b="1" dirty="0" err="1"/>
            <a:t>of</a:t>
          </a:r>
          <a:r>
            <a:rPr lang="nb-NO" sz="1600" b="1" dirty="0"/>
            <a:t> </a:t>
          </a:r>
          <a:r>
            <a:rPr lang="nb-NO" sz="1600" b="1" dirty="0" err="1"/>
            <a:t>transportation</a:t>
          </a:r>
          <a:r>
            <a:rPr lang="nb-NO" sz="1600" b="1" dirty="0"/>
            <a:t> service</a:t>
          </a:r>
        </a:p>
      </dgm:t>
    </dgm:pt>
    <dgm:pt modelId="{5B25751F-F4FB-4183-9556-8398E1FFE399}" type="parTrans" cxnId="{59A3AAAE-2A55-489C-840F-3CAB85D12508}">
      <dgm:prSet/>
      <dgm:spPr/>
      <dgm:t>
        <a:bodyPr/>
        <a:lstStyle/>
        <a:p>
          <a:endParaRPr lang="nb-NO"/>
        </a:p>
      </dgm:t>
    </dgm:pt>
    <dgm:pt modelId="{1411574C-8EE9-4444-8908-19DC4217C1A5}" type="sibTrans" cxnId="{59A3AAAE-2A55-489C-840F-3CAB85D12508}">
      <dgm:prSet/>
      <dgm:spPr/>
      <dgm:t>
        <a:bodyPr/>
        <a:lstStyle/>
        <a:p>
          <a:endParaRPr lang="nb-NO"/>
        </a:p>
      </dgm:t>
    </dgm:pt>
    <dgm:pt modelId="{71CF9F8D-E7A2-4686-99AE-15EA0543F596}">
      <dgm:prSet phldrT="[Text]"/>
      <dgm:spPr/>
      <dgm:t>
        <a:bodyPr/>
        <a:lstStyle/>
        <a:p>
          <a:r>
            <a:rPr lang="nb-NO" b="1" dirty="0"/>
            <a:t>Natural </a:t>
          </a:r>
          <a:r>
            <a:rPr lang="nb-NO" b="1" dirty="0" err="1"/>
            <a:t>events</a:t>
          </a:r>
          <a:r>
            <a:rPr lang="nb-NO" b="1" dirty="0"/>
            <a:t> </a:t>
          </a:r>
          <a:r>
            <a:rPr lang="nb-NO" b="1" dirty="0" err="1"/>
            <a:t>leading</a:t>
          </a:r>
          <a:r>
            <a:rPr lang="nb-NO" b="1" dirty="0"/>
            <a:t> to service </a:t>
          </a:r>
          <a:r>
            <a:rPr lang="nb-NO" b="1" dirty="0" err="1"/>
            <a:t>interruption</a:t>
          </a:r>
          <a:r>
            <a:rPr lang="nb-NO" b="1" dirty="0"/>
            <a:t> </a:t>
          </a:r>
          <a:r>
            <a:rPr lang="nb-NO" b="1" dirty="0" err="1"/>
            <a:t>with</a:t>
          </a:r>
          <a:r>
            <a:rPr lang="nb-NO" b="1" dirty="0"/>
            <a:t> </a:t>
          </a:r>
          <a:r>
            <a:rPr lang="nb-NO" b="1" dirty="0" err="1"/>
            <a:t>damage</a:t>
          </a:r>
          <a:r>
            <a:rPr lang="nb-NO" b="1" dirty="0"/>
            <a:t> to </a:t>
          </a:r>
          <a:r>
            <a:rPr lang="nb-NO" b="1" dirty="0" err="1"/>
            <a:t>assets</a:t>
          </a:r>
          <a:endParaRPr lang="nb-NO" b="1" dirty="0"/>
        </a:p>
      </dgm:t>
    </dgm:pt>
    <dgm:pt modelId="{F42BD3BC-9518-4931-ABEB-087FF69C62AB}" type="parTrans" cxnId="{A5655542-6F7F-4F7B-828A-1F7FD0A23505}">
      <dgm:prSet/>
      <dgm:spPr/>
      <dgm:t>
        <a:bodyPr/>
        <a:lstStyle/>
        <a:p>
          <a:endParaRPr lang="nb-NO"/>
        </a:p>
      </dgm:t>
    </dgm:pt>
    <dgm:pt modelId="{E25B8A98-162C-470D-80FF-B80BCDADC06D}" type="sibTrans" cxnId="{A5655542-6F7F-4F7B-828A-1F7FD0A23505}">
      <dgm:prSet/>
      <dgm:spPr/>
      <dgm:t>
        <a:bodyPr/>
        <a:lstStyle/>
        <a:p>
          <a:endParaRPr lang="nb-NO"/>
        </a:p>
      </dgm:t>
    </dgm:pt>
    <dgm:pt modelId="{719E256C-9303-4852-BAB6-A01BC8C5A385}">
      <dgm:prSet phldrT="[Text]"/>
      <dgm:spPr/>
      <dgm:t>
        <a:bodyPr/>
        <a:lstStyle/>
        <a:p>
          <a:r>
            <a:rPr lang="nb-NO" b="1" dirty="0" err="1"/>
            <a:t>Malfunctioning</a:t>
          </a:r>
          <a:r>
            <a:rPr lang="nb-NO" b="1" dirty="0"/>
            <a:t> </a:t>
          </a:r>
          <a:r>
            <a:rPr lang="nb-NO" b="1" dirty="0" err="1"/>
            <a:t>of</a:t>
          </a:r>
          <a:r>
            <a:rPr lang="nb-NO" b="1" dirty="0"/>
            <a:t> </a:t>
          </a:r>
          <a:r>
            <a:rPr lang="nb-NO" b="1" dirty="0" err="1"/>
            <a:t>asset</a:t>
          </a:r>
          <a:r>
            <a:rPr lang="nb-NO" b="1" dirty="0"/>
            <a:t> due to </a:t>
          </a:r>
          <a:r>
            <a:rPr lang="nb-NO" b="1" dirty="0" err="1"/>
            <a:t>damage</a:t>
          </a:r>
          <a:endParaRPr lang="nb-NO" b="1" dirty="0"/>
        </a:p>
      </dgm:t>
    </dgm:pt>
    <dgm:pt modelId="{59AE7560-7BDF-429E-9EE9-A229E4BE9DB0}" type="parTrans" cxnId="{5F0DB0A4-35F0-4431-B055-8469B44B1534}">
      <dgm:prSet/>
      <dgm:spPr/>
      <dgm:t>
        <a:bodyPr/>
        <a:lstStyle/>
        <a:p>
          <a:endParaRPr lang="nb-NO"/>
        </a:p>
      </dgm:t>
    </dgm:pt>
    <dgm:pt modelId="{B56F6A90-B262-47FE-93C6-EF2D1882A5DC}" type="sibTrans" cxnId="{5F0DB0A4-35F0-4431-B055-8469B44B1534}">
      <dgm:prSet/>
      <dgm:spPr/>
      <dgm:t>
        <a:bodyPr/>
        <a:lstStyle/>
        <a:p>
          <a:endParaRPr lang="nb-NO"/>
        </a:p>
      </dgm:t>
    </dgm:pt>
    <dgm:pt modelId="{C88DAAD8-9169-4E2B-A9FC-AE5C3D77743F}">
      <dgm:prSet phldrT="[Text]"/>
      <dgm:spPr/>
      <dgm:t>
        <a:bodyPr/>
        <a:lstStyle/>
        <a:p>
          <a:r>
            <a:rPr lang="nb-NO" b="1" dirty="0" err="1"/>
            <a:t>Criticality</a:t>
          </a:r>
          <a:r>
            <a:rPr lang="nb-NO" b="1" dirty="0"/>
            <a:t> </a:t>
          </a:r>
          <a:r>
            <a:rPr lang="nb-NO" b="1" dirty="0" err="1"/>
            <a:t>of</a:t>
          </a:r>
          <a:r>
            <a:rPr lang="nb-NO" b="1" dirty="0"/>
            <a:t> </a:t>
          </a:r>
          <a:r>
            <a:rPr lang="nb-NO" b="1" dirty="0" err="1"/>
            <a:t>asset</a:t>
          </a:r>
          <a:r>
            <a:rPr lang="nb-NO" b="1" dirty="0"/>
            <a:t> for </a:t>
          </a:r>
          <a:r>
            <a:rPr lang="nb-NO" b="1" dirty="0" err="1"/>
            <a:t>transportation</a:t>
          </a:r>
          <a:r>
            <a:rPr lang="nb-NO" b="1" dirty="0"/>
            <a:t> service </a:t>
          </a:r>
        </a:p>
      </dgm:t>
    </dgm:pt>
    <dgm:pt modelId="{012911AB-EAB0-454D-A657-243B3ED4E8B0}" type="parTrans" cxnId="{B06DABEC-E641-4AB1-B53E-E99785FE3645}">
      <dgm:prSet/>
      <dgm:spPr/>
      <dgm:t>
        <a:bodyPr/>
        <a:lstStyle/>
        <a:p>
          <a:endParaRPr lang="nb-NO"/>
        </a:p>
      </dgm:t>
    </dgm:pt>
    <dgm:pt modelId="{0CB472E5-EC61-49AB-BFF6-7BB1A4E33537}" type="sibTrans" cxnId="{B06DABEC-E641-4AB1-B53E-E99785FE3645}">
      <dgm:prSet/>
      <dgm:spPr/>
      <dgm:t>
        <a:bodyPr/>
        <a:lstStyle/>
        <a:p>
          <a:endParaRPr lang="nb-NO"/>
        </a:p>
      </dgm:t>
    </dgm:pt>
    <dgm:pt modelId="{ED6136B6-91B9-4918-BE05-2B0244CD140F}">
      <dgm:prSet phldrT="[Text]"/>
      <dgm:spPr/>
      <dgm:t>
        <a:bodyPr/>
        <a:lstStyle/>
        <a:p>
          <a:r>
            <a:rPr lang="nb-NO" b="1" dirty="0"/>
            <a:t>Natural </a:t>
          </a:r>
          <a:r>
            <a:rPr lang="nb-NO" b="1" dirty="0" err="1"/>
            <a:t>events</a:t>
          </a:r>
          <a:r>
            <a:rPr lang="nb-NO" b="1" dirty="0"/>
            <a:t> </a:t>
          </a:r>
          <a:r>
            <a:rPr lang="nb-NO" b="1" dirty="0" err="1"/>
            <a:t>leading</a:t>
          </a:r>
          <a:r>
            <a:rPr lang="nb-NO" b="1" dirty="0"/>
            <a:t> </a:t>
          </a:r>
          <a:r>
            <a:rPr lang="nb-NO" b="1" dirty="0" err="1"/>
            <a:t>directly</a:t>
          </a:r>
          <a:r>
            <a:rPr lang="nb-NO" b="1" dirty="0"/>
            <a:t> to service </a:t>
          </a:r>
          <a:r>
            <a:rPr lang="nb-NO" b="1" dirty="0" err="1"/>
            <a:t>interruption</a:t>
          </a:r>
          <a:r>
            <a:rPr lang="nb-NO" b="1" dirty="0"/>
            <a:t> </a:t>
          </a:r>
          <a:r>
            <a:rPr lang="nb-NO" b="1" dirty="0" err="1"/>
            <a:t>without</a:t>
          </a:r>
          <a:r>
            <a:rPr lang="nb-NO" b="1" dirty="0"/>
            <a:t> material </a:t>
          </a:r>
          <a:r>
            <a:rPr lang="nb-NO" b="1" dirty="0" err="1"/>
            <a:t>damage</a:t>
          </a:r>
          <a:r>
            <a:rPr lang="nb-NO" b="1" dirty="0"/>
            <a:t> to </a:t>
          </a:r>
          <a:r>
            <a:rPr lang="nb-NO" b="1" dirty="0" err="1"/>
            <a:t>assets</a:t>
          </a:r>
          <a:endParaRPr lang="nb-NO" b="1" dirty="0"/>
        </a:p>
      </dgm:t>
    </dgm:pt>
    <dgm:pt modelId="{F9306D42-3B92-4323-A689-B736B53358E3}" type="parTrans" cxnId="{ACD25B0A-BF95-4245-AFD8-1F92E11097EC}">
      <dgm:prSet/>
      <dgm:spPr/>
      <dgm:t>
        <a:bodyPr/>
        <a:lstStyle/>
        <a:p>
          <a:endParaRPr lang="nb-NO"/>
        </a:p>
      </dgm:t>
    </dgm:pt>
    <dgm:pt modelId="{2FDEAE6B-98CD-4B6A-B1C7-2BDD0F88E93E}" type="sibTrans" cxnId="{ACD25B0A-BF95-4245-AFD8-1F92E11097EC}">
      <dgm:prSet/>
      <dgm:spPr/>
      <dgm:t>
        <a:bodyPr/>
        <a:lstStyle/>
        <a:p>
          <a:endParaRPr lang="nb-NO"/>
        </a:p>
      </dgm:t>
    </dgm:pt>
    <dgm:pt modelId="{52818B27-9E0B-4BC3-B088-DF782157976E}" type="pres">
      <dgm:prSet presAssocID="{BB1E7961-DFF1-4776-89BC-A92AB9BA19D6}" presName="hierChild1" presStyleCnt="0">
        <dgm:presLayoutVars>
          <dgm:chPref val="1"/>
          <dgm:dir/>
          <dgm:animOne val="branch"/>
          <dgm:animLvl val="lvl"/>
          <dgm:resizeHandles/>
        </dgm:presLayoutVars>
      </dgm:prSet>
      <dgm:spPr/>
    </dgm:pt>
    <dgm:pt modelId="{B38066DE-E926-449C-8393-3AB998FE5C15}" type="pres">
      <dgm:prSet presAssocID="{1CA03923-17AE-4D45-8C6C-D463DBE3A356}" presName="hierRoot1" presStyleCnt="0"/>
      <dgm:spPr/>
    </dgm:pt>
    <dgm:pt modelId="{7D49253F-FD59-40A9-A2F7-F6D0EAAEC0E7}" type="pres">
      <dgm:prSet presAssocID="{1CA03923-17AE-4D45-8C6C-D463DBE3A356}" presName="composite" presStyleCnt="0"/>
      <dgm:spPr/>
    </dgm:pt>
    <dgm:pt modelId="{D1CB5A73-F8D8-4A54-B013-17F88BE36F76}" type="pres">
      <dgm:prSet presAssocID="{1CA03923-17AE-4D45-8C6C-D463DBE3A356}" presName="background" presStyleLbl="node0" presStyleIdx="0" presStyleCnt="1"/>
      <dgm:spPr/>
    </dgm:pt>
    <dgm:pt modelId="{9CA1301E-63B4-4A04-BB22-1A6B074E7B26}" type="pres">
      <dgm:prSet presAssocID="{1CA03923-17AE-4D45-8C6C-D463DBE3A356}" presName="text" presStyleLbl="fgAcc0" presStyleIdx="0" presStyleCnt="1">
        <dgm:presLayoutVars>
          <dgm:chPref val="3"/>
        </dgm:presLayoutVars>
      </dgm:prSet>
      <dgm:spPr/>
    </dgm:pt>
    <dgm:pt modelId="{58D98244-835A-40DE-95A2-E16823245190}" type="pres">
      <dgm:prSet presAssocID="{1CA03923-17AE-4D45-8C6C-D463DBE3A356}" presName="hierChild2" presStyleCnt="0"/>
      <dgm:spPr/>
    </dgm:pt>
    <dgm:pt modelId="{D086EB49-0EDE-492A-BAFF-FDB3610A4093}" type="pres">
      <dgm:prSet presAssocID="{F42BD3BC-9518-4931-ABEB-087FF69C62AB}" presName="Name10" presStyleLbl="parChTrans1D2" presStyleIdx="0" presStyleCnt="2"/>
      <dgm:spPr/>
    </dgm:pt>
    <dgm:pt modelId="{DCA0A1F3-6FD6-42BD-BDDD-E51675BC0A00}" type="pres">
      <dgm:prSet presAssocID="{71CF9F8D-E7A2-4686-99AE-15EA0543F596}" presName="hierRoot2" presStyleCnt="0"/>
      <dgm:spPr/>
    </dgm:pt>
    <dgm:pt modelId="{C49545D4-952A-4627-88B3-94BE64F97CD0}" type="pres">
      <dgm:prSet presAssocID="{71CF9F8D-E7A2-4686-99AE-15EA0543F596}" presName="composite2" presStyleCnt="0"/>
      <dgm:spPr/>
    </dgm:pt>
    <dgm:pt modelId="{CEB2C584-F112-4F47-8E10-5B2D11FCCEE6}" type="pres">
      <dgm:prSet presAssocID="{71CF9F8D-E7A2-4686-99AE-15EA0543F596}" presName="background2" presStyleLbl="node2" presStyleIdx="0" presStyleCnt="2"/>
      <dgm:spPr/>
    </dgm:pt>
    <dgm:pt modelId="{1275F496-1082-4D36-B8EB-040F4CAE3A32}" type="pres">
      <dgm:prSet presAssocID="{71CF9F8D-E7A2-4686-99AE-15EA0543F596}" presName="text2" presStyleLbl="fgAcc2" presStyleIdx="0" presStyleCnt="2">
        <dgm:presLayoutVars>
          <dgm:chPref val="3"/>
        </dgm:presLayoutVars>
      </dgm:prSet>
      <dgm:spPr/>
    </dgm:pt>
    <dgm:pt modelId="{BB6F9545-4D36-4EC6-92A3-A4D5BD9D2604}" type="pres">
      <dgm:prSet presAssocID="{71CF9F8D-E7A2-4686-99AE-15EA0543F596}" presName="hierChild3" presStyleCnt="0"/>
      <dgm:spPr/>
    </dgm:pt>
    <dgm:pt modelId="{174D4FFA-5F55-4523-8E07-0820175756A6}" type="pres">
      <dgm:prSet presAssocID="{59AE7560-7BDF-429E-9EE9-A229E4BE9DB0}" presName="Name17" presStyleLbl="parChTrans1D3" presStyleIdx="0" presStyleCnt="2"/>
      <dgm:spPr/>
    </dgm:pt>
    <dgm:pt modelId="{9BAD0731-9865-459F-B43A-24345EDD06BB}" type="pres">
      <dgm:prSet presAssocID="{719E256C-9303-4852-BAB6-A01BC8C5A385}" presName="hierRoot3" presStyleCnt="0"/>
      <dgm:spPr/>
    </dgm:pt>
    <dgm:pt modelId="{58628AEA-1EE1-4E3C-A1EC-872232EEE628}" type="pres">
      <dgm:prSet presAssocID="{719E256C-9303-4852-BAB6-A01BC8C5A385}" presName="composite3" presStyleCnt="0"/>
      <dgm:spPr/>
    </dgm:pt>
    <dgm:pt modelId="{EAB3208F-7460-4EED-AFDA-02FEDCC07110}" type="pres">
      <dgm:prSet presAssocID="{719E256C-9303-4852-BAB6-A01BC8C5A385}" presName="background3" presStyleLbl="node3" presStyleIdx="0" presStyleCnt="2"/>
      <dgm:spPr/>
    </dgm:pt>
    <dgm:pt modelId="{F95E1002-CA21-432A-BDAA-6CC19C989F1D}" type="pres">
      <dgm:prSet presAssocID="{719E256C-9303-4852-BAB6-A01BC8C5A385}" presName="text3" presStyleLbl="fgAcc3" presStyleIdx="0" presStyleCnt="2">
        <dgm:presLayoutVars>
          <dgm:chPref val="3"/>
        </dgm:presLayoutVars>
      </dgm:prSet>
      <dgm:spPr/>
    </dgm:pt>
    <dgm:pt modelId="{6BCA214E-35D3-4ADC-B534-84556A30DC5D}" type="pres">
      <dgm:prSet presAssocID="{719E256C-9303-4852-BAB6-A01BC8C5A385}" presName="hierChild4" presStyleCnt="0"/>
      <dgm:spPr/>
    </dgm:pt>
    <dgm:pt modelId="{D009F997-0D5B-4C2F-BC2F-921FD1C755C4}" type="pres">
      <dgm:prSet presAssocID="{012911AB-EAB0-454D-A657-243B3ED4E8B0}" presName="Name17" presStyleLbl="parChTrans1D3" presStyleIdx="1" presStyleCnt="2"/>
      <dgm:spPr/>
    </dgm:pt>
    <dgm:pt modelId="{59BBE72A-E8E6-4EFE-B132-BF1DFC1E486C}" type="pres">
      <dgm:prSet presAssocID="{C88DAAD8-9169-4E2B-A9FC-AE5C3D77743F}" presName="hierRoot3" presStyleCnt="0"/>
      <dgm:spPr/>
    </dgm:pt>
    <dgm:pt modelId="{DBB00411-3079-4297-AB6A-3215E911F76B}" type="pres">
      <dgm:prSet presAssocID="{C88DAAD8-9169-4E2B-A9FC-AE5C3D77743F}" presName="composite3" presStyleCnt="0"/>
      <dgm:spPr/>
    </dgm:pt>
    <dgm:pt modelId="{5CB99D37-5605-4944-87DF-3C0AA4AE0327}" type="pres">
      <dgm:prSet presAssocID="{C88DAAD8-9169-4E2B-A9FC-AE5C3D77743F}" presName="background3" presStyleLbl="node3" presStyleIdx="1" presStyleCnt="2"/>
      <dgm:spPr/>
    </dgm:pt>
    <dgm:pt modelId="{A0BE98FA-505E-464F-8766-161C28A2A56D}" type="pres">
      <dgm:prSet presAssocID="{C88DAAD8-9169-4E2B-A9FC-AE5C3D77743F}" presName="text3" presStyleLbl="fgAcc3" presStyleIdx="1" presStyleCnt="2">
        <dgm:presLayoutVars>
          <dgm:chPref val="3"/>
        </dgm:presLayoutVars>
      </dgm:prSet>
      <dgm:spPr/>
    </dgm:pt>
    <dgm:pt modelId="{109924D7-3AB9-4897-A078-BFA00BD2BB37}" type="pres">
      <dgm:prSet presAssocID="{C88DAAD8-9169-4E2B-A9FC-AE5C3D77743F}" presName="hierChild4" presStyleCnt="0"/>
      <dgm:spPr/>
    </dgm:pt>
    <dgm:pt modelId="{FAF9AA02-5684-47A4-8830-EBA06F8E8FCF}" type="pres">
      <dgm:prSet presAssocID="{F9306D42-3B92-4323-A689-B736B53358E3}" presName="Name10" presStyleLbl="parChTrans1D2" presStyleIdx="1" presStyleCnt="2"/>
      <dgm:spPr/>
    </dgm:pt>
    <dgm:pt modelId="{2E726AE1-3A87-4A69-8862-6BD5B2BFEF1E}" type="pres">
      <dgm:prSet presAssocID="{ED6136B6-91B9-4918-BE05-2B0244CD140F}" presName="hierRoot2" presStyleCnt="0"/>
      <dgm:spPr/>
    </dgm:pt>
    <dgm:pt modelId="{58D878DE-8ED0-4635-BA24-3E24C945F6A3}" type="pres">
      <dgm:prSet presAssocID="{ED6136B6-91B9-4918-BE05-2B0244CD140F}" presName="composite2" presStyleCnt="0"/>
      <dgm:spPr/>
    </dgm:pt>
    <dgm:pt modelId="{6797DD68-A4C4-4769-B070-2CF03F8D6B5F}" type="pres">
      <dgm:prSet presAssocID="{ED6136B6-91B9-4918-BE05-2B0244CD140F}" presName="background2" presStyleLbl="node2" presStyleIdx="1" presStyleCnt="2"/>
      <dgm:spPr/>
    </dgm:pt>
    <dgm:pt modelId="{30CFEE1F-371F-41AD-B647-596EB545890A}" type="pres">
      <dgm:prSet presAssocID="{ED6136B6-91B9-4918-BE05-2B0244CD140F}" presName="text2" presStyleLbl="fgAcc2" presStyleIdx="1" presStyleCnt="2">
        <dgm:presLayoutVars>
          <dgm:chPref val="3"/>
        </dgm:presLayoutVars>
      </dgm:prSet>
      <dgm:spPr/>
    </dgm:pt>
    <dgm:pt modelId="{7021C350-B2D1-4090-A179-F0FF18D704AC}" type="pres">
      <dgm:prSet presAssocID="{ED6136B6-91B9-4918-BE05-2B0244CD140F}" presName="hierChild3" presStyleCnt="0"/>
      <dgm:spPr/>
    </dgm:pt>
  </dgm:ptLst>
  <dgm:cxnLst>
    <dgm:cxn modelId="{ACD25B0A-BF95-4245-AFD8-1F92E11097EC}" srcId="{1CA03923-17AE-4D45-8C6C-D463DBE3A356}" destId="{ED6136B6-91B9-4918-BE05-2B0244CD140F}" srcOrd="1" destOrd="0" parTransId="{F9306D42-3B92-4323-A689-B736B53358E3}" sibTransId="{2FDEAE6B-98CD-4B6A-B1C7-2BDD0F88E93E}"/>
    <dgm:cxn modelId="{124AC31C-70AE-4C57-939B-2C28823F4976}" type="presOf" srcId="{F9306D42-3B92-4323-A689-B736B53358E3}" destId="{FAF9AA02-5684-47A4-8830-EBA06F8E8FCF}" srcOrd="0" destOrd="0" presId="urn:microsoft.com/office/officeart/2005/8/layout/hierarchy1"/>
    <dgm:cxn modelId="{F28AD01F-BF9B-427F-AE3E-8B702CC4E7FC}" type="presOf" srcId="{1CA03923-17AE-4D45-8C6C-D463DBE3A356}" destId="{9CA1301E-63B4-4A04-BB22-1A6B074E7B26}" srcOrd="0" destOrd="0" presId="urn:microsoft.com/office/officeart/2005/8/layout/hierarchy1"/>
    <dgm:cxn modelId="{5730C036-9DAB-4F2D-8B27-CCA76E3C7961}" type="presOf" srcId="{59AE7560-7BDF-429E-9EE9-A229E4BE9DB0}" destId="{174D4FFA-5F55-4523-8E07-0820175756A6}" srcOrd="0" destOrd="0" presId="urn:microsoft.com/office/officeart/2005/8/layout/hierarchy1"/>
    <dgm:cxn modelId="{18C4E65B-2999-4E58-AC76-FF0D1BF264A5}" type="presOf" srcId="{BB1E7961-DFF1-4776-89BC-A92AB9BA19D6}" destId="{52818B27-9E0B-4BC3-B088-DF782157976E}" srcOrd="0" destOrd="0" presId="urn:microsoft.com/office/officeart/2005/8/layout/hierarchy1"/>
    <dgm:cxn modelId="{A5655542-6F7F-4F7B-828A-1F7FD0A23505}" srcId="{1CA03923-17AE-4D45-8C6C-D463DBE3A356}" destId="{71CF9F8D-E7A2-4686-99AE-15EA0543F596}" srcOrd="0" destOrd="0" parTransId="{F42BD3BC-9518-4931-ABEB-087FF69C62AB}" sibTransId="{E25B8A98-162C-470D-80FF-B80BCDADC06D}"/>
    <dgm:cxn modelId="{2A6B056B-E159-42B4-9BB4-F1146751C725}" type="presOf" srcId="{C88DAAD8-9169-4E2B-A9FC-AE5C3D77743F}" destId="{A0BE98FA-505E-464F-8766-161C28A2A56D}" srcOrd="0" destOrd="0" presId="urn:microsoft.com/office/officeart/2005/8/layout/hierarchy1"/>
    <dgm:cxn modelId="{FA6147A0-D640-47E1-92DE-DC6B4ECEE113}" type="presOf" srcId="{71CF9F8D-E7A2-4686-99AE-15EA0543F596}" destId="{1275F496-1082-4D36-B8EB-040F4CAE3A32}" srcOrd="0" destOrd="0" presId="urn:microsoft.com/office/officeart/2005/8/layout/hierarchy1"/>
    <dgm:cxn modelId="{5F0DB0A4-35F0-4431-B055-8469B44B1534}" srcId="{71CF9F8D-E7A2-4686-99AE-15EA0543F596}" destId="{719E256C-9303-4852-BAB6-A01BC8C5A385}" srcOrd="0" destOrd="0" parTransId="{59AE7560-7BDF-429E-9EE9-A229E4BE9DB0}" sibTransId="{B56F6A90-B262-47FE-93C6-EF2D1882A5DC}"/>
    <dgm:cxn modelId="{59A3AAAE-2A55-489C-840F-3CAB85D12508}" srcId="{BB1E7961-DFF1-4776-89BC-A92AB9BA19D6}" destId="{1CA03923-17AE-4D45-8C6C-D463DBE3A356}" srcOrd="0" destOrd="0" parTransId="{5B25751F-F4FB-4183-9556-8398E1FFE399}" sibTransId="{1411574C-8EE9-4444-8908-19DC4217C1A5}"/>
    <dgm:cxn modelId="{F1C824B9-3FD3-4442-97DA-03C2A1255BEC}" type="presOf" srcId="{012911AB-EAB0-454D-A657-243B3ED4E8B0}" destId="{D009F997-0D5B-4C2F-BC2F-921FD1C755C4}" srcOrd="0" destOrd="0" presId="urn:microsoft.com/office/officeart/2005/8/layout/hierarchy1"/>
    <dgm:cxn modelId="{BA3434D2-0C3C-4BEC-8E67-EA7AAD2A04D0}" type="presOf" srcId="{ED6136B6-91B9-4918-BE05-2B0244CD140F}" destId="{30CFEE1F-371F-41AD-B647-596EB545890A}" srcOrd="0" destOrd="0" presId="urn:microsoft.com/office/officeart/2005/8/layout/hierarchy1"/>
    <dgm:cxn modelId="{532A6FE1-CE8D-45DD-B24B-519C318606F9}" type="presOf" srcId="{F42BD3BC-9518-4931-ABEB-087FF69C62AB}" destId="{D086EB49-0EDE-492A-BAFF-FDB3610A4093}" srcOrd="0" destOrd="0" presId="urn:microsoft.com/office/officeart/2005/8/layout/hierarchy1"/>
    <dgm:cxn modelId="{B06DABEC-E641-4AB1-B53E-E99785FE3645}" srcId="{71CF9F8D-E7A2-4686-99AE-15EA0543F596}" destId="{C88DAAD8-9169-4E2B-A9FC-AE5C3D77743F}" srcOrd="1" destOrd="0" parTransId="{012911AB-EAB0-454D-A657-243B3ED4E8B0}" sibTransId="{0CB472E5-EC61-49AB-BFF6-7BB1A4E33537}"/>
    <dgm:cxn modelId="{398208FD-CE35-4F4D-9F47-047FC5713615}" type="presOf" srcId="{719E256C-9303-4852-BAB6-A01BC8C5A385}" destId="{F95E1002-CA21-432A-BDAA-6CC19C989F1D}" srcOrd="0" destOrd="0" presId="urn:microsoft.com/office/officeart/2005/8/layout/hierarchy1"/>
    <dgm:cxn modelId="{1C3F9AD7-DE0F-499B-A726-BD1D38AE827A}" type="presParOf" srcId="{52818B27-9E0B-4BC3-B088-DF782157976E}" destId="{B38066DE-E926-449C-8393-3AB998FE5C15}" srcOrd="0" destOrd="0" presId="urn:microsoft.com/office/officeart/2005/8/layout/hierarchy1"/>
    <dgm:cxn modelId="{13334A4B-B70A-443F-8944-66F92257269F}" type="presParOf" srcId="{B38066DE-E926-449C-8393-3AB998FE5C15}" destId="{7D49253F-FD59-40A9-A2F7-F6D0EAAEC0E7}" srcOrd="0" destOrd="0" presId="urn:microsoft.com/office/officeart/2005/8/layout/hierarchy1"/>
    <dgm:cxn modelId="{DAB9F9C3-8018-4DE0-BDC7-0D23978AAF3E}" type="presParOf" srcId="{7D49253F-FD59-40A9-A2F7-F6D0EAAEC0E7}" destId="{D1CB5A73-F8D8-4A54-B013-17F88BE36F76}" srcOrd="0" destOrd="0" presId="urn:microsoft.com/office/officeart/2005/8/layout/hierarchy1"/>
    <dgm:cxn modelId="{2ADAF8CF-9617-4448-93A0-BF675667F69F}" type="presParOf" srcId="{7D49253F-FD59-40A9-A2F7-F6D0EAAEC0E7}" destId="{9CA1301E-63B4-4A04-BB22-1A6B074E7B26}" srcOrd="1" destOrd="0" presId="urn:microsoft.com/office/officeart/2005/8/layout/hierarchy1"/>
    <dgm:cxn modelId="{A9B15561-441B-4F03-82D4-6D8C8B9B56D9}" type="presParOf" srcId="{B38066DE-E926-449C-8393-3AB998FE5C15}" destId="{58D98244-835A-40DE-95A2-E16823245190}" srcOrd="1" destOrd="0" presId="urn:microsoft.com/office/officeart/2005/8/layout/hierarchy1"/>
    <dgm:cxn modelId="{B76A1A9C-614D-4E62-B848-245E383AF7B8}" type="presParOf" srcId="{58D98244-835A-40DE-95A2-E16823245190}" destId="{D086EB49-0EDE-492A-BAFF-FDB3610A4093}" srcOrd="0" destOrd="0" presId="urn:microsoft.com/office/officeart/2005/8/layout/hierarchy1"/>
    <dgm:cxn modelId="{E9FAF199-4F81-4BC6-88AB-36E16FE13975}" type="presParOf" srcId="{58D98244-835A-40DE-95A2-E16823245190}" destId="{DCA0A1F3-6FD6-42BD-BDDD-E51675BC0A00}" srcOrd="1" destOrd="0" presId="urn:microsoft.com/office/officeart/2005/8/layout/hierarchy1"/>
    <dgm:cxn modelId="{C285393A-C3E8-4786-AB41-9140316F005A}" type="presParOf" srcId="{DCA0A1F3-6FD6-42BD-BDDD-E51675BC0A00}" destId="{C49545D4-952A-4627-88B3-94BE64F97CD0}" srcOrd="0" destOrd="0" presId="urn:microsoft.com/office/officeart/2005/8/layout/hierarchy1"/>
    <dgm:cxn modelId="{CD00FA41-B8F7-4FFD-91A0-B28FCDD95255}" type="presParOf" srcId="{C49545D4-952A-4627-88B3-94BE64F97CD0}" destId="{CEB2C584-F112-4F47-8E10-5B2D11FCCEE6}" srcOrd="0" destOrd="0" presId="urn:microsoft.com/office/officeart/2005/8/layout/hierarchy1"/>
    <dgm:cxn modelId="{0EBCCF71-9E2B-4DE2-A182-129860821ED4}" type="presParOf" srcId="{C49545D4-952A-4627-88B3-94BE64F97CD0}" destId="{1275F496-1082-4D36-B8EB-040F4CAE3A32}" srcOrd="1" destOrd="0" presId="urn:microsoft.com/office/officeart/2005/8/layout/hierarchy1"/>
    <dgm:cxn modelId="{11A1E048-F0C6-40F8-A2CB-45AC23629686}" type="presParOf" srcId="{DCA0A1F3-6FD6-42BD-BDDD-E51675BC0A00}" destId="{BB6F9545-4D36-4EC6-92A3-A4D5BD9D2604}" srcOrd="1" destOrd="0" presId="urn:microsoft.com/office/officeart/2005/8/layout/hierarchy1"/>
    <dgm:cxn modelId="{DA64DD3E-2C04-406C-8099-104EFC98E115}" type="presParOf" srcId="{BB6F9545-4D36-4EC6-92A3-A4D5BD9D2604}" destId="{174D4FFA-5F55-4523-8E07-0820175756A6}" srcOrd="0" destOrd="0" presId="urn:microsoft.com/office/officeart/2005/8/layout/hierarchy1"/>
    <dgm:cxn modelId="{E50CE559-4B5A-4212-B70A-B2D99F21AD3D}" type="presParOf" srcId="{BB6F9545-4D36-4EC6-92A3-A4D5BD9D2604}" destId="{9BAD0731-9865-459F-B43A-24345EDD06BB}" srcOrd="1" destOrd="0" presId="urn:microsoft.com/office/officeart/2005/8/layout/hierarchy1"/>
    <dgm:cxn modelId="{12897C71-0696-4B94-B8E2-71D48956DF60}" type="presParOf" srcId="{9BAD0731-9865-459F-B43A-24345EDD06BB}" destId="{58628AEA-1EE1-4E3C-A1EC-872232EEE628}" srcOrd="0" destOrd="0" presId="urn:microsoft.com/office/officeart/2005/8/layout/hierarchy1"/>
    <dgm:cxn modelId="{CA0FFA1C-82C0-474E-99F3-56655ECE63C5}" type="presParOf" srcId="{58628AEA-1EE1-4E3C-A1EC-872232EEE628}" destId="{EAB3208F-7460-4EED-AFDA-02FEDCC07110}" srcOrd="0" destOrd="0" presId="urn:microsoft.com/office/officeart/2005/8/layout/hierarchy1"/>
    <dgm:cxn modelId="{F2524553-68F8-4F80-B779-2D9539FC861D}" type="presParOf" srcId="{58628AEA-1EE1-4E3C-A1EC-872232EEE628}" destId="{F95E1002-CA21-432A-BDAA-6CC19C989F1D}" srcOrd="1" destOrd="0" presId="urn:microsoft.com/office/officeart/2005/8/layout/hierarchy1"/>
    <dgm:cxn modelId="{1E276889-2B2E-4881-BF3E-134AC04A444E}" type="presParOf" srcId="{9BAD0731-9865-459F-B43A-24345EDD06BB}" destId="{6BCA214E-35D3-4ADC-B534-84556A30DC5D}" srcOrd="1" destOrd="0" presId="urn:microsoft.com/office/officeart/2005/8/layout/hierarchy1"/>
    <dgm:cxn modelId="{E33455A1-3055-4196-AED7-FC83EAA19C6D}" type="presParOf" srcId="{BB6F9545-4D36-4EC6-92A3-A4D5BD9D2604}" destId="{D009F997-0D5B-4C2F-BC2F-921FD1C755C4}" srcOrd="2" destOrd="0" presId="urn:microsoft.com/office/officeart/2005/8/layout/hierarchy1"/>
    <dgm:cxn modelId="{0829688A-500E-47E7-A214-0E7FC24CAC7C}" type="presParOf" srcId="{BB6F9545-4D36-4EC6-92A3-A4D5BD9D2604}" destId="{59BBE72A-E8E6-4EFE-B132-BF1DFC1E486C}" srcOrd="3" destOrd="0" presId="urn:microsoft.com/office/officeart/2005/8/layout/hierarchy1"/>
    <dgm:cxn modelId="{02A269FD-85B8-43B2-B152-A804CA37C2D6}" type="presParOf" srcId="{59BBE72A-E8E6-4EFE-B132-BF1DFC1E486C}" destId="{DBB00411-3079-4297-AB6A-3215E911F76B}" srcOrd="0" destOrd="0" presId="urn:microsoft.com/office/officeart/2005/8/layout/hierarchy1"/>
    <dgm:cxn modelId="{6873934F-F124-4D73-8A73-CD33F4543C6C}" type="presParOf" srcId="{DBB00411-3079-4297-AB6A-3215E911F76B}" destId="{5CB99D37-5605-4944-87DF-3C0AA4AE0327}" srcOrd="0" destOrd="0" presId="urn:microsoft.com/office/officeart/2005/8/layout/hierarchy1"/>
    <dgm:cxn modelId="{607E9C7B-B69D-45C0-B7E5-B0AC4BD4DFE3}" type="presParOf" srcId="{DBB00411-3079-4297-AB6A-3215E911F76B}" destId="{A0BE98FA-505E-464F-8766-161C28A2A56D}" srcOrd="1" destOrd="0" presId="urn:microsoft.com/office/officeart/2005/8/layout/hierarchy1"/>
    <dgm:cxn modelId="{0F83C2BB-382A-4EDE-98C4-E5E86818B969}" type="presParOf" srcId="{59BBE72A-E8E6-4EFE-B132-BF1DFC1E486C}" destId="{109924D7-3AB9-4897-A078-BFA00BD2BB37}" srcOrd="1" destOrd="0" presId="urn:microsoft.com/office/officeart/2005/8/layout/hierarchy1"/>
    <dgm:cxn modelId="{DF1B5145-BB49-47B6-A2A7-91F87CDC1597}" type="presParOf" srcId="{58D98244-835A-40DE-95A2-E16823245190}" destId="{FAF9AA02-5684-47A4-8830-EBA06F8E8FCF}" srcOrd="2" destOrd="0" presId="urn:microsoft.com/office/officeart/2005/8/layout/hierarchy1"/>
    <dgm:cxn modelId="{654D32C6-4590-4B4A-A4D2-B382AEAEAE43}" type="presParOf" srcId="{58D98244-835A-40DE-95A2-E16823245190}" destId="{2E726AE1-3A87-4A69-8862-6BD5B2BFEF1E}" srcOrd="3" destOrd="0" presId="urn:microsoft.com/office/officeart/2005/8/layout/hierarchy1"/>
    <dgm:cxn modelId="{4471871A-C523-4C2C-B95C-A97CB9533C46}" type="presParOf" srcId="{2E726AE1-3A87-4A69-8862-6BD5B2BFEF1E}" destId="{58D878DE-8ED0-4635-BA24-3E24C945F6A3}" srcOrd="0" destOrd="0" presId="urn:microsoft.com/office/officeart/2005/8/layout/hierarchy1"/>
    <dgm:cxn modelId="{9EA04E69-4459-427A-ADF4-BB2011B192BD}" type="presParOf" srcId="{58D878DE-8ED0-4635-BA24-3E24C945F6A3}" destId="{6797DD68-A4C4-4769-B070-2CF03F8D6B5F}" srcOrd="0" destOrd="0" presId="urn:microsoft.com/office/officeart/2005/8/layout/hierarchy1"/>
    <dgm:cxn modelId="{2F390FE8-7646-4683-9846-74005A3A16E6}" type="presParOf" srcId="{58D878DE-8ED0-4635-BA24-3E24C945F6A3}" destId="{30CFEE1F-371F-41AD-B647-596EB545890A}" srcOrd="1" destOrd="0" presId="urn:microsoft.com/office/officeart/2005/8/layout/hierarchy1"/>
    <dgm:cxn modelId="{199BCD9D-9B32-4E3B-B858-BB20DBAE3CB8}" type="presParOf" srcId="{2E726AE1-3A87-4A69-8862-6BD5B2BFEF1E}" destId="{7021C350-B2D1-4090-A179-F0FF18D704A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F9AA02-5684-47A4-8830-EBA06F8E8FCF}">
      <dsp:nvSpPr>
        <dsp:cNvPr id="0" name=""/>
        <dsp:cNvSpPr/>
      </dsp:nvSpPr>
      <dsp:spPr>
        <a:xfrm>
          <a:off x="6299457" y="1276234"/>
          <a:ext cx="1226883" cy="583885"/>
        </a:xfrm>
        <a:custGeom>
          <a:avLst/>
          <a:gdLst/>
          <a:ahLst/>
          <a:cxnLst/>
          <a:rect l="0" t="0" r="0" b="0"/>
          <a:pathLst>
            <a:path>
              <a:moveTo>
                <a:pt x="0" y="0"/>
              </a:moveTo>
              <a:lnTo>
                <a:pt x="0" y="397900"/>
              </a:lnTo>
              <a:lnTo>
                <a:pt x="1226883" y="397900"/>
              </a:lnTo>
              <a:lnTo>
                <a:pt x="1226883" y="583885"/>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009F997-0D5B-4C2F-BC2F-921FD1C755C4}">
      <dsp:nvSpPr>
        <dsp:cNvPr id="0" name=""/>
        <dsp:cNvSpPr/>
      </dsp:nvSpPr>
      <dsp:spPr>
        <a:xfrm>
          <a:off x="5072573" y="3134963"/>
          <a:ext cx="1226883" cy="583885"/>
        </a:xfrm>
        <a:custGeom>
          <a:avLst/>
          <a:gdLst/>
          <a:ahLst/>
          <a:cxnLst/>
          <a:rect l="0" t="0" r="0" b="0"/>
          <a:pathLst>
            <a:path>
              <a:moveTo>
                <a:pt x="0" y="0"/>
              </a:moveTo>
              <a:lnTo>
                <a:pt x="0" y="397900"/>
              </a:lnTo>
              <a:lnTo>
                <a:pt x="1226883" y="397900"/>
              </a:lnTo>
              <a:lnTo>
                <a:pt x="1226883" y="583885"/>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74D4FFA-5F55-4523-8E07-0820175756A6}">
      <dsp:nvSpPr>
        <dsp:cNvPr id="0" name=""/>
        <dsp:cNvSpPr/>
      </dsp:nvSpPr>
      <dsp:spPr>
        <a:xfrm>
          <a:off x="3845689" y="3134963"/>
          <a:ext cx="1226883" cy="583885"/>
        </a:xfrm>
        <a:custGeom>
          <a:avLst/>
          <a:gdLst/>
          <a:ahLst/>
          <a:cxnLst/>
          <a:rect l="0" t="0" r="0" b="0"/>
          <a:pathLst>
            <a:path>
              <a:moveTo>
                <a:pt x="1226883" y="0"/>
              </a:moveTo>
              <a:lnTo>
                <a:pt x="1226883" y="397900"/>
              </a:lnTo>
              <a:lnTo>
                <a:pt x="0" y="397900"/>
              </a:lnTo>
              <a:lnTo>
                <a:pt x="0" y="583885"/>
              </a:lnTo>
            </a:path>
          </a:pathLst>
        </a:custGeom>
        <a:no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086EB49-0EDE-492A-BAFF-FDB3610A4093}">
      <dsp:nvSpPr>
        <dsp:cNvPr id="0" name=""/>
        <dsp:cNvSpPr/>
      </dsp:nvSpPr>
      <dsp:spPr>
        <a:xfrm>
          <a:off x="5072573" y="1276234"/>
          <a:ext cx="1226883" cy="583885"/>
        </a:xfrm>
        <a:custGeom>
          <a:avLst/>
          <a:gdLst/>
          <a:ahLst/>
          <a:cxnLst/>
          <a:rect l="0" t="0" r="0" b="0"/>
          <a:pathLst>
            <a:path>
              <a:moveTo>
                <a:pt x="1226883" y="0"/>
              </a:moveTo>
              <a:lnTo>
                <a:pt x="1226883" y="397900"/>
              </a:lnTo>
              <a:lnTo>
                <a:pt x="0" y="397900"/>
              </a:lnTo>
              <a:lnTo>
                <a:pt x="0" y="583885"/>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1CB5A73-F8D8-4A54-B013-17F88BE36F76}">
      <dsp:nvSpPr>
        <dsp:cNvPr id="0" name=""/>
        <dsp:cNvSpPr/>
      </dsp:nvSpPr>
      <dsp:spPr>
        <a:xfrm>
          <a:off x="5295642" y="1390"/>
          <a:ext cx="2007628" cy="127484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CA1301E-63B4-4A04-BB22-1A6B074E7B26}">
      <dsp:nvSpPr>
        <dsp:cNvPr id="0" name=""/>
        <dsp:cNvSpPr/>
      </dsp:nvSpPr>
      <dsp:spPr>
        <a:xfrm>
          <a:off x="5518712" y="213307"/>
          <a:ext cx="2007628" cy="127484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b-NO" sz="1600" b="1" kern="1200" dirty="0" err="1"/>
            <a:t>Interruption</a:t>
          </a:r>
          <a:r>
            <a:rPr lang="nb-NO" sz="1600" b="1" kern="1200" dirty="0"/>
            <a:t> </a:t>
          </a:r>
          <a:r>
            <a:rPr lang="nb-NO" sz="1600" b="1" kern="1200" dirty="0" err="1"/>
            <a:t>of</a:t>
          </a:r>
          <a:r>
            <a:rPr lang="nb-NO" sz="1600" b="1" kern="1200" dirty="0"/>
            <a:t> </a:t>
          </a:r>
          <a:r>
            <a:rPr lang="nb-NO" sz="1600" b="1" kern="1200" dirty="0" err="1"/>
            <a:t>transportation</a:t>
          </a:r>
          <a:r>
            <a:rPr lang="nb-NO" sz="1600" b="1" kern="1200" dirty="0"/>
            <a:t> service</a:t>
          </a:r>
        </a:p>
      </dsp:txBody>
      <dsp:txXfrm>
        <a:off x="5556051" y="250646"/>
        <a:ext cx="1932950" cy="1200165"/>
      </dsp:txXfrm>
    </dsp:sp>
    <dsp:sp modelId="{CEB2C584-F112-4F47-8E10-5B2D11FCCEE6}">
      <dsp:nvSpPr>
        <dsp:cNvPr id="0" name=""/>
        <dsp:cNvSpPr/>
      </dsp:nvSpPr>
      <dsp:spPr>
        <a:xfrm>
          <a:off x="4068759" y="1860119"/>
          <a:ext cx="2007628" cy="127484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275F496-1082-4D36-B8EB-040F4CAE3A32}">
      <dsp:nvSpPr>
        <dsp:cNvPr id="0" name=""/>
        <dsp:cNvSpPr/>
      </dsp:nvSpPr>
      <dsp:spPr>
        <a:xfrm>
          <a:off x="4291828" y="2072036"/>
          <a:ext cx="2007628" cy="127484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b-NO" sz="1500" b="1" kern="1200" dirty="0"/>
            <a:t>Natural </a:t>
          </a:r>
          <a:r>
            <a:rPr lang="nb-NO" sz="1500" b="1" kern="1200" dirty="0" err="1"/>
            <a:t>events</a:t>
          </a:r>
          <a:r>
            <a:rPr lang="nb-NO" sz="1500" b="1" kern="1200" dirty="0"/>
            <a:t> </a:t>
          </a:r>
          <a:r>
            <a:rPr lang="nb-NO" sz="1500" b="1" kern="1200" dirty="0" err="1"/>
            <a:t>leading</a:t>
          </a:r>
          <a:r>
            <a:rPr lang="nb-NO" sz="1500" b="1" kern="1200" dirty="0"/>
            <a:t> to service </a:t>
          </a:r>
          <a:r>
            <a:rPr lang="nb-NO" sz="1500" b="1" kern="1200" dirty="0" err="1"/>
            <a:t>interruption</a:t>
          </a:r>
          <a:r>
            <a:rPr lang="nb-NO" sz="1500" b="1" kern="1200" dirty="0"/>
            <a:t> </a:t>
          </a:r>
          <a:r>
            <a:rPr lang="nb-NO" sz="1500" b="1" kern="1200" dirty="0" err="1"/>
            <a:t>with</a:t>
          </a:r>
          <a:r>
            <a:rPr lang="nb-NO" sz="1500" b="1" kern="1200" dirty="0"/>
            <a:t> </a:t>
          </a:r>
          <a:r>
            <a:rPr lang="nb-NO" sz="1500" b="1" kern="1200" dirty="0" err="1"/>
            <a:t>damage</a:t>
          </a:r>
          <a:r>
            <a:rPr lang="nb-NO" sz="1500" b="1" kern="1200" dirty="0"/>
            <a:t> to </a:t>
          </a:r>
          <a:r>
            <a:rPr lang="nb-NO" sz="1500" b="1" kern="1200" dirty="0" err="1"/>
            <a:t>assets</a:t>
          </a:r>
          <a:endParaRPr lang="nb-NO" sz="1500" b="1" kern="1200" dirty="0"/>
        </a:p>
      </dsp:txBody>
      <dsp:txXfrm>
        <a:off x="4329167" y="2109375"/>
        <a:ext cx="1932950" cy="1200165"/>
      </dsp:txXfrm>
    </dsp:sp>
    <dsp:sp modelId="{EAB3208F-7460-4EED-AFDA-02FEDCC07110}">
      <dsp:nvSpPr>
        <dsp:cNvPr id="0" name=""/>
        <dsp:cNvSpPr/>
      </dsp:nvSpPr>
      <dsp:spPr>
        <a:xfrm>
          <a:off x="2841875" y="3718848"/>
          <a:ext cx="2007628" cy="127484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95E1002-CA21-432A-BDAA-6CC19C989F1D}">
      <dsp:nvSpPr>
        <dsp:cNvPr id="0" name=""/>
        <dsp:cNvSpPr/>
      </dsp:nvSpPr>
      <dsp:spPr>
        <a:xfrm>
          <a:off x="3064945" y="3930765"/>
          <a:ext cx="2007628" cy="127484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b-NO" sz="1500" b="1" kern="1200" dirty="0" err="1"/>
            <a:t>Malfunctioning</a:t>
          </a:r>
          <a:r>
            <a:rPr lang="nb-NO" sz="1500" b="1" kern="1200" dirty="0"/>
            <a:t> </a:t>
          </a:r>
          <a:r>
            <a:rPr lang="nb-NO" sz="1500" b="1" kern="1200" dirty="0" err="1"/>
            <a:t>of</a:t>
          </a:r>
          <a:r>
            <a:rPr lang="nb-NO" sz="1500" b="1" kern="1200" dirty="0"/>
            <a:t> </a:t>
          </a:r>
          <a:r>
            <a:rPr lang="nb-NO" sz="1500" b="1" kern="1200" dirty="0" err="1"/>
            <a:t>asset</a:t>
          </a:r>
          <a:r>
            <a:rPr lang="nb-NO" sz="1500" b="1" kern="1200" dirty="0"/>
            <a:t> due to </a:t>
          </a:r>
          <a:r>
            <a:rPr lang="nb-NO" sz="1500" b="1" kern="1200" dirty="0" err="1"/>
            <a:t>damage</a:t>
          </a:r>
          <a:endParaRPr lang="nb-NO" sz="1500" b="1" kern="1200" dirty="0"/>
        </a:p>
      </dsp:txBody>
      <dsp:txXfrm>
        <a:off x="3102284" y="3968104"/>
        <a:ext cx="1932950" cy="1200165"/>
      </dsp:txXfrm>
    </dsp:sp>
    <dsp:sp modelId="{5CB99D37-5605-4944-87DF-3C0AA4AE0327}">
      <dsp:nvSpPr>
        <dsp:cNvPr id="0" name=""/>
        <dsp:cNvSpPr/>
      </dsp:nvSpPr>
      <dsp:spPr>
        <a:xfrm>
          <a:off x="5295642" y="3718848"/>
          <a:ext cx="2007628" cy="127484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0BE98FA-505E-464F-8766-161C28A2A56D}">
      <dsp:nvSpPr>
        <dsp:cNvPr id="0" name=""/>
        <dsp:cNvSpPr/>
      </dsp:nvSpPr>
      <dsp:spPr>
        <a:xfrm>
          <a:off x="5518712" y="3930765"/>
          <a:ext cx="2007628" cy="127484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b-NO" sz="1500" b="1" kern="1200" dirty="0" err="1"/>
            <a:t>Criticality</a:t>
          </a:r>
          <a:r>
            <a:rPr lang="nb-NO" sz="1500" b="1" kern="1200" dirty="0"/>
            <a:t> </a:t>
          </a:r>
          <a:r>
            <a:rPr lang="nb-NO" sz="1500" b="1" kern="1200" dirty="0" err="1"/>
            <a:t>of</a:t>
          </a:r>
          <a:r>
            <a:rPr lang="nb-NO" sz="1500" b="1" kern="1200" dirty="0"/>
            <a:t> </a:t>
          </a:r>
          <a:r>
            <a:rPr lang="nb-NO" sz="1500" b="1" kern="1200" dirty="0" err="1"/>
            <a:t>asset</a:t>
          </a:r>
          <a:r>
            <a:rPr lang="nb-NO" sz="1500" b="1" kern="1200" dirty="0"/>
            <a:t> for </a:t>
          </a:r>
          <a:r>
            <a:rPr lang="nb-NO" sz="1500" b="1" kern="1200" dirty="0" err="1"/>
            <a:t>transportation</a:t>
          </a:r>
          <a:r>
            <a:rPr lang="nb-NO" sz="1500" b="1" kern="1200" dirty="0"/>
            <a:t> service </a:t>
          </a:r>
        </a:p>
      </dsp:txBody>
      <dsp:txXfrm>
        <a:off x="5556051" y="3968104"/>
        <a:ext cx="1932950" cy="1200165"/>
      </dsp:txXfrm>
    </dsp:sp>
    <dsp:sp modelId="{6797DD68-A4C4-4769-B070-2CF03F8D6B5F}">
      <dsp:nvSpPr>
        <dsp:cNvPr id="0" name=""/>
        <dsp:cNvSpPr/>
      </dsp:nvSpPr>
      <dsp:spPr>
        <a:xfrm>
          <a:off x="6522526" y="1860119"/>
          <a:ext cx="2007628" cy="1274843"/>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0CFEE1F-371F-41AD-B647-596EB545890A}">
      <dsp:nvSpPr>
        <dsp:cNvPr id="0" name=""/>
        <dsp:cNvSpPr/>
      </dsp:nvSpPr>
      <dsp:spPr>
        <a:xfrm>
          <a:off x="6745596" y="2072036"/>
          <a:ext cx="2007628" cy="127484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nb-NO" sz="1500" b="1" kern="1200" dirty="0"/>
            <a:t>Natural </a:t>
          </a:r>
          <a:r>
            <a:rPr lang="nb-NO" sz="1500" b="1" kern="1200" dirty="0" err="1"/>
            <a:t>events</a:t>
          </a:r>
          <a:r>
            <a:rPr lang="nb-NO" sz="1500" b="1" kern="1200" dirty="0"/>
            <a:t> </a:t>
          </a:r>
          <a:r>
            <a:rPr lang="nb-NO" sz="1500" b="1" kern="1200" dirty="0" err="1"/>
            <a:t>leading</a:t>
          </a:r>
          <a:r>
            <a:rPr lang="nb-NO" sz="1500" b="1" kern="1200" dirty="0"/>
            <a:t> </a:t>
          </a:r>
          <a:r>
            <a:rPr lang="nb-NO" sz="1500" b="1" kern="1200" dirty="0" err="1"/>
            <a:t>directly</a:t>
          </a:r>
          <a:r>
            <a:rPr lang="nb-NO" sz="1500" b="1" kern="1200" dirty="0"/>
            <a:t> to service </a:t>
          </a:r>
          <a:r>
            <a:rPr lang="nb-NO" sz="1500" b="1" kern="1200" dirty="0" err="1"/>
            <a:t>interruption</a:t>
          </a:r>
          <a:r>
            <a:rPr lang="nb-NO" sz="1500" b="1" kern="1200" dirty="0"/>
            <a:t> </a:t>
          </a:r>
          <a:r>
            <a:rPr lang="nb-NO" sz="1500" b="1" kern="1200" dirty="0" err="1"/>
            <a:t>without</a:t>
          </a:r>
          <a:r>
            <a:rPr lang="nb-NO" sz="1500" b="1" kern="1200" dirty="0"/>
            <a:t> material </a:t>
          </a:r>
          <a:r>
            <a:rPr lang="nb-NO" sz="1500" b="1" kern="1200" dirty="0" err="1"/>
            <a:t>damage</a:t>
          </a:r>
          <a:r>
            <a:rPr lang="nb-NO" sz="1500" b="1" kern="1200" dirty="0"/>
            <a:t> to </a:t>
          </a:r>
          <a:r>
            <a:rPr lang="nb-NO" sz="1500" b="1" kern="1200" dirty="0" err="1"/>
            <a:t>assets</a:t>
          </a:r>
          <a:endParaRPr lang="nb-NO" sz="1500" b="1" kern="1200" dirty="0"/>
        </a:p>
      </dsp:txBody>
      <dsp:txXfrm>
        <a:off x="6782935" y="2109375"/>
        <a:ext cx="1932950" cy="120016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DA19C76-AC87-4BF2-A2D2-F0C918A0B871}" type="datetimeFigureOut">
              <a:rPr lang="en-GB" smtClean="0"/>
              <a:t>30/04/2020</a:t>
            </a:fld>
            <a:endParaRPr lang="en-GB"/>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3DCEF3-32C6-48CB-9AC3-6949798E0C43}" type="slidenum">
              <a:rPr lang="en-GB" smtClean="0"/>
              <a:t>‹#›</a:t>
            </a:fld>
            <a:endParaRPr lang="en-GB"/>
          </a:p>
        </p:txBody>
      </p:sp>
      <p:pic>
        <p:nvPicPr>
          <p:cNvPr id="6" name="Imagen 5">
            <a:extLst>
              <a:ext uri="{FF2B5EF4-FFF2-40B4-BE49-F238E27FC236}">
                <a16:creationId xmlns:a16="http://schemas.microsoft.com/office/drawing/2014/main" id="{229A5C5C-5BA6-D142-B64C-BBAC55BDEE7B}"/>
              </a:ext>
            </a:extLst>
          </p:cNvPr>
          <p:cNvPicPr>
            <a:picLocks noChangeAspect="1"/>
          </p:cNvPicPr>
          <p:nvPr/>
        </p:nvPicPr>
        <p:blipFill>
          <a:blip r:embed="rId2"/>
          <a:stretch>
            <a:fillRect/>
          </a:stretch>
        </p:blipFill>
        <p:spPr>
          <a:xfrm>
            <a:off x="1395287" y="85854"/>
            <a:ext cx="1685828" cy="497641"/>
          </a:xfrm>
          <a:prstGeom prst="rect">
            <a:avLst/>
          </a:prstGeom>
        </p:spPr>
      </p:pic>
      <p:pic>
        <p:nvPicPr>
          <p:cNvPr id="7" name="Imagen 6">
            <a:extLst>
              <a:ext uri="{FF2B5EF4-FFF2-40B4-BE49-F238E27FC236}">
                <a16:creationId xmlns:a16="http://schemas.microsoft.com/office/drawing/2014/main" id="{5C7DADBA-1558-C04D-9CF4-09EA1B59275D}"/>
              </a:ext>
            </a:extLst>
          </p:cNvPr>
          <p:cNvPicPr>
            <a:picLocks noChangeAspect="1"/>
          </p:cNvPicPr>
          <p:nvPr/>
        </p:nvPicPr>
        <p:blipFill>
          <a:blip r:embed="rId3"/>
          <a:stretch>
            <a:fillRect/>
          </a:stretch>
        </p:blipFill>
        <p:spPr>
          <a:xfrm>
            <a:off x="0" y="-9327"/>
            <a:ext cx="960099" cy="653470"/>
          </a:xfrm>
          <a:prstGeom prst="rect">
            <a:avLst/>
          </a:prstGeom>
        </p:spPr>
      </p:pic>
    </p:spTree>
    <p:extLst>
      <p:ext uri="{BB962C8B-B14F-4D97-AF65-F5344CB8AC3E}">
        <p14:creationId xmlns:p14="http://schemas.microsoft.com/office/powerpoint/2010/main" val="2077194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374831-7CE0-8444-B280-42AA4F52D745}" type="datetimeFigureOut">
              <a:rPr lang="es-ES" smtClean="0"/>
              <a:t>30/04/2020</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5A5775-3D8F-AF4F-B4A3-F00A296C6642}" type="slidenum">
              <a:rPr lang="es-ES" smtClean="0"/>
              <a:t>‹#›</a:t>
            </a:fld>
            <a:endParaRPr lang="es-ES"/>
          </a:p>
        </p:txBody>
      </p:sp>
      <p:pic>
        <p:nvPicPr>
          <p:cNvPr id="9" name="Imagen 8">
            <a:extLst>
              <a:ext uri="{FF2B5EF4-FFF2-40B4-BE49-F238E27FC236}">
                <a16:creationId xmlns:a16="http://schemas.microsoft.com/office/drawing/2014/main" id="{229A5C5C-5BA6-D142-B64C-BBAC55BDEE7B}"/>
              </a:ext>
            </a:extLst>
          </p:cNvPr>
          <p:cNvPicPr>
            <a:picLocks noChangeAspect="1"/>
          </p:cNvPicPr>
          <p:nvPr/>
        </p:nvPicPr>
        <p:blipFill>
          <a:blip r:embed="rId2"/>
          <a:stretch>
            <a:fillRect/>
          </a:stretch>
        </p:blipFill>
        <p:spPr>
          <a:xfrm>
            <a:off x="1395287" y="85854"/>
            <a:ext cx="1685828" cy="497641"/>
          </a:xfrm>
          <a:prstGeom prst="rect">
            <a:avLst/>
          </a:prstGeom>
        </p:spPr>
      </p:pic>
      <p:pic>
        <p:nvPicPr>
          <p:cNvPr id="10" name="Imagen 9">
            <a:extLst>
              <a:ext uri="{FF2B5EF4-FFF2-40B4-BE49-F238E27FC236}">
                <a16:creationId xmlns:a16="http://schemas.microsoft.com/office/drawing/2014/main" id="{5C7DADBA-1558-C04D-9CF4-09EA1B59275D}"/>
              </a:ext>
            </a:extLst>
          </p:cNvPr>
          <p:cNvPicPr>
            <a:picLocks noChangeAspect="1"/>
          </p:cNvPicPr>
          <p:nvPr/>
        </p:nvPicPr>
        <p:blipFill>
          <a:blip r:embed="rId3"/>
          <a:stretch>
            <a:fillRect/>
          </a:stretch>
        </p:blipFill>
        <p:spPr>
          <a:xfrm>
            <a:off x="0" y="-9327"/>
            <a:ext cx="960099" cy="653470"/>
          </a:xfrm>
          <a:prstGeom prst="rect">
            <a:avLst/>
          </a:prstGeom>
        </p:spPr>
      </p:pic>
    </p:spTree>
    <p:extLst>
      <p:ext uri="{BB962C8B-B14F-4D97-AF65-F5344CB8AC3E}">
        <p14:creationId xmlns:p14="http://schemas.microsoft.com/office/powerpoint/2010/main" val="926948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Scope </a:t>
            </a:r>
            <a:r>
              <a:rPr lang="en-GB" noProof="0" dirty="0"/>
              <a:t>of the work is </a:t>
            </a:r>
            <a:r>
              <a:rPr lang="en-US" noProof="0" dirty="0"/>
              <a:t>presented as bow-tie diagram with the adverse event in the middle and the causes and factors affecting the probability of the undesirable event in the left part of the diagram and consequences in the right part of the diagram. Considered triggers are natural events focusing on extreme weather events or related hazards.</a:t>
            </a:r>
          </a:p>
          <a:p>
            <a:r>
              <a:rPr lang="en-US" noProof="0" dirty="0"/>
              <a:t>The probability of the adverse event is not only dependent on the probability of the triggering event, but also encompass the structural </a:t>
            </a:r>
            <a:r>
              <a:rPr lang="en-US" noProof="0" dirty="0" err="1"/>
              <a:t>vulnerabilty</a:t>
            </a:r>
            <a:r>
              <a:rPr lang="en-US" noProof="0" dirty="0"/>
              <a:t> of the infrastructure assets related to e.g. robustness; condition and degree of protection</a:t>
            </a:r>
          </a:p>
          <a:p>
            <a:r>
              <a:rPr lang="en-GB" noProof="0" dirty="0"/>
              <a:t>On the right side of the adverse event, the consequences are shown; here indirect consequences of the loss of mobility.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5A5775-3D8F-AF4F-B4A3-F00A296C664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3407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Impact assessment encompass risk identification, considering triggers and failure modes and assessment of Hazard, exposure, vulnerability and impacts.</a:t>
            </a:r>
          </a:p>
          <a:p>
            <a:r>
              <a:rPr lang="en-GB" noProof="0" dirty="0"/>
              <a:t>The vulnerability assessment will depend on the types of elements at risk, here the focus is on infrastructure assets as the scope is to analyse loss of mobility and not the safety of the users of the network. </a:t>
            </a:r>
          </a:p>
          <a:p>
            <a:endParaRPr lang="en-GB" noProof="0" dirty="0"/>
          </a:p>
          <a:p>
            <a:r>
              <a:rPr lang="en-GB" noProof="0" dirty="0"/>
              <a:t>Steps in the framework</a:t>
            </a:r>
            <a:r>
              <a:rPr lang="en-US" noProof="0" dirty="0"/>
              <a:t>: </a:t>
            </a:r>
          </a:p>
          <a:p>
            <a:pPr marL="171450" indent="-171450">
              <a:buFontTx/>
              <a:buChar char="-"/>
            </a:pPr>
            <a:r>
              <a:rPr lang="en-US" noProof="0" dirty="0"/>
              <a:t>Risk identification: Review of previous events; both regarding predominant hazard types for different areas and failure modes/modes of malfunctioning.</a:t>
            </a:r>
          </a:p>
          <a:p>
            <a:pPr marL="171450" indent="-171450">
              <a:buFontTx/>
              <a:buChar char="-"/>
            </a:pPr>
            <a:r>
              <a:rPr lang="en-US" noProof="0" dirty="0"/>
              <a:t>Hazard: Hazard is assessed in terms of frequency and magnitude or intensity of the triggering events.</a:t>
            </a:r>
          </a:p>
          <a:p>
            <a:pPr marL="628650" lvl="1" indent="-171450">
              <a:buFontTx/>
              <a:buChar char="-"/>
            </a:pPr>
            <a:r>
              <a:rPr lang="en-US" noProof="0" dirty="0"/>
              <a:t>Two main ways of presenting the results:</a:t>
            </a:r>
          </a:p>
          <a:p>
            <a:pPr marL="628650" lvl="1" indent="-171450">
              <a:buFontTx/>
              <a:buChar char="-"/>
            </a:pPr>
            <a:r>
              <a:rPr lang="en-US" noProof="0" dirty="0"/>
              <a:t>Frequency of event for given range of intensities –or intensity for scenarios given a certain frequency or return period.</a:t>
            </a:r>
          </a:p>
          <a:p>
            <a:pPr marL="171450" lvl="0" indent="-171450">
              <a:buFontTx/>
              <a:buChar char="-"/>
            </a:pPr>
            <a:r>
              <a:rPr lang="en-US" noProof="0" dirty="0"/>
              <a:t>Exposure: The exposed infrastructure assets can be identified by overlapping the hazard maps with road and railway networks. </a:t>
            </a:r>
          </a:p>
          <a:p>
            <a:pPr marL="171450" lvl="0" indent="-171450">
              <a:buFontTx/>
              <a:buChar char="-"/>
            </a:pPr>
            <a:r>
              <a:rPr lang="en-US" noProof="0" dirty="0"/>
              <a:t>Vulnerability: Vulnerability could both be assessed at an asset level or at a network level., describing the damage to an asset or the functionality loss of the network(e.g. reduction of a traffic capacity). It could express the degree of loss of infrastructure assets, probability of damage of infrastructure assets or degree of loss of service/mobility </a:t>
            </a:r>
          </a:p>
          <a:p>
            <a:pPr marL="171450" lvl="0" indent="-171450">
              <a:buFontTx/>
              <a:buChar char="-"/>
            </a:pPr>
            <a:r>
              <a:rPr lang="en-US" noProof="0" dirty="0"/>
              <a:t>Impact: Impacts encompass damages, delays, detours and trip </a:t>
            </a:r>
            <a:r>
              <a:rPr lang="en-US" noProof="0" dirty="0" err="1"/>
              <a:t>cancelletions</a:t>
            </a:r>
            <a:r>
              <a:rPr lang="en-US" noProof="0" dirty="0"/>
              <a:t> as well as other consequences of loss of transportation service (related to the redundancy in the network as well as societal functions and economic activity served by the transportation infrastructure) </a:t>
            </a:r>
          </a:p>
          <a:p>
            <a:pPr marL="171450" lvl="0" indent="-171450">
              <a:buFontTx/>
              <a:buChar char="-"/>
            </a:pPr>
            <a:endParaRPr lang="en-US" noProof="0" dirty="0"/>
          </a:p>
          <a:p>
            <a:pPr marL="171450" indent="-171450">
              <a:buFontTx/>
              <a:buChar char="-"/>
            </a:pPr>
            <a:endParaRPr lang="en-US" noProof="0" dirty="0"/>
          </a:p>
          <a:p>
            <a:endParaRPr lang="en-GB" noProof="0" dirty="0"/>
          </a:p>
        </p:txBody>
      </p:sp>
      <p:sp>
        <p:nvSpPr>
          <p:cNvPr id="4" name="Slide Number Placeholder 3"/>
          <p:cNvSpPr>
            <a:spLocks noGrp="1"/>
          </p:cNvSpPr>
          <p:nvPr>
            <p:ph type="sldNum" sz="quarter" idx="10"/>
          </p:nvPr>
        </p:nvSpPr>
        <p:spPr/>
        <p:txBody>
          <a:bodyPr/>
          <a:lstStyle/>
          <a:p>
            <a:fld id="{DE5A5775-3D8F-AF4F-B4A3-F00A296C6642}" type="slidenum">
              <a:rPr lang="es-ES" smtClean="0"/>
              <a:t>3</a:t>
            </a:fld>
            <a:endParaRPr lang="es-ES"/>
          </a:p>
        </p:txBody>
      </p:sp>
    </p:spTree>
    <p:extLst>
      <p:ext uri="{BB962C8B-B14F-4D97-AF65-F5344CB8AC3E}">
        <p14:creationId xmlns:p14="http://schemas.microsoft.com/office/powerpoint/2010/main" val="3351739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This slide shows different scenarios </a:t>
            </a:r>
            <a:r>
              <a:rPr lang="nb-NO" dirty="0" err="1"/>
              <a:t>leading</a:t>
            </a:r>
            <a:r>
              <a:rPr lang="nb-NO" dirty="0"/>
              <a:t> to </a:t>
            </a:r>
            <a:r>
              <a:rPr lang="nb-NO" dirty="0" err="1"/>
              <a:t>interruption</a:t>
            </a:r>
            <a:r>
              <a:rPr lang="nb-NO" dirty="0"/>
              <a:t> </a:t>
            </a:r>
            <a:r>
              <a:rPr lang="nb-NO" dirty="0" err="1"/>
              <a:t>of</a:t>
            </a:r>
            <a:r>
              <a:rPr lang="nb-NO" dirty="0"/>
              <a:t> </a:t>
            </a:r>
            <a:r>
              <a:rPr lang="nb-NO" dirty="0" err="1"/>
              <a:t>the</a:t>
            </a:r>
            <a:r>
              <a:rPr lang="nb-NO" dirty="0"/>
              <a:t> </a:t>
            </a:r>
            <a:r>
              <a:rPr lang="nb-NO" dirty="0" err="1"/>
              <a:t>transportation</a:t>
            </a:r>
            <a:r>
              <a:rPr lang="nb-NO" dirty="0"/>
              <a:t> service – as </a:t>
            </a:r>
            <a:r>
              <a:rPr lang="nb-NO" dirty="0" err="1"/>
              <a:t>well</a:t>
            </a:r>
            <a:r>
              <a:rPr lang="nb-NO" dirty="0"/>
              <a:t> as </a:t>
            </a:r>
            <a:r>
              <a:rPr lang="nb-NO" dirty="0" err="1"/>
              <a:t>tools</a:t>
            </a:r>
            <a:r>
              <a:rPr lang="nb-NO" dirty="0"/>
              <a:t> for </a:t>
            </a:r>
            <a:r>
              <a:rPr lang="nb-NO" dirty="0" err="1"/>
              <a:t>assessment</a:t>
            </a:r>
            <a:r>
              <a:rPr lang="nb-NO" dirty="0"/>
              <a:t>.</a:t>
            </a:r>
          </a:p>
        </p:txBody>
      </p:sp>
      <p:sp>
        <p:nvSpPr>
          <p:cNvPr id="4" name="Slide Number Placeholder 3"/>
          <p:cNvSpPr>
            <a:spLocks noGrp="1"/>
          </p:cNvSpPr>
          <p:nvPr>
            <p:ph type="sldNum" sz="quarter" idx="10"/>
          </p:nvPr>
        </p:nvSpPr>
        <p:spPr/>
        <p:txBody>
          <a:bodyPr/>
          <a:lstStyle/>
          <a:p>
            <a:fld id="{DE5A5775-3D8F-AF4F-B4A3-F00A296C6642}" type="slidenum">
              <a:rPr lang="es-ES" smtClean="0"/>
              <a:t>4</a:t>
            </a:fld>
            <a:endParaRPr lang="es-ES"/>
          </a:p>
        </p:txBody>
      </p:sp>
    </p:spTree>
    <p:extLst>
      <p:ext uri="{BB962C8B-B14F-4D97-AF65-F5344CB8AC3E}">
        <p14:creationId xmlns:p14="http://schemas.microsoft.com/office/powerpoint/2010/main" val="10009701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2" name="Manual Input 3"/>
          <p:cNvSpPr/>
          <p:nvPr userDrawn="1"/>
        </p:nvSpPr>
        <p:spPr>
          <a:xfrm>
            <a:off x="-39308" y="997894"/>
            <a:ext cx="12270618" cy="4649871"/>
          </a:xfrm>
          <a:prstGeom prst="flowChartManualInput">
            <a:avLst/>
          </a:prstGeom>
          <a:solidFill>
            <a:srgbClr val="0C0E8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Imagen 14">
            <a:extLst>
              <a:ext uri="{FF2B5EF4-FFF2-40B4-BE49-F238E27FC236}">
                <a16:creationId xmlns:a16="http://schemas.microsoft.com/office/drawing/2014/main" id="{AF24AF92-BD09-574C-BC9A-583BF2795009}"/>
              </a:ext>
            </a:extLst>
          </p:cNvPr>
          <p:cNvPicPr>
            <a:picLocks noChangeAspect="1"/>
          </p:cNvPicPr>
          <p:nvPr userDrawn="1"/>
        </p:nvPicPr>
        <p:blipFill>
          <a:blip r:embed="rId2"/>
          <a:stretch>
            <a:fillRect/>
          </a:stretch>
        </p:blipFill>
        <p:spPr>
          <a:xfrm>
            <a:off x="345017" y="385232"/>
            <a:ext cx="3729293" cy="1100853"/>
          </a:xfrm>
          <a:prstGeom prst="rect">
            <a:avLst/>
          </a:prstGeom>
        </p:spPr>
      </p:pic>
      <p:pic>
        <p:nvPicPr>
          <p:cNvPr id="16" name="Imagen 15">
            <a:extLst>
              <a:ext uri="{FF2B5EF4-FFF2-40B4-BE49-F238E27FC236}">
                <a16:creationId xmlns:a16="http://schemas.microsoft.com/office/drawing/2014/main" id="{03F531D5-2213-7B48-8B5F-243E7335494D}"/>
              </a:ext>
            </a:extLst>
          </p:cNvPr>
          <p:cNvPicPr>
            <a:picLocks noChangeAspect="1"/>
          </p:cNvPicPr>
          <p:nvPr userDrawn="1"/>
        </p:nvPicPr>
        <p:blipFill>
          <a:blip r:embed="rId3"/>
          <a:stretch>
            <a:fillRect/>
          </a:stretch>
        </p:blipFill>
        <p:spPr>
          <a:xfrm>
            <a:off x="10685275" y="5803347"/>
            <a:ext cx="1364166" cy="928490"/>
          </a:xfrm>
          <a:prstGeom prst="rect">
            <a:avLst/>
          </a:prstGeom>
        </p:spPr>
      </p:pic>
      <p:sp>
        <p:nvSpPr>
          <p:cNvPr id="3" name="Subtítulo 2">
            <a:extLst>
              <a:ext uri="{FF2B5EF4-FFF2-40B4-BE49-F238E27FC236}">
                <a16:creationId xmlns:a16="http://schemas.microsoft.com/office/drawing/2014/main" id="{3C0508B3-60F6-A84C-8035-29AA459A22FC}"/>
              </a:ext>
            </a:extLst>
          </p:cNvPr>
          <p:cNvSpPr>
            <a:spLocks noGrp="1"/>
          </p:cNvSpPr>
          <p:nvPr>
            <p:ph type="subTitle" idx="1" hasCustomPrompt="1"/>
          </p:nvPr>
        </p:nvSpPr>
        <p:spPr>
          <a:xfrm>
            <a:off x="2480132" y="2689702"/>
            <a:ext cx="9143999" cy="721874"/>
          </a:xfrm>
        </p:spPr>
        <p:txBody>
          <a:bodyPr>
            <a:normAutofit/>
          </a:bodyPr>
          <a:lstStyle>
            <a:lvl1pPr marL="0" indent="0" algn="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r">
              <a:lnSpc>
                <a:spcPct val="140000"/>
              </a:lnSpc>
            </a:pPr>
            <a:r>
              <a:rPr lang="en-US" sz="2800" b="1" dirty="0">
                <a:solidFill>
                  <a:srgbClr val="0C0E88"/>
                </a:solidFill>
                <a:latin typeface="Roboto Light"/>
                <a:cs typeface="Roboto Light"/>
              </a:rPr>
              <a:t> </a:t>
            </a:r>
            <a:r>
              <a:rPr lang="en-US" sz="2400" dirty="0">
                <a:solidFill>
                  <a:schemeClr val="bg1"/>
                </a:solidFill>
                <a:cs typeface="Roboto Light"/>
              </a:rPr>
              <a:t>KICK-OFF MEETING: Session </a:t>
            </a:r>
            <a:r>
              <a:rPr lang="en-US" sz="2400" dirty="0" err="1">
                <a:solidFill>
                  <a:schemeClr val="bg1"/>
                </a:solidFill>
                <a:cs typeface="Roboto Light"/>
              </a:rPr>
              <a:t>xxxx</a:t>
            </a:r>
            <a:endParaRPr lang="en-US" sz="2400" dirty="0">
              <a:solidFill>
                <a:schemeClr val="bg1"/>
              </a:solidFill>
              <a:cs typeface="Roboto Light"/>
            </a:endParaRPr>
          </a:p>
        </p:txBody>
      </p:sp>
      <p:sp>
        <p:nvSpPr>
          <p:cNvPr id="2" name="Título 1">
            <a:extLst>
              <a:ext uri="{FF2B5EF4-FFF2-40B4-BE49-F238E27FC236}">
                <a16:creationId xmlns:a16="http://schemas.microsoft.com/office/drawing/2014/main" id="{828D778E-E7F4-1E47-9509-DDCFFFCC9A6C}"/>
              </a:ext>
            </a:extLst>
          </p:cNvPr>
          <p:cNvSpPr>
            <a:spLocks noGrp="1"/>
          </p:cNvSpPr>
          <p:nvPr>
            <p:ph type="ctrTitle" hasCustomPrompt="1"/>
          </p:nvPr>
        </p:nvSpPr>
        <p:spPr>
          <a:xfrm>
            <a:off x="2480132" y="3516584"/>
            <a:ext cx="9144000" cy="714627"/>
          </a:xfrm>
        </p:spPr>
        <p:txBody>
          <a:bodyPr anchor="b">
            <a:normAutofit/>
          </a:bodyPr>
          <a:lstStyle>
            <a:lvl1pPr algn="r">
              <a:defRPr sz="3600">
                <a:solidFill>
                  <a:schemeClr val="bg1"/>
                </a:solidFill>
              </a:defRPr>
            </a:lvl1pPr>
          </a:lstStyle>
          <a:p>
            <a:pPr algn="r">
              <a:lnSpc>
                <a:spcPct val="140000"/>
              </a:lnSpc>
            </a:pPr>
            <a:r>
              <a:rPr lang="en-US" sz="3600" dirty="0">
                <a:solidFill>
                  <a:schemeClr val="bg1"/>
                </a:solidFill>
                <a:latin typeface="New Baskerville"/>
                <a:cs typeface="New Baskerville"/>
              </a:rPr>
              <a:t>TITLE MEETING </a:t>
            </a:r>
            <a:r>
              <a:rPr lang="en-US" sz="3200" dirty="0">
                <a:solidFill>
                  <a:schemeClr val="bg1"/>
                </a:solidFill>
                <a:latin typeface="New Baskerville"/>
                <a:cs typeface="New Baskerville"/>
              </a:rPr>
              <a:t> </a:t>
            </a:r>
          </a:p>
        </p:txBody>
      </p:sp>
      <p:sp>
        <p:nvSpPr>
          <p:cNvPr id="5" name="Rectángulo 4"/>
          <p:cNvSpPr/>
          <p:nvPr userDrawn="1"/>
        </p:nvSpPr>
        <p:spPr>
          <a:xfrm>
            <a:off x="137020" y="5852094"/>
            <a:ext cx="10440000" cy="830997"/>
          </a:xfrm>
          <a:prstGeom prst="rect">
            <a:avLst/>
          </a:prstGeom>
          <a:ln w="12700">
            <a:solidFill>
              <a:schemeClr val="tx1"/>
            </a:solidFill>
          </a:ln>
        </p:spPr>
        <p:txBody>
          <a:bodyPr wrap="square">
            <a:spAutoFit/>
          </a:bodyPr>
          <a:lstStyle/>
          <a:p>
            <a:pPr algn="ctr">
              <a:spcBef>
                <a:spcPts val="1200"/>
              </a:spcBef>
              <a:spcAft>
                <a:spcPts val="600"/>
              </a:spcAft>
            </a:pPr>
            <a:r>
              <a:rPr lang="en-GB" sz="1200" dirty="0">
                <a:latin typeface="Verdana" panose="020B0604030504040204" pitchFamily="34" charset="0"/>
                <a:ea typeface="Times New Roman" panose="02020603050405020304" pitchFamily="18" charset="0"/>
                <a:cs typeface="Arial" panose="020B0604020202020204" pitchFamily="34" charset="0"/>
              </a:rPr>
              <a:t>This project has received funding from the European Union’s Horizon 2020 research and innovation programme under grant agreement No 769255. The sole responsibility for the content of this presentation lies with the author. It does not necessarily reflect the opinion of the European Union. Neither the Innovation and Networks Executive Agency (INEA) nor the European Commission are responsible for any use that may be made of the information contained therein.</a:t>
            </a:r>
            <a:endParaRPr lang="en-GB" sz="1200" dirty="0">
              <a:effectLst/>
              <a:latin typeface="Verdana" panose="020B060403050404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01287C8A-EAA6-4C77-A63F-6EA51612E28A}"/>
              </a:ext>
            </a:extLst>
          </p:cNvPr>
          <p:cNvPicPr>
            <a:picLocks noChangeAspect="1"/>
          </p:cNvPicPr>
          <p:nvPr userDrawn="1"/>
        </p:nvPicPr>
        <p:blipFill>
          <a:blip r:embed="rId4"/>
          <a:stretch>
            <a:fillRect/>
          </a:stretch>
        </p:blipFill>
        <p:spPr>
          <a:xfrm>
            <a:off x="10379805" y="0"/>
            <a:ext cx="1812195" cy="634043"/>
          </a:xfrm>
          <a:prstGeom prst="rect">
            <a:avLst/>
          </a:prstGeom>
        </p:spPr>
      </p:pic>
    </p:spTree>
    <p:extLst>
      <p:ext uri="{BB962C8B-B14F-4D97-AF65-F5344CB8AC3E}">
        <p14:creationId xmlns:p14="http://schemas.microsoft.com/office/powerpoint/2010/main" val="752659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E70922-E03D-3549-9191-CFE7437FCA82}"/>
              </a:ext>
            </a:extLst>
          </p:cNvPr>
          <p:cNvSpPr>
            <a:spLocks noGrp="1"/>
          </p:cNvSpPr>
          <p:nvPr>
            <p:ph type="title"/>
          </p:nvPr>
        </p:nvSpPr>
        <p:spPr>
          <a:xfrm>
            <a:off x="838200" y="1228885"/>
            <a:ext cx="10515600" cy="757043"/>
          </a:xfrm>
        </p:spPr>
        <p:txBody>
          <a:bodyPr>
            <a:normAutofit/>
          </a:bodyPr>
          <a:lstStyle>
            <a:lvl1pPr>
              <a:defRPr sz="3600"/>
            </a:lvl1pPr>
          </a:lstStyle>
          <a:p>
            <a:r>
              <a:rPr lang="es-ES" dirty="0"/>
              <a:t>Haga clic para modificar el estilo de título del patrón</a:t>
            </a:r>
          </a:p>
        </p:txBody>
      </p:sp>
      <p:sp>
        <p:nvSpPr>
          <p:cNvPr id="3" name="Marcador de contenido 2">
            <a:extLst>
              <a:ext uri="{FF2B5EF4-FFF2-40B4-BE49-F238E27FC236}">
                <a16:creationId xmlns:a16="http://schemas.microsoft.com/office/drawing/2014/main" id="{6C92C6E6-0B6D-DB49-80AF-6575380638C0}"/>
              </a:ext>
            </a:extLst>
          </p:cNvPr>
          <p:cNvSpPr>
            <a:spLocks noGrp="1"/>
          </p:cNvSpPr>
          <p:nvPr>
            <p:ph idx="1"/>
          </p:nvPr>
        </p:nvSpPr>
        <p:spPr>
          <a:xfrm>
            <a:off x="838200" y="2181137"/>
            <a:ext cx="10515600" cy="3995825"/>
          </a:xfrm>
        </p:spPr>
        <p:txBody>
          <a:bodyPr/>
          <a:lstStyle/>
          <a:p>
            <a:r>
              <a:rPr lang="es-ES" dirty="0"/>
              <a:t>Editar los estilos de texto del patrón
Segundo nivel
Tercer nivel
Cuarto nivel
Quinto nivel</a:t>
            </a:r>
          </a:p>
        </p:txBody>
      </p:sp>
      <p:sp>
        <p:nvSpPr>
          <p:cNvPr id="4" name="Marcador de fecha 3">
            <a:extLst>
              <a:ext uri="{FF2B5EF4-FFF2-40B4-BE49-F238E27FC236}">
                <a16:creationId xmlns:a16="http://schemas.microsoft.com/office/drawing/2014/main" id="{A16B3C1C-676B-144B-994A-78A92010C508}"/>
              </a:ext>
            </a:extLst>
          </p:cNvPr>
          <p:cNvSpPr>
            <a:spLocks noGrp="1"/>
          </p:cNvSpPr>
          <p:nvPr>
            <p:ph type="dt" sz="half" idx="10"/>
          </p:nvPr>
        </p:nvSpPr>
        <p:spPr/>
        <p:txBody>
          <a:bodyPr/>
          <a:lstStyle/>
          <a:p>
            <a:fld id="{4FDD70E7-676D-0247-BF57-C475834D2C89}" type="datetimeFigureOut">
              <a:rPr lang="es-ES" smtClean="0"/>
              <a:t>30/04/2020</a:t>
            </a:fld>
            <a:endParaRPr lang="es-ES"/>
          </a:p>
        </p:txBody>
      </p:sp>
      <p:sp>
        <p:nvSpPr>
          <p:cNvPr id="5" name="Marcador de pie de página 4">
            <a:extLst>
              <a:ext uri="{FF2B5EF4-FFF2-40B4-BE49-F238E27FC236}">
                <a16:creationId xmlns:a16="http://schemas.microsoft.com/office/drawing/2014/main" id="{A5018794-3663-814A-93CD-726A5F7EA93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6BFB028-81FB-3D40-973C-967000D272B0}"/>
              </a:ext>
            </a:extLst>
          </p:cNvPr>
          <p:cNvSpPr>
            <a:spLocks noGrp="1"/>
          </p:cNvSpPr>
          <p:nvPr>
            <p:ph type="sldNum" sz="quarter" idx="12"/>
          </p:nvPr>
        </p:nvSpPr>
        <p:spPr/>
        <p:txBody>
          <a:bodyPr/>
          <a:lstStyle/>
          <a:p>
            <a:fld id="{DA94D520-7547-8242-A108-93D1A6554F3E}" type="slidenum">
              <a:rPr lang="es-ES" smtClean="0"/>
              <a:t>‹#›</a:t>
            </a:fld>
            <a:endParaRPr lang="es-ES"/>
          </a:p>
        </p:txBody>
      </p:sp>
      <p:sp>
        <p:nvSpPr>
          <p:cNvPr id="10" name="CuadroTexto 9">
            <a:extLst>
              <a:ext uri="{FF2B5EF4-FFF2-40B4-BE49-F238E27FC236}">
                <a16:creationId xmlns:a16="http://schemas.microsoft.com/office/drawing/2014/main" id="{01554338-1448-3E4F-91A8-2125C0EC4671}"/>
              </a:ext>
            </a:extLst>
          </p:cNvPr>
          <p:cNvSpPr txBox="1"/>
          <p:nvPr userDrawn="1"/>
        </p:nvSpPr>
        <p:spPr>
          <a:xfrm>
            <a:off x="3524568" y="-265815"/>
            <a:ext cx="8220708" cy="1158779"/>
          </a:xfrm>
          <a:prstGeom prst="rect">
            <a:avLst/>
          </a:prstGeom>
          <a:noFill/>
        </p:spPr>
        <p:txBody>
          <a:bodyPr wrap="square" rtlCol="0">
            <a:spAutoFit/>
          </a:bodyPr>
          <a:lstStyle/>
          <a:p>
            <a:pPr algn="r">
              <a:lnSpc>
                <a:spcPct val="130000"/>
              </a:lnSpc>
            </a:pPr>
            <a:br>
              <a:rPr lang="en-US" b="1" dirty="0">
                <a:solidFill>
                  <a:srgbClr val="0C0E88"/>
                </a:solidFill>
                <a:latin typeface="Eurostile" panose="020B0504020202050204" pitchFamily="34" charset="77"/>
              </a:rPr>
            </a:br>
            <a:r>
              <a:rPr lang="en-US" dirty="0">
                <a:solidFill>
                  <a:srgbClr val="0C0E88"/>
                </a:solidFill>
                <a:cs typeface="Roboto Light"/>
              </a:rPr>
              <a:t>GIS-based Infrastructure Management System for </a:t>
            </a:r>
          </a:p>
          <a:p>
            <a:pPr algn="r">
              <a:lnSpc>
                <a:spcPct val="130000"/>
              </a:lnSpc>
            </a:pPr>
            <a:r>
              <a:rPr lang="en-US" dirty="0">
                <a:solidFill>
                  <a:srgbClr val="0C0E88"/>
                </a:solidFill>
                <a:cs typeface="Roboto Light"/>
              </a:rPr>
              <a:t>Optimized Response to Extreme Events on Terrestrial Transport Networks</a:t>
            </a:r>
            <a:r>
              <a:rPr lang="en-US" dirty="0">
                <a:solidFill>
                  <a:srgbClr val="0C0E88"/>
                </a:solidFill>
                <a:cs typeface="Roboto Medium"/>
              </a:rPr>
              <a:t> </a:t>
            </a:r>
          </a:p>
        </p:txBody>
      </p:sp>
      <p:cxnSp>
        <p:nvCxnSpPr>
          <p:cNvPr id="11" name="Straight Connector 4"/>
          <p:cNvCxnSpPr/>
          <p:nvPr userDrawn="1"/>
        </p:nvCxnSpPr>
        <p:spPr>
          <a:xfrm>
            <a:off x="449800" y="1033678"/>
            <a:ext cx="11292401"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2" name="Imagen 11">
            <a:extLst>
              <a:ext uri="{FF2B5EF4-FFF2-40B4-BE49-F238E27FC236}">
                <a16:creationId xmlns:a16="http://schemas.microsoft.com/office/drawing/2014/main" id="{229A5C5C-5BA6-D142-B64C-BBAC55BDEE7B}"/>
              </a:ext>
            </a:extLst>
          </p:cNvPr>
          <p:cNvPicPr>
            <a:picLocks noChangeAspect="1"/>
          </p:cNvPicPr>
          <p:nvPr userDrawn="1"/>
        </p:nvPicPr>
        <p:blipFill>
          <a:blip r:embed="rId2"/>
          <a:stretch>
            <a:fillRect/>
          </a:stretch>
        </p:blipFill>
        <p:spPr>
          <a:xfrm>
            <a:off x="1624319" y="340830"/>
            <a:ext cx="1685828" cy="497641"/>
          </a:xfrm>
          <a:prstGeom prst="rect">
            <a:avLst/>
          </a:prstGeom>
        </p:spPr>
      </p:pic>
      <p:pic>
        <p:nvPicPr>
          <p:cNvPr id="13" name="Imagen 12">
            <a:extLst>
              <a:ext uri="{FF2B5EF4-FFF2-40B4-BE49-F238E27FC236}">
                <a16:creationId xmlns:a16="http://schemas.microsoft.com/office/drawing/2014/main" id="{5C7DADBA-1558-C04D-9CF4-09EA1B59275D}"/>
              </a:ext>
            </a:extLst>
          </p:cNvPr>
          <p:cNvPicPr>
            <a:picLocks noChangeAspect="1"/>
          </p:cNvPicPr>
          <p:nvPr userDrawn="1"/>
        </p:nvPicPr>
        <p:blipFill>
          <a:blip r:embed="rId3"/>
          <a:stretch>
            <a:fillRect/>
          </a:stretch>
        </p:blipFill>
        <p:spPr>
          <a:xfrm>
            <a:off x="449800" y="256760"/>
            <a:ext cx="960099" cy="653470"/>
          </a:xfrm>
          <a:prstGeom prst="rect">
            <a:avLst/>
          </a:prstGeom>
        </p:spPr>
      </p:pic>
      <p:pic>
        <p:nvPicPr>
          <p:cNvPr id="7" name="Picture 6">
            <a:extLst>
              <a:ext uri="{FF2B5EF4-FFF2-40B4-BE49-F238E27FC236}">
                <a16:creationId xmlns:a16="http://schemas.microsoft.com/office/drawing/2014/main" id="{B0ACF0DF-560F-421C-BA60-95BF97CF601B}"/>
              </a:ext>
            </a:extLst>
          </p:cNvPr>
          <p:cNvPicPr>
            <a:picLocks noChangeAspect="1"/>
          </p:cNvPicPr>
          <p:nvPr userDrawn="1"/>
        </p:nvPicPr>
        <p:blipFill>
          <a:blip r:embed="rId4"/>
          <a:stretch>
            <a:fillRect/>
          </a:stretch>
        </p:blipFill>
        <p:spPr>
          <a:xfrm>
            <a:off x="1" y="6199974"/>
            <a:ext cx="1853514" cy="648500"/>
          </a:xfrm>
          <a:prstGeom prst="rect">
            <a:avLst/>
          </a:prstGeom>
        </p:spPr>
      </p:pic>
    </p:spTree>
    <p:extLst>
      <p:ext uri="{BB962C8B-B14F-4D97-AF65-F5344CB8AC3E}">
        <p14:creationId xmlns:p14="http://schemas.microsoft.com/office/powerpoint/2010/main" val="880466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9E805C-3535-D64C-8457-C2909703506B}"/>
              </a:ext>
            </a:extLst>
          </p:cNvPr>
          <p:cNvSpPr>
            <a:spLocks noGrp="1"/>
          </p:cNvSpPr>
          <p:nvPr>
            <p:ph type="title"/>
          </p:nvPr>
        </p:nvSpPr>
        <p:spPr>
          <a:xfrm>
            <a:off x="831850" y="1218881"/>
            <a:ext cx="10515600" cy="1805249"/>
          </a:xfrm>
        </p:spPr>
        <p:txBody>
          <a:bodyPr anchor="b"/>
          <a:lstStyle>
            <a:lvl1pPr>
              <a:defRPr sz="6000"/>
            </a:lvl1p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72F3073C-1886-4142-82A6-F8CC7530836F}"/>
              </a:ext>
            </a:extLst>
          </p:cNvPr>
          <p:cNvSpPr>
            <a:spLocks noGrp="1"/>
          </p:cNvSpPr>
          <p:nvPr>
            <p:ph type="body" idx="1"/>
          </p:nvPr>
        </p:nvSpPr>
        <p:spPr>
          <a:xfrm>
            <a:off x="831850" y="3209333"/>
            <a:ext cx="10515600" cy="288031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dirty="0"/>
              <a:t>Editar los estilos de texto del patrón
Segundo nivel
Tercer nivel
Cuarto nivel
Quinto nivel</a:t>
            </a:r>
          </a:p>
        </p:txBody>
      </p:sp>
      <p:sp>
        <p:nvSpPr>
          <p:cNvPr id="4" name="Marcador de fecha 3">
            <a:extLst>
              <a:ext uri="{FF2B5EF4-FFF2-40B4-BE49-F238E27FC236}">
                <a16:creationId xmlns:a16="http://schemas.microsoft.com/office/drawing/2014/main" id="{C94D66FB-1139-4842-A2A6-6E0CB63825CA}"/>
              </a:ext>
            </a:extLst>
          </p:cNvPr>
          <p:cNvSpPr>
            <a:spLocks noGrp="1"/>
          </p:cNvSpPr>
          <p:nvPr>
            <p:ph type="dt" sz="half" idx="10"/>
          </p:nvPr>
        </p:nvSpPr>
        <p:spPr/>
        <p:txBody>
          <a:bodyPr/>
          <a:lstStyle/>
          <a:p>
            <a:fld id="{4FDD70E7-676D-0247-BF57-C475834D2C89}" type="datetimeFigureOut">
              <a:rPr lang="es-ES" smtClean="0"/>
              <a:t>30/04/2020</a:t>
            </a:fld>
            <a:endParaRPr lang="es-ES"/>
          </a:p>
        </p:txBody>
      </p:sp>
      <p:sp>
        <p:nvSpPr>
          <p:cNvPr id="5" name="Marcador de pie de página 4">
            <a:extLst>
              <a:ext uri="{FF2B5EF4-FFF2-40B4-BE49-F238E27FC236}">
                <a16:creationId xmlns:a16="http://schemas.microsoft.com/office/drawing/2014/main" id="{7D104C71-1317-EE41-B9F4-F1DC5D4E02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751CB2E-401D-3140-A277-370FF18B6297}"/>
              </a:ext>
            </a:extLst>
          </p:cNvPr>
          <p:cNvSpPr>
            <a:spLocks noGrp="1"/>
          </p:cNvSpPr>
          <p:nvPr>
            <p:ph type="sldNum" sz="quarter" idx="12"/>
          </p:nvPr>
        </p:nvSpPr>
        <p:spPr/>
        <p:txBody>
          <a:bodyPr/>
          <a:lstStyle/>
          <a:p>
            <a:fld id="{DA94D520-7547-8242-A108-93D1A6554F3E}" type="slidenum">
              <a:rPr lang="es-ES" smtClean="0"/>
              <a:t>‹#›</a:t>
            </a:fld>
            <a:endParaRPr lang="es-ES"/>
          </a:p>
        </p:txBody>
      </p:sp>
      <p:sp>
        <p:nvSpPr>
          <p:cNvPr id="7" name="CuadroTexto 6">
            <a:extLst>
              <a:ext uri="{FF2B5EF4-FFF2-40B4-BE49-F238E27FC236}">
                <a16:creationId xmlns:a16="http://schemas.microsoft.com/office/drawing/2014/main" id="{01554338-1448-3E4F-91A8-2125C0EC4671}"/>
              </a:ext>
            </a:extLst>
          </p:cNvPr>
          <p:cNvSpPr txBox="1"/>
          <p:nvPr userDrawn="1"/>
        </p:nvSpPr>
        <p:spPr>
          <a:xfrm>
            <a:off x="3524568" y="-265815"/>
            <a:ext cx="8220708" cy="1158779"/>
          </a:xfrm>
          <a:prstGeom prst="rect">
            <a:avLst/>
          </a:prstGeom>
          <a:noFill/>
        </p:spPr>
        <p:txBody>
          <a:bodyPr wrap="square" rtlCol="0">
            <a:spAutoFit/>
          </a:bodyPr>
          <a:lstStyle/>
          <a:p>
            <a:pPr algn="r">
              <a:lnSpc>
                <a:spcPct val="130000"/>
              </a:lnSpc>
            </a:pPr>
            <a:br>
              <a:rPr lang="en-US" b="1" dirty="0">
                <a:solidFill>
                  <a:srgbClr val="0C0E88"/>
                </a:solidFill>
                <a:latin typeface="Eurostile" panose="020B0504020202050204" pitchFamily="34" charset="77"/>
              </a:rPr>
            </a:br>
            <a:r>
              <a:rPr lang="en-US" dirty="0">
                <a:solidFill>
                  <a:srgbClr val="0C0E88"/>
                </a:solidFill>
                <a:cs typeface="Roboto Light"/>
              </a:rPr>
              <a:t>GIS-based Infrastructure Management System for </a:t>
            </a:r>
          </a:p>
          <a:p>
            <a:pPr algn="r">
              <a:lnSpc>
                <a:spcPct val="130000"/>
              </a:lnSpc>
            </a:pPr>
            <a:r>
              <a:rPr lang="en-US" dirty="0">
                <a:solidFill>
                  <a:srgbClr val="0C0E88"/>
                </a:solidFill>
                <a:cs typeface="Roboto Light"/>
              </a:rPr>
              <a:t>Optimized Response to Extreme Events on Terrestrial Transport Networks</a:t>
            </a:r>
            <a:r>
              <a:rPr lang="en-US" dirty="0">
                <a:solidFill>
                  <a:srgbClr val="0C0E88"/>
                </a:solidFill>
                <a:cs typeface="Roboto Medium"/>
              </a:rPr>
              <a:t> </a:t>
            </a:r>
          </a:p>
        </p:txBody>
      </p:sp>
      <p:cxnSp>
        <p:nvCxnSpPr>
          <p:cNvPr id="8" name="Straight Connector 4"/>
          <p:cNvCxnSpPr/>
          <p:nvPr userDrawn="1"/>
        </p:nvCxnSpPr>
        <p:spPr>
          <a:xfrm>
            <a:off x="449800" y="1033678"/>
            <a:ext cx="11292401"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9" name="Imagen 8">
            <a:extLst>
              <a:ext uri="{FF2B5EF4-FFF2-40B4-BE49-F238E27FC236}">
                <a16:creationId xmlns:a16="http://schemas.microsoft.com/office/drawing/2014/main" id="{229A5C5C-5BA6-D142-B64C-BBAC55BDEE7B}"/>
              </a:ext>
            </a:extLst>
          </p:cNvPr>
          <p:cNvPicPr>
            <a:picLocks noChangeAspect="1"/>
          </p:cNvPicPr>
          <p:nvPr userDrawn="1"/>
        </p:nvPicPr>
        <p:blipFill>
          <a:blip r:embed="rId2"/>
          <a:stretch>
            <a:fillRect/>
          </a:stretch>
        </p:blipFill>
        <p:spPr>
          <a:xfrm>
            <a:off x="1624319" y="340830"/>
            <a:ext cx="1685828" cy="497641"/>
          </a:xfrm>
          <a:prstGeom prst="rect">
            <a:avLst/>
          </a:prstGeom>
        </p:spPr>
      </p:pic>
      <p:pic>
        <p:nvPicPr>
          <p:cNvPr id="10" name="Imagen 9">
            <a:extLst>
              <a:ext uri="{FF2B5EF4-FFF2-40B4-BE49-F238E27FC236}">
                <a16:creationId xmlns:a16="http://schemas.microsoft.com/office/drawing/2014/main" id="{5C7DADBA-1558-C04D-9CF4-09EA1B59275D}"/>
              </a:ext>
            </a:extLst>
          </p:cNvPr>
          <p:cNvPicPr>
            <a:picLocks noChangeAspect="1"/>
          </p:cNvPicPr>
          <p:nvPr userDrawn="1"/>
        </p:nvPicPr>
        <p:blipFill>
          <a:blip r:embed="rId3"/>
          <a:stretch>
            <a:fillRect/>
          </a:stretch>
        </p:blipFill>
        <p:spPr>
          <a:xfrm>
            <a:off x="449800" y="256760"/>
            <a:ext cx="960099" cy="653470"/>
          </a:xfrm>
          <a:prstGeom prst="rect">
            <a:avLst/>
          </a:prstGeom>
        </p:spPr>
      </p:pic>
      <p:pic>
        <p:nvPicPr>
          <p:cNvPr id="11" name="Picture 10">
            <a:extLst>
              <a:ext uri="{FF2B5EF4-FFF2-40B4-BE49-F238E27FC236}">
                <a16:creationId xmlns:a16="http://schemas.microsoft.com/office/drawing/2014/main" id="{280674C4-385D-4402-BA3B-DC6DA14FCF51}"/>
              </a:ext>
            </a:extLst>
          </p:cNvPr>
          <p:cNvPicPr>
            <a:picLocks noChangeAspect="1"/>
          </p:cNvPicPr>
          <p:nvPr userDrawn="1"/>
        </p:nvPicPr>
        <p:blipFill>
          <a:blip r:embed="rId4"/>
          <a:stretch>
            <a:fillRect/>
          </a:stretch>
        </p:blipFill>
        <p:spPr>
          <a:xfrm>
            <a:off x="1" y="6274854"/>
            <a:ext cx="1652220" cy="578072"/>
          </a:xfrm>
          <a:prstGeom prst="rect">
            <a:avLst/>
          </a:prstGeom>
        </p:spPr>
      </p:pic>
    </p:spTree>
    <p:extLst>
      <p:ext uri="{BB962C8B-B14F-4D97-AF65-F5344CB8AC3E}">
        <p14:creationId xmlns:p14="http://schemas.microsoft.com/office/powerpoint/2010/main" val="3429197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6B5A890-22B4-3249-92AD-D83504EAB7F5}"/>
              </a:ext>
            </a:extLst>
          </p:cNvPr>
          <p:cNvSpPr>
            <a:spLocks noGrp="1"/>
          </p:cNvSpPr>
          <p:nvPr>
            <p:ph sz="half" idx="1"/>
          </p:nvPr>
        </p:nvSpPr>
        <p:spPr>
          <a:xfrm>
            <a:off x="838200" y="1317072"/>
            <a:ext cx="5181600" cy="4859891"/>
          </a:xfrm>
        </p:spPr>
        <p:txBody>
          <a:bodyPr/>
          <a:lstStyle/>
          <a:p>
            <a:r>
              <a:rPr lang="es-ES"/>
              <a:t>Editar los estilos de texto del patrón
Segundo nivel
Tercer nivel
Cuarto nivel
Quinto nivel</a:t>
            </a:r>
          </a:p>
        </p:txBody>
      </p:sp>
      <p:sp>
        <p:nvSpPr>
          <p:cNvPr id="4" name="Marcador de contenido 3">
            <a:extLst>
              <a:ext uri="{FF2B5EF4-FFF2-40B4-BE49-F238E27FC236}">
                <a16:creationId xmlns:a16="http://schemas.microsoft.com/office/drawing/2014/main" id="{4FDC04B9-0CCA-7440-9C16-581FBAC1CCE4}"/>
              </a:ext>
            </a:extLst>
          </p:cNvPr>
          <p:cNvSpPr>
            <a:spLocks noGrp="1"/>
          </p:cNvSpPr>
          <p:nvPr>
            <p:ph sz="half" idx="2"/>
          </p:nvPr>
        </p:nvSpPr>
        <p:spPr>
          <a:xfrm>
            <a:off x="6172200" y="1317072"/>
            <a:ext cx="5181600" cy="4859891"/>
          </a:xfrm>
        </p:spPr>
        <p:txBody>
          <a:bodyPr/>
          <a:lstStyle/>
          <a:p>
            <a:r>
              <a:rPr lang="es-ES" dirty="0"/>
              <a:t>Editar los estilos de texto del patrón
Segundo nivel
Tercer nivel
Cuarto nivel
Quinto nivel</a:t>
            </a:r>
          </a:p>
        </p:txBody>
      </p:sp>
      <p:sp>
        <p:nvSpPr>
          <p:cNvPr id="5" name="Marcador de fecha 4">
            <a:extLst>
              <a:ext uri="{FF2B5EF4-FFF2-40B4-BE49-F238E27FC236}">
                <a16:creationId xmlns:a16="http://schemas.microsoft.com/office/drawing/2014/main" id="{634BD99C-7842-044D-A2F3-89E61B24726C}"/>
              </a:ext>
            </a:extLst>
          </p:cNvPr>
          <p:cNvSpPr>
            <a:spLocks noGrp="1"/>
          </p:cNvSpPr>
          <p:nvPr>
            <p:ph type="dt" sz="half" idx="10"/>
          </p:nvPr>
        </p:nvSpPr>
        <p:spPr/>
        <p:txBody>
          <a:bodyPr/>
          <a:lstStyle/>
          <a:p>
            <a:fld id="{4FDD70E7-676D-0247-BF57-C475834D2C89}" type="datetimeFigureOut">
              <a:rPr lang="es-ES" smtClean="0"/>
              <a:t>30/04/2020</a:t>
            </a:fld>
            <a:endParaRPr lang="es-ES"/>
          </a:p>
        </p:txBody>
      </p:sp>
      <p:sp>
        <p:nvSpPr>
          <p:cNvPr id="6" name="Marcador de pie de página 5">
            <a:extLst>
              <a:ext uri="{FF2B5EF4-FFF2-40B4-BE49-F238E27FC236}">
                <a16:creationId xmlns:a16="http://schemas.microsoft.com/office/drawing/2014/main" id="{8A44167B-7273-BE4B-93F5-B0192099BD6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B3EB33F-8FE5-E84B-8132-BF0EFE8F5A52}"/>
              </a:ext>
            </a:extLst>
          </p:cNvPr>
          <p:cNvSpPr>
            <a:spLocks noGrp="1"/>
          </p:cNvSpPr>
          <p:nvPr>
            <p:ph type="sldNum" sz="quarter" idx="12"/>
          </p:nvPr>
        </p:nvSpPr>
        <p:spPr/>
        <p:txBody>
          <a:bodyPr/>
          <a:lstStyle/>
          <a:p>
            <a:fld id="{DA94D520-7547-8242-A108-93D1A6554F3E}" type="slidenum">
              <a:rPr lang="es-ES" smtClean="0"/>
              <a:t>‹#›</a:t>
            </a:fld>
            <a:endParaRPr lang="es-ES"/>
          </a:p>
        </p:txBody>
      </p:sp>
      <p:sp>
        <p:nvSpPr>
          <p:cNvPr id="8" name="CuadroTexto 7">
            <a:extLst>
              <a:ext uri="{FF2B5EF4-FFF2-40B4-BE49-F238E27FC236}">
                <a16:creationId xmlns:a16="http://schemas.microsoft.com/office/drawing/2014/main" id="{01554338-1448-3E4F-91A8-2125C0EC4671}"/>
              </a:ext>
            </a:extLst>
          </p:cNvPr>
          <p:cNvSpPr txBox="1"/>
          <p:nvPr userDrawn="1"/>
        </p:nvSpPr>
        <p:spPr>
          <a:xfrm>
            <a:off x="3524568" y="-265815"/>
            <a:ext cx="8220708" cy="1158779"/>
          </a:xfrm>
          <a:prstGeom prst="rect">
            <a:avLst/>
          </a:prstGeom>
          <a:noFill/>
        </p:spPr>
        <p:txBody>
          <a:bodyPr wrap="square" rtlCol="0">
            <a:spAutoFit/>
          </a:bodyPr>
          <a:lstStyle/>
          <a:p>
            <a:pPr algn="r">
              <a:lnSpc>
                <a:spcPct val="130000"/>
              </a:lnSpc>
            </a:pPr>
            <a:br>
              <a:rPr lang="en-US" b="1" dirty="0">
                <a:solidFill>
                  <a:srgbClr val="0C0E88"/>
                </a:solidFill>
                <a:latin typeface="Eurostile" panose="020B0504020202050204" pitchFamily="34" charset="77"/>
              </a:rPr>
            </a:br>
            <a:r>
              <a:rPr lang="en-US" dirty="0">
                <a:solidFill>
                  <a:srgbClr val="0C0E88"/>
                </a:solidFill>
                <a:cs typeface="Roboto Light"/>
              </a:rPr>
              <a:t>GIS-based Infrastructure Management System for </a:t>
            </a:r>
          </a:p>
          <a:p>
            <a:pPr algn="r">
              <a:lnSpc>
                <a:spcPct val="130000"/>
              </a:lnSpc>
            </a:pPr>
            <a:r>
              <a:rPr lang="en-US" dirty="0">
                <a:solidFill>
                  <a:srgbClr val="0C0E88"/>
                </a:solidFill>
                <a:cs typeface="Roboto Light"/>
              </a:rPr>
              <a:t>Optimized Response to Extreme Events on Terrestrial Transport Networks</a:t>
            </a:r>
            <a:r>
              <a:rPr lang="en-US" dirty="0">
                <a:solidFill>
                  <a:srgbClr val="0C0E88"/>
                </a:solidFill>
                <a:cs typeface="Roboto Medium"/>
              </a:rPr>
              <a:t> </a:t>
            </a:r>
          </a:p>
        </p:txBody>
      </p:sp>
      <p:cxnSp>
        <p:nvCxnSpPr>
          <p:cNvPr id="9" name="Straight Connector 4"/>
          <p:cNvCxnSpPr/>
          <p:nvPr userDrawn="1"/>
        </p:nvCxnSpPr>
        <p:spPr>
          <a:xfrm>
            <a:off x="449800" y="1033678"/>
            <a:ext cx="11292401"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Imagen 9">
            <a:extLst>
              <a:ext uri="{FF2B5EF4-FFF2-40B4-BE49-F238E27FC236}">
                <a16:creationId xmlns:a16="http://schemas.microsoft.com/office/drawing/2014/main" id="{229A5C5C-5BA6-D142-B64C-BBAC55BDEE7B}"/>
              </a:ext>
            </a:extLst>
          </p:cNvPr>
          <p:cNvPicPr>
            <a:picLocks noChangeAspect="1"/>
          </p:cNvPicPr>
          <p:nvPr userDrawn="1"/>
        </p:nvPicPr>
        <p:blipFill>
          <a:blip r:embed="rId2"/>
          <a:stretch>
            <a:fillRect/>
          </a:stretch>
        </p:blipFill>
        <p:spPr>
          <a:xfrm>
            <a:off x="1624319" y="340830"/>
            <a:ext cx="1685828" cy="497641"/>
          </a:xfrm>
          <a:prstGeom prst="rect">
            <a:avLst/>
          </a:prstGeom>
        </p:spPr>
      </p:pic>
      <p:pic>
        <p:nvPicPr>
          <p:cNvPr id="11" name="Imagen 10">
            <a:extLst>
              <a:ext uri="{FF2B5EF4-FFF2-40B4-BE49-F238E27FC236}">
                <a16:creationId xmlns:a16="http://schemas.microsoft.com/office/drawing/2014/main" id="{5C7DADBA-1558-C04D-9CF4-09EA1B59275D}"/>
              </a:ext>
            </a:extLst>
          </p:cNvPr>
          <p:cNvPicPr>
            <a:picLocks noChangeAspect="1"/>
          </p:cNvPicPr>
          <p:nvPr userDrawn="1"/>
        </p:nvPicPr>
        <p:blipFill>
          <a:blip r:embed="rId3"/>
          <a:stretch>
            <a:fillRect/>
          </a:stretch>
        </p:blipFill>
        <p:spPr>
          <a:xfrm>
            <a:off x="449800" y="256760"/>
            <a:ext cx="960099" cy="653470"/>
          </a:xfrm>
          <a:prstGeom prst="rect">
            <a:avLst/>
          </a:prstGeom>
        </p:spPr>
      </p:pic>
      <p:pic>
        <p:nvPicPr>
          <p:cNvPr id="2" name="Picture 1">
            <a:extLst>
              <a:ext uri="{FF2B5EF4-FFF2-40B4-BE49-F238E27FC236}">
                <a16:creationId xmlns:a16="http://schemas.microsoft.com/office/drawing/2014/main" id="{9002166A-2DBB-4252-8B3A-4C5EA584656B}"/>
              </a:ext>
            </a:extLst>
          </p:cNvPr>
          <p:cNvPicPr>
            <a:picLocks noChangeAspect="1"/>
          </p:cNvPicPr>
          <p:nvPr userDrawn="1"/>
        </p:nvPicPr>
        <p:blipFill>
          <a:blip r:embed="rId4"/>
          <a:stretch>
            <a:fillRect/>
          </a:stretch>
        </p:blipFill>
        <p:spPr>
          <a:xfrm>
            <a:off x="0" y="6280165"/>
            <a:ext cx="1624319" cy="568310"/>
          </a:xfrm>
          <a:prstGeom prst="rect">
            <a:avLst/>
          </a:prstGeom>
        </p:spPr>
      </p:pic>
    </p:spTree>
    <p:extLst>
      <p:ext uri="{BB962C8B-B14F-4D97-AF65-F5344CB8AC3E}">
        <p14:creationId xmlns:p14="http://schemas.microsoft.com/office/powerpoint/2010/main" val="881478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35486B88-6A49-874C-8EAB-3EC3140E68E2}"/>
              </a:ext>
            </a:extLst>
          </p:cNvPr>
          <p:cNvSpPr>
            <a:spLocks noGrp="1"/>
          </p:cNvSpPr>
          <p:nvPr>
            <p:ph sz="half" idx="2"/>
          </p:nvPr>
        </p:nvSpPr>
        <p:spPr>
          <a:xfrm>
            <a:off x="839788" y="2505075"/>
            <a:ext cx="5157787" cy="3684588"/>
          </a:xfrm>
        </p:spPr>
        <p:txBody>
          <a:bodyPr/>
          <a:lstStyle/>
          <a:p>
            <a:r>
              <a:rPr lang="es-ES" dirty="0"/>
              <a:t>Editar los estilos de texto del patrón
Segundo nivel
Tercer nivel
Cuarto nivel
Quinto nivel</a:t>
            </a:r>
          </a:p>
        </p:txBody>
      </p:sp>
      <p:sp>
        <p:nvSpPr>
          <p:cNvPr id="6" name="Marcador de contenido 5">
            <a:extLst>
              <a:ext uri="{FF2B5EF4-FFF2-40B4-BE49-F238E27FC236}">
                <a16:creationId xmlns:a16="http://schemas.microsoft.com/office/drawing/2014/main" id="{B235039C-AC2C-704C-81F6-B97CB44C0CD2}"/>
              </a:ext>
            </a:extLst>
          </p:cNvPr>
          <p:cNvSpPr>
            <a:spLocks noGrp="1"/>
          </p:cNvSpPr>
          <p:nvPr>
            <p:ph sz="quarter" idx="4"/>
          </p:nvPr>
        </p:nvSpPr>
        <p:spPr>
          <a:xfrm>
            <a:off x="6172200" y="2505075"/>
            <a:ext cx="5183188" cy="3684588"/>
          </a:xfrm>
        </p:spPr>
        <p:txBody>
          <a:bodyPr/>
          <a:lstStyle/>
          <a:p>
            <a:r>
              <a:rPr lang="es-ES" dirty="0"/>
              <a:t>Editar los estilos de texto del patrón
Segundo nivel
Tercer nivel
Cuarto nivel
Quinto nivel</a:t>
            </a:r>
          </a:p>
        </p:txBody>
      </p:sp>
      <p:sp>
        <p:nvSpPr>
          <p:cNvPr id="7" name="Marcador de fecha 6">
            <a:extLst>
              <a:ext uri="{FF2B5EF4-FFF2-40B4-BE49-F238E27FC236}">
                <a16:creationId xmlns:a16="http://schemas.microsoft.com/office/drawing/2014/main" id="{E7A4FA4E-B368-A14C-9496-D4B0EE953DF8}"/>
              </a:ext>
            </a:extLst>
          </p:cNvPr>
          <p:cNvSpPr>
            <a:spLocks noGrp="1"/>
          </p:cNvSpPr>
          <p:nvPr>
            <p:ph type="dt" sz="half" idx="10"/>
          </p:nvPr>
        </p:nvSpPr>
        <p:spPr/>
        <p:txBody>
          <a:bodyPr/>
          <a:lstStyle/>
          <a:p>
            <a:fld id="{4FDD70E7-676D-0247-BF57-C475834D2C89}" type="datetimeFigureOut">
              <a:rPr lang="es-ES" smtClean="0"/>
              <a:t>30/04/2020</a:t>
            </a:fld>
            <a:endParaRPr lang="es-ES"/>
          </a:p>
        </p:txBody>
      </p:sp>
      <p:sp>
        <p:nvSpPr>
          <p:cNvPr id="8" name="Marcador de pie de página 7">
            <a:extLst>
              <a:ext uri="{FF2B5EF4-FFF2-40B4-BE49-F238E27FC236}">
                <a16:creationId xmlns:a16="http://schemas.microsoft.com/office/drawing/2014/main" id="{9A38218F-FD7E-5E40-AEC3-85471207666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DE41552-DC74-994E-BE5B-F144FDC0DBE8}"/>
              </a:ext>
            </a:extLst>
          </p:cNvPr>
          <p:cNvSpPr>
            <a:spLocks noGrp="1"/>
          </p:cNvSpPr>
          <p:nvPr>
            <p:ph type="sldNum" sz="quarter" idx="12"/>
          </p:nvPr>
        </p:nvSpPr>
        <p:spPr/>
        <p:txBody>
          <a:bodyPr/>
          <a:lstStyle/>
          <a:p>
            <a:fld id="{DA94D520-7547-8242-A108-93D1A6554F3E}" type="slidenum">
              <a:rPr lang="es-ES" smtClean="0"/>
              <a:t>‹#›</a:t>
            </a:fld>
            <a:endParaRPr lang="es-ES"/>
          </a:p>
        </p:txBody>
      </p:sp>
      <p:sp>
        <p:nvSpPr>
          <p:cNvPr id="10" name="CuadroTexto 9">
            <a:extLst>
              <a:ext uri="{FF2B5EF4-FFF2-40B4-BE49-F238E27FC236}">
                <a16:creationId xmlns:a16="http://schemas.microsoft.com/office/drawing/2014/main" id="{01554338-1448-3E4F-91A8-2125C0EC4671}"/>
              </a:ext>
            </a:extLst>
          </p:cNvPr>
          <p:cNvSpPr txBox="1"/>
          <p:nvPr userDrawn="1"/>
        </p:nvSpPr>
        <p:spPr>
          <a:xfrm>
            <a:off x="3524568" y="-265815"/>
            <a:ext cx="8220708" cy="1158779"/>
          </a:xfrm>
          <a:prstGeom prst="rect">
            <a:avLst/>
          </a:prstGeom>
          <a:noFill/>
        </p:spPr>
        <p:txBody>
          <a:bodyPr wrap="square" rtlCol="0">
            <a:spAutoFit/>
          </a:bodyPr>
          <a:lstStyle/>
          <a:p>
            <a:pPr algn="r">
              <a:lnSpc>
                <a:spcPct val="130000"/>
              </a:lnSpc>
            </a:pPr>
            <a:br>
              <a:rPr lang="en-US" b="1" dirty="0">
                <a:solidFill>
                  <a:srgbClr val="0C0E88"/>
                </a:solidFill>
                <a:latin typeface="Eurostile" panose="020B0504020202050204" pitchFamily="34" charset="77"/>
              </a:rPr>
            </a:br>
            <a:r>
              <a:rPr lang="en-US" dirty="0">
                <a:solidFill>
                  <a:srgbClr val="0C0E88"/>
                </a:solidFill>
                <a:cs typeface="Roboto Light"/>
              </a:rPr>
              <a:t>GIS-based Infrastructure Management System for </a:t>
            </a:r>
          </a:p>
          <a:p>
            <a:pPr algn="r">
              <a:lnSpc>
                <a:spcPct val="130000"/>
              </a:lnSpc>
            </a:pPr>
            <a:r>
              <a:rPr lang="en-US" dirty="0">
                <a:solidFill>
                  <a:srgbClr val="0C0E88"/>
                </a:solidFill>
                <a:cs typeface="Roboto Light"/>
              </a:rPr>
              <a:t>Optimized Response to Extreme Events on Terrestrial Transport Networks</a:t>
            </a:r>
            <a:r>
              <a:rPr lang="en-US" dirty="0">
                <a:solidFill>
                  <a:srgbClr val="0C0E88"/>
                </a:solidFill>
                <a:cs typeface="Roboto Medium"/>
              </a:rPr>
              <a:t> </a:t>
            </a:r>
          </a:p>
        </p:txBody>
      </p:sp>
      <p:cxnSp>
        <p:nvCxnSpPr>
          <p:cNvPr id="11" name="Straight Connector 4"/>
          <p:cNvCxnSpPr/>
          <p:nvPr userDrawn="1"/>
        </p:nvCxnSpPr>
        <p:spPr>
          <a:xfrm>
            <a:off x="449800" y="1033678"/>
            <a:ext cx="11292401"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2" name="Imagen 11">
            <a:extLst>
              <a:ext uri="{FF2B5EF4-FFF2-40B4-BE49-F238E27FC236}">
                <a16:creationId xmlns:a16="http://schemas.microsoft.com/office/drawing/2014/main" id="{229A5C5C-5BA6-D142-B64C-BBAC55BDEE7B}"/>
              </a:ext>
            </a:extLst>
          </p:cNvPr>
          <p:cNvPicPr>
            <a:picLocks noChangeAspect="1"/>
          </p:cNvPicPr>
          <p:nvPr userDrawn="1"/>
        </p:nvPicPr>
        <p:blipFill>
          <a:blip r:embed="rId2"/>
          <a:stretch>
            <a:fillRect/>
          </a:stretch>
        </p:blipFill>
        <p:spPr>
          <a:xfrm>
            <a:off x="1624319" y="340830"/>
            <a:ext cx="1685828" cy="497641"/>
          </a:xfrm>
          <a:prstGeom prst="rect">
            <a:avLst/>
          </a:prstGeom>
        </p:spPr>
      </p:pic>
      <p:pic>
        <p:nvPicPr>
          <p:cNvPr id="13" name="Imagen 12">
            <a:extLst>
              <a:ext uri="{FF2B5EF4-FFF2-40B4-BE49-F238E27FC236}">
                <a16:creationId xmlns:a16="http://schemas.microsoft.com/office/drawing/2014/main" id="{5C7DADBA-1558-C04D-9CF4-09EA1B59275D}"/>
              </a:ext>
            </a:extLst>
          </p:cNvPr>
          <p:cNvPicPr>
            <a:picLocks noChangeAspect="1"/>
          </p:cNvPicPr>
          <p:nvPr userDrawn="1"/>
        </p:nvPicPr>
        <p:blipFill>
          <a:blip r:embed="rId3"/>
          <a:stretch>
            <a:fillRect/>
          </a:stretch>
        </p:blipFill>
        <p:spPr>
          <a:xfrm>
            <a:off x="449800" y="256760"/>
            <a:ext cx="960099" cy="653470"/>
          </a:xfrm>
          <a:prstGeom prst="rect">
            <a:avLst/>
          </a:prstGeom>
        </p:spPr>
      </p:pic>
      <p:sp>
        <p:nvSpPr>
          <p:cNvPr id="15" name="Manual Input 10">
            <a:extLst>
              <a:ext uri="{FF2B5EF4-FFF2-40B4-BE49-F238E27FC236}">
                <a16:creationId xmlns:a16="http://schemas.microsoft.com/office/drawing/2014/main" id="{8768F72A-CE58-3845-9390-AEED6547329E}"/>
              </a:ext>
            </a:extLst>
          </p:cNvPr>
          <p:cNvSpPr/>
          <p:nvPr userDrawn="1"/>
        </p:nvSpPr>
        <p:spPr>
          <a:xfrm flipV="1">
            <a:off x="449801" y="1125957"/>
            <a:ext cx="3024546" cy="790754"/>
          </a:xfrm>
          <a:prstGeom prst="flowChartManualInput">
            <a:avLst/>
          </a:prstGeom>
          <a:solidFill>
            <a:srgbClr val="0C0E8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Marcador de contenido 3">
            <a:extLst>
              <a:ext uri="{FF2B5EF4-FFF2-40B4-BE49-F238E27FC236}">
                <a16:creationId xmlns:a16="http://schemas.microsoft.com/office/drawing/2014/main" id="{35486B88-6A49-874C-8EAB-3EC3140E68E2}"/>
              </a:ext>
            </a:extLst>
          </p:cNvPr>
          <p:cNvSpPr>
            <a:spLocks noGrp="1"/>
          </p:cNvSpPr>
          <p:nvPr>
            <p:ph sz="half" idx="13" hasCustomPrompt="1"/>
          </p:nvPr>
        </p:nvSpPr>
        <p:spPr>
          <a:xfrm>
            <a:off x="589517" y="1211723"/>
            <a:ext cx="2720630" cy="447650"/>
          </a:xfrm>
        </p:spPr>
        <p:txBody>
          <a:bodyPr/>
          <a:lstStyle>
            <a:lvl1pPr marL="0" indent="0">
              <a:buNone/>
              <a:defRPr>
                <a:solidFill>
                  <a:schemeClr val="bg1"/>
                </a:solidFill>
              </a:defRPr>
            </a:lvl1pPr>
          </a:lstStyle>
          <a:p>
            <a:r>
              <a:rPr lang="en-GB" noProof="0" dirty="0"/>
              <a:t>Insert title</a:t>
            </a:r>
          </a:p>
        </p:txBody>
      </p:sp>
      <p:grpSp>
        <p:nvGrpSpPr>
          <p:cNvPr id="19" name="Grupo 18"/>
          <p:cNvGrpSpPr/>
          <p:nvPr userDrawn="1"/>
        </p:nvGrpSpPr>
        <p:grpSpPr>
          <a:xfrm>
            <a:off x="3581400" y="1125958"/>
            <a:ext cx="8256901" cy="790754"/>
            <a:chOff x="0" y="0"/>
            <a:chExt cx="8256901" cy="902707"/>
          </a:xfrm>
        </p:grpSpPr>
        <p:sp>
          <p:nvSpPr>
            <p:cNvPr id="20" name="Rectángulo redondeado 19"/>
            <p:cNvSpPr/>
            <p:nvPr userDrawn="1"/>
          </p:nvSpPr>
          <p:spPr>
            <a:xfrm>
              <a:off x="0" y="0"/>
              <a:ext cx="8256901" cy="90270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CuadroTexto 20"/>
            <p:cNvSpPr txBox="1"/>
            <p:nvPr userDrawn="1"/>
          </p:nvSpPr>
          <p:spPr>
            <a:xfrm>
              <a:off x="44067" y="44067"/>
              <a:ext cx="8168767" cy="8145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endParaRPr lang="en-GB" sz="2400" kern="1200" noProof="0" dirty="0"/>
            </a:p>
          </p:txBody>
        </p:sp>
      </p:grpSp>
      <p:sp>
        <p:nvSpPr>
          <p:cNvPr id="22" name="Marcador de contenido 5">
            <a:extLst>
              <a:ext uri="{FF2B5EF4-FFF2-40B4-BE49-F238E27FC236}">
                <a16:creationId xmlns:a16="http://schemas.microsoft.com/office/drawing/2014/main" id="{B235039C-AC2C-704C-81F6-B97CB44C0CD2}"/>
              </a:ext>
            </a:extLst>
          </p:cNvPr>
          <p:cNvSpPr>
            <a:spLocks noGrp="1"/>
          </p:cNvSpPr>
          <p:nvPr>
            <p:ph sz="quarter" idx="14" hasCustomPrompt="1"/>
          </p:nvPr>
        </p:nvSpPr>
        <p:spPr>
          <a:xfrm>
            <a:off x="3705252" y="1324984"/>
            <a:ext cx="8009195" cy="392700"/>
          </a:xfrm>
        </p:spPr>
        <p:txBody>
          <a:bodyPr>
            <a:normAutofit/>
          </a:bodyPr>
          <a:lstStyle>
            <a:lvl1pPr marL="0" indent="0">
              <a:buNone/>
              <a:defRPr sz="2400">
                <a:solidFill>
                  <a:schemeClr val="bg1"/>
                </a:solidFill>
              </a:defRPr>
            </a:lvl1pPr>
          </a:lstStyle>
          <a:p>
            <a:r>
              <a:rPr lang="es-ES" dirty="0"/>
              <a:t>Editar los estilos de texto del patrón</a:t>
            </a:r>
          </a:p>
        </p:txBody>
      </p:sp>
      <p:pic>
        <p:nvPicPr>
          <p:cNvPr id="2" name="Picture 1">
            <a:extLst>
              <a:ext uri="{FF2B5EF4-FFF2-40B4-BE49-F238E27FC236}">
                <a16:creationId xmlns:a16="http://schemas.microsoft.com/office/drawing/2014/main" id="{4163170F-EF95-413D-B535-C7F61E0A42A0}"/>
              </a:ext>
            </a:extLst>
          </p:cNvPr>
          <p:cNvPicPr>
            <a:picLocks noChangeAspect="1"/>
          </p:cNvPicPr>
          <p:nvPr userDrawn="1"/>
        </p:nvPicPr>
        <p:blipFill>
          <a:blip r:embed="rId4"/>
          <a:stretch>
            <a:fillRect/>
          </a:stretch>
        </p:blipFill>
        <p:spPr>
          <a:xfrm>
            <a:off x="0" y="6289690"/>
            <a:ext cx="1624319" cy="568310"/>
          </a:xfrm>
          <a:prstGeom prst="rect">
            <a:avLst/>
          </a:prstGeom>
        </p:spPr>
      </p:pic>
    </p:spTree>
    <p:extLst>
      <p:ext uri="{BB962C8B-B14F-4D97-AF65-F5344CB8AC3E}">
        <p14:creationId xmlns:p14="http://schemas.microsoft.com/office/powerpoint/2010/main" val="310930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sp>
        <p:nvSpPr>
          <p:cNvPr id="6" name="Marcador de contenido 5">
            <a:extLst>
              <a:ext uri="{FF2B5EF4-FFF2-40B4-BE49-F238E27FC236}">
                <a16:creationId xmlns:a16="http://schemas.microsoft.com/office/drawing/2014/main" id="{B235039C-AC2C-704C-81F6-B97CB44C0CD2}"/>
              </a:ext>
            </a:extLst>
          </p:cNvPr>
          <p:cNvSpPr>
            <a:spLocks noGrp="1"/>
          </p:cNvSpPr>
          <p:nvPr>
            <p:ph sz="quarter" idx="4"/>
          </p:nvPr>
        </p:nvSpPr>
        <p:spPr>
          <a:xfrm>
            <a:off x="3625467" y="2008990"/>
            <a:ext cx="8088980" cy="4148331"/>
          </a:xfrm>
        </p:spPr>
        <p:txBody>
          <a:bodyPr>
            <a:normAutofit/>
          </a:bodyPr>
          <a:lstStyle>
            <a:lvl1pPr>
              <a:defRPr sz="2000">
                <a:solidFill>
                  <a:srgbClr val="2E2184"/>
                </a:solidFill>
              </a:defRPr>
            </a:lvl1pPr>
          </a:lstStyle>
          <a:p>
            <a:r>
              <a:rPr lang="es-ES" dirty="0"/>
              <a:t>Editar los estilos de texto del patrón
Segundo nivel
Tercer nivel
Cuarto nivel
Quinto nivel</a:t>
            </a:r>
          </a:p>
        </p:txBody>
      </p:sp>
      <p:sp>
        <p:nvSpPr>
          <p:cNvPr id="7" name="Marcador de fecha 6">
            <a:extLst>
              <a:ext uri="{FF2B5EF4-FFF2-40B4-BE49-F238E27FC236}">
                <a16:creationId xmlns:a16="http://schemas.microsoft.com/office/drawing/2014/main" id="{E7A4FA4E-B368-A14C-9496-D4B0EE953DF8}"/>
              </a:ext>
            </a:extLst>
          </p:cNvPr>
          <p:cNvSpPr>
            <a:spLocks noGrp="1"/>
          </p:cNvSpPr>
          <p:nvPr>
            <p:ph type="dt" sz="half" idx="10"/>
          </p:nvPr>
        </p:nvSpPr>
        <p:spPr/>
        <p:txBody>
          <a:bodyPr/>
          <a:lstStyle/>
          <a:p>
            <a:fld id="{4FDD70E7-676D-0247-BF57-C475834D2C89}" type="datetimeFigureOut">
              <a:rPr lang="es-ES" smtClean="0"/>
              <a:t>30/04/2020</a:t>
            </a:fld>
            <a:endParaRPr lang="es-ES"/>
          </a:p>
        </p:txBody>
      </p:sp>
      <p:sp>
        <p:nvSpPr>
          <p:cNvPr id="8" name="Marcador de pie de página 7">
            <a:extLst>
              <a:ext uri="{FF2B5EF4-FFF2-40B4-BE49-F238E27FC236}">
                <a16:creationId xmlns:a16="http://schemas.microsoft.com/office/drawing/2014/main" id="{9A38218F-FD7E-5E40-AEC3-85471207666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DE41552-DC74-994E-BE5B-F144FDC0DBE8}"/>
              </a:ext>
            </a:extLst>
          </p:cNvPr>
          <p:cNvSpPr>
            <a:spLocks noGrp="1"/>
          </p:cNvSpPr>
          <p:nvPr>
            <p:ph type="sldNum" sz="quarter" idx="12"/>
          </p:nvPr>
        </p:nvSpPr>
        <p:spPr/>
        <p:txBody>
          <a:bodyPr/>
          <a:lstStyle/>
          <a:p>
            <a:fld id="{DA94D520-7547-8242-A108-93D1A6554F3E}" type="slidenum">
              <a:rPr lang="es-ES" smtClean="0"/>
              <a:t>‹#›</a:t>
            </a:fld>
            <a:endParaRPr lang="es-ES"/>
          </a:p>
        </p:txBody>
      </p:sp>
      <p:sp>
        <p:nvSpPr>
          <p:cNvPr id="10" name="CuadroTexto 9">
            <a:extLst>
              <a:ext uri="{FF2B5EF4-FFF2-40B4-BE49-F238E27FC236}">
                <a16:creationId xmlns:a16="http://schemas.microsoft.com/office/drawing/2014/main" id="{01554338-1448-3E4F-91A8-2125C0EC4671}"/>
              </a:ext>
            </a:extLst>
          </p:cNvPr>
          <p:cNvSpPr txBox="1"/>
          <p:nvPr userDrawn="1"/>
        </p:nvSpPr>
        <p:spPr>
          <a:xfrm>
            <a:off x="3524568" y="-265815"/>
            <a:ext cx="8220708" cy="1158779"/>
          </a:xfrm>
          <a:prstGeom prst="rect">
            <a:avLst/>
          </a:prstGeom>
          <a:noFill/>
        </p:spPr>
        <p:txBody>
          <a:bodyPr wrap="square" rtlCol="0">
            <a:spAutoFit/>
          </a:bodyPr>
          <a:lstStyle/>
          <a:p>
            <a:pPr algn="r">
              <a:lnSpc>
                <a:spcPct val="130000"/>
              </a:lnSpc>
            </a:pPr>
            <a:br>
              <a:rPr lang="en-US" b="1" dirty="0">
                <a:solidFill>
                  <a:srgbClr val="0C0E88"/>
                </a:solidFill>
                <a:latin typeface="Eurostile" panose="020B0504020202050204" pitchFamily="34" charset="77"/>
              </a:rPr>
            </a:br>
            <a:r>
              <a:rPr lang="en-US" dirty="0">
                <a:solidFill>
                  <a:srgbClr val="0C0E88"/>
                </a:solidFill>
                <a:cs typeface="Roboto Light"/>
              </a:rPr>
              <a:t>GIS-based Infrastructure Management System for </a:t>
            </a:r>
          </a:p>
          <a:p>
            <a:pPr algn="r">
              <a:lnSpc>
                <a:spcPct val="130000"/>
              </a:lnSpc>
            </a:pPr>
            <a:r>
              <a:rPr lang="en-US" dirty="0">
                <a:solidFill>
                  <a:srgbClr val="0C0E88"/>
                </a:solidFill>
                <a:cs typeface="Roboto Light"/>
              </a:rPr>
              <a:t>Optimized Response to Extreme Events on Terrestrial Transport Networks</a:t>
            </a:r>
            <a:r>
              <a:rPr lang="en-US" dirty="0">
                <a:solidFill>
                  <a:srgbClr val="0C0E88"/>
                </a:solidFill>
                <a:cs typeface="Roboto Medium"/>
              </a:rPr>
              <a:t> </a:t>
            </a:r>
          </a:p>
        </p:txBody>
      </p:sp>
      <p:cxnSp>
        <p:nvCxnSpPr>
          <p:cNvPr id="11" name="Straight Connector 4"/>
          <p:cNvCxnSpPr/>
          <p:nvPr userDrawn="1"/>
        </p:nvCxnSpPr>
        <p:spPr>
          <a:xfrm>
            <a:off x="449800" y="1033678"/>
            <a:ext cx="11292401"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2" name="Imagen 11">
            <a:extLst>
              <a:ext uri="{FF2B5EF4-FFF2-40B4-BE49-F238E27FC236}">
                <a16:creationId xmlns:a16="http://schemas.microsoft.com/office/drawing/2014/main" id="{229A5C5C-5BA6-D142-B64C-BBAC55BDEE7B}"/>
              </a:ext>
            </a:extLst>
          </p:cNvPr>
          <p:cNvPicPr>
            <a:picLocks noChangeAspect="1"/>
          </p:cNvPicPr>
          <p:nvPr userDrawn="1"/>
        </p:nvPicPr>
        <p:blipFill>
          <a:blip r:embed="rId2"/>
          <a:stretch>
            <a:fillRect/>
          </a:stretch>
        </p:blipFill>
        <p:spPr>
          <a:xfrm>
            <a:off x="1624319" y="340830"/>
            <a:ext cx="1685828" cy="497641"/>
          </a:xfrm>
          <a:prstGeom prst="rect">
            <a:avLst/>
          </a:prstGeom>
        </p:spPr>
      </p:pic>
      <p:pic>
        <p:nvPicPr>
          <p:cNvPr id="13" name="Imagen 12">
            <a:extLst>
              <a:ext uri="{FF2B5EF4-FFF2-40B4-BE49-F238E27FC236}">
                <a16:creationId xmlns:a16="http://schemas.microsoft.com/office/drawing/2014/main" id="{5C7DADBA-1558-C04D-9CF4-09EA1B59275D}"/>
              </a:ext>
            </a:extLst>
          </p:cNvPr>
          <p:cNvPicPr>
            <a:picLocks noChangeAspect="1"/>
          </p:cNvPicPr>
          <p:nvPr userDrawn="1"/>
        </p:nvPicPr>
        <p:blipFill>
          <a:blip r:embed="rId3"/>
          <a:stretch>
            <a:fillRect/>
          </a:stretch>
        </p:blipFill>
        <p:spPr>
          <a:xfrm>
            <a:off x="449800" y="256760"/>
            <a:ext cx="960099" cy="653470"/>
          </a:xfrm>
          <a:prstGeom prst="rect">
            <a:avLst/>
          </a:prstGeom>
        </p:spPr>
      </p:pic>
      <p:sp>
        <p:nvSpPr>
          <p:cNvPr id="15" name="Manual Input 10">
            <a:extLst>
              <a:ext uri="{FF2B5EF4-FFF2-40B4-BE49-F238E27FC236}">
                <a16:creationId xmlns:a16="http://schemas.microsoft.com/office/drawing/2014/main" id="{8768F72A-CE58-3845-9390-AEED6547329E}"/>
              </a:ext>
            </a:extLst>
          </p:cNvPr>
          <p:cNvSpPr/>
          <p:nvPr userDrawn="1"/>
        </p:nvSpPr>
        <p:spPr>
          <a:xfrm flipV="1">
            <a:off x="449801" y="1125957"/>
            <a:ext cx="3024546" cy="790754"/>
          </a:xfrm>
          <a:prstGeom prst="flowChartManualInput">
            <a:avLst/>
          </a:prstGeom>
          <a:solidFill>
            <a:srgbClr val="0C0E8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Marcador de contenido 3">
            <a:extLst>
              <a:ext uri="{FF2B5EF4-FFF2-40B4-BE49-F238E27FC236}">
                <a16:creationId xmlns:a16="http://schemas.microsoft.com/office/drawing/2014/main" id="{35486B88-6A49-874C-8EAB-3EC3140E68E2}"/>
              </a:ext>
            </a:extLst>
          </p:cNvPr>
          <p:cNvSpPr>
            <a:spLocks noGrp="1"/>
          </p:cNvSpPr>
          <p:nvPr>
            <p:ph sz="half" idx="13" hasCustomPrompt="1"/>
          </p:nvPr>
        </p:nvSpPr>
        <p:spPr>
          <a:xfrm>
            <a:off x="589517" y="1211723"/>
            <a:ext cx="2720630" cy="447650"/>
          </a:xfrm>
        </p:spPr>
        <p:txBody>
          <a:bodyPr/>
          <a:lstStyle>
            <a:lvl1pPr marL="0" indent="0">
              <a:buNone/>
              <a:defRPr>
                <a:solidFill>
                  <a:schemeClr val="bg1"/>
                </a:solidFill>
              </a:defRPr>
            </a:lvl1pPr>
          </a:lstStyle>
          <a:p>
            <a:r>
              <a:rPr lang="en-GB" noProof="0" dirty="0"/>
              <a:t>Insert title</a:t>
            </a:r>
          </a:p>
        </p:txBody>
      </p:sp>
      <p:grpSp>
        <p:nvGrpSpPr>
          <p:cNvPr id="19" name="Grupo 18"/>
          <p:cNvGrpSpPr/>
          <p:nvPr userDrawn="1"/>
        </p:nvGrpSpPr>
        <p:grpSpPr>
          <a:xfrm>
            <a:off x="3581400" y="1125958"/>
            <a:ext cx="8256901" cy="790754"/>
            <a:chOff x="0" y="0"/>
            <a:chExt cx="8256901" cy="902707"/>
          </a:xfrm>
        </p:grpSpPr>
        <p:sp>
          <p:nvSpPr>
            <p:cNvPr id="20" name="Rectángulo redondeado 19"/>
            <p:cNvSpPr/>
            <p:nvPr userDrawn="1"/>
          </p:nvSpPr>
          <p:spPr>
            <a:xfrm>
              <a:off x="0" y="0"/>
              <a:ext cx="8256901" cy="90270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CuadroTexto 20"/>
            <p:cNvSpPr txBox="1"/>
            <p:nvPr userDrawn="1"/>
          </p:nvSpPr>
          <p:spPr>
            <a:xfrm>
              <a:off x="44067" y="44067"/>
              <a:ext cx="8168767" cy="8145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endParaRPr lang="en-GB" sz="2400" kern="1200" noProof="0" dirty="0"/>
            </a:p>
          </p:txBody>
        </p:sp>
      </p:grpSp>
      <p:sp>
        <p:nvSpPr>
          <p:cNvPr id="22" name="Marcador de contenido 5">
            <a:extLst>
              <a:ext uri="{FF2B5EF4-FFF2-40B4-BE49-F238E27FC236}">
                <a16:creationId xmlns:a16="http://schemas.microsoft.com/office/drawing/2014/main" id="{B235039C-AC2C-704C-81F6-B97CB44C0CD2}"/>
              </a:ext>
            </a:extLst>
          </p:cNvPr>
          <p:cNvSpPr>
            <a:spLocks noGrp="1"/>
          </p:cNvSpPr>
          <p:nvPr>
            <p:ph sz="quarter" idx="14" hasCustomPrompt="1"/>
          </p:nvPr>
        </p:nvSpPr>
        <p:spPr>
          <a:xfrm>
            <a:off x="3705252" y="1324984"/>
            <a:ext cx="8009195" cy="392700"/>
          </a:xfrm>
        </p:spPr>
        <p:txBody>
          <a:bodyPr>
            <a:normAutofit/>
          </a:bodyPr>
          <a:lstStyle>
            <a:lvl1pPr marL="0" indent="0">
              <a:buNone/>
              <a:defRPr sz="2400">
                <a:solidFill>
                  <a:schemeClr val="bg1"/>
                </a:solidFill>
              </a:defRPr>
            </a:lvl1pPr>
          </a:lstStyle>
          <a:p>
            <a:r>
              <a:rPr lang="es-ES" dirty="0"/>
              <a:t>Editar los estilos de texto del patrón</a:t>
            </a:r>
          </a:p>
        </p:txBody>
      </p:sp>
      <p:pic>
        <p:nvPicPr>
          <p:cNvPr id="2" name="Picture 1">
            <a:extLst>
              <a:ext uri="{FF2B5EF4-FFF2-40B4-BE49-F238E27FC236}">
                <a16:creationId xmlns:a16="http://schemas.microsoft.com/office/drawing/2014/main" id="{3226AC5F-D61B-470A-8D8B-5BA442DD6BCF}"/>
              </a:ext>
            </a:extLst>
          </p:cNvPr>
          <p:cNvPicPr>
            <a:picLocks noChangeAspect="1"/>
          </p:cNvPicPr>
          <p:nvPr userDrawn="1"/>
        </p:nvPicPr>
        <p:blipFill>
          <a:blip r:embed="rId4"/>
          <a:stretch>
            <a:fillRect/>
          </a:stretch>
        </p:blipFill>
        <p:spPr>
          <a:xfrm>
            <a:off x="0" y="6289690"/>
            <a:ext cx="1624319" cy="568310"/>
          </a:xfrm>
          <a:prstGeom prst="rect">
            <a:avLst/>
          </a:prstGeom>
        </p:spPr>
      </p:pic>
    </p:spTree>
    <p:extLst>
      <p:ext uri="{BB962C8B-B14F-4D97-AF65-F5344CB8AC3E}">
        <p14:creationId xmlns:p14="http://schemas.microsoft.com/office/powerpoint/2010/main" val="1706939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6" name="Marcador de contenido 5">
            <a:extLst>
              <a:ext uri="{FF2B5EF4-FFF2-40B4-BE49-F238E27FC236}">
                <a16:creationId xmlns:a16="http://schemas.microsoft.com/office/drawing/2014/main" id="{B235039C-AC2C-704C-81F6-B97CB44C0CD2}"/>
              </a:ext>
            </a:extLst>
          </p:cNvPr>
          <p:cNvSpPr>
            <a:spLocks noGrp="1"/>
          </p:cNvSpPr>
          <p:nvPr>
            <p:ph sz="quarter" idx="4" hasCustomPrompt="1"/>
          </p:nvPr>
        </p:nvSpPr>
        <p:spPr>
          <a:xfrm>
            <a:off x="3625467" y="2008991"/>
            <a:ext cx="8088980" cy="1547942"/>
          </a:xfrm>
        </p:spPr>
        <p:txBody>
          <a:bodyPr>
            <a:normAutofit/>
          </a:bodyPr>
          <a:lstStyle>
            <a:lvl1pPr>
              <a:defRPr sz="2000">
                <a:solidFill>
                  <a:srgbClr val="2E2184"/>
                </a:solidFill>
              </a:defRPr>
            </a:lvl1pPr>
          </a:lstStyle>
          <a:p>
            <a:r>
              <a:rPr lang="es-ES" dirty="0"/>
              <a:t>Editar los estilos de texto del patrón
Segundo nivel
Tercer nivel
Cuarto nivel</a:t>
            </a:r>
          </a:p>
        </p:txBody>
      </p:sp>
      <p:sp>
        <p:nvSpPr>
          <p:cNvPr id="7" name="Marcador de fecha 6">
            <a:extLst>
              <a:ext uri="{FF2B5EF4-FFF2-40B4-BE49-F238E27FC236}">
                <a16:creationId xmlns:a16="http://schemas.microsoft.com/office/drawing/2014/main" id="{E7A4FA4E-B368-A14C-9496-D4B0EE953DF8}"/>
              </a:ext>
            </a:extLst>
          </p:cNvPr>
          <p:cNvSpPr>
            <a:spLocks noGrp="1"/>
          </p:cNvSpPr>
          <p:nvPr>
            <p:ph type="dt" sz="half" idx="10"/>
          </p:nvPr>
        </p:nvSpPr>
        <p:spPr/>
        <p:txBody>
          <a:bodyPr/>
          <a:lstStyle/>
          <a:p>
            <a:fld id="{4FDD70E7-676D-0247-BF57-C475834D2C89}" type="datetimeFigureOut">
              <a:rPr lang="es-ES" smtClean="0"/>
              <a:t>30/04/2020</a:t>
            </a:fld>
            <a:endParaRPr lang="es-ES"/>
          </a:p>
        </p:txBody>
      </p:sp>
      <p:sp>
        <p:nvSpPr>
          <p:cNvPr id="8" name="Marcador de pie de página 7">
            <a:extLst>
              <a:ext uri="{FF2B5EF4-FFF2-40B4-BE49-F238E27FC236}">
                <a16:creationId xmlns:a16="http://schemas.microsoft.com/office/drawing/2014/main" id="{9A38218F-FD7E-5E40-AEC3-85471207666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DE41552-DC74-994E-BE5B-F144FDC0DBE8}"/>
              </a:ext>
            </a:extLst>
          </p:cNvPr>
          <p:cNvSpPr>
            <a:spLocks noGrp="1"/>
          </p:cNvSpPr>
          <p:nvPr>
            <p:ph type="sldNum" sz="quarter" idx="12"/>
          </p:nvPr>
        </p:nvSpPr>
        <p:spPr/>
        <p:txBody>
          <a:bodyPr/>
          <a:lstStyle/>
          <a:p>
            <a:fld id="{DA94D520-7547-8242-A108-93D1A6554F3E}" type="slidenum">
              <a:rPr lang="es-ES" smtClean="0"/>
              <a:t>‹#›</a:t>
            </a:fld>
            <a:endParaRPr lang="es-ES"/>
          </a:p>
        </p:txBody>
      </p:sp>
      <p:sp>
        <p:nvSpPr>
          <p:cNvPr id="10" name="CuadroTexto 9">
            <a:extLst>
              <a:ext uri="{FF2B5EF4-FFF2-40B4-BE49-F238E27FC236}">
                <a16:creationId xmlns:a16="http://schemas.microsoft.com/office/drawing/2014/main" id="{01554338-1448-3E4F-91A8-2125C0EC4671}"/>
              </a:ext>
            </a:extLst>
          </p:cNvPr>
          <p:cNvSpPr txBox="1"/>
          <p:nvPr userDrawn="1"/>
        </p:nvSpPr>
        <p:spPr>
          <a:xfrm>
            <a:off x="3524568" y="-265815"/>
            <a:ext cx="8220708" cy="1158779"/>
          </a:xfrm>
          <a:prstGeom prst="rect">
            <a:avLst/>
          </a:prstGeom>
          <a:noFill/>
        </p:spPr>
        <p:txBody>
          <a:bodyPr wrap="square" rtlCol="0">
            <a:spAutoFit/>
          </a:bodyPr>
          <a:lstStyle/>
          <a:p>
            <a:pPr algn="r">
              <a:lnSpc>
                <a:spcPct val="130000"/>
              </a:lnSpc>
            </a:pPr>
            <a:br>
              <a:rPr lang="en-US" b="1" dirty="0">
                <a:solidFill>
                  <a:srgbClr val="0C0E88"/>
                </a:solidFill>
                <a:latin typeface="Eurostile" panose="020B0504020202050204" pitchFamily="34" charset="77"/>
              </a:rPr>
            </a:br>
            <a:r>
              <a:rPr lang="en-US" dirty="0">
                <a:solidFill>
                  <a:srgbClr val="0C0E88"/>
                </a:solidFill>
                <a:cs typeface="Roboto Light"/>
              </a:rPr>
              <a:t>GIS-based Infrastructure Management System for </a:t>
            </a:r>
          </a:p>
          <a:p>
            <a:pPr algn="r">
              <a:lnSpc>
                <a:spcPct val="130000"/>
              </a:lnSpc>
            </a:pPr>
            <a:r>
              <a:rPr lang="en-US" dirty="0">
                <a:solidFill>
                  <a:srgbClr val="0C0E88"/>
                </a:solidFill>
                <a:cs typeface="Roboto Light"/>
              </a:rPr>
              <a:t>Optimized Response to Extreme Events on Terrestrial Transport Networks</a:t>
            </a:r>
            <a:r>
              <a:rPr lang="en-US" dirty="0">
                <a:solidFill>
                  <a:srgbClr val="0C0E88"/>
                </a:solidFill>
                <a:cs typeface="Roboto Medium"/>
              </a:rPr>
              <a:t> </a:t>
            </a:r>
          </a:p>
        </p:txBody>
      </p:sp>
      <p:cxnSp>
        <p:nvCxnSpPr>
          <p:cNvPr id="11" name="Straight Connector 4"/>
          <p:cNvCxnSpPr/>
          <p:nvPr userDrawn="1"/>
        </p:nvCxnSpPr>
        <p:spPr>
          <a:xfrm>
            <a:off x="449800" y="1033678"/>
            <a:ext cx="11292401"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2" name="Imagen 11">
            <a:extLst>
              <a:ext uri="{FF2B5EF4-FFF2-40B4-BE49-F238E27FC236}">
                <a16:creationId xmlns:a16="http://schemas.microsoft.com/office/drawing/2014/main" id="{229A5C5C-5BA6-D142-B64C-BBAC55BDEE7B}"/>
              </a:ext>
            </a:extLst>
          </p:cNvPr>
          <p:cNvPicPr>
            <a:picLocks noChangeAspect="1"/>
          </p:cNvPicPr>
          <p:nvPr userDrawn="1"/>
        </p:nvPicPr>
        <p:blipFill>
          <a:blip r:embed="rId2"/>
          <a:stretch>
            <a:fillRect/>
          </a:stretch>
        </p:blipFill>
        <p:spPr>
          <a:xfrm>
            <a:off x="1624319" y="340830"/>
            <a:ext cx="1685828" cy="497641"/>
          </a:xfrm>
          <a:prstGeom prst="rect">
            <a:avLst/>
          </a:prstGeom>
        </p:spPr>
      </p:pic>
      <p:pic>
        <p:nvPicPr>
          <p:cNvPr id="13" name="Imagen 12">
            <a:extLst>
              <a:ext uri="{FF2B5EF4-FFF2-40B4-BE49-F238E27FC236}">
                <a16:creationId xmlns:a16="http://schemas.microsoft.com/office/drawing/2014/main" id="{5C7DADBA-1558-C04D-9CF4-09EA1B59275D}"/>
              </a:ext>
            </a:extLst>
          </p:cNvPr>
          <p:cNvPicPr>
            <a:picLocks noChangeAspect="1"/>
          </p:cNvPicPr>
          <p:nvPr userDrawn="1"/>
        </p:nvPicPr>
        <p:blipFill>
          <a:blip r:embed="rId3"/>
          <a:stretch>
            <a:fillRect/>
          </a:stretch>
        </p:blipFill>
        <p:spPr>
          <a:xfrm>
            <a:off x="449800" y="256760"/>
            <a:ext cx="960099" cy="653470"/>
          </a:xfrm>
          <a:prstGeom prst="rect">
            <a:avLst/>
          </a:prstGeom>
        </p:spPr>
      </p:pic>
      <p:sp>
        <p:nvSpPr>
          <p:cNvPr id="15" name="Manual Input 10">
            <a:extLst>
              <a:ext uri="{FF2B5EF4-FFF2-40B4-BE49-F238E27FC236}">
                <a16:creationId xmlns:a16="http://schemas.microsoft.com/office/drawing/2014/main" id="{8768F72A-CE58-3845-9390-AEED6547329E}"/>
              </a:ext>
            </a:extLst>
          </p:cNvPr>
          <p:cNvSpPr/>
          <p:nvPr userDrawn="1"/>
        </p:nvSpPr>
        <p:spPr>
          <a:xfrm flipV="1">
            <a:off x="449801" y="1125957"/>
            <a:ext cx="3024546" cy="790754"/>
          </a:xfrm>
          <a:prstGeom prst="flowChartManualInput">
            <a:avLst/>
          </a:prstGeom>
          <a:solidFill>
            <a:srgbClr val="0C0E8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Marcador de contenido 3">
            <a:extLst>
              <a:ext uri="{FF2B5EF4-FFF2-40B4-BE49-F238E27FC236}">
                <a16:creationId xmlns:a16="http://schemas.microsoft.com/office/drawing/2014/main" id="{35486B88-6A49-874C-8EAB-3EC3140E68E2}"/>
              </a:ext>
            </a:extLst>
          </p:cNvPr>
          <p:cNvSpPr>
            <a:spLocks noGrp="1"/>
          </p:cNvSpPr>
          <p:nvPr>
            <p:ph sz="half" idx="13" hasCustomPrompt="1"/>
          </p:nvPr>
        </p:nvSpPr>
        <p:spPr>
          <a:xfrm>
            <a:off x="589517" y="1211723"/>
            <a:ext cx="2720630" cy="447650"/>
          </a:xfrm>
        </p:spPr>
        <p:txBody>
          <a:bodyPr/>
          <a:lstStyle>
            <a:lvl1pPr marL="0" indent="0">
              <a:buNone/>
              <a:defRPr>
                <a:solidFill>
                  <a:schemeClr val="bg1"/>
                </a:solidFill>
              </a:defRPr>
            </a:lvl1pPr>
          </a:lstStyle>
          <a:p>
            <a:r>
              <a:rPr lang="en-GB" noProof="0" dirty="0"/>
              <a:t>Insert title</a:t>
            </a:r>
          </a:p>
        </p:txBody>
      </p:sp>
      <p:grpSp>
        <p:nvGrpSpPr>
          <p:cNvPr id="19" name="Grupo 18"/>
          <p:cNvGrpSpPr/>
          <p:nvPr userDrawn="1"/>
        </p:nvGrpSpPr>
        <p:grpSpPr>
          <a:xfrm>
            <a:off x="3581400" y="1125958"/>
            <a:ext cx="8256901" cy="790754"/>
            <a:chOff x="0" y="0"/>
            <a:chExt cx="8256901" cy="902707"/>
          </a:xfrm>
        </p:grpSpPr>
        <p:sp>
          <p:nvSpPr>
            <p:cNvPr id="20" name="Rectángulo redondeado 19"/>
            <p:cNvSpPr/>
            <p:nvPr userDrawn="1"/>
          </p:nvSpPr>
          <p:spPr>
            <a:xfrm>
              <a:off x="0" y="0"/>
              <a:ext cx="8256901" cy="90270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CuadroTexto 20"/>
            <p:cNvSpPr txBox="1"/>
            <p:nvPr userDrawn="1"/>
          </p:nvSpPr>
          <p:spPr>
            <a:xfrm>
              <a:off x="44067" y="44067"/>
              <a:ext cx="8168767" cy="8145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endParaRPr lang="en-GB" sz="2400" kern="1200" noProof="0" dirty="0"/>
            </a:p>
          </p:txBody>
        </p:sp>
      </p:grpSp>
      <p:sp>
        <p:nvSpPr>
          <p:cNvPr id="22" name="Marcador de contenido 5">
            <a:extLst>
              <a:ext uri="{FF2B5EF4-FFF2-40B4-BE49-F238E27FC236}">
                <a16:creationId xmlns:a16="http://schemas.microsoft.com/office/drawing/2014/main" id="{B235039C-AC2C-704C-81F6-B97CB44C0CD2}"/>
              </a:ext>
            </a:extLst>
          </p:cNvPr>
          <p:cNvSpPr>
            <a:spLocks noGrp="1"/>
          </p:cNvSpPr>
          <p:nvPr>
            <p:ph sz="quarter" idx="14" hasCustomPrompt="1"/>
          </p:nvPr>
        </p:nvSpPr>
        <p:spPr>
          <a:xfrm>
            <a:off x="3705252" y="1324984"/>
            <a:ext cx="8009195" cy="392700"/>
          </a:xfrm>
        </p:spPr>
        <p:txBody>
          <a:bodyPr>
            <a:normAutofit/>
          </a:bodyPr>
          <a:lstStyle>
            <a:lvl1pPr marL="0" indent="0">
              <a:buNone/>
              <a:defRPr sz="2400">
                <a:solidFill>
                  <a:schemeClr val="bg1"/>
                </a:solidFill>
              </a:defRPr>
            </a:lvl1pPr>
          </a:lstStyle>
          <a:p>
            <a:r>
              <a:rPr lang="es-ES" dirty="0"/>
              <a:t>Editar los estilos de texto del patrón</a:t>
            </a:r>
          </a:p>
        </p:txBody>
      </p:sp>
      <p:sp>
        <p:nvSpPr>
          <p:cNvPr id="24" name="Marcador de contenido 5">
            <a:extLst>
              <a:ext uri="{FF2B5EF4-FFF2-40B4-BE49-F238E27FC236}">
                <a16:creationId xmlns:a16="http://schemas.microsoft.com/office/drawing/2014/main" id="{B235039C-AC2C-704C-81F6-B97CB44C0CD2}"/>
              </a:ext>
            </a:extLst>
          </p:cNvPr>
          <p:cNvSpPr>
            <a:spLocks noGrp="1"/>
          </p:cNvSpPr>
          <p:nvPr>
            <p:ph sz="quarter" idx="15" hasCustomPrompt="1"/>
          </p:nvPr>
        </p:nvSpPr>
        <p:spPr>
          <a:xfrm>
            <a:off x="3625467" y="4532245"/>
            <a:ext cx="8088980" cy="1640222"/>
          </a:xfrm>
        </p:spPr>
        <p:txBody>
          <a:bodyPr>
            <a:normAutofit/>
          </a:bodyPr>
          <a:lstStyle>
            <a:lvl1pPr>
              <a:defRPr sz="2000">
                <a:solidFill>
                  <a:srgbClr val="2E2184"/>
                </a:solidFill>
              </a:defRPr>
            </a:lvl1pPr>
          </a:lstStyle>
          <a:p>
            <a:r>
              <a:rPr lang="es-ES" dirty="0"/>
              <a:t>Editar los estilos de texto del patrón
Segundo nivel
Tercer nivel
Cuarto nivel</a:t>
            </a:r>
          </a:p>
        </p:txBody>
      </p:sp>
      <p:grpSp>
        <p:nvGrpSpPr>
          <p:cNvPr id="25" name="Grupo 24"/>
          <p:cNvGrpSpPr/>
          <p:nvPr userDrawn="1"/>
        </p:nvGrpSpPr>
        <p:grpSpPr>
          <a:xfrm>
            <a:off x="3581400" y="3649212"/>
            <a:ext cx="8256901" cy="790754"/>
            <a:chOff x="0" y="0"/>
            <a:chExt cx="8256901" cy="902707"/>
          </a:xfrm>
        </p:grpSpPr>
        <p:sp>
          <p:nvSpPr>
            <p:cNvPr id="26" name="Rectángulo redondeado 25"/>
            <p:cNvSpPr/>
            <p:nvPr userDrawn="1"/>
          </p:nvSpPr>
          <p:spPr>
            <a:xfrm>
              <a:off x="0" y="0"/>
              <a:ext cx="8256901" cy="902707"/>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CuadroTexto 26"/>
            <p:cNvSpPr txBox="1"/>
            <p:nvPr userDrawn="1"/>
          </p:nvSpPr>
          <p:spPr>
            <a:xfrm>
              <a:off x="44067" y="44067"/>
              <a:ext cx="8168767" cy="8145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endParaRPr lang="en-GB" sz="2400" kern="1200" noProof="0" dirty="0"/>
            </a:p>
          </p:txBody>
        </p:sp>
      </p:grpSp>
      <p:sp>
        <p:nvSpPr>
          <p:cNvPr id="28" name="Marcador de contenido 5">
            <a:extLst>
              <a:ext uri="{FF2B5EF4-FFF2-40B4-BE49-F238E27FC236}">
                <a16:creationId xmlns:a16="http://schemas.microsoft.com/office/drawing/2014/main" id="{B235039C-AC2C-704C-81F6-B97CB44C0CD2}"/>
              </a:ext>
            </a:extLst>
          </p:cNvPr>
          <p:cNvSpPr>
            <a:spLocks noGrp="1"/>
          </p:cNvSpPr>
          <p:nvPr>
            <p:ph sz="quarter" idx="16" hasCustomPrompt="1"/>
          </p:nvPr>
        </p:nvSpPr>
        <p:spPr>
          <a:xfrm>
            <a:off x="3705252" y="3848238"/>
            <a:ext cx="8009195" cy="392700"/>
          </a:xfrm>
        </p:spPr>
        <p:txBody>
          <a:bodyPr>
            <a:normAutofit/>
          </a:bodyPr>
          <a:lstStyle>
            <a:lvl1pPr marL="0" indent="0">
              <a:buNone/>
              <a:defRPr sz="2400">
                <a:solidFill>
                  <a:schemeClr val="bg1"/>
                </a:solidFill>
              </a:defRPr>
            </a:lvl1pPr>
          </a:lstStyle>
          <a:p>
            <a:r>
              <a:rPr lang="es-ES" dirty="0"/>
              <a:t>Editar los estilos de texto del patrón</a:t>
            </a:r>
          </a:p>
        </p:txBody>
      </p:sp>
    </p:spTree>
    <p:extLst>
      <p:ext uri="{BB962C8B-B14F-4D97-AF65-F5344CB8AC3E}">
        <p14:creationId xmlns:p14="http://schemas.microsoft.com/office/powerpoint/2010/main" val="110575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2ABE08B-27FA-9C48-B100-9741ED9EDFDF}"/>
              </a:ext>
            </a:extLst>
          </p:cNvPr>
          <p:cNvSpPr>
            <a:spLocks noGrp="1"/>
          </p:cNvSpPr>
          <p:nvPr>
            <p:ph type="dt" sz="half" idx="10"/>
          </p:nvPr>
        </p:nvSpPr>
        <p:spPr/>
        <p:txBody>
          <a:bodyPr/>
          <a:lstStyle/>
          <a:p>
            <a:fld id="{4FDD70E7-676D-0247-BF57-C475834D2C89}" type="datetimeFigureOut">
              <a:rPr lang="es-ES" smtClean="0"/>
              <a:t>30/04/2020</a:t>
            </a:fld>
            <a:endParaRPr lang="es-ES"/>
          </a:p>
        </p:txBody>
      </p:sp>
      <p:sp>
        <p:nvSpPr>
          <p:cNvPr id="3" name="Marcador de pie de página 2">
            <a:extLst>
              <a:ext uri="{FF2B5EF4-FFF2-40B4-BE49-F238E27FC236}">
                <a16:creationId xmlns:a16="http://schemas.microsoft.com/office/drawing/2014/main" id="{DD83BA85-F2DE-E140-8F35-2C86E50AFE18}"/>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6373572-23E3-EE4E-87F8-615E021105F9}"/>
              </a:ext>
            </a:extLst>
          </p:cNvPr>
          <p:cNvSpPr>
            <a:spLocks noGrp="1"/>
          </p:cNvSpPr>
          <p:nvPr>
            <p:ph type="sldNum" sz="quarter" idx="12"/>
          </p:nvPr>
        </p:nvSpPr>
        <p:spPr/>
        <p:txBody>
          <a:bodyPr/>
          <a:lstStyle/>
          <a:p>
            <a:fld id="{DA94D520-7547-8242-A108-93D1A6554F3E}" type="slidenum">
              <a:rPr lang="es-ES" smtClean="0"/>
              <a:t>‹#›</a:t>
            </a:fld>
            <a:endParaRPr lang="es-ES"/>
          </a:p>
        </p:txBody>
      </p:sp>
      <p:pic>
        <p:nvPicPr>
          <p:cNvPr id="5" name="Imagen 4">
            <a:extLst>
              <a:ext uri="{FF2B5EF4-FFF2-40B4-BE49-F238E27FC236}">
                <a16:creationId xmlns:a16="http://schemas.microsoft.com/office/drawing/2014/main" id="{229A5C5C-5BA6-D142-B64C-BBAC55BDEE7B}"/>
              </a:ext>
            </a:extLst>
          </p:cNvPr>
          <p:cNvPicPr>
            <a:picLocks noChangeAspect="1"/>
          </p:cNvPicPr>
          <p:nvPr userDrawn="1"/>
        </p:nvPicPr>
        <p:blipFill>
          <a:blip r:embed="rId2"/>
          <a:stretch>
            <a:fillRect/>
          </a:stretch>
        </p:blipFill>
        <p:spPr>
          <a:xfrm>
            <a:off x="1624319" y="340830"/>
            <a:ext cx="1685828" cy="497641"/>
          </a:xfrm>
          <a:prstGeom prst="rect">
            <a:avLst/>
          </a:prstGeom>
        </p:spPr>
      </p:pic>
      <p:pic>
        <p:nvPicPr>
          <p:cNvPr id="6" name="Imagen 5">
            <a:extLst>
              <a:ext uri="{FF2B5EF4-FFF2-40B4-BE49-F238E27FC236}">
                <a16:creationId xmlns:a16="http://schemas.microsoft.com/office/drawing/2014/main" id="{5C7DADBA-1558-C04D-9CF4-09EA1B59275D}"/>
              </a:ext>
            </a:extLst>
          </p:cNvPr>
          <p:cNvPicPr>
            <a:picLocks noChangeAspect="1"/>
          </p:cNvPicPr>
          <p:nvPr userDrawn="1"/>
        </p:nvPicPr>
        <p:blipFill>
          <a:blip r:embed="rId3"/>
          <a:stretch>
            <a:fillRect/>
          </a:stretch>
        </p:blipFill>
        <p:spPr>
          <a:xfrm>
            <a:off x="449800" y="256760"/>
            <a:ext cx="960099" cy="653470"/>
          </a:xfrm>
          <a:prstGeom prst="rect">
            <a:avLst/>
          </a:prstGeom>
        </p:spPr>
      </p:pic>
    </p:spTree>
    <p:extLst>
      <p:ext uri="{BB962C8B-B14F-4D97-AF65-F5344CB8AC3E}">
        <p14:creationId xmlns:p14="http://schemas.microsoft.com/office/powerpoint/2010/main" val="1873883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sp>
        <p:nvSpPr>
          <p:cNvPr id="7" name="Manual Input 3"/>
          <p:cNvSpPr/>
          <p:nvPr userDrawn="1"/>
        </p:nvSpPr>
        <p:spPr>
          <a:xfrm>
            <a:off x="-39308" y="997894"/>
            <a:ext cx="12270618" cy="4735029"/>
          </a:xfrm>
          <a:prstGeom prst="flowChartManualInput">
            <a:avLst/>
          </a:prstGeom>
          <a:solidFill>
            <a:srgbClr val="0C0E8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2"/>
          <p:cNvSpPr/>
          <p:nvPr userDrawn="1"/>
        </p:nvSpPr>
        <p:spPr>
          <a:xfrm>
            <a:off x="-39309" y="2201511"/>
            <a:ext cx="12270618" cy="3312104"/>
          </a:xfrm>
          <a:prstGeom prst="rect">
            <a:avLst/>
          </a:prstGeom>
          <a:solidFill>
            <a:srgbClr val="0C0E8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427C"/>
              </a:solidFill>
            </a:endParaRPr>
          </a:p>
        </p:txBody>
      </p:sp>
      <p:pic>
        <p:nvPicPr>
          <p:cNvPr id="9" name="Imagen 8">
            <a:extLst>
              <a:ext uri="{FF2B5EF4-FFF2-40B4-BE49-F238E27FC236}">
                <a16:creationId xmlns:a16="http://schemas.microsoft.com/office/drawing/2014/main" id="{AF24AF92-BD09-574C-BC9A-583BF2795009}"/>
              </a:ext>
            </a:extLst>
          </p:cNvPr>
          <p:cNvPicPr>
            <a:picLocks noChangeAspect="1"/>
          </p:cNvPicPr>
          <p:nvPr userDrawn="1"/>
        </p:nvPicPr>
        <p:blipFill>
          <a:blip r:embed="rId2"/>
          <a:stretch>
            <a:fillRect/>
          </a:stretch>
        </p:blipFill>
        <p:spPr>
          <a:xfrm>
            <a:off x="345017" y="385232"/>
            <a:ext cx="3729293" cy="1100853"/>
          </a:xfrm>
          <a:prstGeom prst="rect">
            <a:avLst/>
          </a:prstGeom>
        </p:spPr>
      </p:pic>
      <p:sp>
        <p:nvSpPr>
          <p:cNvPr id="11" name="Subtítulo 2">
            <a:extLst>
              <a:ext uri="{FF2B5EF4-FFF2-40B4-BE49-F238E27FC236}">
                <a16:creationId xmlns:a16="http://schemas.microsoft.com/office/drawing/2014/main" id="{3C0508B3-60F6-A84C-8035-29AA459A22FC}"/>
              </a:ext>
            </a:extLst>
          </p:cNvPr>
          <p:cNvSpPr>
            <a:spLocks noGrp="1"/>
          </p:cNvSpPr>
          <p:nvPr>
            <p:ph type="subTitle" idx="1" hasCustomPrompt="1"/>
          </p:nvPr>
        </p:nvSpPr>
        <p:spPr>
          <a:xfrm>
            <a:off x="2480132" y="2689702"/>
            <a:ext cx="9143999" cy="721874"/>
          </a:xfrm>
        </p:spPr>
        <p:txBody>
          <a:bodyPr>
            <a:normAutofit/>
          </a:bodyPr>
          <a:lstStyle>
            <a:lvl1pPr marL="0" indent="0" algn="r">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r">
              <a:lnSpc>
                <a:spcPct val="140000"/>
              </a:lnSpc>
            </a:pPr>
            <a:r>
              <a:rPr lang="en-US" sz="2800" b="1" dirty="0">
                <a:solidFill>
                  <a:srgbClr val="0C0E88"/>
                </a:solidFill>
                <a:latin typeface="Roboto Light"/>
                <a:cs typeface="Roboto Light"/>
              </a:rPr>
              <a:t> </a:t>
            </a:r>
            <a:r>
              <a:rPr lang="en-US" sz="2400" dirty="0">
                <a:solidFill>
                  <a:schemeClr val="bg1"/>
                </a:solidFill>
                <a:cs typeface="Roboto Light"/>
              </a:rPr>
              <a:t>KICK-OFF MEETING: Session </a:t>
            </a:r>
            <a:r>
              <a:rPr lang="en-US" sz="2400" dirty="0" err="1">
                <a:solidFill>
                  <a:schemeClr val="bg1"/>
                </a:solidFill>
                <a:cs typeface="Roboto Light"/>
              </a:rPr>
              <a:t>xxxx</a:t>
            </a:r>
            <a:endParaRPr lang="en-US" sz="2400" dirty="0">
              <a:solidFill>
                <a:schemeClr val="bg1"/>
              </a:solidFill>
              <a:cs typeface="Roboto Light"/>
            </a:endParaRPr>
          </a:p>
        </p:txBody>
      </p:sp>
      <p:sp>
        <p:nvSpPr>
          <p:cNvPr id="12" name="Título 1">
            <a:extLst>
              <a:ext uri="{FF2B5EF4-FFF2-40B4-BE49-F238E27FC236}">
                <a16:creationId xmlns:a16="http://schemas.microsoft.com/office/drawing/2014/main" id="{828D778E-E7F4-1E47-9509-DDCFFFCC9A6C}"/>
              </a:ext>
            </a:extLst>
          </p:cNvPr>
          <p:cNvSpPr>
            <a:spLocks noGrp="1"/>
          </p:cNvSpPr>
          <p:nvPr>
            <p:ph type="ctrTitle" hasCustomPrompt="1"/>
          </p:nvPr>
        </p:nvSpPr>
        <p:spPr>
          <a:xfrm>
            <a:off x="2480132" y="3516584"/>
            <a:ext cx="9144000" cy="714627"/>
          </a:xfrm>
        </p:spPr>
        <p:txBody>
          <a:bodyPr anchor="b">
            <a:normAutofit/>
          </a:bodyPr>
          <a:lstStyle>
            <a:lvl1pPr algn="r">
              <a:defRPr sz="3600">
                <a:solidFill>
                  <a:schemeClr val="bg1"/>
                </a:solidFill>
              </a:defRPr>
            </a:lvl1pPr>
          </a:lstStyle>
          <a:p>
            <a:pPr algn="r">
              <a:lnSpc>
                <a:spcPct val="140000"/>
              </a:lnSpc>
            </a:pPr>
            <a:r>
              <a:rPr lang="en-US" sz="3600" dirty="0">
                <a:solidFill>
                  <a:schemeClr val="bg1"/>
                </a:solidFill>
                <a:latin typeface="New Baskerville"/>
                <a:cs typeface="New Baskerville"/>
              </a:rPr>
              <a:t>TITLE MEETING </a:t>
            </a:r>
            <a:r>
              <a:rPr lang="en-US" sz="3200" dirty="0">
                <a:solidFill>
                  <a:schemeClr val="bg1"/>
                </a:solidFill>
                <a:latin typeface="New Baskerville"/>
                <a:cs typeface="New Baskerville"/>
              </a:rPr>
              <a:t> </a:t>
            </a:r>
          </a:p>
        </p:txBody>
      </p:sp>
      <p:pic>
        <p:nvPicPr>
          <p:cNvPr id="13" name="Imagen 12">
            <a:extLst>
              <a:ext uri="{FF2B5EF4-FFF2-40B4-BE49-F238E27FC236}">
                <a16:creationId xmlns:a16="http://schemas.microsoft.com/office/drawing/2014/main" id="{03F531D5-2213-7B48-8B5F-243E7335494D}"/>
              </a:ext>
            </a:extLst>
          </p:cNvPr>
          <p:cNvPicPr>
            <a:picLocks noChangeAspect="1"/>
          </p:cNvPicPr>
          <p:nvPr userDrawn="1"/>
        </p:nvPicPr>
        <p:blipFill>
          <a:blip r:embed="rId3"/>
          <a:stretch>
            <a:fillRect/>
          </a:stretch>
        </p:blipFill>
        <p:spPr>
          <a:xfrm>
            <a:off x="10649415" y="5837932"/>
            <a:ext cx="1364166" cy="928490"/>
          </a:xfrm>
          <a:prstGeom prst="rect">
            <a:avLst/>
          </a:prstGeom>
        </p:spPr>
      </p:pic>
    </p:spTree>
    <p:extLst>
      <p:ext uri="{BB962C8B-B14F-4D97-AF65-F5344CB8AC3E}">
        <p14:creationId xmlns:p14="http://schemas.microsoft.com/office/powerpoint/2010/main" val="568305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E12485A-61A2-B946-A0FE-55E74DE3DC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18FA3C8D-7CDA-8143-A542-31DAD2003F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dirty="0"/>
              <a:t>Editar los estilos de texto del patrón
Segundo nivel
Tercer nivel
Cuarto nivel
Quinto nivel</a:t>
            </a:r>
          </a:p>
        </p:txBody>
      </p:sp>
      <p:sp>
        <p:nvSpPr>
          <p:cNvPr id="4" name="Marcador de fecha 3">
            <a:extLst>
              <a:ext uri="{FF2B5EF4-FFF2-40B4-BE49-F238E27FC236}">
                <a16:creationId xmlns:a16="http://schemas.microsoft.com/office/drawing/2014/main" id="{A1F3ED3F-8200-B749-B750-AA3327BEE9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DD70E7-676D-0247-BF57-C475834D2C89}" type="datetimeFigureOut">
              <a:rPr lang="es-ES" smtClean="0"/>
              <a:t>30/04/2020</a:t>
            </a:fld>
            <a:endParaRPr lang="es-ES"/>
          </a:p>
        </p:txBody>
      </p:sp>
      <p:sp>
        <p:nvSpPr>
          <p:cNvPr id="5" name="Marcador de pie de página 4">
            <a:extLst>
              <a:ext uri="{FF2B5EF4-FFF2-40B4-BE49-F238E27FC236}">
                <a16:creationId xmlns:a16="http://schemas.microsoft.com/office/drawing/2014/main" id="{117FCF70-0856-0D46-B193-013CD7768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4789B40B-8EC9-4F41-A3C7-713168392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94D520-7547-8242-A108-93D1A6554F3E}" type="slidenum">
              <a:rPr lang="es-ES" smtClean="0"/>
              <a:t>‹#›</a:t>
            </a:fld>
            <a:endParaRPr lang="es-ES"/>
          </a:p>
        </p:txBody>
      </p:sp>
    </p:spTree>
    <p:extLst>
      <p:ext uri="{BB962C8B-B14F-4D97-AF65-F5344CB8AC3E}">
        <p14:creationId xmlns:p14="http://schemas.microsoft.com/office/powerpoint/2010/main" val="3130734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61" r:id="rId7"/>
    <p:sldLayoutId id="2147483655" r:id="rId8"/>
    <p:sldLayoutId id="214748365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5.png"/><Relationship Id="rId21" Type="http://schemas.openxmlformats.org/officeDocument/2006/relationships/comments" Target="../comments/comment2.xml"/><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2.png"/><Relationship Id="rId5" Type="http://schemas.microsoft.com/office/2007/relationships/hdphoto" Target="../media/hdphoto1.wdp"/><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comments" Target="../comments/comment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5.png"/><Relationship Id="rId5" Type="http://schemas.openxmlformats.org/officeDocument/2006/relationships/diagramQuickStyle" Target="../diagrams/quickStyle1.xml"/><Relationship Id="rId10" Type="http://schemas.openxmlformats.org/officeDocument/2006/relationships/image" Target="../media/image24.png"/><Relationship Id="rId4" Type="http://schemas.openxmlformats.org/officeDocument/2006/relationships/diagramLayout" Target="../diagrams/layout1.xml"/><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hyperlink" Target="https://www.safeway-project.eu/en/results/d2-3"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35878" y="4581630"/>
            <a:ext cx="10506531" cy="714627"/>
          </a:xfrm>
        </p:spPr>
        <p:txBody>
          <a:bodyPr>
            <a:normAutofit fontScale="90000"/>
          </a:bodyPr>
          <a:lstStyle/>
          <a:p>
            <a:br>
              <a:rPr lang="es-ES" sz="3200" dirty="0">
                <a:latin typeface="New Baskerville"/>
              </a:rPr>
            </a:br>
            <a:br>
              <a:rPr lang="es-ES" sz="3200" dirty="0">
                <a:latin typeface="New Baskerville"/>
              </a:rPr>
            </a:br>
            <a:br>
              <a:rPr lang="es-ES" sz="3200" dirty="0">
                <a:latin typeface="New Baskerville"/>
              </a:rPr>
            </a:br>
            <a:r>
              <a:rPr lang="en-US" sz="3000" dirty="0">
                <a:latin typeface="New Baskerville"/>
              </a:rPr>
              <a:t>EGU General Assembly 2020, “Sharing Geoscience Online“</a:t>
            </a:r>
            <a:br>
              <a:rPr lang="en-US" sz="3000" dirty="0">
                <a:latin typeface="New Baskerville"/>
              </a:rPr>
            </a:br>
            <a:r>
              <a:rPr lang="en-US" sz="3000" dirty="0">
                <a:latin typeface="New Baskerville"/>
              </a:rPr>
              <a:t>NH9.3 - Vulnerability, loss and damage modelling of the built environment</a:t>
            </a:r>
            <a:br>
              <a:rPr lang="en-US" sz="3000" dirty="0">
                <a:latin typeface="New Baskerville"/>
              </a:rPr>
            </a:br>
            <a:r>
              <a:rPr lang="es-ES" sz="3000" dirty="0">
                <a:latin typeface="New Baskerville"/>
              </a:rPr>
              <a:t>8 May 2020</a:t>
            </a:r>
            <a:endParaRPr lang="en-GB" sz="3000" dirty="0">
              <a:latin typeface="New Baskerville"/>
            </a:endParaRPr>
          </a:p>
        </p:txBody>
      </p:sp>
      <p:sp>
        <p:nvSpPr>
          <p:cNvPr id="6" name="Subtítulo 5"/>
          <p:cNvSpPr>
            <a:spLocks noGrp="1"/>
          </p:cNvSpPr>
          <p:nvPr>
            <p:ph type="subTitle" idx="1"/>
          </p:nvPr>
        </p:nvSpPr>
        <p:spPr>
          <a:xfrm>
            <a:off x="2098410" y="1787275"/>
            <a:ext cx="9143999" cy="721874"/>
          </a:xfrm>
        </p:spPr>
        <p:txBody>
          <a:bodyPr>
            <a:noAutofit/>
          </a:bodyPr>
          <a:lstStyle/>
          <a:p>
            <a:r>
              <a:rPr lang="en-US" sz="4000" dirty="0"/>
              <a:t>Vulnerability of terrestrial transportation lines to natural events</a:t>
            </a:r>
          </a:p>
          <a:p>
            <a:r>
              <a:rPr lang="es-ES" sz="2800" dirty="0">
                <a:solidFill>
                  <a:prstClr val="white"/>
                </a:solidFill>
                <a:latin typeface="New Baskerville"/>
                <a:ea typeface="+mj-ea"/>
                <a:cs typeface="+mj-cs"/>
              </a:rPr>
              <a:t>U. Eidsvig</a:t>
            </a:r>
            <a:r>
              <a:rPr lang="es-ES" sz="2800" baseline="30000" dirty="0">
                <a:solidFill>
                  <a:prstClr val="white"/>
                </a:solidFill>
                <a:latin typeface="New Baskerville"/>
                <a:ea typeface="+mj-ea"/>
                <a:cs typeface="+mj-cs"/>
              </a:rPr>
              <a:t>1</a:t>
            </a:r>
            <a:r>
              <a:rPr lang="es-ES" sz="2800" dirty="0">
                <a:solidFill>
                  <a:prstClr val="white"/>
                </a:solidFill>
                <a:latin typeface="New Baskerville"/>
                <a:ea typeface="+mj-ea"/>
                <a:cs typeface="+mj-cs"/>
              </a:rPr>
              <a:t>, N. Tanasic</a:t>
            </a:r>
            <a:r>
              <a:rPr lang="es-ES" sz="2800" baseline="30000" dirty="0">
                <a:solidFill>
                  <a:prstClr val="white"/>
                </a:solidFill>
                <a:latin typeface="New Baskerville"/>
                <a:ea typeface="+mj-ea"/>
                <a:cs typeface="+mj-cs"/>
              </a:rPr>
              <a:t>2</a:t>
            </a:r>
            <a:r>
              <a:rPr lang="es-ES" sz="2800" dirty="0">
                <a:solidFill>
                  <a:prstClr val="white"/>
                </a:solidFill>
                <a:latin typeface="New Baskerville"/>
                <a:ea typeface="+mj-ea"/>
                <a:cs typeface="+mj-cs"/>
              </a:rPr>
              <a:t>, R. Hajdin</a:t>
            </a:r>
            <a:r>
              <a:rPr lang="es-ES" sz="2800" baseline="30000" dirty="0">
                <a:solidFill>
                  <a:prstClr val="white"/>
                </a:solidFill>
                <a:latin typeface="New Baskerville"/>
                <a:ea typeface="+mj-ea"/>
                <a:cs typeface="+mj-cs"/>
              </a:rPr>
              <a:t>2</a:t>
            </a:r>
            <a:r>
              <a:rPr lang="es-ES" sz="2800" dirty="0">
                <a:solidFill>
                  <a:prstClr val="white"/>
                </a:solidFill>
                <a:latin typeface="New Baskerville"/>
                <a:ea typeface="+mj-ea"/>
                <a:cs typeface="+mj-cs"/>
              </a:rPr>
              <a:t>, C. Ekeheien</a:t>
            </a:r>
            <a:r>
              <a:rPr lang="es-ES" sz="2800" baseline="30000" dirty="0">
                <a:solidFill>
                  <a:prstClr val="white"/>
                </a:solidFill>
                <a:latin typeface="New Baskerville"/>
                <a:ea typeface="+mj-ea"/>
                <a:cs typeface="+mj-cs"/>
              </a:rPr>
              <a:t>1</a:t>
            </a:r>
            <a:r>
              <a:rPr lang="es-ES" sz="2800" dirty="0">
                <a:solidFill>
                  <a:prstClr val="white"/>
                </a:solidFill>
                <a:latin typeface="New Baskerville"/>
                <a:ea typeface="+mj-ea"/>
                <a:cs typeface="+mj-cs"/>
              </a:rPr>
              <a:t>, L. Piciullo</a:t>
            </a:r>
            <a:r>
              <a:rPr lang="es-ES" sz="2800" baseline="30000" dirty="0">
                <a:solidFill>
                  <a:prstClr val="white"/>
                </a:solidFill>
                <a:latin typeface="New Baskerville"/>
                <a:ea typeface="+mj-ea"/>
                <a:cs typeface="+mj-cs"/>
              </a:rPr>
              <a:t>1</a:t>
            </a:r>
            <a:br>
              <a:rPr lang="es-ES" sz="2900" dirty="0">
                <a:solidFill>
                  <a:prstClr val="white"/>
                </a:solidFill>
                <a:latin typeface="New Baskerville"/>
                <a:ea typeface="+mj-ea"/>
                <a:cs typeface="+mj-cs"/>
              </a:rPr>
            </a:br>
            <a:r>
              <a:rPr lang="es-ES" sz="2000" dirty="0">
                <a:solidFill>
                  <a:prstClr val="white"/>
                </a:solidFill>
                <a:latin typeface="New Baskerville"/>
                <a:ea typeface="+mj-ea"/>
                <a:cs typeface="+mj-cs"/>
              </a:rPr>
              <a:t>1: NGI (</a:t>
            </a:r>
            <a:r>
              <a:rPr lang="es-ES" sz="2000" dirty="0" err="1">
                <a:solidFill>
                  <a:prstClr val="white"/>
                </a:solidFill>
                <a:latin typeface="New Baskerville"/>
                <a:ea typeface="+mj-ea"/>
                <a:cs typeface="+mj-cs"/>
              </a:rPr>
              <a:t>Norwegian</a:t>
            </a:r>
            <a:r>
              <a:rPr lang="es-ES" sz="2000" dirty="0">
                <a:solidFill>
                  <a:prstClr val="white"/>
                </a:solidFill>
                <a:latin typeface="New Baskerville"/>
                <a:ea typeface="+mj-ea"/>
                <a:cs typeface="+mj-cs"/>
              </a:rPr>
              <a:t> </a:t>
            </a:r>
            <a:r>
              <a:rPr lang="es-ES" sz="2000" dirty="0" err="1">
                <a:solidFill>
                  <a:prstClr val="white"/>
                </a:solidFill>
                <a:latin typeface="New Baskerville"/>
                <a:ea typeface="+mj-ea"/>
                <a:cs typeface="+mj-cs"/>
              </a:rPr>
              <a:t>Geotechnical</a:t>
            </a:r>
            <a:r>
              <a:rPr lang="es-ES" sz="2000" dirty="0">
                <a:solidFill>
                  <a:prstClr val="white"/>
                </a:solidFill>
                <a:latin typeface="New Baskerville"/>
                <a:ea typeface="+mj-ea"/>
                <a:cs typeface="+mj-cs"/>
              </a:rPr>
              <a:t> </a:t>
            </a:r>
            <a:r>
              <a:rPr lang="es-ES" sz="2000" dirty="0" err="1">
                <a:solidFill>
                  <a:prstClr val="white"/>
                </a:solidFill>
                <a:latin typeface="New Baskerville"/>
                <a:ea typeface="+mj-ea"/>
                <a:cs typeface="+mj-cs"/>
              </a:rPr>
              <a:t>Institute</a:t>
            </a:r>
            <a:r>
              <a:rPr lang="es-ES" sz="2000" dirty="0">
                <a:solidFill>
                  <a:prstClr val="white"/>
                </a:solidFill>
                <a:latin typeface="New Baskerville"/>
                <a:ea typeface="+mj-ea"/>
                <a:cs typeface="+mj-cs"/>
              </a:rPr>
              <a:t>), </a:t>
            </a:r>
            <a:r>
              <a:rPr lang="es-ES" sz="2000" dirty="0" err="1">
                <a:solidFill>
                  <a:prstClr val="white"/>
                </a:solidFill>
                <a:latin typeface="New Baskerville"/>
                <a:ea typeface="+mj-ea"/>
                <a:cs typeface="+mj-cs"/>
              </a:rPr>
              <a:t>Norway</a:t>
            </a:r>
            <a:r>
              <a:rPr lang="es-ES" sz="2000" dirty="0">
                <a:solidFill>
                  <a:prstClr val="white"/>
                </a:solidFill>
                <a:latin typeface="New Baskerville"/>
                <a:ea typeface="+mj-ea"/>
                <a:cs typeface="+mj-cs"/>
              </a:rPr>
              <a:t>.</a:t>
            </a:r>
            <a:br>
              <a:rPr lang="es-ES" sz="2000" dirty="0">
                <a:solidFill>
                  <a:prstClr val="white"/>
                </a:solidFill>
                <a:latin typeface="New Baskerville"/>
                <a:ea typeface="+mj-ea"/>
                <a:cs typeface="+mj-cs"/>
              </a:rPr>
            </a:br>
            <a:r>
              <a:rPr lang="es-ES" sz="2000" dirty="0">
                <a:solidFill>
                  <a:prstClr val="white"/>
                </a:solidFill>
                <a:latin typeface="New Baskerville"/>
                <a:ea typeface="+mj-ea"/>
                <a:cs typeface="+mj-cs"/>
              </a:rPr>
              <a:t>2: IMC (</a:t>
            </a:r>
            <a:r>
              <a:rPr lang="es-ES" sz="2000" dirty="0" err="1">
                <a:solidFill>
                  <a:prstClr val="white"/>
                </a:solidFill>
                <a:latin typeface="New Baskerville"/>
                <a:ea typeface="+mj-ea"/>
                <a:cs typeface="+mj-cs"/>
              </a:rPr>
              <a:t>Infrastructure</a:t>
            </a:r>
            <a:r>
              <a:rPr lang="es-ES" sz="2000" dirty="0">
                <a:solidFill>
                  <a:prstClr val="white"/>
                </a:solidFill>
                <a:latin typeface="New Baskerville"/>
                <a:ea typeface="+mj-ea"/>
                <a:cs typeface="+mj-cs"/>
              </a:rPr>
              <a:t> Management </a:t>
            </a:r>
            <a:r>
              <a:rPr lang="es-ES" sz="2000" dirty="0" err="1">
                <a:solidFill>
                  <a:prstClr val="white"/>
                </a:solidFill>
                <a:latin typeface="New Baskerville"/>
                <a:ea typeface="+mj-ea"/>
                <a:cs typeface="+mj-cs"/>
              </a:rPr>
              <a:t>Consultants</a:t>
            </a:r>
            <a:r>
              <a:rPr lang="es-ES" sz="2000" dirty="0">
                <a:solidFill>
                  <a:prstClr val="white"/>
                </a:solidFill>
                <a:latin typeface="New Baskerville"/>
                <a:ea typeface="+mj-ea"/>
                <a:cs typeface="+mj-cs"/>
              </a:rPr>
              <a:t> </a:t>
            </a:r>
            <a:r>
              <a:rPr lang="es-ES" sz="2000" dirty="0" err="1">
                <a:solidFill>
                  <a:prstClr val="white"/>
                </a:solidFill>
                <a:latin typeface="New Baskerville"/>
                <a:ea typeface="+mj-ea"/>
                <a:cs typeface="+mj-cs"/>
              </a:rPr>
              <a:t>Gmbh</a:t>
            </a:r>
            <a:r>
              <a:rPr lang="es-ES" sz="2000" dirty="0">
                <a:solidFill>
                  <a:prstClr val="white"/>
                </a:solidFill>
                <a:latin typeface="New Baskerville"/>
                <a:ea typeface="+mj-ea"/>
                <a:cs typeface="+mj-cs"/>
              </a:rPr>
              <a:t>), </a:t>
            </a:r>
            <a:r>
              <a:rPr lang="es-ES" sz="2000" dirty="0" err="1">
                <a:solidFill>
                  <a:prstClr val="white"/>
                </a:solidFill>
                <a:latin typeface="New Baskerville"/>
                <a:ea typeface="+mj-ea"/>
                <a:cs typeface="+mj-cs"/>
              </a:rPr>
              <a:t>Switzerland</a:t>
            </a:r>
            <a:endParaRPr lang="en-GB" sz="2000" dirty="0"/>
          </a:p>
        </p:txBody>
      </p:sp>
    </p:spTree>
    <p:extLst>
      <p:ext uri="{BB962C8B-B14F-4D97-AF65-F5344CB8AC3E}">
        <p14:creationId xmlns:p14="http://schemas.microsoft.com/office/powerpoint/2010/main" val="1641481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449801" y="1033679"/>
            <a:ext cx="11292401"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A18B5759-5CC5-482E-BA4A-C7A3FFC3573E}"/>
              </a:ext>
            </a:extLst>
          </p:cNvPr>
          <p:cNvSpPr>
            <a:spLocks noGrp="1"/>
          </p:cNvSpPr>
          <p:nvPr>
            <p:ph type="title"/>
          </p:nvPr>
        </p:nvSpPr>
        <p:spPr>
          <a:xfrm>
            <a:off x="930699" y="1033679"/>
            <a:ext cx="10135317" cy="1143000"/>
          </a:xfrm>
        </p:spPr>
        <p:txBody>
          <a:bodyPr/>
          <a:lstStyle/>
          <a:p>
            <a:r>
              <a:rPr lang="en-US" b="1" dirty="0"/>
              <a:t>Scope</a:t>
            </a:r>
            <a:br>
              <a:rPr lang="en-US" b="1" dirty="0"/>
            </a:br>
            <a:endParaRPr lang="nb-NO" b="1" dirty="0"/>
          </a:p>
        </p:txBody>
      </p:sp>
      <p:pic>
        <p:nvPicPr>
          <p:cNvPr id="28" name="Picture 27">
            <a:extLst>
              <a:ext uri="{FF2B5EF4-FFF2-40B4-BE49-F238E27FC236}">
                <a16:creationId xmlns:a16="http://schemas.microsoft.com/office/drawing/2014/main" id="{99A6F7CE-E3FC-4095-B83A-54DFDB1093C1}"/>
              </a:ext>
            </a:extLst>
          </p:cNvPr>
          <p:cNvPicPr/>
          <p:nvPr/>
        </p:nvPicPr>
        <p:blipFill>
          <a:blip r:embed="rId3">
            <a:extLst>
              <a:ext uri="{28A0092B-C50C-407E-A947-70E740481C1C}">
                <a14:useLocalDpi xmlns:a14="http://schemas.microsoft.com/office/drawing/2010/main" val="0"/>
              </a:ext>
            </a:extLst>
          </a:blip>
          <a:stretch>
            <a:fillRect/>
          </a:stretch>
        </p:blipFill>
        <p:spPr>
          <a:xfrm>
            <a:off x="698500" y="1701800"/>
            <a:ext cx="10845800" cy="5156199"/>
          </a:xfrm>
          <a:prstGeom prst="rect">
            <a:avLst/>
          </a:prstGeom>
        </p:spPr>
      </p:pic>
    </p:spTree>
    <p:extLst>
      <p:ext uri="{BB962C8B-B14F-4D97-AF65-F5344CB8AC3E}">
        <p14:creationId xmlns:p14="http://schemas.microsoft.com/office/powerpoint/2010/main" val="3784072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F9A5D7A-26AD-4679-96DC-CE29E6C5D28F}"/>
              </a:ext>
            </a:extLst>
          </p:cNvPr>
          <p:cNvSpPr/>
          <p:nvPr/>
        </p:nvSpPr>
        <p:spPr>
          <a:xfrm>
            <a:off x="343802" y="3375183"/>
            <a:ext cx="2042527" cy="130846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000000"/>
                </a:solidFill>
              </a:rPr>
              <a:t>Risk identification</a:t>
            </a:r>
          </a:p>
        </p:txBody>
      </p:sp>
      <p:sp>
        <p:nvSpPr>
          <p:cNvPr id="11" name="Rectangle 10">
            <a:extLst>
              <a:ext uri="{FF2B5EF4-FFF2-40B4-BE49-F238E27FC236}">
                <a16:creationId xmlns:a16="http://schemas.microsoft.com/office/drawing/2014/main" id="{E6785B77-CC08-48A5-BB9E-60E5CCC43673}"/>
              </a:ext>
            </a:extLst>
          </p:cNvPr>
          <p:cNvSpPr/>
          <p:nvPr/>
        </p:nvSpPr>
        <p:spPr>
          <a:xfrm>
            <a:off x="2950985" y="3370238"/>
            <a:ext cx="1705653" cy="1308463"/>
          </a:xfrm>
          <a:prstGeom prst="rect">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Hazard</a:t>
            </a:r>
          </a:p>
        </p:txBody>
      </p:sp>
      <p:sp>
        <p:nvSpPr>
          <p:cNvPr id="12" name="Rectangle 11">
            <a:extLst>
              <a:ext uri="{FF2B5EF4-FFF2-40B4-BE49-F238E27FC236}">
                <a16:creationId xmlns:a16="http://schemas.microsoft.com/office/drawing/2014/main" id="{DD8B64F6-E172-4501-AC0D-7AE8FBC2B717}"/>
              </a:ext>
            </a:extLst>
          </p:cNvPr>
          <p:cNvSpPr/>
          <p:nvPr/>
        </p:nvSpPr>
        <p:spPr>
          <a:xfrm>
            <a:off x="5238840" y="3377202"/>
            <a:ext cx="1920213" cy="130846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Exposure</a:t>
            </a:r>
          </a:p>
        </p:txBody>
      </p:sp>
      <p:sp>
        <p:nvSpPr>
          <p:cNvPr id="13" name="Rectangle 12">
            <a:extLst>
              <a:ext uri="{FF2B5EF4-FFF2-40B4-BE49-F238E27FC236}">
                <a16:creationId xmlns:a16="http://schemas.microsoft.com/office/drawing/2014/main" id="{3E33F672-8014-43D9-A0B8-E73FEB37DF31}"/>
              </a:ext>
            </a:extLst>
          </p:cNvPr>
          <p:cNvSpPr/>
          <p:nvPr/>
        </p:nvSpPr>
        <p:spPr>
          <a:xfrm>
            <a:off x="7732130" y="3377202"/>
            <a:ext cx="1912763" cy="132239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Vulnerability</a:t>
            </a:r>
          </a:p>
          <a:p>
            <a:pPr algn="ctr"/>
            <a:r>
              <a:rPr lang="en-GB" sz="2400" b="1" dirty="0">
                <a:solidFill>
                  <a:schemeClr val="tx1"/>
                </a:solidFill>
              </a:rPr>
              <a:t>(structural, functional)</a:t>
            </a:r>
          </a:p>
        </p:txBody>
      </p:sp>
      <p:sp>
        <p:nvSpPr>
          <p:cNvPr id="15" name="Rectangle 14">
            <a:extLst>
              <a:ext uri="{FF2B5EF4-FFF2-40B4-BE49-F238E27FC236}">
                <a16:creationId xmlns:a16="http://schemas.microsoft.com/office/drawing/2014/main" id="{7BAB5D47-D28E-4BC0-8120-208139B6F70B}"/>
              </a:ext>
            </a:extLst>
          </p:cNvPr>
          <p:cNvSpPr/>
          <p:nvPr/>
        </p:nvSpPr>
        <p:spPr>
          <a:xfrm>
            <a:off x="10165754" y="3370238"/>
            <a:ext cx="1705655" cy="132239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rPr>
              <a:t>Impacts</a:t>
            </a:r>
          </a:p>
        </p:txBody>
      </p:sp>
      <p:sp>
        <p:nvSpPr>
          <p:cNvPr id="17" name="TextBox 16">
            <a:extLst>
              <a:ext uri="{FF2B5EF4-FFF2-40B4-BE49-F238E27FC236}">
                <a16:creationId xmlns:a16="http://schemas.microsoft.com/office/drawing/2014/main" id="{B99BDFA5-C20B-460D-BA78-163F2A0C6E1E}"/>
              </a:ext>
            </a:extLst>
          </p:cNvPr>
          <p:cNvSpPr txBox="1"/>
          <p:nvPr/>
        </p:nvSpPr>
        <p:spPr>
          <a:xfrm>
            <a:off x="541850" y="1094253"/>
            <a:ext cx="958917" cy="369332"/>
          </a:xfrm>
          <a:prstGeom prst="rect">
            <a:avLst/>
          </a:prstGeom>
          <a:noFill/>
        </p:spPr>
        <p:txBody>
          <a:bodyPr wrap="none" rtlCol="0">
            <a:spAutoFit/>
          </a:bodyPr>
          <a:lstStyle/>
          <a:p>
            <a:r>
              <a:rPr lang="en-GB" b="1" i="1" dirty="0"/>
              <a:t>Triggers</a:t>
            </a:r>
          </a:p>
        </p:txBody>
      </p:sp>
      <p:sp>
        <p:nvSpPr>
          <p:cNvPr id="18" name="Arrow: Right 17">
            <a:extLst>
              <a:ext uri="{FF2B5EF4-FFF2-40B4-BE49-F238E27FC236}">
                <a16:creationId xmlns:a16="http://schemas.microsoft.com/office/drawing/2014/main" id="{761FB64E-A660-4A7B-9EDD-254FF9EFD9EB}"/>
              </a:ext>
            </a:extLst>
          </p:cNvPr>
          <p:cNvSpPr/>
          <p:nvPr/>
        </p:nvSpPr>
        <p:spPr>
          <a:xfrm>
            <a:off x="2415324" y="4001145"/>
            <a:ext cx="477672" cy="192021"/>
          </a:xfrm>
          <a:prstGeom prst="rightArrow">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solidFill>
                <a:schemeClr val="tx2"/>
              </a:solidFill>
            </a:endParaRPr>
          </a:p>
        </p:txBody>
      </p:sp>
      <p:sp>
        <p:nvSpPr>
          <p:cNvPr id="20" name="Arrow: Right 19">
            <a:extLst>
              <a:ext uri="{FF2B5EF4-FFF2-40B4-BE49-F238E27FC236}">
                <a16:creationId xmlns:a16="http://schemas.microsoft.com/office/drawing/2014/main" id="{3B922146-9D35-4081-ACA7-196CB769A39A}"/>
              </a:ext>
            </a:extLst>
          </p:cNvPr>
          <p:cNvSpPr/>
          <p:nvPr/>
        </p:nvSpPr>
        <p:spPr>
          <a:xfrm>
            <a:off x="7199940" y="3995631"/>
            <a:ext cx="477672" cy="192021"/>
          </a:xfrm>
          <a:prstGeom prst="rightArrow">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1" name="Arrow: Right 20">
            <a:extLst>
              <a:ext uri="{FF2B5EF4-FFF2-40B4-BE49-F238E27FC236}">
                <a16:creationId xmlns:a16="http://schemas.microsoft.com/office/drawing/2014/main" id="{69B6AC5F-0528-4038-9EC2-3CCD03AE93CD}"/>
              </a:ext>
            </a:extLst>
          </p:cNvPr>
          <p:cNvSpPr/>
          <p:nvPr/>
        </p:nvSpPr>
        <p:spPr>
          <a:xfrm>
            <a:off x="9653576" y="4038399"/>
            <a:ext cx="477672" cy="192021"/>
          </a:xfrm>
          <a:prstGeom prst="rightArrow">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2" name="TextBox 21">
            <a:extLst>
              <a:ext uri="{FF2B5EF4-FFF2-40B4-BE49-F238E27FC236}">
                <a16:creationId xmlns:a16="http://schemas.microsoft.com/office/drawing/2014/main" id="{31F4171B-D742-4835-8CBD-F82343B3372F}"/>
              </a:ext>
            </a:extLst>
          </p:cNvPr>
          <p:cNvSpPr txBox="1"/>
          <p:nvPr/>
        </p:nvSpPr>
        <p:spPr>
          <a:xfrm>
            <a:off x="2821922" y="1082386"/>
            <a:ext cx="1932698" cy="974562"/>
          </a:xfrm>
          <a:prstGeom prst="rect">
            <a:avLst/>
          </a:prstGeom>
          <a:noFill/>
        </p:spPr>
        <p:txBody>
          <a:bodyPr wrap="square" rtlCol="0">
            <a:spAutoFit/>
          </a:bodyPr>
          <a:lstStyle/>
          <a:p>
            <a:r>
              <a:rPr lang="en-GB" b="1" i="1" dirty="0"/>
              <a:t>Temporal and  spatial probability</a:t>
            </a:r>
          </a:p>
          <a:p>
            <a:pPr marL="380990" indent="-380990">
              <a:buFont typeface="Arial" panose="020B0604020202020204" pitchFamily="34" charset="0"/>
              <a:buChar char="•"/>
            </a:pPr>
            <a:endParaRPr lang="en-GB" sz="2133" i="1" dirty="0">
              <a:solidFill>
                <a:schemeClr val="tx2"/>
              </a:solidFill>
            </a:endParaRPr>
          </a:p>
        </p:txBody>
      </p:sp>
      <p:sp>
        <p:nvSpPr>
          <p:cNvPr id="23" name="TextBox 22">
            <a:extLst>
              <a:ext uri="{FF2B5EF4-FFF2-40B4-BE49-F238E27FC236}">
                <a16:creationId xmlns:a16="http://schemas.microsoft.com/office/drawing/2014/main" id="{B198204D-F993-4591-91E5-2EBD3565FA30}"/>
              </a:ext>
            </a:extLst>
          </p:cNvPr>
          <p:cNvSpPr txBox="1"/>
          <p:nvPr/>
        </p:nvSpPr>
        <p:spPr>
          <a:xfrm>
            <a:off x="7916188" y="1113437"/>
            <a:ext cx="1590235" cy="974562"/>
          </a:xfrm>
          <a:prstGeom prst="rect">
            <a:avLst/>
          </a:prstGeom>
          <a:noFill/>
        </p:spPr>
        <p:txBody>
          <a:bodyPr wrap="square" rtlCol="0">
            <a:spAutoFit/>
          </a:bodyPr>
          <a:lstStyle/>
          <a:p>
            <a:r>
              <a:rPr lang="en-GB" b="1" dirty="0"/>
              <a:t>Structural </a:t>
            </a:r>
          </a:p>
          <a:p>
            <a:r>
              <a:rPr lang="en-GB" b="1" dirty="0"/>
              <a:t>vulnerability </a:t>
            </a:r>
          </a:p>
          <a:p>
            <a:pPr marL="380990" indent="-380990">
              <a:buFont typeface="Arial" panose="020B0604020202020204" pitchFamily="34" charset="0"/>
              <a:buChar char="•"/>
            </a:pPr>
            <a:endParaRPr lang="en-GB" sz="2133" i="1" dirty="0">
              <a:solidFill>
                <a:schemeClr val="tx2"/>
              </a:solidFill>
            </a:endParaRPr>
          </a:p>
        </p:txBody>
      </p:sp>
      <p:sp>
        <p:nvSpPr>
          <p:cNvPr id="24" name="TextBox 23">
            <a:extLst>
              <a:ext uri="{FF2B5EF4-FFF2-40B4-BE49-F238E27FC236}">
                <a16:creationId xmlns:a16="http://schemas.microsoft.com/office/drawing/2014/main" id="{8386EB36-6A54-49FA-9C41-626AF0B1E741}"/>
              </a:ext>
            </a:extLst>
          </p:cNvPr>
          <p:cNvSpPr txBox="1"/>
          <p:nvPr/>
        </p:nvSpPr>
        <p:spPr>
          <a:xfrm>
            <a:off x="5294481" y="4952355"/>
            <a:ext cx="2033772" cy="646331"/>
          </a:xfrm>
          <a:prstGeom prst="rect">
            <a:avLst/>
          </a:prstGeom>
          <a:noFill/>
        </p:spPr>
        <p:txBody>
          <a:bodyPr wrap="square" rtlCol="0">
            <a:spAutoFit/>
          </a:bodyPr>
          <a:lstStyle/>
          <a:p>
            <a:r>
              <a:rPr lang="en-GB" b="1" i="1" dirty="0"/>
              <a:t>Infrastructure assets</a:t>
            </a:r>
          </a:p>
        </p:txBody>
      </p:sp>
      <p:sp>
        <p:nvSpPr>
          <p:cNvPr id="25" name="TextBox 24">
            <a:extLst>
              <a:ext uri="{FF2B5EF4-FFF2-40B4-BE49-F238E27FC236}">
                <a16:creationId xmlns:a16="http://schemas.microsoft.com/office/drawing/2014/main" id="{3124366F-7D3F-4A7D-A4BD-ACF8D1B7C2B2}"/>
              </a:ext>
            </a:extLst>
          </p:cNvPr>
          <p:cNvSpPr txBox="1"/>
          <p:nvPr/>
        </p:nvSpPr>
        <p:spPr>
          <a:xfrm>
            <a:off x="9988695" y="1142162"/>
            <a:ext cx="2578531" cy="974562"/>
          </a:xfrm>
          <a:prstGeom prst="rect">
            <a:avLst/>
          </a:prstGeom>
          <a:noFill/>
        </p:spPr>
        <p:txBody>
          <a:bodyPr wrap="square" rtlCol="0">
            <a:spAutoFit/>
          </a:bodyPr>
          <a:lstStyle/>
          <a:p>
            <a:r>
              <a:rPr lang="en-GB" b="1" dirty="0"/>
              <a:t>Damage</a:t>
            </a:r>
          </a:p>
          <a:p>
            <a:r>
              <a:rPr lang="en-GB" b="1" dirty="0"/>
              <a:t>Delays</a:t>
            </a:r>
          </a:p>
          <a:p>
            <a:pPr marL="243411" indent="-243411">
              <a:buFont typeface="Arial" panose="020B0604020202020204" pitchFamily="34" charset="0"/>
              <a:buChar char="•"/>
            </a:pPr>
            <a:endParaRPr lang="en-GB" sz="2133" i="1" dirty="0">
              <a:solidFill>
                <a:schemeClr val="tx2"/>
              </a:solidFill>
            </a:endParaRPr>
          </a:p>
        </p:txBody>
      </p:sp>
      <p:sp>
        <p:nvSpPr>
          <p:cNvPr id="26" name="Arrow: Right 25">
            <a:extLst>
              <a:ext uri="{FF2B5EF4-FFF2-40B4-BE49-F238E27FC236}">
                <a16:creationId xmlns:a16="http://schemas.microsoft.com/office/drawing/2014/main" id="{C1557370-2FE7-4AD4-947B-6FC2345C3B57}"/>
              </a:ext>
            </a:extLst>
          </p:cNvPr>
          <p:cNvSpPr/>
          <p:nvPr/>
        </p:nvSpPr>
        <p:spPr>
          <a:xfrm>
            <a:off x="4739574" y="3989084"/>
            <a:ext cx="477672" cy="192021"/>
          </a:xfrm>
          <a:prstGeom prst="rightArrow">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9" name="Rectangle 18">
            <a:extLst>
              <a:ext uri="{FF2B5EF4-FFF2-40B4-BE49-F238E27FC236}">
                <a16:creationId xmlns:a16="http://schemas.microsoft.com/office/drawing/2014/main" id="{0CFB8000-A78A-4AD3-9CFD-611B78C194DD}"/>
              </a:ext>
            </a:extLst>
          </p:cNvPr>
          <p:cNvSpPr/>
          <p:nvPr/>
        </p:nvSpPr>
        <p:spPr>
          <a:xfrm>
            <a:off x="437834" y="4886889"/>
            <a:ext cx="1522340" cy="369332"/>
          </a:xfrm>
          <a:prstGeom prst="rect">
            <a:avLst/>
          </a:prstGeom>
        </p:spPr>
        <p:txBody>
          <a:bodyPr wrap="none">
            <a:spAutoFit/>
          </a:bodyPr>
          <a:lstStyle/>
          <a:p>
            <a:r>
              <a:rPr lang="nb-NO" b="1" i="1" dirty="0" err="1"/>
              <a:t>Failure</a:t>
            </a:r>
            <a:r>
              <a:rPr lang="nb-NO" b="1" i="1" dirty="0"/>
              <a:t> modes</a:t>
            </a:r>
          </a:p>
        </p:txBody>
      </p:sp>
      <p:sp>
        <p:nvSpPr>
          <p:cNvPr id="27" name="Rectangle 26">
            <a:extLst>
              <a:ext uri="{FF2B5EF4-FFF2-40B4-BE49-F238E27FC236}">
                <a16:creationId xmlns:a16="http://schemas.microsoft.com/office/drawing/2014/main" id="{829E368D-421F-4557-8B44-6EA590DB0F62}"/>
              </a:ext>
            </a:extLst>
          </p:cNvPr>
          <p:cNvSpPr/>
          <p:nvPr/>
        </p:nvSpPr>
        <p:spPr>
          <a:xfrm>
            <a:off x="352824" y="1097978"/>
            <a:ext cx="2012823" cy="203098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8" name="Rectangle 27">
            <a:extLst>
              <a:ext uri="{FF2B5EF4-FFF2-40B4-BE49-F238E27FC236}">
                <a16:creationId xmlns:a16="http://schemas.microsoft.com/office/drawing/2014/main" id="{A994F773-3B38-4087-84FB-2D771474EBB4}"/>
              </a:ext>
            </a:extLst>
          </p:cNvPr>
          <p:cNvSpPr/>
          <p:nvPr/>
        </p:nvSpPr>
        <p:spPr>
          <a:xfrm>
            <a:off x="378377" y="4850138"/>
            <a:ext cx="2012823" cy="19573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30" name="Straight Arrow Connector 29">
            <a:extLst>
              <a:ext uri="{FF2B5EF4-FFF2-40B4-BE49-F238E27FC236}">
                <a16:creationId xmlns:a16="http://schemas.microsoft.com/office/drawing/2014/main" id="{8EDCE0AB-EF76-4CFE-89EA-B8E4792A5480}"/>
              </a:ext>
            </a:extLst>
          </p:cNvPr>
          <p:cNvCxnSpPr>
            <a:cxnSpLocks/>
            <a:stCxn id="27" idx="2"/>
            <a:endCxn id="9" idx="0"/>
          </p:cNvCxnSpPr>
          <p:nvPr/>
        </p:nvCxnSpPr>
        <p:spPr>
          <a:xfrm>
            <a:off x="1359236" y="3128967"/>
            <a:ext cx="5830" cy="2462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45F2D2A-840B-4002-BB99-3102DF79D8B5}"/>
              </a:ext>
            </a:extLst>
          </p:cNvPr>
          <p:cNvCxnSpPr>
            <a:cxnSpLocks/>
          </p:cNvCxnSpPr>
          <p:nvPr/>
        </p:nvCxnSpPr>
        <p:spPr>
          <a:xfrm flipV="1">
            <a:off x="1359236" y="4666181"/>
            <a:ext cx="5830" cy="2311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63D83DB1-4361-4B3A-B704-7953A3D08A11}"/>
              </a:ext>
            </a:extLst>
          </p:cNvPr>
          <p:cNvSpPr/>
          <p:nvPr/>
        </p:nvSpPr>
        <p:spPr>
          <a:xfrm>
            <a:off x="2871825" y="4863376"/>
            <a:ext cx="1477797" cy="646331"/>
          </a:xfrm>
          <a:prstGeom prst="rect">
            <a:avLst/>
          </a:prstGeom>
        </p:spPr>
        <p:txBody>
          <a:bodyPr wrap="square">
            <a:spAutoFit/>
          </a:bodyPr>
          <a:lstStyle/>
          <a:p>
            <a:pPr lvl="0"/>
            <a:r>
              <a:rPr lang="en-GB" b="1" dirty="0"/>
              <a:t>Intensity and</a:t>
            </a:r>
          </a:p>
          <a:p>
            <a:pPr lvl="0"/>
            <a:r>
              <a:rPr lang="en-GB" b="1" dirty="0"/>
              <a:t>Duration</a:t>
            </a:r>
          </a:p>
        </p:txBody>
      </p:sp>
      <p:pic>
        <p:nvPicPr>
          <p:cNvPr id="34" name="Picture 33">
            <a:extLst>
              <a:ext uri="{FF2B5EF4-FFF2-40B4-BE49-F238E27FC236}">
                <a16:creationId xmlns:a16="http://schemas.microsoft.com/office/drawing/2014/main" id="{36FD399B-59A5-43BF-B769-C50A0A10D7F1}"/>
              </a:ext>
            </a:extLst>
          </p:cNvPr>
          <p:cNvPicPr>
            <a:picLocks noChangeAspect="1"/>
          </p:cNvPicPr>
          <p:nvPr/>
        </p:nvPicPr>
        <p:blipFill rotWithShape="1">
          <a:blip r:embed="rId3"/>
          <a:srcRect r="11975"/>
          <a:stretch/>
        </p:blipFill>
        <p:spPr>
          <a:xfrm>
            <a:off x="2854182" y="1858946"/>
            <a:ext cx="1802455" cy="1130999"/>
          </a:xfrm>
          <a:prstGeom prst="rect">
            <a:avLst/>
          </a:prstGeom>
        </p:spPr>
      </p:pic>
      <p:sp>
        <p:nvSpPr>
          <p:cNvPr id="35" name="Rectangle 34">
            <a:extLst>
              <a:ext uri="{FF2B5EF4-FFF2-40B4-BE49-F238E27FC236}">
                <a16:creationId xmlns:a16="http://schemas.microsoft.com/office/drawing/2014/main" id="{8218B80D-A890-4CC4-8A92-10B0CE63C3E0}"/>
              </a:ext>
            </a:extLst>
          </p:cNvPr>
          <p:cNvSpPr/>
          <p:nvPr/>
        </p:nvSpPr>
        <p:spPr>
          <a:xfrm>
            <a:off x="2781036" y="1097978"/>
            <a:ext cx="2012822" cy="20535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6" name="Picture 4" descr="Image result for natural hazards cartoon">
            <a:extLst>
              <a:ext uri="{FF2B5EF4-FFF2-40B4-BE49-F238E27FC236}">
                <a16:creationId xmlns:a16="http://schemas.microsoft.com/office/drawing/2014/main" id="{B0345C10-4B0C-41A1-86E3-6E977D4A563D}"/>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50000" t="21747" r="24140" b="55637"/>
          <a:stretch/>
        </p:blipFill>
        <p:spPr bwMode="auto">
          <a:xfrm>
            <a:off x="549704" y="1591398"/>
            <a:ext cx="611828" cy="535096"/>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a:extLst>
              <a:ext uri="{FF2B5EF4-FFF2-40B4-BE49-F238E27FC236}">
                <a16:creationId xmlns:a16="http://schemas.microsoft.com/office/drawing/2014/main" id="{8578AE49-E295-4DA8-94C3-74AEA0B8DB02}"/>
              </a:ext>
            </a:extLst>
          </p:cNvPr>
          <p:cNvPicPr>
            <a:picLocks noChangeAspect="1"/>
          </p:cNvPicPr>
          <p:nvPr/>
        </p:nvPicPr>
        <p:blipFill>
          <a:blip r:embed="rId6"/>
          <a:stretch>
            <a:fillRect/>
          </a:stretch>
        </p:blipFill>
        <p:spPr>
          <a:xfrm>
            <a:off x="1536172" y="1554066"/>
            <a:ext cx="663376" cy="502882"/>
          </a:xfrm>
          <a:prstGeom prst="rect">
            <a:avLst/>
          </a:prstGeom>
        </p:spPr>
      </p:pic>
      <p:pic>
        <p:nvPicPr>
          <p:cNvPr id="40" name="Picture 39">
            <a:extLst>
              <a:ext uri="{FF2B5EF4-FFF2-40B4-BE49-F238E27FC236}">
                <a16:creationId xmlns:a16="http://schemas.microsoft.com/office/drawing/2014/main" id="{2DF83E0D-D1B1-4280-9E4D-31C19D000F5C}"/>
              </a:ext>
            </a:extLst>
          </p:cNvPr>
          <p:cNvPicPr>
            <a:picLocks noChangeAspect="1"/>
          </p:cNvPicPr>
          <p:nvPr/>
        </p:nvPicPr>
        <p:blipFill>
          <a:blip r:embed="rId7"/>
          <a:stretch>
            <a:fillRect/>
          </a:stretch>
        </p:blipFill>
        <p:spPr>
          <a:xfrm>
            <a:off x="511869" y="2495843"/>
            <a:ext cx="611828" cy="430656"/>
          </a:xfrm>
          <a:prstGeom prst="rect">
            <a:avLst/>
          </a:prstGeom>
        </p:spPr>
      </p:pic>
      <p:pic>
        <p:nvPicPr>
          <p:cNvPr id="41" name="Picture 40">
            <a:extLst>
              <a:ext uri="{FF2B5EF4-FFF2-40B4-BE49-F238E27FC236}">
                <a16:creationId xmlns:a16="http://schemas.microsoft.com/office/drawing/2014/main" id="{82E2E297-7670-4996-9906-43F906ED07AA}"/>
              </a:ext>
            </a:extLst>
          </p:cNvPr>
          <p:cNvPicPr>
            <a:picLocks noChangeAspect="1"/>
          </p:cNvPicPr>
          <p:nvPr/>
        </p:nvPicPr>
        <p:blipFill>
          <a:blip r:embed="rId8"/>
          <a:stretch>
            <a:fillRect/>
          </a:stretch>
        </p:blipFill>
        <p:spPr>
          <a:xfrm>
            <a:off x="1558156" y="2424445"/>
            <a:ext cx="704128" cy="559782"/>
          </a:xfrm>
          <a:prstGeom prst="rect">
            <a:avLst/>
          </a:prstGeom>
        </p:spPr>
      </p:pic>
      <p:sp>
        <p:nvSpPr>
          <p:cNvPr id="42" name="Rectangle 41">
            <a:extLst>
              <a:ext uri="{FF2B5EF4-FFF2-40B4-BE49-F238E27FC236}">
                <a16:creationId xmlns:a16="http://schemas.microsoft.com/office/drawing/2014/main" id="{51B1EE54-EE2D-49D6-888B-E9B02588985F}"/>
              </a:ext>
            </a:extLst>
          </p:cNvPr>
          <p:cNvSpPr/>
          <p:nvPr/>
        </p:nvSpPr>
        <p:spPr>
          <a:xfrm>
            <a:off x="10097077" y="4863376"/>
            <a:ext cx="1973297" cy="1477328"/>
          </a:xfrm>
          <a:prstGeom prst="rect">
            <a:avLst/>
          </a:prstGeom>
        </p:spPr>
        <p:txBody>
          <a:bodyPr wrap="square">
            <a:spAutoFit/>
          </a:bodyPr>
          <a:lstStyle/>
          <a:p>
            <a:r>
              <a:rPr lang="en-GB" b="1" dirty="0"/>
              <a:t>Detours and trip cancellations</a:t>
            </a:r>
          </a:p>
          <a:p>
            <a:r>
              <a:rPr lang="en-GB" b="1" dirty="0"/>
              <a:t>Consequences of loss of trans-</a:t>
            </a:r>
            <a:r>
              <a:rPr lang="en-GB" b="1" dirty="0" err="1"/>
              <a:t>portation</a:t>
            </a:r>
            <a:r>
              <a:rPr lang="en-GB" b="1" dirty="0"/>
              <a:t> service</a:t>
            </a:r>
          </a:p>
        </p:txBody>
      </p:sp>
      <p:pic>
        <p:nvPicPr>
          <p:cNvPr id="2" name="Picture 1">
            <a:extLst>
              <a:ext uri="{FF2B5EF4-FFF2-40B4-BE49-F238E27FC236}">
                <a16:creationId xmlns:a16="http://schemas.microsoft.com/office/drawing/2014/main" id="{5F5A7C39-0858-439B-A450-32AA4532DE1A}"/>
              </a:ext>
            </a:extLst>
          </p:cNvPr>
          <p:cNvPicPr>
            <a:picLocks noChangeAspect="1"/>
          </p:cNvPicPr>
          <p:nvPr/>
        </p:nvPicPr>
        <p:blipFill rotWithShape="1">
          <a:blip r:embed="rId9"/>
          <a:srcRect r="38292"/>
          <a:stretch/>
        </p:blipFill>
        <p:spPr>
          <a:xfrm>
            <a:off x="1094061" y="5247967"/>
            <a:ext cx="1285163" cy="1482079"/>
          </a:xfrm>
          <a:prstGeom prst="rect">
            <a:avLst/>
          </a:prstGeom>
        </p:spPr>
      </p:pic>
      <p:pic>
        <p:nvPicPr>
          <p:cNvPr id="3" name="Picture 2">
            <a:extLst>
              <a:ext uri="{FF2B5EF4-FFF2-40B4-BE49-F238E27FC236}">
                <a16:creationId xmlns:a16="http://schemas.microsoft.com/office/drawing/2014/main" id="{94AC5244-C98E-4350-B66D-58E585E5F6F0}"/>
              </a:ext>
            </a:extLst>
          </p:cNvPr>
          <p:cNvPicPr>
            <a:picLocks noChangeAspect="1"/>
          </p:cNvPicPr>
          <p:nvPr/>
        </p:nvPicPr>
        <p:blipFill>
          <a:blip r:embed="rId10"/>
          <a:stretch>
            <a:fillRect/>
          </a:stretch>
        </p:blipFill>
        <p:spPr>
          <a:xfrm>
            <a:off x="2892996" y="5460851"/>
            <a:ext cx="1751848" cy="1335164"/>
          </a:xfrm>
          <a:prstGeom prst="rect">
            <a:avLst/>
          </a:prstGeom>
        </p:spPr>
      </p:pic>
      <p:sp>
        <p:nvSpPr>
          <p:cNvPr id="37" name="Rectangle 36">
            <a:extLst>
              <a:ext uri="{FF2B5EF4-FFF2-40B4-BE49-F238E27FC236}">
                <a16:creationId xmlns:a16="http://schemas.microsoft.com/office/drawing/2014/main" id="{1C747A41-6C4A-441C-9B30-A862D56951AD}"/>
              </a:ext>
            </a:extLst>
          </p:cNvPr>
          <p:cNvSpPr/>
          <p:nvPr/>
        </p:nvSpPr>
        <p:spPr>
          <a:xfrm>
            <a:off x="2781035" y="4897373"/>
            <a:ext cx="2012823" cy="18986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 name="Picture 3">
            <a:extLst>
              <a:ext uri="{FF2B5EF4-FFF2-40B4-BE49-F238E27FC236}">
                <a16:creationId xmlns:a16="http://schemas.microsoft.com/office/drawing/2014/main" id="{59350D1D-1A7B-4AED-99FB-33919D67A26D}"/>
              </a:ext>
            </a:extLst>
          </p:cNvPr>
          <p:cNvPicPr>
            <a:picLocks noChangeAspect="1"/>
          </p:cNvPicPr>
          <p:nvPr/>
        </p:nvPicPr>
        <p:blipFill>
          <a:blip r:embed="rId11"/>
          <a:stretch>
            <a:fillRect/>
          </a:stretch>
        </p:blipFill>
        <p:spPr>
          <a:xfrm>
            <a:off x="416406" y="5256221"/>
            <a:ext cx="982550" cy="1473825"/>
          </a:xfrm>
          <a:prstGeom prst="rect">
            <a:avLst/>
          </a:prstGeom>
        </p:spPr>
      </p:pic>
      <p:pic>
        <p:nvPicPr>
          <p:cNvPr id="6" name="Picture 5">
            <a:extLst>
              <a:ext uri="{FF2B5EF4-FFF2-40B4-BE49-F238E27FC236}">
                <a16:creationId xmlns:a16="http://schemas.microsoft.com/office/drawing/2014/main" id="{107998BC-2234-49B3-9FC7-B8CD67AE1D67}"/>
              </a:ext>
            </a:extLst>
          </p:cNvPr>
          <p:cNvPicPr>
            <a:picLocks noChangeAspect="1"/>
          </p:cNvPicPr>
          <p:nvPr/>
        </p:nvPicPr>
        <p:blipFill>
          <a:blip r:embed="rId12"/>
          <a:stretch>
            <a:fillRect/>
          </a:stretch>
        </p:blipFill>
        <p:spPr>
          <a:xfrm>
            <a:off x="5312321" y="5566984"/>
            <a:ext cx="713777" cy="600664"/>
          </a:xfrm>
          <a:prstGeom prst="rect">
            <a:avLst/>
          </a:prstGeom>
        </p:spPr>
      </p:pic>
      <p:pic>
        <p:nvPicPr>
          <p:cNvPr id="7" name="Picture 6">
            <a:extLst>
              <a:ext uri="{FF2B5EF4-FFF2-40B4-BE49-F238E27FC236}">
                <a16:creationId xmlns:a16="http://schemas.microsoft.com/office/drawing/2014/main" id="{9985CC1D-3B63-42DF-8A7F-134880C82C9B}"/>
              </a:ext>
            </a:extLst>
          </p:cNvPr>
          <p:cNvPicPr>
            <a:picLocks noChangeAspect="1"/>
          </p:cNvPicPr>
          <p:nvPr/>
        </p:nvPicPr>
        <p:blipFill>
          <a:blip r:embed="rId13"/>
          <a:stretch>
            <a:fillRect/>
          </a:stretch>
        </p:blipFill>
        <p:spPr>
          <a:xfrm>
            <a:off x="6172133" y="5523403"/>
            <a:ext cx="1006794" cy="557982"/>
          </a:xfrm>
          <a:prstGeom prst="rect">
            <a:avLst/>
          </a:prstGeom>
        </p:spPr>
      </p:pic>
      <p:pic>
        <p:nvPicPr>
          <p:cNvPr id="38" name="Picture 37">
            <a:extLst>
              <a:ext uri="{FF2B5EF4-FFF2-40B4-BE49-F238E27FC236}">
                <a16:creationId xmlns:a16="http://schemas.microsoft.com/office/drawing/2014/main" id="{3634F192-1931-4D67-AD44-339040987EA2}"/>
              </a:ext>
            </a:extLst>
          </p:cNvPr>
          <p:cNvPicPr>
            <a:picLocks noChangeAspect="1"/>
          </p:cNvPicPr>
          <p:nvPr/>
        </p:nvPicPr>
        <p:blipFill>
          <a:blip r:embed="rId14"/>
          <a:stretch>
            <a:fillRect/>
          </a:stretch>
        </p:blipFill>
        <p:spPr>
          <a:xfrm>
            <a:off x="5680332" y="6120414"/>
            <a:ext cx="983602" cy="687101"/>
          </a:xfrm>
          <a:prstGeom prst="rect">
            <a:avLst/>
          </a:prstGeom>
        </p:spPr>
      </p:pic>
      <p:sp>
        <p:nvSpPr>
          <p:cNvPr id="43" name="Rectangle 42">
            <a:extLst>
              <a:ext uri="{FF2B5EF4-FFF2-40B4-BE49-F238E27FC236}">
                <a16:creationId xmlns:a16="http://schemas.microsoft.com/office/drawing/2014/main" id="{0B21DE33-F5BC-4E12-BC12-29C062DB6E54}"/>
              </a:ext>
            </a:extLst>
          </p:cNvPr>
          <p:cNvSpPr/>
          <p:nvPr/>
        </p:nvSpPr>
        <p:spPr>
          <a:xfrm>
            <a:off x="5213266" y="4920614"/>
            <a:ext cx="2012823" cy="1875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44" name="Picture 43">
            <a:extLst>
              <a:ext uri="{FF2B5EF4-FFF2-40B4-BE49-F238E27FC236}">
                <a16:creationId xmlns:a16="http://schemas.microsoft.com/office/drawing/2014/main" id="{B65BBF9C-ACCE-4D12-B7C3-515257C5929A}"/>
              </a:ext>
            </a:extLst>
          </p:cNvPr>
          <p:cNvPicPr>
            <a:picLocks noChangeAspect="1"/>
          </p:cNvPicPr>
          <p:nvPr/>
        </p:nvPicPr>
        <p:blipFill>
          <a:blip r:embed="rId15"/>
          <a:stretch>
            <a:fillRect/>
          </a:stretch>
        </p:blipFill>
        <p:spPr>
          <a:xfrm>
            <a:off x="7992209" y="1741606"/>
            <a:ext cx="1599443" cy="1204337"/>
          </a:xfrm>
          <a:prstGeom prst="rect">
            <a:avLst/>
          </a:prstGeom>
        </p:spPr>
      </p:pic>
      <p:sp>
        <p:nvSpPr>
          <p:cNvPr id="45" name="Rectangle 44">
            <a:extLst>
              <a:ext uri="{FF2B5EF4-FFF2-40B4-BE49-F238E27FC236}">
                <a16:creationId xmlns:a16="http://schemas.microsoft.com/office/drawing/2014/main" id="{4C3EF2AE-0720-4DC6-B3CB-ED8950051553}"/>
              </a:ext>
            </a:extLst>
          </p:cNvPr>
          <p:cNvSpPr/>
          <p:nvPr/>
        </p:nvSpPr>
        <p:spPr>
          <a:xfrm>
            <a:off x="7840250" y="4855738"/>
            <a:ext cx="1411412" cy="646331"/>
          </a:xfrm>
          <a:prstGeom prst="rect">
            <a:avLst/>
          </a:prstGeom>
        </p:spPr>
        <p:txBody>
          <a:bodyPr wrap="none">
            <a:spAutoFit/>
          </a:bodyPr>
          <a:lstStyle/>
          <a:p>
            <a:r>
              <a:rPr lang="en-US" b="1" i="1" dirty="0"/>
              <a:t>Functional </a:t>
            </a:r>
          </a:p>
          <a:p>
            <a:r>
              <a:rPr lang="en-US" b="1" i="1" dirty="0"/>
              <a:t>Vulnerability</a:t>
            </a:r>
          </a:p>
        </p:txBody>
      </p:sp>
      <p:pic>
        <p:nvPicPr>
          <p:cNvPr id="48" name="Picture 47">
            <a:extLst>
              <a:ext uri="{FF2B5EF4-FFF2-40B4-BE49-F238E27FC236}">
                <a16:creationId xmlns:a16="http://schemas.microsoft.com/office/drawing/2014/main" id="{FE02669C-E3A9-426E-A99C-781FE163B607}"/>
              </a:ext>
            </a:extLst>
          </p:cNvPr>
          <p:cNvPicPr>
            <a:picLocks noChangeAspect="1"/>
          </p:cNvPicPr>
          <p:nvPr/>
        </p:nvPicPr>
        <p:blipFill>
          <a:blip r:embed="rId16"/>
          <a:stretch>
            <a:fillRect/>
          </a:stretch>
        </p:blipFill>
        <p:spPr>
          <a:xfrm flipH="1">
            <a:off x="7776665" y="5460851"/>
            <a:ext cx="1876911" cy="1224692"/>
          </a:xfrm>
          <a:prstGeom prst="rect">
            <a:avLst/>
          </a:prstGeom>
        </p:spPr>
      </p:pic>
      <p:pic>
        <p:nvPicPr>
          <p:cNvPr id="50" name="Picture 49">
            <a:extLst>
              <a:ext uri="{FF2B5EF4-FFF2-40B4-BE49-F238E27FC236}">
                <a16:creationId xmlns:a16="http://schemas.microsoft.com/office/drawing/2014/main" id="{637A5AF8-6D87-4896-A147-7787B5BF8822}"/>
              </a:ext>
            </a:extLst>
          </p:cNvPr>
          <p:cNvPicPr>
            <a:picLocks noChangeAspect="1"/>
          </p:cNvPicPr>
          <p:nvPr/>
        </p:nvPicPr>
        <p:blipFill>
          <a:blip r:embed="rId17"/>
          <a:stretch>
            <a:fillRect/>
          </a:stretch>
        </p:blipFill>
        <p:spPr>
          <a:xfrm>
            <a:off x="10097077" y="1759160"/>
            <a:ext cx="1705655" cy="1186783"/>
          </a:xfrm>
          <a:prstGeom prst="rect">
            <a:avLst/>
          </a:prstGeom>
        </p:spPr>
      </p:pic>
      <p:cxnSp>
        <p:nvCxnSpPr>
          <p:cNvPr id="52" name="Straight Arrow Connector 51">
            <a:extLst>
              <a:ext uri="{FF2B5EF4-FFF2-40B4-BE49-F238E27FC236}">
                <a16:creationId xmlns:a16="http://schemas.microsoft.com/office/drawing/2014/main" id="{43AA9ABC-F326-47C7-9861-115E28A919D2}"/>
              </a:ext>
            </a:extLst>
          </p:cNvPr>
          <p:cNvCxnSpPr/>
          <p:nvPr/>
        </p:nvCxnSpPr>
        <p:spPr>
          <a:xfrm flipV="1">
            <a:off x="3781090" y="4678701"/>
            <a:ext cx="5830" cy="2311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3" name="Picture 52">
            <a:extLst>
              <a:ext uri="{FF2B5EF4-FFF2-40B4-BE49-F238E27FC236}">
                <a16:creationId xmlns:a16="http://schemas.microsoft.com/office/drawing/2014/main" id="{B2F64DFB-BE96-41F5-9157-91D7B47A3ADB}"/>
              </a:ext>
            </a:extLst>
          </p:cNvPr>
          <p:cNvPicPr>
            <a:picLocks noChangeAspect="1"/>
          </p:cNvPicPr>
          <p:nvPr/>
        </p:nvPicPr>
        <p:blipFill>
          <a:blip r:embed="rId18"/>
          <a:stretch>
            <a:fillRect/>
          </a:stretch>
        </p:blipFill>
        <p:spPr>
          <a:xfrm>
            <a:off x="9997968" y="1105580"/>
            <a:ext cx="2024047" cy="1958418"/>
          </a:xfrm>
          <a:prstGeom prst="rect">
            <a:avLst/>
          </a:prstGeom>
        </p:spPr>
      </p:pic>
      <p:pic>
        <p:nvPicPr>
          <p:cNvPr id="55" name="Picture 54">
            <a:extLst>
              <a:ext uri="{FF2B5EF4-FFF2-40B4-BE49-F238E27FC236}">
                <a16:creationId xmlns:a16="http://schemas.microsoft.com/office/drawing/2014/main" id="{7CF39151-9B38-4FDF-BA73-1D3AE77A71E8}"/>
              </a:ext>
            </a:extLst>
          </p:cNvPr>
          <p:cNvPicPr>
            <a:picLocks noChangeAspect="1"/>
          </p:cNvPicPr>
          <p:nvPr/>
        </p:nvPicPr>
        <p:blipFill>
          <a:blip r:embed="rId19"/>
          <a:stretch>
            <a:fillRect/>
          </a:stretch>
        </p:blipFill>
        <p:spPr>
          <a:xfrm>
            <a:off x="10606073" y="6292569"/>
            <a:ext cx="825016" cy="467710"/>
          </a:xfrm>
          <a:prstGeom prst="rect">
            <a:avLst/>
          </a:prstGeom>
        </p:spPr>
      </p:pic>
      <p:pic>
        <p:nvPicPr>
          <p:cNvPr id="56" name="Picture 55">
            <a:extLst>
              <a:ext uri="{FF2B5EF4-FFF2-40B4-BE49-F238E27FC236}">
                <a16:creationId xmlns:a16="http://schemas.microsoft.com/office/drawing/2014/main" id="{70DC550F-D905-4BA6-BFEF-7C5853E29B59}"/>
              </a:ext>
            </a:extLst>
          </p:cNvPr>
          <p:cNvPicPr>
            <a:picLocks noChangeAspect="1"/>
          </p:cNvPicPr>
          <p:nvPr/>
        </p:nvPicPr>
        <p:blipFill>
          <a:blip r:embed="rId20"/>
          <a:stretch>
            <a:fillRect/>
          </a:stretch>
        </p:blipFill>
        <p:spPr>
          <a:xfrm>
            <a:off x="6077951" y="4011080"/>
            <a:ext cx="164606" cy="317019"/>
          </a:xfrm>
          <a:prstGeom prst="rect">
            <a:avLst/>
          </a:prstGeom>
        </p:spPr>
      </p:pic>
      <p:cxnSp>
        <p:nvCxnSpPr>
          <p:cNvPr id="57" name="Straight Arrow Connector 56">
            <a:extLst>
              <a:ext uri="{FF2B5EF4-FFF2-40B4-BE49-F238E27FC236}">
                <a16:creationId xmlns:a16="http://schemas.microsoft.com/office/drawing/2014/main" id="{C895C576-BA07-45EC-B013-9A6D2EE91657}"/>
              </a:ext>
            </a:extLst>
          </p:cNvPr>
          <p:cNvCxnSpPr/>
          <p:nvPr/>
        </p:nvCxnSpPr>
        <p:spPr>
          <a:xfrm flipV="1">
            <a:off x="6149247" y="4678701"/>
            <a:ext cx="5830" cy="2311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C3373D23-8C02-49A4-A297-39CC03E60F82}"/>
              </a:ext>
            </a:extLst>
          </p:cNvPr>
          <p:cNvCxnSpPr/>
          <p:nvPr/>
        </p:nvCxnSpPr>
        <p:spPr>
          <a:xfrm flipV="1">
            <a:off x="8739899" y="4692631"/>
            <a:ext cx="5830" cy="2311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B55AA7FA-FCD6-4EC7-ACBF-D819E41B4E31}"/>
              </a:ext>
            </a:extLst>
          </p:cNvPr>
          <p:cNvCxnSpPr>
            <a:cxnSpLocks/>
            <a:endCxn id="13" idx="0"/>
          </p:cNvCxnSpPr>
          <p:nvPr/>
        </p:nvCxnSpPr>
        <p:spPr>
          <a:xfrm flipH="1">
            <a:off x="8688512" y="3084951"/>
            <a:ext cx="8865" cy="2922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251F0112-755D-4C52-8279-617405106604}"/>
              </a:ext>
            </a:extLst>
          </p:cNvPr>
          <p:cNvCxnSpPr/>
          <p:nvPr/>
        </p:nvCxnSpPr>
        <p:spPr>
          <a:xfrm flipV="1">
            <a:off x="10949904" y="4699594"/>
            <a:ext cx="5830" cy="2311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8D552A1B-72E3-4FD6-A541-075581FBA224}"/>
              </a:ext>
            </a:extLst>
          </p:cNvPr>
          <p:cNvCxnSpPr>
            <a:cxnSpLocks/>
            <a:stCxn id="53" idx="2"/>
          </p:cNvCxnSpPr>
          <p:nvPr/>
        </p:nvCxnSpPr>
        <p:spPr>
          <a:xfrm>
            <a:off x="11009992" y="3063998"/>
            <a:ext cx="4294" cy="3026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DFEFEE4F-1D03-47CE-8165-F87F61F41024}"/>
              </a:ext>
            </a:extLst>
          </p:cNvPr>
          <p:cNvSpPr/>
          <p:nvPr/>
        </p:nvSpPr>
        <p:spPr>
          <a:xfrm>
            <a:off x="7690966" y="4903622"/>
            <a:ext cx="2012823" cy="18923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5" name="Rectangle 64">
            <a:extLst>
              <a:ext uri="{FF2B5EF4-FFF2-40B4-BE49-F238E27FC236}">
                <a16:creationId xmlns:a16="http://schemas.microsoft.com/office/drawing/2014/main" id="{084CAAF5-C073-4618-A6D7-D70739E71436}"/>
              </a:ext>
            </a:extLst>
          </p:cNvPr>
          <p:cNvSpPr/>
          <p:nvPr/>
        </p:nvSpPr>
        <p:spPr>
          <a:xfrm>
            <a:off x="10077313" y="4902361"/>
            <a:ext cx="2012823" cy="189239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cxnSp>
        <p:nvCxnSpPr>
          <p:cNvPr id="69" name="Straight Arrow Connector 68">
            <a:extLst>
              <a:ext uri="{FF2B5EF4-FFF2-40B4-BE49-F238E27FC236}">
                <a16:creationId xmlns:a16="http://schemas.microsoft.com/office/drawing/2014/main" id="{EF26DD5B-D27D-408C-BFBF-580828910E4E}"/>
              </a:ext>
            </a:extLst>
          </p:cNvPr>
          <p:cNvCxnSpPr>
            <a:cxnSpLocks/>
          </p:cNvCxnSpPr>
          <p:nvPr/>
        </p:nvCxnSpPr>
        <p:spPr>
          <a:xfrm>
            <a:off x="3772607" y="3137794"/>
            <a:ext cx="5830" cy="2462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B7F5F1DC-6B11-4D98-B7B5-3B87ABD49D48}"/>
              </a:ext>
            </a:extLst>
          </p:cNvPr>
          <p:cNvSpPr/>
          <p:nvPr/>
        </p:nvSpPr>
        <p:spPr>
          <a:xfrm>
            <a:off x="7682902" y="1105580"/>
            <a:ext cx="2012822" cy="20535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046065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0AE645F5-E5A0-4CAF-86D5-BCBE02125099}"/>
              </a:ext>
            </a:extLst>
          </p:cNvPr>
          <p:cNvGraphicFramePr>
            <a:graphicFrameLocks noGrp="1"/>
          </p:cNvGraphicFramePr>
          <p:nvPr>
            <p:ph idx="1"/>
            <p:extLst>
              <p:ext uri="{D42A27DB-BD31-4B8C-83A1-F6EECF244321}">
                <p14:modId xmlns:p14="http://schemas.microsoft.com/office/powerpoint/2010/main" val="3419991536"/>
              </p:ext>
            </p:extLst>
          </p:nvPr>
        </p:nvGraphicFramePr>
        <p:xfrm>
          <a:off x="304800" y="1130300"/>
          <a:ext cx="11595100" cy="520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B105471F-4A57-4A96-99E5-86E93498AF4A}"/>
              </a:ext>
            </a:extLst>
          </p:cNvPr>
          <p:cNvSpPr txBox="1"/>
          <p:nvPr/>
        </p:nvSpPr>
        <p:spPr>
          <a:xfrm>
            <a:off x="172487" y="1010070"/>
            <a:ext cx="2451100" cy="923330"/>
          </a:xfrm>
          <a:prstGeom prst="rect">
            <a:avLst/>
          </a:prstGeom>
          <a:noFill/>
        </p:spPr>
        <p:txBody>
          <a:bodyPr wrap="square" rtlCol="0">
            <a:spAutoFit/>
          </a:bodyPr>
          <a:lstStyle/>
          <a:p>
            <a:r>
              <a:rPr lang="nb-NO" dirty="0" err="1"/>
              <a:t>Structural</a:t>
            </a:r>
            <a:r>
              <a:rPr lang="nb-NO" dirty="0"/>
              <a:t> </a:t>
            </a:r>
            <a:r>
              <a:rPr lang="nb-NO" dirty="0" err="1"/>
              <a:t>asset</a:t>
            </a:r>
            <a:r>
              <a:rPr lang="nb-NO" dirty="0"/>
              <a:t> </a:t>
            </a:r>
            <a:r>
              <a:rPr lang="nb-NO" dirty="0" err="1"/>
              <a:t>vulnerability</a:t>
            </a:r>
            <a:r>
              <a:rPr lang="nb-NO" dirty="0"/>
              <a:t> </a:t>
            </a:r>
            <a:r>
              <a:rPr lang="nb-NO" dirty="0" err="1"/>
              <a:t>function</a:t>
            </a:r>
            <a:r>
              <a:rPr lang="nb-NO" dirty="0"/>
              <a:t> - </a:t>
            </a:r>
            <a:r>
              <a:rPr lang="nb-NO" dirty="0" err="1"/>
              <a:t>deterministic</a:t>
            </a:r>
            <a:endParaRPr lang="nb-NO" dirty="0"/>
          </a:p>
        </p:txBody>
      </p:sp>
      <p:sp>
        <p:nvSpPr>
          <p:cNvPr id="8" name="TextBox 7">
            <a:extLst>
              <a:ext uri="{FF2B5EF4-FFF2-40B4-BE49-F238E27FC236}">
                <a16:creationId xmlns:a16="http://schemas.microsoft.com/office/drawing/2014/main" id="{A4BC58E6-C1F4-4AC2-929A-BE1B2B4A4F42}"/>
              </a:ext>
            </a:extLst>
          </p:cNvPr>
          <p:cNvSpPr txBox="1"/>
          <p:nvPr/>
        </p:nvSpPr>
        <p:spPr>
          <a:xfrm>
            <a:off x="120650" y="4031571"/>
            <a:ext cx="2482850" cy="646331"/>
          </a:xfrm>
          <a:prstGeom prst="rect">
            <a:avLst/>
          </a:prstGeom>
          <a:noFill/>
        </p:spPr>
        <p:txBody>
          <a:bodyPr wrap="square" rtlCol="0">
            <a:spAutoFit/>
          </a:bodyPr>
          <a:lstStyle/>
          <a:p>
            <a:r>
              <a:rPr lang="nb-NO" dirty="0"/>
              <a:t>Asset </a:t>
            </a:r>
            <a:r>
              <a:rPr lang="nb-NO" dirty="0" err="1"/>
              <a:t>fragility</a:t>
            </a:r>
            <a:r>
              <a:rPr lang="nb-NO" dirty="0"/>
              <a:t>  </a:t>
            </a:r>
            <a:r>
              <a:rPr lang="nb-NO" dirty="0" err="1"/>
              <a:t>function</a:t>
            </a:r>
            <a:r>
              <a:rPr lang="nb-NO" dirty="0"/>
              <a:t> -</a:t>
            </a:r>
            <a:r>
              <a:rPr lang="nb-NO" dirty="0" err="1"/>
              <a:t>probabilistic</a:t>
            </a:r>
            <a:endParaRPr lang="nb-NO" dirty="0"/>
          </a:p>
        </p:txBody>
      </p:sp>
      <p:cxnSp>
        <p:nvCxnSpPr>
          <p:cNvPr id="12" name="Straight Arrow Connector 11">
            <a:extLst>
              <a:ext uri="{FF2B5EF4-FFF2-40B4-BE49-F238E27FC236}">
                <a16:creationId xmlns:a16="http://schemas.microsoft.com/office/drawing/2014/main" id="{DB36CCBD-B7B2-4B1F-A67F-E463F953E3B2}"/>
              </a:ext>
            </a:extLst>
          </p:cNvPr>
          <p:cNvCxnSpPr>
            <a:cxnSpLocks/>
          </p:cNvCxnSpPr>
          <p:nvPr/>
        </p:nvCxnSpPr>
        <p:spPr>
          <a:xfrm>
            <a:off x="2425908" y="2689318"/>
            <a:ext cx="1450437" cy="24795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322A5A6-1EB3-4625-85EE-ABFB355BE859}"/>
              </a:ext>
            </a:extLst>
          </p:cNvPr>
          <p:cNvCxnSpPr>
            <a:cxnSpLocks/>
          </p:cNvCxnSpPr>
          <p:nvPr/>
        </p:nvCxnSpPr>
        <p:spPr>
          <a:xfrm flipV="1">
            <a:off x="2850055" y="6235700"/>
            <a:ext cx="528145" cy="2218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98ABE1EA-7CF0-4F77-81DD-E163B98CBF25}"/>
              </a:ext>
            </a:extLst>
          </p:cNvPr>
          <p:cNvPicPr>
            <a:picLocks noChangeAspect="1"/>
          </p:cNvPicPr>
          <p:nvPr/>
        </p:nvPicPr>
        <p:blipFill>
          <a:blip r:embed="rId8"/>
          <a:stretch>
            <a:fillRect/>
          </a:stretch>
        </p:blipFill>
        <p:spPr>
          <a:xfrm>
            <a:off x="53407" y="4677902"/>
            <a:ext cx="2776087" cy="2022885"/>
          </a:xfrm>
          <a:prstGeom prst="rect">
            <a:avLst/>
          </a:prstGeom>
        </p:spPr>
      </p:pic>
      <p:pic>
        <p:nvPicPr>
          <p:cNvPr id="19" name="Picture 18">
            <a:extLst>
              <a:ext uri="{FF2B5EF4-FFF2-40B4-BE49-F238E27FC236}">
                <a16:creationId xmlns:a16="http://schemas.microsoft.com/office/drawing/2014/main" id="{B8636CC9-13C4-442C-8C80-5A71B93240CE}"/>
              </a:ext>
            </a:extLst>
          </p:cNvPr>
          <p:cNvPicPr>
            <a:picLocks noChangeAspect="1"/>
          </p:cNvPicPr>
          <p:nvPr/>
        </p:nvPicPr>
        <p:blipFill>
          <a:blip r:embed="rId9"/>
          <a:stretch>
            <a:fillRect/>
          </a:stretch>
        </p:blipFill>
        <p:spPr>
          <a:xfrm>
            <a:off x="120650" y="1872181"/>
            <a:ext cx="2554775" cy="1861619"/>
          </a:xfrm>
          <a:prstGeom prst="rect">
            <a:avLst/>
          </a:prstGeom>
        </p:spPr>
      </p:pic>
      <p:pic>
        <p:nvPicPr>
          <p:cNvPr id="2" name="Picture 1">
            <a:extLst>
              <a:ext uri="{FF2B5EF4-FFF2-40B4-BE49-F238E27FC236}">
                <a16:creationId xmlns:a16="http://schemas.microsoft.com/office/drawing/2014/main" id="{DD6FD73D-E83B-4F0C-98DD-22FC798CDDFE}"/>
              </a:ext>
            </a:extLst>
          </p:cNvPr>
          <p:cNvPicPr>
            <a:picLocks noChangeAspect="1"/>
          </p:cNvPicPr>
          <p:nvPr/>
        </p:nvPicPr>
        <p:blipFill>
          <a:blip r:embed="rId10"/>
          <a:stretch>
            <a:fillRect/>
          </a:stretch>
        </p:blipFill>
        <p:spPr>
          <a:xfrm>
            <a:off x="9247773" y="1814986"/>
            <a:ext cx="2633266" cy="1918814"/>
          </a:xfrm>
          <a:prstGeom prst="rect">
            <a:avLst/>
          </a:prstGeom>
        </p:spPr>
      </p:pic>
      <p:sp>
        <p:nvSpPr>
          <p:cNvPr id="11" name="TextBox 10">
            <a:extLst>
              <a:ext uri="{FF2B5EF4-FFF2-40B4-BE49-F238E27FC236}">
                <a16:creationId xmlns:a16="http://schemas.microsoft.com/office/drawing/2014/main" id="{64A2EA24-D099-4F81-8ACC-7A1D83D4031E}"/>
              </a:ext>
            </a:extLst>
          </p:cNvPr>
          <p:cNvSpPr txBox="1"/>
          <p:nvPr/>
        </p:nvSpPr>
        <p:spPr>
          <a:xfrm>
            <a:off x="9228912" y="1168654"/>
            <a:ext cx="2451100" cy="646331"/>
          </a:xfrm>
          <a:prstGeom prst="rect">
            <a:avLst/>
          </a:prstGeom>
          <a:noFill/>
        </p:spPr>
        <p:txBody>
          <a:bodyPr wrap="square" rtlCol="0">
            <a:spAutoFit/>
          </a:bodyPr>
          <a:lstStyle/>
          <a:p>
            <a:r>
              <a:rPr lang="nb-NO" dirty="0" err="1"/>
              <a:t>Functional</a:t>
            </a:r>
            <a:r>
              <a:rPr lang="nb-NO" dirty="0"/>
              <a:t> </a:t>
            </a:r>
            <a:r>
              <a:rPr lang="nb-NO" dirty="0" err="1"/>
              <a:t>vulnerability</a:t>
            </a:r>
            <a:r>
              <a:rPr lang="nb-NO" dirty="0"/>
              <a:t> </a:t>
            </a:r>
            <a:r>
              <a:rPr lang="nb-NO" dirty="0" err="1"/>
              <a:t>function</a:t>
            </a:r>
            <a:endParaRPr lang="nb-NO" dirty="0"/>
          </a:p>
        </p:txBody>
      </p:sp>
      <p:cxnSp>
        <p:nvCxnSpPr>
          <p:cNvPr id="13" name="Straight Arrow Connector 12">
            <a:extLst>
              <a:ext uri="{FF2B5EF4-FFF2-40B4-BE49-F238E27FC236}">
                <a16:creationId xmlns:a16="http://schemas.microsoft.com/office/drawing/2014/main" id="{B866C8B8-6A48-49CB-9087-B1A17EB1C297}"/>
              </a:ext>
            </a:extLst>
          </p:cNvPr>
          <p:cNvCxnSpPr>
            <a:cxnSpLocks/>
          </p:cNvCxnSpPr>
          <p:nvPr/>
        </p:nvCxnSpPr>
        <p:spPr>
          <a:xfrm flipH="1">
            <a:off x="8957327" y="3751736"/>
            <a:ext cx="580892" cy="1693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AD3D3B5-BF8D-405A-949F-5B3BA254DEB9}"/>
              </a:ext>
            </a:extLst>
          </p:cNvPr>
          <p:cNvPicPr>
            <a:picLocks noChangeAspect="1"/>
          </p:cNvPicPr>
          <p:nvPr/>
        </p:nvPicPr>
        <p:blipFill>
          <a:blip r:embed="rId11"/>
          <a:stretch>
            <a:fillRect/>
          </a:stretch>
        </p:blipFill>
        <p:spPr>
          <a:xfrm>
            <a:off x="8359924" y="4965162"/>
            <a:ext cx="3625701" cy="1713244"/>
          </a:xfrm>
          <a:prstGeom prst="rect">
            <a:avLst/>
          </a:prstGeom>
          <a:ln w="12700">
            <a:solidFill>
              <a:schemeClr val="tx1"/>
            </a:solidFill>
          </a:ln>
        </p:spPr>
      </p:pic>
      <p:sp>
        <p:nvSpPr>
          <p:cNvPr id="17" name="TextBox 16">
            <a:extLst>
              <a:ext uri="{FF2B5EF4-FFF2-40B4-BE49-F238E27FC236}">
                <a16:creationId xmlns:a16="http://schemas.microsoft.com/office/drawing/2014/main" id="{76843A67-EDE0-434D-A69F-82F1EE9372BD}"/>
              </a:ext>
            </a:extLst>
          </p:cNvPr>
          <p:cNvSpPr txBox="1"/>
          <p:nvPr/>
        </p:nvSpPr>
        <p:spPr>
          <a:xfrm>
            <a:off x="8284143" y="4415254"/>
            <a:ext cx="3854450" cy="646331"/>
          </a:xfrm>
          <a:prstGeom prst="rect">
            <a:avLst/>
          </a:prstGeom>
          <a:noFill/>
        </p:spPr>
        <p:txBody>
          <a:bodyPr wrap="square" rtlCol="0">
            <a:spAutoFit/>
          </a:bodyPr>
          <a:lstStyle/>
          <a:p>
            <a:r>
              <a:rPr lang="nb-NO" dirty="0" err="1"/>
              <a:t>Assessment</a:t>
            </a:r>
            <a:r>
              <a:rPr lang="nb-NO" dirty="0"/>
              <a:t> </a:t>
            </a:r>
            <a:r>
              <a:rPr lang="nb-NO" dirty="0" err="1"/>
              <a:t>of</a:t>
            </a:r>
            <a:r>
              <a:rPr lang="nb-NO" dirty="0"/>
              <a:t> </a:t>
            </a:r>
            <a:r>
              <a:rPr lang="nb-NO" dirty="0" err="1"/>
              <a:t>relation</a:t>
            </a:r>
            <a:r>
              <a:rPr lang="nb-NO" dirty="0"/>
              <a:t> </a:t>
            </a:r>
            <a:r>
              <a:rPr lang="nb-NO" dirty="0" err="1"/>
              <a:t>between</a:t>
            </a:r>
            <a:r>
              <a:rPr lang="nb-NO" dirty="0"/>
              <a:t> </a:t>
            </a:r>
            <a:r>
              <a:rPr lang="nb-NO" dirty="0" err="1"/>
              <a:t>asset</a:t>
            </a:r>
            <a:r>
              <a:rPr lang="nb-NO" dirty="0"/>
              <a:t> </a:t>
            </a:r>
            <a:r>
              <a:rPr lang="nb-NO" dirty="0" err="1"/>
              <a:t>damage</a:t>
            </a:r>
            <a:r>
              <a:rPr lang="nb-NO" dirty="0"/>
              <a:t> and service </a:t>
            </a:r>
            <a:r>
              <a:rPr lang="nb-NO" dirty="0" err="1"/>
              <a:t>disruption</a:t>
            </a:r>
            <a:r>
              <a:rPr lang="nb-NO" dirty="0"/>
              <a:t> </a:t>
            </a:r>
          </a:p>
        </p:txBody>
      </p:sp>
      <p:cxnSp>
        <p:nvCxnSpPr>
          <p:cNvPr id="21" name="Straight Arrow Connector 20">
            <a:extLst>
              <a:ext uri="{FF2B5EF4-FFF2-40B4-BE49-F238E27FC236}">
                <a16:creationId xmlns:a16="http://schemas.microsoft.com/office/drawing/2014/main" id="{B6BCA0BC-3F77-44E3-9697-DEAE691BBDA2}"/>
              </a:ext>
            </a:extLst>
          </p:cNvPr>
          <p:cNvCxnSpPr>
            <a:cxnSpLocks/>
          </p:cNvCxnSpPr>
          <p:nvPr/>
        </p:nvCxnSpPr>
        <p:spPr>
          <a:xfrm flipH="1">
            <a:off x="7811218" y="5785314"/>
            <a:ext cx="580892" cy="1693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8894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670C69-3EA9-43D6-90D8-9933B9C45E35}"/>
              </a:ext>
            </a:extLst>
          </p:cNvPr>
          <p:cNvSpPr>
            <a:spLocks noGrp="1"/>
          </p:cNvSpPr>
          <p:nvPr>
            <p:ph idx="1"/>
          </p:nvPr>
        </p:nvSpPr>
        <p:spPr/>
        <p:txBody>
          <a:bodyPr/>
          <a:lstStyle/>
          <a:p>
            <a:pPr marL="0" indent="0">
              <a:buNone/>
            </a:pPr>
            <a:r>
              <a:rPr lang="nb-NO" dirty="0"/>
              <a:t>This </a:t>
            </a:r>
            <a:r>
              <a:rPr lang="nb-NO" dirty="0" err="1"/>
              <a:t>presentation</a:t>
            </a:r>
            <a:r>
              <a:rPr lang="nb-NO" dirty="0"/>
              <a:t> is </a:t>
            </a:r>
            <a:r>
              <a:rPr lang="nb-NO" dirty="0" err="1"/>
              <a:t>based</a:t>
            </a:r>
            <a:r>
              <a:rPr lang="nb-NO" dirty="0"/>
              <a:t> </a:t>
            </a:r>
            <a:r>
              <a:rPr lang="nb-NO" dirty="0" err="1"/>
              <a:t>on</a:t>
            </a:r>
            <a:r>
              <a:rPr lang="nb-NO" dirty="0"/>
              <a:t> SAFEWAY </a:t>
            </a:r>
            <a:r>
              <a:rPr lang="nb-NO" dirty="0" err="1"/>
              <a:t>deliverable</a:t>
            </a:r>
            <a:r>
              <a:rPr lang="nb-NO" dirty="0"/>
              <a:t> 2.3: «</a:t>
            </a:r>
            <a:r>
              <a:rPr lang="nb-NO" dirty="0" err="1"/>
              <a:t>Vulnerability</a:t>
            </a:r>
            <a:r>
              <a:rPr lang="nb-NO" dirty="0"/>
              <a:t> and </a:t>
            </a:r>
            <a:r>
              <a:rPr lang="nb-NO" dirty="0" err="1"/>
              <a:t>Resilience</a:t>
            </a:r>
            <a:r>
              <a:rPr lang="nb-NO" dirty="0"/>
              <a:t> </a:t>
            </a:r>
            <a:r>
              <a:rPr lang="nb-NO" dirty="0" err="1"/>
              <a:t>Factors</a:t>
            </a:r>
            <a:r>
              <a:rPr lang="nb-NO" dirty="0"/>
              <a:t>», </a:t>
            </a:r>
            <a:r>
              <a:rPr lang="nb-NO" dirty="0" err="1"/>
              <a:t>which</a:t>
            </a:r>
            <a:r>
              <a:rPr lang="nb-NO" dirty="0"/>
              <a:t> is </a:t>
            </a:r>
            <a:r>
              <a:rPr lang="nb-NO" dirty="0" err="1"/>
              <a:t>available</a:t>
            </a:r>
            <a:r>
              <a:rPr lang="nb-NO" dirty="0"/>
              <a:t> at:</a:t>
            </a:r>
          </a:p>
          <a:p>
            <a:pPr marL="0" indent="0">
              <a:buNone/>
            </a:pPr>
            <a:r>
              <a:rPr lang="nb-NO" dirty="0">
                <a:hlinkClick r:id="rId2"/>
              </a:rPr>
              <a:t>https://www.safeway-project.eu/en/results/d2-3</a:t>
            </a:r>
            <a:endParaRPr lang="nb-NO" dirty="0"/>
          </a:p>
          <a:p>
            <a:pPr marL="0" indent="0">
              <a:buNone/>
            </a:pPr>
            <a:endParaRPr lang="nb-NO" dirty="0"/>
          </a:p>
        </p:txBody>
      </p:sp>
    </p:spTree>
    <p:extLst>
      <p:ext uri="{BB962C8B-B14F-4D97-AF65-F5344CB8AC3E}">
        <p14:creationId xmlns:p14="http://schemas.microsoft.com/office/powerpoint/2010/main" val="274158242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36EF43B6CAE754BAB3E76A8CB74F9AE" ma:contentTypeVersion="0" ma:contentTypeDescription="Create a new document." ma:contentTypeScope="" ma:versionID="b9eae264a148f2640f3b305c55cfcad5">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B3AF8D-772C-406D-B5B5-0DA3874A827F}">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CAE346FF-90F9-408A-BBA0-09E707CACA7C}">
  <ds:schemaRefs>
    <ds:schemaRef ds:uri="http://schemas.microsoft.com/sharepoint/v3/contenttype/forms"/>
  </ds:schemaRefs>
</ds:datastoreItem>
</file>

<file path=customXml/itemProps3.xml><?xml version="1.0" encoding="utf-8"?>
<ds:datastoreItem xmlns:ds="http://schemas.openxmlformats.org/officeDocument/2006/customXml" ds:itemID="{9AF14EF4-460F-4945-A111-79F482B99F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575</Words>
  <Application>Microsoft Office PowerPoint</Application>
  <PresentationFormat>Widescreen</PresentationFormat>
  <Paragraphs>54</Paragraphs>
  <Slides>5</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vt:i4>
      </vt:variant>
    </vt:vector>
  </HeadingPairs>
  <TitlesOfParts>
    <vt:vector size="15" baseType="lpstr">
      <vt:lpstr>Arial</vt:lpstr>
      <vt:lpstr>Calibri</vt:lpstr>
      <vt:lpstr>Calibri Light</vt:lpstr>
      <vt:lpstr>Eurostile</vt:lpstr>
      <vt:lpstr>New Baskerville</vt:lpstr>
      <vt:lpstr>Roboto Light</vt:lpstr>
      <vt:lpstr>Roboto Medium</vt:lpstr>
      <vt:lpstr>Times New Roman</vt:lpstr>
      <vt:lpstr>Verdana</vt:lpstr>
      <vt:lpstr>Tema de Office</vt:lpstr>
      <vt:lpstr>   EGU General Assembly 2020, “Sharing Geoscience Online“ NH9.3 - Vulnerability, loss and damage modelling of the built environment 8 May 2020</vt:lpstr>
      <vt:lpstr>Scope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Belen Riveiro</dc:creator>
  <cp:lastModifiedBy>Unni Eidsvig</cp:lastModifiedBy>
  <cp:revision>337</cp:revision>
  <dcterms:created xsi:type="dcterms:W3CDTF">2018-07-16T16:49:20Z</dcterms:created>
  <dcterms:modified xsi:type="dcterms:W3CDTF">2020-04-30T08:21:31Z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0x010100336EF43B6CAE754BAB3E76A8CB74F9AE</vt:lpwstr>
  </property>
</Properties>
</file>