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6" r:id="rId2"/>
    <p:sldId id="269" r:id="rId3"/>
    <p:sldId id="256" r:id="rId4"/>
    <p:sldId id="268" r:id="rId5"/>
    <p:sldId id="267" r:id="rId6"/>
    <p:sldId id="257" r:id="rId7"/>
    <p:sldId id="258" r:id="rId8"/>
    <p:sldId id="259" r:id="rId9"/>
    <p:sldId id="260" r:id="rId10"/>
    <p:sldId id="262" r:id="rId11"/>
    <p:sldId id="261" r:id="rId12"/>
    <p:sldId id="263" r:id="rId13"/>
    <p:sldId id="264" r:id="rId14"/>
    <p:sldId id="265" r:id="rId15"/>
    <p:sldId id="271" r:id="rId16"/>
    <p:sldId id="270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072" autoAdjust="0"/>
  </p:normalViewPr>
  <p:slideViewPr>
    <p:cSldViewPr snapToGrid="0">
      <p:cViewPr varScale="1">
        <p:scale>
          <a:sx n="83" d="100"/>
          <a:sy n="83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26D65-C7D4-4FCC-AB58-FCF3CC353C80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2024F-8BAD-4860-A03F-5361A4C780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14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Please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ask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(stop)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time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you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have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questions.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63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Finally,</a:t>
            </a:r>
            <a:r>
              <a:rPr kumimoji="1" lang="en-US" altLang="ja-JP" baseline="0" dirty="0" smtClean="0"/>
              <a:t> we estimated the azimuthal wave number by using ion sounding technique.</a:t>
            </a:r>
          </a:p>
          <a:p>
            <a:r>
              <a:rPr kumimoji="1" lang="en-US" altLang="ja-JP" baseline="0" dirty="0" smtClean="0"/>
              <a:t>Figure (a) presents a schematic description of the ion sounding technique.</a:t>
            </a:r>
          </a:p>
          <a:p>
            <a:r>
              <a:rPr kumimoji="1" lang="en-US" altLang="ja-JP" baseline="0" dirty="0" smtClean="0"/>
              <a:t>Because energetic protons have a finite </a:t>
            </a:r>
            <a:r>
              <a:rPr kumimoji="1" lang="en-US" altLang="ja-JP" baseline="0" dirty="0" err="1" smtClean="0"/>
              <a:t>Larmor</a:t>
            </a:r>
            <a:r>
              <a:rPr kumimoji="1" lang="en-US" altLang="ja-JP" baseline="0" dirty="0" smtClean="0"/>
              <a:t> radius, the protons </a:t>
            </a:r>
            <a:r>
              <a:rPr kumimoji="1" lang="en-US" altLang="ja-JP" baseline="0" dirty="0" err="1" smtClean="0"/>
              <a:t>convery</a:t>
            </a:r>
            <a:r>
              <a:rPr kumimoji="1" lang="en-US" altLang="ja-JP" baseline="0" dirty="0" smtClean="0"/>
              <a:t> the information of phase space density at a distance of the </a:t>
            </a:r>
            <a:r>
              <a:rPr kumimoji="1" lang="en-US" altLang="ja-JP" baseline="0" dirty="0" err="1" smtClean="0"/>
              <a:t>Larmor</a:t>
            </a:r>
            <a:r>
              <a:rPr kumimoji="1" lang="en-US" altLang="ja-JP" baseline="0" dirty="0" smtClean="0"/>
              <a:t> radius.</a:t>
            </a:r>
          </a:p>
          <a:p>
            <a:r>
              <a:rPr kumimoji="1" lang="en-US" altLang="ja-JP" baseline="0" dirty="0" smtClean="0"/>
              <a:t>Thus we have virtually have two stations of particle measurement.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41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956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01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630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170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1173D-B0BE-415E-A05D-DF2C73C4402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73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slide shows another consideration about the time variations</a:t>
            </a:r>
            <a:r>
              <a:rPr kumimoji="1" lang="en-US" altLang="ja-JP" baseline="0" dirty="0" smtClean="0"/>
              <a:t> of the distribution function.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9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used Van Allen Probes data on January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</a:t>
            </a:r>
            <a:r>
              <a:rPr kumimoji="1" lang="en-US" altLang="ja-JP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Poloidal ULF waves were detected by probe A at the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verical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lines, during the recovery phase of the moderate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substorm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Probe A was passing the equatorial region on the dayside.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0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top panel shows protons injected by the </a:t>
            </a:r>
            <a:r>
              <a:rPr kumimoji="1" lang="en-US" altLang="ja-JP" baseline="0" dirty="0" err="1" smtClean="0"/>
              <a:t>substorm</a:t>
            </a:r>
            <a:r>
              <a:rPr kumimoji="1" lang="en-US" altLang="ja-JP" baseline="0" dirty="0" smtClean="0"/>
              <a:t> observed by HOPE.</a:t>
            </a:r>
          </a:p>
          <a:p>
            <a:r>
              <a:rPr kumimoji="1" lang="en-US" altLang="ja-JP" baseline="0" dirty="0" smtClean="0"/>
              <a:t>The electron density was very high, greater than 100 per cubic centimeters.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98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077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figure shows the wave form of the magnetic</a:t>
            </a:r>
            <a:r>
              <a:rPr kumimoji="1" lang="en-US" altLang="ja-JP" baseline="0" dirty="0" smtClean="0"/>
              <a:t> field and </a:t>
            </a:r>
            <a:r>
              <a:rPr kumimoji="1" lang="en-US" altLang="ja-JP" dirty="0" smtClean="0"/>
              <a:t>pitch</a:t>
            </a:r>
            <a:r>
              <a:rPr kumimoji="1" lang="en-US" altLang="ja-JP" baseline="0" dirty="0" smtClean="0"/>
              <a:t> angle distributions of the injected protons observed by RBSPICE.</a:t>
            </a:r>
          </a:p>
          <a:p>
            <a:r>
              <a:rPr kumimoji="1" lang="en-US" altLang="ja-JP" baseline="0" dirty="0" smtClean="0"/>
              <a:t>Proton fluxes oscillated with a same frequency as the magnetic field oscillations.</a:t>
            </a:r>
          </a:p>
          <a:p>
            <a:r>
              <a:rPr kumimoji="1" lang="en-US" altLang="ja-JP" baseline="0" dirty="0" smtClean="0"/>
              <a:t>The butterfly distribution suggests these protons are injected by the </a:t>
            </a:r>
            <a:r>
              <a:rPr kumimoji="1" lang="en-US" altLang="ja-JP" baseline="0" dirty="0" err="1" smtClean="0"/>
              <a:t>substorm</a:t>
            </a:r>
            <a:r>
              <a:rPr kumimoji="1" lang="en-US" altLang="ja-JP" baseline="0" dirty="0" smtClean="0"/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806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performed cross</a:t>
            </a:r>
            <a:r>
              <a:rPr kumimoji="1" lang="en-US" altLang="ja-JP" baseline="0" dirty="0" smtClean="0"/>
              <a:t> phase analysis to obtain the phase difference between the magnetic field and the proton phase space density.</a:t>
            </a:r>
          </a:p>
          <a:p>
            <a:r>
              <a:rPr kumimoji="1" lang="en-US" altLang="ja-JP" baseline="0" dirty="0" smtClean="0"/>
              <a:t>According to …</a:t>
            </a:r>
          </a:p>
          <a:p>
            <a:r>
              <a:rPr kumimoji="1" lang="en-US" altLang="ja-JP" baseline="0" dirty="0" smtClean="0"/>
              <a:t>Therefore, the resonance pitch angle are estimated to be around 40/140 degree.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84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Using</a:t>
            </a:r>
            <a:r>
              <a:rPr kumimoji="1" lang="en-US" altLang="ja-JP" baseline="0" dirty="0" smtClean="0"/>
              <a:t> HOPE data, w</a:t>
            </a:r>
            <a:r>
              <a:rPr kumimoji="1" lang="en-US" altLang="ja-JP" dirty="0" smtClean="0"/>
              <a:t>e also examined energy dependence</a:t>
            </a:r>
            <a:r>
              <a:rPr kumimoji="1" lang="en-US" altLang="ja-JP" baseline="0" dirty="0" smtClean="0"/>
              <a:t> of the oscillations of proton phase space density.</a:t>
            </a:r>
          </a:p>
          <a:p>
            <a:r>
              <a:rPr kumimoji="1" lang="en-US" altLang="ja-JP" baseline="0" dirty="0" smtClean="0"/>
              <a:t>We found proton phase space density…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2024F-8BAD-4860-A03F-5361A4C7803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50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54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88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91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44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48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09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6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3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614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95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68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81979-BF0E-4A04-B415-AC79F73CDCB2}" type="datetimeFigureOut">
              <a:rPr kumimoji="1" lang="ja-JP" altLang="en-US" smtClean="0"/>
              <a:t>2020/5/1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3DAD5-5B45-4D00-A011-A626E6227C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29/2019JA027158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79683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2800" b="1" kern="1400" spc="-50" dirty="0" smtClean="0"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Eastward Propagating Second Harmonic Poloidal Waves Triggered by Temporary Outward Gradient of Proton Phase Space Density: Van Allen Probe A Observation</a:t>
            </a:r>
            <a:endParaRPr lang="ja-JP" altLang="ja-JP" sz="2800" b="1" kern="1400" spc="-50" dirty="0">
              <a:effectLst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2394857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-1" y="3664857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33108" y="2586375"/>
            <a:ext cx="8594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Kazuhiro </a:t>
            </a:r>
            <a:r>
              <a:rPr lang="en-US" altLang="ja-JP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Yamamoto (Kyoto University)</a:t>
            </a:r>
            <a:r>
              <a:rPr lang="en-US" altLang="ja-JP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Masahito Nosé, </a:t>
            </a:r>
            <a:r>
              <a:rPr lang="en-US" altLang="ja-JP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Kunihiro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Keika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David Hartley, Charles Smith, Robert </a:t>
            </a:r>
            <a:r>
              <a:rPr lang="en-US" altLang="ja-JP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MacDowall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Louis </a:t>
            </a:r>
            <a:r>
              <a:rPr lang="en-US" altLang="ja-JP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Lanzerotti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Donald Mitchell, Harlan Spence, Geoff Reeves, John </a:t>
            </a:r>
            <a:r>
              <a:rPr lang="en-US" altLang="ja-JP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Wygant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John </a:t>
            </a:r>
            <a:r>
              <a:rPr lang="en-US" altLang="ja-JP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Bonnell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Satoshi </a:t>
            </a:r>
            <a:r>
              <a:rPr lang="en-US" altLang="ja-JP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Oimatsu</a:t>
            </a:r>
            <a:endParaRPr lang="ja-JP" alt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科研費ロゴ | 科学研究費助成事業｜日本学術振興会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8" y="5809411"/>
            <a:ext cx="2089231" cy="8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京都大学-お知らせ／京大ロゴマーク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39" y="5809411"/>
            <a:ext cx="888296" cy="8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ホーム | XMA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44" y="6121086"/>
            <a:ext cx="1003999" cy="5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5000947" y="5785636"/>
            <a:ext cx="4059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22222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EGU ST2.7 session "Plasma waves, energetic particles and their interactions throughout planetary magnetospheres“, </a:t>
            </a: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EGU2020-9575, Wed, 06 May, 14:00–18:00</a:t>
            </a:r>
            <a:endParaRPr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59150" y="3882320"/>
            <a:ext cx="8825697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has been published as:</a:t>
            </a:r>
          </a:p>
          <a:p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Yamamoto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 Nosé, M., 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Keika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 Hartley, D. P., Smith, C. W., 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MacDowall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J., et al. 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(2019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 Eastward Propagating Second Harmonic Poloidal Waves Triggered by Temporary Outward Gradient of Proton Phase Space Density: Van Allen Probe A Observation. </a:t>
            </a:r>
            <a:r>
              <a:rPr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Geophysical Research: Space Physics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124, 9904– 9923. 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https://doi.org/10.1029/2019JA027158</a:t>
            </a:r>
            <a:endParaRPr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SP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35" y="5691037"/>
            <a:ext cx="1476375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180344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0344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5308979" y="1492968"/>
            <a:ext cx="614149" cy="1487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308979" y="835643"/>
            <a:ext cx="614149" cy="6147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277969" y="353281"/>
            <a:ext cx="278339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Energy </a:t>
            </a:r>
            <a:r>
              <a:rPr lang="en-US" altLang="ja-JP" sz="24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dependence of the oscillations of proton phase space </a:t>
            </a: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density is examined from the HOPE instrument.</a:t>
            </a:r>
            <a:endParaRPr lang="en-US" altLang="ja-JP" sz="24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endParaRPr lang="en-US" altLang="ja-JP" sz="800" dirty="0" smtClean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r>
              <a:rPr lang="en-US" altLang="ja-JP" sz="24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W</a:t>
            </a: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e found that proton phase space density at </a:t>
            </a:r>
            <a:r>
              <a:rPr lang="en-US" altLang="ja-JP" sz="2400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24.1-28.1 (13.1-20.7) </a:t>
            </a:r>
            <a:r>
              <a:rPr lang="en-US" altLang="ja-JP" sz="2400" dirty="0" err="1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keV</a:t>
            </a: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 oscillated significantly in event 1 (2), respectively.</a:t>
            </a:r>
          </a:p>
          <a:p>
            <a:endParaRPr lang="en-US" altLang="ja-JP" sz="800" dirty="0" smtClean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342900" indent="-342900">
              <a:buFont typeface="Wingdings" panose="05000000000000000000" pitchFamily="2" charset="2"/>
              <a:buChar char="ç"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Corresponding to the energy of newly injected particles.</a:t>
            </a:r>
          </a:p>
        </p:txBody>
      </p:sp>
    </p:spTree>
    <p:extLst>
      <p:ext uri="{BB962C8B-B14F-4D97-AF65-F5344CB8AC3E}">
        <p14:creationId xmlns:p14="http://schemas.microsoft.com/office/powerpoint/2010/main" val="30399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875742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" y="0"/>
            <a:ext cx="6858000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7001301" y="939662"/>
            <a:ext cx="206006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3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We estimated the azimuthal wave number (</a:t>
            </a:r>
            <a:r>
              <a:rPr lang="en-US" altLang="ja-JP" sz="2300" i="1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m</a:t>
            </a:r>
            <a:r>
              <a:rPr lang="en-US" altLang="ja-JP" sz="23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 number) and radial gradient of the proton phase space density by using ion sounding technique.</a:t>
            </a:r>
            <a:endParaRPr lang="en-US" altLang="ja-JP" sz="800" dirty="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lang="en-US" altLang="ja-JP" sz="800" dirty="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en-US" altLang="ja-JP" sz="23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The estimated values are </a:t>
            </a:r>
            <a:r>
              <a:rPr lang="en-US" altLang="ja-JP" sz="2300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~220 and ~260 </a:t>
            </a:r>
            <a:r>
              <a:rPr lang="en-US" altLang="ja-JP" sz="23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for events 1 and 2, respectively.</a:t>
            </a:r>
            <a:endParaRPr lang="ja-JP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75742" y="95536"/>
            <a:ext cx="226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anose="05000000000000000000" pitchFamily="2" charset="2"/>
              <a:buChar char="l"/>
            </a:pP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</a:t>
            </a:r>
            <a:r>
              <a:rPr lang="en-US" altLang="ja-JP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number</a:t>
            </a:r>
            <a:endParaRPr kumimoji="1"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473371" y="-1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6574187" y="1711009"/>
            <a:ext cx="251484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We calculated the energy of </a:t>
            </a:r>
            <a:r>
              <a:rPr lang="en-US" altLang="ja-JP" sz="2100" i="1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N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 = +1 resonance using bounce and drift frequencies in the dipole field.</a:t>
            </a:r>
          </a:p>
          <a:p>
            <a:endParaRPr lang="en-US" altLang="ja-JP" sz="800" dirty="0" smtClean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The resonance energy (</a:t>
            </a:r>
            <a:r>
              <a:rPr lang="en-US" altLang="ja-JP" sz="2100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10-30 </a:t>
            </a:r>
            <a:r>
              <a:rPr lang="en-US" altLang="ja-JP" sz="21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keV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) for the estimated </a:t>
            </a:r>
            <a:r>
              <a:rPr lang="en-US" altLang="ja-JP" sz="2100" i="1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m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 number of 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220 -260 matches the energy where proton flux oscillation amplitudes were large.</a:t>
            </a:r>
            <a:endParaRPr lang="ja-JP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33854" y="537750"/>
            <a:ext cx="6157111" cy="6157111"/>
            <a:chOff x="17742" y="0"/>
            <a:chExt cx="6858001" cy="685800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" y="0"/>
              <a:ext cx="6858001" cy="6858000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4681183" y="4533545"/>
              <a:ext cx="247585" cy="13759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正方形/長方形 7"/>
                <p:cNvSpPr/>
                <p:nvPr/>
              </p:nvSpPr>
              <p:spPr>
                <a:xfrm>
                  <a:off x="902571" y="981720"/>
                  <a:ext cx="2242183" cy="7007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i="1" smtClean="0">
                            <a:solidFill>
                              <a:schemeClr val="bg1"/>
                            </a:solidFill>
                            <a:latin typeface="Cambria Math"/>
                            <a:ea typeface="HGPｺﾞｼｯｸM" panose="020B0600000000000000" pitchFamily="50" charset="-128"/>
                          </a:rPr>
                          <m:t>𝜔</m:t>
                        </m:r>
                        <m:r>
                          <a:rPr lang="en-US" altLang="ja-JP" sz="2000" i="1" smtClean="0">
                            <a:solidFill>
                              <a:schemeClr val="bg1"/>
                            </a:solidFill>
                            <a:latin typeface="Cambria Math"/>
                            <a:ea typeface="HGPｺﾞｼｯｸM" panose="020B0600000000000000" pitchFamily="50" charset="-128"/>
                          </a:rPr>
                          <m:t>−</m:t>
                        </m:r>
                        <m:r>
                          <a:rPr lang="en-US" altLang="ja-JP" sz="2000" i="1" smtClean="0">
                            <a:solidFill>
                              <a:srgbClr val="00B0F0"/>
                            </a:solidFill>
                            <a:latin typeface="Cambria Math"/>
                            <a:ea typeface="HGPｺﾞｼｯｸM" panose="020B0600000000000000" pitchFamily="50" charset="-128"/>
                          </a:rPr>
                          <m:t>𝑚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HGPｺﾞｼｯｸM" panose="020B0600000000000000" pitchFamily="50" charset="-128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HGPｺﾞｼｯｸM" panose="020B0600000000000000" pitchFamily="50" charset="-128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HGPｺﾞｼｯｸM" panose="020B0600000000000000" pitchFamily="50" charset="-128"/>
                              </a:rPr>
                              <m:t>𝑑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(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𝑊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,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𝛼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)=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𝑁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HGPｺﾞｼｯｸM" panose="020B0600000000000000" pitchFamily="50" charset="-128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HGPｺﾞｼｯｸM" panose="020B0600000000000000" pitchFamily="50" charset="-128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/>
                                <a:ea typeface="HGPｺﾞｼｯｸM" panose="020B0600000000000000" pitchFamily="50" charset="-128"/>
                              </a:rPr>
                              <m:t>𝑏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(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𝑊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,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𝛼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HGPｺﾞｼｯｸM" panose="020B0600000000000000" pitchFamily="50" charset="-128"/>
                          </a:rPr>
                          <m:t>)</m:t>
                        </m:r>
                      </m:oMath>
                    </m:oMathPara>
                  </a14:m>
                  <a:endParaRPr lang="en-US" altLang="ja-JP" sz="2000" b="0" dirty="0" smtClean="0">
                    <a:solidFill>
                      <a:schemeClr val="bg1"/>
                    </a:solidFill>
                    <a:ea typeface="HGPｺﾞｼｯｸM" panose="020B0600000000000000" pitchFamily="50" charset="-128"/>
                  </a:endParaRPr>
                </a:p>
              </p:txBody>
            </p:sp>
          </mc:Choice>
          <mc:Fallback xmlns="">
            <p:sp>
              <p:nvSpPr>
                <p:cNvPr id="8" name="正方形/長方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571" y="981720"/>
                  <a:ext cx="2242183" cy="70076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2019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直線矢印コネクタ 9"/>
            <p:cNvCxnSpPr/>
            <p:nvPr/>
          </p:nvCxnSpPr>
          <p:spPr>
            <a:xfrm flipV="1">
              <a:off x="2306472" y="5500048"/>
              <a:ext cx="1514901" cy="900752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 flipH="1">
              <a:off x="4275160" y="2545345"/>
              <a:ext cx="812043" cy="76885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4295632" y="2082107"/>
              <a:ext cx="1552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</a:rPr>
                <a:t>Ne &gt; 100 </a:t>
              </a:r>
              <a:r>
                <a:rPr lang="en-US" altLang="ja-JP" b="1" dirty="0" smtClean="0">
                  <a:solidFill>
                    <a:srgbClr val="FFFF00"/>
                  </a:solidFill>
                </a:rPr>
                <a:t>cm</a:t>
              </a:r>
              <a:r>
                <a:rPr lang="en-US" altLang="ja-JP" b="1" baseline="30000" dirty="0" smtClean="0">
                  <a:solidFill>
                    <a:srgbClr val="FFFF00"/>
                  </a:solidFill>
                </a:rPr>
                <a:t>-3</a:t>
              </a:r>
              <a:endParaRPr kumimoji="1" lang="ja-JP" altLang="en-US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54038" y="6249842"/>
              <a:ext cx="1552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B0F0"/>
                  </a:solidFill>
                </a:rPr>
                <a:t>Ne ~ 40 </a:t>
              </a:r>
              <a:r>
                <a:rPr lang="en-US" altLang="ja-JP" b="1" dirty="0" smtClean="0">
                  <a:solidFill>
                    <a:srgbClr val="00B0F0"/>
                  </a:solidFill>
                </a:rPr>
                <a:t>cm</a:t>
              </a:r>
              <a:r>
                <a:rPr lang="en-US" altLang="ja-JP" b="1" baseline="30000" dirty="0" smtClean="0">
                  <a:solidFill>
                    <a:srgbClr val="00B0F0"/>
                  </a:solidFill>
                </a:rPr>
                <a:t>-3</a:t>
              </a:r>
              <a:endParaRPr kumimoji="1" lang="ja-JP" altLang="en-US" b="1" baseline="30000" dirty="0">
                <a:solidFill>
                  <a:srgbClr val="00B0F0"/>
                </a:solidFill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3985146" y="6346208"/>
              <a:ext cx="18629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テキスト ボックス 16"/>
          <p:cNvSpPr txBox="1"/>
          <p:nvPr/>
        </p:nvSpPr>
        <p:spPr>
          <a:xfrm>
            <a:off x="3471662" y="6324171"/>
            <a:ext cx="300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eastward propagation (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>
                <a:solidFill>
                  <a:srgbClr val="FF0000"/>
                </a:solidFill>
              </a:rPr>
              <a:t> &gt; 0)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3854" y="115421"/>
            <a:ext cx="2670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5486401" y="3287629"/>
            <a:ext cx="424542" cy="342900"/>
          </a:xfrm>
          <a:prstGeom prst="straightConnector1">
            <a:avLst/>
          </a:prstGeom>
          <a:ln w="76200">
            <a:solidFill>
              <a:srgbClr val="C600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239845" y="1419138"/>
            <a:ext cx="2383971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C600C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most unstable at </a:t>
            </a:r>
            <a:r>
              <a:rPr kumimoji="1" lang="en-US" altLang="ja-JP" i="1" dirty="0" smtClean="0"/>
              <a:t>k</a:t>
            </a:r>
            <a:r>
              <a:rPr kumimoji="1" lang="ja-JP" altLang="en-US" i="1" baseline="-25000" dirty="0" smtClean="0"/>
              <a:t>⊥</a:t>
            </a:r>
            <a:r>
              <a:rPr kumimoji="1" lang="en-US" altLang="ja-JP" i="1" dirty="0" err="1" smtClean="0"/>
              <a:t>ρ</a:t>
            </a:r>
            <a:r>
              <a:rPr kumimoji="1" lang="en-US" altLang="ja-JP" i="1" baseline="-25000" dirty="0" err="1" smtClean="0"/>
              <a:t>L</a:t>
            </a:r>
            <a:r>
              <a:rPr kumimoji="1" lang="en-US" altLang="ja-JP" i="1" dirty="0" smtClean="0"/>
              <a:t> </a:t>
            </a:r>
            <a:r>
              <a:rPr kumimoji="1" lang="en-US" altLang="ja-JP" dirty="0" smtClean="0"/>
              <a:t>~ 0.5 (e.g., Chen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&amp;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Hasegawa,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1988;1991;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Dettrick</a:t>
            </a:r>
            <a:r>
              <a:rPr kumimoji="1" lang="en-US" altLang="ja-JP" dirty="0" smtClean="0"/>
              <a:t> et al., 2003)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981418" y="4645173"/>
            <a:ext cx="3310597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970785" y="5074024"/>
            <a:ext cx="3310597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6395" y="4712042"/>
            <a:ext cx="377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higher energy </a:t>
            </a:r>
            <a:r>
              <a:rPr kumimoji="1" lang="ja-JP" altLang="en-US" b="1" dirty="0" smtClean="0"/>
              <a:t>⇔ </a:t>
            </a:r>
            <a:r>
              <a:rPr kumimoji="1" lang="en-US" altLang="ja-JP" b="1" dirty="0" smtClean="0"/>
              <a:t>large pitch angle</a:t>
            </a:r>
            <a:endParaRPr kumimoji="1" lang="ja-JP" altLang="en-US" b="1" baseline="30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74187" y="65572"/>
            <a:ext cx="25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anose="05000000000000000000" pitchFamily="2" charset="2"/>
              <a:buChar char="l"/>
            </a:pP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 condition of drift bounce resonance</a:t>
            </a:r>
            <a:endParaRPr kumimoji="1"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875742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" y="0"/>
            <a:ext cx="6858000" cy="6858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001301" y="1651049"/>
            <a:ext cx="2060066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We estimated </a:t>
            </a:r>
            <a:r>
              <a:rPr lang="en-US" altLang="ja-JP" sz="2000" i="1" dirty="0" err="1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df</a:t>
            </a:r>
            <a:r>
              <a:rPr lang="en-US" altLang="ja-JP" sz="2000" i="1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/</a:t>
            </a:r>
            <a:r>
              <a:rPr lang="en-US" altLang="ja-JP" sz="2000" i="1" dirty="0" err="1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dW</a:t>
            </a:r>
            <a:r>
              <a:rPr lang="en-US" altLang="ja-JP" sz="20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 and compared with the wave packets.</a:t>
            </a:r>
          </a:p>
          <a:p>
            <a:endParaRPr lang="en-US" altLang="ja-JP" sz="7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Contribution of the radial gradient is greater than that of energy gradient</a:t>
            </a:r>
            <a:r>
              <a:rPr lang="en-US" altLang="ja-JP" sz="20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</a:p>
          <a:p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The transient intensification of </a:t>
            </a:r>
            <a:r>
              <a:rPr lang="ja-JP" altLang="en-US" sz="2000" i="1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∂</a:t>
            </a:r>
            <a:r>
              <a:rPr lang="en-US" altLang="ja-JP" sz="2000" i="1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f/</a:t>
            </a:r>
            <a:r>
              <a:rPr lang="ja-JP" altLang="en-US" sz="2000" i="1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∂</a:t>
            </a:r>
            <a:r>
              <a:rPr lang="en-US" altLang="ja-JP" sz="2000" i="1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</a:t>
            </a:r>
            <a:r>
              <a:rPr lang="en-US" altLang="ja-JP" sz="20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seems to correspond to each wave packet onset.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254357" y="4785908"/>
                <a:ext cx="571247" cy="3511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den>
                      </m:f>
                      <m:r>
                        <a:rPr kumimoji="1" lang="en-US" altLang="ja-JP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ja-JP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357" y="4785908"/>
                <a:ext cx="571247" cy="351122"/>
              </a:xfrm>
              <a:prstGeom prst="rect">
                <a:avLst/>
              </a:prstGeom>
              <a:blipFill rotWithShape="0">
                <a:blip r:embed="rId4"/>
                <a:stretch>
                  <a:fillRect l="-7527" t="-5172" r="-6452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200012" y="4583051"/>
                <a:ext cx="571247" cy="3511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den>
                      </m:f>
                      <m:r>
                        <a:rPr kumimoji="1" lang="en-US" altLang="ja-JP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ja-JP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012" y="4583051"/>
                <a:ext cx="571247" cy="351122"/>
              </a:xfrm>
              <a:prstGeom prst="rect">
                <a:avLst/>
              </a:prstGeom>
              <a:blipFill rotWithShape="0">
                <a:blip r:embed="rId5"/>
                <a:stretch>
                  <a:fillRect l="-6383" t="-5263" r="-5319"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107367" y="5429627"/>
                <a:ext cx="507127" cy="3511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  <m:r>
                        <a:rPr kumimoji="1" lang="en-US" altLang="ja-JP" sz="12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sz="12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ja-JP" altLang="en-US" sz="12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367" y="5429627"/>
                <a:ext cx="507127" cy="351122"/>
              </a:xfrm>
              <a:prstGeom prst="rect">
                <a:avLst/>
              </a:prstGeom>
              <a:blipFill rotWithShape="0">
                <a:blip r:embed="rId6"/>
                <a:stretch>
                  <a:fillRect l="-10843" t="-7018" r="-7229"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5303220" y="5365683"/>
                <a:ext cx="507127" cy="3511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sz="1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  <m:r>
                        <a:rPr kumimoji="1" lang="en-US" altLang="ja-JP" sz="12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sz="12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ja-JP" altLang="en-US" sz="12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220" y="5365683"/>
                <a:ext cx="507127" cy="351122"/>
              </a:xfrm>
              <a:prstGeom prst="rect">
                <a:avLst/>
              </a:prstGeom>
              <a:blipFill rotWithShape="0">
                <a:blip r:embed="rId7"/>
                <a:stretch>
                  <a:fillRect l="-10843" t="-5172" r="-7229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/>
          <p:cNvCxnSpPr/>
          <p:nvPr/>
        </p:nvCxnSpPr>
        <p:spPr>
          <a:xfrm>
            <a:off x="1937982" y="3930555"/>
            <a:ext cx="0" cy="22518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5147697" y="3925777"/>
            <a:ext cx="0" cy="22518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1937982" y="5051717"/>
            <a:ext cx="5063319" cy="9406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5200012" y="5053413"/>
            <a:ext cx="1801289" cy="836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875742" y="104784"/>
            <a:ext cx="226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anose="05000000000000000000" pitchFamily="2" charset="2"/>
              <a:buChar char="l"/>
            </a:pPr>
            <a:r>
              <a:rPr lang="en-US" altLang="ja-JP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Destabilization by a steep outward gradient</a:t>
            </a:r>
            <a:endParaRPr kumimoji="1" lang="ja-JP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10" b="46945"/>
          <a:stretch/>
        </p:blipFill>
        <p:spPr>
          <a:xfrm>
            <a:off x="94363" y="114300"/>
            <a:ext cx="4624662" cy="4267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2059" t="27505" r="50147" b="8411"/>
          <a:stretch/>
        </p:blipFill>
        <p:spPr>
          <a:xfrm>
            <a:off x="4719025" y="413266"/>
            <a:ext cx="4386871" cy="4182035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6238543" y="655313"/>
            <a:ext cx="0" cy="29986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687213" y="4519101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Mauk</a:t>
            </a:r>
            <a:r>
              <a:rPr kumimoji="1" lang="en-US" altLang="ja-JP" dirty="0" smtClean="0"/>
              <a:t> &amp; </a:t>
            </a:r>
            <a:r>
              <a:rPr kumimoji="1" lang="en-US" altLang="ja-JP" dirty="0" err="1" smtClean="0"/>
              <a:t>MacIlwain</a:t>
            </a:r>
            <a:r>
              <a:rPr kumimoji="1" lang="en-US" altLang="ja-JP" dirty="0" smtClean="0"/>
              <a:t> (1974)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87213" y="228600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>
                <a:solidFill>
                  <a:srgbClr val="FF0000"/>
                </a:solidFill>
              </a:rPr>
              <a:t>Kp</a:t>
            </a:r>
            <a:r>
              <a:rPr kumimoji="1" lang="en-US" altLang="ja-JP" dirty="0" smtClean="0">
                <a:solidFill>
                  <a:srgbClr val="FF0000"/>
                </a:solidFill>
              </a:rPr>
              <a:t> = 2-2+ (in given events)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84969" y="4416434"/>
                <a:ext cx="4280531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=18−54°,  126−162°)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=72−108°)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69" y="4416434"/>
                <a:ext cx="4280531" cy="5767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358651" y="5498392"/>
            <a:ext cx="8594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traced backward the protons with butterfly distributions by calculating the drift velocity.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trajectory of the protons converges around 18-21 UT, suggesting the protons are injected on the dusk side.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2406694" y="2504283"/>
            <a:ext cx="3831849" cy="54371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328167" y="2738439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consistent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flipH="1">
            <a:off x="0" y="5151874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358651" y="167304"/>
            <a:ext cx="45263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5164249"/>
            <a:ext cx="7743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Wingdings" panose="05000000000000000000" pitchFamily="2" charset="2"/>
              <a:buChar char="l"/>
            </a:pPr>
            <a:r>
              <a:rPr lang="en-US" altLang="ja-JP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and timing of the substorm injection</a:t>
            </a:r>
            <a:endParaRPr kumimoji="1" lang="ja-JP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7" b="27500"/>
          <a:stretch/>
        </p:blipFill>
        <p:spPr>
          <a:xfrm>
            <a:off x="25897" y="0"/>
            <a:ext cx="6189527" cy="672843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157041" y="1035452"/>
            <a:ext cx="298695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suggest that 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substorm injection provides resonance particles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geomagnetic storm makes the plasma environment satisfy unstable condition (</a:t>
            </a:r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⊥</a:t>
            </a:r>
            <a:r>
              <a:rPr lang="en-US" altLang="ja-JP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ja-JP" sz="24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0.5) by increasing the cold electron density to &gt; 100 cm</a:t>
            </a:r>
            <a:r>
              <a:rPr lang="en-US" altLang="ja-JP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5897" y="192910"/>
            <a:ext cx="45263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5898" y="5340214"/>
            <a:ext cx="19402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6064445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157041" y="81345"/>
            <a:ext cx="2904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indent="-324000">
              <a:buFont typeface="Wingdings" panose="05000000000000000000" pitchFamily="2" charset="2"/>
              <a:buChar char="l"/>
            </a:pP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cold electron density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6" r="51466"/>
          <a:stretch/>
        </p:blipFill>
        <p:spPr>
          <a:xfrm>
            <a:off x="4238308" y="814851"/>
            <a:ext cx="4687070" cy="374965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97543" y="897025"/>
            <a:ext cx="4845957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Eastward propagating second harmonic poloidal waves with high </a:t>
            </a:r>
            <a:r>
              <a:rPr lang="en-US" altLang="ja-JP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number were detected by Van Allen 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Probe 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around the magnetic equator in the noon sector.</a:t>
            </a:r>
            <a:endParaRPr lang="ja-JP" altLang="ja-JP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These waves are excited twice by double intensification of radial gradient of the proton phase space density due to </a:t>
            </a:r>
            <a:r>
              <a:rPr lang="en-US" altLang="ja-JP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substorm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injection.</a:t>
            </a:r>
            <a:endParaRPr lang="ja-JP" altLang="ja-JP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Dynamics of the </a:t>
            </a:r>
            <a:r>
              <a:rPr lang="en-US" altLang="ja-JP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plasmasphere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also controls the poloidal wave excitation through the change of 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local </a:t>
            </a:r>
            <a:r>
              <a:rPr lang="en-US" altLang="ja-JP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eigen</a:t>
            </a:r>
            <a:r>
              <a:rPr lang="en-US" altLang="ja-JP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-frequency </a:t>
            </a:r>
            <a:r>
              <a:rPr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the waves.</a:t>
            </a:r>
            <a:endParaRPr lang="ja-JP" altLang="ja-JP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1257" y="174171"/>
            <a:ext cx="860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43184" y="1995463"/>
            <a:ext cx="578758" cy="5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443184" y="814851"/>
            <a:ext cx="578758" cy="43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3501" y="4620411"/>
            <a:ext cx="3724728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schematic description of the  excitation of the second harmonic poloidal Pc 4 waves.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グループ化 34"/>
          <p:cNvGrpSpPr/>
          <p:nvPr/>
        </p:nvGrpSpPr>
        <p:grpSpPr>
          <a:xfrm>
            <a:off x="66815" y="869968"/>
            <a:ext cx="4885206" cy="4885206"/>
            <a:chOff x="344714" y="1003013"/>
            <a:chExt cx="4885206" cy="4885206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14" y="1003013"/>
              <a:ext cx="4885206" cy="4885206"/>
            </a:xfrm>
            <a:prstGeom prst="rect">
              <a:avLst/>
            </a:prstGeom>
          </p:spPr>
        </p:pic>
        <p:sp>
          <p:nvSpPr>
            <p:cNvPr id="19" name="正方形/長方形 18"/>
            <p:cNvSpPr/>
            <p:nvPr/>
          </p:nvSpPr>
          <p:spPr>
            <a:xfrm>
              <a:off x="344714" y="2796104"/>
              <a:ext cx="162427" cy="1191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875925" y="5285562"/>
              <a:ext cx="17205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13.0</a:t>
              </a:r>
              <a:endParaRPr kumimoji="1" lang="ja-JP" altLang="en-US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432194" y="5661285"/>
              <a:ext cx="782052" cy="226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962962" y="5516393"/>
              <a:ext cx="17205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MLT</a:t>
              </a:r>
              <a:r>
                <a:rPr kumimoji="1"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 (</a:t>
              </a:r>
              <a:r>
                <a:rPr kumimoji="1" lang="en-US" altLang="ja-JP" sz="1400" dirty="0" err="1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hr</a:t>
              </a:r>
              <a:r>
                <a:rPr kumimoji="1"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)</a:t>
              </a:r>
              <a:endParaRPr kumimoji="1" lang="ja-JP" altLang="en-US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 rot="16200000">
              <a:off x="4401020" y="3317612"/>
              <a:ext cx="11991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err="1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Eazi</a:t>
              </a:r>
              <a:r>
                <a:rPr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 (mV/m)</a:t>
              </a:r>
              <a:endParaRPr kumimoji="1" lang="ja-JP" altLang="en-US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H="1">
              <a:off x="2787317" y="2071149"/>
              <a:ext cx="565483" cy="137035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2139603" y="1719886"/>
              <a:ext cx="2779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T</a:t>
              </a:r>
              <a:r>
                <a:rPr kumimoji="1"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rajectory of 11 </a:t>
              </a:r>
              <a:r>
                <a:rPr kumimoji="1" lang="en-US" altLang="ja-JP" sz="1400" dirty="0" err="1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keV</a:t>
              </a:r>
              <a:r>
                <a:rPr kumimoji="1"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 proton</a:t>
              </a:r>
              <a:endParaRPr kumimoji="1" lang="ja-JP" altLang="en-US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932389" y="5285561"/>
              <a:ext cx="7695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13.3</a:t>
              </a:r>
              <a:endParaRPr kumimoji="1" lang="ja-JP" altLang="en-US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23898" y="5285562"/>
              <a:ext cx="7695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12.7</a:t>
              </a:r>
              <a:endParaRPr kumimoji="1" lang="ja-JP" altLang="en-US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16200000">
              <a:off x="-353116" y="3294911"/>
              <a:ext cx="17205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小塚ゴシック Pr6N M" panose="020B0700000000000000" pitchFamily="34" charset="-128"/>
                  <a:ea typeface="小塚ゴシック Pr6N M" panose="020B0700000000000000" pitchFamily="34" charset="-128"/>
                </a:rPr>
                <a:t>GMLAT (deg.)</a:t>
              </a:r>
              <a:endParaRPr kumimoji="1" lang="ja-JP" altLang="en-US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正方形/長方形 31"/>
              <p:cNvSpPr/>
              <p:nvPr/>
            </p:nvSpPr>
            <p:spPr>
              <a:xfrm>
                <a:off x="5335267" y="3657225"/>
                <a:ext cx="3482328" cy="944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i="1" smtClean="0">
                          <a:solidFill>
                            <a:sysClr val="windowText" lastClr="000000"/>
                          </a:solidFill>
                          <a:latin typeface="Cambria Math"/>
                          <a:ea typeface="HGPｺﾞｼｯｸM" panose="020B0600000000000000" pitchFamily="50" charset="-128"/>
                        </a:rPr>
                        <m:t>𝜔</m:t>
                      </m:r>
                      <m:r>
                        <a:rPr lang="en-US" altLang="ja-JP" sz="2800" i="1" smtClean="0">
                          <a:solidFill>
                            <a:sysClr val="windowText" lastClr="000000"/>
                          </a:solidFill>
                          <a:latin typeface="Cambria Math"/>
                          <a:ea typeface="HGPｺﾞｼｯｸM" panose="020B0600000000000000" pitchFamily="50" charset="-128"/>
                        </a:rPr>
                        <m:t>−</m:t>
                      </m:r>
                      <m:r>
                        <a:rPr lang="en-US" altLang="ja-JP" sz="2800" i="1" smtClean="0">
                          <a:solidFill>
                            <a:sysClr val="windowText" lastClr="000000"/>
                          </a:solidFill>
                          <a:latin typeface="Cambria Math"/>
                          <a:ea typeface="HGPｺﾞｼｯｸM" panose="020B0600000000000000" pitchFamily="50" charset="-128"/>
                        </a:rPr>
                        <m:t>𝑚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HGPｺﾞｼｯｸM" panose="020B0600000000000000" pitchFamily="50" charset="-128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sysClr val="windowText" lastClr="000000"/>
                              </a:solidFill>
                              <a:latin typeface="Cambria Math"/>
                              <a:ea typeface="HGPｺﾞｼｯｸM" panose="020B0600000000000000" pitchFamily="50" charset="-128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sysClr val="windowText" lastClr="000000"/>
                              </a:solidFill>
                              <a:latin typeface="Cambria Math"/>
                              <a:ea typeface="HGPｺﾞｼｯｸM" panose="020B0600000000000000" pitchFamily="50" charset="-128"/>
                            </a:rPr>
                            <m:t>𝑑</m:t>
                          </m:r>
                        </m:sub>
                      </m:sSub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(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𝑊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,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𝛼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)=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𝑁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HGPｺﾞｼｯｸM" panose="020B0600000000000000" pitchFamily="50" charset="-128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sysClr val="windowText" lastClr="000000"/>
                              </a:solidFill>
                              <a:latin typeface="Cambria Math"/>
                              <a:ea typeface="HGPｺﾞｼｯｸM" panose="020B0600000000000000" pitchFamily="50" charset="-128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sysClr val="windowText" lastClr="000000"/>
                              </a:solidFill>
                              <a:latin typeface="Cambria Math"/>
                              <a:ea typeface="HGPｺﾞｼｯｸM" panose="020B0600000000000000" pitchFamily="50" charset="-128"/>
                            </a:rPr>
                            <m:t>𝑏</m:t>
                          </m:r>
                        </m:sub>
                      </m:sSub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(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𝑊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,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𝛼</m:t>
                      </m:r>
                      <m:r>
                        <a:rPr lang="en-US" altLang="ja-JP" sz="2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HGPｺﾞｼｯｸM" panose="020B0600000000000000" pitchFamily="50" charset="-128"/>
                        </a:rPr>
                        <m:t>)</m:t>
                      </m:r>
                    </m:oMath>
                  </m:oMathPara>
                </a14:m>
                <a:endParaRPr lang="en-US" altLang="ja-JP" sz="2800" b="0" dirty="0" smtClean="0">
                  <a:solidFill>
                    <a:sysClr val="windowText" lastClr="000000"/>
                  </a:solidFill>
                  <a:ea typeface="HGPｺﾞｼｯｸM" panose="020B0600000000000000" pitchFamily="50" charset="-128"/>
                </a:endParaRPr>
              </a:p>
            </p:txBody>
          </p:sp>
        </mc:Choice>
        <mc:Fallback xmlns="">
          <p:sp>
            <p:nvSpPr>
              <p:cNvPr id="32" name="正方形/長方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267" y="3657225"/>
                <a:ext cx="3482328" cy="9441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角丸四角形 3"/>
          <p:cNvSpPr/>
          <p:nvPr/>
        </p:nvSpPr>
        <p:spPr>
          <a:xfrm>
            <a:off x="2827294" y="4298707"/>
            <a:ext cx="1246793" cy="701299"/>
          </a:xfrm>
          <a:prstGeom prst="roundRect">
            <a:avLst>
              <a:gd name="adj" fmla="val 5491"/>
            </a:avLst>
          </a:prstGeom>
          <a:solidFill>
            <a:srgbClr val="FFFFFF">
              <a:alpha val="5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00011" y="2998391"/>
            <a:ext cx="157426" cy="7136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536554" y="4730697"/>
            <a:ext cx="3388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ω</a:t>
            </a:r>
            <a:r>
              <a:rPr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: wave frequency, </a:t>
            </a:r>
            <a:r>
              <a:rPr lang="en-US" altLang="ja-JP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m</a:t>
            </a:r>
            <a:r>
              <a:rPr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: azimuthal wave number (</a:t>
            </a:r>
            <a:r>
              <a:rPr lang="en-US" altLang="ja-JP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m</a:t>
            </a:r>
            <a:r>
              <a:rPr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 number), </a:t>
            </a:r>
            <a:r>
              <a:rPr lang="en-US" altLang="ja-JP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ω</a:t>
            </a:r>
            <a:r>
              <a:rPr lang="en-US" altLang="ja-JP" i="1" baseline="-25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d</a:t>
            </a:r>
            <a:r>
              <a:rPr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: drift frequency,</a:t>
            </a:r>
          </a:p>
          <a:p>
            <a:pPr algn="just"/>
            <a:r>
              <a:rPr lang="en-US" altLang="ja-JP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ω</a:t>
            </a:r>
            <a:r>
              <a:rPr lang="en-US" altLang="ja-JP" i="1" baseline="-25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b</a:t>
            </a:r>
            <a:r>
              <a:rPr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: bounce frequency, </a:t>
            </a:r>
            <a:r>
              <a:rPr lang="en-US" altLang="ja-JP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N</a:t>
            </a:r>
            <a:r>
              <a:rPr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: integer, </a:t>
            </a:r>
            <a:r>
              <a:rPr lang="en-US" altLang="ja-JP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W</a:t>
            </a:r>
            <a:r>
              <a:rPr kumimoji="1"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: resonant energy, </a:t>
            </a:r>
            <a:r>
              <a:rPr kumimoji="1" lang="en-US" altLang="ja-JP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α</a:t>
            </a:r>
            <a:r>
              <a:rPr kumimoji="1" lang="en-US" altLang="ja-JP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: resonant pitch angle</a:t>
            </a:r>
            <a:endParaRPr kumimoji="1" lang="en-US" altLang="ja-JP" dirty="0">
              <a:solidFill>
                <a:sysClr val="windowText" lastClr="000000"/>
              </a:solidFill>
              <a:latin typeface="Times New Roman" panose="02020603050405020304" pitchFamily="18" charset="0"/>
              <a:ea typeface="小塚ゴシック Pr6N M" panose="020B0700000000000000" pitchFamily="34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2367512" y="4322984"/>
                <a:ext cx="2133508" cy="659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𝑎𝑧𝑖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512" y="4322984"/>
                <a:ext cx="2133508" cy="6596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正方形/長方形 35"/>
          <p:cNvSpPr/>
          <p:nvPr/>
        </p:nvSpPr>
        <p:spPr>
          <a:xfrm>
            <a:off x="5316957" y="869968"/>
            <a:ext cx="36496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u="sng" dirty="0" smtClean="0"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Drift-bounce resonance </a:t>
            </a:r>
            <a:r>
              <a:rPr lang="en-US" altLang="ja-JP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is a possible mechanism of poloidal wave excitation in the inner magnetosphere (low </a:t>
            </a:r>
            <a:r>
              <a:rPr lang="en-US" altLang="ja-JP" sz="24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β</a:t>
            </a:r>
            <a:r>
              <a:rPr lang="en-US" altLang="ja-JP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 region).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ja-JP" sz="8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小塚ゴシック Pr6N M" panose="020B0700000000000000" pitchFamily="34" charset="-128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小塚ゴシック Pr6N M" panose="020B0700000000000000" pitchFamily="34" charset="-128"/>
                <a:cs typeface="Times New Roman" panose="02020603050405020304" pitchFamily="18" charset="0"/>
              </a:rPr>
              <a:t>Resonance condition</a:t>
            </a:r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1364476" y="5283512"/>
            <a:ext cx="612325" cy="222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正方形/長方形 39"/>
              <p:cNvSpPr/>
              <p:nvPr/>
            </p:nvSpPr>
            <p:spPr>
              <a:xfrm>
                <a:off x="1404642" y="5301180"/>
                <a:ext cx="6279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𝑎𝑧𝑖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0" name="正方形/長方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642" y="5301180"/>
                <a:ext cx="62799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コネクタ 2"/>
          <p:cNvCxnSpPr/>
          <p:nvPr/>
        </p:nvCxnSpPr>
        <p:spPr>
          <a:xfrm>
            <a:off x="1381462" y="5199280"/>
            <a:ext cx="0" cy="20233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1976801" y="5199279"/>
            <a:ext cx="0" cy="20233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/>
          <p:cNvSpPr/>
          <p:nvPr/>
        </p:nvSpPr>
        <p:spPr>
          <a:xfrm>
            <a:off x="1055601" y="1219505"/>
            <a:ext cx="2819186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73255" y="980654"/>
            <a:ext cx="356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N = </a:t>
            </a:r>
            <a:r>
              <a:rPr lang="en-US" altLang="ja-JP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±</a:t>
            </a:r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1 resonance can take place for second (or even) harmonic waves.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36927" y="1726131"/>
            <a:ext cx="227256" cy="31792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0802" y="1716454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60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00011" y="2213461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4</a:t>
            </a:r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96847" y="2690614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2</a:t>
            </a:r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90825" y="3183840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29242" y="3712018"/>
            <a:ext cx="47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-2</a:t>
            </a:r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20525" y="4204390"/>
            <a:ext cx="47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-4</a:t>
            </a:r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12719" y="4703748"/>
            <a:ext cx="47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-6</a:t>
            </a:r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4402555" y="1530932"/>
            <a:ext cx="216987" cy="3609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345026" y="3196280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0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345026" y="3776355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-2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338843" y="4365516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-4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327831" y="4846117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-6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345307" y="2614904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2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345307" y="2043309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4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345307" y="1535587"/>
            <a:ext cx="40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6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61257" y="174171"/>
            <a:ext cx="860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</a:t>
            </a:r>
            <a:r>
              <a:rPr lang="en-US" altLang="ja-JP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3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546835" y="1529805"/>
            <a:ext cx="7445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East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572411" y="4875037"/>
            <a:ext cx="7445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West</a:t>
            </a:r>
            <a:endParaRPr kumimoji="1" lang="ja-JP" altLang="en-US" sz="1400" dirty="0"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00011" y="5730986"/>
            <a:ext cx="436523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 of a 11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proton calculated from test particle simulation in the dipole magnetic field. 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61257" y="174171"/>
            <a:ext cx="860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</a:t>
            </a: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7371" y="1103086"/>
            <a:ext cx="833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studies have shown that poloidal</a:t>
            </a:r>
            <a:r>
              <a:rPr kumimoji="1"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ULF</a:t>
            </a:r>
            <a:r>
              <a:rPr kumimoji="1"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waves can be excited by ring current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protons through drift-bounce resonance when the distribution of resonance particles is unstable (</a:t>
            </a:r>
            <a:r>
              <a:rPr lang="en-US" altLang="ja-JP" sz="24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ja-JP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ja-JP" sz="24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dW</a:t>
            </a:r>
            <a:r>
              <a:rPr lang="en-US" altLang="ja-JP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61257" y="1030516"/>
            <a:ext cx="8606971" cy="336731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jgra54049-fig-00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1" t="7770" b="46479"/>
          <a:stretch/>
        </p:blipFill>
        <p:spPr bwMode="auto">
          <a:xfrm>
            <a:off x="377371" y="2423996"/>
            <a:ext cx="2815772" cy="18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908628" y="2946399"/>
                <a:ext cx="860813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den>
                      </m:f>
                      <m:r>
                        <a:rPr kumimoji="1" lang="en-US" altLang="ja-JP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628" y="2946399"/>
                <a:ext cx="860813" cy="5266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358572" y="4029761"/>
            <a:ext cx="190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Takahashi et al.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(2018)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272756" y="2714172"/>
                <a:ext cx="3603807" cy="756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𝒅𝒇</m:t>
                          </m:r>
                        </m:num>
                        <m:den>
                          <m:r>
                            <a:rPr kumimoji="1" lang="en-US" altLang="ja-JP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𝒅𝑾</m:t>
                          </m:r>
                        </m:den>
                      </m:f>
                      <m:r>
                        <a:rPr kumimoji="1" lang="en-US" altLang="ja-JP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kumimoji="1" lang="en-US" altLang="ja-JP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num>
                                <m:den>
                                  <m:r>
                                    <a:rPr kumimoji="1" lang="en-US" altLang="ja-JP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kumimoji="1" lang="en-US" altLang="ja-JP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kumimoji="1" lang="en-US" altLang="ja-JP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𝒅𝑳</m:t>
                          </m:r>
                        </m:num>
                        <m:den>
                          <m:r>
                            <a:rPr kumimoji="1" lang="en-US" altLang="ja-JP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𝒅𝑾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20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kumimoji="1" lang="en-US" altLang="ja-JP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num>
                                <m:den>
                                  <m:r>
                                    <a:rPr kumimoji="1" lang="en-US" altLang="ja-JP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kumimoji="1" lang="en-US" altLang="ja-JP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1" lang="en-US" altLang="ja-JP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kumimoji="1" lang="en-US" altLang="ja-JP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756" y="2714172"/>
                <a:ext cx="3603807" cy="7568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4222899" y="3582854"/>
            <a:ext cx="361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phase space density, </a:t>
            </a:r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magnetic moment</a:t>
            </a:r>
            <a:endParaRPr kumimoji="1" lang="en-US" altLang="ja-JP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kumimoji="1" lang="en-US" altLang="ja-JP" sz="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Southwood et al.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(1969)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1117600" y="4397829"/>
            <a:ext cx="391886" cy="6096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61257" y="5076748"/>
            <a:ext cx="8606971" cy="14401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3656" y="5215095"/>
            <a:ext cx="8331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makes the particle distributions unstable? (scenario of the wave excitation [e.g., </a:t>
            </a:r>
            <a:r>
              <a:rPr kumimoji="1" lang="en-US" altLang="ja-JP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Engebretson</a:t>
            </a:r>
            <a:r>
              <a:rPr lang="en-US" altLang="ja-JP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ja-JP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1992; </a:t>
            </a:r>
            <a:r>
              <a:rPr lang="en-US" altLang="ja-JP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 et al.</a:t>
            </a:r>
            <a:r>
              <a:rPr lang="en-US" altLang="ja-JP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2015])</a:t>
            </a:r>
            <a:endParaRPr kumimoji="1" lang="en-US" altLang="ja-JP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are interested in dynamics of the particle distributions.</a:t>
            </a:r>
            <a:endParaRPr kumimoji="1" lang="ja-JP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72756" y="4538436"/>
            <a:ext cx="459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200" dirty="0" smtClean="0">
                <a:solidFill>
                  <a:srgbClr val="FFC000"/>
                </a:solidFill>
              </a:rPr>
              <a:t>Purpose of this </a:t>
            </a:r>
            <a:r>
              <a:rPr lang="en-US" altLang="ja-JP" sz="3200" dirty="0" smtClean="0">
                <a:solidFill>
                  <a:srgbClr val="FFC000"/>
                </a:solidFill>
              </a:rPr>
              <a:t>study</a:t>
            </a:r>
            <a:endParaRPr kumimoji="1" lang="ja-JP" altLang="en-US" sz="3200" dirty="0">
              <a:solidFill>
                <a:srgbClr val="FFC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02514" y="505897"/>
            <a:ext cx="3265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200" dirty="0" smtClean="0">
                <a:solidFill>
                  <a:srgbClr val="0070C0"/>
                </a:solidFill>
              </a:rPr>
              <a:t>Previous study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40346" y="2315829"/>
            <a:ext cx="19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gradient</a:t>
            </a:r>
            <a:endParaRPr kumimoji="1" lang="ja-JP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31584" y="2315829"/>
            <a:ext cx="19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gradient</a:t>
            </a:r>
            <a:endParaRPr kumimoji="1" lang="ja-JP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61257" y="174171"/>
            <a:ext cx="860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</a:t>
            </a: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68" y="534798"/>
            <a:ext cx="4731250" cy="57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261257" y="1030516"/>
            <a:ext cx="3695099" cy="28863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7371" y="1103086"/>
            <a:ext cx="3457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Long-lasting poloidal ULF waves have attracted many researchers.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each wave packet in one event has not been investigated.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下矢印 20"/>
          <p:cNvSpPr/>
          <p:nvPr/>
        </p:nvSpPr>
        <p:spPr>
          <a:xfrm>
            <a:off x="530746" y="3916907"/>
            <a:ext cx="391886" cy="6096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61257" y="4621728"/>
            <a:ext cx="3695099" cy="185424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77371" y="4768629"/>
            <a:ext cx="3457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examine the correspondence between wave packets and the particle distribution.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70583" y="6264322"/>
            <a:ext cx="190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Oimatsu</a:t>
            </a:r>
            <a:r>
              <a:rPr kumimoji="1" lang="en-US" altLang="ja-JP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(2018)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09743" y="2446269"/>
            <a:ext cx="755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??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70940" y="1538356"/>
            <a:ext cx="1337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Toroidal B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76966" y="728169"/>
            <a:ext cx="1337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Poloidal B</a:t>
            </a:r>
            <a:endParaRPr kumimoji="1" lang="ja-JP" altLang="en-US" sz="1400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281684" y="1351128"/>
            <a:ext cx="464023" cy="832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5513695" y="1441566"/>
            <a:ext cx="464023" cy="832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5806115" y="1351128"/>
            <a:ext cx="464023" cy="832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6065018" y="1351128"/>
            <a:ext cx="464023" cy="832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6270138" y="1348580"/>
            <a:ext cx="464023" cy="832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6495527" y="1348580"/>
            <a:ext cx="464023" cy="8325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角丸四角形 9"/>
          <p:cNvSpPr/>
          <p:nvPr/>
        </p:nvSpPr>
        <p:spPr>
          <a:xfrm>
            <a:off x="5273854" y="1913924"/>
            <a:ext cx="1460308" cy="6277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m</a:t>
            </a:r>
            <a:r>
              <a:rPr kumimoji="1" lang="en-US" altLang="ja-JP" dirty="0" smtClean="0">
                <a:solidFill>
                  <a:sysClr val="windowText" lastClr="000000"/>
                </a:solidFill>
              </a:rPr>
              <a:t>any wave packets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左右矢印 1"/>
          <p:cNvSpPr/>
          <p:nvPr/>
        </p:nvSpPr>
        <p:spPr>
          <a:xfrm>
            <a:off x="6801603" y="2082158"/>
            <a:ext cx="543909" cy="252824"/>
          </a:xfrm>
          <a:prstGeom prst="left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7412953" y="1913924"/>
            <a:ext cx="1460308" cy="6277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ysClr val="windowText" lastClr="000000"/>
                </a:solidFill>
              </a:rPr>
              <a:t>unstable</a:t>
            </a:r>
          </a:p>
          <a:p>
            <a:pPr algn="ctr"/>
            <a:r>
              <a:rPr kumimoji="1" lang="en-US" altLang="ja-JP" dirty="0" smtClean="0">
                <a:solidFill>
                  <a:sysClr val="windowText" lastClr="000000"/>
                </a:solidFill>
              </a:rPr>
              <a:t>distributions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-272854" y="4108048"/>
            <a:ext cx="459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>
                <a:solidFill>
                  <a:srgbClr val="FFC000"/>
                </a:solidFill>
              </a:rPr>
              <a:t>Purpose of this </a:t>
            </a:r>
            <a:r>
              <a:rPr lang="en-US" altLang="ja-JP" sz="2800" dirty="0" smtClean="0">
                <a:solidFill>
                  <a:srgbClr val="FFC000"/>
                </a:solidFill>
              </a:rPr>
              <a:t>study</a:t>
            </a:r>
            <a:endParaRPr kumimoji="1" lang="ja-JP" alt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6307" cy="6858000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4576307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789714" y="174171"/>
            <a:ext cx="402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99546" y="887104"/>
            <a:ext cx="391062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 A observed poloidal Pc 4 (</a:t>
            </a:r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7 mHz)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waves o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28th January 2014.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phase of the moderate </a:t>
            </a:r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substorm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around 19 UT (a sharp drop of the AE index).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noon sector near the magnetic equator.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solar wind speed and dynamic pressure are at low level.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not externally driven waves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3439886" y="478971"/>
            <a:ext cx="0" cy="3332010"/>
          </a:xfrm>
          <a:prstGeom prst="line">
            <a:avLst/>
          </a:prstGeom>
          <a:ln>
            <a:solidFill>
              <a:srgbClr val="C60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526970" y="478971"/>
            <a:ext cx="0" cy="3332010"/>
          </a:xfrm>
          <a:prstGeom prst="line">
            <a:avLst/>
          </a:prstGeom>
          <a:ln>
            <a:solidFill>
              <a:srgbClr val="C60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02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8427" cy="68580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5934454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6040482" y="914403"/>
            <a:ext cx="293974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Injected protons in the high electron density region (Ne &gt; 100 cm</a:t>
            </a:r>
            <a:r>
              <a:rPr lang="en-US" altLang="ja-JP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1"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 harmonic poloidal mode waves during 20-22 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Multi-harmonic toroidal mode waves before and after the poloidal wave onsets.</a:t>
            </a:r>
            <a:endParaRPr kumimoji="1"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2890" y="1951630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Poloidal 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85167" y="2746516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Toroidal 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82890" y="3556152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Parallel 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66965" y="4406732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Poloidal 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69242" y="5201618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Toroidal 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40482" y="174171"/>
            <a:ext cx="2769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875742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956645" y="1173708"/>
            <a:ext cx="0" cy="489954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9"/>
          <p:cNvSpPr/>
          <p:nvPr/>
        </p:nvSpPr>
        <p:spPr>
          <a:xfrm>
            <a:off x="7069540" y="1201003"/>
            <a:ext cx="1760561" cy="4872251"/>
          </a:xfrm>
          <a:custGeom>
            <a:avLst/>
            <a:gdLst>
              <a:gd name="connsiteX0" fmla="*/ 887105 w 1760561"/>
              <a:gd name="connsiteY0" fmla="*/ 0 h 4872251"/>
              <a:gd name="connsiteX1" fmla="*/ 0 w 1760561"/>
              <a:gd name="connsiteY1" fmla="*/ 1282890 h 4872251"/>
              <a:gd name="connsiteX2" fmla="*/ 887105 w 1760561"/>
              <a:gd name="connsiteY2" fmla="*/ 2402006 h 4872251"/>
              <a:gd name="connsiteX3" fmla="*/ 1760561 w 1760561"/>
              <a:gd name="connsiteY3" fmla="*/ 3630305 h 4872251"/>
              <a:gd name="connsiteX4" fmla="*/ 887105 w 1760561"/>
              <a:gd name="connsiteY4" fmla="*/ 4872251 h 487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561" h="4872251">
                <a:moveTo>
                  <a:pt x="887105" y="0"/>
                </a:moveTo>
                <a:cubicBezTo>
                  <a:pt x="443552" y="441278"/>
                  <a:pt x="0" y="882556"/>
                  <a:pt x="0" y="1282890"/>
                </a:cubicBezTo>
                <a:cubicBezTo>
                  <a:pt x="0" y="1683224"/>
                  <a:pt x="593678" y="2010770"/>
                  <a:pt x="887105" y="2402006"/>
                </a:cubicBezTo>
                <a:cubicBezTo>
                  <a:pt x="1180532" y="2793242"/>
                  <a:pt x="1760561" y="3218598"/>
                  <a:pt x="1760561" y="3630305"/>
                </a:cubicBezTo>
                <a:cubicBezTo>
                  <a:pt x="1760561" y="4042012"/>
                  <a:pt x="1323833" y="4457131"/>
                  <a:pt x="887105" y="4872251"/>
                </a:cubicBezTo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67433" y="527377"/>
            <a:ext cx="137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northern ionosphere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67433" y="6073254"/>
            <a:ext cx="137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southern ionosphere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54038" y="3413445"/>
            <a:ext cx="106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equator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左矢印 13"/>
          <p:cNvSpPr/>
          <p:nvPr/>
        </p:nvSpPr>
        <p:spPr>
          <a:xfrm>
            <a:off x="7151769" y="2207582"/>
            <a:ext cx="722648" cy="4464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                       </a:t>
            </a:r>
            <a:endParaRPr kumimoji="1" lang="ja-JP" altLang="en-US" dirty="0"/>
          </a:p>
        </p:txBody>
      </p:sp>
      <p:sp>
        <p:nvSpPr>
          <p:cNvPr id="15" name="左矢印 14"/>
          <p:cNvSpPr/>
          <p:nvPr/>
        </p:nvSpPr>
        <p:spPr>
          <a:xfrm rot="10800000">
            <a:off x="8064121" y="4594922"/>
            <a:ext cx="722648" cy="4464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                       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25066" y="1856096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25165" y="4317769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6402916" y="3282664"/>
            <a:ext cx="663695" cy="32044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7151769" y="95534"/>
            <a:ext cx="1678332" cy="431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even mode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 rot="2943926">
            <a:off x="7068584" y="3317534"/>
            <a:ext cx="2205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magnetic field line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334" y="141834"/>
            <a:ext cx="611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 amplitude and frequency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0942" y="914403"/>
            <a:ext cx="639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magnetic field and electric field amplitude indicates that these waves are even mode waves.</a:t>
            </a:r>
            <a:endParaRPr kumimoji="1"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49895" r="28007" b="210"/>
          <a:stretch/>
        </p:blipFill>
        <p:spPr>
          <a:xfrm>
            <a:off x="4330713" y="4435280"/>
            <a:ext cx="2351232" cy="2333445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35224" y="1729233"/>
            <a:ext cx="4869211" cy="2656925"/>
            <a:chOff x="235224" y="2030176"/>
            <a:chExt cx="5297439" cy="276653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" r="1" b="49734"/>
            <a:stretch/>
          </p:blipFill>
          <p:spPr>
            <a:xfrm>
              <a:off x="266700" y="2030176"/>
              <a:ext cx="5265963" cy="2766539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243840" y="2524125"/>
              <a:ext cx="45719" cy="15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235224" y="3130550"/>
              <a:ext cx="45719" cy="15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50376" y="4309710"/>
              <a:ext cx="45719" cy="15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5636656" y="2499635"/>
            <a:ext cx="15081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V ~ 0</a:t>
            </a:r>
          </a:p>
          <a:p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E = - (V×B) </a:t>
            </a:r>
            <a:r>
              <a:rPr lang="en-US" altLang="ja-JP" sz="1600" dirty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 0 at equator</a:t>
            </a:r>
            <a:endParaRPr kumimoji="1" lang="ja-JP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00942" y="4545719"/>
            <a:ext cx="4029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harmonic emission of toroidal mode waves, the poloidal mode waves correspond to second harmonic waves.</a:t>
            </a:r>
            <a:endParaRPr kumimoji="1"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" y="726609"/>
            <a:ext cx="6126744" cy="486715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17951" y="1060143"/>
            <a:ext cx="1186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Poloidal B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" y="153411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itch angle and energy dependence of H</a:t>
            </a:r>
            <a:r>
              <a:rPr lang="en-US" altLang="ja-JP" sz="2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flux oscillations</a:t>
            </a:r>
            <a:endParaRPr kumimoji="1" lang="ja-JP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059347" y="931933"/>
            <a:ext cx="308465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form of the magnetic field and pitch angle distributions of the injected protons observed by RBSPICE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fluxes oscillated with a same frequency as the magnetic field oscillations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3334" y="5721714"/>
            <a:ext cx="875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dispersion of flux enhancement and butterfly distributions suggest that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protons are injected by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substorm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36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7064428" y="0"/>
            <a:ext cx="0" cy="6858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6858000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143857" y="234732"/>
            <a:ext cx="1917510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According </a:t>
            </a:r>
            <a:r>
              <a:rPr lang="en-US" altLang="ja-JP" sz="2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to </a:t>
            </a:r>
            <a:r>
              <a:rPr lang="en-US" altLang="ja-JP" sz="2100" i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Southwood &amp; </a:t>
            </a:r>
            <a:r>
              <a:rPr lang="en-US" altLang="ja-JP" sz="2100" i="1" dirty="0" err="1">
                <a:latin typeface="Times New Roman" panose="02020603050405020304" pitchFamily="18" charset="0"/>
                <a:ea typeface="ＭＳ 明朝" panose="02020609040205080304" pitchFamily="17" charset="-128"/>
              </a:rPr>
              <a:t>Kivelson</a:t>
            </a:r>
            <a:r>
              <a:rPr lang="en-US" altLang="ja-JP" sz="2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 (1981); </a:t>
            </a:r>
            <a:r>
              <a:rPr lang="en-US" altLang="ja-JP" sz="2100" i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Takahashi et al.</a:t>
            </a:r>
            <a:r>
              <a:rPr lang="en-US" altLang="ja-JP" sz="2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 (1990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), resonant particles oscillate in phase or out of phase with the magnetic field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</a:p>
          <a:p>
            <a:endParaRPr lang="en-US" altLang="ja-JP" sz="800" dirty="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We performed cross phase analysis and found </a:t>
            </a:r>
            <a:r>
              <a:rPr lang="en-US" altLang="ja-JP" sz="2100" dirty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esonance</a:t>
            </a:r>
            <a:r>
              <a:rPr lang="ja-JP" altLang="en-US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pitch</a:t>
            </a:r>
            <a:r>
              <a:rPr lang="ja-JP" altLang="en-US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angles at</a:t>
            </a:r>
            <a:r>
              <a:rPr lang="ja-JP" altLang="en-US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~</a:t>
            </a:r>
            <a:r>
              <a:rPr lang="ja-JP" altLang="en-US" sz="21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100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40</a:t>
            </a:r>
            <a:r>
              <a:rPr lang="en-US" altLang="ja-JP" sz="2100" dirty="0" smtClean="0">
                <a:solidFill>
                  <a:srgbClr val="00B0F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°/140°</a:t>
            </a:r>
            <a:r>
              <a:rPr lang="en-US" altLang="ja-JP" sz="2100" dirty="0" smtClean="0"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4831308" y="4517409"/>
            <a:ext cx="2153691" cy="24164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>
            <a:off x="4831306" y="4759050"/>
            <a:ext cx="2153693" cy="93086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0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</TotalTime>
  <Words>1430</Words>
  <Application>Microsoft Office PowerPoint</Application>
  <PresentationFormat>画面に合わせる (4:3)</PresentationFormat>
  <Paragraphs>189</Paragraphs>
  <Slides>16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31" baseType="lpstr">
      <vt:lpstr>Arial Unicode MS</vt:lpstr>
      <vt:lpstr>HGPｺﾞｼｯｸM</vt:lpstr>
      <vt:lpstr>ＭＳ Ｐゴシック</vt:lpstr>
      <vt:lpstr>ＭＳ ゴシック</vt:lpstr>
      <vt:lpstr>ＭＳ 明朝</vt:lpstr>
      <vt:lpstr>小塚ゴシック Pr6N M</vt:lpstr>
      <vt:lpstr>Arial</vt:lpstr>
      <vt:lpstr>Calibri</vt:lpstr>
      <vt:lpstr>Calibri Light</vt:lpstr>
      <vt:lpstr>Cambria Math</vt:lpstr>
      <vt:lpstr>Ebrima</vt:lpstr>
      <vt:lpstr>Symbol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geomag</dc:creator>
  <cp:lastModifiedBy>geomag</cp:lastModifiedBy>
  <cp:revision>165</cp:revision>
  <dcterms:created xsi:type="dcterms:W3CDTF">2019-04-15T06:08:16Z</dcterms:created>
  <dcterms:modified xsi:type="dcterms:W3CDTF">2020-04-30T22:57:49Z</dcterms:modified>
</cp:coreProperties>
</file>