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5467D-702B-41C2-AA17-B653F4E12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6A8ED4-8DCF-43EE-8910-0157C9B35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101CA-97DF-491D-AABF-F5880CA5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1165A3-C10C-47F5-A414-69DF062E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DDE70C-1CFD-44E4-AD15-834BDF4C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27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654BA-778A-464E-9E47-6315CC8A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24514C-FAE1-4900-9CA4-0E79A34D0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FAE37-382D-44B3-AFB7-5E93564F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784B1-A117-47D8-8205-88C7F8B3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9DAA7C-9ECE-48FF-ADB2-00BB64A7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24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03D99D7-944C-49FC-9437-800A90BCB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113290-3356-494C-8E8B-2AD89257D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39B74B-120D-4F70-9CBD-7C94C872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289EEB-951E-4B3D-A7AF-E9141639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407007-5642-444B-A5E9-F220F902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78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45EFB-965D-4F59-AC1F-834C9DEF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ACEEFF-EA6E-428F-82F2-CDE94D64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879538-6B7A-4409-BDE5-370B2EA1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946506-6AB8-4C26-AEF3-2145FD80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FFFAAE-230D-40DB-AE73-57F65471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45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E317E-A35E-4F33-9C73-368E1510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2531FD-A1EF-4DA7-AA5B-F343B5483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543E98-6C67-4243-96AC-76DA199E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8C363C-B555-44A3-A5CC-42AA2109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4C8DA0-FF83-4D6F-ACC9-3DFE5667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18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51C23-81DC-4DA1-8411-7E3DA5C2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466A50-4D59-4232-A79A-DACC86714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749EB7-5BC2-4D14-804B-5552BA246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95BA03-BDE2-4D6F-AB64-F705D441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46D7E1-D008-4C03-A0DB-84406092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CAE464-1BFB-4A63-B015-1F34CE6E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59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E4D5A-47DD-4410-8B22-5C89C0AA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6FFF90-B404-4B0D-9E26-42CC8E031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7FA313-BE58-4EB6-AEE1-22F6C1D08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74109F0-2D84-4437-996E-57DB11EF8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52C713-FC24-4CA4-8BF1-7A977E10D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3F6AC94-3B9A-4A1C-8706-CBD03CB5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1444BC1-2AED-4A6D-A2EE-3764592F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53F186-6416-4694-A26A-538DBFD5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37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5F1D5-BC60-488C-A729-E421994C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F0C338-C5C7-46C7-94B5-F9EB88DF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0D208B-26FA-41B9-99B2-7CC6433F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05563B-BD9A-4416-8BF0-08186F6A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80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A1734C-C3C5-4AA8-8277-B40FFCA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05218D-5A18-4FA6-BAFC-172E909C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BD8A2E-2025-4E2A-A578-DD584167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58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3C6DD-F3F2-4C37-A6BB-F0D4AF0A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E4A169-F4B2-40DE-994B-04C61BFE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34141-A5E1-4113-9125-CE167B42F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79D419-309F-4867-9B2C-C1FF9DCC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283A35-2175-4091-AE74-B62E3482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B9D5B0-5E5B-4834-B633-D4703CDC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9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85E67-7BBB-4F21-9630-0BC2C6FF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F985CA9-F178-4CB9-8AC4-3EE6FDB48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AA46E4-C574-47E6-94DA-8F2E825F0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8CBF75-7848-4585-8691-65BAE0AD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B97E6A-8463-45ED-BC39-7A049106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764085-EB1D-4216-A41F-BB89D0BA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20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59D314-2382-4746-84B9-27AAD98B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B292B7-F942-46CF-9179-BB54B498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07127C-03BD-4E00-AC58-0B3DEA052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3B54A-E6CB-4313-8729-54869A8BC0C6}" type="datetimeFigureOut">
              <a:rPr lang="de-DE" smtClean="0"/>
              <a:t>30.04.20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D20BBD-19BF-4CD7-BA32-1EA9B8246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1BB2B-68DC-42A4-9662-B1A3DACE2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F76E-0DD0-4F07-BE23-B622B6CA96C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2606FFE-616D-4417-9DA4-8E244FE4E0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/>
          <a:stretch/>
        </p:blipFill>
        <p:spPr bwMode="auto">
          <a:xfrm>
            <a:off x="10446738" y="76592"/>
            <a:ext cx="1682335" cy="9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>
            <a:extLst>
              <a:ext uri="{FF2B5EF4-FFF2-40B4-BE49-F238E27FC236}">
                <a16:creationId xmlns:a16="http://schemas.microsoft.com/office/drawing/2014/main" id="{44928C9F-43C7-4EDA-B178-91AC6212F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7" b="13087"/>
          <a:stretch/>
        </p:blipFill>
        <p:spPr>
          <a:xfrm>
            <a:off x="-15015" y="1052736"/>
            <a:ext cx="12192000" cy="133348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BBD9A52D-CFA9-4C65-B11A-4169AE1FDC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24" y="1253065"/>
            <a:ext cx="1059349" cy="3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6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CFFD513-5201-489A-A2F8-193EFC2C17BF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2436972" y="5884490"/>
            <a:ext cx="1792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Grafik 6" descr="Sonne">
            <a:extLst>
              <a:ext uri="{FF2B5EF4-FFF2-40B4-BE49-F238E27FC236}">
                <a16:creationId xmlns:a16="http://schemas.microsoft.com/office/drawing/2014/main" id="{17D29B65-09E9-44D3-A38E-4CC13D514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536" y="2323512"/>
            <a:ext cx="1421337" cy="12972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D354D96-4550-4384-BF3E-5F9A09145BD6}"/>
              </a:ext>
            </a:extLst>
          </p:cNvPr>
          <p:cNvSpPr/>
          <p:nvPr/>
        </p:nvSpPr>
        <p:spPr>
          <a:xfrm>
            <a:off x="160118" y="3828811"/>
            <a:ext cx="3105271" cy="1157777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594B68E-A203-45E9-9DE4-88661F4E64CF}"/>
              </a:ext>
            </a:extLst>
          </p:cNvPr>
          <p:cNvSpPr/>
          <p:nvPr/>
        </p:nvSpPr>
        <p:spPr>
          <a:xfrm>
            <a:off x="988536" y="5520816"/>
            <a:ext cx="1448436" cy="727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5CB6EE0-29A1-4D7D-88CA-0D4AC05D7255}"/>
              </a:ext>
            </a:extLst>
          </p:cNvPr>
          <p:cNvSpPr txBox="1"/>
          <p:nvPr/>
        </p:nvSpPr>
        <p:spPr>
          <a:xfrm>
            <a:off x="1216338" y="5684435"/>
            <a:ext cx="992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tracker</a:t>
            </a:r>
            <a:endParaRPr lang="de-DE" sz="24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53D7F5-B056-4792-AEC2-623DD2B9B3CF}"/>
              </a:ext>
            </a:extLst>
          </p:cNvPr>
          <p:cNvGrpSpPr/>
          <p:nvPr/>
        </p:nvGrpSpPr>
        <p:grpSpPr>
          <a:xfrm>
            <a:off x="4229436" y="5520816"/>
            <a:ext cx="1784722" cy="727348"/>
            <a:chOff x="5348850" y="5622575"/>
            <a:chExt cx="1784722" cy="727348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D38D9FD3-AE19-4459-B5E2-2A9EADBCFD0C}"/>
                </a:ext>
              </a:extLst>
            </p:cNvPr>
            <p:cNvSpPr/>
            <p:nvPr/>
          </p:nvSpPr>
          <p:spPr>
            <a:xfrm>
              <a:off x="5348850" y="5622575"/>
              <a:ext cx="1784722" cy="72734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FFF14BE-7368-4430-8930-DF74D5CB497E}"/>
                </a:ext>
              </a:extLst>
            </p:cNvPr>
            <p:cNvSpPr txBox="1"/>
            <p:nvPr/>
          </p:nvSpPr>
          <p:spPr>
            <a:xfrm>
              <a:off x="5576652" y="5786194"/>
              <a:ext cx="1465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 err="1"/>
                <a:t>instrument</a:t>
              </a:r>
              <a:endParaRPr lang="de-DE" sz="32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0ACE85-CC86-4A61-86C8-7CFCB6D8172E}"/>
              </a:ext>
            </a:extLst>
          </p:cNvPr>
          <p:cNvSpPr txBox="1"/>
          <p:nvPr/>
        </p:nvSpPr>
        <p:spPr>
          <a:xfrm>
            <a:off x="88944" y="142369"/>
            <a:ext cx="9989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Development of a Fast Solar Tracker Enabling Atmospheric Direct Sun Remote Sensing Applications on Different Moving Platforms</a:t>
            </a:r>
          </a:p>
          <a:p>
            <a:endParaRPr lang="en-DE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1133D9-211C-4154-A476-135C7449E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4" y="1252152"/>
            <a:ext cx="82809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Ralph Kleinschek</a:t>
            </a:r>
            <a:r>
              <a:rPr kumimoji="0" lang="en-DE" altLang="en-DE" sz="12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Julian Kostinek</a:t>
            </a:r>
            <a:r>
              <a:rPr kumimoji="0" lang="en-DE" altLang="en-DE" sz="12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Philip Holzbeck</a:t>
            </a:r>
            <a:r>
              <a:rPr kumimoji="0" lang="en-DE" altLang="en-DE" sz="12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Marvin Knapp</a:t>
            </a:r>
            <a:r>
              <a:rPr kumimoji="0" lang="en-DE" altLang="en-DE" sz="12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Andreas Luther</a:t>
            </a:r>
            <a:r>
              <a:rPr kumimoji="0" lang="en-DE" altLang="en-DE" sz="12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Frank Hase</a:t>
            </a:r>
            <a:r>
              <a:rPr kumimoji="0" lang="en-DE" altLang="en-DE" sz="12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and André Butz</a:t>
            </a:r>
            <a:r>
              <a:rPr lang="en-DE" altLang="en-DE" sz="1200" baseline="30000" dirty="0"/>
              <a:t>1</a:t>
            </a:r>
            <a:r>
              <a:rPr kumimoji="0" lang="en-DE" altLang="en-DE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C6CDFD-A264-4F44-A2AB-1DD8C40F33FA}"/>
              </a:ext>
            </a:extLst>
          </p:cNvPr>
          <p:cNvSpPr/>
          <p:nvPr/>
        </p:nvSpPr>
        <p:spPr>
          <a:xfrm>
            <a:off x="62204" y="1497529"/>
            <a:ext cx="1206759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aseline="30000" dirty="0">
                <a:latin typeface="Open Sans"/>
              </a:rPr>
              <a:t>1</a:t>
            </a:r>
            <a:r>
              <a:rPr lang="en-GB" sz="1050" dirty="0">
                <a:latin typeface="Open Sans"/>
              </a:rPr>
              <a:t>Institute of Environmental Physics, Heidelberg University, Heidelberg, Germany</a:t>
            </a:r>
          </a:p>
          <a:p>
            <a:r>
              <a:rPr lang="en-GB" sz="1050" baseline="30000" dirty="0">
                <a:latin typeface="Open Sans"/>
              </a:rPr>
              <a:t>2</a:t>
            </a:r>
            <a:r>
              <a:rPr lang="en-GB" sz="1050" dirty="0">
                <a:latin typeface="Open Sans"/>
              </a:rPr>
              <a:t>Deutsches </a:t>
            </a:r>
            <a:r>
              <a:rPr lang="en-GB" sz="1050" dirty="0" err="1">
                <a:latin typeface="Open Sans"/>
              </a:rPr>
              <a:t>Zentrum</a:t>
            </a:r>
            <a:r>
              <a:rPr lang="en-GB" sz="1050" dirty="0">
                <a:latin typeface="Open Sans"/>
              </a:rPr>
              <a:t> </a:t>
            </a:r>
            <a:r>
              <a:rPr lang="en-GB" sz="1050" dirty="0" err="1">
                <a:latin typeface="Open Sans"/>
              </a:rPr>
              <a:t>für</a:t>
            </a:r>
            <a:r>
              <a:rPr lang="en-GB" sz="1050" dirty="0">
                <a:latin typeface="Open Sans"/>
              </a:rPr>
              <a:t> </a:t>
            </a:r>
            <a:r>
              <a:rPr lang="en-GB" sz="1050" dirty="0" err="1">
                <a:latin typeface="Open Sans"/>
              </a:rPr>
              <a:t>Luft</a:t>
            </a:r>
            <a:r>
              <a:rPr lang="en-GB" sz="1050" dirty="0">
                <a:latin typeface="Open Sans"/>
              </a:rPr>
              <a:t>- und </a:t>
            </a:r>
            <a:r>
              <a:rPr lang="en-GB" sz="1050" dirty="0" err="1">
                <a:latin typeface="Open Sans"/>
              </a:rPr>
              <a:t>Raumfahrt</a:t>
            </a:r>
            <a:r>
              <a:rPr lang="en-GB" sz="1050" dirty="0">
                <a:latin typeface="Open Sans"/>
              </a:rPr>
              <a:t> (DLR), </a:t>
            </a:r>
            <a:r>
              <a:rPr lang="en-GB" sz="1050" dirty="0" err="1">
                <a:latin typeface="Open Sans"/>
              </a:rPr>
              <a:t>Institut</a:t>
            </a:r>
            <a:r>
              <a:rPr lang="en-GB" sz="1050" dirty="0">
                <a:latin typeface="Open Sans"/>
              </a:rPr>
              <a:t> </a:t>
            </a:r>
            <a:r>
              <a:rPr lang="en-GB" sz="1050" dirty="0" err="1">
                <a:latin typeface="Open Sans"/>
              </a:rPr>
              <a:t>für</a:t>
            </a:r>
            <a:r>
              <a:rPr lang="en-GB" sz="1050" dirty="0">
                <a:latin typeface="Open Sans"/>
              </a:rPr>
              <a:t> </a:t>
            </a:r>
            <a:r>
              <a:rPr lang="en-GB" sz="1050" dirty="0" err="1">
                <a:latin typeface="Open Sans"/>
              </a:rPr>
              <a:t>Physik</a:t>
            </a:r>
            <a:r>
              <a:rPr lang="en-GB" sz="1050" dirty="0">
                <a:latin typeface="Open Sans"/>
              </a:rPr>
              <a:t> der </a:t>
            </a:r>
            <a:r>
              <a:rPr lang="en-GB" sz="1050" dirty="0" err="1">
                <a:latin typeface="Open Sans"/>
              </a:rPr>
              <a:t>Atmosphäre</a:t>
            </a:r>
            <a:r>
              <a:rPr lang="en-GB" sz="1050" dirty="0">
                <a:latin typeface="Open Sans"/>
              </a:rPr>
              <a:t>, </a:t>
            </a:r>
            <a:r>
              <a:rPr lang="en-GB" sz="1050" dirty="0" err="1">
                <a:latin typeface="Open Sans"/>
              </a:rPr>
              <a:t>Oberpfaffenhofen</a:t>
            </a:r>
            <a:r>
              <a:rPr lang="en-GB" sz="1050" dirty="0">
                <a:latin typeface="Open Sans"/>
              </a:rPr>
              <a:t>, Germany</a:t>
            </a:r>
          </a:p>
          <a:p>
            <a:r>
              <a:rPr lang="en-GB" sz="1050" baseline="30000" dirty="0">
                <a:latin typeface="Open Sans"/>
              </a:rPr>
              <a:t>3</a:t>
            </a:r>
            <a:r>
              <a:rPr lang="en-GB" sz="1050" dirty="0">
                <a:latin typeface="Open Sans"/>
              </a:rPr>
              <a:t>Karlsruhe Institute of Technology (KIT), Institute of Meteorology and Climate Research (IMK-ASF), Karlsruhe, Germany</a:t>
            </a:r>
            <a:endParaRPr lang="en-GB" sz="1050" b="0" i="0" dirty="0">
              <a:effectLst/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85DE02-2E6A-427C-8124-3B968F893DB9}"/>
              </a:ext>
            </a:extLst>
          </p:cNvPr>
          <p:cNvSpPr txBox="1"/>
          <p:nvPr/>
        </p:nvSpPr>
        <p:spPr>
          <a:xfrm>
            <a:off x="3669347" y="2660776"/>
            <a:ext cx="7332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present a stand-alone solar tracker for direct-sunlight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Active tracking of the sun with a feedback loop of 100 Hz allows tracking from moving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solar tracker provides a pointing accuracy below </a:t>
            </a:r>
            <a:r>
              <a:rPr lang="de-DE" sz="2000" dirty="0"/>
              <a:t>0.05° (≈1/10 </a:t>
            </a:r>
            <a:r>
              <a:rPr lang="de-DE" sz="2000" dirty="0" err="1"/>
              <a:t>sun</a:t>
            </a:r>
            <a:r>
              <a:rPr lang="de-DE" sz="2000" dirty="0"/>
              <a:t> </a:t>
            </a:r>
            <a:r>
              <a:rPr lang="de-DE" sz="2000" dirty="0" err="1"/>
              <a:t>diameter</a:t>
            </a:r>
            <a:r>
              <a:rPr lang="de-DE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The </a:t>
            </a:r>
            <a:r>
              <a:rPr lang="de-DE" sz="2000" dirty="0" err="1"/>
              <a:t>device</a:t>
            </a:r>
            <a:r>
              <a:rPr lang="de-DE" sz="2000" dirty="0"/>
              <a:t> </a:t>
            </a:r>
            <a:r>
              <a:rPr lang="de-DE" sz="2000" dirty="0" err="1"/>
              <a:t>supports</a:t>
            </a:r>
            <a:r>
              <a:rPr lang="de-DE" sz="2000" dirty="0"/>
              <a:t> </a:t>
            </a:r>
            <a:r>
              <a:rPr lang="de-DE" sz="2000" dirty="0" err="1"/>
              <a:t>direct</a:t>
            </a:r>
            <a:r>
              <a:rPr lang="de-DE" sz="2000" dirty="0"/>
              <a:t> </a:t>
            </a:r>
            <a:r>
              <a:rPr lang="de-DE" sz="2000" dirty="0" err="1"/>
              <a:t>sunlight</a:t>
            </a:r>
            <a:r>
              <a:rPr lang="de-DE" sz="2000" dirty="0"/>
              <a:t> via </a:t>
            </a:r>
            <a:r>
              <a:rPr lang="de-DE" sz="2000" dirty="0" err="1"/>
              <a:t>two</a:t>
            </a:r>
            <a:r>
              <a:rPr lang="de-DE" sz="2000" dirty="0"/>
              <a:t> </a:t>
            </a:r>
            <a:r>
              <a:rPr lang="de-DE" sz="2000" dirty="0" err="1"/>
              <a:t>glass</a:t>
            </a:r>
            <a:r>
              <a:rPr lang="de-DE" sz="2000" dirty="0"/>
              <a:t> </a:t>
            </a:r>
            <a:r>
              <a:rPr lang="de-DE" sz="2000" dirty="0" err="1"/>
              <a:t>fibre</a:t>
            </a:r>
            <a:r>
              <a:rPr lang="de-DE" sz="2000" dirty="0"/>
              <a:t> </a:t>
            </a:r>
            <a:r>
              <a:rPr lang="de-DE" sz="2000" dirty="0" err="1"/>
              <a:t>cables</a:t>
            </a:r>
            <a:endParaRPr lang="en-DE" sz="200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89C2A24-8F3C-4FA2-83CF-1BE3E10943E2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1699205" y="3620788"/>
            <a:ext cx="13549" cy="19000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B9C0CE46-0437-4024-AE93-85095C4D17AF}"/>
              </a:ext>
            </a:extLst>
          </p:cNvPr>
          <p:cNvSpPr/>
          <p:nvPr/>
        </p:nvSpPr>
        <p:spPr>
          <a:xfrm>
            <a:off x="158473" y="3815064"/>
            <a:ext cx="3105271" cy="1185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10EE8D0D-E9FC-4842-961F-200DDBA97419}"/>
              </a:ext>
            </a:extLst>
          </p:cNvPr>
          <p:cNvGrpSpPr/>
          <p:nvPr/>
        </p:nvGrpSpPr>
        <p:grpSpPr>
          <a:xfrm rot="20369301">
            <a:off x="2137195" y="4417604"/>
            <a:ext cx="335266" cy="347192"/>
            <a:chOff x="7323852" y="5273654"/>
            <a:chExt cx="1179723" cy="1221689"/>
          </a:xfrm>
        </p:grpSpPr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F9773FEF-CBB5-453B-BFC8-2077C9EDA2B3}"/>
                </a:ext>
              </a:extLst>
            </p:cNvPr>
            <p:cNvCxnSpPr>
              <a:cxnSpLocks/>
            </p:cNvCxnSpPr>
            <p:nvPr/>
          </p:nvCxnSpPr>
          <p:spPr>
            <a:xfrm>
              <a:off x="7532419" y="5892401"/>
              <a:ext cx="7233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8E156395-17CE-45F4-8743-8798B34DA746}"/>
                </a:ext>
              </a:extLst>
            </p:cNvPr>
            <p:cNvSpPr/>
            <p:nvPr/>
          </p:nvSpPr>
          <p:spPr>
            <a:xfrm>
              <a:off x="7759182" y="5727721"/>
              <a:ext cx="313556" cy="3135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2F4D4A3C-18AA-45F9-AA02-249EEE582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8341" y="5540558"/>
              <a:ext cx="0" cy="707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1E41C835-37BE-4A8D-94AC-3ADBE8FDAF0D}"/>
                </a:ext>
              </a:extLst>
            </p:cNvPr>
            <p:cNvSpPr/>
            <p:nvPr/>
          </p:nvSpPr>
          <p:spPr>
            <a:xfrm>
              <a:off x="7764629" y="5273654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6E6CA9D6-1C6D-45BA-8241-C621662C75EF}"/>
                </a:ext>
              </a:extLst>
            </p:cNvPr>
            <p:cNvSpPr/>
            <p:nvPr/>
          </p:nvSpPr>
          <p:spPr>
            <a:xfrm>
              <a:off x="8190019" y="5733770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8E6BC445-6993-4870-A2AB-13AB81229F86}"/>
                </a:ext>
              </a:extLst>
            </p:cNvPr>
            <p:cNvSpPr/>
            <p:nvPr/>
          </p:nvSpPr>
          <p:spPr>
            <a:xfrm>
              <a:off x="7759182" y="6181788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5D2C5F44-6E9B-43D0-8B95-0B654FE7E3BE}"/>
                </a:ext>
              </a:extLst>
            </p:cNvPr>
            <p:cNvSpPr/>
            <p:nvPr/>
          </p:nvSpPr>
          <p:spPr>
            <a:xfrm>
              <a:off x="7323852" y="5737807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CA07B4F1-B487-40B4-8456-10E9CC04A750}"/>
              </a:ext>
            </a:extLst>
          </p:cNvPr>
          <p:cNvGrpSpPr/>
          <p:nvPr/>
        </p:nvGrpSpPr>
        <p:grpSpPr>
          <a:xfrm rot="19726802">
            <a:off x="713146" y="4278904"/>
            <a:ext cx="388369" cy="90810"/>
            <a:chOff x="6473922" y="5360471"/>
            <a:chExt cx="923763" cy="216000"/>
          </a:xfrm>
        </p:grpSpPr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EEE2F391-D159-44B3-AB96-005C536B9B27}"/>
                </a:ext>
              </a:extLst>
            </p:cNvPr>
            <p:cNvCxnSpPr>
              <a:cxnSpLocks/>
            </p:cNvCxnSpPr>
            <p:nvPr/>
          </p:nvCxnSpPr>
          <p:spPr>
            <a:xfrm>
              <a:off x="6673252" y="5499427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D7E798FA-227E-4F21-843D-FB7E9999A87B}"/>
                </a:ext>
              </a:extLst>
            </p:cNvPr>
            <p:cNvCxnSpPr>
              <a:cxnSpLocks/>
            </p:cNvCxnSpPr>
            <p:nvPr/>
          </p:nvCxnSpPr>
          <p:spPr>
            <a:xfrm>
              <a:off x="7024688" y="5499427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9D21EE2D-CCE9-4C27-B923-E1B3E39971DF}"/>
                </a:ext>
              </a:extLst>
            </p:cNvPr>
            <p:cNvGrpSpPr/>
            <p:nvPr/>
          </p:nvGrpSpPr>
          <p:grpSpPr>
            <a:xfrm>
              <a:off x="6473922" y="5360471"/>
              <a:ext cx="923763" cy="216000"/>
              <a:chOff x="7428803" y="5505819"/>
              <a:chExt cx="923763" cy="216000"/>
            </a:xfrm>
          </p:grpSpPr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5334619E-2644-48E0-BE96-0E2E5429087E}"/>
                  </a:ext>
                </a:extLst>
              </p:cNvPr>
              <p:cNvSpPr/>
              <p:nvPr/>
            </p:nvSpPr>
            <p:spPr>
              <a:xfrm>
                <a:off x="7794186" y="5505819"/>
                <a:ext cx="216000" cy="21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F3EF817A-46E3-4513-A789-1A6D778ABE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9569" y="5585243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ACF5F983-43C2-4AC6-8B2B-457995B12F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8133" y="5585243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90EC11DF-E3E1-40E0-ADDD-BA7C99200EC4}"/>
                  </a:ext>
                </a:extLst>
              </p:cNvPr>
              <p:cNvSpPr/>
              <p:nvPr/>
            </p:nvSpPr>
            <p:spPr>
              <a:xfrm>
                <a:off x="8136566" y="5505819"/>
                <a:ext cx="216000" cy="216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0D5B5CF4-04BB-40D6-BB12-71CBB7107578}"/>
                  </a:ext>
                </a:extLst>
              </p:cNvPr>
              <p:cNvSpPr/>
              <p:nvPr/>
            </p:nvSpPr>
            <p:spPr>
              <a:xfrm>
                <a:off x="7428803" y="5505819"/>
                <a:ext cx="216000" cy="216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B2ECE10E-8E2C-48D6-A65E-34493188EBBE}"/>
              </a:ext>
            </a:extLst>
          </p:cNvPr>
          <p:cNvGrpSpPr/>
          <p:nvPr/>
        </p:nvGrpSpPr>
        <p:grpSpPr>
          <a:xfrm rot="1768216">
            <a:off x="2555255" y="4339009"/>
            <a:ext cx="388369" cy="90810"/>
            <a:chOff x="6473922" y="5360471"/>
            <a:chExt cx="923763" cy="216000"/>
          </a:xfrm>
        </p:grpSpPr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96CFE70C-E3D3-4066-9ACE-91C726DAF814}"/>
                </a:ext>
              </a:extLst>
            </p:cNvPr>
            <p:cNvCxnSpPr>
              <a:cxnSpLocks/>
            </p:cNvCxnSpPr>
            <p:nvPr/>
          </p:nvCxnSpPr>
          <p:spPr>
            <a:xfrm>
              <a:off x="6673252" y="5499427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4E2DB419-2766-4068-9166-251AEE019C38}"/>
                </a:ext>
              </a:extLst>
            </p:cNvPr>
            <p:cNvCxnSpPr>
              <a:cxnSpLocks/>
            </p:cNvCxnSpPr>
            <p:nvPr/>
          </p:nvCxnSpPr>
          <p:spPr>
            <a:xfrm>
              <a:off x="7024688" y="5499427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959245D9-C100-4896-9FEE-AAB68D03E0AC}"/>
                </a:ext>
              </a:extLst>
            </p:cNvPr>
            <p:cNvGrpSpPr/>
            <p:nvPr/>
          </p:nvGrpSpPr>
          <p:grpSpPr>
            <a:xfrm>
              <a:off x="6473922" y="5360471"/>
              <a:ext cx="923763" cy="216000"/>
              <a:chOff x="7428803" y="5505819"/>
              <a:chExt cx="923763" cy="216000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945FAC0E-E31B-4FF0-AEE2-C8B6A5356E77}"/>
                  </a:ext>
                </a:extLst>
              </p:cNvPr>
              <p:cNvSpPr/>
              <p:nvPr/>
            </p:nvSpPr>
            <p:spPr>
              <a:xfrm>
                <a:off x="7794186" y="5505819"/>
                <a:ext cx="216000" cy="21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748E4AE6-0DED-43D4-ABA6-858DB6474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9569" y="5585243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D516A5E1-1C90-498F-BB76-6AFF3DB69C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8133" y="5585243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368CB4B9-B4E5-4305-A6FC-490DD402ABD2}"/>
                  </a:ext>
                </a:extLst>
              </p:cNvPr>
              <p:cNvSpPr/>
              <p:nvPr/>
            </p:nvSpPr>
            <p:spPr>
              <a:xfrm>
                <a:off x="8136566" y="5505819"/>
                <a:ext cx="216000" cy="216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F0788A3F-E594-4649-AFA6-80C53F30832F}"/>
                  </a:ext>
                </a:extLst>
              </p:cNvPr>
              <p:cNvSpPr/>
              <p:nvPr/>
            </p:nvSpPr>
            <p:spPr>
              <a:xfrm>
                <a:off x="7428803" y="5505819"/>
                <a:ext cx="216000" cy="216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C4A118F-2F30-44FF-9C6D-0382EC2692F6}"/>
              </a:ext>
            </a:extLst>
          </p:cNvPr>
          <p:cNvGrpSpPr/>
          <p:nvPr/>
        </p:nvGrpSpPr>
        <p:grpSpPr>
          <a:xfrm rot="2090642">
            <a:off x="1677135" y="4618259"/>
            <a:ext cx="388369" cy="90810"/>
            <a:chOff x="6473922" y="5360471"/>
            <a:chExt cx="923763" cy="216000"/>
          </a:xfrm>
        </p:grpSpPr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3DA207FD-BF9C-4231-A820-E7851388D4DB}"/>
                </a:ext>
              </a:extLst>
            </p:cNvPr>
            <p:cNvCxnSpPr>
              <a:cxnSpLocks/>
            </p:cNvCxnSpPr>
            <p:nvPr/>
          </p:nvCxnSpPr>
          <p:spPr>
            <a:xfrm>
              <a:off x="6673252" y="5499427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D7E42417-AD15-43B4-963D-70095EDD31F6}"/>
                </a:ext>
              </a:extLst>
            </p:cNvPr>
            <p:cNvCxnSpPr>
              <a:cxnSpLocks/>
            </p:cNvCxnSpPr>
            <p:nvPr/>
          </p:nvCxnSpPr>
          <p:spPr>
            <a:xfrm>
              <a:off x="7024688" y="5499427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6313D56F-E83D-4E0E-9B7C-D39498F95A44}"/>
                </a:ext>
              </a:extLst>
            </p:cNvPr>
            <p:cNvGrpSpPr/>
            <p:nvPr/>
          </p:nvGrpSpPr>
          <p:grpSpPr>
            <a:xfrm>
              <a:off x="6473922" y="5360471"/>
              <a:ext cx="923763" cy="216000"/>
              <a:chOff x="7428803" y="5505819"/>
              <a:chExt cx="923763" cy="216000"/>
            </a:xfrm>
          </p:grpSpPr>
          <p:sp>
            <p:nvSpPr>
              <p:cNvPr id="86" name="Ellipse 85">
                <a:extLst>
                  <a:ext uri="{FF2B5EF4-FFF2-40B4-BE49-F238E27FC236}">
                    <a16:creationId xmlns:a16="http://schemas.microsoft.com/office/drawing/2014/main" id="{7744D921-A67D-4EDC-B1EF-812BCFDB88AD}"/>
                  </a:ext>
                </a:extLst>
              </p:cNvPr>
              <p:cNvSpPr/>
              <p:nvPr/>
            </p:nvSpPr>
            <p:spPr>
              <a:xfrm>
                <a:off x="7794186" y="5505819"/>
                <a:ext cx="216000" cy="21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8B76D66D-DDC7-422D-8689-2F3180D18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9569" y="5585243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B5D1CA55-5ED5-4C51-A6C4-39D548BE2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8133" y="5585243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Ellipse 88">
                <a:extLst>
                  <a:ext uri="{FF2B5EF4-FFF2-40B4-BE49-F238E27FC236}">
                    <a16:creationId xmlns:a16="http://schemas.microsoft.com/office/drawing/2014/main" id="{1FD53C3E-BBC9-4002-8B7C-4D6979EC4BFD}"/>
                  </a:ext>
                </a:extLst>
              </p:cNvPr>
              <p:cNvSpPr/>
              <p:nvPr/>
            </p:nvSpPr>
            <p:spPr>
              <a:xfrm>
                <a:off x="8136566" y="5505819"/>
                <a:ext cx="216000" cy="216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id="{41F5A2E8-BDEC-4383-9FB7-31933DCDF9EE}"/>
                  </a:ext>
                </a:extLst>
              </p:cNvPr>
              <p:cNvSpPr/>
              <p:nvPr/>
            </p:nvSpPr>
            <p:spPr>
              <a:xfrm>
                <a:off x="7428803" y="5505819"/>
                <a:ext cx="216000" cy="216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2359022-4A55-4F1E-8769-0B9C28F86947}"/>
              </a:ext>
            </a:extLst>
          </p:cNvPr>
          <p:cNvGrpSpPr/>
          <p:nvPr/>
        </p:nvGrpSpPr>
        <p:grpSpPr>
          <a:xfrm rot="20718259">
            <a:off x="926927" y="4546679"/>
            <a:ext cx="335266" cy="347192"/>
            <a:chOff x="7323852" y="5273654"/>
            <a:chExt cx="1179723" cy="1221689"/>
          </a:xfrm>
        </p:grpSpPr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6806C28D-5854-42AA-A576-B4B81EB9A437}"/>
                </a:ext>
              </a:extLst>
            </p:cNvPr>
            <p:cNvCxnSpPr>
              <a:cxnSpLocks/>
            </p:cNvCxnSpPr>
            <p:nvPr/>
          </p:nvCxnSpPr>
          <p:spPr>
            <a:xfrm>
              <a:off x="7532419" y="5892401"/>
              <a:ext cx="7233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4E3ACC6D-BB1D-4045-9FAB-96AAB11E65A2}"/>
                </a:ext>
              </a:extLst>
            </p:cNvPr>
            <p:cNvSpPr/>
            <p:nvPr/>
          </p:nvSpPr>
          <p:spPr>
            <a:xfrm>
              <a:off x="7759182" y="5727721"/>
              <a:ext cx="313556" cy="3135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4" name="Gerader Verbinder 93">
              <a:extLst>
                <a:ext uri="{FF2B5EF4-FFF2-40B4-BE49-F238E27FC236}">
                  <a16:creationId xmlns:a16="http://schemas.microsoft.com/office/drawing/2014/main" id="{86134197-BF4D-46AC-86E2-D61044F9DA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8341" y="5540558"/>
              <a:ext cx="0" cy="707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AB8AD5B7-E0F3-4000-9019-9DBAA256B4D2}"/>
                </a:ext>
              </a:extLst>
            </p:cNvPr>
            <p:cNvSpPr/>
            <p:nvPr/>
          </p:nvSpPr>
          <p:spPr>
            <a:xfrm>
              <a:off x="7764629" y="5273654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BBD0CB9C-1749-4C6C-B5EB-2AE32C3933E2}"/>
                </a:ext>
              </a:extLst>
            </p:cNvPr>
            <p:cNvSpPr/>
            <p:nvPr/>
          </p:nvSpPr>
          <p:spPr>
            <a:xfrm>
              <a:off x="8190019" y="5733770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4A9DFC8B-183D-4D60-9798-985767BA9FF9}"/>
                </a:ext>
              </a:extLst>
            </p:cNvPr>
            <p:cNvSpPr/>
            <p:nvPr/>
          </p:nvSpPr>
          <p:spPr>
            <a:xfrm>
              <a:off x="7759182" y="6181788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56D05A73-4151-41C6-A32D-ECCAD362D859}"/>
                </a:ext>
              </a:extLst>
            </p:cNvPr>
            <p:cNvSpPr/>
            <p:nvPr/>
          </p:nvSpPr>
          <p:spPr>
            <a:xfrm>
              <a:off x="7323852" y="5737807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8F96ACC2-C08B-46B6-9B87-1CC81E70D4F9}"/>
              </a:ext>
            </a:extLst>
          </p:cNvPr>
          <p:cNvGrpSpPr/>
          <p:nvPr/>
        </p:nvGrpSpPr>
        <p:grpSpPr>
          <a:xfrm rot="1529348">
            <a:off x="1649309" y="3947377"/>
            <a:ext cx="335266" cy="347192"/>
            <a:chOff x="7323852" y="5273654"/>
            <a:chExt cx="1179723" cy="1221689"/>
          </a:xfrm>
        </p:grpSpPr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521F24AA-BBCA-40D5-9FCF-26992A7C5AD5}"/>
                </a:ext>
              </a:extLst>
            </p:cNvPr>
            <p:cNvCxnSpPr>
              <a:cxnSpLocks/>
            </p:cNvCxnSpPr>
            <p:nvPr/>
          </p:nvCxnSpPr>
          <p:spPr>
            <a:xfrm>
              <a:off x="7532419" y="5892401"/>
              <a:ext cx="7233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8D1F3A2C-8424-43A8-AD6A-7513BBD98B16}"/>
                </a:ext>
              </a:extLst>
            </p:cNvPr>
            <p:cNvSpPr/>
            <p:nvPr/>
          </p:nvSpPr>
          <p:spPr>
            <a:xfrm>
              <a:off x="7759182" y="5727721"/>
              <a:ext cx="313556" cy="3135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2" name="Gerader Verbinder 101">
              <a:extLst>
                <a:ext uri="{FF2B5EF4-FFF2-40B4-BE49-F238E27FC236}">
                  <a16:creationId xmlns:a16="http://schemas.microsoft.com/office/drawing/2014/main" id="{D847589B-BB8B-4D6A-8094-452D17CDA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8341" y="5540558"/>
              <a:ext cx="0" cy="707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E0AE0FB6-E771-4C34-8C73-A94ADA180AFF}"/>
                </a:ext>
              </a:extLst>
            </p:cNvPr>
            <p:cNvSpPr/>
            <p:nvPr/>
          </p:nvSpPr>
          <p:spPr>
            <a:xfrm>
              <a:off x="7764629" y="5273654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DF0C408C-06C2-4889-A361-B621147B5C71}"/>
                </a:ext>
              </a:extLst>
            </p:cNvPr>
            <p:cNvSpPr/>
            <p:nvPr/>
          </p:nvSpPr>
          <p:spPr>
            <a:xfrm>
              <a:off x="8190019" y="5733770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38B62AC6-90E2-402E-8F0C-90B5E44B5FEF}"/>
                </a:ext>
              </a:extLst>
            </p:cNvPr>
            <p:cNvSpPr/>
            <p:nvPr/>
          </p:nvSpPr>
          <p:spPr>
            <a:xfrm>
              <a:off x="7759182" y="6181788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92098FF8-659E-43DC-992E-4BD71F049B6D}"/>
                </a:ext>
              </a:extLst>
            </p:cNvPr>
            <p:cNvSpPr/>
            <p:nvPr/>
          </p:nvSpPr>
          <p:spPr>
            <a:xfrm>
              <a:off x="7323852" y="5737807"/>
              <a:ext cx="313556" cy="31355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528FC519-F253-4A2A-B596-AB1C5DD71C5C}"/>
              </a:ext>
            </a:extLst>
          </p:cNvPr>
          <p:cNvGrpSpPr/>
          <p:nvPr/>
        </p:nvGrpSpPr>
        <p:grpSpPr>
          <a:xfrm rot="20583711">
            <a:off x="2637889" y="3936072"/>
            <a:ext cx="341247" cy="167492"/>
            <a:chOff x="7261176" y="5813397"/>
            <a:chExt cx="779988" cy="382836"/>
          </a:xfrm>
        </p:grpSpPr>
        <p:cxnSp>
          <p:nvCxnSpPr>
            <p:cNvPr id="108" name="Gerader Verbinder 107">
              <a:extLst>
                <a:ext uri="{FF2B5EF4-FFF2-40B4-BE49-F238E27FC236}">
                  <a16:creationId xmlns:a16="http://schemas.microsoft.com/office/drawing/2014/main" id="{58DFD6DF-960E-4381-B492-A91034AAED4D}"/>
                </a:ext>
              </a:extLst>
            </p:cNvPr>
            <p:cNvCxnSpPr>
              <a:cxnSpLocks/>
            </p:cNvCxnSpPr>
            <p:nvPr/>
          </p:nvCxnSpPr>
          <p:spPr>
            <a:xfrm>
              <a:off x="7722162" y="5944934"/>
              <a:ext cx="161926" cy="598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>
              <a:extLst>
                <a:ext uri="{FF2B5EF4-FFF2-40B4-BE49-F238E27FC236}">
                  <a16:creationId xmlns:a16="http://schemas.microsoft.com/office/drawing/2014/main" id="{72A23CA9-3A1E-4B61-B8CC-EF79290E27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0091" y="5928633"/>
              <a:ext cx="119249" cy="896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9DF2C770-1485-47C3-B1BE-214882A93CD3}"/>
                </a:ext>
              </a:extLst>
            </p:cNvPr>
            <p:cNvSpPr/>
            <p:nvPr/>
          </p:nvSpPr>
          <p:spPr>
            <a:xfrm>
              <a:off x="7825164" y="5933027"/>
              <a:ext cx="216000" cy="216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30A1F6FD-38AE-441C-9D40-B6FF9335F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0232" y="5968782"/>
              <a:ext cx="119249" cy="896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02D3A402-BD0B-40C8-A9D0-EBD5D3F2758D}"/>
                </a:ext>
              </a:extLst>
            </p:cNvPr>
            <p:cNvSpPr/>
            <p:nvPr/>
          </p:nvSpPr>
          <p:spPr>
            <a:xfrm>
              <a:off x="7261176" y="5980233"/>
              <a:ext cx="216000" cy="216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A20B80F8-DE15-4F1A-B109-9403F52B5981}"/>
                </a:ext>
              </a:extLst>
            </p:cNvPr>
            <p:cNvSpPr/>
            <p:nvPr/>
          </p:nvSpPr>
          <p:spPr>
            <a:xfrm>
              <a:off x="7529867" y="5813397"/>
              <a:ext cx="216000" cy="216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8B7F4D56-B906-473A-8E1D-364A58873539}"/>
              </a:ext>
            </a:extLst>
          </p:cNvPr>
          <p:cNvGrpSpPr/>
          <p:nvPr/>
        </p:nvGrpSpPr>
        <p:grpSpPr>
          <a:xfrm rot="1401180">
            <a:off x="329411" y="4518618"/>
            <a:ext cx="341247" cy="167492"/>
            <a:chOff x="7261176" y="5813397"/>
            <a:chExt cx="779988" cy="382836"/>
          </a:xfrm>
        </p:grpSpPr>
        <p:cxnSp>
          <p:nvCxnSpPr>
            <p:cNvPr id="122" name="Gerader Verbinder 121">
              <a:extLst>
                <a:ext uri="{FF2B5EF4-FFF2-40B4-BE49-F238E27FC236}">
                  <a16:creationId xmlns:a16="http://schemas.microsoft.com/office/drawing/2014/main" id="{019053AB-9C5F-4E67-A6BA-E55FC5F820C6}"/>
                </a:ext>
              </a:extLst>
            </p:cNvPr>
            <p:cNvCxnSpPr>
              <a:cxnSpLocks/>
            </p:cNvCxnSpPr>
            <p:nvPr/>
          </p:nvCxnSpPr>
          <p:spPr>
            <a:xfrm>
              <a:off x="7722162" y="5944934"/>
              <a:ext cx="161926" cy="598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95EC6E49-69BA-4110-80C8-1A6CB77BF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0091" y="5928633"/>
              <a:ext cx="119249" cy="896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AA04849A-5FF0-4DA4-9D0B-49E13D7A0FE7}"/>
                </a:ext>
              </a:extLst>
            </p:cNvPr>
            <p:cNvSpPr/>
            <p:nvPr/>
          </p:nvSpPr>
          <p:spPr>
            <a:xfrm>
              <a:off x="7825164" y="5933027"/>
              <a:ext cx="216000" cy="216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5" name="Gerader Verbinder 124">
              <a:extLst>
                <a:ext uri="{FF2B5EF4-FFF2-40B4-BE49-F238E27FC236}">
                  <a16:creationId xmlns:a16="http://schemas.microsoft.com/office/drawing/2014/main" id="{749FA6A3-CF35-4C5F-B007-EC1583A506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0232" y="5968782"/>
              <a:ext cx="119249" cy="896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78C3342D-1ACE-4834-AF68-5F98409FD2C2}"/>
                </a:ext>
              </a:extLst>
            </p:cNvPr>
            <p:cNvSpPr/>
            <p:nvPr/>
          </p:nvSpPr>
          <p:spPr>
            <a:xfrm>
              <a:off x="7261176" y="5980233"/>
              <a:ext cx="216000" cy="216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FAB41639-4B5E-402E-9723-537318CDBA19}"/>
                </a:ext>
              </a:extLst>
            </p:cNvPr>
            <p:cNvSpPr/>
            <p:nvPr/>
          </p:nvSpPr>
          <p:spPr>
            <a:xfrm>
              <a:off x="7529867" y="5813397"/>
              <a:ext cx="216000" cy="216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2ED82BBE-839D-4B1D-BFF2-7B8625F74FA7}"/>
              </a:ext>
            </a:extLst>
          </p:cNvPr>
          <p:cNvGrpSpPr/>
          <p:nvPr/>
        </p:nvGrpSpPr>
        <p:grpSpPr>
          <a:xfrm rot="1195004">
            <a:off x="267062" y="4030747"/>
            <a:ext cx="346598" cy="185576"/>
            <a:chOff x="8147711" y="5464969"/>
            <a:chExt cx="1084871" cy="580863"/>
          </a:xfrm>
        </p:grpSpPr>
        <p:cxnSp>
          <p:nvCxnSpPr>
            <p:cNvPr id="129" name="Gerader Verbinder 128">
              <a:extLst>
                <a:ext uri="{FF2B5EF4-FFF2-40B4-BE49-F238E27FC236}">
                  <a16:creationId xmlns:a16="http://schemas.microsoft.com/office/drawing/2014/main" id="{EB3D468A-28E2-4612-A778-EFA4934EC8F2}"/>
                </a:ext>
              </a:extLst>
            </p:cNvPr>
            <p:cNvCxnSpPr>
              <a:cxnSpLocks/>
            </p:cNvCxnSpPr>
            <p:nvPr/>
          </p:nvCxnSpPr>
          <p:spPr>
            <a:xfrm>
              <a:off x="8791851" y="5667666"/>
              <a:ext cx="235674" cy="200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0FA26883-A82E-4839-82AC-2749CF192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5605" y="5667666"/>
              <a:ext cx="178147" cy="1339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127F0289-B273-4F16-AE0F-C48B9AFB501D}"/>
                </a:ext>
              </a:extLst>
            </p:cNvPr>
            <p:cNvSpPr/>
            <p:nvPr/>
          </p:nvSpPr>
          <p:spPr>
            <a:xfrm>
              <a:off x="8909899" y="5721088"/>
              <a:ext cx="322683" cy="3226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1E1F2485-3494-4C30-95E2-91C32FEE4571}"/>
                </a:ext>
              </a:extLst>
            </p:cNvPr>
            <p:cNvSpPr/>
            <p:nvPr/>
          </p:nvSpPr>
          <p:spPr>
            <a:xfrm>
              <a:off x="8147711" y="5723148"/>
              <a:ext cx="322683" cy="3226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539C89C7-D0EC-4840-8DED-FD2C36B2F86B}"/>
                </a:ext>
              </a:extLst>
            </p:cNvPr>
            <p:cNvSpPr/>
            <p:nvPr/>
          </p:nvSpPr>
          <p:spPr>
            <a:xfrm>
              <a:off x="8529265" y="5464969"/>
              <a:ext cx="322683" cy="3226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2686A7AE-6AFE-4DA1-8677-87C97E4D6246}"/>
              </a:ext>
            </a:extLst>
          </p:cNvPr>
          <p:cNvGrpSpPr/>
          <p:nvPr/>
        </p:nvGrpSpPr>
        <p:grpSpPr>
          <a:xfrm rot="1195004">
            <a:off x="2667391" y="4692532"/>
            <a:ext cx="346598" cy="185576"/>
            <a:chOff x="8147711" y="5464969"/>
            <a:chExt cx="1084871" cy="580863"/>
          </a:xfrm>
        </p:grpSpPr>
        <p:cxnSp>
          <p:nvCxnSpPr>
            <p:cNvPr id="146" name="Gerader Verbinder 145">
              <a:extLst>
                <a:ext uri="{FF2B5EF4-FFF2-40B4-BE49-F238E27FC236}">
                  <a16:creationId xmlns:a16="http://schemas.microsoft.com/office/drawing/2014/main" id="{375D9935-A8E0-46A9-B0B9-ED403E0FA80F}"/>
                </a:ext>
              </a:extLst>
            </p:cNvPr>
            <p:cNvCxnSpPr>
              <a:cxnSpLocks/>
            </p:cNvCxnSpPr>
            <p:nvPr/>
          </p:nvCxnSpPr>
          <p:spPr>
            <a:xfrm>
              <a:off x="8791851" y="5667666"/>
              <a:ext cx="235674" cy="200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r Verbinder 146">
              <a:extLst>
                <a:ext uri="{FF2B5EF4-FFF2-40B4-BE49-F238E27FC236}">
                  <a16:creationId xmlns:a16="http://schemas.microsoft.com/office/drawing/2014/main" id="{D1694008-75CA-4B2D-9453-E58B7E5E2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5605" y="5667666"/>
              <a:ext cx="178147" cy="1339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EAFCBA1B-1391-4779-8737-C124EC0B266B}"/>
                </a:ext>
              </a:extLst>
            </p:cNvPr>
            <p:cNvSpPr/>
            <p:nvPr/>
          </p:nvSpPr>
          <p:spPr>
            <a:xfrm>
              <a:off x="8909899" y="5721088"/>
              <a:ext cx="322683" cy="3226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E00C74F0-D50D-4013-B7D7-DE7F94B8263B}"/>
                </a:ext>
              </a:extLst>
            </p:cNvPr>
            <p:cNvSpPr/>
            <p:nvPr/>
          </p:nvSpPr>
          <p:spPr>
            <a:xfrm>
              <a:off x="8147711" y="5723148"/>
              <a:ext cx="322683" cy="3226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29D03AE2-66E8-48DC-B8A4-9712986C44F9}"/>
                </a:ext>
              </a:extLst>
            </p:cNvPr>
            <p:cNvSpPr/>
            <p:nvPr/>
          </p:nvSpPr>
          <p:spPr>
            <a:xfrm>
              <a:off x="8529265" y="5464969"/>
              <a:ext cx="322683" cy="3226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DED2D122-04AA-4F3F-8BB1-F7ADF77E1ED7}"/>
              </a:ext>
            </a:extLst>
          </p:cNvPr>
          <p:cNvGrpSpPr/>
          <p:nvPr/>
        </p:nvGrpSpPr>
        <p:grpSpPr>
          <a:xfrm rot="1195004">
            <a:off x="1149399" y="3966407"/>
            <a:ext cx="346598" cy="185576"/>
            <a:chOff x="8147711" y="5464969"/>
            <a:chExt cx="1084871" cy="580863"/>
          </a:xfrm>
        </p:grpSpPr>
        <p:cxnSp>
          <p:nvCxnSpPr>
            <p:cNvPr id="152" name="Gerader Verbinder 151">
              <a:extLst>
                <a:ext uri="{FF2B5EF4-FFF2-40B4-BE49-F238E27FC236}">
                  <a16:creationId xmlns:a16="http://schemas.microsoft.com/office/drawing/2014/main" id="{2F6F0ED5-C632-4505-849C-D56F47577B0A}"/>
                </a:ext>
              </a:extLst>
            </p:cNvPr>
            <p:cNvCxnSpPr>
              <a:cxnSpLocks/>
            </p:cNvCxnSpPr>
            <p:nvPr/>
          </p:nvCxnSpPr>
          <p:spPr>
            <a:xfrm>
              <a:off x="8791851" y="5667666"/>
              <a:ext cx="235674" cy="200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r Verbinder 152">
              <a:extLst>
                <a:ext uri="{FF2B5EF4-FFF2-40B4-BE49-F238E27FC236}">
                  <a16:creationId xmlns:a16="http://schemas.microsoft.com/office/drawing/2014/main" id="{EB2B0E46-F268-45AB-AADA-551D779B87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5605" y="5667666"/>
              <a:ext cx="178147" cy="1339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AE16C233-6CE7-4A48-9E17-DEBE7EBAA3A8}"/>
                </a:ext>
              </a:extLst>
            </p:cNvPr>
            <p:cNvSpPr/>
            <p:nvPr/>
          </p:nvSpPr>
          <p:spPr>
            <a:xfrm>
              <a:off x="8909899" y="5721088"/>
              <a:ext cx="322683" cy="3226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95453D13-CF30-468A-988E-F05B318BBF4C}"/>
                </a:ext>
              </a:extLst>
            </p:cNvPr>
            <p:cNvSpPr/>
            <p:nvPr/>
          </p:nvSpPr>
          <p:spPr>
            <a:xfrm>
              <a:off x="8147711" y="5723148"/>
              <a:ext cx="322683" cy="3226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7CA1BFAF-5A8B-47B2-A15B-325A98E213F0}"/>
                </a:ext>
              </a:extLst>
            </p:cNvPr>
            <p:cNvSpPr/>
            <p:nvPr/>
          </p:nvSpPr>
          <p:spPr>
            <a:xfrm>
              <a:off x="8529265" y="5464969"/>
              <a:ext cx="322683" cy="3226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54664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innen, Tisch, Spiegel, Foto enthält.&#10;&#10;Automatisch generierte Beschreibung">
            <a:extLst>
              <a:ext uri="{FF2B5EF4-FFF2-40B4-BE49-F238E27FC236}">
                <a16:creationId xmlns:a16="http://schemas.microsoft.com/office/drawing/2014/main" id="{4D136828-E2D8-47BC-AEC5-52F9EE4F4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50575" r="828" b="1149"/>
          <a:stretch/>
        </p:blipFill>
        <p:spPr>
          <a:xfrm>
            <a:off x="5947088" y="3359672"/>
            <a:ext cx="2675059" cy="1445419"/>
          </a:xfrm>
          <a:prstGeom prst="rect">
            <a:avLst/>
          </a:prstGeom>
          <a:ln>
            <a:noFill/>
          </a:ln>
        </p:spPr>
      </p:pic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7B212A85-9DBB-4C57-81C8-B62F8B1D64DF}"/>
              </a:ext>
            </a:extLst>
          </p:cNvPr>
          <p:cNvCxnSpPr>
            <a:cxnSpLocks/>
          </p:cNvCxnSpPr>
          <p:nvPr/>
        </p:nvCxnSpPr>
        <p:spPr>
          <a:xfrm>
            <a:off x="5661218" y="1147259"/>
            <a:ext cx="0" cy="571074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452EA0AA-E2B9-4773-9563-91EAA93C923F}"/>
              </a:ext>
            </a:extLst>
          </p:cNvPr>
          <p:cNvSpPr txBox="1"/>
          <p:nvPr/>
        </p:nvSpPr>
        <p:spPr>
          <a:xfrm>
            <a:off x="72876" y="1233212"/>
            <a:ext cx="37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Step</a:t>
            </a:r>
            <a:r>
              <a:rPr lang="de-DE" sz="2400" dirty="0"/>
              <a:t> 1: </a:t>
            </a:r>
            <a:r>
              <a:rPr lang="de-DE" sz="2400" dirty="0" err="1"/>
              <a:t>Coarse</a:t>
            </a:r>
            <a:r>
              <a:rPr lang="de-DE" sz="2400" dirty="0"/>
              <a:t> </a:t>
            </a:r>
            <a:r>
              <a:rPr lang="de-DE" sz="2400" dirty="0" err="1"/>
              <a:t>tracking</a:t>
            </a:r>
            <a:endParaRPr lang="de-DE" sz="2400" dirty="0"/>
          </a:p>
        </p:txBody>
      </p:sp>
      <p:pic>
        <p:nvPicPr>
          <p:cNvPr id="49" name="Grafik 48" descr="Ein Bild, das Gras, sitzend, Computer, Laptop enthält.&#10;&#10;Automatisch generierte Beschreibung">
            <a:extLst>
              <a:ext uri="{FF2B5EF4-FFF2-40B4-BE49-F238E27FC236}">
                <a16:creationId xmlns:a16="http://schemas.microsoft.com/office/drawing/2014/main" id="{DCC2256A-A833-452C-AB6A-B32548665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5" t="27654" r="45205" b="50405"/>
          <a:stretch/>
        </p:blipFill>
        <p:spPr>
          <a:xfrm>
            <a:off x="831340" y="2105385"/>
            <a:ext cx="3965610" cy="1976996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5CA3ECA4-25D3-40EC-8484-E1D85426344A}"/>
              </a:ext>
            </a:extLst>
          </p:cNvPr>
          <p:cNvSpPr txBox="1"/>
          <p:nvPr/>
        </p:nvSpPr>
        <p:spPr>
          <a:xfrm>
            <a:off x="470469" y="4368580"/>
            <a:ext cx="4635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dirty="0"/>
              <a:t>Fish </a:t>
            </a:r>
            <a:r>
              <a:rPr lang="de-DE" sz="2000" dirty="0" err="1"/>
              <a:t>lens</a:t>
            </a:r>
            <a:r>
              <a:rPr lang="de-DE" sz="2000" dirty="0"/>
              <a:t> </a:t>
            </a:r>
            <a:r>
              <a:rPr lang="de-DE" sz="2000" dirty="0" err="1"/>
              <a:t>camera</a:t>
            </a:r>
            <a:r>
              <a:rPr lang="de-DE" sz="2000" dirty="0"/>
              <a:t> (</a:t>
            </a:r>
            <a:r>
              <a:rPr lang="de-DE" sz="2000" dirty="0" err="1"/>
              <a:t>FoV</a:t>
            </a:r>
            <a:r>
              <a:rPr lang="de-DE" sz="2000" dirty="0"/>
              <a:t> 185°) </a:t>
            </a:r>
            <a:r>
              <a:rPr lang="de-DE" sz="2000" dirty="0" err="1"/>
              <a:t>attatched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tracker</a:t>
            </a:r>
            <a:r>
              <a:rPr lang="de-DE" sz="2000" dirty="0"/>
              <a:t> </a:t>
            </a:r>
            <a:r>
              <a:rPr lang="de-DE" sz="2000" dirty="0" err="1"/>
              <a:t>observes</a:t>
            </a:r>
            <a:r>
              <a:rPr lang="de-DE" sz="2000" dirty="0"/>
              <a:t> </a:t>
            </a:r>
            <a:r>
              <a:rPr lang="de-DE" sz="2000" dirty="0" err="1"/>
              <a:t>sky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Routine </a:t>
            </a:r>
            <a:r>
              <a:rPr lang="de-DE" sz="2000" dirty="0" err="1"/>
              <a:t>calculates</a:t>
            </a:r>
            <a:r>
              <a:rPr lang="de-DE" sz="2000" dirty="0"/>
              <a:t> relative </a:t>
            </a:r>
            <a:r>
              <a:rPr lang="de-DE" sz="2000" dirty="0" err="1"/>
              <a:t>position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sun</a:t>
            </a:r>
            <a:r>
              <a:rPr lang="de-DE" sz="2000" dirty="0"/>
              <a:t> </a:t>
            </a:r>
            <a:r>
              <a:rPr lang="de-DE" sz="2000" dirty="0" err="1"/>
              <a:t>according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tracking</a:t>
            </a:r>
            <a:r>
              <a:rPr lang="de-DE" sz="2000" dirty="0"/>
              <a:t> </a:t>
            </a:r>
            <a:r>
              <a:rPr lang="de-DE" sz="2000" dirty="0" err="1"/>
              <a:t>system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 err="1"/>
              <a:t>Finds</a:t>
            </a:r>
            <a:r>
              <a:rPr lang="de-DE" sz="2000" dirty="0"/>
              <a:t> </a:t>
            </a:r>
            <a:r>
              <a:rPr lang="de-DE" sz="2000" dirty="0" err="1"/>
              <a:t>coarse</a:t>
            </a:r>
            <a:r>
              <a:rPr lang="de-DE" sz="2000" dirty="0"/>
              <a:t> </a:t>
            </a:r>
            <a:r>
              <a:rPr lang="de-DE" sz="2000" dirty="0" err="1"/>
              <a:t>sun</a:t>
            </a:r>
            <a:r>
              <a:rPr lang="de-DE" sz="2000" dirty="0"/>
              <a:t> </a:t>
            </a:r>
            <a:r>
              <a:rPr lang="de-DE" sz="2000" dirty="0" err="1"/>
              <a:t>position</a:t>
            </a:r>
            <a:r>
              <a:rPr lang="de-DE" sz="2000" dirty="0"/>
              <a:t> (±3°) at </a:t>
            </a:r>
            <a:r>
              <a:rPr lang="de-DE" sz="2000" dirty="0" err="1"/>
              <a:t>sky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Fine </a:t>
            </a:r>
            <a:r>
              <a:rPr lang="de-DE" sz="2000" dirty="0" err="1"/>
              <a:t>tracking</a:t>
            </a:r>
            <a:r>
              <a:rPr lang="de-DE" sz="2000" dirty="0"/>
              <a:t> </a:t>
            </a:r>
            <a:r>
              <a:rPr lang="de-DE" sz="2000" dirty="0" err="1"/>
              <a:t>takes</a:t>
            </a:r>
            <a:r>
              <a:rPr lang="de-DE" sz="2000" dirty="0"/>
              <a:t> </a:t>
            </a:r>
            <a:r>
              <a:rPr lang="de-DE" sz="2000" dirty="0" err="1"/>
              <a:t>over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soon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solar </a:t>
            </a:r>
            <a:r>
              <a:rPr lang="de-DE" sz="2000" dirty="0" err="1"/>
              <a:t>disk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within</a:t>
            </a:r>
            <a:r>
              <a:rPr lang="de-DE" sz="2000" dirty="0"/>
              <a:t> </a:t>
            </a:r>
            <a:r>
              <a:rPr lang="de-DE" sz="2000" dirty="0" err="1"/>
              <a:t>its</a:t>
            </a:r>
            <a:r>
              <a:rPr lang="de-DE" sz="2000" dirty="0"/>
              <a:t> </a:t>
            </a:r>
            <a:r>
              <a:rPr lang="de-DE" sz="2000" dirty="0" err="1"/>
              <a:t>field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view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49B020-363C-4C51-8723-A7A8FC71359F}"/>
              </a:ext>
            </a:extLst>
          </p:cNvPr>
          <p:cNvSpPr txBox="1"/>
          <p:nvPr/>
        </p:nvSpPr>
        <p:spPr>
          <a:xfrm>
            <a:off x="72876" y="316262"/>
            <a:ext cx="9989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Two step tracking of the sun</a:t>
            </a:r>
          </a:p>
          <a:p>
            <a:endParaRPr lang="en-DE" sz="2800" dirty="0"/>
          </a:p>
        </p:txBody>
      </p:sp>
      <p:sp>
        <p:nvSpPr>
          <p:cNvPr id="42" name="Textfeld 42">
            <a:extLst>
              <a:ext uri="{FF2B5EF4-FFF2-40B4-BE49-F238E27FC236}">
                <a16:creationId xmlns:a16="http://schemas.microsoft.com/office/drawing/2014/main" id="{638AE560-1365-4C12-8C97-17F6A4AB8E9A}"/>
              </a:ext>
            </a:extLst>
          </p:cNvPr>
          <p:cNvSpPr txBox="1"/>
          <p:nvPr/>
        </p:nvSpPr>
        <p:spPr>
          <a:xfrm>
            <a:off x="5911013" y="1262320"/>
            <a:ext cx="37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Step</a:t>
            </a:r>
            <a:r>
              <a:rPr lang="de-DE" sz="2400" dirty="0"/>
              <a:t> 2: Fine </a:t>
            </a:r>
            <a:r>
              <a:rPr lang="de-DE" sz="2400" dirty="0" err="1"/>
              <a:t>tracking</a:t>
            </a:r>
            <a:endParaRPr lang="de-DE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838509-0BE8-45EE-9FA4-5849F5C1B21E}"/>
              </a:ext>
            </a:extLst>
          </p:cNvPr>
          <p:cNvGrpSpPr/>
          <p:nvPr/>
        </p:nvGrpSpPr>
        <p:grpSpPr>
          <a:xfrm>
            <a:off x="8985252" y="3359672"/>
            <a:ext cx="3084924" cy="3380754"/>
            <a:chOff x="8965750" y="2006615"/>
            <a:chExt cx="3123477" cy="3581679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9CF2F104-B692-4D48-8C5E-B433DB37A700}"/>
                </a:ext>
              </a:extLst>
            </p:cNvPr>
            <p:cNvSpPr txBox="1"/>
            <p:nvPr/>
          </p:nvSpPr>
          <p:spPr>
            <a:xfrm>
              <a:off x="9506734" y="4184346"/>
              <a:ext cx="623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/>
                <a:t>lens</a:t>
              </a:r>
              <a:endParaRPr lang="de-DE" sz="1600" dirty="0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371428A-EB5D-4A20-9B59-326402E10C19}"/>
                </a:ext>
              </a:extLst>
            </p:cNvPr>
            <p:cNvSpPr txBox="1"/>
            <p:nvPr/>
          </p:nvSpPr>
          <p:spPr>
            <a:xfrm>
              <a:off x="10015981" y="5229619"/>
              <a:ext cx="1092426" cy="35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screen</a:t>
              </a:r>
              <a:endParaRPr lang="de-DE" sz="240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664BE30-96B4-493D-9648-6330D25C9093}"/>
                </a:ext>
              </a:extLst>
            </p:cNvPr>
            <p:cNvGrpSpPr/>
            <p:nvPr/>
          </p:nvGrpSpPr>
          <p:grpSpPr>
            <a:xfrm>
              <a:off x="8965750" y="2024137"/>
              <a:ext cx="3041476" cy="3241745"/>
              <a:chOff x="8965750" y="2024137"/>
              <a:chExt cx="3041476" cy="324174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71AE79B-7F13-4295-B95F-A306C3E3763C}"/>
                  </a:ext>
                </a:extLst>
              </p:cNvPr>
              <p:cNvGrpSpPr/>
              <p:nvPr/>
            </p:nvGrpSpPr>
            <p:grpSpPr>
              <a:xfrm>
                <a:off x="8965750" y="2024137"/>
                <a:ext cx="3041476" cy="3241745"/>
                <a:chOff x="5959959" y="637562"/>
                <a:chExt cx="4321605" cy="4331055"/>
              </a:xfrm>
            </p:grpSpPr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CD558609-DAD6-4A25-8E62-29507ADD7E98}"/>
                    </a:ext>
                  </a:extLst>
                </p:cNvPr>
                <p:cNvSpPr/>
                <p:nvPr/>
              </p:nvSpPr>
              <p:spPr>
                <a:xfrm rot="5400000">
                  <a:off x="7889815" y="4473137"/>
                  <a:ext cx="89262" cy="90169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A8762C-D1FA-4681-A173-B75B4A20CB6A}"/>
                    </a:ext>
                  </a:extLst>
                </p:cNvPr>
                <p:cNvGrpSpPr/>
                <p:nvPr/>
              </p:nvGrpSpPr>
              <p:grpSpPr>
                <a:xfrm>
                  <a:off x="5959959" y="637562"/>
                  <a:ext cx="4321605" cy="4228274"/>
                  <a:chOff x="5959959" y="637562"/>
                  <a:chExt cx="4321605" cy="4228274"/>
                </a:xfrm>
              </p:grpSpPr>
              <p:pic>
                <p:nvPicPr>
                  <p:cNvPr id="7" name="Grafik 6" descr="Ein Bild, das Zeichnung, Gestell enthält.&#10;&#10;Automatisch generierte Beschreibung">
                    <a:extLst>
                      <a:ext uri="{FF2B5EF4-FFF2-40B4-BE49-F238E27FC236}">
                        <a16:creationId xmlns:a16="http://schemas.microsoft.com/office/drawing/2014/main" id="{E7529074-2082-4783-8ACA-E2ABC9A42F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59959" y="824247"/>
                    <a:ext cx="4321605" cy="2644217"/>
                  </a:xfrm>
                  <a:prstGeom prst="rect">
                    <a:avLst/>
                  </a:prstGeom>
                </p:spPr>
              </p:pic>
              <p:sp>
                <p:nvSpPr>
                  <p:cNvPr id="10" name="Pfeil: nach unten gekrümmt 9">
                    <a:extLst>
                      <a:ext uri="{FF2B5EF4-FFF2-40B4-BE49-F238E27FC236}">
                        <a16:creationId xmlns:a16="http://schemas.microsoft.com/office/drawing/2014/main" id="{F1B11C89-C70C-4B00-BDC1-E53C59EA3236}"/>
                      </a:ext>
                    </a:extLst>
                  </p:cNvPr>
                  <p:cNvSpPr/>
                  <p:nvPr/>
                </p:nvSpPr>
                <p:spPr>
                  <a:xfrm>
                    <a:off x="6102258" y="1747248"/>
                    <a:ext cx="305207" cy="669262"/>
                  </a:xfrm>
                  <a:prstGeom prst="curvedDownArrow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3" name="Gruppieren 12">
                    <a:extLst>
                      <a:ext uri="{FF2B5EF4-FFF2-40B4-BE49-F238E27FC236}">
                        <a16:creationId xmlns:a16="http://schemas.microsoft.com/office/drawing/2014/main" id="{702FD3FD-0666-4771-843C-7039ADCFD903}"/>
                      </a:ext>
                    </a:extLst>
                  </p:cNvPr>
                  <p:cNvGrpSpPr/>
                  <p:nvPr/>
                </p:nvGrpSpPr>
                <p:grpSpPr>
                  <a:xfrm>
                    <a:off x="7092223" y="637562"/>
                    <a:ext cx="360000" cy="1507777"/>
                    <a:chOff x="5092548" y="4394131"/>
                    <a:chExt cx="360000" cy="1597609"/>
                  </a:xfrm>
                  <a:solidFill>
                    <a:srgbClr val="FFFF00">
                      <a:alpha val="50000"/>
                    </a:srgbClr>
                  </a:solidFill>
                </p:grpSpPr>
                <p:sp>
                  <p:nvSpPr>
                    <p:cNvPr id="14" name="Rechtwinkliges Dreieck 13">
                      <a:extLst>
                        <a:ext uri="{FF2B5EF4-FFF2-40B4-BE49-F238E27FC236}">
                          <a16:creationId xmlns:a16="http://schemas.microsoft.com/office/drawing/2014/main" id="{6D835013-417F-4480-9CD7-C77942955660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5092548" y="5631740"/>
                      <a:ext cx="360000" cy="360000"/>
                    </a:xfrm>
                    <a:prstGeom prst="rt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  <p:sp>
                  <p:nvSpPr>
                    <p:cNvPr id="15" name="Rechteck 14">
                      <a:extLst>
                        <a:ext uri="{FF2B5EF4-FFF2-40B4-BE49-F238E27FC236}">
                          <a16:creationId xmlns:a16="http://schemas.microsoft.com/office/drawing/2014/main" id="{0F2A670E-4229-4C45-8F9A-BC1D361FEE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548" y="4394131"/>
                      <a:ext cx="360000" cy="123760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</p:grpSp>
              <p:grpSp>
                <p:nvGrpSpPr>
                  <p:cNvPr id="16" name="Gruppieren 15">
                    <a:extLst>
                      <a:ext uri="{FF2B5EF4-FFF2-40B4-BE49-F238E27FC236}">
                        <a16:creationId xmlns:a16="http://schemas.microsoft.com/office/drawing/2014/main" id="{22395FAE-9316-420A-8C85-578B17BBE223}"/>
                      </a:ext>
                    </a:extLst>
                  </p:cNvPr>
                  <p:cNvGrpSpPr/>
                  <p:nvPr/>
                </p:nvGrpSpPr>
                <p:grpSpPr>
                  <a:xfrm rot="5400000" flipV="1">
                    <a:off x="7620260" y="1613093"/>
                    <a:ext cx="360002" cy="696075"/>
                    <a:chOff x="5092548" y="5295665"/>
                    <a:chExt cx="360002" cy="696075"/>
                  </a:xfrm>
                  <a:solidFill>
                    <a:srgbClr val="FFFF00">
                      <a:alpha val="50000"/>
                    </a:srgbClr>
                  </a:solidFill>
                </p:grpSpPr>
                <p:sp>
                  <p:nvSpPr>
                    <p:cNvPr id="17" name="Rechtwinkliges Dreieck 16">
                      <a:extLst>
                        <a:ext uri="{FF2B5EF4-FFF2-40B4-BE49-F238E27FC236}">
                          <a16:creationId xmlns:a16="http://schemas.microsoft.com/office/drawing/2014/main" id="{56189129-447C-422D-8CCC-E97740D33CE5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5092548" y="5631740"/>
                      <a:ext cx="360000" cy="360000"/>
                    </a:xfrm>
                    <a:prstGeom prst="rt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8" name="Rechteck 17">
                      <a:extLst>
                        <a:ext uri="{FF2B5EF4-FFF2-40B4-BE49-F238E27FC236}">
                          <a16:creationId xmlns:a16="http://schemas.microsoft.com/office/drawing/2014/main" id="{CBEEEB42-5D0F-4CCE-8F42-370CAEA97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2550" y="5295665"/>
                      <a:ext cx="360000" cy="3360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</p:grpSp>
              <p:sp>
                <p:nvSpPr>
                  <p:cNvPr id="19" name="Rechteck 18">
                    <a:extLst>
                      <a:ext uri="{FF2B5EF4-FFF2-40B4-BE49-F238E27FC236}">
                        <a16:creationId xmlns:a16="http://schemas.microsoft.com/office/drawing/2014/main" id="{77713FDD-6097-4897-9173-D2BC492E2D8E}"/>
                      </a:ext>
                    </a:extLst>
                  </p:cNvPr>
                  <p:cNvSpPr/>
                  <p:nvPr/>
                </p:nvSpPr>
                <p:spPr>
                  <a:xfrm>
                    <a:off x="7777534" y="2136834"/>
                    <a:ext cx="362866" cy="279676"/>
                  </a:xfrm>
                  <a:prstGeom prst="rect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20" name="Rechteck 19">
                    <a:extLst>
                      <a:ext uri="{FF2B5EF4-FFF2-40B4-BE49-F238E27FC236}">
                        <a16:creationId xmlns:a16="http://schemas.microsoft.com/office/drawing/2014/main" id="{5C758000-A761-43DD-B876-2053952C8975}"/>
                      </a:ext>
                    </a:extLst>
                  </p:cNvPr>
                  <p:cNvSpPr/>
                  <p:nvPr/>
                </p:nvSpPr>
                <p:spPr>
                  <a:xfrm>
                    <a:off x="7770167" y="3361083"/>
                    <a:ext cx="362866" cy="383898"/>
                  </a:xfrm>
                  <a:prstGeom prst="rect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23" name="Gleichschenkliges Dreieck 22">
                    <a:extLst>
                      <a:ext uri="{FF2B5EF4-FFF2-40B4-BE49-F238E27FC236}">
                        <a16:creationId xmlns:a16="http://schemas.microsoft.com/office/drawing/2014/main" id="{40CF4377-CFC4-435E-BD26-613A1AE276B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774012" y="3732846"/>
                    <a:ext cx="320871" cy="1132990"/>
                  </a:xfrm>
                  <a:prstGeom prst="triangl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4" name="Ellipse 23">
                    <a:extLst>
                      <a:ext uri="{FF2B5EF4-FFF2-40B4-BE49-F238E27FC236}">
                        <a16:creationId xmlns:a16="http://schemas.microsoft.com/office/drawing/2014/main" id="{13E7748C-F814-4EF0-AF1F-B4540B5AEB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834967" y="3320833"/>
                    <a:ext cx="233266" cy="886408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28" name="Gruppieren 27">
                    <a:extLst>
                      <a:ext uri="{FF2B5EF4-FFF2-40B4-BE49-F238E27FC236}">
                        <a16:creationId xmlns:a16="http://schemas.microsoft.com/office/drawing/2014/main" id="{2A062386-5113-4ABD-A3B8-8A5286CEDD5C}"/>
                      </a:ext>
                    </a:extLst>
                  </p:cNvPr>
                  <p:cNvGrpSpPr/>
                  <p:nvPr/>
                </p:nvGrpSpPr>
                <p:grpSpPr>
                  <a:xfrm rot="18156499">
                    <a:off x="8491319" y="3649363"/>
                    <a:ext cx="794300" cy="577328"/>
                    <a:chOff x="3200789" y="5010538"/>
                    <a:chExt cx="1063301" cy="783772"/>
                  </a:xfrm>
                </p:grpSpPr>
                <p:sp>
                  <p:nvSpPr>
                    <p:cNvPr id="29" name="Gleichschenkliges Dreieck 28">
                      <a:extLst>
                        <a:ext uri="{FF2B5EF4-FFF2-40B4-BE49-F238E27FC236}">
                          <a16:creationId xmlns:a16="http://schemas.microsoft.com/office/drawing/2014/main" id="{4D4DE456-4437-4CDC-B36C-9E8AD3AD4F9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109436" y="5143899"/>
                      <a:ext cx="741764" cy="559058"/>
                    </a:xfrm>
                    <a:prstGeom prst="triangl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  <p:sp>
                  <p:nvSpPr>
                    <p:cNvPr id="30" name="Rechteck 29">
                      <a:extLst>
                        <a:ext uri="{FF2B5EF4-FFF2-40B4-BE49-F238E27FC236}">
                          <a16:creationId xmlns:a16="http://schemas.microsoft.com/office/drawing/2014/main" id="{A0F1DE01-4C66-406F-9D22-A99B0F6936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0318" y="5010538"/>
                      <a:ext cx="783772" cy="78377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</p:grpSp>
            </p:grpSp>
          </p:grpSp>
          <p:sp>
            <p:nvSpPr>
              <p:cNvPr id="9" name="Pfeil: nach rechts gekrümmt 8">
                <a:extLst>
                  <a:ext uri="{FF2B5EF4-FFF2-40B4-BE49-F238E27FC236}">
                    <a16:creationId xmlns:a16="http://schemas.microsoft.com/office/drawing/2014/main" id="{E8FE3CD1-93DD-4F06-B629-7BA5F8D71406}"/>
                  </a:ext>
                </a:extLst>
              </p:cNvPr>
              <p:cNvSpPr/>
              <p:nvPr/>
            </p:nvSpPr>
            <p:spPr>
              <a:xfrm rot="21420726">
                <a:off x="9833031" y="3499555"/>
                <a:ext cx="828144" cy="462295"/>
              </a:xfrm>
              <a:prstGeom prst="curvedRightArrow">
                <a:avLst>
                  <a:gd name="adj1" fmla="val 12458"/>
                  <a:gd name="adj2" fmla="val 50000"/>
                  <a:gd name="adj3" fmla="val 2500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609B19C-0AD7-4F83-8052-E151CDFCD792}"/>
                </a:ext>
              </a:extLst>
            </p:cNvPr>
            <p:cNvSpPr txBox="1"/>
            <p:nvPr/>
          </p:nvSpPr>
          <p:spPr>
            <a:xfrm>
              <a:off x="10959993" y="3564128"/>
              <a:ext cx="987418" cy="29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[</a:t>
              </a:r>
              <a:r>
                <a:rPr lang="de-DE" sz="1200" dirty="0" err="1"/>
                <a:t>Gisi</a:t>
              </a:r>
              <a:r>
                <a:rPr lang="de-DE" sz="1200" dirty="0"/>
                <a:t>, 2012]</a:t>
              </a:r>
            </a:p>
          </p:txBody>
        </p:sp>
        <p:sp>
          <p:nvSpPr>
            <p:cNvPr id="45" name="Textfeld 24">
              <a:extLst>
                <a:ext uri="{FF2B5EF4-FFF2-40B4-BE49-F238E27FC236}">
                  <a16:creationId xmlns:a16="http://schemas.microsoft.com/office/drawing/2014/main" id="{8DAC7216-152B-4FE6-9707-430DE4216F72}"/>
                </a:ext>
              </a:extLst>
            </p:cNvPr>
            <p:cNvSpPr txBox="1"/>
            <p:nvPr/>
          </p:nvSpPr>
          <p:spPr>
            <a:xfrm>
              <a:off x="11222735" y="4025714"/>
              <a:ext cx="8664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/>
                <a:t>camera</a:t>
              </a:r>
              <a:endParaRPr lang="de-DE" sz="1600" dirty="0"/>
            </a:p>
          </p:txBody>
        </p:sp>
        <p:sp>
          <p:nvSpPr>
            <p:cNvPr id="47" name="Textfeld 24">
              <a:extLst>
                <a:ext uri="{FF2B5EF4-FFF2-40B4-BE49-F238E27FC236}">
                  <a16:creationId xmlns:a16="http://schemas.microsoft.com/office/drawing/2014/main" id="{7CA347CF-CE82-419D-A71F-10A32200AF92}"/>
                </a:ext>
              </a:extLst>
            </p:cNvPr>
            <p:cNvSpPr txBox="1"/>
            <p:nvPr/>
          </p:nvSpPr>
          <p:spPr>
            <a:xfrm>
              <a:off x="10768821" y="2006615"/>
              <a:ext cx="1178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/>
                <a:t>adjustable</a:t>
              </a:r>
              <a:endParaRPr lang="de-DE" sz="1600" dirty="0"/>
            </a:p>
            <a:p>
              <a:r>
                <a:rPr lang="de-DE" sz="1600" dirty="0" err="1"/>
                <a:t>mirrors</a:t>
              </a:r>
              <a:endParaRPr lang="de-DE" sz="16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0AAD2D0-C2DE-42DC-B5F2-61340158BC91}"/>
              </a:ext>
            </a:extLst>
          </p:cNvPr>
          <p:cNvSpPr txBox="1"/>
          <p:nvPr/>
        </p:nvSpPr>
        <p:spPr>
          <a:xfrm>
            <a:off x="5899830" y="4869746"/>
            <a:ext cx="2903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Picture of the camera observing the projection on the screen. If the projection moves away from the target position, the mirrors are adjusted.</a:t>
            </a:r>
            <a:endParaRPr lang="en-DE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ED44D8-F704-4F6B-B402-92C6B4C37FE3}"/>
              </a:ext>
            </a:extLst>
          </p:cNvPr>
          <p:cNvSpPr txBox="1"/>
          <p:nvPr/>
        </p:nvSpPr>
        <p:spPr>
          <a:xfrm>
            <a:off x="5842140" y="1752122"/>
            <a:ext cx="628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fine tracking uses a mirror assembly on two perpendicular rotation stages. The suns projections is </a:t>
            </a:r>
            <a:r>
              <a:rPr lang="en-GB" sz="2000" dirty="0" err="1"/>
              <a:t>centered</a:t>
            </a:r>
            <a:r>
              <a:rPr lang="en-GB" sz="2000" dirty="0"/>
              <a:t> on a target on a screen. The mirror positions are updated with 100 Hz using the camera image.</a:t>
            </a:r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121990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E837EC-1B6F-4A1E-B6F8-73298BA3BE53}"/>
              </a:ext>
            </a:extLst>
          </p:cNvPr>
          <p:cNvSpPr txBox="1"/>
          <p:nvPr/>
        </p:nvSpPr>
        <p:spPr>
          <a:xfrm>
            <a:off x="200025" y="297829"/>
            <a:ext cx="840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Performance </a:t>
            </a:r>
            <a:r>
              <a:rPr lang="de-DE" sz="2800" dirty="0" err="1"/>
              <a:t>during</a:t>
            </a:r>
            <a:r>
              <a:rPr lang="de-DE" sz="2800" dirty="0"/>
              <a:t> </a:t>
            </a:r>
            <a:r>
              <a:rPr lang="de-DE" sz="2800" dirty="0" err="1"/>
              <a:t>field</a:t>
            </a:r>
            <a:r>
              <a:rPr lang="de-DE" sz="2800" dirty="0"/>
              <a:t> </a:t>
            </a:r>
            <a:r>
              <a:rPr lang="de-DE" sz="2800" dirty="0" err="1"/>
              <a:t>campaign</a:t>
            </a:r>
            <a:endParaRPr lang="de-DE" sz="2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4ADA7E6-0FC8-4ADE-83E0-C381A6CE2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t="5598" r="4299" b="5770"/>
          <a:stretch/>
        </p:blipFill>
        <p:spPr>
          <a:xfrm>
            <a:off x="6933698" y="2444725"/>
            <a:ext cx="3789938" cy="2913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8C6CE0-5D38-4FFD-AA6B-8B37968F08F9}"/>
              </a:ext>
            </a:extLst>
          </p:cNvPr>
          <p:cNvSpPr txBox="1"/>
          <p:nvPr/>
        </p:nvSpPr>
        <p:spPr>
          <a:xfrm>
            <a:off x="584200" y="1250949"/>
            <a:ext cx="10229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preliminary version of the device was tested on the Measuring Ocean References (MORE-2) campaign in June 2019. The instrument performed direct-sunlight observations from the German research vessel </a:t>
            </a:r>
            <a:r>
              <a:rPr lang="en-GB" sz="2000" i="1" dirty="0" err="1"/>
              <a:t>Sonne</a:t>
            </a:r>
            <a:r>
              <a:rPr lang="en-GB" sz="2000" dirty="0"/>
              <a:t>, while the solar tracker compensated the ships movements in real time.</a:t>
            </a:r>
            <a:endParaRPr lang="en-DE" sz="2000" dirty="0"/>
          </a:p>
        </p:txBody>
      </p:sp>
      <p:pic>
        <p:nvPicPr>
          <p:cNvPr id="5" name="Content Placeholder 17" descr="A picture containing indoor, table, sink, sitting&#10;&#10;Description automatically generated">
            <a:extLst>
              <a:ext uri="{FF2B5EF4-FFF2-40B4-BE49-F238E27FC236}">
                <a16:creationId xmlns:a16="http://schemas.microsoft.com/office/drawing/2014/main" id="{85928916-A5A5-4F31-8C32-A6F8593C8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4" y="2423789"/>
            <a:ext cx="5005371" cy="29133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54FCF6B-E12E-4ED5-8AAE-3031E40ADE5B}"/>
              </a:ext>
            </a:extLst>
          </p:cNvPr>
          <p:cNvSpPr/>
          <p:nvPr/>
        </p:nvSpPr>
        <p:spPr>
          <a:xfrm>
            <a:off x="1928327" y="2600131"/>
            <a:ext cx="976604" cy="926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E1352-410C-489D-8C5C-DA04A90613AB}"/>
              </a:ext>
            </a:extLst>
          </p:cNvPr>
          <p:cNvSpPr txBox="1"/>
          <p:nvPr/>
        </p:nvSpPr>
        <p:spPr>
          <a:xfrm>
            <a:off x="693754" y="5536163"/>
            <a:ext cx="5005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deployed instrument. The solar tracker was inside a protective housing (circled) to avoid damage by precipitation and sea spray.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AC9C4-83DB-4E29-9EBF-C93BAD51A036}"/>
              </a:ext>
            </a:extLst>
          </p:cNvPr>
          <p:cNvSpPr txBox="1"/>
          <p:nvPr/>
        </p:nvSpPr>
        <p:spPr>
          <a:xfrm>
            <a:off x="6096000" y="5494290"/>
            <a:ext cx="548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figure shows how often the preliminary solar tracker satisfied the precision requirement of 0.05°. Under good weather conditions (figure), this is the case for more than 99% of the time. The campaign average is 79%.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7A6E9-6C89-4A9B-9790-83FD5B519A51}"/>
              </a:ext>
            </a:extLst>
          </p:cNvPr>
          <p:cNvSpPr txBox="1"/>
          <p:nvPr/>
        </p:nvSpPr>
        <p:spPr>
          <a:xfrm>
            <a:off x="9826013" y="5081050"/>
            <a:ext cx="897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bg2">
                    <a:lumMod val="50000"/>
                  </a:schemeClr>
                </a:solidFill>
              </a:rPr>
              <a:t>preliminary</a:t>
            </a:r>
            <a:endParaRPr lang="en-DE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B4E0B3F-DBA9-4C97-9CC6-4DFE81D95301}"/>
              </a:ext>
            </a:extLst>
          </p:cNvPr>
          <p:cNvSpPr txBox="1"/>
          <p:nvPr/>
        </p:nvSpPr>
        <p:spPr>
          <a:xfrm>
            <a:off x="104449" y="141544"/>
            <a:ext cx="8398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Current</a:t>
            </a:r>
            <a:r>
              <a:rPr lang="de-DE" sz="2800" dirty="0"/>
              <a:t> </a:t>
            </a:r>
            <a:r>
              <a:rPr lang="de-DE" sz="2800" dirty="0" err="1"/>
              <a:t>version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solar </a:t>
            </a:r>
            <a:r>
              <a:rPr lang="de-DE" sz="2800" dirty="0" err="1"/>
              <a:t>tracker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deployment</a:t>
            </a:r>
            <a:r>
              <a:rPr lang="de-DE" sz="2800" dirty="0"/>
              <a:t> on a high </a:t>
            </a:r>
            <a:r>
              <a:rPr lang="de-DE" sz="2800" dirty="0" err="1"/>
              <a:t>altitude</a:t>
            </a:r>
            <a:r>
              <a:rPr lang="de-DE" sz="2800" dirty="0"/>
              <a:t> </a:t>
            </a:r>
            <a:r>
              <a:rPr lang="de-DE" sz="2800" dirty="0" err="1"/>
              <a:t>balloon</a:t>
            </a:r>
            <a:endParaRPr lang="de-DE" sz="2800" dirty="0"/>
          </a:p>
        </p:txBody>
      </p:sp>
      <p:pic>
        <p:nvPicPr>
          <p:cNvPr id="4" name="Grafik 3" descr="Ein Bild, das drinnen, Foto, Mann, Tisch enthält.&#10;&#10;Automatisch generierte Beschreibung">
            <a:extLst>
              <a:ext uri="{FF2B5EF4-FFF2-40B4-BE49-F238E27FC236}">
                <a16:creationId xmlns:a16="http://schemas.microsoft.com/office/drawing/2014/main" id="{114D28B8-AFB7-4FD6-BED7-85B68C08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 r="969"/>
          <a:stretch/>
        </p:blipFill>
        <p:spPr>
          <a:xfrm>
            <a:off x="8987509" y="2520144"/>
            <a:ext cx="2566402" cy="269447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843996-943B-48CD-99F9-AAA087EAFC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7" t="1146" r="3062" b="2898"/>
          <a:stretch/>
        </p:blipFill>
        <p:spPr>
          <a:xfrm>
            <a:off x="298580" y="2461426"/>
            <a:ext cx="3795977" cy="2984716"/>
          </a:xfrm>
          <a:prstGeom prst="rect">
            <a:avLst/>
          </a:prstGeom>
        </p:spPr>
      </p:pic>
      <p:pic>
        <p:nvPicPr>
          <p:cNvPr id="10" name="Grafik 9" descr="Ein Bild, das draußen, sitzend, Tisch enthält.&#10;&#10;Automatisch generierte Beschreibung">
            <a:extLst>
              <a:ext uri="{FF2B5EF4-FFF2-40B4-BE49-F238E27FC236}">
                <a16:creationId xmlns:a16="http://schemas.microsoft.com/office/drawing/2014/main" id="{F71383F4-6DA2-4F0D-B19A-A4E2944B9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34027" r="31111" b="12778"/>
          <a:stretch/>
        </p:blipFill>
        <p:spPr>
          <a:xfrm>
            <a:off x="4531734" y="2520144"/>
            <a:ext cx="3565711" cy="263642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527C98C-FE2D-4E3F-AC5E-2824D4154EB6}"/>
              </a:ext>
            </a:extLst>
          </p:cNvPr>
          <p:cNvSpPr txBox="1"/>
          <p:nvPr/>
        </p:nvSpPr>
        <p:spPr>
          <a:xfrm>
            <a:off x="4447539" y="5446142"/>
            <a:ext cx="3676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Picture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stand-</a:t>
            </a:r>
            <a:r>
              <a:rPr lang="de-DE" sz="2000" dirty="0" err="1"/>
              <a:t>alone</a:t>
            </a:r>
            <a:r>
              <a:rPr lang="de-DE" sz="2000" dirty="0"/>
              <a:t> solar </a:t>
            </a:r>
            <a:r>
              <a:rPr lang="de-DE" sz="2000" dirty="0" err="1"/>
              <a:t>tracker</a:t>
            </a:r>
            <a:r>
              <a:rPr lang="de-DE" sz="2000" dirty="0"/>
              <a:t> (300x300x400 mm; 12 kg)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A11C62A-07BB-4BC3-8F83-E7DFB0B12061}"/>
              </a:ext>
            </a:extLst>
          </p:cNvPr>
          <p:cNvSpPr txBox="1"/>
          <p:nvPr/>
        </p:nvSpPr>
        <p:spPr>
          <a:xfrm>
            <a:off x="298581" y="5446142"/>
            <a:ext cx="3844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Lab-test on a </a:t>
            </a:r>
            <a:r>
              <a:rPr lang="de-DE" sz="2000" dirty="0" err="1"/>
              <a:t>moving</a:t>
            </a:r>
            <a:r>
              <a:rPr lang="de-DE" sz="2000" dirty="0"/>
              <a:t> </a:t>
            </a:r>
            <a:r>
              <a:rPr lang="de-DE" sz="2000" dirty="0" err="1"/>
              <a:t>platform</a:t>
            </a:r>
            <a:r>
              <a:rPr lang="de-DE" sz="2000" dirty="0"/>
              <a:t> </a:t>
            </a:r>
          </a:p>
          <a:p>
            <a:r>
              <a:rPr lang="de-DE" sz="2000" dirty="0"/>
              <a:t>(&lt; 2 °/s) </a:t>
            </a:r>
            <a:r>
              <a:rPr lang="de-DE" sz="2000" dirty="0" err="1"/>
              <a:t>shows</a:t>
            </a:r>
            <a:r>
              <a:rPr lang="de-DE" sz="2000" dirty="0"/>
              <a:t> 99.8%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deviations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smaller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/>
              <a:t>0.05°, and 27.2% </a:t>
            </a:r>
            <a:r>
              <a:rPr lang="de-DE" sz="2000" dirty="0" err="1"/>
              <a:t>smaller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/>
              <a:t> 0.005°.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E6A2565-5ADD-4539-AA57-811EBCF04ED6}"/>
              </a:ext>
            </a:extLst>
          </p:cNvPr>
          <p:cNvSpPr txBox="1"/>
          <p:nvPr/>
        </p:nvSpPr>
        <p:spPr>
          <a:xfrm>
            <a:off x="8316843" y="5301700"/>
            <a:ext cx="3795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Model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tracker</a:t>
            </a:r>
            <a:r>
              <a:rPr lang="de-DE" sz="2000" dirty="0"/>
              <a:t>.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show</a:t>
            </a:r>
            <a:r>
              <a:rPr lang="de-DE" sz="2000" dirty="0"/>
              <a:t> </a:t>
            </a:r>
            <a:r>
              <a:rPr lang="de-DE" sz="2000" dirty="0" err="1"/>
              <a:t>cameras</a:t>
            </a:r>
            <a:r>
              <a:rPr lang="de-DE" sz="2000" dirty="0"/>
              <a:t> in </a:t>
            </a:r>
            <a:r>
              <a:rPr lang="de-DE" sz="2000" dirty="0" err="1"/>
              <a:t>red</a:t>
            </a:r>
            <a:r>
              <a:rPr lang="de-DE" sz="2000" dirty="0"/>
              <a:t> and </a:t>
            </a:r>
            <a:r>
              <a:rPr lang="de-DE" sz="2000" dirty="0" err="1"/>
              <a:t>optical</a:t>
            </a:r>
            <a:r>
              <a:rPr lang="de-DE" sz="2000" dirty="0"/>
              <a:t> </a:t>
            </a:r>
            <a:r>
              <a:rPr lang="de-DE" sz="2000" dirty="0" err="1"/>
              <a:t>parts</a:t>
            </a:r>
            <a:r>
              <a:rPr lang="de-DE" sz="2000" dirty="0"/>
              <a:t> in </a:t>
            </a:r>
            <a:r>
              <a:rPr lang="de-DE" sz="2000" dirty="0" err="1"/>
              <a:t>blue</a:t>
            </a:r>
            <a:r>
              <a:rPr lang="de-DE" sz="2000" dirty="0"/>
              <a:t>. </a:t>
            </a:r>
            <a:r>
              <a:rPr lang="de-DE" sz="2000" dirty="0" err="1"/>
              <a:t>Two</a:t>
            </a:r>
            <a:r>
              <a:rPr lang="de-DE" sz="2000" dirty="0"/>
              <a:t> beam-splitter </a:t>
            </a:r>
            <a:r>
              <a:rPr lang="de-DE" sz="2000" dirty="0" err="1"/>
              <a:t>decouple</a:t>
            </a:r>
            <a:r>
              <a:rPr lang="de-DE" sz="2000" dirty="0"/>
              <a:t> light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augmented</a:t>
            </a:r>
            <a:r>
              <a:rPr lang="de-DE" sz="2000" dirty="0"/>
              <a:t> </a:t>
            </a:r>
            <a:r>
              <a:rPr lang="de-DE" sz="2000" dirty="0" err="1"/>
              <a:t>instruments</a:t>
            </a:r>
            <a:r>
              <a:rPr lang="de-DE" sz="20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E09F34-0888-4E88-A9BD-820D6CEAD78B}"/>
              </a:ext>
            </a:extLst>
          </p:cNvPr>
          <p:cNvSpPr txBox="1"/>
          <p:nvPr/>
        </p:nvSpPr>
        <p:spPr>
          <a:xfrm>
            <a:off x="298580" y="1348019"/>
            <a:ext cx="1037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improved the solar tracker further, increasing its tracking velocity and developing  a stand-alone design to allow the use with a variety of spectrometers. We plan to use it on a high-altitude balloon during the </a:t>
            </a:r>
            <a:r>
              <a:rPr lang="en-GB" dirty="0" err="1"/>
              <a:t>TotalBrO</a:t>
            </a:r>
            <a:r>
              <a:rPr lang="en-GB" dirty="0"/>
              <a:t> campaign in 2021.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2654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Breitbild</PresentationFormat>
  <Paragraphs>37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 Holzbeck</dc:creator>
  <cp:lastModifiedBy>Philip Holzbeck</cp:lastModifiedBy>
  <cp:revision>74</cp:revision>
  <dcterms:created xsi:type="dcterms:W3CDTF">2020-04-28T19:20:52Z</dcterms:created>
  <dcterms:modified xsi:type="dcterms:W3CDTF">2020-04-30T20:36:43Z</dcterms:modified>
</cp:coreProperties>
</file>