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477D2-9463-4680-AA7E-C1DC9D5F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8DF23-715E-4C2A-824C-1B56EDC44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35FC8-4C19-4C33-AE42-FC2DA750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AE792-31CD-4898-A0C5-F2F46ABA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136EA-5175-4B64-A699-EF4AF5EA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64F8C-D408-483F-BD97-DC712B53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97CA64-B322-48AB-9985-95522FFFE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742DD-0AF4-45C2-BCC1-9511AD24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235F3-9318-44A7-B5E4-A65F304A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29E2F-2D46-475D-A40C-DE8D03D0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BB8D37-ABDE-4BF0-8501-95CA7D565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590BCE-200E-48F1-9698-DD3679416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116347-DE13-4CCB-B0FB-373C83DE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D85484-EEEB-4269-8542-80A8C2B5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684F3-937E-4CE3-8F54-C67EA2EF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A75BB-0D4B-4BB7-B899-96FCC60A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E1C21-C19F-438F-A9E5-9E772124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B88A7-FDA4-4471-803B-05CA174E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EF9D5-087E-44BB-AFC0-C235C6F2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87415B-2697-4624-A5CA-38D4B1E2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1B751-441C-4E50-A445-5EDBA7BE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81E50-8C16-4688-9942-E5F8CE4E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326F9-1169-4B42-ADB7-92BE19C6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2FA61-953E-48C9-AC17-DFB88B0A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80FB-A131-46A1-944F-084E548B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8354-58A1-4EDD-ACC9-7925F2F3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5A2AC-89AD-4C09-BAAD-1855CC8B9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EC7C18-0205-425C-A528-89EB984DC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362D3-74D9-48B0-877E-14ADA1D0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A9856C-31BD-4359-824C-1B9867D0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B69363-EF6D-4B15-8534-6D4146BD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8ACD7-3646-4172-AE1E-15215A41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8D9E87-C630-495C-B3D2-AC0C8BC9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305BA2-613D-4DA9-83F9-FEC85CBD3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1BB0C9-DAFF-4D1B-B182-517CB70E3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63A0CE-B8BA-44BE-A719-30C0783AA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D2B42F-5A59-492A-90F9-0829F811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54BC1F-AF51-4C8F-B82E-A90CB366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2AA6A-9E77-4D16-A10F-F6D2B233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BA6B4-2AA9-488D-902F-C666F14F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FF7194-D91A-45ED-9BE5-984E14CD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B9C97C-4BB1-4FB3-87C5-4788F4D9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D6E13E-2799-4831-B7AE-5A729A41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C5D0EB-305A-4DD0-9B72-4C5292EF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A9B086-2B4D-4793-A2D9-FE2E47FB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47CBE1-BC47-4980-9F0F-F3A8DC0B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6A4D7-A5F5-4DE8-BA85-B210B58F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9BEE13-739E-4706-8900-41CCE39D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C68953-2857-4CE9-A074-300346BC6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24EC3-8ED5-49FF-BBDB-7B8A42AB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8133C5-3AC6-4CCD-9446-063DE4DD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764F64-70E4-48CE-B6F5-0115BA7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3446D-275A-4957-B733-DA80E6C8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A5AF3F-54A6-4ECA-9880-1FB095387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FFAA6-70BC-4F99-9F2D-41159524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C2DDAC-AFB3-4514-B197-3448AF3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3E0FF0-CB91-4A3D-A22E-AA6CDDA5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72EAC-5387-4DD0-AA6E-2DA84D1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D7C4E1-BDF8-4B75-9DF7-91FEB6B4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52DF44-531D-4FE8-B231-6F50950F0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681B3-B799-4020-9749-074BDEB6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AADC-0C22-41F3-84FA-F9248B0E353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8F0CF0-5D60-4CA6-BA06-5C95BF4E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953E5-0677-4445-B834-6CCDA31D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B26F-5CE7-415F-8113-21B394E4A7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ED7B4-4E03-4D5F-B656-59FDD2D87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Crustal structure of the Basque-Cantabrian Zone (N Spain) from seismic noise and receiver functions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427C93-7247-4FB0-A7B5-B10C44580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Andres Olivar-</a:t>
            </a:r>
            <a:r>
              <a:rPr lang="en-US" sz="2000" dirty="0" err="1"/>
              <a:t>Castaño</a:t>
            </a:r>
            <a:r>
              <a:rPr lang="en-US" sz="2000" dirty="0"/>
              <a:t>*, Marco </a:t>
            </a:r>
            <a:r>
              <a:rPr lang="en-US" sz="2000" dirty="0" err="1"/>
              <a:t>Pilz</a:t>
            </a:r>
            <a:r>
              <a:rPr lang="en-US" sz="2000" dirty="0"/>
              <a:t>, David </a:t>
            </a:r>
            <a:r>
              <a:rPr lang="en-US" sz="2000" dirty="0" err="1"/>
              <a:t>Pedreira</a:t>
            </a:r>
            <a:r>
              <a:rPr lang="en-US" sz="2000" dirty="0"/>
              <a:t>, Javier A. </a:t>
            </a:r>
            <a:r>
              <a:rPr lang="en-US" sz="2000" dirty="0" err="1"/>
              <a:t>Pulgar</a:t>
            </a:r>
            <a:r>
              <a:rPr lang="en-US" sz="2000" dirty="0"/>
              <a:t>, Alba Diaz-González, Juan Manuel González-Cortina</a:t>
            </a:r>
          </a:p>
          <a:p>
            <a:r>
              <a:rPr lang="en-US" sz="1400" dirty="0"/>
              <a:t>*olivar@geol.uniovi.es</a:t>
            </a:r>
          </a:p>
          <a:p>
            <a:endParaRPr lang="en-US" sz="1400" dirty="0"/>
          </a:p>
          <a:p>
            <a:r>
              <a:rPr lang="en-US" sz="2000" b="1" dirty="0"/>
              <a:t>EGU 2020</a:t>
            </a:r>
          </a:p>
        </p:txBody>
      </p:sp>
    </p:spTree>
    <p:extLst>
      <p:ext uri="{BB962C8B-B14F-4D97-AF65-F5344CB8AC3E}">
        <p14:creationId xmlns:p14="http://schemas.microsoft.com/office/powerpoint/2010/main" val="240259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7B0EC-12CA-4A7E-901B-E631A420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Basque-Cantabrian Zone (BCZ)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86687E-8940-4E76-B05E-228381D67AFA}"/>
              </a:ext>
            </a:extLst>
          </p:cNvPr>
          <p:cNvSpPr txBox="1"/>
          <p:nvPr/>
        </p:nvSpPr>
        <p:spPr>
          <a:xfrm>
            <a:off x="749924" y="1757796"/>
            <a:ext cx="4143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BCZ is a thick Mesozoic basin with a complex 3D geometry inverted &amp; incorporated into the Pyrenean-Cantabrian belt in North-Iberia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crustal structure of the area is very complex, as evidenced by the presence of high-velocity bodies, deep transfer structures, and sharply-varying Moho depths (e.g. </a:t>
            </a:r>
            <a:r>
              <a:rPr lang="en-US" dirty="0" err="1"/>
              <a:t>Pedreira</a:t>
            </a:r>
            <a:r>
              <a:rPr lang="en-US" dirty="0"/>
              <a:t> et al., 2003, </a:t>
            </a:r>
            <a:r>
              <a:rPr lang="en-US" dirty="0" err="1"/>
              <a:t>Quitana</a:t>
            </a:r>
            <a:r>
              <a:rPr lang="en-US" dirty="0"/>
              <a:t> et al., 2015). </a:t>
            </a:r>
          </a:p>
        </p:txBody>
      </p:sp>
      <p:pic>
        <p:nvPicPr>
          <p:cNvPr id="16" name="Marcador de contenido 1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51BA29A-071C-443A-9A8F-C07455921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43" y="1757796"/>
            <a:ext cx="5756457" cy="4351338"/>
          </a:xfrm>
        </p:spPr>
      </p:pic>
    </p:spTree>
    <p:extLst>
      <p:ext uri="{BB962C8B-B14F-4D97-AF65-F5344CB8AC3E}">
        <p14:creationId xmlns:p14="http://schemas.microsoft.com/office/powerpoint/2010/main" val="262331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B36F9-05C6-4254-91ED-09F4FB78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1B8E3DD-8DCC-4315-855B-E2E52FD61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99" y="1590578"/>
            <a:ext cx="6460501" cy="4351338"/>
          </a:xfrm>
        </p:spPr>
      </p:pic>
      <p:sp>
        <p:nvSpPr>
          <p:cNvPr id="153" name="CuadroTexto 152">
            <a:extLst>
              <a:ext uri="{FF2B5EF4-FFF2-40B4-BE49-F238E27FC236}">
                <a16:creationId xmlns:a16="http://schemas.microsoft.com/office/drawing/2014/main" id="{6F9CD94C-4431-43D4-A798-2FCFCEF9E510}"/>
              </a:ext>
            </a:extLst>
          </p:cNvPr>
          <p:cNvSpPr txBox="1"/>
          <p:nvPr/>
        </p:nvSpPr>
        <p:spPr>
          <a:xfrm>
            <a:off x="838200" y="1576993"/>
            <a:ext cx="4131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used in this study was recorded by two temporary seismic networks: SISCAN, deployed between 2014 and 2018; and MISTERIOS, deployed between 2016-2017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60 broadband stations; not all of them were operated simultaneously.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interstation distance of ~30 km</a:t>
            </a:r>
          </a:p>
        </p:txBody>
      </p:sp>
    </p:spTree>
    <p:extLst>
      <p:ext uri="{BB962C8B-B14F-4D97-AF65-F5344CB8AC3E}">
        <p14:creationId xmlns:p14="http://schemas.microsoft.com/office/powerpoint/2010/main" val="217122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DD401-ED31-4423-8F10-45CB368E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Seismic Noise Tomography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A53273-702D-4C56-8A9F-717B7BB924F5}"/>
              </a:ext>
            </a:extLst>
          </p:cNvPr>
          <p:cNvSpPr txBox="1"/>
          <p:nvPr/>
        </p:nvSpPr>
        <p:spPr>
          <a:xfrm>
            <a:off x="3330697" y="1690688"/>
            <a:ext cx="8443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Cross-correlations of the vertical component were computed and stacked for each station pair.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Rayleigh phase velocities were measured from the stacked cross-correlations. These measurements were used to compute phase velocity maps for periods of 4-40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 regularly-spaced grid was defined over the phase velocity maps, and a non-linear inversion was carried out at each node to determine the 1D shear-wave velocity structure. In the forward modelling, the fundamental mode as well as higher modes of propagation are accounted for.</a:t>
            </a:r>
            <a:endParaRPr lang="en-US" sz="1600" dirty="0"/>
          </a:p>
        </p:txBody>
      </p:sp>
      <p:pic>
        <p:nvPicPr>
          <p:cNvPr id="16" name="Imagen 15" descr="Imagen que contiene texto, mapa, tabla, blanco&#10;&#10;Descripción generada automáticamente">
            <a:extLst>
              <a:ext uri="{FF2B5EF4-FFF2-40B4-BE49-F238E27FC236}">
                <a16:creationId xmlns:a16="http://schemas.microsoft.com/office/drawing/2014/main" id="{73556BDE-16B7-477D-90A6-F253A6D8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72" y="3429000"/>
            <a:ext cx="6449952" cy="2940370"/>
          </a:xfrm>
          <a:prstGeom prst="rect">
            <a:avLst/>
          </a:prstGeom>
        </p:spPr>
      </p:pic>
      <p:pic>
        <p:nvPicPr>
          <p:cNvPr id="22" name="Marcador de contenido 21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85202196-61EF-4F16-BDCB-4977A799B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8" y="1690688"/>
            <a:ext cx="2429681" cy="4351338"/>
          </a:xfrm>
        </p:spPr>
      </p:pic>
    </p:spTree>
    <p:extLst>
      <p:ext uri="{BB962C8B-B14F-4D97-AF65-F5344CB8AC3E}">
        <p14:creationId xmlns:p14="http://schemas.microsoft.com/office/powerpoint/2010/main" val="25959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C3BE9-A1E0-492B-81F2-93CB1DA1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Seismic Noise Tomography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69E6A-0405-4582-AA6F-494B8D1C8B6D}"/>
              </a:ext>
            </a:extLst>
          </p:cNvPr>
          <p:cNvSpPr txBox="1"/>
          <p:nvPr/>
        </p:nvSpPr>
        <p:spPr>
          <a:xfrm>
            <a:off x="8567656" y="1433013"/>
            <a:ext cx="2937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1D shear-wave velocity models were linearly interpolated to create a 3D model.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support the conclusions from previous geophysical studies (e.g. </a:t>
            </a:r>
            <a:r>
              <a:rPr lang="en-US" dirty="0" err="1"/>
              <a:t>Pedreira</a:t>
            </a:r>
            <a:r>
              <a:rPr lang="en-US" dirty="0"/>
              <a:t> et al. 2003, 2007)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layers (i.e. Moho depths) are poorly constrained due to the increasing wavelengths.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4341B44-C1CB-4D61-BD3C-C42B78475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8" y="1690688"/>
            <a:ext cx="7729456" cy="3767678"/>
          </a:xfrm>
        </p:spPr>
      </p:pic>
    </p:spTree>
    <p:extLst>
      <p:ext uri="{BB962C8B-B14F-4D97-AF65-F5344CB8AC3E}">
        <p14:creationId xmlns:p14="http://schemas.microsoft.com/office/powerpoint/2010/main" val="269246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83819-D846-4BB8-B123-78E960E7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function analysis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2A5797-F0B7-4987-AC35-4D4218A6B396}"/>
              </a:ext>
            </a:extLst>
          </p:cNvPr>
          <p:cNvSpPr txBox="1"/>
          <p:nvPr/>
        </p:nvSpPr>
        <p:spPr>
          <a:xfrm>
            <a:off x="838200" y="1520041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order to obtain more information about the deep crustal structure, P-wave receiver functions were collected for each station (LQT reference system) for earthquakes with epicentral distances in the range of 30º – 90º and M</a:t>
            </a:r>
            <a:r>
              <a:rPr lang="en-US" sz="1400" baseline="-25000" dirty="0"/>
              <a:t>w </a:t>
            </a:r>
            <a:r>
              <a:rPr lang="en-US" sz="1400" dirty="0"/>
              <a:t>&gt; 5.5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Earthquake recordings with low SNR were discarded. The number of receiver functions available at each location ranges between 24-100, approximately.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Receiver functions were stacked following the H-k stacking procedure (Zhu &amp; Kanamori, 2000).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Overall, the results agree with existing knowledge: Moho depths are shown to be shallower in the western BCZ and to the south of the study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part of our study is in an early stage.</a:t>
            </a:r>
          </a:p>
        </p:txBody>
      </p:sp>
      <p:pic>
        <p:nvPicPr>
          <p:cNvPr id="28" name="Marcador de contenido 2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995224F4-1C0C-4A15-BD45-1C1AA43C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00" y="1690688"/>
            <a:ext cx="5423300" cy="4351338"/>
          </a:xfrm>
        </p:spPr>
      </p:pic>
    </p:spTree>
    <p:extLst>
      <p:ext uri="{BB962C8B-B14F-4D97-AF65-F5344CB8AC3E}">
        <p14:creationId xmlns:p14="http://schemas.microsoft.com/office/powerpoint/2010/main" val="240811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A3BC1-1509-4A00-9CCA-9671FD52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811A8-E232-443A-A0AF-8229B667F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err="1"/>
              <a:t>Pedreira</a:t>
            </a:r>
            <a:r>
              <a:rPr lang="en-US" sz="1100" dirty="0"/>
              <a:t>, D., </a:t>
            </a:r>
            <a:r>
              <a:rPr lang="en-US" sz="1100" dirty="0" err="1"/>
              <a:t>Pulgar</a:t>
            </a:r>
            <a:r>
              <a:rPr lang="en-US" sz="1100" dirty="0"/>
              <a:t>, J. A., </a:t>
            </a:r>
            <a:r>
              <a:rPr lang="en-US" sz="1100" dirty="0" err="1"/>
              <a:t>Gallart</a:t>
            </a:r>
            <a:r>
              <a:rPr lang="en-US" sz="1100" dirty="0"/>
              <a:t>, J., &amp; Díaz, J.  (2003).  Seismic evidence of Alpine737crustal thickening and wedging from the western Pyrenees to the Cantabrian738Mountains (north Iberia).Journal of Geophysical Research,108, B42204.  doi:73910.1029/2001JB001667</a:t>
            </a:r>
          </a:p>
          <a:p>
            <a:pPr marL="0" indent="0">
              <a:buNone/>
            </a:pPr>
            <a:r>
              <a:rPr lang="en-US" sz="1100" dirty="0" err="1"/>
              <a:t>Pedreira</a:t>
            </a:r>
            <a:r>
              <a:rPr lang="en-US" sz="1100" dirty="0"/>
              <a:t>, D., </a:t>
            </a:r>
            <a:r>
              <a:rPr lang="en-US" sz="1100" dirty="0" err="1"/>
              <a:t>Pulgar</a:t>
            </a:r>
            <a:r>
              <a:rPr lang="en-US" sz="1100" dirty="0"/>
              <a:t>, J. A., </a:t>
            </a:r>
            <a:r>
              <a:rPr lang="en-US" sz="1100" dirty="0" err="1"/>
              <a:t>Gallart</a:t>
            </a:r>
            <a:r>
              <a:rPr lang="en-US" sz="1100" dirty="0"/>
              <a:t>, J., &amp; </a:t>
            </a:r>
            <a:r>
              <a:rPr lang="en-US" sz="1100" dirty="0" err="1"/>
              <a:t>Torné</a:t>
            </a:r>
            <a:r>
              <a:rPr lang="en-US" sz="1100" dirty="0"/>
              <a:t>, M.(2007).Three-dimensional741gravity and magnetic modeling of crustal indentation and wedging in the west-742ern Pyrenees-Cantabrian </a:t>
            </a:r>
            <a:r>
              <a:rPr lang="en-US" sz="1100" dirty="0" err="1"/>
              <a:t>Mountains.Journal</a:t>
            </a:r>
            <a:r>
              <a:rPr lang="en-US" sz="1100" dirty="0"/>
              <a:t> of Geophysical Research,112,743B12405.  </a:t>
            </a:r>
            <a:r>
              <a:rPr lang="en-US" sz="1100" dirty="0" err="1"/>
              <a:t>doi</a:t>
            </a:r>
            <a:r>
              <a:rPr lang="en-US" sz="1100" dirty="0"/>
              <a:t>:  10.1029/2007JB005021</a:t>
            </a:r>
          </a:p>
          <a:p>
            <a:pPr marL="0" indent="0">
              <a:buNone/>
            </a:pPr>
            <a:r>
              <a:rPr lang="en-US" sz="1100" dirty="0"/>
              <a:t>Quintana, L., </a:t>
            </a:r>
            <a:r>
              <a:rPr lang="en-US" sz="1100" dirty="0" err="1"/>
              <a:t>Pulgar</a:t>
            </a:r>
            <a:r>
              <a:rPr lang="en-US" sz="1100" dirty="0"/>
              <a:t>, J. A. &amp; Alonso, J. L. (2015). Displacement transfer from borders to interior of a plate: A crustal transect of Iberia. Tectonophysics, 663, 378-398, </a:t>
            </a:r>
            <a:r>
              <a:rPr lang="en-US" sz="1100" dirty="0" err="1"/>
              <a:t>doi</a:t>
            </a:r>
            <a:r>
              <a:rPr lang="en-US" sz="1100" dirty="0"/>
              <a:t>: 10.1016/j.tecto.2015.08.046</a:t>
            </a:r>
          </a:p>
          <a:p>
            <a:pPr marL="0" indent="0">
              <a:buNone/>
            </a:pPr>
            <a:r>
              <a:rPr lang="en-US" sz="1100" dirty="0"/>
              <a:t>Zhu, L. &amp; Kanamori, H. (2000). Moho depth variation in southern California from </a:t>
            </a:r>
            <a:r>
              <a:rPr lang="en-US" sz="1100" dirty="0" err="1"/>
              <a:t>teleseismic</a:t>
            </a:r>
            <a:r>
              <a:rPr lang="en-US" sz="1100" dirty="0"/>
              <a:t> receiver functions. Journal of Geophysical Research 105, B2, 2969-2980</a:t>
            </a:r>
          </a:p>
        </p:txBody>
      </p:sp>
    </p:spTree>
    <p:extLst>
      <p:ext uri="{BB962C8B-B14F-4D97-AF65-F5344CB8AC3E}">
        <p14:creationId xmlns:p14="http://schemas.microsoft.com/office/powerpoint/2010/main" val="129326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617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Crustal structure of the Basque-Cantabrian Zone (N Spain) from seismic noise and receiver functions</vt:lpstr>
      <vt:lpstr>The Basque-Cantabrian Zone (BCZ)</vt:lpstr>
      <vt:lpstr>Data</vt:lpstr>
      <vt:lpstr>Seismic Noise Tomography</vt:lpstr>
      <vt:lpstr>Seismic Noise Tomography</vt:lpstr>
      <vt:lpstr>Receiver function analysis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Crustal structure of the Basque-Cantabrian Zone (N Spain) from seismic noise and receiver functions</dc:title>
  <dc:creator>ANDRES OLIVAR CASTAÑO</dc:creator>
  <cp:lastModifiedBy>ANDRES OLIVAR CASTAÑO</cp:lastModifiedBy>
  <cp:revision>25</cp:revision>
  <dcterms:created xsi:type="dcterms:W3CDTF">2020-05-07T20:32:16Z</dcterms:created>
  <dcterms:modified xsi:type="dcterms:W3CDTF">2020-05-07T22:52:14Z</dcterms:modified>
</cp:coreProperties>
</file>