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10"/>
  </p:notesMasterIdLst>
  <p:sldIdLst>
    <p:sldId id="256" r:id="rId2"/>
    <p:sldId id="257" r:id="rId3"/>
    <p:sldId id="259" r:id="rId4"/>
    <p:sldId id="258" r:id="rId5"/>
    <p:sldId id="260" r:id="rId6"/>
    <p:sldId id="262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ERONICA DE MICCO" initials="VDM" lastIdx="10" clrIdx="0">
    <p:extLst>
      <p:ext uri="{19B8F6BF-5375-455C-9EA6-DF929625EA0E}">
        <p15:presenceInfo xmlns:p15="http://schemas.microsoft.com/office/powerpoint/2012/main" userId="VERONICA DE MICC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FFFF"/>
    <a:srgbClr val="F5FC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C:\Users\chiar\Desktop\Laboratorio\PORTICI\DOTTORATO\model\Chiara_Amitrano_MEC_ultimo_results%20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chiar\Desktop\Laboratorio\PORTICI\DOTTORATO\model\Chiara_Amitrano_MEC_ultimo_results%20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chiar\Desktop\Laboratorio\PORTICI\DOTTORATO\model\Chiara_Amitrano_MEC_ultimo_results%20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chiar\Desktop\Laboratorio\PORTICI\DOTTORATO\model\Chiara_Amitrano_MEC_ultimo_results%20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C:\Users\chiar\Desktop\Laboratorio\PORTICI\DOTTORATO\model\Chiara_Amitrano_MEC_ultimo_results%20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C:\Users\chiar\Desktop\Laboratorio\PORTICI\DOTTORATO\model\Chiara_Amitrano_MEC_ultimo_results%2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172752597850148"/>
          <c:y val="8.4682212151133848E-2"/>
          <c:w val="0.73147055102750191"/>
          <c:h val="0.7895728789528319"/>
        </c:manualLayout>
      </c:layout>
      <c:lineChart>
        <c:grouping val="standard"/>
        <c:varyColors val="0"/>
        <c:ser>
          <c:idx val="0"/>
          <c:order val="0"/>
          <c:tx>
            <c:strRef>
              <c:f>results!$A$3</c:f>
              <c:strCache>
                <c:ptCount val="1"/>
                <c:pt idx="0">
                  <c:v>Model_green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Equations!$A$4:$A$26</c:f>
              <c:numCache>
                <c:formatCode>General</c:formatCode>
                <c:ptCount val="2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</c:numCache>
            </c:numRef>
          </c:cat>
          <c:val>
            <c:numRef>
              <c:f>results!$A$4:$A$26</c:f>
              <c:numCache>
                <c:formatCode>General</c:formatCode>
                <c:ptCount val="23"/>
                <c:pt idx="0">
                  <c:v>4.0138662317554884E-2</c:v>
                </c:pt>
                <c:pt idx="1">
                  <c:v>0.22705856249999998</c:v>
                </c:pt>
                <c:pt idx="2">
                  <c:v>0.62569982233669863</c:v>
                </c:pt>
                <c:pt idx="3">
                  <c:v>1.2844371941617563</c:v>
                </c:pt>
                <c:pt idx="4">
                  <c:v>2.2438194366990487</c:v>
                </c:pt>
                <c:pt idx="5">
                  <c:v>3.5394926988919808</c:v>
                </c:pt>
                <c:pt idx="6">
                  <c:v>5.2036490041014352</c:v>
                </c:pt>
                <c:pt idx="7">
                  <c:v>7.2658739999999993</c:v>
                </c:pt>
                <c:pt idx="8">
                  <c:v>7.2658739999999993</c:v>
                </c:pt>
                <c:pt idx="9">
                  <c:v>7.2658739999999993</c:v>
                </c:pt>
                <c:pt idx="10">
                  <c:v>7.2658739999999993</c:v>
                </c:pt>
                <c:pt idx="11">
                  <c:v>7.2658739999999993</c:v>
                </c:pt>
                <c:pt idx="12">
                  <c:v>7.2658739999999993</c:v>
                </c:pt>
                <c:pt idx="13">
                  <c:v>7.2658739999999993</c:v>
                </c:pt>
                <c:pt idx="14">
                  <c:v>7.2658739999999993</c:v>
                </c:pt>
                <c:pt idx="15">
                  <c:v>7.2658739999999993</c:v>
                </c:pt>
                <c:pt idx="16">
                  <c:v>7.2658739999999993</c:v>
                </c:pt>
                <c:pt idx="17">
                  <c:v>7.2658739999999993</c:v>
                </c:pt>
                <c:pt idx="18">
                  <c:v>7.2658739999999993</c:v>
                </c:pt>
                <c:pt idx="19">
                  <c:v>7.2658739999999993</c:v>
                </c:pt>
                <c:pt idx="20">
                  <c:v>7.2658739999999993</c:v>
                </c:pt>
                <c:pt idx="21">
                  <c:v>7.2658739999999993</c:v>
                </c:pt>
                <c:pt idx="22">
                  <c:v>7.2658739999999993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13B-403C-B572-0D0195A7851E}"/>
            </c:ext>
          </c:extLst>
        </c:ser>
        <c:ser>
          <c:idx val="1"/>
          <c:order val="1"/>
          <c:tx>
            <c:strRef>
              <c:f>results!$A$30</c:f>
              <c:strCache>
                <c:ptCount val="1"/>
                <c:pt idx="0">
                  <c:v>Model_red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val>
            <c:numRef>
              <c:f>results!$A$31:$A$53</c:f>
              <c:numCache>
                <c:formatCode>General</c:formatCode>
                <c:ptCount val="23"/>
                <c:pt idx="0">
                  <c:v>4.1785911316561036E-2</c:v>
                </c:pt>
                <c:pt idx="1">
                  <c:v>0.23637680999999999</c:v>
                </c:pt>
                <c:pt idx="2">
                  <c:v>0.65137789296765936</c:v>
                </c:pt>
                <c:pt idx="3">
                  <c:v>1.3371491621299532</c:v>
                </c:pt>
                <c:pt idx="4">
                  <c:v>2.3359034551402047</c:v>
                </c:pt>
                <c:pt idx="5">
                  <c:v>3.6847498018594962</c:v>
                </c:pt>
                <c:pt idx="6">
                  <c:v>5.4172013528411833</c:v>
                </c:pt>
                <c:pt idx="7">
                  <c:v>7.5640579199999998</c:v>
                </c:pt>
                <c:pt idx="8">
                  <c:v>7.5640579199999998</c:v>
                </c:pt>
                <c:pt idx="9">
                  <c:v>7.5640579199999998</c:v>
                </c:pt>
                <c:pt idx="10">
                  <c:v>7.5640579199999998</c:v>
                </c:pt>
                <c:pt idx="11">
                  <c:v>7.5640579199999998</c:v>
                </c:pt>
                <c:pt idx="12">
                  <c:v>7.5640579199999998</c:v>
                </c:pt>
                <c:pt idx="13">
                  <c:v>7.5640579199999998</c:v>
                </c:pt>
                <c:pt idx="14">
                  <c:v>7.5640579199999998</c:v>
                </c:pt>
                <c:pt idx="15">
                  <c:v>7.5640579199999998</c:v>
                </c:pt>
                <c:pt idx="16">
                  <c:v>7.5640579199999998</c:v>
                </c:pt>
                <c:pt idx="17">
                  <c:v>7.5640579199999998</c:v>
                </c:pt>
                <c:pt idx="18">
                  <c:v>7.5640579199999998</c:v>
                </c:pt>
                <c:pt idx="19">
                  <c:v>7.5640579199999998</c:v>
                </c:pt>
                <c:pt idx="20">
                  <c:v>7.5640579199999998</c:v>
                </c:pt>
                <c:pt idx="21">
                  <c:v>7.5640579199999998</c:v>
                </c:pt>
                <c:pt idx="22">
                  <c:v>7.5640579199999998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13B-403C-B572-0D0195A7851E}"/>
            </c:ext>
          </c:extLst>
        </c:ser>
        <c:ser>
          <c:idx val="2"/>
          <c:order val="2"/>
          <c:tx>
            <c:strRef>
              <c:f>results!$A$57</c:f>
              <c:strCache>
                <c:ptCount val="1"/>
                <c:pt idx="0">
                  <c:v>Model_offN_green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val>
            <c:numRef>
              <c:f>results!$A$58:$A$80</c:f>
              <c:numCache>
                <c:formatCode>General</c:formatCode>
                <c:ptCount val="23"/>
                <c:pt idx="0">
                  <c:v>3.1902417322524142E-2</c:v>
                </c:pt>
                <c:pt idx="1">
                  <c:v>0.18046732499999998</c:v>
                </c:pt>
                <c:pt idx="2">
                  <c:v>0.49730946918189561</c:v>
                </c:pt>
                <c:pt idx="3">
                  <c:v>1.0208773543207725</c:v>
                </c:pt>
                <c:pt idx="4">
                  <c:v>1.7833993444932699</c:v>
                </c:pt>
                <c:pt idx="5">
                  <c:v>2.8132071840544057</c:v>
                </c:pt>
                <c:pt idx="6">
                  <c:v>4.1358872604026997</c:v>
                </c:pt>
                <c:pt idx="7">
                  <c:v>5.7749543999999995</c:v>
                </c:pt>
                <c:pt idx="8">
                  <c:v>5.7749543999999995</c:v>
                </c:pt>
                <c:pt idx="9">
                  <c:v>5.7749543999999995</c:v>
                </c:pt>
                <c:pt idx="10">
                  <c:v>5.7749543999999995</c:v>
                </c:pt>
                <c:pt idx="11">
                  <c:v>5.7749543999999995</c:v>
                </c:pt>
                <c:pt idx="12">
                  <c:v>5.7749543999999995</c:v>
                </c:pt>
                <c:pt idx="13">
                  <c:v>5.7749543999999995</c:v>
                </c:pt>
                <c:pt idx="14">
                  <c:v>5.7749543999999995</c:v>
                </c:pt>
                <c:pt idx="15">
                  <c:v>5.7749543999999995</c:v>
                </c:pt>
                <c:pt idx="16">
                  <c:v>5.7749543999999995</c:v>
                </c:pt>
                <c:pt idx="17">
                  <c:v>5.7749543999999995</c:v>
                </c:pt>
                <c:pt idx="18">
                  <c:v>5.7749543999999995</c:v>
                </c:pt>
                <c:pt idx="19">
                  <c:v>5.7749543999999995</c:v>
                </c:pt>
                <c:pt idx="20">
                  <c:v>5.7749543999999995</c:v>
                </c:pt>
                <c:pt idx="21">
                  <c:v>5.7749543999999995</c:v>
                </c:pt>
                <c:pt idx="22">
                  <c:v>5.7749543999999995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2-813B-403C-B572-0D0195A7851E}"/>
            </c:ext>
          </c:extLst>
        </c:ser>
        <c:ser>
          <c:idx val="3"/>
          <c:order val="3"/>
          <c:tx>
            <c:strRef>
              <c:f>results!$A$84</c:f>
              <c:strCache>
                <c:ptCount val="1"/>
                <c:pt idx="0">
                  <c:v>Model_offN_red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val>
            <c:numRef>
              <c:f>results!$A$85:$A$107</c:f>
              <c:numCache>
                <c:formatCode>General</c:formatCode>
                <c:ptCount val="23"/>
                <c:pt idx="0">
                  <c:v>3.2851149340939079E-2</c:v>
                </c:pt>
                <c:pt idx="1">
                  <c:v>0.18583416375</c:v>
                </c:pt>
                <c:pt idx="2">
                  <c:v>0.51209873770985381</c:v>
                </c:pt>
                <c:pt idx="3">
                  <c:v>1.0512367789100505</c:v>
                </c:pt>
                <c:pt idx="4">
                  <c:v>1.836435076633429</c:v>
                </c:pt>
                <c:pt idx="5">
                  <c:v>2.8968679205736705</c:v>
                </c:pt>
                <c:pt idx="6">
                  <c:v>4.2588826004996427</c:v>
                </c:pt>
                <c:pt idx="7">
                  <c:v>5.9466932400000001</c:v>
                </c:pt>
                <c:pt idx="8">
                  <c:v>5.9466932400000001</c:v>
                </c:pt>
                <c:pt idx="9">
                  <c:v>5.9466932400000001</c:v>
                </c:pt>
                <c:pt idx="10">
                  <c:v>5.9466932400000001</c:v>
                </c:pt>
                <c:pt idx="11">
                  <c:v>5.9466932400000001</c:v>
                </c:pt>
                <c:pt idx="12">
                  <c:v>5.9466932400000001</c:v>
                </c:pt>
                <c:pt idx="13">
                  <c:v>5.9466932400000001</c:v>
                </c:pt>
                <c:pt idx="14">
                  <c:v>5.9466932400000001</c:v>
                </c:pt>
                <c:pt idx="15">
                  <c:v>5.9466932400000001</c:v>
                </c:pt>
                <c:pt idx="16">
                  <c:v>5.9466932400000001</c:v>
                </c:pt>
                <c:pt idx="17">
                  <c:v>5.9466932400000001</c:v>
                </c:pt>
                <c:pt idx="18">
                  <c:v>5.9466932400000001</c:v>
                </c:pt>
                <c:pt idx="19">
                  <c:v>5.9466932400000001</c:v>
                </c:pt>
                <c:pt idx="20">
                  <c:v>5.9466932400000001</c:v>
                </c:pt>
                <c:pt idx="21">
                  <c:v>5.9466932400000001</c:v>
                </c:pt>
                <c:pt idx="22">
                  <c:v>5.9466932400000001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3-813B-403C-B572-0D0195A7851E}"/>
            </c:ext>
          </c:extLst>
        </c:ser>
        <c:ser>
          <c:idx val="4"/>
          <c:order val="4"/>
          <c:tx>
            <c:strRef>
              <c:f>results!$B$3</c:f>
              <c:strCache>
                <c:ptCount val="1"/>
                <c:pt idx="0">
                  <c:v>Exp_green</c:v>
                </c:pt>
              </c:strCache>
            </c:strRef>
          </c:tx>
          <c:spPr>
            <a:ln w="38100" cap="rnd">
              <a:noFill/>
              <a:round/>
            </a:ln>
            <a:effectLst/>
          </c:spPr>
          <c:marker>
            <c:symbol val="triangle"/>
            <c:size val="13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val>
            <c:numRef>
              <c:f>results!$B$4:$B$26</c:f>
              <c:numCache>
                <c:formatCode>General</c:formatCode>
                <c:ptCount val="23"/>
                <c:pt idx="22">
                  <c:v>7.3055555555555598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13B-403C-B572-0D0195A7851E}"/>
            </c:ext>
          </c:extLst>
        </c:ser>
        <c:ser>
          <c:idx val="5"/>
          <c:order val="5"/>
          <c:tx>
            <c:strRef>
              <c:f>results!$B$30</c:f>
              <c:strCache>
                <c:ptCount val="1"/>
                <c:pt idx="0">
                  <c:v>Exp_red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triangle"/>
            <c:size val="13"/>
            <c:spPr>
              <a:solidFill>
                <a:schemeClr val="accent2">
                  <a:lumMod val="50000"/>
                </a:schemeClr>
              </a:solidFill>
              <a:ln w="9525">
                <a:noFill/>
              </a:ln>
              <a:effectLst/>
            </c:spPr>
          </c:marker>
          <c:val>
            <c:numRef>
              <c:f>results!$B$31:$B$53</c:f>
              <c:numCache>
                <c:formatCode>General</c:formatCode>
                <c:ptCount val="23"/>
                <c:pt idx="22">
                  <c:v>7.8933333333333344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13B-403C-B572-0D0195A7851E}"/>
            </c:ext>
          </c:extLst>
        </c:ser>
        <c:ser>
          <c:idx val="6"/>
          <c:order val="6"/>
          <c:tx>
            <c:strRef>
              <c:f>results!$B$57</c:f>
              <c:strCache>
                <c:ptCount val="1"/>
                <c:pt idx="0">
                  <c:v>Exp_offN_green</c:v>
                </c:pt>
              </c:strCache>
            </c:strRef>
          </c:tx>
          <c:spPr>
            <a:ln w="19050" cap="rnd">
              <a:noFill/>
              <a:round/>
            </a:ln>
            <a:effectLst>
              <a:glow>
                <a:schemeClr val="accent1">
                  <a:alpha val="40000"/>
                </a:schemeClr>
              </a:glow>
            </a:effectLst>
          </c:spPr>
          <c:marker>
            <c:symbol val="square"/>
            <c:size val="12"/>
            <c:spPr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</a:ln>
              <a:effectLst>
                <a:glow>
                  <a:schemeClr val="accent1">
                    <a:alpha val="40000"/>
                  </a:schemeClr>
                </a:glow>
              </a:effectLst>
            </c:spPr>
          </c:marker>
          <c:val>
            <c:numRef>
              <c:f>results!$B$58:$B$80</c:f>
              <c:numCache>
                <c:formatCode>General</c:formatCode>
                <c:ptCount val="23"/>
                <c:pt idx="22">
                  <c:v>5.8987499999999997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813B-403C-B572-0D0195A7851E}"/>
            </c:ext>
          </c:extLst>
        </c:ser>
        <c:ser>
          <c:idx val="7"/>
          <c:order val="7"/>
          <c:tx>
            <c:strRef>
              <c:f>results!$B$84</c:f>
              <c:strCache>
                <c:ptCount val="1"/>
                <c:pt idx="0">
                  <c:v>Exp_offN_red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square"/>
            <c:size val="12"/>
            <c:spPr>
              <a:solidFill>
                <a:schemeClr val="accent4"/>
              </a:solidFill>
              <a:ln w="9525">
                <a:noFill/>
              </a:ln>
              <a:effectLst/>
            </c:spPr>
          </c:marker>
          <c:val>
            <c:numRef>
              <c:f>results!$B$85:$B$107</c:f>
              <c:numCache>
                <c:formatCode>General</c:formatCode>
                <c:ptCount val="23"/>
                <c:pt idx="22">
                  <c:v>6.5044444444444434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813B-403C-B572-0D0195A785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2918528"/>
        <c:axId val="72920448"/>
        <c:extLst/>
      </c:lineChart>
      <c:catAx>
        <c:axId val="72918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2920448"/>
        <c:crosses val="autoZero"/>
        <c:auto val="1"/>
        <c:lblAlgn val="ctr"/>
        <c:lblOffset val="100"/>
        <c:noMultiLvlLbl val="0"/>
      </c:catAx>
      <c:valAx>
        <c:axId val="7292044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sz="2500" b="0" i="0" baseline="0" dirty="0">
                    <a:solidFill>
                      <a:sysClr val="windowText" lastClr="000000"/>
                    </a:solidFill>
                    <a:effectLst/>
                  </a:rPr>
                  <a:t>P</a:t>
                </a:r>
                <a:r>
                  <a:rPr lang="it-IT" sz="2500" b="0" i="0" baseline="-25000" dirty="0">
                    <a:solidFill>
                      <a:sysClr val="windowText" lastClr="000000"/>
                    </a:solidFill>
                    <a:effectLst/>
                  </a:rPr>
                  <a:t>N</a:t>
                </a:r>
                <a:r>
                  <a:rPr lang="it-IT" sz="1800" b="0" i="0" baseline="-25000" dirty="0">
                    <a:effectLst/>
                  </a:rPr>
                  <a:t> </a:t>
                </a:r>
              </a:p>
              <a:p>
                <a:pPr>
                  <a:defRPr/>
                </a:pPr>
                <a:r>
                  <a:rPr lang="it-IT" sz="1400" b="0" i="0" baseline="0" dirty="0">
                    <a:solidFill>
                      <a:sysClr val="windowText" lastClr="000000"/>
                    </a:solidFill>
                    <a:effectLst/>
                  </a:rPr>
                  <a:t>(µ</a:t>
                </a:r>
                <a:r>
                  <a:rPr lang="it-IT" sz="1400" b="0" i="0" baseline="0" dirty="0" err="1">
                    <a:solidFill>
                      <a:sysClr val="windowText" lastClr="000000"/>
                    </a:solidFill>
                    <a:effectLst/>
                  </a:rPr>
                  <a:t>mol</a:t>
                </a:r>
                <a:r>
                  <a:rPr lang="it-IT" sz="1400" b="0" i="0" baseline="0" dirty="0">
                    <a:solidFill>
                      <a:sysClr val="windowText" lastClr="000000"/>
                    </a:solidFill>
                    <a:effectLst/>
                  </a:rPr>
                  <a:t> Co</a:t>
                </a:r>
                <a:r>
                  <a:rPr lang="it-IT" sz="1400" b="0" i="0" baseline="-25000" dirty="0">
                    <a:solidFill>
                      <a:sysClr val="windowText" lastClr="000000"/>
                    </a:solidFill>
                    <a:effectLst/>
                  </a:rPr>
                  <a:t>2</a:t>
                </a:r>
                <a:r>
                  <a:rPr lang="it-IT" sz="1400" b="0" i="0" baseline="0" dirty="0">
                    <a:solidFill>
                      <a:sysClr val="windowText" lastClr="000000"/>
                    </a:solidFill>
                    <a:effectLst/>
                  </a:rPr>
                  <a:t> m</a:t>
                </a:r>
                <a:r>
                  <a:rPr lang="it-IT" sz="1400" b="0" i="0" baseline="30000" dirty="0">
                    <a:solidFill>
                      <a:sysClr val="windowText" lastClr="000000"/>
                    </a:solidFill>
                    <a:effectLst/>
                  </a:rPr>
                  <a:t>-2</a:t>
                </a:r>
                <a:r>
                  <a:rPr lang="it-IT" sz="1400" b="0" i="0" baseline="0" dirty="0">
                    <a:solidFill>
                      <a:sysClr val="windowText" lastClr="000000"/>
                    </a:solidFill>
                    <a:effectLst/>
                  </a:rPr>
                  <a:t>s</a:t>
                </a:r>
                <a:r>
                  <a:rPr lang="it-IT" sz="1400" b="0" i="0" baseline="30000" dirty="0">
                    <a:solidFill>
                      <a:sysClr val="windowText" lastClr="000000"/>
                    </a:solidFill>
                    <a:effectLst/>
                  </a:rPr>
                  <a:t>-1</a:t>
                </a:r>
                <a:r>
                  <a:rPr lang="it-IT" sz="1400" b="0" i="0" baseline="0" dirty="0">
                    <a:solidFill>
                      <a:sysClr val="windowText" lastClr="000000"/>
                    </a:solidFill>
                    <a:effectLst/>
                  </a:rPr>
                  <a:t>)</a:t>
                </a:r>
                <a:endParaRPr lang="it-IT" sz="1400" dirty="0">
                  <a:solidFill>
                    <a:sysClr val="windowText" lastClr="000000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6.9578286817623307E-3"/>
              <c:y val="0.2926264442025132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2918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endParaRPr lang="it-IT" sz="2000" baseline="-25000">
              <a:solidFill>
                <a:sysClr val="windowText" lastClr="00000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endParaRPr lang="it-IT"/>
          </a:p>
        </c:rich>
      </c:tx>
      <c:layout>
        <c:manualLayout>
          <c:xMode val="edge"/>
          <c:yMode val="edge"/>
          <c:x val="0.4648193524545893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0.25814501766292375"/>
          <c:y val="4.7293380931885121E-2"/>
          <c:w val="0.71375640940557494"/>
          <c:h val="0.81100910617684041"/>
        </c:manualLayout>
      </c:layout>
      <c:lineChart>
        <c:grouping val="standard"/>
        <c:varyColors val="0"/>
        <c:ser>
          <c:idx val="0"/>
          <c:order val="0"/>
          <c:tx>
            <c:strRef>
              <c:f>results!$M$3</c:f>
              <c:strCache>
                <c:ptCount val="1"/>
                <c:pt idx="0">
                  <c:v>Model_green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Equations!$A$4:$A$26</c:f>
              <c:numCache>
                <c:formatCode>General</c:formatCode>
                <c:ptCount val="2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</c:numCache>
            </c:numRef>
          </c:cat>
          <c:val>
            <c:numRef>
              <c:f>results!$M$4:$M$26</c:f>
              <c:numCache>
                <c:formatCode>General</c:formatCode>
                <c:ptCount val="23"/>
                <c:pt idx="0">
                  <c:v>1.0297919574760726E-3</c:v>
                </c:pt>
                <c:pt idx="1">
                  <c:v>6.3541673740856496E-3</c:v>
                </c:pt>
                <c:pt idx="2">
                  <c:v>1.7105008508085436E-2</c:v>
                </c:pt>
                <c:pt idx="3">
                  <c:v>3.5793806851493908E-2</c:v>
                </c:pt>
                <c:pt idx="4">
                  <c:v>6.0465129278723849E-2</c:v>
                </c:pt>
                <c:pt idx="5">
                  <c:v>9.6561311673623071E-2</c:v>
                </c:pt>
                <c:pt idx="6">
                  <c:v>0.13861811793101333</c:v>
                </c:pt>
                <c:pt idx="7">
                  <c:v>0.19625339307867162</c:v>
                </c:pt>
                <c:pt idx="8">
                  <c:v>0.19165299467859295</c:v>
                </c:pt>
                <c:pt idx="9">
                  <c:v>0.19428913864368713</c:v>
                </c:pt>
                <c:pt idx="10">
                  <c:v>0.20566609069096045</c:v>
                </c:pt>
                <c:pt idx="11">
                  <c:v>0.18799090461360787</c:v>
                </c:pt>
                <c:pt idx="12">
                  <c:v>0.19042431321613887</c:v>
                </c:pt>
                <c:pt idx="13">
                  <c:v>0.19410509933761338</c:v>
                </c:pt>
                <c:pt idx="14">
                  <c:v>0.19678644978304918</c:v>
                </c:pt>
                <c:pt idx="15">
                  <c:v>0.19745103616609341</c:v>
                </c:pt>
                <c:pt idx="16">
                  <c:v>0.19862684284378662</c:v>
                </c:pt>
                <c:pt idx="17">
                  <c:v>0.20069217283417018</c:v>
                </c:pt>
                <c:pt idx="18">
                  <c:v>0.20056692386198077</c:v>
                </c:pt>
                <c:pt idx="19">
                  <c:v>0.18846122728468556</c:v>
                </c:pt>
                <c:pt idx="20">
                  <c:v>0.19641932058002004</c:v>
                </c:pt>
                <c:pt idx="21">
                  <c:v>0.19641932058002004</c:v>
                </c:pt>
                <c:pt idx="22">
                  <c:v>0.19641932058002004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7DB-46A4-857F-9551C2C04E7C}"/>
            </c:ext>
          </c:extLst>
        </c:ser>
        <c:ser>
          <c:idx val="1"/>
          <c:order val="1"/>
          <c:tx>
            <c:strRef>
              <c:f>results!$M$30</c:f>
              <c:strCache>
                <c:ptCount val="1"/>
                <c:pt idx="0">
                  <c:v>Model_red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val>
            <c:numRef>
              <c:f>results!$M$31:$M$53</c:f>
              <c:numCache>
                <c:formatCode>General</c:formatCode>
                <c:ptCount val="23"/>
                <c:pt idx="0">
                  <c:v>1.1191671966820243E-3</c:v>
                </c:pt>
                <c:pt idx="1">
                  <c:v>6.8917564891856336E-3</c:v>
                </c:pt>
                <c:pt idx="2">
                  <c:v>1.8561914875871253E-2</c:v>
                </c:pt>
                <c:pt idx="3">
                  <c:v>3.8825742948230414E-2</c:v>
                </c:pt>
                <c:pt idx="4">
                  <c:v>6.563676855494037E-2</c:v>
                </c:pt>
                <c:pt idx="5">
                  <c:v>0.10479075969736037</c:v>
                </c:pt>
                <c:pt idx="6">
                  <c:v>0.15051442899310877</c:v>
                </c:pt>
                <c:pt idx="7">
                  <c:v>0.21302770671332552</c:v>
                </c:pt>
                <c:pt idx="8">
                  <c:v>0.20814885406384531</c:v>
                </c:pt>
                <c:pt idx="9">
                  <c:v>0.21094455931587106</c:v>
                </c:pt>
                <c:pt idx="10">
                  <c:v>0.22301013881826806</c:v>
                </c:pt>
                <c:pt idx="11">
                  <c:v>0.20426510394866351</c:v>
                </c:pt>
                <c:pt idx="12">
                  <c:v>0.20684580261326685</c:v>
                </c:pt>
                <c:pt idx="13">
                  <c:v>0.21074938042527086</c:v>
                </c:pt>
                <c:pt idx="14">
                  <c:v>0.21359302842859937</c:v>
                </c:pt>
                <c:pt idx="15">
                  <c:v>0.21429784108910035</c:v>
                </c:pt>
                <c:pt idx="16">
                  <c:v>0.2155448173346016</c:v>
                </c:pt>
                <c:pt idx="17">
                  <c:v>0.21773515821800454</c:v>
                </c:pt>
                <c:pt idx="18">
                  <c:v>0.21760232813967906</c:v>
                </c:pt>
                <c:pt idx="19">
                  <c:v>0.20476389444686438</c:v>
                </c:pt>
                <c:pt idx="20">
                  <c:v>0.21320367752262792</c:v>
                </c:pt>
                <c:pt idx="21">
                  <c:v>0.21320367752262792</c:v>
                </c:pt>
                <c:pt idx="22">
                  <c:v>0.21320367752262792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7DB-46A4-857F-9551C2C04E7C}"/>
            </c:ext>
          </c:extLst>
        </c:ser>
        <c:ser>
          <c:idx val="2"/>
          <c:order val="2"/>
          <c:tx>
            <c:strRef>
              <c:f>results!$M$57</c:f>
              <c:strCache>
                <c:ptCount val="1"/>
                <c:pt idx="0">
                  <c:v>Model_offN_green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val>
            <c:numRef>
              <c:f>results!$M$58:$M$80</c:f>
              <c:numCache>
                <c:formatCode>General</c:formatCode>
                <c:ptCount val="23"/>
                <c:pt idx="0">
                  <c:v>2.1243409531179966E-4</c:v>
                </c:pt>
                <c:pt idx="1">
                  <c:v>1.3805770283048719E-3</c:v>
                </c:pt>
                <c:pt idx="2">
                  <c:v>2.6926354758210246E-3</c:v>
                </c:pt>
                <c:pt idx="3">
                  <c:v>5.1332695743024443E-3</c:v>
                </c:pt>
                <c:pt idx="4">
                  <c:v>2.5725883911056624E-2</c:v>
                </c:pt>
                <c:pt idx="5">
                  <c:v>2.7151896399187449E-2</c:v>
                </c:pt>
                <c:pt idx="6">
                  <c:v>4.1212065576591024E-2</c:v>
                </c:pt>
                <c:pt idx="7">
                  <c:v>6.0149438805126777E-2</c:v>
                </c:pt>
                <c:pt idx="8">
                  <c:v>5.9212698741436899E-2</c:v>
                </c:pt>
                <c:pt idx="9">
                  <c:v>5.9212698741436899E-2</c:v>
                </c:pt>
                <c:pt idx="10">
                  <c:v>5.9212698741436899E-2</c:v>
                </c:pt>
                <c:pt idx="11">
                  <c:v>6.0774084039567182E-2</c:v>
                </c:pt>
                <c:pt idx="12">
                  <c:v>6.3181043593670341E-2</c:v>
                </c:pt>
                <c:pt idx="13">
                  <c:v>5.9306117119083339E-2</c:v>
                </c:pt>
                <c:pt idx="14">
                  <c:v>6.7059913331122406E-2</c:v>
                </c:pt>
                <c:pt idx="15">
                  <c:v>6.4165593821373643E-2</c:v>
                </c:pt>
                <c:pt idx="16">
                  <c:v>6.4965888890782017E-2</c:v>
                </c:pt>
                <c:pt idx="17">
                  <c:v>6.4575612168113306E-2</c:v>
                </c:pt>
                <c:pt idx="18">
                  <c:v>7.1280281473318621E-2</c:v>
                </c:pt>
                <c:pt idx="19">
                  <c:v>7.1867358199014159E-2</c:v>
                </c:pt>
                <c:pt idx="20">
                  <c:v>7.1472525716953117E-2</c:v>
                </c:pt>
                <c:pt idx="21">
                  <c:v>7.0202481232989819E-2</c:v>
                </c:pt>
                <c:pt idx="22">
                  <c:v>7.0202481232989819E-2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2-07DB-46A4-857F-9551C2C04E7C}"/>
            </c:ext>
          </c:extLst>
        </c:ser>
        <c:ser>
          <c:idx val="3"/>
          <c:order val="3"/>
          <c:tx>
            <c:strRef>
              <c:f>results!$M$84</c:f>
              <c:strCache>
                <c:ptCount val="1"/>
                <c:pt idx="0">
                  <c:v>Model_offN_red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val>
            <c:numRef>
              <c:f>results!$M$85:$M$107</c:f>
              <c:numCache>
                <c:formatCode>General</c:formatCode>
                <c:ptCount val="23"/>
                <c:pt idx="0">
                  <c:v>7.0323318414025377E-4</c:v>
                </c:pt>
                <c:pt idx="1">
                  <c:v>2.4338159542787044E-3</c:v>
                </c:pt>
                <c:pt idx="2">
                  <c:v>2.9312887470990408E-3</c:v>
                </c:pt>
                <c:pt idx="3">
                  <c:v>5.6065411192204795E-3</c:v>
                </c:pt>
                <c:pt idx="4">
                  <c:v>1.4702155607753732E-2</c:v>
                </c:pt>
                <c:pt idx="5">
                  <c:v>2.9005007620648039E-2</c:v>
                </c:pt>
                <c:pt idx="6">
                  <c:v>4.3991072679587434E-2</c:v>
                </c:pt>
                <c:pt idx="7">
                  <c:v>5.90751448802724E-2</c:v>
                </c:pt>
                <c:pt idx="8">
                  <c:v>6.5088530894951119E-2</c:v>
                </c:pt>
                <c:pt idx="9">
                  <c:v>6.6162378088255369E-2</c:v>
                </c:pt>
                <c:pt idx="10">
                  <c:v>6.2464186575082951E-2</c:v>
                </c:pt>
                <c:pt idx="11">
                  <c:v>5.9726153200850993E-2</c:v>
                </c:pt>
                <c:pt idx="12">
                  <c:v>6.2234698228687754E-2</c:v>
                </c:pt>
                <c:pt idx="13">
                  <c:v>6.3260801294753199E-2</c:v>
                </c:pt>
                <c:pt idx="14">
                  <c:v>6.6277275253683723E-2</c:v>
                </c:pt>
                <c:pt idx="15">
                  <c:v>6.8325371697956744E-2</c:v>
                </c:pt>
                <c:pt idx="16">
                  <c:v>6.9159443136234289E-2</c:v>
                </c:pt>
                <c:pt idx="17">
                  <c:v>6.8752694825710267E-2</c:v>
                </c:pt>
                <c:pt idx="18">
                  <c:v>6.4243208678673405E-2</c:v>
                </c:pt>
                <c:pt idx="19">
                  <c:v>7.0361751047579996E-2</c:v>
                </c:pt>
                <c:pt idx="20">
                  <c:v>7.5940691882357386E-2</c:v>
                </c:pt>
                <c:pt idx="21">
                  <c:v>6.9552474901899752E-2</c:v>
                </c:pt>
                <c:pt idx="22">
                  <c:v>6.9552474901899752E-2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3-07DB-46A4-857F-9551C2C04E7C}"/>
            </c:ext>
          </c:extLst>
        </c:ser>
        <c:ser>
          <c:idx val="4"/>
          <c:order val="4"/>
          <c:tx>
            <c:strRef>
              <c:f>results!$N$3</c:f>
              <c:strCache>
                <c:ptCount val="1"/>
                <c:pt idx="0">
                  <c:v>Exp_green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triangle"/>
            <c:size val="13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val>
            <c:numRef>
              <c:f>results!$N$4:$N$26</c:f>
              <c:numCache>
                <c:formatCode>General</c:formatCode>
                <c:ptCount val="23"/>
                <c:pt idx="22">
                  <c:v>0.18999999000000001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7DB-46A4-857F-9551C2C04E7C}"/>
            </c:ext>
          </c:extLst>
        </c:ser>
        <c:ser>
          <c:idx val="5"/>
          <c:order val="5"/>
          <c:tx>
            <c:strRef>
              <c:f>results!$N$30</c:f>
              <c:strCache>
                <c:ptCount val="1"/>
                <c:pt idx="0">
                  <c:v>Exp_red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triangle"/>
            <c:size val="13"/>
            <c:spPr>
              <a:solidFill>
                <a:schemeClr val="accent2">
                  <a:lumMod val="50000"/>
                </a:schemeClr>
              </a:solidFill>
              <a:ln w="9525">
                <a:noFill/>
              </a:ln>
              <a:effectLst/>
            </c:spPr>
          </c:marker>
          <c:val>
            <c:numRef>
              <c:f>results!$N$31:$N$53</c:f>
              <c:numCache>
                <c:formatCode>General</c:formatCode>
                <c:ptCount val="23"/>
                <c:pt idx="22">
                  <c:v>0.21111111111111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7DB-46A4-857F-9551C2C04E7C}"/>
            </c:ext>
          </c:extLst>
        </c:ser>
        <c:ser>
          <c:idx val="6"/>
          <c:order val="6"/>
          <c:tx>
            <c:strRef>
              <c:f>results!$N$57</c:f>
              <c:strCache>
                <c:ptCount val="1"/>
                <c:pt idx="0">
                  <c:v>Exp_offN_green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square"/>
            <c:size val="12"/>
            <c:spPr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</a:ln>
              <a:effectLst>
                <a:glow>
                  <a:schemeClr val="accent1">
                    <a:alpha val="40000"/>
                  </a:schemeClr>
                </a:glow>
              </a:effectLst>
            </c:spPr>
          </c:marker>
          <c:val>
            <c:numRef>
              <c:f>results!$N$58:$N$80</c:f>
              <c:numCache>
                <c:formatCode>General</c:formatCode>
                <c:ptCount val="23"/>
                <c:pt idx="22">
                  <c:v>7.5000000000000011E-2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07DB-46A4-857F-9551C2C04E7C}"/>
            </c:ext>
          </c:extLst>
        </c:ser>
        <c:ser>
          <c:idx val="7"/>
          <c:order val="7"/>
          <c:tx>
            <c:strRef>
              <c:f>results!$N$84</c:f>
              <c:strCache>
                <c:ptCount val="1"/>
                <c:pt idx="0">
                  <c:v>Exp_offN_red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square"/>
            <c:size val="12"/>
            <c:spPr>
              <a:solidFill>
                <a:schemeClr val="accent4"/>
              </a:solidFill>
              <a:ln w="9525">
                <a:noFill/>
              </a:ln>
              <a:effectLst/>
            </c:spPr>
          </c:marker>
          <c:val>
            <c:numRef>
              <c:f>results!$N$85:$N$107</c:f>
              <c:numCache>
                <c:formatCode>General</c:formatCode>
                <c:ptCount val="23"/>
                <c:pt idx="22">
                  <c:v>8.7499999999999994E-2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07DB-46A4-857F-9551C2C04E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310976"/>
        <c:axId val="73312896"/>
        <c:extLst/>
      </c:lineChart>
      <c:catAx>
        <c:axId val="73310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3312896"/>
        <c:crosses val="autoZero"/>
        <c:auto val="1"/>
        <c:lblAlgn val="ctr"/>
        <c:lblOffset val="100"/>
        <c:noMultiLvlLbl val="0"/>
      </c:catAx>
      <c:valAx>
        <c:axId val="7331289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sz="2500" b="0" i="0" baseline="0" dirty="0" err="1">
                    <a:solidFill>
                      <a:sysClr val="windowText" lastClr="000000"/>
                    </a:solidFill>
                    <a:effectLst/>
                  </a:rPr>
                  <a:t>g</a:t>
                </a:r>
                <a:r>
                  <a:rPr lang="it-IT" sz="2500" b="0" i="0" baseline="-25000" dirty="0" err="1">
                    <a:solidFill>
                      <a:sysClr val="windowText" lastClr="000000"/>
                    </a:solidFill>
                    <a:effectLst/>
                  </a:rPr>
                  <a:t>s</a:t>
                </a:r>
                <a:r>
                  <a:rPr lang="it-IT" sz="2500" b="0" i="0" baseline="-25000" dirty="0">
                    <a:solidFill>
                      <a:sysClr val="windowText" lastClr="000000"/>
                    </a:solidFill>
                    <a:effectLst/>
                  </a:rPr>
                  <a:t> </a:t>
                </a:r>
              </a:p>
              <a:p>
                <a:pPr>
                  <a:defRPr/>
                </a:pPr>
                <a:r>
                  <a:rPr lang="it-IT" sz="1400" b="0" i="0" baseline="0" dirty="0">
                    <a:solidFill>
                      <a:sysClr val="windowText" lastClr="000000"/>
                    </a:solidFill>
                    <a:effectLst/>
                  </a:rPr>
                  <a:t>(</a:t>
                </a:r>
                <a:r>
                  <a:rPr lang="it-IT" sz="1400" b="0" i="0" baseline="0" dirty="0" err="1">
                    <a:solidFill>
                      <a:sysClr val="windowText" lastClr="000000"/>
                    </a:solidFill>
                    <a:effectLst/>
                  </a:rPr>
                  <a:t>mol</a:t>
                </a:r>
                <a:r>
                  <a:rPr lang="it-IT" sz="1400" b="0" i="0" baseline="0" dirty="0">
                    <a:solidFill>
                      <a:sysClr val="windowText" lastClr="000000"/>
                    </a:solidFill>
                    <a:effectLst/>
                  </a:rPr>
                  <a:t> m</a:t>
                </a:r>
                <a:r>
                  <a:rPr lang="it-IT" sz="1400" b="0" i="0" baseline="30000" dirty="0">
                    <a:solidFill>
                      <a:sysClr val="windowText" lastClr="000000"/>
                    </a:solidFill>
                    <a:effectLst/>
                  </a:rPr>
                  <a:t>-2</a:t>
                </a:r>
                <a:r>
                  <a:rPr lang="it-IT" sz="1400" b="0" i="0" baseline="0" dirty="0">
                    <a:solidFill>
                      <a:sysClr val="windowText" lastClr="000000"/>
                    </a:solidFill>
                    <a:effectLst/>
                  </a:rPr>
                  <a:t>s</a:t>
                </a:r>
                <a:r>
                  <a:rPr lang="it-IT" sz="1400" b="0" i="0" baseline="30000" dirty="0">
                    <a:solidFill>
                      <a:sysClr val="windowText" lastClr="000000"/>
                    </a:solidFill>
                    <a:effectLst/>
                  </a:rPr>
                  <a:t>-1</a:t>
                </a:r>
                <a:r>
                  <a:rPr lang="it-IT" sz="1400" b="0" i="0" baseline="0" dirty="0">
                    <a:solidFill>
                      <a:sysClr val="windowText" lastClr="000000"/>
                    </a:solidFill>
                    <a:effectLst/>
                  </a:rPr>
                  <a:t>)</a:t>
                </a:r>
                <a:endParaRPr lang="it-IT" sz="1400" dirty="0">
                  <a:solidFill>
                    <a:sysClr val="windowText" lastClr="000000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2914260154779688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3310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659325144712692"/>
          <c:y val="6.9248008640475214E-2"/>
          <c:w val="0.59278148383453344"/>
          <c:h val="0.7903790333468339"/>
        </c:manualLayout>
      </c:layout>
      <c:lineChart>
        <c:grouping val="standard"/>
        <c:varyColors val="0"/>
        <c:ser>
          <c:idx val="0"/>
          <c:order val="0"/>
          <c:tx>
            <c:strRef>
              <c:f>results!$X$3</c:f>
              <c:strCache>
                <c:ptCount val="1"/>
                <c:pt idx="0">
                  <c:v>Model_green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Equations!$A$4:$A$26</c:f>
              <c:numCache>
                <c:formatCode>General</c:formatCode>
                <c:ptCount val="2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</c:numCache>
            </c:numRef>
          </c:cat>
          <c:val>
            <c:numRef>
              <c:f>results!$X$4:$X$26</c:f>
              <c:numCache>
                <c:formatCode>General</c:formatCode>
                <c:ptCount val="23"/>
                <c:pt idx="0">
                  <c:v>0</c:v>
                </c:pt>
                <c:pt idx="1">
                  <c:v>0.23184743399999999</c:v>
                </c:pt>
                <c:pt idx="2">
                  <c:v>0.8707438344077999</c:v>
                </c:pt>
                <c:pt idx="3">
                  <c:v>2.1822709766646042</c:v>
                </c:pt>
                <c:pt idx="4">
                  <c:v>4.473414605119487</c:v>
                </c:pt>
                <c:pt idx="5">
                  <c:v>8.0875584227517354</c:v>
                </c:pt>
                <c:pt idx="6">
                  <c:v>13.400957114939676</c:v>
                </c:pt>
                <c:pt idx="7">
                  <c:v>20.820075002939674</c:v>
                </c:pt>
                <c:pt idx="8">
                  <c:v>28.239192890939673</c:v>
                </c:pt>
                <c:pt idx="9">
                  <c:v>35.658310778939672</c:v>
                </c:pt>
                <c:pt idx="10">
                  <c:v>43.077428666939674</c:v>
                </c:pt>
                <c:pt idx="11">
                  <c:v>50.496546554939677</c:v>
                </c:pt>
                <c:pt idx="12">
                  <c:v>57.915664442939679</c:v>
                </c:pt>
                <c:pt idx="13">
                  <c:v>65.334782330939674</c:v>
                </c:pt>
                <c:pt idx="14">
                  <c:v>72.753900218939677</c:v>
                </c:pt>
                <c:pt idx="15">
                  <c:v>80.173018106939679</c:v>
                </c:pt>
                <c:pt idx="16">
                  <c:v>87.592135994939682</c:v>
                </c:pt>
                <c:pt idx="17">
                  <c:v>95.011253882939684</c:v>
                </c:pt>
                <c:pt idx="18">
                  <c:v>102.43037177093969</c:v>
                </c:pt>
                <c:pt idx="19">
                  <c:v>109.84948965893969</c:v>
                </c:pt>
                <c:pt idx="20">
                  <c:v>117.26860754693969</c:v>
                </c:pt>
                <c:pt idx="21">
                  <c:v>124.68772543493969</c:v>
                </c:pt>
                <c:pt idx="22">
                  <c:v>132.10684332293968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3DD-4DC6-BFBC-984933D9B9E4}"/>
            </c:ext>
          </c:extLst>
        </c:ser>
        <c:ser>
          <c:idx val="2"/>
          <c:order val="2"/>
          <c:tx>
            <c:strRef>
              <c:f>results!$X$56</c:f>
              <c:strCache>
                <c:ptCount val="1"/>
                <c:pt idx="0">
                  <c:v>Model_offN_green</c:v>
                </c:pt>
              </c:strCache>
            </c:strRef>
          </c:tx>
          <c:spPr>
            <a:ln w="19050" cap="rnd">
              <a:solidFill>
                <a:schemeClr val="tx1">
                  <a:lumMod val="25000"/>
                  <a:lumOff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val>
            <c:numRef>
              <c:f>results!$X$57:$X$79</c:f>
              <c:numCache>
                <c:formatCode>General</c:formatCode>
                <c:ptCount val="23"/>
                <c:pt idx="0">
                  <c:v>0</c:v>
                </c:pt>
                <c:pt idx="1">
                  <c:v>0.1212740424</c:v>
                </c:pt>
                <c:pt idx="2">
                  <c:v>0.45546600569023382</c:v>
                </c:pt>
                <c:pt idx="3">
                  <c:v>1.1414955877937931</c:v>
                </c:pt>
                <c:pt idx="4">
                  <c:v>2.3399399472932707</c:v>
                </c:pt>
                <c:pt idx="5">
                  <c:v>4.230415174977832</c:v>
                </c:pt>
                <c:pt idx="6">
                  <c:v>7.0097314139684466</c:v>
                </c:pt>
                <c:pt idx="7">
                  <c:v>10.890500770768448</c:v>
                </c:pt>
                <c:pt idx="8">
                  <c:v>14.771270127568448</c:v>
                </c:pt>
                <c:pt idx="9">
                  <c:v>18.652039484368448</c:v>
                </c:pt>
                <c:pt idx="10">
                  <c:v>22.532808841168446</c:v>
                </c:pt>
                <c:pt idx="11">
                  <c:v>26.413578197968448</c:v>
                </c:pt>
                <c:pt idx="12">
                  <c:v>30.29434755476845</c:v>
                </c:pt>
                <c:pt idx="13">
                  <c:v>34.175116911568452</c:v>
                </c:pt>
                <c:pt idx="14">
                  <c:v>38.055886268368454</c:v>
                </c:pt>
                <c:pt idx="15">
                  <c:v>41.936655625168456</c:v>
                </c:pt>
                <c:pt idx="16">
                  <c:v>45.817424981968458</c:v>
                </c:pt>
                <c:pt idx="17">
                  <c:v>49.698194338768459</c:v>
                </c:pt>
                <c:pt idx="18">
                  <c:v>53.578963695568461</c:v>
                </c:pt>
                <c:pt idx="19">
                  <c:v>57.459733052368463</c:v>
                </c:pt>
                <c:pt idx="20">
                  <c:v>61.340502409168465</c:v>
                </c:pt>
                <c:pt idx="21">
                  <c:v>65.221271765968467</c:v>
                </c:pt>
                <c:pt idx="22">
                  <c:v>69.102041122768469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1-D3DD-4DC6-BFBC-984933D9B9E4}"/>
            </c:ext>
          </c:extLst>
        </c:ser>
        <c:ser>
          <c:idx val="4"/>
          <c:order val="4"/>
          <c:tx>
            <c:strRef>
              <c:f>results!$Y$3</c:f>
              <c:strCache>
                <c:ptCount val="1"/>
                <c:pt idx="0">
                  <c:v>Exp_green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triangle"/>
            <c:size val="5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errBars>
            <c:errDir val="y"/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results!$Y$4:$Y$26</c:f>
              <c:numCache>
                <c:formatCode>General</c:formatCode>
                <c:ptCount val="23"/>
                <c:pt idx="0">
                  <c:v>8.5509978149277988</c:v>
                </c:pt>
                <c:pt idx="1">
                  <c:v>10.629614142387556</c:v>
                </c:pt>
                <c:pt idx="2">
                  <c:v>13.468457162907836</c:v>
                </c:pt>
                <c:pt idx="3">
                  <c:v>14.86982093308804</c:v>
                </c:pt>
                <c:pt idx="4">
                  <c:v>17.244117747030671</c:v>
                </c:pt>
                <c:pt idx="5">
                  <c:v>24.427153655160065</c:v>
                </c:pt>
                <c:pt idx="6">
                  <c:v>27.36499490970419</c:v>
                </c:pt>
                <c:pt idx="7">
                  <c:v>28.493422635151521</c:v>
                </c:pt>
                <c:pt idx="8">
                  <c:v>41.893153347702309</c:v>
                </c:pt>
                <c:pt idx="9">
                  <c:v>55.04443661093373</c:v>
                </c:pt>
                <c:pt idx="10">
                  <c:v>58.602238308790582</c:v>
                </c:pt>
                <c:pt idx="11">
                  <c:v>65.337525256799083</c:v>
                </c:pt>
                <c:pt idx="12">
                  <c:v>66.062090890314281</c:v>
                </c:pt>
                <c:pt idx="13">
                  <c:v>79.110424099920976</c:v>
                </c:pt>
                <c:pt idx="14">
                  <c:v>78.408888938251778</c:v>
                </c:pt>
                <c:pt idx="15">
                  <c:v>82.872585193475956</c:v>
                </c:pt>
                <c:pt idx="16">
                  <c:v>97.621691863574313</c:v>
                </c:pt>
                <c:pt idx="17">
                  <c:v>102.51804313859967</c:v>
                </c:pt>
                <c:pt idx="18">
                  <c:v>109.17443575176794</c:v>
                </c:pt>
                <c:pt idx="19">
                  <c:v>112.25276931367462</c:v>
                </c:pt>
                <c:pt idx="20">
                  <c:v>113.57114763220504</c:v>
                </c:pt>
                <c:pt idx="21">
                  <c:v>116.42040623621942</c:v>
                </c:pt>
                <c:pt idx="22">
                  <c:v>131.92403539491522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3DD-4DC6-BFBC-984933D9B9E4}"/>
            </c:ext>
          </c:extLst>
        </c:ser>
        <c:ser>
          <c:idx val="6"/>
          <c:order val="6"/>
          <c:tx>
            <c:strRef>
              <c:f>results!$Y$56</c:f>
              <c:strCache>
                <c:ptCount val="1"/>
                <c:pt idx="0">
                  <c:v>Exp_offN_green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square"/>
            <c:size val="5"/>
            <c:spPr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</a:ln>
              <a:effectLst>
                <a:glow>
                  <a:schemeClr val="accent1">
                    <a:alpha val="40000"/>
                  </a:schemeClr>
                </a:glow>
              </a:effectLst>
            </c:spPr>
          </c:marker>
          <c:errBars>
            <c:errDir val="y"/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results!$Y$57:$Y$79</c:f>
              <c:numCache>
                <c:formatCode>General</c:formatCode>
                <c:ptCount val="23"/>
                <c:pt idx="0">
                  <c:v>12.798622957553542</c:v>
                </c:pt>
                <c:pt idx="1">
                  <c:v>12.790022929812615</c:v>
                </c:pt>
                <c:pt idx="2">
                  <c:v>13.021778259054175</c:v>
                </c:pt>
                <c:pt idx="3">
                  <c:v>13.170719775348239</c:v>
                </c:pt>
                <c:pt idx="4">
                  <c:v>13.825829458242772</c:v>
                </c:pt>
                <c:pt idx="5">
                  <c:v>16.220817263385442</c:v>
                </c:pt>
                <c:pt idx="6">
                  <c:v>19.871051260090066</c:v>
                </c:pt>
                <c:pt idx="7">
                  <c:v>22.388311739414942</c:v>
                </c:pt>
                <c:pt idx="8">
                  <c:v>24.09523222547185</c:v>
                </c:pt>
                <c:pt idx="9">
                  <c:v>24.84974018384057</c:v>
                </c:pt>
                <c:pt idx="10">
                  <c:v>26.874308918964296</c:v>
                </c:pt>
                <c:pt idx="11">
                  <c:v>34.041154028936518</c:v>
                </c:pt>
                <c:pt idx="12">
                  <c:v>37.689364601672906</c:v>
                </c:pt>
                <c:pt idx="13">
                  <c:v>43.631367035596462</c:v>
                </c:pt>
                <c:pt idx="14">
                  <c:v>49.792515993149394</c:v>
                </c:pt>
                <c:pt idx="15">
                  <c:v>55.846120823365688</c:v>
                </c:pt>
                <c:pt idx="16">
                  <c:v>58.025689164267384</c:v>
                </c:pt>
                <c:pt idx="17">
                  <c:v>60.043721649887615</c:v>
                </c:pt>
                <c:pt idx="18">
                  <c:v>63.583899656350155</c:v>
                </c:pt>
                <c:pt idx="19">
                  <c:v>65.210892421106493</c:v>
                </c:pt>
                <c:pt idx="20">
                  <c:v>65.906158408831175</c:v>
                </c:pt>
                <c:pt idx="21">
                  <c:v>68.647221266555789</c:v>
                </c:pt>
                <c:pt idx="22">
                  <c:v>72.421560744594146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3DD-4DC6-BFBC-984933D9B9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48086784"/>
        <c:axId val="1494853584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v>Red</c:v>
                </c:tx>
                <c:spPr>
                  <a:ln w="19050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val>
                  <c:numRef>
                    <c:extLst>
                      <c:ext uri="{02D57815-91ED-43cb-92C2-25804820EDAC}">
                        <c15:formulaRef>
                          <c15:sqref>results!$X$31:$X$53</c15:sqref>
                        </c15:formulaRef>
                      </c:ext>
                    </c:extLst>
                    <c:numCache>
                      <c:formatCode>General</c:formatCode>
                      <c:ptCount val="23"/>
                      <c:pt idx="0">
                        <c:v>0</c:v>
                      </c:pt>
                      <c:pt idx="1">
                        <c:v>0.24580923552000006</c:v>
                      </c:pt>
                      <c:pt idx="2">
                        <c:v>0.92317983674356663</c:v>
                      </c:pt>
                      <c:pt idx="3">
                        <c:v>2.3136868552593524</c:v>
                      </c:pt>
                      <c:pt idx="4">
                        <c:v>4.7428026494717388</c:v>
                      </c:pt>
                      <c:pt idx="5">
                        <c:v>8.57458941348448</c:v>
                      </c:pt>
                      <c:pt idx="6">
                        <c:v>14.207959807136044</c:v>
                      </c:pt>
                      <c:pt idx="7">
                        <c:v>22.073855343776046</c:v>
                      </c:pt>
                      <c:pt idx="8">
                        <c:v>29.939750880416049</c:v>
                      </c:pt>
                      <c:pt idx="9">
                        <c:v>37.805646417056053</c:v>
                      </c:pt>
                      <c:pt idx="10">
                        <c:v>45.671541953696057</c:v>
                      </c:pt>
                      <c:pt idx="11">
                        <c:v>53.53743749033606</c:v>
                      </c:pt>
                      <c:pt idx="12">
                        <c:v>61.403333026976064</c:v>
                      </c:pt>
                      <c:pt idx="13">
                        <c:v>69.269228563616068</c:v>
                      </c:pt>
                      <c:pt idx="14">
                        <c:v>77.135124100256064</c:v>
                      </c:pt>
                      <c:pt idx="15">
                        <c:v>85.001019636896061</c:v>
                      </c:pt>
                      <c:pt idx="16">
                        <c:v>92.866915173536057</c:v>
                      </c:pt>
                      <c:pt idx="17">
                        <c:v>100.73281071017605</c:v>
                      </c:pt>
                      <c:pt idx="18">
                        <c:v>108.59870624681605</c:v>
                      </c:pt>
                      <c:pt idx="19">
                        <c:v>116.46460178345605</c:v>
                      </c:pt>
                      <c:pt idx="20">
                        <c:v>124.33049732009604</c:v>
                      </c:pt>
                      <c:pt idx="21">
                        <c:v>132.19639285673605</c:v>
                      </c:pt>
                      <c:pt idx="22">
                        <c:v>140.06228839337606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4-D3DD-4DC6-BFBC-984933D9B9E4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v>offN_Red</c:v>
                </c:tx>
                <c:spPr>
                  <a:ln w="19050" cap="rnd">
                    <a:solidFill>
                      <a:schemeClr val="tx1">
                        <a:lumMod val="25000"/>
                        <a:lumOff val="75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/>
                    </a:solidFill>
                    <a:ln w="9525">
                      <a:solidFill>
                        <a:schemeClr val="accent4"/>
                      </a:solidFill>
                    </a:ln>
                    <a:effectLst/>
                  </c:spPr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results!$X$83:$X$105</c15:sqref>
                        </c15:formulaRef>
                      </c:ext>
                    </c:extLst>
                    <c:numCache>
                      <c:formatCode>General</c:formatCode>
                      <c:ptCount val="23"/>
                      <c:pt idx="0">
                        <c:v>0</c:v>
                      </c:pt>
                      <c:pt idx="1">
                        <c:v>0.35848406818486012</c:v>
                      </c:pt>
                      <c:pt idx="2">
                        <c:v>1.0943805064665353</c:v>
                      </c:pt>
                      <c:pt idx="3">
                        <c:v>2.3799386786523193</c:v>
                      </c:pt>
                      <c:pt idx="4">
                        <c:v>4.4078308031391611</c:v>
                      </c:pt>
                      <c:pt idx="5">
                        <c:v>7.3891729704261513</c:v>
                      </c:pt>
                      <c:pt idx="6">
                        <c:v>11.552031864506151</c:v>
                      </c:pt>
                      <c:pt idx="7">
                        <c:v>15.714890758586151</c:v>
                      </c:pt>
                      <c:pt idx="8">
                        <c:v>19.87774965266615</c:v>
                      </c:pt>
                      <c:pt idx="9">
                        <c:v>24.040608546746149</c:v>
                      </c:pt>
                      <c:pt idx="10">
                        <c:v>28.203467440826149</c:v>
                      </c:pt>
                      <c:pt idx="11">
                        <c:v>32.366326334906148</c:v>
                      </c:pt>
                      <c:pt idx="12">
                        <c:v>36.529185228986151</c:v>
                      </c:pt>
                      <c:pt idx="13">
                        <c:v>40.692044123066154</c:v>
                      </c:pt>
                      <c:pt idx="14">
                        <c:v>44.854903017146157</c:v>
                      </c:pt>
                      <c:pt idx="15">
                        <c:v>49.01776191122616</c:v>
                      </c:pt>
                      <c:pt idx="16">
                        <c:v>53.180620805306162</c:v>
                      </c:pt>
                      <c:pt idx="17">
                        <c:v>57.343479699386165</c:v>
                      </c:pt>
                      <c:pt idx="18">
                        <c:v>61.506338593466168</c:v>
                      </c:pt>
                      <c:pt idx="19">
                        <c:v>65.669197487546171</c:v>
                      </c:pt>
                      <c:pt idx="20">
                        <c:v>69.832056381626174</c:v>
                      </c:pt>
                      <c:pt idx="21">
                        <c:v>73.994915275706177</c:v>
                      </c:pt>
                      <c:pt idx="22">
                        <c:v>73.994915275706177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D3DD-4DC6-BFBC-984933D9B9E4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v>real_red</c:v>
                </c:tx>
                <c:spPr>
                  <a:ln w="19050" cap="rnd">
                    <a:noFill/>
                    <a:round/>
                  </a:ln>
                  <a:effectLst/>
                </c:spPr>
                <c:marker>
                  <c:symbol val="triangle"/>
                  <c:size val="5"/>
                  <c:spPr>
                    <a:solidFill>
                      <a:schemeClr val="accent2">
                        <a:lumMod val="50000"/>
                      </a:schemeClr>
                    </a:solidFill>
                    <a:ln w="9525">
                      <a:noFill/>
                    </a:ln>
                    <a:effectLst/>
                  </c:spPr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results!$Y$31:$Y$53</c15:sqref>
                        </c15:formulaRef>
                      </c:ext>
                    </c:extLst>
                    <c:numCache>
                      <c:formatCode>General</c:formatCode>
                      <c:ptCount val="23"/>
                      <c:pt idx="0">
                        <c:v>6.7063469970275138</c:v>
                      </c:pt>
                      <c:pt idx="1">
                        <c:v>6.9104234589253215</c:v>
                      </c:pt>
                      <c:pt idx="2">
                        <c:v>8.3223929617743764</c:v>
                      </c:pt>
                      <c:pt idx="3">
                        <c:v>11.709928723546161</c:v>
                      </c:pt>
                      <c:pt idx="4">
                        <c:v>12.458674344726237</c:v>
                      </c:pt>
                      <c:pt idx="5">
                        <c:v>13.735683400863893</c:v>
                      </c:pt>
                      <c:pt idx="6">
                        <c:v>19.125270022864139</c:v>
                      </c:pt>
                      <c:pt idx="7">
                        <c:v>20.939515895538321</c:v>
                      </c:pt>
                      <c:pt idx="8">
                        <c:v>36.005919223651276</c:v>
                      </c:pt>
                      <c:pt idx="9">
                        <c:v>42.082955366749104</c:v>
                      </c:pt>
                      <c:pt idx="10">
                        <c:v>46.781174279842212</c:v>
                      </c:pt>
                      <c:pt idx="11">
                        <c:v>60.98926977737743</c:v>
                      </c:pt>
                      <c:pt idx="12">
                        <c:v>71.068912014814742</c:v>
                      </c:pt>
                      <c:pt idx="13">
                        <c:v>85.462709732861015</c:v>
                      </c:pt>
                      <c:pt idx="14">
                        <c:v>90.713498537418488</c:v>
                      </c:pt>
                      <c:pt idx="15">
                        <c:v>98.072019548798494</c:v>
                      </c:pt>
                      <c:pt idx="16">
                        <c:v>100.38963607847334</c:v>
                      </c:pt>
                      <c:pt idx="17">
                        <c:v>108.27489057469306</c:v>
                      </c:pt>
                      <c:pt idx="18">
                        <c:v>118.40250763634893</c:v>
                      </c:pt>
                      <c:pt idx="19">
                        <c:v>127.6500198142091</c:v>
                      </c:pt>
                      <c:pt idx="20">
                        <c:v>128.52414894579744</c:v>
                      </c:pt>
                      <c:pt idx="21">
                        <c:v>128.67556842969628</c:v>
                      </c:pt>
                      <c:pt idx="22">
                        <c:v>129.60742565338714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D3DD-4DC6-BFBC-984933D9B9E4}"/>
                  </c:ext>
                </c:extLst>
              </c15:ser>
            </c15:filteredLineSeries>
            <c15:filteredLineSeries>
              <c15:ser>
                <c:idx val="7"/>
                <c:order val="7"/>
                <c:tx>
                  <c:v>real_offN_Red</c:v>
                </c:tx>
                <c:spPr>
                  <a:ln w="19050" cap="rnd">
                    <a:noFill/>
                    <a:round/>
                  </a:ln>
                  <a:effectLst/>
                </c:spPr>
                <c:marker>
                  <c:symbol val="square"/>
                  <c:size val="5"/>
                  <c:spPr>
                    <a:solidFill>
                      <a:schemeClr val="accent4"/>
                    </a:solidFill>
                    <a:ln w="9525">
                      <a:noFill/>
                    </a:ln>
                    <a:effectLst/>
                  </c:spPr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results!$Y$83:$Y$105</c15:sqref>
                        </c15:formulaRef>
                      </c:ext>
                    </c:extLst>
                    <c:numCache>
                      <c:formatCode>General</c:formatCode>
                      <c:ptCount val="23"/>
                      <c:pt idx="0">
                        <c:v>8.2290481571544341</c:v>
                      </c:pt>
                      <c:pt idx="1">
                        <c:v>8.5440622563090649</c:v>
                      </c:pt>
                      <c:pt idx="2">
                        <c:v>8.8832269088885507</c:v>
                      </c:pt>
                      <c:pt idx="3">
                        <c:v>9.154816231831429</c:v>
                      </c:pt>
                      <c:pt idx="4">
                        <c:v>10.013843573577272</c:v>
                      </c:pt>
                      <c:pt idx="5">
                        <c:v>10.547625627661901</c:v>
                      </c:pt>
                      <c:pt idx="6">
                        <c:v>11.15998348579204</c:v>
                      </c:pt>
                      <c:pt idx="7">
                        <c:v>13.938771960623136</c:v>
                      </c:pt>
                      <c:pt idx="8">
                        <c:v>22.391174586656614</c:v>
                      </c:pt>
                      <c:pt idx="9">
                        <c:v>23.633436301374655</c:v>
                      </c:pt>
                      <c:pt idx="10">
                        <c:v>25.242564811011789</c:v>
                      </c:pt>
                      <c:pt idx="11">
                        <c:v>31.182416881225119</c:v>
                      </c:pt>
                      <c:pt idx="12">
                        <c:v>33.949403254337675</c:v>
                      </c:pt>
                      <c:pt idx="13">
                        <c:v>38.216484577200717</c:v>
                      </c:pt>
                      <c:pt idx="14">
                        <c:v>50.704406247631837</c:v>
                      </c:pt>
                      <c:pt idx="15">
                        <c:v>51.592648869988004</c:v>
                      </c:pt>
                      <c:pt idx="16">
                        <c:v>56.327996562554681</c:v>
                      </c:pt>
                      <c:pt idx="17">
                        <c:v>59.413385189731656</c:v>
                      </c:pt>
                      <c:pt idx="18">
                        <c:v>64.930587503286219</c:v>
                      </c:pt>
                      <c:pt idx="19">
                        <c:v>65.088436021605887</c:v>
                      </c:pt>
                      <c:pt idx="20">
                        <c:v>66.19359795776964</c:v>
                      </c:pt>
                      <c:pt idx="21">
                        <c:v>66.533117549444626</c:v>
                      </c:pt>
                      <c:pt idx="22">
                        <c:v>66.944703593253394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D3DD-4DC6-BFBC-984933D9B9E4}"/>
                  </c:ext>
                </c:extLst>
              </c15:ser>
            </c15:filteredLineSeries>
          </c:ext>
        </c:extLst>
      </c:lineChart>
      <c:catAx>
        <c:axId val="1848086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94853584"/>
        <c:crosses val="autoZero"/>
        <c:auto val="1"/>
        <c:lblAlgn val="ctr"/>
        <c:lblOffset val="100"/>
        <c:noMultiLvlLbl val="0"/>
      </c:catAx>
      <c:valAx>
        <c:axId val="1494853584"/>
        <c:scaling>
          <c:orientation val="minMax"/>
          <c:max val="160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48086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460286954680222"/>
          <c:y val="9.5982854056973127E-2"/>
          <c:w val="0.25397130453197797"/>
          <c:h val="0.714453894964223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816691373711704"/>
          <c:y val="0.1158778857837181"/>
          <c:w val="0.57575074121135117"/>
          <c:h val="0.74146786823275279"/>
        </c:manualLayout>
      </c:layout>
      <c:lineChart>
        <c:grouping val="standard"/>
        <c:varyColors val="0"/>
        <c:ser>
          <c:idx val="1"/>
          <c:order val="1"/>
          <c:tx>
            <c:strRef>
              <c:f>results!$X$30</c:f>
              <c:strCache>
                <c:ptCount val="1"/>
                <c:pt idx="0">
                  <c:v>Model_red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val>
            <c:numRef>
              <c:f>results!$X$31:$X$53</c:f>
              <c:numCache>
                <c:formatCode>General</c:formatCode>
                <c:ptCount val="23"/>
                <c:pt idx="0">
                  <c:v>0</c:v>
                </c:pt>
                <c:pt idx="1">
                  <c:v>0.24580923552000006</c:v>
                </c:pt>
                <c:pt idx="2">
                  <c:v>0.92317983674356663</c:v>
                </c:pt>
                <c:pt idx="3">
                  <c:v>2.3136868552593524</c:v>
                </c:pt>
                <c:pt idx="4">
                  <c:v>4.7428026494717388</c:v>
                </c:pt>
                <c:pt idx="5">
                  <c:v>8.57458941348448</c:v>
                </c:pt>
                <c:pt idx="6">
                  <c:v>14.207959807136044</c:v>
                </c:pt>
                <c:pt idx="7">
                  <c:v>22.073855343776046</c:v>
                </c:pt>
                <c:pt idx="8">
                  <c:v>29.939750880416049</c:v>
                </c:pt>
                <c:pt idx="9">
                  <c:v>37.805646417056053</c:v>
                </c:pt>
                <c:pt idx="10">
                  <c:v>45.671541953696057</c:v>
                </c:pt>
                <c:pt idx="11">
                  <c:v>53.53743749033606</c:v>
                </c:pt>
                <c:pt idx="12">
                  <c:v>61.403333026976064</c:v>
                </c:pt>
                <c:pt idx="13">
                  <c:v>69.269228563616068</c:v>
                </c:pt>
                <c:pt idx="14">
                  <c:v>77.135124100256064</c:v>
                </c:pt>
                <c:pt idx="15">
                  <c:v>85.001019636896061</c:v>
                </c:pt>
                <c:pt idx="16">
                  <c:v>92.866915173536057</c:v>
                </c:pt>
                <c:pt idx="17">
                  <c:v>100.73281071017605</c:v>
                </c:pt>
                <c:pt idx="18">
                  <c:v>108.59870624681605</c:v>
                </c:pt>
                <c:pt idx="19">
                  <c:v>116.46460178345605</c:v>
                </c:pt>
                <c:pt idx="20">
                  <c:v>124.33049732009604</c:v>
                </c:pt>
                <c:pt idx="21">
                  <c:v>132.19639285673605</c:v>
                </c:pt>
                <c:pt idx="22">
                  <c:v>140.06228839337606</c:v>
                </c:pt>
              </c:numCache>
              <c:extLst xmlns:c15="http://schemas.microsoft.com/office/drawing/2012/chart"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0-E875-44B7-A049-B7544768692C}"/>
            </c:ext>
          </c:extLst>
        </c:ser>
        <c:ser>
          <c:idx val="3"/>
          <c:order val="3"/>
          <c:tx>
            <c:strRef>
              <c:f>results!$X$82</c:f>
              <c:strCache>
                <c:ptCount val="1"/>
                <c:pt idx="0">
                  <c:v>Model_offN_red</c:v>
                </c:pt>
              </c:strCache>
            </c:strRef>
          </c:tx>
          <c:spPr>
            <a:ln w="19050" cap="rnd">
              <a:solidFill>
                <a:srgbClr val="FFFF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rgbClr val="FFFF00"/>
                </a:solidFill>
              </a:ln>
              <a:effectLst/>
            </c:spPr>
          </c:marker>
          <c:val>
            <c:numRef>
              <c:f>results!$X$83:$X$105</c:f>
              <c:numCache>
                <c:formatCode>General</c:formatCode>
                <c:ptCount val="23"/>
                <c:pt idx="0">
                  <c:v>0</c:v>
                </c:pt>
                <c:pt idx="1">
                  <c:v>0.35848406818486012</c:v>
                </c:pt>
                <c:pt idx="2">
                  <c:v>1.0943805064665353</c:v>
                </c:pt>
                <c:pt idx="3">
                  <c:v>2.3799386786523193</c:v>
                </c:pt>
                <c:pt idx="4">
                  <c:v>4.4078308031391611</c:v>
                </c:pt>
                <c:pt idx="5">
                  <c:v>7.3891729704261513</c:v>
                </c:pt>
                <c:pt idx="6">
                  <c:v>11.552031864506151</c:v>
                </c:pt>
                <c:pt idx="7">
                  <c:v>15.714890758586151</c:v>
                </c:pt>
                <c:pt idx="8">
                  <c:v>19.87774965266615</c:v>
                </c:pt>
                <c:pt idx="9">
                  <c:v>24.040608546746149</c:v>
                </c:pt>
                <c:pt idx="10">
                  <c:v>28.203467440826149</c:v>
                </c:pt>
                <c:pt idx="11">
                  <c:v>32.366326334906148</c:v>
                </c:pt>
                <c:pt idx="12">
                  <c:v>36.529185228986151</c:v>
                </c:pt>
                <c:pt idx="13">
                  <c:v>40.692044123066154</c:v>
                </c:pt>
                <c:pt idx="14">
                  <c:v>44.854903017146157</c:v>
                </c:pt>
                <c:pt idx="15">
                  <c:v>49.01776191122616</c:v>
                </c:pt>
                <c:pt idx="16">
                  <c:v>53.180620805306162</c:v>
                </c:pt>
                <c:pt idx="17">
                  <c:v>57.343479699386165</c:v>
                </c:pt>
                <c:pt idx="18">
                  <c:v>61.506338593466168</c:v>
                </c:pt>
                <c:pt idx="19">
                  <c:v>65.669197487546171</c:v>
                </c:pt>
                <c:pt idx="20">
                  <c:v>69.832056381626174</c:v>
                </c:pt>
                <c:pt idx="21">
                  <c:v>73.994915275706177</c:v>
                </c:pt>
                <c:pt idx="22">
                  <c:v>73.994915275706177</c:v>
                </c:pt>
              </c:numCache>
              <c:extLst xmlns:c15="http://schemas.microsoft.com/office/drawing/2012/chart"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1-E875-44B7-A049-B7544768692C}"/>
            </c:ext>
          </c:extLst>
        </c:ser>
        <c:ser>
          <c:idx val="5"/>
          <c:order val="5"/>
          <c:tx>
            <c:strRef>
              <c:f>results!$Y$30</c:f>
              <c:strCache>
                <c:ptCount val="1"/>
                <c:pt idx="0">
                  <c:v>Exp_red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triangle"/>
            <c:size val="5"/>
            <c:spPr>
              <a:solidFill>
                <a:schemeClr val="accent2">
                  <a:lumMod val="50000"/>
                </a:schemeClr>
              </a:solidFill>
              <a:ln w="9525">
                <a:noFill/>
              </a:ln>
              <a:effectLst/>
            </c:spPr>
          </c:marker>
          <c:errBars>
            <c:errDir val="y"/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results!$Y$31:$Y$53</c:f>
              <c:numCache>
                <c:formatCode>General</c:formatCode>
                <c:ptCount val="23"/>
                <c:pt idx="0">
                  <c:v>6.7063469970275138</c:v>
                </c:pt>
                <c:pt idx="1">
                  <c:v>6.9104234589253215</c:v>
                </c:pt>
                <c:pt idx="2">
                  <c:v>8.3223929617743764</c:v>
                </c:pt>
                <c:pt idx="3">
                  <c:v>11.709928723546161</c:v>
                </c:pt>
                <c:pt idx="4">
                  <c:v>12.458674344726237</c:v>
                </c:pt>
                <c:pt idx="5">
                  <c:v>13.735683400863893</c:v>
                </c:pt>
                <c:pt idx="6">
                  <c:v>19.125270022864139</c:v>
                </c:pt>
                <c:pt idx="7">
                  <c:v>20.939515895538321</c:v>
                </c:pt>
                <c:pt idx="8">
                  <c:v>36.005919223651276</c:v>
                </c:pt>
                <c:pt idx="9">
                  <c:v>42.082955366749104</c:v>
                </c:pt>
                <c:pt idx="10">
                  <c:v>46.781174279842212</c:v>
                </c:pt>
                <c:pt idx="11">
                  <c:v>60.98926977737743</c:v>
                </c:pt>
                <c:pt idx="12">
                  <c:v>71.068912014814742</c:v>
                </c:pt>
                <c:pt idx="13">
                  <c:v>85.462709732861015</c:v>
                </c:pt>
                <c:pt idx="14">
                  <c:v>90.713498537418488</c:v>
                </c:pt>
                <c:pt idx="15">
                  <c:v>98.072019548798494</c:v>
                </c:pt>
                <c:pt idx="16">
                  <c:v>100.38963607847334</c:v>
                </c:pt>
                <c:pt idx="17">
                  <c:v>108.27489057469306</c:v>
                </c:pt>
                <c:pt idx="18">
                  <c:v>118.40250763634893</c:v>
                </c:pt>
                <c:pt idx="19">
                  <c:v>127.6500198142091</c:v>
                </c:pt>
                <c:pt idx="20">
                  <c:v>128.52414894579744</c:v>
                </c:pt>
                <c:pt idx="21">
                  <c:v>128.67556842969628</c:v>
                </c:pt>
                <c:pt idx="22">
                  <c:v>129.60742565338714</c:v>
                </c:pt>
              </c:numCache>
              <c:extLst xmlns:c15="http://schemas.microsoft.com/office/drawing/2012/chart"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2-E875-44B7-A049-B7544768692C}"/>
            </c:ext>
          </c:extLst>
        </c:ser>
        <c:ser>
          <c:idx val="7"/>
          <c:order val="7"/>
          <c:tx>
            <c:strRef>
              <c:f>results!$Y$82</c:f>
              <c:strCache>
                <c:ptCount val="1"/>
                <c:pt idx="0">
                  <c:v>Exp_offN_red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square"/>
            <c:size val="5"/>
            <c:spPr>
              <a:solidFill>
                <a:schemeClr val="accent4"/>
              </a:solidFill>
              <a:ln w="9525">
                <a:noFill/>
              </a:ln>
              <a:effectLst/>
            </c:spPr>
          </c:marker>
          <c:errBars>
            <c:errDir val="y"/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results!$Y$83:$Y$105</c:f>
              <c:numCache>
                <c:formatCode>General</c:formatCode>
                <c:ptCount val="23"/>
                <c:pt idx="0">
                  <c:v>8.2290481571544341</c:v>
                </c:pt>
                <c:pt idx="1">
                  <c:v>8.5440622563090649</c:v>
                </c:pt>
                <c:pt idx="2">
                  <c:v>8.8832269088885507</c:v>
                </c:pt>
                <c:pt idx="3">
                  <c:v>9.154816231831429</c:v>
                </c:pt>
                <c:pt idx="4">
                  <c:v>10.013843573577272</c:v>
                </c:pt>
                <c:pt idx="5">
                  <c:v>10.547625627661901</c:v>
                </c:pt>
                <c:pt idx="6">
                  <c:v>11.15998348579204</c:v>
                </c:pt>
                <c:pt idx="7">
                  <c:v>13.938771960623136</c:v>
                </c:pt>
                <c:pt idx="8">
                  <c:v>22.391174586656614</c:v>
                </c:pt>
                <c:pt idx="9">
                  <c:v>23.633436301374655</c:v>
                </c:pt>
                <c:pt idx="10">
                  <c:v>25.242564811011789</c:v>
                </c:pt>
                <c:pt idx="11">
                  <c:v>31.182416881225119</c:v>
                </c:pt>
                <c:pt idx="12">
                  <c:v>33.949403254337675</c:v>
                </c:pt>
                <c:pt idx="13">
                  <c:v>38.216484577200717</c:v>
                </c:pt>
                <c:pt idx="14">
                  <c:v>50.704406247631837</c:v>
                </c:pt>
                <c:pt idx="15">
                  <c:v>51.592648869988004</c:v>
                </c:pt>
                <c:pt idx="16">
                  <c:v>56.327996562554681</c:v>
                </c:pt>
                <c:pt idx="17">
                  <c:v>59.413385189731656</c:v>
                </c:pt>
                <c:pt idx="18">
                  <c:v>64.930587503286219</c:v>
                </c:pt>
                <c:pt idx="19">
                  <c:v>65.088436021605887</c:v>
                </c:pt>
                <c:pt idx="20">
                  <c:v>66.19359795776964</c:v>
                </c:pt>
                <c:pt idx="21">
                  <c:v>66.533117549444626</c:v>
                </c:pt>
                <c:pt idx="22">
                  <c:v>66.944703593253394</c:v>
                </c:pt>
              </c:numCache>
              <c:extLst xmlns:c15="http://schemas.microsoft.com/office/drawing/2012/chart"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3-E875-44B7-A049-B754476869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48086784"/>
        <c:axId val="1494853584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v>Green</c:v>
                </c:tx>
                <c:spPr>
                  <a:ln w="19050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cat>
                  <c:numRef>
                    <c:extLst>
                      <c:ext uri="{02D57815-91ED-43cb-92C2-25804820EDAC}">
                        <c15:formulaRef>
                          <c15:sqref>Equations!$A$4:$A$26</c15:sqref>
                        </c15:formulaRef>
                      </c:ext>
                    </c:extLst>
                    <c:numCache>
                      <c:formatCode>General</c:formatCode>
                      <c:ptCount val="23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  <c:pt idx="17">
                        <c:v>18</c:v>
                      </c:pt>
                      <c:pt idx="18">
                        <c:v>19</c:v>
                      </c:pt>
                      <c:pt idx="19">
                        <c:v>20</c:v>
                      </c:pt>
                      <c:pt idx="20">
                        <c:v>21</c:v>
                      </c:pt>
                      <c:pt idx="21">
                        <c:v>22</c:v>
                      </c:pt>
                      <c:pt idx="22">
                        <c:v>23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results!$X$4:$X$26</c15:sqref>
                        </c15:formulaRef>
                      </c:ext>
                    </c:extLst>
                    <c:numCache>
                      <c:formatCode>General</c:formatCode>
                      <c:ptCount val="23"/>
                      <c:pt idx="0">
                        <c:v>0</c:v>
                      </c:pt>
                      <c:pt idx="1">
                        <c:v>0.23184743399999999</c:v>
                      </c:pt>
                      <c:pt idx="2">
                        <c:v>0.8707438344077999</c:v>
                      </c:pt>
                      <c:pt idx="3">
                        <c:v>2.1822709766646042</c:v>
                      </c:pt>
                      <c:pt idx="4">
                        <c:v>4.473414605119487</c:v>
                      </c:pt>
                      <c:pt idx="5">
                        <c:v>8.0875584227517354</c:v>
                      </c:pt>
                      <c:pt idx="6">
                        <c:v>13.400957114939676</c:v>
                      </c:pt>
                      <c:pt idx="7">
                        <c:v>20.820075002939674</c:v>
                      </c:pt>
                      <c:pt idx="8">
                        <c:v>28.239192890939673</c:v>
                      </c:pt>
                      <c:pt idx="9">
                        <c:v>35.658310778939672</c:v>
                      </c:pt>
                      <c:pt idx="10">
                        <c:v>43.077428666939674</c:v>
                      </c:pt>
                      <c:pt idx="11">
                        <c:v>50.496546554939677</c:v>
                      </c:pt>
                      <c:pt idx="12">
                        <c:v>57.915664442939679</c:v>
                      </c:pt>
                      <c:pt idx="13">
                        <c:v>65.334782330939674</c:v>
                      </c:pt>
                      <c:pt idx="14">
                        <c:v>72.753900218939677</c:v>
                      </c:pt>
                      <c:pt idx="15">
                        <c:v>80.173018106939679</c:v>
                      </c:pt>
                      <c:pt idx="16">
                        <c:v>87.592135994939682</c:v>
                      </c:pt>
                      <c:pt idx="17">
                        <c:v>95.011253882939684</c:v>
                      </c:pt>
                      <c:pt idx="18">
                        <c:v>102.43037177093969</c:v>
                      </c:pt>
                      <c:pt idx="19">
                        <c:v>109.84948965893969</c:v>
                      </c:pt>
                      <c:pt idx="20">
                        <c:v>117.26860754693969</c:v>
                      </c:pt>
                      <c:pt idx="21">
                        <c:v>124.68772543493969</c:v>
                      </c:pt>
                      <c:pt idx="22">
                        <c:v>132.10684332293968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4-E875-44B7-A049-B7544768692C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v>offN_Green</c:v>
                </c:tx>
                <c:spPr>
                  <a:ln w="19050" cap="rnd">
                    <a:solidFill>
                      <a:schemeClr val="tx1">
                        <a:lumMod val="25000"/>
                        <a:lumOff val="75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results!$X$57:$X$79</c15:sqref>
                        </c15:formulaRef>
                      </c:ext>
                    </c:extLst>
                    <c:numCache>
                      <c:formatCode>General</c:formatCode>
                      <c:ptCount val="23"/>
                      <c:pt idx="0">
                        <c:v>0</c:v>
                      </c:pt>
                      <c:pt idx="1">
                        <c:v>0.1212740424</c:v>
                      </c:pt>
                      <c:pt idx="2">
                        <c:v>0.45546600569023382</c:v>
                      </c:pt>
                      <c:pt idx="3">
                        <c:v>1.1414955877937931</c:v>
                      </c:pt>
                      <c:pt idx="4">
                        <c:v>2.3399399472932707</c:v>
                      </c:pt>
                      <c:pt idx="5">
                        <c:v>4.230415174977832</c:v>
                      </c:pt>
                      <c:pt idx="6">
                        <c:v>7.0097314139684466</c:v>
                      </c:pt>
                      <c:pt idx="7">
                        <c:v>10.890500770768448</c:v>
                      </c:pt>
                      <c:pt idx="8">
                        <c:v>14.771270127568448</c:v>
                      </c:pt>
                      <c:pt idx="9">
                        <c:v>18.652039484368448</c:v>
                      </c:pt>
                      <c:pt idx="10">
                        <c:v>22.532808841168446</c:v>
                      </c:pt>
                      <c:pt idx="11">
                        <c:v>26.413578197968448</c:v>
                      </c:pt>
                      <c:pt idx="12">
                        <c:v>30.29434755476845</c:v>
                      </c:pt>
                      <c:pt idx="13">
                        <c:v>34.175116911568452</c:v>
                      </c:pt>
                      <c:pt idx="14">
                        <c:v>38.055886268368454</c:v>
                      </c:pt>
                      <c:pt idx="15">
                        <c:v>41.936655625168456</c:v>
                      </c:pt>
                      <c:pt idx="16">
                        <c:v>45.817424981968458</c:v>
                      </c:pt>
                      <c:pt idx="17">
                        <c:v>49.698194338768459</c:v>
                      </c:pt>
                      <c:pt idx="18">
                        <c:v>53.578963695568461</c:v>
                      </c:pt>
                      <c:pt idx="19">
                        <c:v>57.459733052368463</c:v>
                      </c:pt>
                      <c:pt idx="20">
                        <c:v>61.340502409168465</c:v>
                      </c:pt>
                      <c:pt idx="21">
                        <c:v>65.221271765968467</c:v>
                      </c:pt>
                      <c:pt idx="22">
                        <c:v>69.102041122768469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E875-44B7-A049-B7544768692C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v>Real_green</c:v>
                </c:tx>
                <c:spPr>
                  <a:ln w="19050" cap="rnd">
                    <a:noFill/>
                    <a:round/>
                  </a:ln>
                  <a:effectLst/>
                </c:spPr>
                <c:marker>
                  <c:symbol val="triangle"/>
                  <c:size val="5"/>
                  <c:spPr>
                    <a:solidFill>
                      <a:srgbClr val="002060"/>
                    </a:solidFill>
                    <a:ln w="9525">
                      <a:noFill/>
                    </a:ln>
                    <a:effectLst/>
                  </c:spPr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results!$Y$4:$Y$26</c15:sqref>
                        </c15:formulaRef>
                      </c:ext>
                    </c:extLst>
                    <c:numCache>
                      <c:formatCode>General</c:formatCode>
                      <c:ptCount val="23"/>
                      <c:pt idx="0">
                        <c:v>8.5509978149277988</c:v>
                      </c:pt>
                      <c:pt idx="1">
                        <c:v>10.629614142387556</c:v>
                      </c:pt>
                      <c:pt idx="2">
                        <c:v>13.468457162907836</c:v>
                      </c:pt>
                      <c:pt idx="3">
                        <c:v>14.86982093308804</c:v>
                      </c:pt>
                      <c:pt idx="4">
                        <c:v>17.244117747030671</c:v>
                      </c:pt>
                      <c:pt idx="5">
                        <c:v>24.427153655160065</c:v>
                      </c:pt>
                      <c:pt idx="6">
                        <c:v>27.36499490970419</c:v>
                      </c:pt>
                      <c:pt idx="7">
                        <c:v>28.493422635151521</c:v>
                      </c:pt>
                      <c:pt idx="8">
                        <c:v>41.893153347702309</c:v>
                      </c:pt>
                      <c:pt idx="9">
                        <c:v>55.04443661093373</c:v>
                      </c:pt>
                      <c:pt idx="10">
                        <c:v>58.602238308790582</c:v>
                      </c:pt>
                      <c:pt idx="11">
                        <c:v>65.337525256799083</c:v>
                      </c:pt>
                      <c:pt idx="12">
                        <c:v>66.062090890314281</c:v>
                      </c:pt>
                      <c:pt idx="13">
                        <c:v>79.110424099920976</c:v>
                      </c:pt>
                      <c:pt idx="14">
                        <c:v>78.408888938251778</c:v>
                      </c:pt>
                      <c:pt idx="15">
                        <c:v>82.872585193475956</c:v>
                      </c:pt>
                      <c:pt idx="16">
                        <c:v>97.621691863574313</c:v>
                      </c:pt>
                      <c:pt idx="17">
                        <c:v>102.51804313859967</c:v>
                      </c:pt>
                      <c:pt idx="18">
                        <c:v>109.17443575176794</c:v>
                      </c:pt>
                      <c:pt idx="19">
                        <c:v>112.25276931367462</c:v>
                      </c:pt>
                      <c:pt idx="20">
                        <c:v>113.57114763220504</c:v>
                      </c:pt>
                      <c:pt idx="21">
                        <c:v>116.42040623621942</c:v>
                      </c:pt>
                      <c:pt idx="22">
                        <c:v>131.92403539491522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E875-44B7-A049-B7544768692C}"/>
                  </c:ext>
                </c:extLst>
              </c15:ser>
            </c15:filteredLineSeries>
            <c15:filteredLineSeries>
              <c15:ser>
                <c:idx val="6"/>
                <c:order val="6"/>
                <c:tx>
                  <c:v>Real_offN_Green</c:v>
                </c:tx>
                <c:spPr>
                  <a:ln w="19050" cap="rnd">
                    <a:noFill/>
                    <a:round/>
                  </a:ln>
                  <a:effectLst/>
                </c:spPr>
                <c:marker>
                  <c:symbol val="square"/>
                  <c:size val="5"/>
                  <c:spPr>
                    <a:solidFill>
                      <a:schemeClr val="tx1">
                        <a:lumMod val="50000"/>
                        <a:lumOff val="50000"/>
                      </a:schemeClr>
                    </a:solidFill>
                    <a:ln w="9525">
                      <a:noFill/>
                    </a:ln>
                    <a:effectLst>
                      <a:glow>
                        <a:schemeClr val="accent1">
                          <a:alpha val="40000"/>
                        </a:schemeClr>
                      </a:glow>
                    </a:effectLst>
                  </c:spPr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results!$Y$57:$Y$79</c15:sqref>
                        </c15:formulaRef>
                      </c:ext>
                    </c:extLst>
                    <c:numCache>
                      <c:formatCode>General</c:formatCode>
                      <c:ptCount val="23"/>
                      <c:pt idx="0">
                        <c:v>12.798622957553542</c:v>
                      </c:pt>
                      <c:pt idx="1">
                        <c:v>12.790022929812615</c:v>
                      </c:pt>
                      <c:pt idx="2">
                        <c:v>13.021778259054175</c:v>
                      </c:pt>
                      <c:pt idx="3">
                        <c:v>13.170719775348239</c:v>
                      </c:pt>
                      <c:pt idx="4">
                        <c:v>13.825829458242772</c:v>
                      </c:pt>
                      <c:pt idx="5">
                        <c:v>16.220817263385442</c:v>
                      </c:pt>
                      <c:pt idx="6">
                        <c:v>19.871051260090066</c:v>
                      </c:pt>
                      <c:pt idx="7">
                        <c:v>22.388311739414942</c:v>
                      </c:pt>
                      <c:pt idx="8">
                        <c:v>24.09523222547185</c:v>
                      </c:pt>
                      <c:pt idx="9">
                        <c:v>24.84974018384057</c:v>
                      </c:pt>
                      <c:pt idx="10">
                        <c:v>26.874308918964296</c:v>
                      </c:pt>
                      <c:pt idx="11">
                        <c:v>34.041154028936518</c:v>
                      </c:pt>
                      <c:pt idx="12">
                        <c:v>37.689364601672906</c:v>
                      </c:pt>
                      <c:pt idx="13">
                        <c:v>43.631367035596462</c:v>
                      </c:pt>
                      <c:pt idx="14">
                        <c:v>49.792515993149394</c:v>
                      </c:pt>
                      <c:pt idx="15">
                        <c:v>55.846120823365688</c:v>
                      </c:pt>
                      <c:pt idx="16">
                        <c:v>58.025689164267384</c:v>
                      </c:pt>
                      <c:pt idx="17">
                        <c:v>60.043721649887615</c:v>
                      </c:pt>
                      <c:pt idx="18">
                        <c:v>63.583899656350155</c:v>
                      </c:pt>
                      <c:pt idx="19">
                        <c:v>65.210892421106493</c:v>
                      </c:pt>
                      <c:pt idx="20">
                        <c:v>65.906158408831175</c:v>
                      </c:pt>
                      <c:pt idx="21">
                        <c:v>68.647221266555789</c:v>
                      </c:pt>
                      <c:pt idx="22">
                        <c:v>72.421560744594146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E875-44B7-A049-B7544768692C}"/>
                  </c:ext>
                </c:extLst>
              </c15:ser>
            </c15:filteredLineSeries>
          </c:ext>
        </c:extLst>
      </c:lineChart>
      <c:catAx>
        <c:axId val="1848086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94853584"/>
        <c:crosses val="autoZero"/>
        <c:auto val="1"/>
        <c:lblAlgn val="ctr"/>
        <c:lblOffset val="100"/>
        <c:tickMarkSkip val="2"/>
        <c:noMultiLvlLbl val="0"/>
      </c:catAx>
      <c:valAx>
        <c:axId val="1494853584"/>
        <c:scaling>
          <c:orientation val="minMax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48086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535631088521812"/>
          <c:y val="7.2046037532064275E-2"/>
          <c:w val="0.28464368911478183"/>
          <c:h val="0.757318752531389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734721584339215"/>
          <c:y val="8.3176348953369325E-2"/>
          <c:w val="0.76644618778167362"/>
          <c:h val="0.66742223502304154"/>
        </c:manualLayout>
      </c:layout>
      <c:lineChart>
        <c:grouping val="standard"/>
        <c:varyColors val="0"/>
        <c:ser>
          <c:idx val="1"/>
          <c:order val="1"/>
          <c:tx>
            <c:strRef>
              <c:f>results!$AS$30</c:f>
              <c:strCache>
                <c:ptCount val="1"/>
                <c:pt idx="0">
                  <c:v>Model_red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val>
            <c:numRef>
              <c:f>results!$AS$31:$AS$53</c:f>
              <c:numCache>
                <c:formatCode>General</c:formatCode>
                <c:ptCount val="23"/>
                <c:pt idx="0">
                  <c:v>4.4092534703629692E-3</c:v>
                </c:pt>
                <c:pt idx="1">
                  <c:v>2.2626858221316697E-2</c:v>
                </c:pt>
                <c:pt idx="2">
                  <c:v>6.3984904458209452E-2</c:v>
                </c:pt>
                <c:pt idx="3">
                  <c:v>0.12711982304487976</c:v>
                </c:pt>
                <c:pt idx="4">
                  <c:v>0.22905978601216923</c:v>
                </c:pt>
                <c:pt idx="5">
                  <c:v>0.35084533154736058</c:v>
                </c:pt>
                <c:pt idx="6">
                  <c:v>0.52066774957481787</c:v>
                </c:pt>
                <c:pt idx="7">
                  <c:v>0.6995963526129092</c:v>
                </c:pt>
                <c:pt idx="8">
                  <c:v>0.71872515118522662</c:v>
                </c:pt>
                <c:pt idx="9">
                  <c:v>0.70794976880194738</c:v>
                </c:pt>
                <c:pt idx="10">
                  <c:v>0.65574318912168572</c:v>
                </c:pt>
                <c:pt idx="11">
                  <c:v>0.73286340296994001</c:v>
                </c:pt>
                <c:pt idx="12">
                  <c:v>0.72357658095202559</c:v>
                </c:pt>
                <c:pt idx="13">
                  <c:v>0.70871825490624363</c:v>
                </c:pt>
                <c:pt idx="14">
                  <c:v>0.69728171731482569</c:v>
                </c:pt>
                <c:pt idx="15">
                  <c:v>0.69436747190620929</c:v>
                </c:pt>
                <c:pt idx="16">
                  <c:v>0.68913413368929644</c:v>
                </c:pt>
                <c:pt idx="17">
                  <c:v>0.67970270112661157</c:v>
                </c:pt>
                <c:pt idx="18">
                  <c:v>0.68028332053483842</c:v>
                </c:pt>
                <c:pt idx="19">
                  <c:v>0.7311018177321893</c:v>
                </c:pt>
                <c:pt idx="20">
                  <c:v>0.69887804411610421</c:v>
                </c:pt>
                <c:pt idx="21">
                  <c:v>0.69887804411610421</c:v>
                </c:pt>
                <c:pt idx="22">
                  <c:v>0.69887804411610421</c:v>
                </c:pt>
              </c:numCache>
              <c:extLst xmlns:c15="http://schemas.microsoft.com/office/drawing/2012/chart"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0-D389-4D61-9E43-BB0E7D2A22E9}"/>
            </c:ext>
          </c:extLst>
        </c:ser>
        <c:ser>
          <c:idx val="5"/>
          <c:order val="5"/>
          <c:tx>
            <c:strRef>
              <c:f>results!$AT$30</c:f>
              <c:strCache>
                <c:ptCount val="1"/>
                <c:pt idx="0">
                  <c:v>Exp_red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triangle"/>
            <c:size val="5"/>
            <c:spPr>
              <a:solidFill>
                <a:schemeClr val="accent2">
                  <a:lumMod val="50000"/>
                </a:schemeClr>
              </a:solidFill>
              <a:ln w="9525">
                <a:noFill/>
              </a:ln>
              <a:effectLst/>
            </c:spPr>
          </c:marker>
          <c:errBars>
            <c:errDir val="y"/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results!$AT$31:$AT$53</c:f>
              <c:numCache>
                <c:formatCode>General</c:formatCode>
                <c:ptCount val="23"/>
                <c:pt idx="0">
                  <c:v>0.28342044</c:v>
                </c:pt>
                <c:pt idx="1">
                  <c:v>0.265082522747562</c:v>
                </c:pt>
                <c:pt idx="2">
                  <c:v>0.30455447789464951</c:v>
                </c:pt>
                <c:pt idx="3">
                  <c:v>0.39055320274791633</c:v>
                </c:pt>
                <c:pt idx="4">
                  <c:v>0.50018670798179132</c:v>
                </c:pt>
                <c:pt idx="5">
                  <c:v>0.51932121458109304</c:v>
                </c:pt>
                <c:pt idx="6">
                  <c:v>0.61694167324257654</c:v>
                </c:pt>
                <c:pt idx="7">
                  <c:v>0.6402037524450821</c:v>
                </c:pt>
                <c:pt idx="8">
                  <c:v>0.62374892881502342</c:v>
                </c:pt>
                <c:pt idx="9">
                  <c:v>0.56606073628844134</c:v>
                </c:pt>
                <c:pt idx="10">
                  <c:v>0.47364196708314749</c:v>
                </c:pt>
                <c:pt idx="11">
                  <c:v>0.4086356992000037</c:v>
                </c:pt>
                <c:pt idx="12">
                  <c:v>0.592452942098596</c:v>
                </c:pt>
                <c:pt idx="13">
                  <c:v>0.70488258983948515</c:v>
                </c:pt>
                <c:pt idx="14">
                  <c:v>0.56177252482741113</c:v>
                </c:pt>
                <c:pt idx="15">
                  <c:v>0.63992046933156943</c:v>
                </c:pt>
                <c:pt idx="16">
                  <c:v>0.70857704529069554</c:v>
                </c:pt>
                <c:pt idx="17">
                  <c:v>0.63845427183485615</c:v>
                </c:pt>
                <c:pt idx="18">
                  <c:v>0.73853103117650143</c:v>
                </c:pt>
                <c:pt idx="19">
                  <c:v>0.67526793554628151</c:v>
                </c:pt>
                <c:pt idx="20">
                  <c:v>0.64097832783216524</c:v>
                </c:pt>
                <c:pt idx="21">
                  <c:v>0.80012371212156597</c:v>
                </c:pt>
                <c:pt idx="22">
                  <c:v>0.81700919999999977</c:v>
                </c:pt>
              </c:numCache>
              <c:extLst xmlns:c15="http://schemas.microsoft.com/office/drawing/2012/chart"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1-D389-4D61-9E43-BB0E7D2A22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48086784"/>
        <c:axId val="1494853584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v>Green</c:v>
                </c:tx>
                <c:spPr>
                  <a:ln w="19050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cat>
                  <c:numRef>
                    <c:extLst>
                      <c:ext uri="{02D57815-91ED-43cb-92C2-25804820EDAC}">
                        <c15:formulaRef>
                          <c15:sqref>Equations!$A$4:$A$26</c15:sqref>
                        </c15:formulaRef>
                      </c:ext>
                    </c:extLst>
                    <c:numCache>
                      <c:formatCode>General</c:formatCode>
                      <c:ptCount val="23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  <c:pt idx="17">
                        <c:v>18</c:v>
                      </c:pt>
                      <c:pt idx="18">
                        <c:v>19</c:v>
                      </c:pt>
                      <c:pt idx="19">
                        <c:v>20</c:v>
                      </c:pt>
                      <c:pt idx="20">
                        <c:v>21</c:v>
                      </c:pt>
                      <c:pt idx="21">
                        <c:v>22</c:v>
                      </c:pt>
                      <c:pt idx="22">
                        <c:v>23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results!$AS$4:$AS$26</c15:sqref>
                        </c15:formulaRef>
                      </c:ext>
                    </c:extLst>
                    <c:numCache>
                      <c:formatCode>General</c:formatCode>
                      <c:ptCount val="23"/>
                      <c:pt idx="0">
                        <c:v>2.6482405472792272E-3</c:v>
                      </c:pt>
                      <c:pt idx="1">
                        <c:v>2.0482871922531416E-2</c:v>
                      </c:pt>
                      <c:pt idx="2">
                        <c:v>5.7912733852794204E-2</c:v>
                      </c:pt>
                      <c:pt idx="3">
                        <c:v>0.11517681817649685</c:v>
                      </c:pt>
                      <c:pt idx="4">
                        <c:v>0.20755235974574915</c:v>
                      </c:pt>
                      <c:pt idx="5">
                        <c:v>0.31835733145867062</c:v>
                      </c:pt>
                      <c:pt idx="6">
                        <c:v>0.47282550886249769</c:v>
                      </c:pt>
                      <c:pt idx="7">
                        <c:v>0.63660034292697421</c:v>
                      </c:pt>
                      <c:pt idx="8">
                        <c:v>0.65358581061155485</c:v>
                      </c:pt>
                      <c:pt idx="9">
                        <c:v>0.64402659162947251</c:v>
                      </c:pt>
                      <c:pt idx="10">
                        <c:v>0.59743637119048987</c:v>
                      </c:pt>
                      <c:pt idx="11">
                        <c:v>0.66608842639127386</c:v>
                      </c:pt>
                      <c:pt idx="12">
                        <c:v>0.65788146446920293</c:v>
                      </c:pt>
                      <c:pt idx="13">
                        <c:v>0.6447091236749396</c:v>
                      </c:pt>
                      <c:pt idx="14">
                        <c:v>0.63454040023920422</c:v>
                      </c:pt>
                      <c:pt idx="15">
                        <c:v>0.63194552894031919</c:v>
                      </c:pt>
                      <c:pt idx="16">
                        <c:v>0.62728222371255482</c:v>
                      </c:pt>
                      <c:pt idx="17">
                        <c:v>0.61886745088089401</c:v>
                      </c:pt>
                      <c:pt idx="18">
                        <c:v>0.61938585914860311</c:v>
                      </c:pt>
                      <c:pt idx="19">
                        <c:v>0.66453338803011741</c:v>
                      </c:pt>
                      <c:pt idx="20">
                        <c:v>0.63596117330469493</c:v>
                      </c:pt>
                      <c:pt idx="21">
                        <c:v>0.63596117330469493</c:v>
                      </c:pt>
                      <c:pt idx="22">
                        <c:v>0.63596117330469493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D389-4D61-9E43-BB0E7D2A22E9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v>offN_Green</c:v>
                </c:tx>
                <c:spPr>
                  <a:ln w="19050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results!$AS$58:$AS$80</c15:sqref>
                        </c15:formulaRef>
                      </c:ext>
                    </c:extLst>
                    <c:numCache>
                      <c:formatCode>General</c:formatCode>
                      <c:ptCount val="23"/>
                      <c:pt idx="0">
                        <c:v>2.8974388282997777E-3</c:v>
                      </c:pt>
                      <c:pt idx="1">
                        <c:v>1.8446936194797387E-2</c:v>
                      </c:pt>
                      <c:pt idx="2">
                        <c:v>3.7605192857240774E-2</c:v>
                      </c:pt>
                      <c:pt idx="3">
                        <c:v>7.2162440359259269E-2</c:v>
                      </c:pt>
                      <c:pt idx="4">
                        <c:v>0.29321322683010959</c:v>
                      </c:pt>
                      <c:pt idx="5">
                        <c:v>0.34438343884210187</c:v>
                      </c:pt>
                      <c:pt idx="6">
                        <c:v>0.51635245699461574</c:v>
                      </c:pt>
                      <c:pt idx="7">
                        <c:v>0.74079632280626151</c:v>
                      </c:pt>
                      <c:pt idx="8">
                        <c:v>0.73209426290734037</c:v>
                      </c:pt>
                      <c:pt idx="9">
                        <c:v>0.73209426290734037</c:v>
                      </c:pt>
                      <c:pt idx="10">
                        <c:v>0.73209426290734037</c:v>
                      </c:pt>
                      <c:pt idx="11">
                        <c:v>0.74655044417607308</c:v>
                      </c:pt>
                      <c:pt idx="12">
                        <c:v>0.76835941625045834</c:v>
                      </c:pt>
                      <c:pt idx="13">
                        <c:v>0.73296602720014792</c:v>
                      </c:pt>
                      <c:pt idx="14">
                        <c:v>0.80229369958743157</c:v>
                      </c:pt>
                      <c:pt idx="15">
                        <c:v>0.77711414149966107</c:v>
                      </c:pt>
                      <c:pt idx="16">
                        <c:v>0.78415951886965185</c:v>
                      </c:pt>
                      <c:pt idx="17">
                        <c:v>0.78073166958877938</c:v>
                      </c:pt>
                      <c:pt idx="18">
                        <c:v>0.83752426505835309</c:v>
                      </c:pt>
                      <c:pt idx="19">
                        <c:v>0.84228585517673304</c:v>
                      </c:pt>
                      <c:pt idx="20">
                        <c:v>0.8390872328020863</c:v>
                      </c:pt>
                      <c:pt idx="21">
                        <c:v>0.82869419546780487</c:v>
                      </c:pt>
                      <c:pt idx="22">
                        <c:v>0.82869419546780487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D389-4D61-9E43-BB0E7D2A22E9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v>offN_Red</c:v>
                </c:tx>
                <c:spPr>
                  <a:ln w="19050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/>
                    </a:solidFill>
                    <a:ln w="9525">
                      <a:solidFill>
                        <a:schemeClr val="accent4"/>
                      </a:solidFill>
                    </a:ln>
                    <a:effectLst/>
                  </c:spPr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results!$AS$85:$AS$107</c15:sqref>
                        </c15:formulaRef>
                      </c:ext>
                    </c:extLst>
                    <c:numCache>
                      <c:formatCode>General</c:formatCode>
                      <c:ptCount val="23"/>
                      <c:pt idx="0">
                        <c:v>6.9306493259839279E-3</c:v>
                      </c:pt>
                      <c:pt idx="1">
                        <c:v>2.9499489372503358E-2</c:v>
                      </c:pt>
                      <c:pt idx="2">
                        <c:v>4.1429870674559929E-2</c:v>
                      </c:pt>
                      <c:pt idx="3">
                        <c:v>7.9754692249693365E-2</c:v>
                      </c:pt>
                      <c:pt idx="4">
                        <c:v>0.19769532023248967</c:v>
                      </c:pt>
                      <c:pt idx="5">
                        <c:v>0.37206846544805894</c:v>
                      </c:pt>
                      <c:pt idx="6">
                        <c:v>0.55723434348634149</c:v>
                      </c:pt>
                      <c:pt idx="7">
                        <c:v>0.75013435746208013</c:v>
                      </c:pt>
                      <c:pt idx="8">
                        <c:v>0.806998237482904</c:v>
                      </c:pt>
                      <c:pt idx="9">
                        <c:v>0.81678349354702318</c:v>
                      </c:pt>
                      <c:pt idx="10">
                        <c:v>0.78261404013312019</c:v>
                      </c:pt>
                      <c:pt idx="11">
                        <c:v>0.7564602440838466</c:v>
                      </c:pt>
                      <c:pt idx="12">
                        <c:v>0.780449956065285</c:v>
                      </c:pt>
                      <c:pt idx="13">
                        <c:v>0.79008644986701082</c:v>
                      </c:pt>
                      <c:pt idx="14">
                        <c:v>0.81782386649850014</c:v>
                      </c:pt>
                      <c:pt idx="15">
                        <c:v>0.83615493123667795</c:v>
                      </c:pt>
                      <c:pt idx="16">
                        <c:v>0.84350408336145999</c:v>
                      </c:pt>
                      <c:pt idx="17">
                        <c:v>0.83992853294780423</c:v>
                      </c:pt>
                      <c:pt idx="18">
                        <c:v>0.79921681966704372</c:v>
                      </c:pt>
                      <c:pt idx="19">
                        <c:v>0.85397984415184069</c:v>
                      </c:pt>
                      <c:pt idx="20">
                        <c:v>0.90077161786177029</c:v>
                      </c:pt>
                      <c:pt idx="21">
                        <c:v>0.84694390695407973</c:v>
                      </c:pt>
                      <c:pt idx="22">
                        <c:v>0.84694390695407973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D389-4D61-9E43-BB0E7D2A22E9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v>Real_green</c:v>
                </c:tx>
                <c:spPr>
                  <a:ln w="19050" cap="rnd">
                    <a:noFill/>
                    <a:round/>
                  </a:ln>
                  <a:effectLst/>
                </c:spPr>
                <c:marker>
                  <c:symbol val="triangle"/>
                  <c:size val="5"/>
                  <c:spPr>
                    <a:solidFill>
                      <a:srgbClr val="002060"/>
                    </a:solidFill>
                    <a:ln w="9525">
                      <a:noFill/>
                    </a:ln>
                    <a:effectLst/>
                  </c:spPr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results!$AT$4:$AT$26</c15:sqref>
                        </c15:formulaRef>
                      </c:ext>
                    </c:extLst>
                    <c:numCache>
                      <c:formatCode>General</c:formatCode>
                      <c:ptCount val="23"/>
                      <c:pt idx="0">
                        <c:v>0.21667165999999899</c:v>
                      </c:pt>
                      <c:pt idx="1">
                        <c:v>0.24396708372524753</c:v>
                      </c:pt>
                      <c:pt idx="2">
                        <c:v>0.11010212049717268</c:v>
                      </c:pt>
                      <c:pt idx="3">
                        <c:v>0.17715052756768032</c:v>
                      </c:pt>
                      <c:pt idx="4">
                        <c:v>0.28430573375270429</c:v>
                      </c:pt>
                      <c:pt idx="5">
                        <c:v>0.36436441630564753</c:v>
                      </c:pt>
                      <c:pt idx="6">
                        <c:v>0.34191337145474787</c:v>
                      </c:pt>
                      <c:pt idx="7">
                        <c:v>0.34240131937091428</c:v>
                      </c:pt>
                      <c:pt idx="8">
                        <c:v>0.41554447854243987</c:v>
                      </c:pt>
                      <c:pt idx="9">
                        <c:v>0.55141679620200101</c:v>
                      </c:pt>
                      <c:pt idx="10">
                        <c:v>0.66049051289871319</c:v>
                      </c:pt>
                      <c:pt idx="11">
                        <c:v>0.72870398834997696</c:v>
                      </c:pt>
                      <c:pt idx="12">
                        <c:v>0.90699711485302936</c:v>
                      </c:pt>
                      <c:pt idx="13">
                        <c:v>0.84316048160243096</c:v>
                      </c:pt>
                      <c:pt idx="14">
                        <c:v>0.82692059515782901</c:v>
                      </c:pt>
                      <c:pt idx="15">
                        <c:v>0.79641445176807313</c:v>
                      </c:pt>
                      <c:pt idx="16">
                        <c:v>0.80796578724955048</c:v>
                      </c:pt>
                      <c:pt idx="17">
                        <c:v>0.81549828469142993</c:v>
                      </c:pt>
                      <c:pt idx="18">
                        <c:v>0.82364203832008109</c:v>
                      </c:pt>
                      <c:pt idx="19">
                        <c:v>0.72469457130629278</c:v>
                      </c:pt>
                      <c:pt idx="20">
                        <c:v>0.72273520787815815</c:v>
                      </c:pt>
                      <c:pt idx="21">
                        <c:v>0.87955668008968224</c:v>
                      </c:pt>
                      <c:pt idx="22">
                        <c:v>0.93796983000000089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D389-4D61-9E43-BB0E7D2A22E9}"/>
                  </c:ext>
                </c:extLst>
              </c15:ser>
            </c15:filteredLineSeries>
            <c15:filteredLineSeries>
              <c15:ser>
                <c:idx val="6"/>
                <c:order val="6"/>
                <c:tx>
                  <c:v>Real_offN_Green</c:v>
                </c:tx>
                <c:spPr>
                  <a:ln w="19050" cap="rnd">
                    <a:noFill/>
                    <a:round/>
                  </a:ln>
                  <a:effectLst/>
                </c:spPr>
                <c:marker>
                  <c:symbol val="square"/>
                  <c:size val="5"/>
                  <c:spPr>
                    <a:solidFill>
                      <a:schemeClr val="tx1">
                        <a:lumMod val="50000"/>
                        <a:lumOff val="50000"/>
                      </a:schemeClr>
                    </a:solidFill>
                    <a:ln w="9525">
                      <a:noFill/>
                    </a:ln>
                    <a:effectLst>
                      <a:glow>
                        <a:schemeClr val="accent1">
                          <a:alpha val="40000"/>
                        </a:schemeClr>
                      </a:glow>
                    </a:effectLst>
                  </c:spPr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results!$AT$58:$AT$80</c15:sqref>
                        </c15:formulaRef>
                      </c:ext>
                    </c:extLst>
                    <c:numCache>
                      <c:formatCode>General</c:formatCode>
                      <c:ptCount val="23"/>
                      <c:pt idx="0">
                        <c:v>0.65344192000000001</c:v>
                      </c:pt>
                      <c:pt idx="1">
                        <c:v>0.64036455686883453</c:v>
                      </c:pt>
                      <c:pt idx="2">
                        <c:v>0.7932894879379141</c:v>
                      </c:pt>
                      <c:pt idx="3">
                        <c:v>0.82293179955777551</c:v>
                      </c:pt>
                      <c:pt idx="4">
                        <c:v>0.92074311955178001</c:v>
                      </c:pt>
                      <c:pt idx="5">
                        <c:v>0.90838052650279877</c:v>
                      </c:pt>
                      <c:pt idx="6">
                        <c:v>1.0929272816425069</c:v>
                      </c:pt>
                      <c:pt idx="7">
                        <c:v>1.2695042034321</c:v>
                      </c:pt>
                      <c:pt idx="8">
                        <c:v>1.4691599777452999</c:v>
                      </c:pt>
                      <c:pt idx="9">
                        <c:v>1.7144410320459029</c:v>
                      </c:pt>
                      <c:pt idx="10">
                        <c:v>1.5740064605333901</c:v>
                      </c:pt>
                      <c:pt idx="11">
                        <c:v>1.3759656046377</c:v>
                      </c:pt>
                      <c:pt idx="12">
                        <c:v>1.291948830207698</c:v>
                      </c:pt>
                      <c:pt idx="13">
                        <c:v>1.2500835476657397</c:v>
                      </c:pt>
                      <c:pt idx="14">
                        <c:v>1.2043904056925545</c:v>
                      </c:pt>
                      <c:pt idx="15">
                        <c:v>1.3265052754811999</c:v>
                      </c:pt>
                      <c:pt idx="16">
                        <c:v>1.4232386317999555</c:v>
                      </c:pt>
                      <c:pt idx="17">
                        <c:v>1.3644806895192365</c:v>
                      </c:pt>
                      <c:pt idx="18">
                        <c:v>1.299018990205173</c:v>
                      </c:pt>
                      <c:pt idx="19">
                        <c:v>1.2704185386145077</c:v>
                      </c:pt>
                      <c:pt idx="20">
                        <c:v>1.3280400486145076</c:v>
                      </c:pt>
                      <c:pt idx="21">
                        <c:v>1.4857214607145075</c:v>
                      </c:pt>
                      <c:pt idx="22">
                        <c:v>1.5454169579999983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D389-4D61-9E43-BB0E7D2A22E9}"/>
                  </c:ext>
                </c:extLst>
              </c15:ser>
            </c15:filteredLineSeries>
            <c15:filteredLineSeries>
              <c15:ser>
                <c:idx val="7"/>
                <c:order val="7"/>
                <c:tx>
                  <c:v>real_offN_Red</c:v>
                </c:tx>
                <c:spPr>
                  <a:ln w="19050" cap="rnd">
                    <a:noFill/>
                    <a:round/>
                  </a:ln>
                  <a:effectLst/>
                </c:spPr>
                <c:marker>
                  <c:symbol val="square"/>
                  <c:size val="5"/>
                  <c:spPr>
                    <a:solidFill>
                      <a:schemeClr val="accent4"/>
                    </a:solidFill>
                    <a:ln w="9525">
                      <a:noFill/>
                    </a:ln>
                    <a:effectLst/>
                  </c:spPr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results!$AT$85:$AT$107</c15:sqref>
                        </c15:formulaRef>
                      </c:ext>
                    </c:extLst>
                    <c:numCache>
                      <c:formatCode>General</c:formatCode>
                      <c:ptCount val="23"/>
                      <c:pt idx="0">
                        <c:v>0.31577690000000003</c:v>
                      </c:pt>
                      <c:pt idx="1">
                        <c:v>0.49362790587290745</c:v>
                      </c:pt>
                      <c:pt idx="2">
                        <c:v>0.69544475851361764</c:v>
                      </c:pt>
                      <c:pt idx="3">
                        <c:v>0.76878177546753668</c:v>
                      </c:pt>
                      <c:pt idx="4">
                        <c:v>0.84130312210263603</c:v>
                      </c:pt>
                      <c:pt idx="5">
                        <c:v>0.97184580942573306</c:v>
                      </c:pt>
                      <c:pt idx="6">
                        <c:v>1.1595370769845901</c:v>
                      </c:pt>
                      <c:pt idx="7">
                        <c:v>1.5082482584810299</c:v>
                      </c:pt>
                      <c:pt idx="8">
                        <c:v>1.6653343635424043</c:v>
                      </c:pt>
                      <c:pt idx="9">
                        <c:v>1.6723510231292051</c:v>
                      </c:pt>
                      <c:pt idx="10">
                        <c:v>1.5083403505815001</c:v>
                      </c:pt>
                      <c:pt idx="11">
                        <c:v>1.41935626156299</c:v>
                      </c:pt>
                      <c:pt idx="12">
                        <c:v>1.5100973900529258</c:v>
                      </c:pt>
                      <c:pt idx="13">
                        <c:v>1.5468966301787399</c:v>
                      </c:pt>
                      <c:pt idx="14">
                        <c:v>1.5959712685287999</c:v>
                      </c:pt>
                      <c:pt idx="15">
                        <c:v>1.24385141954851</c:v>
                      </c:pt>
                      <c:pt idx="16">
                        <c:v>1.1175107133754203</c:v>
                      </c:pt>
                      <c:pt idx="17">
                        <c:v>1.154914476806955</c:v>
                      </c:pt>
                      <c:pt idx="18">
                        <c:v>1.1550103669217944</c:v>
                      </c:pt>
                      <c:pt idx="19">
                        <c:v>1.2684311018440522</c:v>
                      </c:pt>
                      <c:pt idx="20">
                        <c:v>1.5540155708440513</c:v>
                      </c:pt>
                      <c:pt idx="21">
                        <c:v>1.7114006965583386</c:v>
                      </c:pt>
                      <c:pt idx="22">
                        <c:v>1.6958979257142863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D389-4D61-9E43-BB0E7D2A22E9}"/>
                  </c:ext>
                </c:extLst>
              </c15:ser>
            </c15:filteredLineSeries>
          </c:ext>
        </c:extLst>
      </c:lineChart>
      <c:catAx>
        <c:axId val="1848086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94853584"/>
        <c:crosses val="autoZero"/>
        <c:auto val="1"/>
        <c:lblAlgn val="ctr"/>
        <c:lblOffset val="100"/>
        <c:noMultiLvlLbl val="0"/>
      </c:catAx>
      <c:valAx>
        <c:axId val="1494853584"/>
        <c:scaling>
          <c:orientation val="minMax"/>
          <c:max val="2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48086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174897959183675"/>
          <c:y val="0.89719182027649758"/>
          <c:w val="0.46321405895691603"/>
          <c:h val="7.84226190476190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335481485653004"/>
          <c:y val="0.1027334401620757"/>
          <c:w val="0.76432342995937941"/>
          <c:h val="0.60066781191311225"/>
        </c:manualLayout>
      </c:layout>
      <c:lineChart>
        <c:grouping val="standard"/>
        <c:varyColors val="0"/>
        <c:ser>
          <c:idx val="3"/>
          <c:order val="3"/>
          <c:tx>
            <c:strRef>
              <c:f>results!$AS$84</c:f>
              <c:strCache>
                <c:ptCount val="1"/>
                <c:pt idx="0">
                  <c:v>Model_offN_red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val>
            <c:numRef>
              <c:f>results!$AS$85:$AS$107</c:f>
              <c:numCache>
                <c:formatCode>General</c:formatCode>
                <c:ptCount val="23"/>
                <c:pt idx="0">
                  <c:v>6.9306493259839279E-3</c:v>
                </c:pt>
                <c:pt idx="1">
                  <c:v>2.9499489372503358E-2</c:v>
                </c:pt>
                <c:pt idx="2">
                  <c:v>4.1429870674559929E-2</c:v>
                </c:pt>
                <c:pt idx="3">
                  <c:v>7.9754692249693365E-2</c:v>
                </c:pt>
                <c:pt idx="4">
                  <c:v>0.19769532023248967</c:v>
                </c:pt>
                <c:pt idx="5">
                  <c:v>0.37206846544805894</c:v>
                </c:pt>
                <c:pt idx="6">
                  <c:v>0.55723434348634149</c:v>
                </c:pt>
                <c:pt idx="7">
                  <c:v>0.75013435746208013</c:v>
                </c:pt>
                <c:pt idx="8">
                  <c:v>0.806998237482904</c:v>
                </c:pt>
                <c:pt idx="9">
                  <c:v>0.81678349354702318</c:v>
                </c:pt>
                <c:pt idx="10">
                  <c:v>0.78261404013312019</c:v>
                </c:pt>
                <c:pt idx="11">
                  <c:v>0.7564602440838466</c:v>
                </c:pt>
                <c:pt idx="12">
                  <c:v>0.780449956065285</c:v>
                </c:pt>
                <c:pt idx="13">
                  <c:v>0.79008644986701082</c:v>
                </c:pt>
                <c:pt idx="14">
                  <c:v>0.81782386649850014</c:v>
                </c:pt>
                <c:pt idx="15">
                  <c:v>0.83615493123667795</c:v>
                </c:pt>
                <c:pt idx="16">
                  <c:v>0.84350408336145999</c:v>
                </c:pt>
                <c:pt idx="17">
                  <c:v>0.83992853294780423</c:v>
                </c:pt>
                <c:pt idx="18">
                  <c:v>0.79921681966704372</c:v>
                </c:pt>
                <c:pt idx="19">
                  <c:v>0.85397984415184069</c:v>
                </c:pt>
                <c:pt idx="20">
                  <c:v>0.90077161786177029</c:v>
                </c:pt>
                <c:pt idx="21">
                  <c:v>0.84694390695407973</c:v>
                </c:pt>
                <c:pt idx="22">
                  <c:v>0.84694390695407973</c:v>
                </c:pt>
              </c:numCache>
              <c:extLst xmlns:c15="http://schemas.microsoft.com/office/drawing/2012/chart"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0-F903-4FCA-9068-AC937F431AE8}"/>
            </c:ext>
          </c:extLst>
        </c:ser>
        <c:ser>
          <c:idx val="7"/>
          <c:order val="7"/>
          <c:tx>
            <c:strRef>
              <c:f>results!$AT$84</c:f>
              <c:strCache>
                <c:ptCount val="1"/>
                <c:pt idx="0">
                  <c:v>Exp_offN_red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square"/>
            <c:size val="5"/>
            <c:spPr>
              <a:solidFill>
                <a:schemeClr val="accent4"/>
              </a:solidFill>
              <a:ln w="9525">
                <a:noFill/>
              </a:ln>
              <a:effectLst/>
            </c:spPr>
          </c:marker>
          <c:errBars>
            <c:errDir val="y"/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results!$AT$85:$AT$107</c:f>
              <c:numCache>
                <c:formatCode>General</c:formatCode>
                <c:ptCount val="23"/>
                <c:pt idx="0">
                  <c:v>0.31577690000000003</c:v>
                </c:pt>
                <c:pt idx="1">
                  <c:v>0.49362790587290745</c:v>
                </c:pt>
                <c:pt idx="2">
                  <c:v>0.69544475851361764</c:v>
                </c:pt>
                <c:pt idx="3">
                  <c:v>0.76878177546753668</c:v>
                </c:pt>
                <c:pt idx="4">
                  <c:v>0.84130312210263603</c:v>
                </c:pt>
                <c:pt idx="5">
                  <c:v>0.97184580942573306</c:v>
                </c:pt>
                <c:pt idx="6">
                  <c:v>1.1595370769845901</c:v>
                </c:pt>
                <c:pt idx="7">
                  <c:v>1.5082482584810299</c:v>
                </c:pt>
                <c:pt idx="8">
                  <c:v>1.6653343635424043</c:v>
                </c:pt>
                <c:pt idx="9">
                  <c:v>1.6723510231292051</c:v>
                </c:pt>
                <c:pt idx="10">
                  <c:v>1.5083403505815001</c:v>
                </c:pt>
                <c:pt idx="11">
                  <c:v>1.41935626156299</c:v>
                </c:pt>
                <c:pt idx="12">
                  <c:v>1.5100973900529258</c:v>
                </c:pt>
                <c:pt idx="13">
                  <c:v>1.5468966301787399</c:v>
                </c:pt>
                <c:pt idx="14">
                  <c:v>1.5959712685287999</c:v>
                </c:pt>
                <c:pt idx="15">
                  <c:v>1.24385141954851</c:v>
                </c:pt>
                <c:pt idx="16">
                  <c:v>1.1175107133754203</c:v>
                </c:pt>
                <c:pt idx="17">
                  <c:v>1.154914476806955</c:v>
                </c:pt>
                <c:pt idx="18">
                  <c:v>1.1550103669217944</c:v>
                </c:pt>
                <c:pt idx="19">
                  <c:v>1.2684311018440522</c:v>
                </c:pt>
                <c:pt idx="20">
                  <c:v>1.5540155708440513</c:v>
                </c:pt>
                <c:pt idx="21">
                  <c:v>1.7114006965583386</c:v>
                </c:pt>
                <c:pt idx="22">
                  <c:v>1.6958979257142863</c:v>
                </c:pt>
              </c:numCache>
              <c:extLst xmlns:c15="http://schemas.microsoft.com/office/drawing/2012/chart"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1-F903-4FCA-9068-AC937F431A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48086784"/>
        <c:axId val="1494853584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v>Green</c:v>
                </c:tx>
                <c:spPr>
                  <a:ln w="19050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cat>
                  <c:numRef>
                    <c:extLst>
                      <c:ext uri="{02D57815-91ED-43cb-92C2-25804820EDAC}">
                        <c15:formulaRef>
                          <c15:sqref>Equations!$A$4:$A$26</c15:sqref>
                        </c15:formulaRef>
                      </c:ext>
                    </c:extLst>
                    <c:numCache>
                      <c:formatCode>General</c:formatCode>
                      <c:ptCount val="23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  <c:pt idx="17">
                        <c:v>18</c:v>
                      </c:pt>
                      <c:pt idx="18">
                        <c:v>19</c:v>
                      </c:pt>
                      <c:pt idx="19">
                        <c:v>20</c:v>
                      </c:pt>
                      <c:pt idx="20">
                        <c:v>21</c:v>
                      </c:pt>
                      <c:pt idx="21">
                        <c:v>22</c:v>
                      </c:pt>
                      <c:pt idx="22">
                        <c:v>23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results!$AS$4:$AS$26</c15:sqref>
                        </c15:formulaRef>
                      </c:ext>
                    </c:extLst>
                    <c:numCache>
                      <c:formatCode>General</c:formatCode>
                      <c:ptCount val="23"/>
                      <c:pt idx="0">
                        <c:v>2.6482405472792272E-3</c:v>
                      </c:pt>
                      <c:pt idx="1">
                        <c:v>2.0482871922531416E-2</c:v>
                      </c:pt>
                      <c:pt idx="2">
                        <c:v>5.7912733852794204E-2</c:v>
                      </c:pt>
                      <c:pt idx="3">
                        <c:v>0.11517681817649685</c:v>
                      </c:pt>
                      <c:pt idx="4">
                        <c:v>0.20755235974574915</c:v>
                      </c:pt>
                      <c:pt idx="5">
                        <c:v>0.31835733145867062</c:v>
                      </c:pt>
                      <c:pt idx="6">
                        <c:v>0.47282550886249769</c:v>
                      </c:pt>
                      <c:pt idx="7">
                        <c:v>0.63660034292697421</c:v>
                      </c:pt>
                      <c:pt idx="8">
                        <c:v>0.65358581061155485</c:v>
                      </c:pt>
                      <c:pt idx="9">
                        <c:v>0.64402659162947251</c:v>
                      </c:pt>
                      <c:pt idx="10">
                        <c:v>0.59743637119048987</c:v>
                      </c:pt>
                      <c:pt idx="11">
                        <c:v>0.66608842639127386</c:v>
                      </c:pt>
                      <c:pt idx="12">
                        <c:v>0.65788146446920293</c:v>
                      </c:pt>
                      <c:pt idx="13">
                        <c:v>0.6447091236749396</c:v>
                      </c:pt>
                      <c:pt idx="14">
                        <c:v>0.63454040023920422</c:v>
                      </c:pt>
                      <c:pt idx="15">
                        <c:v>0.63194552894031919</c:v>
                      </c:pt>
                      <c:pt idx="16">
                        <c:v>0.62728222371255482</c:v>
                      </c:pt>
                      <c:pt idx="17">
                        <c:v>0.61886745088089401</c:v>
                      </c:pt>
                      <c:pt idx="18">
                        <c:v>0.61938585914860311</c:v>
                      </c:pt>
                      <c:pt idx="19">
                        <c:v>0.66453338803011741</c:v>
                      </c:pt>
                      <c:pt idx="20">
                        <c:v>0.63596117330469493</c:v>
                      </c:pt>
                      <c:pt idx="21">
                        <c:v>0.63596117330469493</c:v>
                      </c:pt>
                      <c:pt idx="22">
                        <c:v>0.63596117330469493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F903-4FCA-9068-AC937F431AE8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v>Red</c:v>
                </c:tx>
                <c:spPr>
                  <a:ln w="19050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results!$AS$31:$AS$53</c15:sqref>
                        </c15:formulaRef>
                      </c:ext>
                    </c:extLst>
                    <c:numCache>
                      <c:formatCode>General</c:formatCode>
                      <c:ptCount val="23"/>
                      <c:pt idx="0">
                        <c:v>4.4092534703629692E-3</c:v>
                      </c:pt>
                      <c:pt idx="1">
                        <c:v>2.2626858221316697E-2</c:v>
                      </c:pt>
                      <c:pt idx="2">
                        <c:v>6.3984904458209452E-2</c:v>
                      </c:pt>
                      <c:pt idx="3">
                        <c:v>0.12711982304487976</c:v>
                      </c:pt>
                      <c:pt idx="4">
                        <c:v>0.22905978601216923</c:v>
                      </c:pt>
                      <c:pt idx="5">
                        <c:v>0.35084533154736058</c:v>
                      </c:pt>
                      <c:pt idx="6">
                        <c:v>0.52066774957481787</c:v>
                      </c:pt>
                      <c:pt idx="7">
                        <c:v>0.6995963526129092</c:v>
                      </c:pt>
                      <c:pt idx="8">
                        <c:v>0.71872515118522662</c:v>
                      </c:pt>
                      <c:pt idx="9">
                        <c:v>0.70794976880194738</c:v>
                      </c:pt>
                      <c:pt idx="10">
                        <c:v>0.65574318912168572</c:v>
                      </c:pt>
                      <c:pt idx="11">
                        <c:v>0.73286340296994001</c:v>
                      </c:pt>
                      <c:pt idx="12">
                        <c:v>0.72357658095202559</c:v>
                      </c:pt>
                      <c:pt idx="13">
                        <c:v>0.70871825490624363</c:v>
                      </c:pt>
                      <c:pt idx="14">
                        <c:v>0.69728171731482569</c:v>
                      </c:pt>
                      <c:pt idx="15">
                        <c:v>0.69436747190620929</c:v>
                      </c:pt>
                      <c:pt idx="16">
                        <c:v>0.68913413368929644</c:v>
                      </c:pt>
                      <c:pt idx="17">
                        <c:v>0.67970270112661157</c:v>
                      </c:pt>
                      <c:pt idx="18">
                        <c:v>0.68028332053483842</c:v>
                      </c:pt>
                      <c:pt idx="19">
                        <c:v>0.7311018177321893</c:v>
                      </c:pt>
                      <c:pt idx="20">
                        <c:v>0.69887804411610421</c:v>
                      </c:pt>
                      <c:pt idx="21">
                        <c:v>0.69887804411610421</c:v>
                      </c:pt>
                      <c:pt idx="22">
                        <c:v>0.69887804411610421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F903-4FCA-9068-AC937F431AE8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v>offN_Green</c:v>
                </c:tx>
                <c:spPr>
                  <a:ln w="19050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results!$AS$58:$AS$80</c15:sqref>
                        </c15:formulaRef>
                      </c:ext>
                    </c:extLst>
                    <c:numCache>
                      <c:formatCode>General</c:formatCode>
                      <c:ptCount val="23"/>
                      <c:pt idx="0">
                        <c:v>2.8974388282997777E-3</c:v>
                      </c:pt>
                      <c:pt idx="1">
                        <c:v>1.8446936194797387E-2</c:v>
                      </c:pt>
                      <c:pt idx="2">
                        <c:v>3.7605192857240774E-2</c:v>
                      </c:pt>
                      <c:pt idx="3">
                        <c:v>7.2162440359259269E-2</c:v>
                      </c:pt>
                      <c:pt idx="4">
                        <c:v>0.29321322683010959</c:v>
                      </c:pt>
                      <c:pt idx="5">
                        <c:v>0.34438343884210187</c:v>
                      </c:pt>
                      <c:pt idx="6">
                        <c:v>0.51635245699461574</c:v>
                      </c:pt>
                      <c:pt idx="7">
                        <c:v>0.74079632280626151</c:v>
                      </c:pt>
                      <c:pt idx="8">
                        <c:v>0.73209426290734037</c:v>
                      </c:pt>
                      <c:pt idx="9">
                        <c:v>0.73209426290734037</c:v>
                      </c:pt>
                      <c:pt idx="10">
                        <c:v>0.73209426290734037</c:v>
                      </c:pt>
                      <c:pt idx="11">
                        <c:v>0.74655044417607308</c:v>
                      </c:pt>
                      <c:pt idx="12">
                        <c:v>0.76835941625045834</c:v>
                      </c:pt>
                      <c:pt idx="13">
                        <c:v>0.73296602720014792</c:v>
                      </c:pt>
                      <c:pt idx="14">
                        <c:v>0.80229369958743157</c:v>
                      </c:pt>
                      <c:pt idx="15">
                        <c:v>0.77711414149966107</c:v>
                      </c:pt>
                      <c:pt idx="16">
                        <c:v>0.78415951886965185</c:v>
                      </c:pt>
                      <c:pt idx="17">
                        <c:v>0.78073166958877938</c:v>
                      </c:pt>
                      <c:pt idx="18">
                        <c:v>0.83752426505835309</c:v>
                      </c:pt>
                      <c:pt idx="19">
                        <c:v>0.84228585517673304</c:v>
                      </c:pt>
                      <c:pt idx="20">
                        <c:v>0.8390872328020863</c:v>
                      </c:pt>
                      <c:pt idx="21">
                        <c:v>0.82869419546780487</c:v>
                      </c:pt>
                      <c:pt idx="22">
                        <c:v>0.82869419546780487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F903-4FCA-9068-AC937F431AE8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v>Real_green</c:v>
                </c:tx>
                <c:spPr>
                  <a:ln w="19050" cap="rnd">
                    <a:noFill/>
                    <a:round/>
                  </a:ln>
                  <a:effectLst/>
                </c:spPr>
                <c:marker>
                  <c:symbol val="triangle"/>
                  <c:size val="5"/>
                  <c:spPr>
                    <a:solidFill>
                      <a:srgbClr val="002060"/>
                    </a:solidFill>
                    <a:ln w="9525">
                      <a:noFill/>
                    </a:ln>
                    <a:effectLst/>
                  </c:spPr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results!$AT$4:$AT$26</c15:sqref>
                        </c15:formulaRef>
                      </c:ext>
                    </c:extLst>
                    <c:numCache>
                      <c:formatCode>General</c:formatCode>
                      <c:ptCount val="23"/>
                      <c:pt idx="0">
                        <c:v>0.21667165999999899</c:v>
                      </c:pt>
                      <c:pt idx="1">
                        <c:v>0.24396708372524753</c:v>
                      </c:pt>
                      <c:pt idx="2">
                        <c:v>0.11010212049717268</c:v>
                      </c:pt>
                      <c:pt idx="3">
                        <c:v>0.17715052756768032</c:v>
                      </c:pt>
                      <c:pt idx="4">
                        <c:v>0.28430573375270429</c:v>
                      </c:pt>
                      <c:pt idx="5">
                        <c:v>0.36436441630564753</c:v>
                      </c:pt>
                      <c:pt idx="6">
                        <c:v>0.34191337145474787</c:v>
                      </c:pt>
                      <c:pt idx="7">
                        <c:v>0.34240131937091428</c:v>
                      </c:pt>
                      <c:pt idx="8">
                        <c:v>0.41554447854243987</c:v>
                      </c:pt>
                      <c:pt idx="9">
                        <c:v>0.55141679620200101</c:v>
                      </c:pt>
                      <c:pt idx="10">
                        <c:v>0.66049051289871319</c:v>
                      </c:pt>
                      <c:pt idx="11">
                        <c:v>0.72870398834997696</c:v>
                      </c:pt>
                      <c:pt idx="12">
                        <c:v>0.90699711485302936</c:v>
                      </c:pt>
                      <c:pt idx="13">
                        <c:v>0.84316048160243096</c:v>
                      </c:pt>
                      <c:pt idx="14">
                        <c:v>0.82692059515782901</c:v>
                      </c:pt>
                      <c:pt idx="15">
                        <c:v>0.79641445176807313</c:v>
                      </c:pt>
                      <c:pt idx="16">
                        <c:v>0.80796578724955048</c:v>
                      </c:pt>
                      <c:pt idx="17">
                        <c:v>0.81549828469142993</c:v>
                      </c:pt>
                      <c:pt idx="18">
                        <c:v>0.82364203832008109</c:v>
                      </c:pt>
                      <c:pt idx="19">
                        <c:v>0.72469457130629278</c:v>
                      </c:pt>
                      <c:pt idx="20">
                        <c:v>0.72273520787815815</c:v>
                      </c:pt>
                      <c:pt idx="21">
                        <c:v>0.87955668008968224</c:v>
                      </c:pt>
                      <c:pt idx="22">
                        <c:v>0.93796983000000089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F903-4FCA-9068-AC937F431AE8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v>real_red</c:v>
                </c:tx>
                <c:spPr>
                  <a:ln w="19050" cap="rnd">
                    <a:noFill/>
                    <a:round/>
                  </a:ln>
                  <a:effectLst/>
                </c:spPr>
                <c:marker>
                  <c:symbol val="triangle"/>
                  <c:size val="5"/>
                  <c:spPr>
                    <a:solidFill>
                      <a:schemeClr val="accent2">
                        <a:lumMod val="50000"/>
                      </a:schemeClr>
                    </a:solidFill>
                    <a:ln w="9525">
                      <a:noFill/>
                    </a:ln>
                    <a:effectLst/>
                  </c:spPr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results!$AT$31:$AT$53</c15:sqref>
                        </c15:formulaRef>
                      </c:ext>
                    </c:extLst>
                    <c:numCache>
                      <c:formatCode>General</c:formatCode>
                      <c:ptCount val="23"/>
                      <c:pt idx="0">
                        <c:v>0.28342044</c:v>
                      </c:pt>
                      <c:pt idx="1">
                        <c:v>0.265082522747562</c:v>
                      </c:pt>
                      <c:pt idx="2">
                        <c:v>0.30455447789464951</c:v>
                      </c:pt>
                      <c:pt idx="3">
                        <c:v>0.39055320274791633</c:v>
                      </c:pt>
                      <c:pt idx="4">
                        <c:v>0.50018670798179132</c:v>
                      </c:pt>
                      <c:pt idx="5">
                        <c:v>0.51932121458109304</c:v>
                      </c:pt>
                      <c:pt idx="6">
                        <c:v>0.61694167324257654</c:v>
                      </c:pt>
                      <c:pt idx="7">
                        <c:v>0.6402037524450821</c:v>
                      </c:pt>
                      <c:pt idx="8">
                        <c:v>0.62374892881502342</c:v>
                      </c:pt>
                      <c:pt idx="9">
                        <c:v>0.56606073628844134</c:v>
                      </c:pt>
                      <c:pt idx="10">
                        <c:v>0.47364196708314749</c:v>
                      </c:pt>
                      <c:pt idx="11">
                        <c:v>0.4086356992000037</c:v>
                      </c:pt>
                      <c:pt idx="12">
                        <c:v>0.592452942098596</c:v>
                      </c:pt>
                      <c:pt idx="13">
                        <c:v>0.70488258983948515</c:v>
                      </c:pt>
                      <c:pt idx="14">
                        <c:v>0.56177252482741113</c:v>
                      </c:pt>
                      <c:pt idx="15">
                        <c:v>0.63992046933156943</c:v>
                      </c:pt>
                      <c:pt idx="16">
                        <c:v>0.70857704529069554</c:v>
                      </c:pt>
                      <c:pt idx="17">
                        <c:v>0.63845427183485615</c:v>
                      </c:pt>
                      <c:pt idx="18">
                        <c:v>0.73853103117650143</c:v>
                      </c:pt>
                      <c:pt idx="19">
                        <c:v>0.67526793554628151</c:v>
                      </c:pt>
                      <c:pt idx="20">
                        <c:v>0.64097832783216524</c:v>
                      </c:pt>
                      <c:pt idx="21">
                        <c:v>0.80012371212156597</c:v>
                      </c:pt>
                      <c:pt idx="22">
                        <c:v>0.81700919999999977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F903-4FCA-9068-AC937F431AE8}"/>
                  </c:ext>
                </c:extLst>
              </c15:ser>
            </c15:filteredLineSeries>
            <c15:filteredLineSeries>
              <c15:ser>
                <c:idx val="6"/>
                <c:order val="6"/>
                <c:tx>
                  <c:v>Real_offN_Green</c:v>
                </c:tx>
                <c:spPr>
                  <a:ln w="19050" cap="rnd">
                    <a:noFill/>
                    <a:round/>
                  </a:ln>
                  <a:effectLst/>
                </c:spPr>
                <c:marker>
                  <c:symbol val="square"/>
                  <c:size val="5"/>
                  <c:spPr>
                    <a:solidFill>
                      <a:schemeClr val="tx1">
                        <a:lumMod val="50000"/>
                        <a:lumOff val="50000"/>
                      </a:schemeClr>
                    </a:solidFill>
                    <a:ln w="9525">
                      <a:noFill/>
                    </a:ln>
                    <a:effectLst>
                      <a:glow>
                        <a:schemeClr val="accent1">
                          <a:alpha val="40000"/>
                        </a:schemeClr>
                      </a:glow>
                    </a:effectLst>
                  </c:spPr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results!$AT$58:$AT$80</c15:sqref>
                        </c15:formulaRef>
                      </c:ext>
                    </c:extLst>
                    <c:numCache>
                      <c:formatCode>General</c:formatCode>
                      <c:ptCount val="23"/>
                      <c:pt idx="0">
                        <c:v>0.65344192000000001</c:v>
                      </c:pt>
                      <c:pt idx="1">
                        <c:v>0.64036455686883453</c:v>
                      </c:pt>
                      <c:pt idx="2">
                        <c:v>0.7932894879379141</c:v>
                      </c:pt>
                      <c:pt idx="3">
                        <c:v>0.82293179955777551</c:v>
                      </c:pt>
                      <c:pt idx="4">
                        <c:v>0.92074311955178001</c:v>
                      </c:pt>
                      <c:pt idx="5">
                        <c:v>0.90838052650279877</c:v>
                      </c:pt>
                      <c:pt idx="6">
                        <c:v>1.0929272816425069</c:v>
                      </c:pt>
                      <c:pt idx="7">
                        <c:v>1.2695042034321</c:v>
                      </c:pt>
                      <c:pt idx="8">
                        <c:v>1.4691599777452999</c:v>
                      </c:pt>
                      <c:pt idx="9">
                        <c:v>1.7144410320459029</c:v>
                      </c:pt>
                      <c:pt idx="10">
                        <c:v>1.5740064605333901</c:v>
                      </c:pt>
                      <c:pt idx="11">
                        <c:v>1.3759656046377</c:v>
                      </c:pt>
                      <c:pt idx="12">
                        <c:v>1.291948830207698</c:v>
                      </c:pt>
                      <c:pt idx="13">
                        <c:v>1.2500835476657397</c:v>
                      </c:pt>
                      <c:pt idx="14">
                        <c:v>1.2043904056925545</c:v>
                      </c:pt>
                      <c:pt idx="15">
                        <c:v>1.3265052754811999</c:v>
                      </c:pt>
                      <c:pt idx="16">
                        <c:v>1.4232386317999555</c:v>
                      </c:pt>
                      <c:pt idx="17">
                        <c:v>1.3644806895192365</c:v>
                      </c:pt>
                      <c:pt idx="18">
                        <c:v>1.299018990205173</c:v>
                      </c:pt>
                      <c:pt idx="19">
                        <c:v>1.2704185386145077</c:v>
                      </c:pt>
                      <c:pt idx="20">
                        <c:v>1.3280400486145076</c:v>
                      </c:pt>
                      <c:pt idx="21">
                        <c:v>1.4857214607145075</c:v>
                      </c:pt>
                      <c:pt idx="22">
                        <c:v>1.5454169579999983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F903-4FCA-9068-AC937F431AE8}"/>
                  </c:ext>
                </c:extLst>
              </c15:ser>
            </c15:filteredLineSeries>
          </c:ext>
        </c:extLst>
      </c:lineChart>
      <c:catAx>
        <c:axId val="1848086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94853584"/>
        <c:crosses val="autoZero"/>
        <c:auto val="1"/>
        <c:lblAlgn val="ctr"/>
        <c:lblOffset val="100"/>
        <c:noMultiLvlLbl val="0"/>
      </c:catAx>
      <c:valAx>
        <c:axId val="1494853584"/>
        <c:scaling>
          <c:orientation val="minMax"/>
          <c:max val="2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48086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264852607709744"/>
          <c:y val="0.92451132872503838"/>
          <c:w val="0.63662585034013608"/>
          <c:h val="2.96514976958525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400277975243624"/>
          <c:y val="8.1591344490298826E-2"/>
          <c:w val="0.75242891168131132"/>
          <c:h val="0.67911811165050218"/>
        </c:manualLayout>
      </c:layout>
      <c:lineChart>
        <c:grouping val="standard"/>
        <c:varyColors val="0"/>
        <c:ser>
          <c:idx val="2"/>
          <c:order val="2"/>
          <c:tx>
            <c:strRef>
              <c:f>results!$AS$57</c:f>
              <c:strCache>
                <c:ptCount val="1"/>
                <c:pt idx="0">
                  <c:v>Model_offN_green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val>
            <c:numRef>
              <c:f>results!$AS$58:$AS$80</c:f>
              <c:numCache>
                <c:formatCode>General</c:formatCode>
                <c:ptCount val="23"/>
                <c:pt idx="0">
                  <c:v>2.8974388282997777E-3</c:v>
                </c:pt>
                <c:pt idx="1">
                  <c:v>1.8446936194797387E-2</c:v>
                </c:pt>
                <c:pt idx="2">
                  <c:v>3.7605192857240774E-2</c:v>
                </c:pt>
                <c:pt idx="3">
                  <c:v>7.2162440359259269E-2</c:v>
                </c:pt>
                <c:pt idx="4">
                  <c:v>0.29321322683010959</c:v>
                </c:pt>
                <c:pt idx="5">
                  <c:v>0.34438343884210187</c:v>
                </c:pt>
                <c:pt idx="6">
                  <c:v>0.51635245699461574</c:v>
                </c:pt>
                <c:pt idx="7">
                  <c:v>0.74079632280626151</c:v>
                </c:pt>
                <c:pt idx="8">
                  <c:v>0.73209426290734037</c:v>
                </c:pt>
                <c:pt idx="9">
                  <c:v>0.73209426290734037</c:v>
                </c:pt>
                <c:pt idx="10">
                  <c:v>0.73209426290734037</c:v>
                </c:pt>
                <c:pt idx="11">
                  <c:v>0.74655044417607308</c:v>
                </c:pt>
                <c:pt idx="12">
                  <c:v>0.76835941625045834</c:v>
                </c:pt>
                <c:pt idx="13">
                  <c:v>0.73296602720014792</c:v>
                </c:pt>
                <c:pt idx="14">
                  <c:v>0.80229369958743157</c:v>
                </c:pt>
                <c:pt idx="15">
                  <c:v>0.77711414149966107</c:v>
                </c:pt>
                <c:pt idx="16">
                  <c:v>0.78415951886965185</c:v>
                </c:pt>
                <c:pt idx="17">
                  <c:v>0.78073166958877938</c:v>
                </c:pt>
                <c:pt idx="18">
                  <c:v>0.83752426505835309</c:v>
                </c:pt>
                <c:pt idx="19">
                  <c:v>0.84228585517673304</c:v>
                </c:pt>
                <c:pt idx="20">
                  <c:v>0.8390872328020863</c:v>
                </c:pt>
                <c:pt idx="21">
                  <c:v>0.82869419546780487</c:v>
                </c:pt>
                <c:pt idx="22">
                  <c:v>0.82869419546780487</c:v>
                </c:pt>
              </c:numCache>
              <c:extLst xmlns:c15="http://schemas.microsoft.com/office/drawing/2012/chart"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0-5BA9-46C9-B221-E3B87A45AE36}"/>
            </c:ext>
          </c:extLst>
        </c:ser>
        <c:ser>
          <c:idx val="6"/>
          <c:order val="6"/>
          <c:tx>
            <c:strRef>
              <c:f>results!$AT$57</c:f>
              <c:strCache>
                <c:ptCount val="1"/>
                <c:pt idx="0">
                  <c:v>Exp_offN_green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square"/>
            <c:size val="5"/>
            <c:spPr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</a:ln>
              <a:effectLst>
                <a:glow>
                  <a:schemeClr val="accent1">
                    <a:alpha val="40000"/>
                  </a:schemeClr>
                </a:glow>
              </a:effectLst>
            </c:spPr>
          </c:marker>
          <c:errBars>
            <c:errDir val="y"/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results!$AT$58:$AT$80</c:f>
              <c:numCache>
                <c:formatCode>General</c:formatCode>
                <c:ptCount val="23"/>
                <c:pt idx="0">
                  <c:v>0.65344192000000001</c:v>
                </c:pt>
                <c:pt idx="1">
                  <c:v>0.64036455686883453</c:v>
                </c:pt>
                <c:pt idx="2">
                  <c:v>0.7932894879379141</c:v>
                </c:pt>
                <c:pt idx="3">
                  <c:v>0.82293179955777551</c:v>
                </c:pt>
                <c:pt idx="4">
                  <c:v>0.92074311955178001</c:v>
                </c:pt>
                <c:pt idx="5">
                  <c:v>0.90838052650279877</c:v>
                </c:pt>
                <c:pt idx="6">
                  <c:v>1.0929272816425069</c:v>
                </c:pt>
                <c:pt idx="7">
                  <c:v>1.2695042034321</c:v>
                </c:pt>
                <c:pt idx="8">
                  <c:v>1.4691599777452999</c:v>
                </c:pt>
                <c:pt idx="9">
                  <c:v>1.7144410320459029</c:v>
                </c:pt>
                <c:pt idx="10">
                  <c:v>1.5740064605333901</c:v>
                </c:pt>
                <c:pt idx="11">
                  <c:v>1.3759656046377</c:v>
                </c:pt>
                <c:pt idx="12">
                  <c:v>1.291948830207698</c:v>
                </c:pt>
                <c:pt idx="13">
                  <c:v>1.2500835476657397</c:v>
                </c:pt>
                <c:pt idx="14">
                  <c:v>1.2043904056925545</c:v>
                </c:pt>
                <c:pt idx="15">
                  <c:v>1.3265052754811999</c:v>
                </c:pt>
                <c:pt idx="16">
                  <c:v>1.4232386317999555</c:v>
                </c:pt>
                <c:pt idx="17">
                  <c:v>1.3644806895192365</c:v>
                </c:pt>
                <c:pt idx="18">
                  <c:v>1.299018990205173</c:v>
                </c:pt>
                <c:pt idx="19">
                  <c:v>1.2704185386145077</c:v>
                </c:pt>
                <c:pt idx="20">
                  <c:v>1.3280400486145076</c:v>
                </c:pt>
                <c:pt idx="21">
                  <c:v>1.4857214607145075</c:v>
                </c:pt>
                <c:pt idx="22">
                  <c:v>1.5454169579999983</c:v>
                </c:pt>
              </c:numCache>
              <c:extLst xmlns:c15="http://schemas.microsoft.com/office/drawing/2012/chart"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1-5BA9-46C9-B221-E3B87A45AE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48086784"/>
        <c:axId val="1494853584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v>Green</c:v>
                </c:tx>
                <c:spPr>
                  <a:ln w="19050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cat>
                  <c:numRef>
                    <c:extLst>
                      <c:ext uri="{02D57815-91ED-43cb-92C2-25804820EDAC}">
                        <c15:formulaRef>
                          <c15:sqref>Equations!$A$4:$A$26</c15:sqref>
                        </c15:formulaRef>
                      </c:ext>
                    </c:extLst>
                    <c:numCache>
                      <c:formatCode>General</c:formatCode>
                      <c:ptCount val="23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  <c:pt idx="17">
                        <c:v>18</c:v>
                      </c:pt>
                      <c:pt idx="18">
                        <c:v>19</c:v>
                      </c:pt>
                      <c:pt idx="19">
                        <c:v>20</c:v>
                      </c:pt>
                      <c:pt idx="20">
                        <c:v>21</c:v>
                      </c:pt>
                      <c:pt idx="21">
                        <c:v>22</c:v>
                      </c:pt>
                      <c:pt idx="22">
                        <c:v>23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results!$AS$4:$AS$26</c15:sqref>
                        </c15:formulaRef>
                      </c:ext>
                    </c:extLst>
                    <c:numCache>
                      <c:formatCode>General</c:formatCode>
                      <c:ptCount val="23"/>
                      <c:pt idx="0">
                        <c:v>2.6482405472792272E-3</c:v>
                      </c:pt>
                      <c:pt idx="1">
                        <c:v>2.0482871922531416E-2</c:v>
                      </c:pt>
                      <c:pt idx="2">
                        <c:v>5.7912733852794204E-2</c:v>
                      </c:pt>
                      <c:pt idx="3">
                        <c:v>0.11517681817649685</c:v>
                      </c:pt>
                      <c:pt idx="4">
                        <c:v>0.20755235974574915</c:v>
                      </c:pt>
                      <c:pt idx="5">
                        <c:v>0.31835733145867062</c:v>
                      </c:pt>
                      <c:pt idx="6">
                        <c:v>0.47282550886249769</c:v>
                      </c:pt>
                      <c:pt idx="7">
                        <c:v>0.63660034292697421</c:v>
                      </c:pt>
                      <c:pt idx="8">
                        <c:v>0.65358581061155485</c:v>
                      </c:pt>
                      <c:pt idx="9">
                        <c:v>0.64402659162947251</c:v>
                      </c:pt>
                      <c:pt idx="10">
                        <c:v>0.59743637119048987</c:v>
                      </c:pt>
                      <c:pt idx="11">
                        <c:v>0.66608842639127386</c:v>
                      </c:pt>
                      <c:pt idx="12">
                        <c:v>0.65788146446920293</c:v>
                      </c:pt>
                      <c:pt idx="13">
                        <c:v>0.6447091236749396</c:v>
                      </c:pt>
                      <c:pt idx="14">
                        <c:v>0.63454040023920422</c:v>
                      </c:pt>
                      <c:pt idx="15">
                        <c:v>0.63194552894031919</c:v>
                      </c:pt>
                      <c:pt idx="16">
                        <c:v>0.62728222371255482</c:v>
                      </c:pt>
                      <c:pt idx="17">
                        <c:v>0.61886745088089401</c:v>
                      </c:pt>
                      <c:pt idx="18">
                        <c:v>0.61938585914860311</c:v>
                      </c:pt>
                      <c:pt idx="19">
                        <c:v>0.66453338803011741</c:v>
                      </c:pt>
                      <c:pt idx="20">
                        <c:v>0.63596117330469493</c:v>
                      </c:pt>
                      <c:pt idx="21">
                        <c:v>0.63596117330469493</c:v>
                      </c:pt>
                      <c:pt idx="22">
                        <c:v>0.63596117330469493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5BA9-46C9-B221-E3B87A45AE36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v>Red</c:v>
                </c:tx>
                <c:spPr>
                  <a:ln w="19050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results!$AS$31:$AS$53</c15:sqref>
                        </c15:formulaRef>
                      </c:ext>
                    </c:extLst>
                    <c:numCache>
                      <c:formatCode>General</c:formatCode>
                      <c:ptCount val="23"/>
                      <c:pt idx="0">
                        <c:v>4.4092534703629692E-3</c:v>
                      </c:pt>
                      <c:pt idx="1">
                        <c:v>2.2626858221316697E-2</c:v>
                      </c:pt>
                      <c:pt idx="2">
                        <c:v>6.3984904458209452E-2</c:v>
                      </c:pt>
                      <c:pt idx="3">
                        <c:v>0.12711982304487976</c:v>
                      </c:pt>
                      <c:pt idx="4">
                        <c:v>0.22905978601216923</c:v>
                      </c:pt>
                      <c:pt idx="5">
                        <c:v>0.35084533154736058</c:v>
                      </c:pt>
                      <c:pt idx="6">
                        <c:v>0.52066774957481787</c:v>
                      </c:pt>
                      <c:pt idx="7">
                        <c:v>0.6995963526129092</c:v>
                      </c:pt>
                      <c:pt idx="8">
                        <c:v>0.71872515118522662</c:v>
                      </c:pt>
                      <c:pt idx="9">
                        <c:v>0.70794976880194738</c:v>
                      </c:pt>
                      <c:pt idx="10">
                        <c:v>0.65574318912168572</c:v>
                      </c:pt>
                      <c:pt idx="11">
                        <c:v>0.73286340296994001</c:v>
                      </c:pt>
                      <c:pt idx="12">
                        <c:v>0.72357658095202559</c:v>
                      </c:pt>
                      <c:pt idx="13">
                        <c:v>0.70871825490624363</c:v>
                      </c:pt>
                      <c:pt idx="14">
                        <c:v>0.69728171731482569</c:v>
                      </c:pt>
                      <c:pt idx="15">
                        <c:v>0.69436747190620929</c:v>
                      </c:pt>
                      <c:pt idx="16">
                        <c:v>0.68913413368929644</c:v>
                      </c:pt>
                      <c:pt idx="17">
                        <c:v>0.67970270112661157</c:v>
                      </c:pt>
                      <c:pt idx="18">
                        <c:v>0.68028332053483842</c:v>
                      </c:pt>
                      <c:pt idx="19">
                        <c:v>0.7311018177321893</c:v>
                      </c:pt>
                      <c:pt idx="20">
                        <c:v>0.69887804411610421</c:v>
                      </c:pt>
                      <c:pt idx="21">
                        <c:v>0.69887804411610421</c:v>
                      </c:pt>
                      <c:pt idx="22">
                        <c:v>0.69887804411610421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5BA9-46C9-B221-E3B87A45AE36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v>offN_Red</c:v>
                </c:tx>
                <c:spPr>
                  <a:ln w="19050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/>
                    </a:solidFill>
                    <a:ln w="9525">
                      <a:solidFill>
                        <a:schemeClr val="accent4"/>
                      </a:solidFill>
                    </a:ln>
                    <a:effectLst/>
                  </c:spPr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results!$AS$85:$AS$107</c15:sqref>
                        </c15:formulaRef>
                      </c:ext>
                    </c:extLst>
                    <c:numCache>
                      <c:formatCode>General</c:formatCode>
                      <c:ptCount val="23"/>
                      <c:pt idx="0">
                        <c:v>6.9306493259839279E-3</c:v>
                      </c:pt>
                      <c:pt idx="1">
                        <c:v>2.9499489372503358E-2</c:v>
                      </c:pt>
                      <c:pt idx="2">
                        <c:v>4.1429870674559929E-2</c:v>
                      </c:pt>
                      <c:pt idx="3">
                        <c:v>7.9754692249693365E-2</c:v>
                      </c:pt>
                      <c:pt idx="4">
                        <c:v>0.19769532023248967</c:v>
                      </c:pt>
                      <c:pt idx="5">
                        <c:v>0.37206846544805894</c:v>
                      </c:pt>
                      <c:pt idx="6">
                        <c:v>0.55723434348634149</c:v>
                      </c:pt>
                      <c:pt idx="7">
                        <c:v>0.75013435746208013</c:v>
                      </c:pt>
                      <c:pt idx="8">
                        <c:v>0.806998237482904</c:v>
                      </c:pt>
                      <c:pt idx="9">
                        <c:v>0.81678349354702318</c:v>
                      </c:pt>
                      <c:pt idx="10">
                        <c:v>0.78261404013312019</c:v>
                      </c:pt>
                      <c:pt idx="11">
                        <c:v>0.7564602440838466</c:v>
                      </c:pt>
                      <c:pt idx="12">
                        <c:v>0.780449956065285</c:v>
                      </c:pt>
                      <c:pt idx="13">
                        <c:v>0.79008644986701082</c:v>
                      </c:pt>
                      <c:pt idx="14">
                        <c:v>0.81782386649850014</c:v>
                      </c:pt>
                      <c:pt idx="15">
                        <c:v>0.83615493123667795</c:v>
                      </c:pt>
                      <c:pt idx="16">
                        <c:v>0.84350408336145999</c:v>
                      </c:pt>
                      <c:pt idx="17">
                        <c:v>0.83992853294780423</c:v>
                      </c:pt>
                      <c:pt idx="18">
                        <c:v>0.79921681966704372</c:v>
                      </c:pt>
                      <c:pt idx="19">
                        <c:v>0.85397984415184069</c:v>
                      </c:pt>
                      <c:pt idx="20">
                        <c:v>0.90077161786177029</c:v>
                      </c:pt>
                      <c:pt idx="21">
                        <c:v>0.84694390695407973</c:v>
                      </c:pt>
                      <c:pt idx="22">
                        <c:v>0.84694390695407973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5BA9-46C9-B221-E3B87A45AE36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v>Real_green</c:v>
                </c:tx>
                <c:spPr>
                  <a:ln w="19050" cap="rnd">
                    <a:noFill/>
                    <a:round/>
                  </a:ln>
                  <a:effectLst/>
                </c:spPr>
                <c:marker>
                  <c:symbol val="triangle"/>
                  <c:size val="5"/>
                  <c:spPr>
                    <a:solidFill>
                      <a:srgbClr val="002060"/>
                    </a:solidFill>
                    <a:ln w="9525">
                      <a:noFill/>
                    </a:ln>
                    <a:effectLst/>
                  </c:spPr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results!$AT$4:$AT$26</c15:sqref>
                        </c15:formulaRef>
                      </c:ext>
                    </c:extLst>
                    <c:numCache>
                      <c:formatCode>General</c:formatCode>
                      <c:ptCount val="23"/>
                      <c:pt idx="0">
                        <c:v>0.21667165999999899</c:v>
                      </c:pt>
                      <c:pt idx="1">
                        <c:v>0.24396708372524753</c:v>
                      </c:pt>
                      <c:pt idx="2">
                        <c:v>0.11010212049717268</c:v>
                      </c:pt>
                      <c:pt idx="3">
                        <c:v>0.17715052756768032</c:v>
                      </c:pt>
                      <c:pt idx="4">
                        <c:v>0.28430573375270429</c:v>
                      </c:pt>
                      <c:pt idx="5">
                        <c:v>0.36436441630564753</c:v>
                      </c:pt>
                      <c:pt idx="6">
                        <c:v>0.34191337145474787</c:v>
                      </c:pt>
                      <c:pt idx="7">
                        <c:v>0.34240131937091428</c:v>
                      </c:pt>
                      <c:pt idx="8">
                        <c:v>0.41554447854243987</c:v>
                      </c:pt>
                      <c:pt idx="9">
                        <c:v>0.55141679620200101</c:v>
                      </c:pt>
                      <c:pt idx="10">
                        <c:v>0.66049051289871319</c:v>
                      </c:pt>
                      <c:pt idx="11">
                        <c:v>0.72870398834997696</c:v>
                      </c:pt>
                      <c:pt idx="12">
                        <c:v>0.90699711485302936</c:v>
                      </c:pt>
                      <c:pt idx="13">
                        <c:v>0.84316048160243096</c:v>
                      </c:pt>
                      <c:pt idx="14">
                        <c:v>0.82692059515782901</c:v>
                      </c:pt>
                      <c:pt idx="15">
                        <c:v>0.79641445176807313</c:v>
                      </c:pt>
                      <c:pt idx="16">
                        <c:v>0.80796578724955048</c:v>
                      </c:pt>
                      <c:pt idx="17">
                        <c:v>0.81549828469142993</c:v>
                      </c:pt>
                      <c:pt idx="18">
                        <c:v>0.82364203832008109</c:v>
                      </c:pt>
                      <c:pt idx="19">
                        <c:v>0.72469457130629278</c:v>
                      </c:pt>
                      <c:pt idx="20">
                        <c:v>0.72273520787815815</c:v>
                      </c:pt>
                      <c:pt idx="21">
                        <c:v>0.87955668008968224</c:v>
                      </c:pt>
                      <c:pt idx="22">
                        <c:v>0.93796983000000089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5BA9-46C9-B221-E3B87A45AE36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v>real_red</c:v>
                </c:tx>
                <c:spPr>
                  <a:ln w="19050" cap="rnd">
                    <a:noFill/>
                    <a:round/>
                  </a:ln>
                  <a:effectLst/>
                </c:spPr>
                <c:marker>
                  <c:symbol val="triangle"/>
                  <c:size val="5"/>
                  <c:spPr>
                    <a:solidFill>
                      <a:schemeClr val="accent2">
                        <a:lumMod val="50000"/>
                      </a:schemeClr>
                    </a:solidFill>
                    <a:ln w="9525">
                      <a:noFill/>
                    </a:ln>
                    <a:effectLst/>
                  </c:spPr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results!$AT$31:$AT$53</c15:sqref>
                        </c15:formulaRef>
                      </c:ext>
                    </c:extLst>
                    <c:numCache>
                      <c:formatCode>General</c:formatCode>
                      <c:ptCount val="23"/>
                      <c:pt idx="0">
                        <c:v>0.28342044</c:v>
                      </c:pt>
                      <c:pt idx="1">
                        <c:v>0.265082522747562</c:v>
                      </c:pt>
                      <c:pt idx="2">
                        <c:v>0.30455447789464951</c:v>
                      </c:pt>
                      <c:pt idx="3">
                        <c:v>0.39055320274791633</c:v>
                      </c:pt>
                      <c:pt idx="4">
                        <c:v>0.50018670798179132</c:v>
                      </c:pt>
                      <c:pt idx="5">
                        <c:v>0.51932121458109304</c:v>
                      </c:pt>
                      <c:pt idx="6">
                        <c:v>0.61694167324257654</c:v>
                      </c:pt>
                      <c:pt idx="7">
                        <c:v>0.6402037524450821</c:v>
                      </c:pt>
                      <c:pt idx="8">
                        <c:v>0.62374892881502342</c:v>
                      </c:pt>
                      <c:pt idx="9">
                        <c:v>0.56606073628844134</c:v>
                      </c:pt>
                      <c:pt idx="10">
                        <c:v>0.47364196708314749</c:v>
                      </c:pt>
                      <c:pt idx="11">
                        <c:v>0.4086356992000037</c:v>
                      </c:pt>
                      <c:pt idx="12">
                        <c:v>0.592452942098596</c:v>
                      </c:pt>
                      <c:pt idx="13">
                        <c:v>0.70488258983948515</c:v>
                      </c:pt>
                      <c:pt idx="14">
                        <c:v>0.56177252482741113</c:v>
                      </c:pt>
                      <c:pt idx="15">
                        <c:v>0.63992046933156943</c:v>
                      </c:pt>
                      <c:pt idx="16">
                        <c:v>0.70857704529069554</c:v>
                      </c:pt>
                      <c:pt idx="17">
                        <c:v>0.63845427183485615</c:v>
                      </c:pt>
                      <c:pt idx="18">
                        <c:v>0.73853103117650143</c:v>
                      </c:pt>
                      <c:pt idx="19">
                        <c:v>0.67526793554628151</c:v>
                      </c:pt>
                      <c:pt idx="20">
                        <c:v>0.64097832783216524</c:v>
                      </c:pt>
                      <c:pt idx="21">
                        <c:v>0.80012371212156597</c:v>
                      </c:pt>
                      <c:pt idx="22">
                        <c:v>0.81700919999999977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5BA9-46C9-B221-E3B87A45AE36}"/>
                  </c:ext>
                </c:extLst>
              </c15:ser>
            </c15:filteredLineSeries>
            <c15:filteredLineSeries>
              <c15:ser>
                <c:idx val="7"/>
                <c:order val="7"/>
                <c:tx>
                  <c:v>real_offN_Red</c:v>
                </c:tx>
                <c:spPr>
                  <a:ln w="19050" cap="rnd">
                    <a:noFill/>
                    <a:round/>
                  </a:ln>
                  <a:effectLst/>
                </c:spPr>
                <c:marker>
                  <c:symbol val="square"/>
                  <c:size val="5"/>
                  <c:spPr>
                    <a:solidFill>
                      <a:schemeClr val="accent4"/>
                    </a:solidFill>
                    <a:ln w="9525">
                      <a:noFill/>
                    </a:ln>
                    <a:effectLst/>
                  </c:spPr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results!$AT$85:$AT$107</c15:sqref>
                        </c15:formulaRef>
                      </c:ext>
                    </c:extLst>
                    <c:numCache>
                      <c:formatCode>General</c:formatCode>
                      <c:ptCount val="23"/>
                      <c:pt idx="0">
                        <c:v>0.31577690000000003</c:v>
                      </c:pt>
                      <c:pt idx="1">
                        <c:v>0.49362790587290745</c:v>
                      </c:pt>
                      <c:pt idx="2">
                        <c:v>0.69544475851361764</c:v>
                      </c:pt>
                      <c:pt idx="3">
                        <c:v>0.76878177546753668</c:v>
                      </c:pt>
                      <c:pt idx="4">
                        <c:v>0.84130312210263603</c:v>
                      </c:pt>
                      <c:pt idx="5">
                        <c:v>0.97184580942573306</c:v>
                      </c:pt>
                      <c:pt idx="6">
                        <c:v>1.1595370769845901</c:v>
                      </c:pt>
                      <c:pt idx="7">
                        <c:v>1.5082482584810299</c:v>
                      </c:pt>
                      <c:pt idx="8">
                        <c:v>1.6653343635424043</c:v>
                      </c:pt>
                      <c:pt idx="9">
                        <c:v>1.6723510231292051</c:v>
                      </c:pt>
                      <c:pt idx="10">
                        <c:v>1.5083403505815001</c:v>
                      </c:pt>
                      <c:pt idx="11">
                        <c:v>1.41935626156299</c:v>
                      </c:pt>
                      <c:pt idx="12">
                        <c:v>1.5100973900529258</c:v>
                      </c:pt>
                      <c:pt idx="13">
                        <c:v>1.5468966301787399</c:v>
                      </c:pt>
                      <c:pt idx="14">
                        <c:v>1.5959712685287999</c:v>
                      </c:pt>
                      <c:pt idx="15">
                        <c:v>1.24385141954851</c:v>
                      </c:pt>
                      <c:pt idx="16">
                        <c:v>1.1175107133754203</c:v>
                      </c:pt>
                      <c:pt idx="17">
                        <c:v>1.154914476806955</c:v>
                      </c:pt>
                      <c:pt idx="18">
                        <c:v>1.1550103669217944</c:v>
                      </c:pt>
                      <c:pt idx="19">
                        <c:v>1.2684311018440522</c:v>
                      </c:pt>
                      <c:pt idx="20">
                        <c:v>1.5540155708440513</c:v>
                      </c:pt>
                      <c:pt idx="21">
                        <c:v>1.7114006965583386</c:v>
                      </c:pt>
                      <c:pt idx="22">
                        <c:v>1.6958979257142863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5BA9-46C9-B221-E3B87A45AE36}"/>
                  </c:ext>
                </c:extLst>
              </c15:ser>
            </c15:filteredLineSeries>
          </c:ext>
        </c:extLst>
      </c:lineChart>
      <c:catAx>
        <c:axId val="1848086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94853584"/>
        <c:crosses val="autoZero"/>
        <c:auto val="1"/>
        <c:lblAlgn val="ctr"/>
        <c:lblOffset val="100"/>
        <c:noMultiLvlLbl val="0"/>
      </c:catAx>
      <c:valAx>
        <c:axId val="1494853584"/>
        <c:scaling>
          <c:orientation val="minMax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48086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130261751420054"/>
          <c:y val="0.9172747297263083"/>
          <c:w val="0.7308215840812583"/>
          <c:h val="8.2725270273691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712223880511672"/>
          <c:y val="0.11321332565284178"/>
          <c:w val="0.73492281996219"/>
          <c:h val="0.66903353814644129"/>
        </c:manualLayout>
      </c:layout>
      <c:lineChart>
        <c:grouping val="standard"/>
        <c:varyColors val="0"/>
        <c:ser>
          <c:idx val="0"/>
          <c:order val="0"/>
          <c:tx>
            <c:strRef>
              <c:f>results!$AS$3</c:f>
              <c:strCache>
                <c:ptCount val="1"/>
                <c:pt idx="0">
                  <c:v>Model_green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Equations!$A$4:$A$26</c:f>
              <c:numCache>
                <c:formatCode>General</c:formatCode>
                <c:ptCount val="2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</c:numCache>
              <c:extLst xmlns:c15="http://schemas.microsoft.com/office/drawing/2012/chart"/>
            </c:numRef>
          </c:cat>
          <c:val>
            <c:numRef>
              <c:f>results!$AS$4:$AS$26</c:f>
              <c:numCache>
                <c:formatCode>General</c:formatCode>
                <c:ptCount val="23"/>
                <c:pt idx="0">
                  <c:v>2.6482405472792272E-3</c:v>
                </c:pt>
                <c:pt idx="1">
                  <c:v>2.0482871922531416E-2</c:v>
                </c:pt>
                <c:pt idx="2">
                  <c:v>5.7912733852794204E-2</c:v>
                </c:pt>
                <c:pt idx="3">
                  <c:v>0.11517681817649685</c:v>
                </c:pt>
                <c:pt idx="4">
                  <c:v>0.20755235974574915</c:v>
                </c:pt>
                <c:pt idx="5">
                  <c:v>0.31835733145867062</c:v>
                </c:pt>
                <c:pt idx="6">
                  <c:v>0.47282550886249769</c:v>
                </c:pt>
                <c:pt idx="7">
                  <c:v>0.63660034292697421</c:v>
                </c:pt>
                <c:pt idx="8">
                  <c:v>0.65358581061155485</c:v>
                </c:pt>
                <c:pt idx="9">
                  <c:v>0.64402659162947251</c:v>
                </c:pt>
                <c:pt idx="10">
                  <c:v>0.59743637119048987</c:v>
                </c:pt>
                <c:pt idx="11">
                  <c:v>0.66608842639127386</c:v>
                </c:pt>
                <c:pt idx="12">
                  <c:v>0.65788146446920293</c:v>
                </c:pt>
                <c:pt idx="13">
                  <c:v>0.6447091236749396</c:v>
                </c:pt>
                <c:pt idx="14">
                  <c:v>0.63454040023920422</c:v>
                </c:pt>
                <c:pt idx="15">
                  <c:v>0.63194552894031919</c:v>
                </c:pt>
                <c:pt idx="16">
                  <c:v>0.62728222371255482</c:v>
                </c:pt>
                <c:pt idx="17">
                  <c:v>0.61886745088089401</c:v>
                </c:pt>
                <c:pt idx="18">
                  <c:v>0.61938585914860311</c:v>
                </c:pt>
                <c:pt idx="19">
                  <c:v>0.66453338803011741</c:v>
                </c:pt>
                <c:pt idx="20">
                  <c:v>0.63596117330469493</c:v>
                </c:pt>
                <c:pt idx="21">
                  <c:v>0.63596117330469493</c:v>
                </c:pt>
                <c:pt idx="22">
                  <c:v>0.63596117330469493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0-4AC2-4CA7-9206-8EA038F49C94}"/>
            </c:ext>
          </c:extLst>
        </c:ser>
        <c:ser>
          <c:idx val="4"/>
          <c:order val="4"/>
          <c:tx>
            <c:strRef>
              <c:f>results!$AT$3</c:f>
              <c:strCache>
                <c:ptCount val="1"/>
                <c:pt idx="0">
                  <c:v>Exp_green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triangle"/>
            <c:size val="5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errBars>
            <c:errDir val="y"/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results!$AT$4:$AT$26</c:f>
              <c:numCache>
                <c:formatCode>General</c:formatCode>
                <c:ptCount val="23"/>
                <c:pt idx="0">
                  <c:v>0.21667165999999899</c:v>
                </c:pt>
                <c:pt idx="1">
                  <c:v>0.24396708372524753</c:v>
                </c:pt>
                <c:pt idx="2">
                  <c:v>0.11010212049717268</c:v>
                </c:pt>
                <c:pt idx="3">
                  <c:v>0.17715052756768032</c:v>
                </c:pt>
                <c:pt idx="4">
                  <c:v>0.28430573375270429</c:v>
                </c:pt>
                <c:pt idx="5">
                  <c:v>0.36436441630564753</c:v>
                </c:pt>
                <c:pt idx="6">
                  <c:v>0.34191337145474787</c:v>
                </c:pt>
                <c:pt idx="7">
                  <c:v>0.34240131937091428</c:v>
                </c:pt>
                <c:pt idx="8">
                  <c:v>0.41554447854243987</c:v>
                </c:pt>
                <c:pt idx="9">
                  <c:v>0.55141679620200101</c:v>
                </c:pt>
                <c:pt idx="10">
                  <c:v>0.66049051289871319</c:v>
                </c:pt>
                <c:pt idx="11">
                  <c:v>0.72870398834997696</c:v>
                </c:pt>
                <c:pt idx="12">
                  <c:v>0.90699711485302936</c:v>
                </c:pt>
                <c:pt idx="13">
                  <c:v>0.84316048160243096</c:v>
                </c:pt>
                <c:pt idx="14">
                  <c:v>0.82692059515782901</c:v>
                </c:pt>
                <c:pt idx="15">
                  <c:v>0.79641445176807313</c:v>
                </c:pt>
                <c:pt idx="16">
                  <c:v>0.80796578724955048</c:v>
                </c:pt>
                <c:pt idx="17">
                  <c:v>0.81549828469142993</c:v>
                </c:pt>
                <c:pt idx="18">
                  <c:v>0.82364203832008109</c:v>
                </c:pt>
                <c:pt idx="19">
                  <c:v>0.72469457130629278</c:v>
                </c:pt>
                <c:pt idx="20">
                  <c:v>0.72273520787815815</c:v>
                </c:pt>
                <c:pt idx="21">
                  <c:v>0.87955668008968224</c:v>
                </c:pt>
                <c:pt idx="22">
                  <c:v>0.93796983000000089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1-4AC2-4CA7-9206-8EA038F49C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48086784"/>
        <c:axId val="1494853584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results!$AS$30</c15:sqref>
                        </c15:formulaRef>
                      </c:ext>
                    </c:extLst>
                    <c:strCache>
                      <c:ptCount val="1"/>
                      <c:pt idx="0">
                        <c:v>Model_red</c:v>
                      </c:pt>
                    </c:strCache>
                  </c:strRef>
                </c:tx>
                <c:spPr>
                  <a:ln w="19050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val>
                  <c:numRef>
                    <c:extLst>
                      <c:ext uri="{02D57815-91ED-43cb-92C2-25804820EDAC}">
                        <c15:formulaRef>
                          <c15:sqref>results!$AS$31:$AS$53</c15:sqref>
                        </c15:formulaRef>
                      </c:ext>
                    </c:extLst>
                    <c:numCache>
                      <c:formatCode>General</c:formatCode>
                      <c:ptCount val="23"/>
                      <c:pt idx="0">
                        <c:v>4.4092534703629692E-3</c:v>
                      </c:pt>
                      <c:pt idx="1">
                        <c:v>2.2626858221316697E-2</c:v>
                      </c:pt>
                      <c:pt idx="2">
                        <c:v>6.3984904458209452E-2</c:v>
                      </c:pt>
                      <c:pt idx="3">
                        <c:v>0.12711982304487976</c:v>
                      </c:pt>
                      <c:pt idx="4">
                        <c:v>0.22905978601216923</c:v>
                      </c:pt>
                      <c:pt idx="5">
                        <c:v>0.35084533154736058</c:v>
                      </c:pt>
                      <c:pt idx="6">
                        <c:v>0.52066774957481787</c:v>
                      </c:pt>
                      <c:pt idx="7">
                        <c:v>0.6995963526129092</c:v>
                      </c:pt>
                      <c:pt idx="8">
                        <c:v>0.71872515118522662</c:v>
                      </c:pt>
                      <c:pt idx="9">
                        <c:v>0.70794976880194738</c:v>
                      </c:pt>
                      <c:pt idx="10">
                        <c:v>0.65574318912168572</c:v>
                      </c:pt>
                      <c:pt idx="11">
                        <c:v>0.73286340296994001</c:v>
                      </c:pt>
                      <c:pt idx="12">
                        <c:v>0.72357658095202559</c:v>
                      </c:pt>
                      <c:pt idx="13">
                        <c:v>0.70871825490624363</c:v>
                      </c:pt>
                      <c:pt idx="14">
                        <c:v>0.69728171731482569</c:v>
                      </c:pt>
                      <c:pt idx="15">
                        <c:v>0.69436747190620929</c:v>
                      </c:pt>
                      <c:pt idx="16">
                        <c:v>0.68913413368929644</c:v>
                      </c:pt>
                      <c:pt idx="17">
                        <c:v>0.67970270112661157</c:v>
                      </c:pt>
                      <c:pt idx="18">
                        <c:v>0.68028332053483842</c:v>
                      </c:pt>
                      <c:pt idx="19">
                        <c:v>0.7311018177321893</c:v>
                      </c:pt>
                      <c:pt idx="20">
                        <c:v>0.69887804411610421</c:v>
                      </c:pt>
                      <c:pt idx="21">
                        <c:v>0.69887804411610421</c:v>
                      </c:pt>
                      <c:pt idx="22">
                        <c:v>0.69887804411610421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4AC2-4CA7-9206-8EA038F49C94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results!$AS$57</c15:sqref>
                        </c15:formulaRef>
                      </c:ext>
                    </c:extLst>
                    <c:strCache>
                      <c:ptCount val="1"/>
                      <c:pt idx="0">
                        <c:v>Model_offN_green</c:v>
                      </c:pt>
                    </c:strCache>
                  </c:strRef>
                </c:tx>
                <c:spPr>
                  <a:ln w="19050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results!$AS$58:$AS$80</c15:sqref>
                        </c15:formulaRef>
                      </c:ext>
                    </c:extLst>
                    <c:numCache>
                      <c:formatCode>General</c:formatCode>
                      <c:ptCount val="23"/>
                      <c:pt idx="0">
                        <c:v>2.8974388282997777E-3</c:v>
                      </c:pt>
                      <c:pt idx="1">
                        <c:v>1.8446936194797387E-2</c:v>
                      </c:pt>
                      <c:pt idx="2">
                        <c:v>3.7605192857240774E-2</c:v>
                      </c:pt>
                      <c:pt idx="3">
                        <c:v>7.2162440359259269E-2</c:v>
                      </c:pt>
                      <c:pt idx="4">
                        <c:v>0.29321322683010959</c:v>
                      </c:pt>
                      <c:pt idx="5">
                        <c:v>0.34438343884210187</c:v>
                      </c:pt>
                      <c:pt idx="6">
                        <c:v>0.51635245699461574</c:v>
                      </c:pt>
                      <c:pt idx="7">
                        <c:v>0.74079632280626151</c:v>
                      </c:pt>
                      <c:pt idx="8">
                        <c:v>0.73209426290734037</c:v>
                      </c:pt>
                      <c:pt idx="9">
                        <c:v>0.73209426290734037</c:v>
                      </c:pt>
                      <c:pt idx="10">
                        <c:v>0.73209426290734037</c:v>
                      </c:pt>
                      <c:pt idx="11">
                        <c:v>0.74655044417607308</c:v>
                      </c:pt>
                      <c:pt idx="12">
                        <c:v>0.76835941625045834</c:v>
                      </c:pt>
                      <c:pt idx="13">
                        <c:v>0.73296602720014792</c:v>
                      </c:pt>
                      <c:pt idx="14">
                        <c:v>0.80229369958743157</c:v>
                      </c:pt>
                      <c:pt idx="15">
                        <c:v>0.77711414149966107</c:v>
                      </c:pt>
                      <c:pt idx="16">
                        <c:v>0.78415951886965185</c:v>
                      </c:pt>
                      <c:pt idx="17">
                        <c:v>0.78073166958877938</c:v>
                      </c:pt>
                      <c:pt idx="18">
                        <c:v>0.83752426505835309</c:v>
                      </c:pt>
                      <c:pt idx="19">
                        <c:v>0.84228585517673304</c:v>
                      </c:pt>
                      <c:pt idx="20">
                        <c:v>0.8390872328020863</c:v>
                      </c:pt>
                      <c:pt idx="21">
                        <c:v>0.82869419546780487</c:v>
                      </c:pt>
                      <c:pt idx="22">
                        <c:v>0.82869419546780487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4AC2-4CA7-9206-8EA038F49C94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results!$AS$84</c15:sqref>
                        </c15:formulaRef>
                      </c:ext>
                    </c:extLst>
                    <c:strCache>
                      <c:ptCount val="1"/>
                      <c:pt idx="0">
                        <c:v>Model_offN_red</c:v>
                      </c:pt>
                    </c:strCache>
                  </c:strRef>
                </c:tx>
                <c:spPr>
                  <a:ln w="19050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/>
                    </a:solidFill>
                    <a:ln w="9525">
                      <a:solidFill>
                        <a:schemeClr val="accent4"/>
                      </a:solidFill>
                    </a:ln>
                    <a:effectLst/>
                  </c:spPr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results!$AS$85:$AS$107</c15:sqref>
                        </c15:formulaRef>
                      </c:ext>
                    </c:extLst>
                    <c:numCache>
                      <c:formatCode>General</c:formatCode>
                      <c:ptCount val="23"/>
                      <c:pt idx="0">
                        <c:v>6.9306493259839279E-3</c:v>
                      </c:pt>
                      <c:pt idx="1">
                        <c:v>2.9499489372503358E-2</c:v>
                      </c:pt>
                      <c:pt idx="2">
                        <c:v>4.1429870674559929E-2</c:v>
                      </c:pt>
                      <c:pt idx="3">
                        <c:v>7.9754692249693365E-2</c:v>
                      </c:pt>
                      <c:pt idx="4">
                        <c:v>0.19769532023248967</c:v>
                      </c:pt>
                      <c:pt idx="5">
                        <c:v>0.37206846544805894</c:v>
                      </c:pt>
                      <c:pt idx="6">
                        <c:v>0.55723434348634149</c:v>
                      </c:pt>
                      <c:pt idx="7">
                        <c:v>0.75013435746208013</c:v>
                      </c:pt>
                      <c:pt idx="8">
                        <c:v>0.806998237482904</c:v>
                      </c:pt>
                      <c:pt idx="9">
                        <c:v>0.81678349354702318</c:v>
                      </c:pt>
                      <c:pt idx="10">
                        <c:v>0.78261404013312019</c:v>
                      </c:pt>
                      <c:pt idx="11">
                        <c:v>0.7564602440838466</c:v>
                      </c:pt>
                      <c:pt idx="12">
                        <c:v>0.780449956065285</c:v>
                      </c:pt>
                      <c:pt idx="13">
                        <c:v>0.79008644986701082</c:v>
                      </c:pt>
                      <c:pt idx="14">
                        <c:v>0.81782386649850014</c:v>
                      </c:pt>
                      <c:pt idx="15">
                        <c:v>0.83615493123667795</c:v>
                      </c:pt>
                      <c:pt idx="16">
                        <c:v>0.84350408336145999</c:v>
                      </c:pt>
                      <c:pt idx="17">
                        <c:v>0.83992853294780423</c:v>
                      </c:pt>
                      <c:pt idx="18">
                        <c:v>0.79921681966704372</c:v>
                      </c:pt>
                      <c:pt idx="19">
                        <c:v>0.85397984415184069</c:v>
                      </c:pt>
                      <c:pt idx="20">
                        <c:v>0.90077161786177029</c:v>
                      </c:pt>
                      <c:pt idx="21">
                        <c:v>0.84694390695407973</c:v>
                      </c:pt>
                      <c:pt idx="22">
                        <c:v>0.84694390695407973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4AC2-4CA7-9206-8EA038F49C94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results!$AT$30</c15:sqref>
                        </c15:formulaRef>
                      </c:ext>
                    </c:extLst>
                    <c:strCache>
                      <c:ptCount val="1"/>
                      <c:pt idx="0">
                        <c:v>Exp_red</c:v>
                      </c:pt>
                    </c:strCache>
                  </c:strRef>
                </c:tx>
                <c:spPr>
                  <a:ln w="19050" cap="rnd">
                    <a:noFill/>
                    <a:round/>
                  </a:ln>
                  <a:effectLst/>
                </c:spPr>
                <c:marker>
                  <c:symbol val="triangle"/>
                  <c:size val="5"/>
                  <c:spPr>
                    <a:solidFill>
                      <a:schemeClr val="accent2">
                        <a:lumMod val="50000"/>
                      </a:schemeClr>
                    </a:solidFill>
                    <a:ln w="9525">
                      <a:noFill/>
                    </a:ln>
                    <a:effectLst/>
                  </c:spPr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results!$AT$31:$AT$53</c15:sqref>
                        </c15:formulaRef>
                      </c:ext>
                    </c:extLst>
                    <c:numCache>
                      <c:formatCode>General</c:formatCode>
                      <c:ptCount val="23"/>
                      <c:pt idx="0">
                        <c:v>0.28342044</c:v>
                      </c:pt>
                      <c:pt idx="1">
                        <c:v>0.265082522747562</c:v>
                      </c:pt>
                      <c:pt idx="2">
                        <c:v>0.30455447789464951</c:v>
                      </c:pt>
                      <c:pt idx="3">
                        <c:v>0.39055320274791633</c:v>
                      </c:pt>
                      <c:pt idx="4">
                        <c:v>0.50018670798179132</c:v>
                      </c:pt>
                      <c:pt idx="5">
                        <c:v>0.51932121458109304</c:v>
                      </c:pt>
                      <c:pt idx="6">
                        <c:v>0.61694167324257654</c:v>
                      </c:pt>
                      <c:pt idx="7">
                        <c:v>0.6402037524450821</c:v>
                      </c:pt>
                      <c:pt idx="8">
                        <c:v>0.62374892881502342</c:v>
                      </c:pt>
                      <c:pt idx="9">
                        <c:v>0.56606073628844134</c:v>
                      </c:pt>
                      <c:pt idx="10">
                        <c:v>0.47364196708314749</c:v>
                      </c:pt>
                      <c:pt idx="11">
                        <c:v>0.4086356992000037</c:v>
                      </c:pt>
                      <c:pt idx="12">
                        <c:v>0.592452942098596</c:v>
                      </c:pt>
                      <c:pt idx="13">
                        <c:v>0.70488258983948515</c:v>
                      </c:pt>
                      <c:pt idx="14">
                        <c:v>0.56177252482741113</c:v>
                      </c:pt>
                      <c:pt idx="15">
                        <c:v>0.63992046933156943</c:v>
                      </c:pt>
                      <c:pt idx="16">
                        <c:v>0.70857704529069554</c:v>
                      </c:pt>
                      <c:pt idx="17">
                        <c:v>0.63845427183485615</c:v>
                      </c:pt>
                      <c:pt idx="18">
                        <c:v>0.73853103117650143</c:v>
                      </c:pt>
                      <c:pt idx="19">
                        <c:v>0.67526793554628151</c:v>
                      </c:pt>
                      <c:pt idx="20">
                        <c:v>0.64097832783216524</c:v>
                      </c:pt>
                      <c:pt idx="21">
                        <c:v>0.80012371212156597</c:v>
                      </c:pt>
                      <c:pt idx="22">
                        <c:v>0.81700919999999977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4AC2-4CA7-9206-8EA038F49C94}"/>
                  </c:ext>
                </c:extLst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results!$AT$57</c15:sqref>
                        </c15:formulaRef>
                      </c:ext>
                    </c:extLst>
                    <c:strCache>
                      <c:ptCount val="1"/>
                      <c:pt idx="0">
                        <c:v>Exp_offN_green</c:v>
                      </c:pt>
                    </c:strCache>
                  </c:strRef>
                </c:tx>
                <c:spPr>
                  <a:ln w="19050" cap="rnd">
                    <a:noFill/>
                    <a:round/>
                  </a:ln>
                  <a:effectLst/>
                </c:spPr>
                <c:marker>
                  <c:symbol val="square"/>
                  <c:size val="5"/>
                  <c:spPr>
                    <a:solidFill>
                      <a:schemeClr val="tx1">
                        <a:lumMod val="50000"/>
                        <a:lumOff val="50000"/>
                      </a:schemeClr>
                    </a:solidFill>
                    <a:ln w="9525">
                      <a:noFill/>
                    </a:ln>
                    <a:effectLst>
                      <a:glow>
                        <a:schemeClr val="accent1">
                          <a:alpha val="40000"/>
                        </a:schemeClr>
                      </a:glow>
                    </a:effectLst>
                  </c:spPr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results!$AT$58:$AT$80</c15:sqref>
                        </c15:formulaRef>
                      </c:ext>
                    </c:extLst>
                    <c:numCache>
                      <c:formatCode>General</c:formatCode>
                      <c:ptCount val="23"/>
                      <c:pt idx="0">
                        <c:v>0.65344192000000001</c:v>
                      </c:pt>
                      <c:pt idx="1">
                        <c:v>0.64036455686883453</c:v>
                      </c:pt>
                      <c:pt idx="2">
                        <c:v>0.7932894879379141</c:v>
                      </c:pt>
                      <c:pt idx="3">
                        <c:v>0.82293179955777551</c:v>
                      </c:pt>
                      <c:pt idx="4">
                        <c:v>0.92074311955178001</c:v>
                      </c:pt>
                      <c:pt idx="5">
                        <c:v>0.90838052650279877</c:v>
                      </c:pt>
                      <c:pt idx="6">
                        <c:v>1.0929272816425069</c:v>
                      </c:pt>
                      <c:pt idx="7">
                        <c:v>1.2695042034321</c:v>
                      </c:pt>
                      <c:pt idx="8">
                        <c:v>1.4691599777452999</c:v>
                      </c:pt>
                      <c:pt idx="9">
                        <c:v>1.7144410320459029</c:v>
                      </c:pt>
                      <c:pt idx="10">
                        <c:v>1.5740064605333901</c:v>
                      </c:pt>
                      <c:pt idx="11">
                        <c:v>1.3759656046377</c:v>
                      </c:pt>
                      <c:pt idx="12">
                        <c:v>1.291948830207698</c:v>
                      </c:pt>
                      <c:pt idx="13">
                        <c:v>1.2500835476657397</c:v>
                      </c:pt>
                      <c:pt idx="14">
                        <c:v>1.2043904056925545</c:v>
                      </c:pt>
                      <c:pt idx="15">
                        <c:v>1.3265052754811999</c:v>
                      </c:pt>
                      <c:pt idx="16">
                        <c:v>1.4232386317999555</c:v>
                      </c:pt>
                      <c:pt idx="17">
                        <c:v>1.3644806895192365</c:v>
                      </c:pt>
                      <c:pt idx="18">
                        <c:v>1.299018990205173</c:v>
                      </c:pt>
                      <c:pt idx="19">
                        <c:v>1.2704185386145077</c:v>
                      </c:pt>
                      <c:pt idx="20">
                        <c:v>1.3280400486145076</c:v>
                      </c:pt>
                      <c:pt idx="21">
                        <c:v>1.4857214607145075</c:v>
                      </c:pt>
                      <c:pt idx="22">
                        <c:v>1.5454169579999983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4AC2-4CA7-9206-8EA038F49C94}"/>
                  </c:ext>
                </c:extLst>
              </c15:ser>
            </c15:filteredLineSeries>
            <c15:filteredLin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results!$AT$84</c15:sqref>
                        </c15:formulaRef>
                      </c:ext>
                    </c:extLst>
                    <c:strCache>
                      <c:ptCount val="1"/>
                      <c:pt idx="0">
                        <c:v>Exp_offN_red</c:v>
                      </c:pt>
                    </c:strCache>
                  </c:strRef>
                </c:tx>
                <c:spPr>
                  <a:ln w="19050" cap="rnd">
                    <a:noFill/>
                    <a:round/>
                  </a:ln>
                  <a:effectLst/>
                </c:spPr>
                <c:marker>
                  <c:symbol val="square"/>
                  <c:size val="5"/>
                  <c:spPr>
                    <a:solidFill>
                      <a:schemeClr val="accent4"/>
                    </a:solidFill>
                    <a:ln w="9525">
                      <a:noFill/>
                    </a:ln>
                    <a:effectLst/>
                  </c:spPr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results!$AT$85:$AT$107</c15:sqref>
                        </c15:formulaRef>
                      </c:ext>
                    </c:extLst>
                    <c:numCache>
                      <c:formatCode>General</c:formatCode>
                      <c:ptCount val="23"/>
                      <c:pt idx="0">
                        <c:v>0.31577690000000003</c:v>
                      </c:pt>
                      <c:pt idx="1">
                        <c:v>0.49362790587290745</c:v>
                      </c:pt>
                      <c:pt idx="2">
                        <c:v>0.69544475851361764</c:v>
                      </c:pt>
                      <c:pt idx="3">
                        <c:v>0.76878177546753668</c:v>
                      </c:pt>
                      <c:pt idx="4">
                        <c:v>0.84130312210263603</c:v>
                      </c:pt>
                      <c:pt idx="5">
                        <c:v>0.97184580942573306</c:v>
                      </c:pt>
                      <c:pt idx="6">
                        <c:v>1.1595370769845901</c:v>
                      </c:pt>
                      <c:pt idx="7">
                        <c:v>1.5082482584810299</c:v>
                      </c:pt>
                      <c:pt idx="8">
                        <c:v>1.6653343635424043</c:v>
                      </c:pt>
                      <c:pt idx="9">
                        <c:v>1.6723510231292051</c:v>
                      </c:pt>
                      <c:pt idx="10">
                        <c:v>1.5083403505815001</c:v>
                      </c:pt>
                      <c:pt idx="11">
                        <c:v>1.41935626156299</c:v>
                      </c:pt>
                      <c:pt idx="12">
                        <c:v>1.5100973900529258</c:v>
                      </c:pt>
                      <c:pt idx="13">
                        <c:v>1.5468966301787399</c:v>
                      </c:pt>
                      <c:pt idx="14">
                        <c:v>1.5959712685287999</c:v>
                      </c:pt>
                      <c:pt idx="15">
                        <c:v>1.24385141954851</c:v>
                      </c:pt>
                      <c:pt idx="16">
                        <c:v>1.1175107133754203</c:v>
                      </c:pt>
                      <c:pt idx="17">
                        <c:v>1.154914476806955</c:v>
                      </c:pt>
                      <c:pt idx="18">
                        <c:v>1.1550103669217944</c:v>
                      </c:pt>
                      <c:pt idx="19">
                        <c:v>1.2684311018440522</c:v>
                      </c:pt>
                      <c:pt idx="20">
                        <c:v>1.5540155708440513</c:v>
                      </c:pt>
                      <c:pt idx="21">
                        <c:v>1.7114006965583386</c:v>
                      </c:pt>
                      <c:pt idx="22">
                        <c:v>1.6958979257142863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4AC2-4CA7-9206-8EA038F49C94}"/>
                  </c:ext>
                </c:extLst>
              </c15:ser>
            </c15:filteredLineSeries>
          </c:ext>
        </c:extLst>
      </c:lineChart>
      <c:catAx>
        <c:axId val="1848086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94853584"/>
        <c:crosses val="autoZero"/>
        <c:auto val="1"/>
        <c:lblAlgn val="ctr"/>
        <c:lblOffset val="100"/>
        <c:noMultiLvlLbl val="0"/>
      </c:catAx>
      <c:valAx>
        <c:axId val="1494853584"/>
        <c:scaling>
          <c:orientation val="minMax"/>
          <c:max val="2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48086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83971389277611"/>
          <c:y val="0.89967965949820794"/>
          <c:w val="0.55073473733353828"/>
          <c:h val="8.27252702736916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0.93976</cdr:x>
      <cdr:y>0</cdr:y>
    </cdr:from>
    <cdr:to>
      <cdr:x>1</cdr:x>
      <cdr:y>0.12252</cdr:y>
    </cdr:to>
    <cdr:sp macro="" textlink="">
      <cdr:nvSpPr>
        <cdr:cNvPr id="2" name="CasellaDiTesto 1">
          <a:extLst xmlns:a="http://schemas.openxmlformats.org/drawingml/2006/main">
            <a:ext uri="{FF2B5EF4-FFF2-40B4-BE49-F238E27FC236}">
              <a16:creationId xmlns:a16="http://schemas.microsoft.com/office/drawing/2014/main" id="{FED09750-7A9A-46C3-A8F6-EED72DB62C8B}"/>
            </a:ext>
          </a:extLst>
        </cdr:cNvPr>
        <cdr:cNvSpPr txBox="1"/>
      </cdr:nvSpPr>
      <cdr:spPr>
        <a:xfrm xmlns:a="http://schemas.openxmlformats.org/drawingml/2006/main">
          <a:off x="5325082" y="0"/>
          <a:ext cx="341317" cy="3630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GB" sz="18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1A605-E923-4073-8A94-7936A1DBDD75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6C64D0-6A78-44CA-B39F-9F4A3487466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500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6C64D0-6A78-44CA-B39F-9F4A3487466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5533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0054-5A38-4F1E-B782-53C2D0A33C83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63F512C6-FA8E-458C-A51B-BFC62FE5BFB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746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0054-5A38-4F1E-B782-53C2D0A33C83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512C6-FA8E-458C-A51B-BFC62FE5BFB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914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0054-5A38-4F1E-B782-53C2D0A33C83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512C6-FA8E-458C-A51B-BFC62FE5BFB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833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0054-5A38-4F1E-B782-53C2D0A33C83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512C6-FA8E-458C-A51B-BFC62FE5BFB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888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42260054-5A38-4F1E-B782-53C2D0A33C83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63F512C6-FA8E-458C-A51B-BFC62FE5BFB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930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0054-5A38-4F1E-B782-53C2D0A33C83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512C6-FA8E-458C-A51B-BFC62FE5BFB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423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0054-5A38-4F1E-B782-53C2D0A33C83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512C6-FA8E-458C-A51B-BFC62FE5BFB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0728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0054-5A38-4F1E-B782-53C2D0A33C83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512C6-FA8E-458C-A51B-BFC62FE5BFB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790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0054-5A38-4F1E-B782-53C2D0A33C83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512C6-FA8E-458C-A51B-BFC62FE5BFB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818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0054-5A38-4F1E-B782-53C2D0A33C83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512C6-FA8E-458C-A51B-BFC62FE5BFB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682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0054-5A38-4F1E-B782-53C2D0A33C83}" type="datetimeFigureOut">
              <a:rPr lang="en-GB" smtClean="0"/>
              <a:t>02/05/2020</a:t>
            </a:fld>
            <a:endParaRPr lang="en-GB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512C6-FA8E-458C-A51B-BFC62FE5BFB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610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42260054-5A38-4F1E-B782-53C2D0A33C83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63F512C6-FA8E-458C-A51B-BFC62FE5BFB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749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microsoft.com/office/2007/relationships/hdphoto" Target="../media/hdphoto6.wdp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microsoft.com/office/2007/relationships/hdphoto" Target="../media/hdphoto5.wdp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7" Type="http://schemas.openxmlformats.org/officeDocument/2006/relationships/chart" Target="../charts/chart8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6.png"/><Relationship Id="rId7" Type="http://schemas.openxmlformats.org/officeDocument/2006/relationships/image" Target="../media/image7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10" Type="http://schemas.microsoft.com/office/2007/relationships/hdphoto" Target="../media/hdphoto8.wdp"/><Relationship Id="rId4" Type="http://schemas.microsoft.com/office/2007/relationships/hdphoto" Target="../media/hdphoto7.wdp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170E10C4-5FD3-4CC7-A8EF-C6EEF81C0B57}"/>
              </a:ext>
            </a:extLst>
          </p:cNvPr>
          <p:cNvSpPr txBox="1"/>
          <p:nvPr/>
        </p:nvSpPr>
        <p:spPr>
          <a:xfrm>
            <a:off x="943430" y="1773240"/>
            <a:ext cx="10101942" cy="2350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4000" b="1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Using explanatory crop models to help decision support system in controlled environment agriculture (CEA)</a:t>
            </a:r>
            <a:endParaRPr lang="it-IT" sz="4000" b="1" dirty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CD9DD305-89EC-4B00-95B6-05D986112340}"/>
              </a:ext>
            </a:extLst>
          </p:cNvPr>
          <p:cNvSpPr/>
          <p:nvPr/>
        </p:nvSpPr>
        <p:spPr>
          <a:xfrm>
            <a:off x="-48288" y="4580657"/>
            <a:ext cx="10782483" cy="846901"/>
          </a:xfrm>
          <a:prstGeom prst="rect">
            <a:avLst/>
          </a:prstGeom>
        </p:spPr>
        <p:txBody>
          <a:bodyPr wrap="square" lIns="76709" tIns="38355" rIns="76709" bIns="38355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b="1" u="sng" dirty="0">
                <a:solidFill>
                  <a:srgbClr val="002060"/>
                </a:solidFill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  <a:t>Chiara Amitrano</a:t>
            </a:r>
            <a:r>
              <a:rPr lang="en-US" sz="2500" b="1" dirty="0">
                <a:solidFill>
                  <a:srgbClr val="002060"/>
                </a:solidFill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  <a:t> *, Giovanni Battista Chirico, Stefania De Pascale,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b="1" dirty="0">
                <a:solidFill>
                  <a:srgbClr val="002060"/>
                </a:solidFill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  <a:t>Yousseph Rouphael, Veronica De </a:t>
            </a:r>
            <a:r>
              <a:rPr lang="en-US" sz="25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  <a:t>Micco</a:t>
            </a:r>
            <a:endParaRPr lang="it-IT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6BF0608D-664B-4E55-8ED1-EA4ADAB7507E}"/>
              </a:ext>
            </a:extLst>
          </p:cNvPr>
          <p:cNvSpPr/>
          <p:nvPr/>
        </p:nvSpPr>
        <p:spPr>
          <a:xfrm>
            <a:off x="176482" y="5676324"/>
            <a:ext cx="11635838" cy="416013"/>
          </a:xfrm>
          <a:prstGeom prst="rect">
            <a:avLst/>
          </a:prstGeom>
        </p:spPr>
        <p:txBody>
          <a:bodyPr wrap="square" lIns="76709" tIns="38355" rIns="76709" bIns="38355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 dirty="0">
                <a:solidFill>
                  <a:srgbClr val="002060"/>
                </a:solidFill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  <a:t>University of Naples Federico II, Department of Agricultural Sciences, Portici (NA), Italy</a:t>
            </a:r>
            <a:endParaRPr lang="en-GB" sz="2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EFBA5B69-AE56-401E-AC67-BC1048FFD3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47" y="-14579"/>
            <a:ext cx="2632724" cy="1208985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F47B5285-AFB2-4BC5-BB5A-6D1AEA053B7C}"/>
              </a:ext>
            </a:extLst>
          </p:cNvPr>
          <p:cNvSpPr/>
          <p:nvPr/>
        </p:nvSpPr>
        <p:spPr>
          <a:xfrm>
            <a:off x="2989627" y="179935"/>
            <a:ext cx="48179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Session:</a:t>
            </a:r>
            <a:r>
              <a:rPr lang="en-US" dirty="0">
                <a:solidFill>
                  <a:srgbClr val="0072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“New frontiers of multiscale monitoring, analysis, modeling and decisional support (DSS) of environmental systems (8 May 2020)”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Immagine 22">
            <a:extLst>
              <a:ext uri="{FF2B5EF4-FFF2-40B4-BE49-F238E27FC236}">
                <a16:creationId xmlns:a16="http://schemas.microsoft.com/office/drawing/2014/main" id="{23C5DBB8-0735-4E22-B0BD-A5F39BE71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275" y="84261"/>
            <a:ext cx="1203925" cy="1176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24">
            <a:extLst>
              <a:ext uri="{FF2B5EF4-FFF2-40B4-BE49-F238E27FC236}">
                <a16:creationId xmlns:a16="http://schemas.microsoft.com/office/drawing/2014/main" id="{4A28F8C3-6123-456A-9A03-39A28A043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9473" r="72913" b="1765"/>
          <a:stretch>
            <a:fillRect/>
          </a:stretch>
        </p:blipFill>
        <p:spPr bwMode="auto">
          <a:xfrm>
            <a:off x="9776352" y="23307"/>
            <a:ext cx="1062868" cy="1283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0792754C-EBD1-4226-9ACE-D7C45C86FB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372" y="264706"/>
            <a:ext cx="1084356" cy="867485"/>
          </a:xfrm>
          <a:prstGeom prst="rect">
            <a:avLst/>
          </a:prstGeom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603E6F45-0286-44F3-85E2-1ACD1F72C270}"/>
              </a:ext>
            </a:extLst>
          </p:cNvPr>
          <p:cNvSpPr/>
          <p:nvPr/>
        </p:nvSpPr>
        <p:spPr>
          <a:xfrm>
            <a:off x="178047" y="6406420"/>
            <a:ext cx="4620601" cy="416013"/>
          </a:xfrm>
          <a:prstGeom prst="rect">
            <a:avLst/>
          </a:prstGeom>
        </p:spPr>
        <p:txBody>
          <a:bodyPr wrap="square" lIns="76709" tIns="38355" rIns="76709" bIns="38355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 dirty="0">
                <a:solidFill>
                  <a:srgbClr val="002060"/>
                </a:solidFill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  <a:t>*chiara.amitrano@unina.it</a:t>
            </a:r>
            <a:endParaRPr lang="en-GB" sz="2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4B53831-C913-4CB0-A3E3-1F9C479307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843" y="6248249"/>
            <a:ext cx="1562885" cy="54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224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B4C5F7FB-50C1-415E-8488-0944B7ADDB4B}"/>
              </a:ext>
            </a:extLst>
          </p:cNvPr>
          <p:cNvSpPr txBox="1"/>
          <p:nvPr/>
        </p:nvSpPr>
        <p:spPr>
          <a:xfrm>
            <a:off x="0" y="0"/>
            <a:ext cx="8493241" cy="640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3500" b="1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Background</a:t>
            </a:r>
            <a:endParaRPr lang="en-GB" sz="3500" dirty="0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3C44D1A0-3BB9-4D16-BCAE-61359AEFE529}"/>
              </a:ext>
            </a:extLst>
          </p:cNvPr>
          <p:cNvSpPr/>
          <p:nvPr/>
        </p:nvSpPr>
        <p:spPr>
          <a:xfrm>
            <a:off x="76767" y="911502"/>
            <a:ext cx="7063205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controlled environment agriculture (CEA), computer technology is becoming an integral part in the production. Different sensors in CEA are used to monitor environmental parameters and activate environmental control.  </a:t>
            </a:r>
          </a:p>
          <a:p>
            <a:pPr algn="just"/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Proximal sensors and plant phenotyping can help farmers in the crop management. However, these kinds of tools are often expensive or inaccessible for stakeholders. </a:t>
            </a:r>
          </a:p>
          <a:p>
            <a:pPr algn="just"/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application of these tools to small-scale cultivation trials, could provide data for the implementation of mathematical models capable of predicting changes possibly happening during the cultivation. </a:t>
            </a:r>
          </a:p>
          <a:p>
            <a:pPr algn="just"/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These models could then be applied at larger scales, as extensive farm production, and be used to help in the cultivation management.</a:t>
            </a: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6DDC13BA-01E1-4F18-9EBC-6D6966D82A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689" y="3019875"/>
            <a:ext cx="1788544" cy="2505053"/>
          </a:xfrm>
          <a:prstGeom prst="rect">
            <a:avLst/>
          </a:prstGeom>
        </p:spPr>
      </p:pic>
      <p:sp>
        <p:nvSpPr>
          <p:cNvPr id="24" name="Rettangolo 23">
            <a:extLst>
              <a:ext uri="{FF2B5EF4-FFF2-40B4-BE49-F238E27FC236}">
                <a16:creationId xmlns:a16="http://schemas.microsoft.com/office/drawing/2014/main" id="{4E100DC8-646B-4EC0-B146-2BD52375ED81}"/>
              </a:ext>
            </a:extLst>
          </p:cNvPr>
          <p:cNvSpPr/>
          <p:nvPr/>
        </p:nvSpPr>
        <p:spPr>
          <a:xfrm>
            <a:off x="8493241" y="185585"/>
            <a:ext cx="317897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Examples of CEA systems:</a:t>
            </a:r>
          </a:p>
          <a:p>
            <a:endParaRPr lang="en-GB" sz="15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612C1C0-2C65-4386-BD05-ABAC7DEF5B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093" y="2613875"/>
            <a:ext cx="2478258" cy="1658527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824AB2DC-02E2-4BB3-AEEE-846396A2DD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589" y="825697"/>
            <a:ext cx="2551641" cy="1704833"/>
          </a:xfrm>
          <a:prstGeom prst="rect">
            <a:avLst/>
          </a:prstGeom>
        </p:spPr>
      </p:pic>
      <p:pic>
        <p:nvPicPr>
          <p:cNvPr id="17" name="Picture 86" descr="D:\Laboratorio\Congressi 2017\Site 2017\Screenshot_20170801-185426.jpg">
            <a:extLst>
              <a:ext uri="{FF2B5EF4-FFF2-40B4-BE49-F238E27FC236}">
                <a16:creationId xmlns:a16="http://schemas.microsoft.com/office/drawing/2014/main" id="{9CC1AA52-2B40-422C-8A7F-36B8A0110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7" t="12291" r="14629" b="14688"/>
          <a:stretch>
            <a:fillRect/>
          </a:stretch>
        </p:blipFill>
        <p:spPr bwMode="auto">
          <a:xfrm>
            <a:off x="10769531" y="630729"/>
            <a:ext cx="1289799" cy="221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116429F5-C8E6-48E3-B6FB-1A7EE4AC0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6" r="10532" b="10223"/>
          <a:stretch>
            <a:fillRect/>
          </a:stretch>
        </p:blipFill>
        <p:spPr bwMode="auto">
          <a:xfrm>
            <a:off x="7776093" y="4354865"/>
            <a:ext cx="2432005" cy="2037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6312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A7043014-61B1-4519-A956-3852187721F9}"/>
              </a:ext>
            </a:extLst>
          </p:cNvPr>
          <p:cNvSpPr txBox="1"/>
          <p:nvPr/>
        </p:nvSpPr>
        <p:spPr>
          <a:xfrm>
            <a:off x="1504567" y="91604"/>
            <a:ext cx="1152486" cy="640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3500" b="1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Aim</a:t>
            </a:r>
            <a:endParaRPr lang="en-GB" sz="35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EB94409-11DF-4F81-B084-4FFEA13EC947}"/>
              </a:ext>
            </a:extLst>
          </p:cNvPr>
          <p:cNvSpPr txBox="1"/>
          <p:nvPr/>
        </p:nvSpPr>
        <p:spPr>
          <a:xfrm>
            <a:off x="6215516" y="6182"/>
            <a:ext cx="4471917" cy="718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3500" b="1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Experimental</a:t>
            </a:r>
            <a:r>
              <a:rPr lang="en-GB" sz="4000" b="1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set-up</a:t>
            </a:r>
            <a:endParaRPr lang="en-GB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1968886C-0B9F-421D-BAB1-BCF050A40B6D}"/>
              </a:ext>
            </a:extLst>
          </p:cNvPr>
          <p:cNvSpPr/>
          <p:nvPr/>
        </p:nvSpPr>
        <p:spPr>
          <a:xfrm>
            <a:off x="307106" y="1122360"/>
            <a:ext cx="375777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the present study, we applied an Energy cascade model (MEC)  to green- and red-leaf lettuce grown in a climatic chamber under low VPD (nominal condition) and high VPD (off-nominal condition). </a:t>
            </a:r>
          </a:p>
          <a:p>
            <a:pPr algn="ctr"/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validated the model against experimental data to predict how possible variations in the cultivation factors impact plant performance, especially regarding daily biomass accumulation, photosynthesis and evapotranspiration</a:t>
            </a:r>
            <a:r>
              <a:rPr lang="it-IT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sz="2000" dirty="0">
              <a:solidFill>
                <a:srgbClr val="002060"/>
              </a:solidFill>
            </a:endParaRPr>
          </a:p>
          <a:p>
            <a:pPr algn="just"/>
            <a:endParaRPr lang="en-US" sz="22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ttangolo arrotondato 69">
            <a:extLst>
              <a:ext uri="{FF2B5EF4-FFF2-40B4-BE49-F238E27FC236}">
                <a16:creationId xmlns:a16="http://schemas.microsoft.com/office/drawing/2014/main" id="{133EA814-94CE-4C92-ABC0-5F9E056B62D1}"/>
              </a:ext>
            </a:extLst>
          </p:cNvPr>
          <p:cNvSpPr/>
          <p:nvPr/>
        </p:nvSpPr>
        <p:spPr>
          <a:xfrm>
            <a:off x="4603773" y="701030"/>
            <a:ext cx="7455654" cy="555909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AE63B5CD-C386-4718-BF23-9789837928F5}"/>
              </a:ext>
            </a:extLst>
          </p:cNvPr>
          <p:cNvSpPr/>
          <p:nvPr/>
        </p:nvSpPr>
        <p:spPr>
          <a:xfrm>
            <a:off x="7628570" y="4654660"/>
            <a:ext cx="127846" cy="385236"/>
          </a:xfrm>
          <a:prstGeom prst="rect">
            <a:avLst/>
          </a:prstGeom>
          <a:noFill/>
        </p:spPr>
        <p:txBody>
          <a:bodyPr wrap="none" lIns="76709" tIns="38355" rIns="76709" bIns="38355">
            <a:spAutoFit/>
          </a:bodyPr>
          <a:lstStyle/>
          <a:p>
            <a:endParaRPr lang="it-IT" sz="2000" b="1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2F7F81AA-3717-4788-A501-78734DCE4833}"/>
              </a:ext>
            </a:extLst>
          </p:cNvPr>
          <p:cNvSpPr/>
          <p:nvPr/>
        </p:nvSpPr>
        <p:spPr>
          <a:xfrm>
            <a:off x="10141904" y="1122360"/>
            <a:ext cx="1931855" cy="1616342"/>
          </a:xfrm>
          <a:prstGeom prst="rect">
            <a:avLst/>
          </a:prstGeom>
          <a:noFill/>
        </p:spPr>
        <p:txBody>
          <a:bodyPr wrap="square" lIns="76709" tIns="38355" rIns="76709" bIns="38355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Nominal Condition: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 VPD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0.6 kPa</a:t>
            </a:r>
            <a:endParaRPr lang="en-GB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sz="2000" b="1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A99B957-0664-4F8B-B464-82BD5B7F512E}"/>
              </a:ext>
            </a:extLst>
          </p:cNvPr>
          <p:cNvSpPr txBox="1"/>
          <p:nvPr/>
        </p:nvSpPr>
        <p:spPr>
          <a:xfrm>
            <a:off x="4789660" y="4385613"/>
            <a:ext cx="7323631" cy="13085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76709" tIns="38355" rIns="76709" bIns="38355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Two different VPDs were achieved by keeping the temperature at 24°C and changing the RH. </a:t>
            </a:r>
          </a:p>
          <a:p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lighting system in both conditions was an RGB red panel, with a light intensity of 315 µmol m</a:t>
            </a:r>
            <a:r>
              <a:rPr lang="en-US" sz="2000" b="1" baseline="30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-2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000" b="1" baseline="30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-1 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12 H photoperiod.</a:t>
            </a:r>
            <a:endParaRPr lang="it-IT" sz="2000" b="1" baseline="30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Immagine 23">
            <a:extLst>
              <a:ext uri="{FF2B5EF4-FFF2-40B4-BE49-F238E27FC236}">
                <a16:creationId xmlns:a16="http://schemas.microsoft.com/office/drawing/2014/main" id="{D81491D6-5A4B-4D97-BF8E-FB0FCF291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1" t="34348" r="25227" b="29903"/>
          <a:stretch>
            <a:fillRect/>
          </a:stretch>
        </p:blipFill>
        <p:spPr bwMode="auto">
          <a:xfrm>
            <a:off x="4742335" y="1020354"/>
            <a:ext cx="1240159" cy="120663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magine 33">
            <a:extLst>
              <a:ext uri="{FF2B5EF4-FFF2-40B4-BE49-F238E27FC236}">
                <a16:creationId xmlns:a16="http://schemas.microsoft.com/office/drawing/2014/main" id="{08E01ACB-5062-4B00-9B25-40F0BDD10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1" t="35159" r="29153" b="27602"/>
          <a:stretch>
            <a:fillRect/>
          </a:stretch>
        </p:blipFill>
        <p:spPr bwMode="auto">
          <a:xfrm>
            <a:off x="5522694" y="2043903"/>
            <a:ext cx="1041770" cy="1107539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9A4FB687-C77D-410C-B6DB-02D3D7A06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6" r="10532" b="10223"/>
          <a:stretch>
            <a:fillRect/>
          </a:stretch>
        </p:blipFill>
        <p:spPr bwMode="auto">
          <a:xfrm>
            <a:off x="6793495" y="1127891"/>
            <a:ext cx="3490408" cy="2924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ttangolo 16">
            <a:extLst>
              <a:ext uri="{FF2B5EF4-FFF2-40B4-BE49-F238E27FC236}">
                <a16:creationId xmlns:a16="http://schemas.microsoft.com/office/drawing/2014/main" id="{4063A847-4836-44CE-A8CF-39C3A17B2D3A}"/>
              </a:ext>
            </a:extLst>
          </p:cNvPr>
          <p:cNvSpPr/>
          <p:nvPr/>
        </p:nvSpPr>
        <p:spPr>
          <a:xfrm>
            <a:off x="4646850" y="3276356"/>
            <a:ext cx="2193939" cy="908456"/>
          </a:xfrm>
          <a:prstGeom prst="rect">
            <a:avLst/>
          </a:prstGeom>
          <a:noFill/>
        </p:spPr>
        <p:txBody>
          <a:bodyPr wrap="square" lIns="76709" tIns="38355" rIns="76709" bIns="38355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Green and red-leaf </a:t>
            </a:r>
            <a:r>
              <a:rPr lang="en-US" b="1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Lactuca</a:t>
            </a:r>
            <a:r>
              <a:rPr lang="en-US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sativa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L. ‘</a:t>
            </a:r>
            <a:r>
              <a:rPr lang="en-US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Salanova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</a:t>
            </a:r>
            <a:endParaRPr lang="it-IT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2A69DF6E-51A7-45BA-A79C-C0489F2336F4}"/>
              </a:ext>
            </a:extLst>
          </p:cNvPr>
          <p:cNvSpPr/>
          <p:nvPr/>
        </p:nvSpPr>
        <p:spPr>
          <a:xfrm>
            <a:off x="10195440" y="2672405"/>
            <a:ext cx="1971716" cy="1616342"/>
          </a:xfrm>
          <a:prstGeom prst="rect">
            <a:avLst/>
          </a:prstGeom>
          <a:noFill/>
        </p:spPr>
        <p:txBody>
          <a:bodyPr wrap="square" lIns="76709" tIns="38355" rIns="76709" bIns="38355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Off-Nominal Condition: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 VPD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1.7 kPa</a:t>
            </a:r>
            <a:endParaRPr lang="en-GB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sz="2000" b="1" dirty="0"/>
          </a:p>
        </p:txBody>
      </p:sp>
    </p:spTree>
    <p:extLst>
      <p:ext uri="{BB962C8B-B14F-4D97-AF65-F5344CB8AC3E}">
        <p14:creationId xmlns:p14="http://schemas.microsoft.com/office/powerpoint/2010/main" val="1594189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B274D5CB-AD46-43A8-BE1A-9E8BB12EA05F}"/>
              </a:ext>
            </a:extLst>
          </p:cNvPr>
          <p:cNvSpPr txBox="1"/>
          <p:nvPr/>
        </p:nvSpPr>
        <p:spPr>
          <a:xfrm>
            <a:off x="0" y="0"/>
            <a:ext cx="5950425" cy="718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4000" b="1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MEC model algorithm 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tangolo 4">
                <a:extLst>
                  <a:ext uri="{FF2B5EF4-FFF2-40B4-BE49-F238E27FC236}">
                    <a16:creationId xmlns:a16="http://schemas.microsoft.com/office/drawing/2014/main" id="{8AEFEA23-F409-4C65-BE67-5FE6A3647C54}"/>
                  </a:ext>
                </a:extLst>
              </p:cNvPr>
              <p:cNvSpPr/>
              <p:nvPr/>
            </p:nvSpPr>
            <p:spPr>
              <a:xfrm>
                <a:off x="187358" y="1217552"/>
                <a:ext cx="6096000" cy="52890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 algn="just">
                  <a:lnSpc>
                    <a:spcPct val="95000"/>
                  </a:lnSpc>
                  <a:spcAft>
                    <a:spcPts val="600"/>
                  </a:spcAft>
                  <a:buFont typeface="Wingdings" panose="05000000000000000000" pitchFamily="2" charset="2"/>
                  <a:buChar char="Ø"/>
                  <a:tabLst>
                    <a:tab pos="182880" algn="l"/>
                  </a:tabLst>
                </a:pPr>
                <a:r>
                  <a:rPr lang="en-US" sz="2000" b="1" dirty="0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The net photosynthesis (P</a:t>
                </a:r>
                <a:r>
                  <a:rPr lang="en-US" sz="2000" b="1" baseline="-25000" dirty="0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N</a:t>
                </a:r>
                <a:r>
                  <a:rPr lang="en-US" sz="2000" b="1" dirty="0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) µmol CO2 m</a:t>
                </a:r>
                <a:r>
                  <a:rPr lang="en-US" sz="2000" b="1" baseline="30000" dirty="0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-2</a:t>
                </a:r>
                <a:r>
                  <a:rPr lang="en-US" sz="2000" b="1" dirty="0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s</a:t>
                </a:r>
                <a:r>
                  <a:rPr lang="en-US" sz="2000" b="1" baseline="30000" dirty="0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-1</a:t>
                </a:r>
              </a:p>
              <a:p>
                <a:pPr indent="182880" algn="just">
                  <a:lnSpc>
                    <a:spcPct val="95000"/>
                  </a:lnSpc>
                  <a:spcAft>
                    <a:spcPts val="600"/>
                  </a:spcAft>
                  <a:tabLst>
                    <a:tab pos="182880" algn="l"/>
                  </a:tabLst>
                </a:pPr>
                <a:r>
                  <a:rPr lang="en-US" sz="2000" b="1" dirty="0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en-US" sz="2000" dirty="0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</a:t>
                </a:r>
                <a:r>
                  <a:rPr lang="en-US" sz="2000" baseline="-25000" dirty="0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N</a:t>
                </a:r>
                <a:r>
                  <a:rPr lang="en-US" sz="2000" dirty="0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= (24-H) / 24 + H ∙ CUE / 24∙PG 	</a:t>
                </a:r>
              </a:p>
              <a:p>
                <a:pPr indent="182880" algn="just">
                  <a:lnSpc>
                    <a:spcPct val="95000"/>
                  </a:lnSpc>
                  <a:spcAft>
                    <a:spcPts val="600"/>
                  </a:spcAft>
                  <a:tabLst>
                    <a:tab pos="182880" algn="l"/>
                  </a:tabLst>
                </a:pPr>
                <a:r>
                  <a:rPr lang="en-US" sz="2000" b="1" dirty="0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   Where P</a:t>
                </a:r>
                <a:r>
                  <a:rPr lang="en-US" sz="2000" b="1" baseline="-25000" dirty="0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G</a:t>
                </a:r>
                <a:r>
                  <a:rPr lang="en-US" sz="2000" b="1" dirty="0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is the gross photosynthesis:</a:t>
                </a:r>
              </a:p>
              <a:p>
                <a:pPr indent="182880" algn="just">
                  <a:lnSpc>
                    <a:spcPct val="95000"/>
                  </a:lnSpc>
                  <a:spcAft>
                    <a:spcPts val="600"/>
                  </a:spcAft>
                  <a:tabLst>
                    <a:tab pos="182880" algn="l"/>
                  </a:tabLst>
                </a:pPr>
                <a:r>
                  <a:rPr lang="en-US" sz="2000" dirty="0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    P</a:t>
                </a:r>
                <a:r>
                  <a:rPr lang="en-US" sz="2000" baseline="-25000" dirty="0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G</a:t>
                </a:r>
                <a:r>
                  <a:rPr lang="en-US" sz="2000" dirty="0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=   A ∙ CQY ∙ PPFD                </a:t>
                </a:r>
              </a:p>
              <a:p>
                <a:pPr indent="182880" algn="just">
                  <a:lnSpc>
                    <a:spcPct val="95000"/>
                  </a:lnSpc>
                  <a:spcAft>
                    <a:spcPts val="600"/>
                  </a:spcAft>
                  <a:tabLst>
                    <a:tab pos="182880" algn="l"/>
                  </a:tabLst>
                </a:pPr>
                <a:r>
                  <a:rPr lang="en-US" sz="2000" dirty="0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           </a:t>
                </a:r>
              </a:p>
              <a:p>
                <a:pPr marL="457200" indent="-457200" algn="just">
                  <a:lnSpc>
                    <a:spcPct val="95000"/>
                  </a:lnSpc>
                  <a:spcAft>
                    <a:spcPts val="600"/>
                  </a:spcAft>
                  <a:buFont typeface="Wingdings" panose="05000000000000000000" pitchFamily="2" charset="2"/>
                  <a:buChar char="Ø"/>
                  <a:tabLst>
                    <a:tab pos="182880" algn="l"/>
                  </a:tabLst>
                </a:pPr>
                <a:r>
                  <a:rPr lang="en-US" sz="2000" b="1" dirty="0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The stomatal conductance (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g</a:t>
                </a:r>
                <a:r>
                  <a:rPr lang="en-US" sz="2000" b="1" baseline="-250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</a:t>
                </a:r>
                <a:r>
                  <a:rPr lang="en-US" sz="2000" b="1" dirty="0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  <a:p>
                <a:pPr indent="182880" algn="just">
                  <a:lnSpc>
                    <a:spcPct val="95000"/>
                  </a:lnSpc>
                  <a:spcAft>
                    <a:spcPts val="600"/>
                  </a:spcAft>
                  <a:tabLst>
                    <a:tab pos="182880" algn="l"/>
                  </a:tabLst>
                </a:pPr>
                <a:r>
                  <a:rPr lang="en-US" sz="2000" b="1" dirty="0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en-US" sz="20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g</a:t>
                </a:r>
                <a:r>
                  <a:rPr lang="en-US" sz="2000" baseline="-250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</a:t>
                </a:r>
                <a:r>
                  <a:rPr lang="en-US" sz="2000" dirty="0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= 1.717 · T – 19.96 – 10.54 · VPD · P</a:t>
                </a:r>
                <a:r>
                  <a:rPr lang="en-US" sz="2000" baseline="-25000" dirty="0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N</a:t>
                </a:r>
                <a:r>
                  <a:rPr lang="en-US" sz="2000" dirty="0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/ [CO</a:t>
                </a:r>
                <a:r>
                  <a:rPr lang="en-US" sz="2000" baseline="-25000" dirty="0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en-US" sz="2000" dirty="0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]	</a:t>
                </a:r>
              </a:p>
              <a:p>
                <a:pPr indent="182880" algn="just">
                  <a:lnSpc>
                    <a:spcPct val="95000"/>
                  </a:lnSpc>
                  <a:spcAft>
                    <a:spcPts val="600"/>
                  </a:spcAft>
                  <a:tabLst>
                    <a:tab pos="182880" algn="l"/>
                  </a:tabLst>
                </a:pPr>
                <a:endParaRPr lang="en-US" sz="2000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0" indent="-457200" algn="just">
                  <a:lnSpc>
                    <a:spcPct val="95000"/>
                  </a:lnSpc>
                  <a:spcAft>
                    <a:spcPts val="600"/>
                  </a:spcAft>
                  <a:buFont typeface="Wingdings" panose="05000000000000000000" pitchFamily="2" charset="2"/>
                  <a:buChar char="Ø"/>
                  <a:tabLst>
                    <a:tab pos="182880" algn="l"/>
                  </a:tabLst>
                </a:pPr>
                <a:r>
                  <a:rPr lang="en-US" sz="2000" b="1" dirty="0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Total edible biomass (TEB) gm</a:t>
                </a:r>
                <a:r>
                  <a:rPr lang="en-US" sz="2000" b="1" baseline="30000" dirty="0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-2</a:t>
                </a:r>
                <a:r>
                  <a:rPr lang="en-US" sz="2000" b="1" dirty="0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</a:p>
              <a:p>
                <a:pPr indent="182880" algn="just">
                  <a:lnSpc>
                    <a:spcPct val="95000"/>
                  </a:lnSpc>
                  <a:spcAft>
                    <a:spcPts val="600"/>
                  </a:spcAft>
                  <a:tabLst>
                    <a:tab pos="182880" algn="l"/>
                  </a:tabLst>
                </a:pPr>
                <a:r>
                  <a:rPr lang="en-GB" sz="2000" spc="-5" dirty="0">
                    <a:solidFill>
                      <a:srgbClr val="002060"/>
                    </a:solidFill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      TEB=</a:t>
                </a:r>
                <a14:m>
                  <m:oMath xmlns:m="http://schemas.openxmlformats.org/officeDocument/2006/math">
                    <m:nary>
                      <m:naryPr>
                        <m:limLoc m:val="subSup"/>
                        <m:ctrlPr>
                          <a:rPr lang="it-IT" sz="2000" i="1" spc="-5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naryPr>
                      <m:sub>
                        <m:r>
                          <a:rPr lang="en-GB" sz="2000" i="1" spc="-5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𝑇𝐸</m:t>
                        </m:r>
                      </m:sub>
                      <m:sup>
                        <m:r>
                          <a:rPr lang="en-GB" sz="2000" i="1" spc="-5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𝑇𝑀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GB" sz="2000" spc="-5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XFTR</m:t>
                        </m:r>
                        <m:r>
                          <a:rPr lang="en-GB" sz="2000" i="1" spc="-5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</m:t>
                        </m:r>
                        <m:r>
                          <a:rPr lang="x-none" sz="2000" i="1" spc="-5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∙ </m:t>
                        </m:r>
                        <m:r>
                          <m:rPr>
                            <m:sty m:val="p"/>
                          </m:rPr>
                          <a:rPr lang="en-GB" sz="2000" spc="-5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CGR</m:t>
                        </m:r>
                        <m:r>
                          <a:rPr lang="en-GB" sz="2000" i="1" spc="-5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</m:t>
                        </m:r>
                        <m:r>
                          <a:rPr lang="x-none" sz="2000" i="1" spc="-5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∙ </m:t>
                        </m:r>
                        <m:r>
                          <m:rPr>
                            <m:sty m:val="p"/>
                          </m:rPr>
                          <a:rPr lang="en-GB" sz="2000" spc="-5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dt</m:t>
                        </m:r>
                      </m:e>
                    </m:nary>
                  </m:oMath>
                </a14:m>
                <a:r>
                  <a:rPr lang="en-GB" sz="2000" spc="-5" dirty="0"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	    </a:t>
                </a:r>
              </a:p>
              <a:p>
                <a:pPr indent="182880" algn="just">
                  <a:lnSpc>
                    <a:spcPct val="95000"/>
                  </a:lnSpc>
                  <a:spcAft>
                    <a:spcPts val="600"/>
                  </a:spcAft>
                  <a:tabLst>
                    <a:tab pos="182880" algn="l"/>
                  </a:tabLst>
                </a:pPr>
                <a:endParaRPr lang="en-GB" sz="2000" spc="-5" dirty="0"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endParaRPr>
              </a:p>
              <a:p>
                <a:pPr marL="457200" indent="-457200" algn="just">
                  <a:lnSpc>
                    <a:spcPct val="95000"/>
                  </a:lnSpc>
                  <a:spcAft>
                    <a:spcPts val="600"/>
                  </a:spcAft>
                  <a:buFont typeface="Wingdings" panose="05000000000000000000" pitchFamily="2" charset="2"/>
                  <a:buChar char="Ø"/>
                  <a:tabLst>
                    <a:tab pos="182880" algn="l"/>
                  </a:tabLst>
                </a:pPr>
                <a:r>
                  <a:rPr lang="en-US" sz="2000" b="1" dirty="0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The daily canopy transpiration (DTR)</a:t>
                </a:r>
              </a:p>
              <a:p>
                <a:pPr indent="182880" algn="just">
                  <a:lnSpc>
                    <a:spcPct val="95000"/>
                  </a:lnSpc>
                  <a:spcAft>
                    <a:spcPts val="600"/>
                  </a:spcAft>
                  <a:tabLst>
                    <a:tab pos="182880" algn="l"/>
                  </a:tabLst>
                </a:pPr>
                <a:r>
                  <a:rPr lang="en-US" sz="2000" b="1" dirty="0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en-US" sz="2000" dirty="0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DTR = 3600∙H∙ (M</a:t>
                </a:r>
                <a:r>
                  <a:rPr lang="en-US" sz="2000" baseline="-25000" dirty="0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WW</a:t>
                </a:r>
                <a:r>
                  <a:rPr lang="en-US" sz="2000" dirty="0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/ </a:t>
                </a:r>
                <a:r>
                  <a:rPr lang="el-GR" sz="2000" dirty="0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ρ</a:t>
                </a:r>
                <a:r>
                  <a:rPr lang="en-US" sz="2000" baseline="-25000" dirty="0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W</a:t>
                </a:r>
                <a:r>
                  <a:rPr lang="en-US" sz="2000" dirty="0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) ∙ </a:t>
                </a:r>
                <a:r>
                  <a:rPr lang="en-US" sz="20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g</a:t>
                </a:r>
                <a:r>
                  <a:rPr lang="en-US" sz="2000" baseline="-250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  <a:r>
                  <a:rPr lang="en-US" sz="2000" dirty="0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∙ (VPD/P</a:t>
                </a:r>
                <a:r>
                  <a:rPr lang="en-US" sz="2000" baseline="-25000" dirty="0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ATM</a:t>
                </a:r>
                <a:r>
                  <a:rPr lang="en-US" sz="2000" dirty="0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) </a:t>
                </a:r>
              </a:p>
              <a:p>
                <a:pPr indent="182880" algn="just">
                  <a:lnSpc>
                    <a:spcPct val="95000"/>
                  </a:lnSpc>
                  <a:spcAft>
                    <a:spcPts val="600"/>
                  </a:spcAft>
                  <a:tabLst>
                    <a:tab pos="182880" algn="l"/>
                  </a:tabLst>
                </a:pPr>
                <a:endParaRPr lang="it-IT" sz="2000" spc="-5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5" name="Rettangolo 4">
                <a:extLst>
                  <a:ext uri="{FF2B5EF4-FFF2-40B4-BE49-F238E27FC236}">
                    <a16:creationId xmlns:a16="http://schemas.microsoft.com/office/drawing/2014/main" id="{8AEFEA23-F409-4C65-BE67-5FE6A3647C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358" y="1217552"/>
                <a:ext cx="6096000" cy="5289077"/>
              </a:xfrm>
              <a:prstGeom prst="rect">
                <a:avLst/>
              </a:prstGeom>
              <a:blipFill>
                <a:blip r:embed="rId3"/>
                <a:stretch>
                  <a:fillRect l="-900" t="-9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CFF46F07-9735-4221-B302-DA95B89246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466778"/>
              </p:ext>
            </p:extLst>
          </p:nvPr>
        </p:nvGraphicFramePr>
        <p:xfrm>
          <a:off x="6241577" y="160020"/>
          <a:ext cx="5763065" cy="665988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480228">
                  <a:extLst>
                    <a:ext uri="{9D8B030D-6E8A-4147-A177-3AD203B41FA5}">
                      <a16:colId xmlns:a16="http://schemas.microsoft.com/office/drawing/2014/main" val="773806668"/>
                    </a:ext>
                  </a:extLst>
                </a:gridCol>
                <a:gridCol w="2302704">
                  <a:extLst>
                    <a:ext uri="{9D8B030D-6E8A-4147-A177-3AD203B41FA5}">
                      <a16:colId xmlns:a16="http://schemas.microsoft.com/office/drawing/2014/main" val="89694665"/>
                    </a:ext>
                  </a:extLst>
                </a:gridCol>
                <a:gridCol w="821318">
                  <a:extLst>
                    <a:ext uri="{9D8B030D-6E8A-4147-A177-3AD203B41FA5}">
                      <a16:colId xmlns:a16="http://schemas.microsoft.com/office/drawing/2014/main" val="1781381504"/>
                    </a:ext>
                  </a:extLst>
                </a:gridCol>
                <a:gridCol w="1158815">
                  <a:extLst>
                    <a:ext uri="{9D8B030D-6E8A-4147-A177-3AD203B41FA5}">
                      <a16:colId xmlns:a16="http://schemas.microsoft.com/office/drawing/2014/main" val="1940069263"/>
                    </a:ext>
                  </a:extLst>
                </a:gridCol>
              </a:tblGrid>
              <a:tr h="1746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Parameter</a:t>
                      </a:r>
                      <a:endParaRPr lang="it-IT" sz="13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Definition</a:t>
                      </a:r>
                      <a:endParaRPr lang="it-IT" sz="13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  <a:endParaRPr lang="it-IT" sz="13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Source</a:t>
                      </a:r>
                      <a:endParaRPr lang="it-IT" sz="13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873587246"/>
                  </a:ext>
                </a:extLst>
              </a:tr>
              <a:tr h="28955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Photoperiod</a:t>
                      </a:r>
                      <a:endParaRPr lang="it-IT" sz="13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it-IT" sz="13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Experimental data  </a:t>
                      </a:r>
                      <a:endParaRPr lang="it-IT" sz="13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3964185391"/>
                  </a:ext>
                </a:extLst>
              </a:tr>
              <a:tr h="43432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en-GB" sz="1400" baseline="-25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MAX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Maximum fraction of PPF absorbed by the canopy</a:t>
                      </a:r>
                      <a:endParaRPr lang="it-IT" sz="13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0.04</a:t>
                      </a:r>
                      <a:endParaRPr lang="it-IT" sz="13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lvl="0" indent="0" algn="l" defTabSz="12599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Experimental data  </a:t>
                      </a:r>
                      <a:endParaRPr lang="it-IT" sz="13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it-IT" sz="13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396255064"/>
                  </a:ext>
                </a:extLst>
              </a:tr>
              <a:tr h="43432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PPF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Photosynthetic photon flux</a:t>
                      </a:r>
                      <a:endParaRPr lang="it-IT" sz="13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315</a:t>
                      </a:r>
                      <a:endParaRPr lang="it-IT" sz="13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lvl="0" indent="0" algn="l" defTabSz="12599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Experimental data  </a:t>
                      </a:r>
                      <a:endParaRPr lang="it-IT" sz="13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it-IT" sz="13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1091221134"/>
                  </a:ext>
                </a:extLst>
              </a:tr>
              <a:tr h="17468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</a:t>
                      </a:r>
                      <a:r>
                        <a:rPr lang="en-GB" sz="1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CUE</a:t>
                      </a:r>
                      <a:r>
                        <a:rPr lang="en-GB" sz="1400" baseline="-250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MAX_green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17780" marR="17780" marT="0" marB="0"/>
                </a:tc>
                <a:tc row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3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Maximum carbon use efficiency</a:t>
                      </a:r>
                      <a:endParaRPr lang="it-IT" sz="13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0.65</a:t>
                      </a:r>
                      <a:endParaRPr lang="it-IT" sz="13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17780" marR="17780" marT="0" marB="0"/>
                </a:tc>
                <a:tc rowSpan="4">
                  <a:txBody>
                    <a:bodyPr/>
                    <a:lstStyle/>
                    <a:p>
                      <a:pPr marL="0" marR="0" lvl="0" indent="0" algn="l" defTabSz="12599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Experimental data  </a:t>
                      </a:r>
                      <a:endParaRPr lang="it-IT" sz="13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it-IT" sz="13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2802592275"/>
                  </a:ext>
                </a:extLst>
              </a:tr>
              <a:tr h="17468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CUE</a:t>
                      </a:r>
                      <a:r>
                        <a:rPr lang="en-GB" sz="1400" baseline="-250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MAX_red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17780" marR="17780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0.67</a:t>
                      </a:r>
                      <a:endParaRPr lang="it-IT" sz="13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17780" marR="17780" marT="0" marB="0"/>
                </a:tc>
                <a:tc vMerge="1">
                  <a:txBody>
                    <a:bodyPr/>
                    <a:lstStyle/>
                    <a:p>
                      <a:pPr marL="0" marR="0" lvl="0" indent="0" algn="ctr" defTabSz="12599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627524190"/>
                  </a:ext>
                </a:extLst>
              </a:tr>
              <a:tr h="17468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CUE</a:t>
                      </a:r>
                      <a:r>
                        <a:rPr lang="en-GB" sz="1400" baseline="-250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MAX_offN_green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17780" marR="17780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0.35</a:t>
                      </a:r>
                      <a:endParaRPr lang="it-IT" sz="13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17780" marR="17780" marT="0" marB="0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3648964594"/>
                  </a:ext>
                </a:extLst>
              </a:tr>
              <a:tr h="17468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CUE</a:t>
                      </a:r>
                      <a:r>
                        <a:rPr lang="en-GB" sz="1400" baseline="-250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MAX_offN_red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17780" marR="17780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0.67</a:t>
                      </a:r>
                      <a:endParaRPr lang="it-IT" sz="13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17780" marR="17780" marT="0" marB="0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3533227793"/>
                  </a:ext>
                </a:extLst>
              </a:tr>
              <a:tr h="17468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</a:t>
                      </a:r>
                      <a:r>
                        <a:rPr lang="en-GB" sz="1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CQY</a:t>
                      </a:r>
                      <a:r>
                        <a:rPr lang="en-GB" sz="1400" baseline="-250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MAX_green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17780" marR="17780" marT="0" marB="0"/>
                </a:tc>
                <a:tc row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3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Maximum canopy quantum yield</a:t>
                      </a:r>
                      <a:endParaRPr lang="it-IT" sz="13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0.70</a:t>
                      </a:r>
                      <a:endParaRPr lang="it-IT" sz="13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17780" marR="17780" marT="0" marB="0"/>
                </a:tc>
                <a:tc rowSpan="4">
                  <a:txBody>
                    <a:bodyPr/>
                    <a:lstStyle/>
                    <a:p>
                      <a:pPr marL="0" marR="0" lvl="0" indent="0" algn="l" defTabSz="12599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Experimental data  </a:t>
                      </a:r>
                      <a:endParaRPr lang="it-IT" sz="13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it-IT" sz="13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2378931233"/>
                  </a:ext>
                </a:extLst>
              </a:tr>
              <a:tr h="17468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CQY</a:t>
                      </a:r>
                      <a:r>
                        <a:rPr lang="en-GB" sz="1400" baseline="-250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MAX_red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17780" marR="17780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0.72</a:t>
                      </a:r>
                      <a:endParaRPr lang="it-IT" sz="13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17780" marR="17780" marT="0" marB="0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1785719204"/>
                  </a:ext>
                </a:extLst>
              </a:tr>
              <a:tr h="17468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CQY</a:t>
                      </a:r>
                      <a:r>
                        <a:rPr lang="en-GB" sz="1400" baseline="-250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MAX_offN_green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17780" marR="17780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0.68</a:t>
                      </a:r>
                      <a:endParaRPr lang="it-IT" sz="13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17780" marR="17780" marT="0" marB="0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1321148724"/>
                  </a:ext>
                </a:extLst>
              </a:tr>
              <a:tr h="17468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CQY</a:t>
                      </a:r>
                      <a:r>
                        <a:rPr lang="en-GB" sz="1400" baseline="-250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MAX_offN_red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17780" marR="17780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0.69</a:t>
                      </a:r>
                      <a:endParaRPr lang="it-IT" sz="13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17780" marR="17780" marT="0" marB="0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1998162712"/>
                  </a:ext>
                </a:extLst>
              </a:tr>
              <a:tr h="43432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en-GB" sz="1400" baseline="-250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Time at canopy </a:t>
                      </a:r>
                      <a:endParaRPr lang="it-IT" sz="13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Closure</a:t>
                      </a:r>
                      <a:endParaRPr lang="it-IT" sz="13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it-IT" sz="13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lvl="0" indent="0" algn="l" defTabSz="12599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Experimental data  </a:t>
                      </a:r>
                      <a:endParaRPr lang="it-IT" sz="13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it-IT" sz="13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2585901922"/>
                  </a:ext>
                </a:extLst>
              </a:tr>
              <a:tr h="43432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en-GB" sz="1400" baseline="-250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Time of harvesting</a:t>
                      </a:r>
                      <a:endParaRPr lang="it-IT" sz="13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</a:t>
                      </a:r>
                      <a:endParaRPr lang="it-IT" sz="13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lvl="0" indent="0" algn="l" defTabSz="12599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Experimental data  </a:t>
                      </a:r>
                      <a:endParaRPr lang="it-IT" sz="13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it-IT" sz="13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3600119179"/>
                  </a:ext>
                </a:extLst>
              </a:tr>
              <a:tr h="28955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en-GB" sz="1400" baseline="-250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Onset of edible biomass </a:t>
                      </a:r>
                      <a:endParaRPr lang="it-IT" sz="13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it-IT" sz="13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Jones et al., 2000</a:t>
                      </a:r>
                      <a:endParaRPr lang="it-IT" sz="13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3892504757"/>
                  </a:ext>
                </a:extLst>
              </a:tr>
              <a:tr h="28955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BCF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Biomass carbon fraction</a:t>
                      </a:r>
                      <a:endParaRPr lang="it-IT" sz="13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0.4</a:t>
                      </a:r>
                      <a:endParaRPr lang="it-IT" sz="13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Jones et al., 2000</a:t>
                      </a:r>
                      <a:endParaRPr lang="it-IT" sz="13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2669812729"/>
                  </a:ext>
                </a:extLst>
              </a:tr>
              <a:tr h="28955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XFRT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fraction of DCG allocated to edible biomass</a:t>
                      </a:r>
                      <a:endParaRPr lang="it-IT" sz="13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0.95</a:t>
                      </a:r>
                      <a:endParaRPr lang="it-IT" sz="13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Jones et al., 2000</a:t>
                      </a:r>
                      <a:endParaRPr lang="it-IT" sz="13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101292424"/>
                  </a:ext>
                </a:extLst>
              </a:tr>
              <a:tr h="28955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OPF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Oxygen production fraction</a:t>
                      </a:r>
                      <a:endParaRPr lang="it-IT" sz="13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1.08</a:t>
                      </a:r>
                      <a:endParaRPr lang="it-IT" sz="13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Jones et al., 2000</a:t>
                      </a:r>
                      <a:endParaRPr lang="it-IT" sz="13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3818186461"/>
                  </a:ext>
                </a:extLst>
              </a:tr>
              <a:tr h="34936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  <a:r>
                        <a:rPr lang="en-GB" sz="1400" baseline="-250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Aerodynamic conductance for water vapour transfer</a:t>
                      </a:r>
                      <a:endParaRPr lang="it-IT" sz="13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2.5</a:t>
                      </a:r>
                      <a:endParaRPr lang="it-IT" sz="13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Cavazzoni</a:t>
                      </a:r>
                      <a:r>
                        <a:rPr lang="en-GB" sz="13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2003</a:t>
                      </a:r>
                      <a:endParaRPr lang="it-IT" sz="13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1651027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8431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7A9138FA-F8E3-4EED-8430-181E16394F6B}"/>
              </a:ext>
            </a:extLst>
          </p:cNvPr>
          <p:cNvSpPr txBox="1"/>
          <p:nvPr/>
        </p:nvSpPr>
        <p:spPr>
          <a:xfrm>
            <a:off x="0" y="0"/>
            <a:ext cx="8493241" cy="718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4000" b="1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Results </a:t>
            </a:r>
            <a:endParaRPr lang="en-GB" dirty="0"/>
          </a:p>
        </p:txBody>
      </p:sp>
      <p:grpSp>
        <p:nvGrpSpPr>
          <p:cNvPr id="27" name="Gruppo 26">
            <a:extLst>
              <a:ext uri="{FF2B5EF4-FFF2-40B4-BE49-F238E27FC236}">
                <a16:creationId xmlns:a16="http://schemas.microsoft.com/office/drawing/2014/main" id="{B713B002-8D51-434D-B94D-C8CA6EE215D0}"/>
              </a:ext>
            </a:extLst>
          </p:cNvPr>
          <p:cNvGrpSpPr/>
          <p:nvPr/>
        </p:nvGrpSpPr>
        <p:grpSpPr>
          <a:xfrm>
            <a:off x="0" y="749885"/>
            <a:ext cx="8743449" cy="1877437"/>
            <a:chOff x="41313" y="944357"/>
            <a:chExt cx="8743449" cy="1877437"/>
          </a:xfrm>
        </p:grpSpPr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5DE0E832-1448-4356-B095-9B36B7D95A7E}"/>
                </a:ext>
              </a:extLst>
            </p:cNvPr>
            <p:cNvSpPr txBox="1"/>
            <p:nvPr/>
          </p:nvSpPr>
          <p:spPr>
            <a:xfrm>
              <a:off x="41313" y="944357"/>
              <a:ext cx="8743449" cy="1877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it-IT" b="1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Data </a:t>
              </a:r>
              <a:r>
                <a:rPr lang="it-IT" b="1" dirty="0" err="1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predicted</a:t>
              </a:r>
              <a:r>
                <a:rPr lang="it-IT" b="1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by the model and </a:t>
              </a:r>
              <a:r>
                <a:rPr lang="it-IT" b="1" dirty="0" err="1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experimental</a:t>
              </a:r>
              <a:r>
                <a:rPr lang="it-IT" b="1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data are </a:t>
              </a:r>
              <a:r>
                <a:rPr lang="it-IT" b="1" dirty="0" err="1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indicated</a:t>
              </a:r>
              <a:r>
                <a:rPr lang="it-IT" b="1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in the </a:t>
              </a:r>
              <a:r>
                <a:rPr lang="it-IT" b="1" dirty="0" err="1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figures</a:t>
              </a:r>
              <a:r>
                <a:rPr lang="it-IT" b="1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it-IT" b="1" dirty="0" err="1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as</a:t>
              </a:r>
              <a:r>
                <a:rPr lang="it-IT" b="1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:</a:t>
              </a:r>
            </a:p>
            <a:p>
              <a:pPr algn="just"/>
              <a:r>
                <a:rPr lang="it-IT" sz="16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• </a:t>
              </a:r>
              <a:r>
                <a:rPr lang="it-IT" sz="160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Model_green</a:t>
              </a:r>
              <a:r>
                <a:rPr lang="it-IT" sz="16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(green </a:t>
              </a:r>
              <a:r>
                <a:rPr lang="it-IT" sz="160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lettuce</a:t>
              </a:r>
              <a:r>
                <a:rPr lang="it-IT" sz="16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under </a:t>
              </a:r>
              <a:r>
                <a:rPr lang="it-IT" sz="160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nominal</a:t>
              </a:r>
              <a:r>
                <a:rPr lang="it-IT" sz="16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it-IT" sz="160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condition</a:t>
              </a:r>
              <a:r>
                <a:rPr lang="it-IT" sz="16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);</a:t>
              </a:r>
            </a:p>
            <a:p>
              <a:r>
                <a:rPr lang="it-IT" sz="16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• </a:t>
              </a:r>
              <a:r>
                <a:rPr lang="it-IT" sz="160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Model_red</a:t>
              </a:r>
              <a:r>
                <a:rPr lang="it-IT" sz="16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(red </a:t>
              </a:r>
              <a:r>
                <a:rPr lang="it-IT" sz="160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lettuce</a:t>
              </a:r>
              <a:r>
                <a:rPr lang="it-IT" sz="16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under </a:t>
              </a:r>
              <a:r>
                <a:rPr lang="it-IT" sz="160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nominal</a:t>
              </a:r>
              <a:r>
                <a:rPr lang="it-IT" sz="16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it-IT" sz="160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condition</a:t>
              </a:r>
              <a:r>
                <a:rPr lang="it-IT" sz="16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);</a:t>
              </a:r>
            </a:p>
            <a:p>
              <a:pPr algn="just"/>
              <a:r>
                <a:rPr lang="it-IT" sz="16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• </a:t>
              </a:r>
              <a:r>
                <a:rPr lang="it-IT" sz="160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Model_offN_green</a:t>
              </a:r>
              <a:r>
                <a:rPr lang="it-IT" sz="16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(green </a:t>
              </a:r>
              <a:r>
                <a:rPr lang="it-IT" sz="160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lettuce</a:t>
              </a:r>
              <a:r>
                <a:rPr lang="it-IT" sz="16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under off-</a:t>
              </a:r>
              <a:r>
                <a:rPr lang="it-IT" sz="160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nominal</a:t>
              </a:r>
              <a:r>
                <a:rPr lang="it-IT" sz="16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it-IT" sz="160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condition</a:t>
              </a:r>
              <a:r>
                <a:rPr lang="it-IT" sz="16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);</a:t>
              </a:r>
            </a:p>
            <a:p>
              <a:pPr algn="just"/>
              <a:r>
                <a:rPr lang="it-IT" sz="16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• </a:t>
              </a:r>
              <a:r>
                <a:rPr lang="it-IT" sz="160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Model_offN_red</a:t>
              </a:r>
              <a:r>
                <a:rPr lang="it-IT" sz="16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(red </a:t>
              </a:r>
              <a:r>
                <a:rPr lang="it-IT" sz="160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lettuce</a:t>
              </a:r>
              <a:r>
                <a:rPr lang="it-IT" sz="16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under off-</a:t>
              </a:r>
              <a:r>
                <a:rPr lang="it-IT" sz="160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nominal</a:t>
              </a:r>
              <a:r>
                <a:rPr lang="it-IT" sz="16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it-IT" sz="160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condition</a:t>
              </a:r>
              <a:r>
                <a:rPr lang="it-IT" sz="16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  <a:p>
              <a:pPr algn="just">
                <a:buFont typeface="Arial" pitchFamily="34" charset="0"/>
                <a:buChar char="•"/>
              </a:pPr>
              <a:endParaRPr lang="it-IT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5" name="Gruppo 24">
              <a:extLst>
                <a:ext uri="{FF2B5EF4-FFF2-40B4-BE49-F238E27FC236}">
                  <a16:creationId xmlns:a16="http://schemas.microsoft.com/office/drawing/2014/main" id="{C61C55A4-7107-41A5-B33D-CFEAB854EAAF}"/>
                </a:ext>
              </a:extLst>
            </p:cNvPr>
            <p:cNvGrpSpPr/>
            <p:nvPr/>
          </p:nvGrpSpPr>
          <p:grpSpPr>
            <a:xfrm>
              <a:off x="4500414" y="1357710"/>
              <a:ext cx="1636899" cy="884953"/>
              <a:chOff x="4442606" y="1296849"/>
              <a:chExt cx="1546927" cy="884953"/>
            </a:xfrm>
          </p:grpSpPr>
          <p:grpSp>
            <p:nvGrpSpPr>
              <p:cNvPr id="6" name="Gruppo 5">
                <a:extLst>
                  <a:ext uri="{FF2B5EF4-FFF2-40B4-BE49-F238E27FC236}">
                    <a16:creationId xmlns:a16="http://schemas.microsoft.com/office/drawing/2014/main" id="{018F2D49-5EC8-4707-8CAA-91FD7944FD9E}"/>
                  </a:ext>
                </a:extLst>
              </p:cNvPr>
              <p:cNvGrpSpPr/>
              <p:nvPr/>
            </p:nvGrpSpPr>
            <p:grpSpPr>
              <a:xfrm>
                <a:off x="4883857" y="1296849"/>
                <a:ext cx="360000" cy="144000"/>
                <a:chOff x="11215571" y="17648220"/>
                <a:chExt cx="659667" cy="245916"/>
              </a:xfrm>
              <a:solidFill>
                <a:srgbClr val="00B0F0"/>
              </a:solidFill>
            </p:grpSpPr>
            <p:sp>
              <p:nvSpPr>
                <p:cNvPr id="20" name="Ovale 19">
                  <a:extLst>
                    <a:ext uri="{FF2B5EF4-FFF2-40B4-BE49-F238E27FC236}">
                      <a16:creationId xmlns:a16="http://schemas.microsoft.com/office/drawing/2014/main" id="{2F3EAE88-D69B-41A7-A714-9A9973A37B56}"/>
                    </a:ext>
                  </a:extLst>
                </p:cNvPr>
                <p:cNvSpPr/>
                <p:nvPr/>
              </p:nvSpPr>
              <p:spPr>
                <a:xfrm>
                  <a:off x="11430422" y="17648220"/>
                  <a:ext cx="203307" cy="245916"/>
                </a:xfrm>
                <a:prstGeom prst="ellipse">
                  <a:avLst/>
                </a:prstGeom>
                <a:grpFill/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cxnSp>
              <p:nvCxnSpPr>
                <p:cNvPr id="21" name="Connettore diritto 20">
                  <a:extLst>
                    <a:ext uri="{FF2B5EF4-FFF2-40B4-BE49-F238E27FC236}">
                      <a16:creationId xmlns:a16="http://schemas.microsoft.com/office/drawing/2014/main" id="{6A27F74B-04DF-46FE-98E7-091B8C8F8864}"/>
                    </a:ext>
                  </a:extLst>
                </p:cNvPr>
                <p:cNvCxnSpPr/>
                <p:nvPr/>
              </p:nvCxnSpPr>
              <p:spPr>
                <a:xfrm>
                  <a:off x="11215571" y="17758276"/>
                  <a:ext cx="659667" cy="0"/>
                </a:xfrm>
                <a:prstGeom prst="line">
                  <a:avLst/>
                </a:prstGeom>
                <a:grpFill/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" name="Gruppo 6">
                <a:extLst>
                  <a:ext uri="{FF2B5EF4-FFF2-40B4-BE49-F238E27FC236}">
                    <a16:creationId xmlns:a16="http://schemas.microsoft.com/office/drawing/2014/main" id="{1FDC77B9-D0E0-42D4-A50A-265ACFD03FE0}"/>
                  </a:ext>
                </a:extLst>
              </p:cNvPr>
              <p:cNvGrpSpPr/>
              <p:nvPr/>
            </p:nvGrpSpPr>
            <p:grpSpPr>
              <a:xfrm>
                <a:off x="4442606" y="1545196"/>
                <a:ext cx="360000" cy="143003"/>
                <a:chOff x="11444828" y="17575820"/>
                <a:chExt cx="659667" cy="245916"/>
              </a:xfrm>
              <a:solidFill>
                <a:schemeClr val="accent1">
                  <a:lumMod val="60000"/>
                  <a:lumOff val="40000"/>
                </a:schemeClr>
              </a:solidFill>
            </p:grpSpPr>
            <p:sp>
              <p:nvSpPr>
                <p:cNvPr id="18" name="Ovale 17">
                  <a:extLst>
                    <a:ext uri="{FF2B5EF4-FFF2-40B4-BE49-F238E27FC236}">
                      <a16:creationId xmlns:a16="http://schemas.microsoft.com/office/drawing/2014/main" id="{0D62EB34-3082-49F4-9DFB-6A0304C3010C}"/>
                    </a:ext>
                  </a:extLst>
                </p:cNvPr>
                <p:cNvSpPr/>
                <p:nvPr/>
              </p:nvSpPr>
              <p:spPr>
                <a:xfrm>
                  <a:off x="11667609" y="17575820"/>
                  <a:ext cx="203307" cy="245916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cxnSp>
              <p:nvCxnSpPr>
                <p:cNvPr id="19" name="Connettore diritto 18">
                  <a:extLst>
                    <a:ext uri="{FF2B5EF4-FFF2-40B4-BE49-F238E27FC236}">
                      <a16:creationId xmlns:a16="http://schemas.microsoft.com/office/drawing/2014/main" id="{E34E129B-75B2-4B0E-A665-78156FD728D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444828" y="17716771"/>
                  <a:ext cx="659667" cy="0"/>
                </a:xfrm>
                <a:prstGeom prst="line">
                  <a:avLst/>
                </a:prstGeom>
                <a:grpFill/>
                <a:ln w="2857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Gruppo 7">
                <a:extLst>
                  <a:ext uri="{FF2B5EF4-FFF2-40B4-BE49-F238E27FC236}">
                    <a16:creationId xmlns:a16="http://schemas.microsoft.com/office/drawing/2014/main" id="{1A1073E6-BABF-422D-8E44-B87064E2C8A4}"/>
                  </a:ext>
                </a:extLst>
              </p:cNvPr>
              <p:cNvGrpSpPr/>
              <p:nvPr/>
            </p:nvGrpSpPr>
            <p:grpSpPr>
              <a:xfrm>
                <a:off x="5629533" y="1762956"/>
                <a:ext cx="360000" cy="144000"/>
                <a:chOff x="11083375" y="17413191"/>
                <a:chExt cx="659667" cy="245916"/>
              </a:xfrm>
              <a:solidFill>
                <a:schemeClr val="bg1">
                  <a:lumMod val="50000"/>
                </a:schemeClr>
              </a:solidFill>
            </p:grpSpPr>
            <p:sp>
              <p:nvSpPr>
                <p:cNvPr id="16" name="Ovale 15">
                  <a:extLst>
                    <a:ext uri="{FF2B5EF4-FFF2-40B4-BE49-F238E27FC236}">
                      <a16:creationId xmlns:a16="http://schemas.microsoft.com/office/drawing/2014/main" id="{630257B4-A703-4253-8466-8ABD4111DDB1}"/>
                    </a:ext>
                  </a:extLst>
                </p:cNvPr>
                <p:cNvSpPr/>
                <p:nvPr/>
              </p:nvSpPr>
              <p:spPr>
                <a:xfrm>
                  <a:off x="11306156" y="17413191"/>
                  <a:ext cx="203307" cy="245916"/>
                </a:xfrm>
                <a:prstGeom prst="ellipse">
                  <a:avLst/>
                </a:prstGeom>
                <a:grp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17" name="Connettore diritto 16">
                  <a:extLst>
                    <a:ext uri="{FF2B5EF4-FFF2-40B4-BE49-F238E27FC236}">
                      <a16:creationId xmlns:a16="http://schemas.microsoft.com/office/drawing/2014/main" id="{9E361B5D-9844-49E3-8C30-9FAE0E38F3F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083375" y="17554142"/>
                  <a:ext cx="659667" cy="0"/>
                </a:xfrm>
                <a:prstGeom prst="line">
                  <a:avLst/>
                </a:prstGeom>
                <a:grpFill/>
                <a:ln w="2857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Gruppo 8">
                <a:extLst>
                  <a:ext uri="{FF2B5EF4-FFF2-40B4-BE49-F238E27FC236}">
                    <a16:creationId xmlns:a16="http://schemas.microsoft.com/office/drawing/2014/main" id="{C21B8502-2DE8-47AC-93C4-C12CCEC563D6}"/>
                  </a:ext>
                </a:extLst>
              </p:cNvPr>
              <p:cNvGrpSpPr/>
              <p:nvPr/>
            </p:nvGrpSpPr>
            <p:grpSpPr>
              <a:xfrm>
                <a:off x="5141907" y="2037802"/>
                <a:ext cx="360000" cy="144000"/>
                <a:chOff x="11083375" y="17413191"/>
                <a:chExt cx="659667" cy="245916"/>
              </a:xfrm>
              <a:solidFill>
                <a:srgbClr val="FFC000"/>
              </a:solidFill>
            </p:grpSpPr>
            <p:sp>
              <p:nvSpPr>
                <p:cNvPr id="14" name="Ovale 13">
                  <a:extLst>
                    <a:ext uri="{FF2B5EF4-FFF2-40B4-BE49-F238E27FC236}">
                      <a16:creationId xmlns:a16="http://schemas.microsoft.com/office/drawing/2014/main" id="{5A3301F9-99F5-4564-BCE9-D4F29F4ED0AB}"/>
                    </a:ext>
                  </a:extLst>
                </p:cNvPr>
                <p:cNvSpPr/>
                <p:nvPr/>
              </p:nvSpPr>
              <p:spPr>
                <a:xfrm>
                  <a:off x="11306156" y="17413191"/>
                  <a:ext cx="203307" cy="245916"/>
                </a:xfrm>
                <a:prstGeom prst="ellipse">
                  <a:avLst/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15" name="Connettore diritto 14">
                  <a:extLst>
                    <a:ext uri="{FF2B5EF4-FFF2-40B4-BE49-F238E27FC236}">
                      <a16:creationId xmlns:a16="http://schemas.microsoft.com/office/drawing/2014/main" id="{9D0C5948-375F-4FA9-8CA8-2DA396718B86}"/>
                    </a:ext>
                  </a:extLst>
                </p:cNvPr>
                <p:cNvCxnSpPr/>
                <p:nvPr/>
              </p:nvCxnSpPr>
              <p:spPr>
                <a:xfrm>
                  <a:off x="11083375" y="17554142"/>
                  <a:ext cx="659667" cy="0"/>
                </a:xfrm>
                <a:prstGeom prst="line">
                  <a:avLst/>
                </a:prstGeom>
                <a:grpFill/>
                <a:ln w="2857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" name="Gruppo 2">
            <a:extLst>
              <a:ext uri="{FF2B5EF4-FFF2-40B4-BE49-F238E27FC236}">
                <a16:creationId xmlns:a16="http://schemas.microsoft.com/office/drawing/2014/main" id="{8BAC7A23-6D5F-4234-969F-2B7B0D9CFE56}"/>
              </a:ext>
            </a:extLst>
          </p:cNvPr>
          <p:cNvGrpSpPr/>
          <p:nvPr/>
        </p:nvGrpSpPr>
        <p:grpSpPr>
          <a:xfrm>
            <a:off x="0" y="2053542"/>
            <a:ext cx="6096000" cy="1077218"/>
            <a:chOff x="5959004" y="878634"/>
            <a:chExt cx="6096000" cy="1077218"/>
          </a:xfrm>
        </p:grpSpPr>
        <p:sp>
          <p:nvSpPr>
            <p:cNvPr id="2" name="Rettangolo 1">
              <a:extLst>
                <a:ext uri="{FF2B5EF4-FFF2-40B4-BE49-F238E27FC236}">
                  <a16:creationId xmlns:a16="http://schemas.microsoft.com/office/drawing/2014/main" id="{70188C4C-91EF-457C-AE4E-6994B50A7CF7}"/>
                </a:ext>
              </a:extLst>
            </p:cNvPr>
            <p:cNvSpPr/>
            <p:nvPr/>
          </p:nvSpPr>
          <p:spPr>
            <a:xfrm>
              <a:off x="5959004" y="878634"/>
              <a:ext cx="6096000" cy="107721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/>
              <a:r>
                <a:rPr lang="it-IT" sz="16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• </a:t>
              </a:r>
              <a:r>
                <a:rPr lang="it-IT" sz="160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Exp_green</a:t>
              </a:r>
              <a:r>
                <a:rPr lang="it-IT" sz="16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(green </a:t>
              </a:r>
              <a:r>
                <a:rPr lang="it-IT" sz="160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lettuce</a:t>
              </a:r>
              <a:r>
                <a:rPr lang="it-IT" sz="16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under </a:t>
              </a:r>
              <a:r>
                <a:rPr lang="it-IT" sz="160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nominal</a:t>
              </a:r>
              <a:r>
                <a:rPr lang="it-IT" sz="16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it-IT" sz="160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condition</a:t>
              </a:r>
              <a:r>
                <a:rPr lang="it-IT" sz="16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);</a:t>
              </a:r>
            </a:p>
            <a:p>
              <a:pPr algn="just"/>
              <a:r>
                <a:rPr lang="it-IT" sz="16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• </a:t>
              </a:r>
              <a:r>
                <a:rPr lang="it-IT" sz="160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Exp_red</a:t>
              </a:r>
              <a:r>
                <a:rPr lang="it-IT" sz="16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(green </a:t>
              </a:r>
              <a:r>
                <a:rPr lang="it-IT" sz="160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lettuce</a:t>
              </a:r>
              <a:r>
                <a:rPr lang="it-IT" sz="16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under </a:t>
              </a:r>
              <a:r>
                <a:rPr lang="it-IT" sz="160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nominal</a:t>
              </a:r>
              <a:r>
                <a:rPr lang="it-IT" sz="16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it-IT" sz="160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condition</a:t>
              </a:r>
              <a:r>
                <a:rPr lang="it-IT" sz="16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);</a:t>
              </a:r>
            </a:p>
            <a:p>
              <a:pPr algn="just"/>
              <a:r>
                <a:rPr lang="it-IT" sz="16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• </a:t>
              </a:r>
              <a:r>
                <a:rPr lang="it-IT" sz="160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Exp_offN_green</a:t>
              </a:r>
              <a:r>
                <a:rPr lang="it-IT" sz="16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(green </a:t>
              </a:r>
              <a:r>
                <a:rPr lang="it-IT" sz="160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lettuce</a:t>
              </a:r>
              <a:r>
                <a:rPr lang="it-IT" sz="16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under off-</a:t>
              </a:r>
              <a:r>
                <a:rPr lang="it-IT" sz="160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nominal</a:t>
              </a:r>
              <a:r>
                <a:rPr lang="it-IT" sz="16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it-IT" sz="160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condition</a:t>
              </a:r>
              <a:r>
                <a:rPr lang="it-IT" sz="16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);</a:t>
              </a:r>
            </a:p>
            <a:p>
              <a:pPr algn="just"/>
              <a:r>
                <a:rPr lang="it-IT" sz="16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•</a:t>
              </a:r>
              <a:r>
                <a:rPr lang="it-IT" sz="160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Exp_offN_red</a:t>
              </a:r>
              <a:r>
                <a:rPr lang="it-IT" sz="16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(green </a:t>
              </a:r>
              <a:r>
                <a:rPr lang="it-IT" sz="160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lettuce</a:t>
              </a:r>
              <a:r>
                <a:rPr lang="it-IT" sz="16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under off-</a:t>
              </a:r>
              <a:r>
                <a:rPr lang="it-IT" sz="160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nominal</a:t>
              </a:r>
              <a:r>
                <a:rPr lang="it-IT" sz="16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it-IT" sz="160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condition</a:t>
              </a:r>
              <a:r>
                <a:rPr lang="it-IT" sz="16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).</a:t>
              </a:r>
            </a:p>
          </p:txBody>
        </p:sp>
        <p:sp>
          <p:nvSpPr>
            <p:cNvPr id="10" name="Triangolo isoscele 9">
              <a:extLst>
                <a:ext uri="{FF2B5EF4-FFF2-40B4-BE49-F238E27FC236}">
                  <a16:creationId xmlns:a16="http://schemas.microsoft.com/office/drawing/2014/main" id="{EEBF3482-1D4B-4B9D-9705-60AA8E9FE8F1}"/>
                </a:ext>
              </a:extLst>
            </p:cNvPr>
            <p:cNvSpPr/>
            <p:nvPr/>
          </p:nvSpPr>
          <p:spPr>
            <a:xfrm>
              <a:off x="10612297" y="998261"/>
              <a:ext cx="144000" cy="144000"/>
            </a:xfrm>
            <a:prstGeom prst="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riangolo isoscele 10">
              <a:extLst>
                <a:ext uri="{FF2B5EF4-FFF2-40B4-BE49-F238E27FC236}">
                  <a16:creationId xmlns:a16="http://schemas.microsoft.com/office/drawing/2014/main" id="{D217F4B0-AADB-49B4-B7C9-327BAE8D98D7}"/>
                </a:ext>
              </a:extLst>
            </p:cNvPr>
            <p:cNvSpPr/>
            <p:nvPr/>
          </p:nvSpPr>
          <p:spPr>
            <a:xfrm>
              <a:off x="10468297" y="1293391"/>
              <a:ext cx="144000" cy="1440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7F0C344C-EB8F-425B-92F8-C2044D862AB2}"/>
                </a:ext>
              </a:extLst>
            </p:cNvPr>
            <p:cNvSpPr/>
            <p:nvPr/>
          </p:nvSpPr>
          <p:spPr>
            <a:xfrm>
              <a:off x="11440006" y="1503232"/>
              <a:ext cx="144000" cy="144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45F6F25B-45AE-43C2-B78D-E6255653FB3A}"/>
                </a:ext>
              </a:extLst>
            </p:cNvPr>
            <p:cNvSpPr/>
            <p:nvPr/>
          </p:nvSpPr>
          <p:spPr>
            <a:xfrm>
              <a:off x="11227258" y="1811852"/>
              <a:ext cx="144000" cy="14400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22" name="Grafico 21">
            <a:extLst>
              <a:ext uri="{FF2B5EF4-FFF2-40B4-BE49-F238E27FC236}">
                <a16:creationId xmlns:a16="http://schemas.microsoft.com/office/drawing/2014/main" id="{50D44271-C412-41C9-AE81-A669C45FC8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3822038"/>
              </p:ext>
            </p:extLst>
          </p:nvPr>
        </p:nvGraphicFramePr>
        <p:xfrm>
          <a:off x="326257" y="3294398"/>
          <a:ext cx="4557600" cy="2962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Grafico 22">
            <a:extLst>
              <a:ext uri="{FF2B5EF4-FFF2-40B4-BE49-F238E27FC236}">
                <a16:creationId xmlns:a16="http://schemas.microsoft.com/office/drawing/2014/main" id="{756DFA62-6254-4455-8EDD-AE3D7DAA6C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1361028"/>
              </p:ext>
            </p:extLst>
          </p:nvPr>
        </p:nvGraphicFramePr>
        <p:xfrm>
          <a:off x="6000871" y="3329874"/>
          <a:ext cx="4557600" cy="296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8" name="Immagine 27">
            <a:extLst>
              <a:ext uri="{FF2B5EF4-FFF2-40B4-BE49-F238E27FC236}">
                <a16:creationId xmlns:a16="http://schemas.microsoft.com/office/drawing/2014/main" id="{66271891-7DFF-429F-9CD1-69C7FE001E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192" y="1449361"/>
            <a:ext cx="1973466" cy="1420522"/>
          </a:xfrm>
          <a:prstGeom prst="rect">
            <a:avLst/>
          </a:prstGeom>
          <a:ln w="38100">
            <a:noFill/>
          </a:ln>
          <a:effectLst>
            <a:softEdge rad="38100"/>
          </a:effectLst>
        </p:spPr>
      </p:pic>
      <p:pic>
        <p:nvPicPr>
          <p:cNvPr id="29" name="Immagine 28">
            <a:extLst>
              <a:ext uri="{FF2B5EF4-FFF2-40B4-BE49-F238E27FC236}">
                <a16:creationId xmlns:a16="http://schemas.microsoft.com/office/drawing/2014/main" id="{34683F2A-D939-4633-AF59-B255FBB1FF3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203" y="1511888"/>
            <a:ext cx="1882244" cy="1334999"/>
          </a:xfrm>
          <a:prstGeom prst="rect">
            <a:avLst/>
          </a:prstGeom>
          <a:ln w="38100">
            <a:noFill/>
          </a:ln>
        </p:spPr>
      </p:pic>
      <p:sp>
        <p:nvSpPr>
          <p:cNvPr id="26" name="Rettangolo 25">
            <a:extLst>
              <a:ext uri="{FF2B5EF4-FFF2-40B4-BE49-F238E27FC236}">
                <a16:creationId xmlns:a16="http://schemas.microsoft.com/office/drawing/2014/main" id="{D3823AE0-239F-413F-891B-AEEAE627BD7A}"/>
              </a:ext>
            </a:extLst>
          </p:cNvPr>
          <p:cNvSpPr/>
          <p:nvPr/>
        </p:nvSpPr>
        <p:spPr>
          <a:xfrm>
            <a:off x="231128" y="6344774"/>
            <a:ext cx="115394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Amitrano, C., Chirico, G. B., De Pascale, S., Rouphael, Y., &amp; De Micco, V. (2019, </a:t>
            </a:r>
            <a:r>
              <a:rPr lang="it-IT" sz="12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October</a:t>
            </a:r>
            <a:r>
              <a:rPr lang="it-IT" sz="12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 Application of a MEC model for the </a:t>
            </a:r>
            <a:r>
              <a:rPr lang="it-IT" sz="12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irrigation</a:t>
            </a:r>
            <a:r>
              <a:rPr lang="it-IT" sz="12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control in green and red-</a:t>
            </a:r>
            <a:r>
              <a:rPr lang="it-IT" sz="12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leaved</a:t>
            </a:r>
            <a:r>
              <a:rPr lang="it-IT" sz="12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lettuce</a:t>
            </a:r>
            <a:r>
              <a:rPr lang="it-IT" sz="12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it-IT" sz="12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precision</a:t>
            </a:r>
            <a:r>
              <a:rPr lang="it-IT" sz="12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indoor </a:t>
            </a:r>
            <a:r>
              <a:rPr lang="it-IT" sz="12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cultivation</a:t>
            </a:r>
            <a:r>
              <a:rPr lang="it-IT" sz="12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In </a:t>
            </a:r>
            <a:r>
              <a:rPr lang="it-IT" sz="1200" i="1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2019 IEEE International Workshop on </a:t>
            </a:r>
            <a:r>
              <a:rPr lang="it-IT" sz="1200" i="1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Metrology</a:t>
            </a:r>
            <a:r>
              <a:rPr lang="it-IT" sz="1200" i="1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it-IT" sz="1200" i="1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Agriculture</a:t>
            </a:r>
            <a:r>
              <a:rPr lang="it-IT" sz="1200" i="1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it-IT" sz="1200" i="1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Forestry</a:t>
            </a:r>
            <a:r>
              <a:rPr lang="it-IT" sz="1200" i="1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it-IT" sz="1200" i="1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MetroAgriFor</a:t>
            </a:r>
            <a:r>
              <a:rPr lang="it-IT" sz="1200" i="1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it-IT" sz="12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(pp. 196-201). IEEE.</a:t>
            </a:r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498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1B359D35-AF9A-4E51-9A0A-F521E0388958}"/>
              </a:ext>
            </a:extLst>
          </p:cNvPr>
          <p:cNvSpPr txBox="1"/>
          <p:nvPr/>
        </p:nvSpPr>
        <p:spPr>
          <a:xfrm>
            <a:off x="0" y="0"/>
            <a:ext cx="2290521" cy="718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4000" b="1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Results </a:t>
            </a:r>
            <a:endParaRPr lang="en-GB" dirty="0"/>
          </a:p>
        </p:txBody>
      </p:sp>
      <p:grpSp>
        <p:nvGrpSpPr>
          <p:cNvPr id="24" name="Gruppo 23">
            <a:extLst>
              <a:ext uri="{FF2B5EF4-FFF2-40B4-BE49-F238E27FC236}">
                <a16:creationId xmlns:a16="http://schemas.microsoft.com/office/drawing/2014/main" id="{45E63286-AF9B-4E45-86B9-962914DD6926}"/>
              </a:ext>
            </a:extLst>
          </p:cNvPr>
          <p:cNvGrpSpPr/>
          <p:nvPr/>
        </p:nvGrpSpPr>
        <p:grpSpPr>
          <a:xfrm>
            <a:off x="348765" y="693878"/>
            <a:ext cx="5059745" cy="5542537"/>
            <a:chOff x="2712928" y="385501"/>
            <a:chExt cx="5748290" cy="6132928"/>
          </a:xfrm>
        </p:grpSpPr>
        <p:grpSp>
          <p:nvGrpSpPr>
            <p:cNvPr id="25" name="Gruppo 24">
              <a:extLst>
                <a:ext uri="{FF2B5EF4-FFF2-40B4-BE49-F238E27FC236}">
                  <a16:creationId xmlns:a16="http://schemas.microsoft.com/office/drawing/2014/main" id="{D4B3D83B-B4ED-4A49-9E2D-57F1E0FDBF14}"/>
                </a:ext>
              </a:extLst>
            </p:cNvPr>
            <p:cNvGrpSpPr/>
            <p:nvPr/>
          </p:nvGrpSpPr>
          <p:grpSpPr>
            <a:xfrm>
              <a:off x="2712928" y="385501"/>
              <a:ext cx="5724425" cy="6132928"/>
              <a:chOff x="1330557" y="457201"/>
              <a:chExt cx="5083932" cy="6132928"/>
            </a:xfrm>
          </p:grpSpPr>
          <p:graphicFrame>
            <p:nvGraphicFramePr>
              <p:cNvPr id="27" name="Grafico 26">
                <a:extLst>
                  <a:ext uri="{FF2B5EF4-FFF2-40B4-BE49-F238E27FC236}">
                    <a16:creationId xmlns:a16="http://schemas.microsoft.com/office/drawing/2014/main" id="{27DDB471-E834-40EA-9AC1-0F88B4F7FF46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39489668"/>
                  </p:ext>
                </p:extLst>
              </p:nvPr>
            </p:nvGraphicFramePr>
            <p:xfrm>
              <a:off x="1330557" y="457201"/>
              <a:ext cx="5032399" cy="29628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graphicFrame>
            <p:nvGraphicFramePr>
              <p:cNvPr id="28" name="Grafico 27">
                <a:extLst>
                  <a:ext uri="{FF2B5EF4-FFF2-40B4-BE49-F238E27FC236}">
                    <a16:creationId xmlns:a16="http://schemas.microsoft.com/office/drawing/2014/main" id="{479C7733-78A5-484A-8706-FFC1DFE95B89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461991457"/>
                  </p:ext>
                </p:extLst>
              </p:nvPr>
            </p:nvGraphicFramePr>
            <p:xfrm>
              <a:off x="1382090" y="3627329"/>
              <a:ext cx="5032399" cy="29628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</p:grpSp>
        <p:sp>
          <p:nvSpPr>
            <p:cNvPr id="26" name="CasellaDiTesto 1">
              <a:extLst>
                <a:ext uri="{FF2B5EF4-FFF2-40B4-BE49-F238E27FC236}">
                  <a16:creationId xmlns:a16="http://schemas.microsoft.com/office/drawing/2014/main" id="{0A15732B-18F0-4A1D-A895-B64F1133578F}"/>
                </a:ext>
              </a:extLst>
            </p:cNvPr>
            <p:cNvSpPr txBox="1"/>
            <p:nvPr/>
          </p:nvSpPr>
          <p:spPr>
            <a:xfrm>
              <a:off x="8119901" y="3348301"/>
              <a:ext cx="341317" cy="363002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A8B41E5F-B000-4038-A476-5592BCA3B3C5}"/>
              </a:ext>
            </a:extLst>
          </p:cNvPr>
          <p:cNvSpPr txBox="1"/>
          <p:nvPr/>
        </p:nvSpPr>
        <p:spPr>
          <a:xfrm rot="16200000">
            <a:off x="-1073757" y="2824983"/>
            <a:ext cx="2842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Total </a:t>
            </a:r>
            <a:r>
              <a:rPr lang="it-IT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Edible</a:t>
            </a:r>
            <a:r>
              <a:rPr lang="it-IT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Biomass</a:t>
            </a:r>
            <a:r>
              <a:rPr lang="it-IT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(gm</a:t>
            </a:r>
            <a:r>
              <a:rPr lang="it-IT" baseline="300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-2</a:t>
            </a:r>
            <a:r>
              <a:rPr lang="it-IT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GB" dirty="0"/>
          </a:p>
        </p:txBody>
      </p:sp>
      <p:grpSp>
        <p:nvGrpSpPr>
          <p:cNvPr id="31" name="Gruppo 30">
            <a:extLst>
              <a:ext uri="{FF2B5EF4-FFF2-40B4-BE49-F238E27FC236}">
                <a16:creationId xmlns:a16="http://schemas.microsoft.com/office/drawing/2014/main" id="{89E2074D-9548-402C-B666-159AF9423EFD}"/>
              </a:ext>
            </a:extLst>
          </p:cNvPr>
          <p:cNvGrpSpPr/>
          <p:nvPr/>
        </p:nvGrpSpPr>
        <p:grpSpPr>
          <a:xfrm>
            <a:off x="5639852" y="651191"/>
            <a:ext cx="6318137" cy="5476865"/>
            <a:chOff x="1413649" y="287552"/>
            <a:chExt cx="9806079" cy="6173835"/>
          </a:xfrm>
        </p:grpSpPr>
        <p:grpSp>
          <p:nvGrpSpPr>
            <p:cNvPr id="32" name="Gruppo 31">
              <a:extLst>
                <a:ext uri="{FF2B5EF4-FFF2-40B4-BE49-F238E27FC236}">
                  <a16:creationId xmlns:a16="http://schemas.microsoft.com/office/drawing/2014/main" id="{E2480A72-0B31-4ED8-B89A-6E7AD6E8DB10}"/>
                </a:ext>
              </a:extLst>
            </p:cNvPr>
            <p:cNvGrpSpPr/>
            <p:nvPr/>
          </p:nvGrpSpPr>
          <p:grpSpPr>
            <a:xfrm>
              <a:off x="6144442" y="363316"/>
              <a:ext cx="5075286" cy="6098071"/>
              <a:chOff x="3819814" y="280760"/>
              <a:chExt cx="5075286" cy="6098071"/>
            </a:xfrm>
          </p:grpSpPr>
          <p:graphicFrame>
            <p:nvGraphicFramePr>
              <p:cNvPr id="39" name="Grafico 38">
                <a:extLst>
                  <a:ext uri="{FF2B5EF4-FFF2-40B4-BE49-F238E27FC236}">
                    <a16:creationId xmlns:a16="http://schemas.microsoft.com/office/drawing/2014/main" id="{0C379872-D617-4B14-80E2-FB8A475A03B8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636254826"/>
                  </p:ext>
                </p:extLst>
              </p:nvPr>
            </p:nvGraphicFramePr>
            <p:xfrm>
              <a:off x="3819814" y="280760"/>
              <a:ext cx="5072400" cy="31248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graphicFrame>
            <p:nvGraphicFramePr>
              <p:cNvPr id="40" name="Grafico 39">
                <a:extLst>
                  <a:ext uri="{FF2B5EF4-FFF2-40B4-BE49-F238E27FC236}">
                    <a16:creationId xmlns:a16="http://schemas.microsoft.com/office/drawing/2014/main" id="{EC467CC1-4A04-43F3-BF47-06B75B5A31D0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401733420"/>
                  </p:ext>
                </p:extLst>
              </p:nvPr>
            </p:nvGraphicFramePr>
            <p:xfrm>
              <a:off x="3824075" y="3254031"/>
              <a:ext cx="5071025" cy="31248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</p:grpSp>
        <p:grpSp>
          <p:nvGrpSpPr>
            <p:cNvPr id="33" name="Gruppo 32">
              <a:extLst>
                <a:ext uri="{FF2B5EF4-FFF2-40B4-BE49-F238E27FC236}">
                  <a16:creationId xmlns:a16="http://schemas.microsoft.com/office/drawing/2014/main" id="{49A61672-EA15-461C-A5D4-A6710B70D497}"/>
                </a:ext>
              </a:extLst>
            </p:cNvPr>
            <p:cNvGrpSpPr/>
            <p:nvPr/>
          </p:nvGrpSpPr>
          <p:grpSpPr>
            <a:xfrm>
              <a:off x="1413649" y="287552"/>
              <a:ext cx="5123426" cy="6011310"/>
              <a:chOff x="3473613" y="199574"/>
              <a:chExt cx="5420650" cy="6011310"/>
            </a:xfrm>
          </p:grpSpPr>
          <p:graphicFrame>
            <p:nvGraphicFramePr>
              <p:cNvPr id="35" name="Grafico 34">
                <a:extLst>
                  <a:ext uri="{FF2B5EF4-FFF2-40B4-BE49-F238E27FC236}">
                    <a16:creationId xmlns:a16="http://schemas.microsoft.com/office/drawing/2014/main" id="{B274953B-4E78-4AA8-8D21-284CF14B1DA0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831778324"/>
                  </p:ext>
                </p:extLst>
              </p:nvPr>
            </p:nvGraphicFramePr>
            <p:xfrm>
              <a:off x="3473613" y="3248609"/>
              <a:ext cx="5306718" cy="296227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  <p:graphicFrame>
            <p:nvGraphicFramePr>
              <p:cNvPr id="36" name="Grafico 35">
                <a:extLst>
                  <a:ext uri="{FF2B5EF4-FFF2-40B4-BE49-F238E27FC236}">
                    <a16:creationId xmlns:a16="http://schemas.microsoft.com/office/drawing/2014/main" id="{440D06BE-1E3F-4F04-918C-196623FAAD1A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525848569"/>
                  </p:ext>
                </p:extLst>
              </p:nvPr>
            </p:nvGraphicFramePr>
            <p:xfrm>
              <a:off x="3527599" y="199574"/>
              <a:ext cx="5366664" cy="3124799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7"/>
              </a:graphicData>
            </a:graphic>
          </p:graphicFrame>
        </p:grpSp>
      </p:grp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32442D80-54BD-4E24-AF7A-FC7B3476996D}"/>
              </a:ext>
            </a:extLst>
          </p:cNvPr>
          <p:cNvSpPr txBox="1"/>
          <p:nvPr/>
        </p:nvSpPr>
        <p:spPr>
          <a:xfrm rot="16200000">
            <a:off x="4299219" y="2711565"/>
            <a:ext cx="2842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Daily</a:t>
            </a:r>
            <a:r>
              <a:rPr lang="it-IT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Transpiration</a:t>
            </a:r>
            <a:r>
              <a:rPr lang="it-IT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(Lm</a:t>
            </a:r>
            <a:r>
              <a:rPr lang="it-IT" baseline="300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-2</a:t>
            </a:r>
            <a:r>
              <a:rPr lang="it-IT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GB" dirty="0"/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449C7AE9-6B06-4E66-8ED8-325965BFBE2A}"/>
              </a:ext>
            </a:extLst>
          </p:cNvPr>
          <p:cNvSpPr/>
          <p:nvPr/>
        </p:nvSpPr>
        <p:spPr>
          <a:xfrm>
            <a:off x="231128" y="6344774"/>
            <a:ext cx="115394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Amitrano, C., Chirico, G. B., De Pascale, S., Rouphael, Y., &amp; De Micco, V. (2019, </a:t>
            </a:r>
            <a:r>
              <a:rPr lang="it-IT" sz="12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October</a:t>
            </a:r>
            <a:r>
              <a:rPr lang="it-IT" sz="12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 Application of a MEC model for the </a:t>
            </a:r>
            <a:r>
              <a:rPr lang="it-IT" sz="12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irrigation</a:t>
            </a:r>
            <a:r>
              <a:rPr lang="it-IT" sz="12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control in green and red-</a:t>
            </a:r>
            <a:r>
              <a:rPr lang="it-IT" sz="12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leaved</a:t>
            </a:r>
            <a:r>
              <a:rPr lang="it-IT" sz="12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lettuce</a:t>
            </a:r>
            <a:r>
              <a:rPr lang="it-IT" sz="12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it-IT" sz="12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precision</a:t>
            </a:r>
            <a:r>
              <a:rPr lang="it-IT" sz="12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indoor </a:t>
            </a:r>
            <a:r>
              <a:rPr lang="it-IT" sz="12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cultivation</a:t>
            </a:r>
            <a:r>
              <a:rPr lang="it-IT" sz="12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In </a:t>
            </a:r>
            <a:r>
              <a:rPr lang="it-IT" sz="1200" i="1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2019 IEEE International Workshop on </a:t>
            </a:r>
            <a:r>
              <a:rPr lang="it-IT" sz="1200" i="1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Metrology</a:t>
            </a:r>
            <a:r>
              <a:rPr lang="it-IT" sz="1200" i="1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it-IT" sz="1200" i="1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Agriculture</a:t>
            </a:r>
            <a:r>
              <a:rPr lang="it-IT" sz="1200" i="1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it-IT" sz="1200" i="1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Forestry</a:t>
            </a:r>
            <a:r>
              <a:rPr lang="it-IT" sz="1200" i="1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it-IT" sz="1200" i="1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MetroAgriFor</a:t>
            </a:r>
            <a:r>
              <a:rPr lang="it-IT" sz="1200" i="1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it-IT" sz="12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(pp. 196-201). IEEE.</a:t>
            </a:r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30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8140A195-CF87-4D37-A6DE-9954097DBF46}"/>
              </a:ext>
            </a:extLst>
          </p:cNvPr>
          <p:cNvSpPr txBox="1"/>
          <p:nvPr/>
        </p:nvSpPr>
        <p:spPr>
          <a:xfrm>
            <a:off x="0" y="0"/>
            <a:ext cx="8493241" cy="718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4000" b="1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Conclusions</a:t>
            </a:r>
            <a:endParaRPr lang="en-GB" dirty="0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0961F7D2-9CD0-4F8E-88BC-99AF8BDA4870}"/>
              </a:ext>
            </a:extLst>
          </p:cNvPr>
          <p:cNvSpPr/>
          <p:nvPr/>
        </p:nvSpPr>
        <p:spPr>
          <a:xfrm>
            <a:off x="152399" y="855003"/>
            <a:ext cx="112025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light of the above results, the MEC model reasonably predicts edible biomass, stomatal conductance and net photosynthesis in both green and red ‘</a:t>
            </a:r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Salanova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 lettuce under nominal and off-nominal conditions. To increase the functionality of the model a further step will be to specific parameters that will consider the possible intrinsic morpho-physiological variability of plants developed under off-nominal conditions</a:t>
            </a:r>
            <a:endParaRPr lang="en-GB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EDA7CCC-A8F9-4B6A-A542-B48953B5A0B2}"/>
              </a:ext>
            </a:extLst>
          </p:cNvPr>
          <p:cNvSpPr txBox="1"/>
          <p:nvPr/>
        </p:nvSpPr>
        <p:spPr>
          <a:xfrm>
            <a:off x="152399" y="3666658"/>
            <a:ext cx="8493241" cy="718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4000" b="1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Take-home messages </a:t>
            </a:r>
            <a:endParaRPr lang="en-GB" dirty="0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DABE39F9-9054-4483-BDB6-20427EC7F146}"/>
              </a:ext>
            </a:extLst>
          </p:cNvPr>
          <p:cNvSpPr/>
          <p:nvPr/>
        </p:nvSpPr>
        <p:spPr>
          <a:xfrm>
            <a:off x="3799690" y="5304219"/>
            <a:ext cx="8163951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1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These models can also contribute to manage crop production throughout the year and to cultivate in extreme environments and/or under climate change </a:t>
            </a:r>
            <a:r>
              <a:rPr lang="it-IT" sz="21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scenario</a:t>
            </a:r>
            <a:r>
              <a:rPr lang="en-US" sz="21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CC85BD0C-2B4D-45DF-8A60-3243E62C69F8}"/>
              </a:ext>
            </a:extLst>
          </p:cNvPr>
          <p:cNvSpPr/>
          <p:nvPr/>
        </p:nvSpPr>
        <p:spPr>
          <a:xfrm>
            <a:off x="233531" y="4448773"/>
            <a:ext cx="733864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1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Explanatory models are promising tool for forecasting growth variations caused by anomalies in the environmental control.</a:t>
            </a:r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58410563-3C45-452B-802E-13B431C9D280}"/>
              </a:ext>
            </a:extLst>
          </p:cNvPr>
          <p:cNvGrpSpPr/>
          <p:nvPr/>
        </p:nvGrpSpPr>
        <p:grpSpPr>
          <a:xfrm>
            <a:off x="233531" y="2630983"/>
            <a:ext cx="7654710" cy="918893"/>
            <a:chOff x="990930" y="5667005"/>
            <a:chExt cx="9041030" cy="1080300"/>
          </a:xfrm>
        </p:grpSpPr>
        <p:pic>
          <p:nvPicPr>
            <p:cNvPr id="7" name="Picture 15" descr="C:\Users\littl\Desktop\ppt scuola\piante sotto stress\imagesWADYHMQ2.jpg">
              <a:extLst>
                <a:ext uri="{FF2B5EF4-FFF2-40B4-BE49-F238E27FC236}">
                  <a16:creationId xmlns:a16="http://schemas.microsoft.com/office/drawing/2014/main" id="{E0C3B783-5650-46BC-902C-1D230BFD65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42740" y="5667805"/>
              <a:ext cx="1587500" cy="1079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37DC8DD1-189D-4E24-91AA-EBB3D0726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0240" y="5667005"/>
              <a:ext cx="1618925" cy="1079500"/>
            </a:xfrm>
            <a:prstGeom prst="rect">
              <a:avLst/>
            </a:prstGeom>
          </p:spPr>
        </p:pic>
        <p:pic>
          <p:nvPicPr>
            <p:cNvPr id="9" name="Picture 3" descr="C:\Users\Chiara\Desktop\140424-plant-space.jpg">
              <a:extLst>
                <a:ext uri="{FF2B5EF4-FFF2-40B4-BE49-F238E27FC236}">
                  <a16:creationId xmlns:a16="http://schemas.microsoft.com/office/drawing/2014/main" id="{423032FE-0C3D-4048-8CF1-1E3F0A88510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690"/>
            <a:stretch/>
          </p:blipFill>
          <p:spPr bwMode="auto">
            <a:xfrm>
              <a:off x="7349165" y="5667005"/>
              <a:ext cx="1266475" cy="10803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C457FAF1-81D5-40F6-B774-F8F1D6C9D4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7322" t="4311"/>
            <a:stretch/>
          </p:blipFill>
          <p:spPr>
            <a:xfrm>
              <a:off x="990930" y="5667005"/>
              <a:ext cx="1588746" cy="10795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1784EE55-6950-4556-8B09-8837FDA109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709"/>
            <a:stretch/>
          </p:blipFill>
          <p:spPr>
            <a:xfrm>
              <a:off x="8599218" y="5667005"/>
              <a:ext cx="1432742" cy="1074885"/>
            </a:xfrm>
            <a:prstGeom prst="rect">
              <a:avLst/>
            </a:prstGeom>
          </p:spPr>
        </p:pic>
        <p:pic>
          <p:nvPicPr>
            <p:cNvPr id="12" name="Picture 7" descr="Risultati immagini per basse temperature e piante">
              <a:extLst>
                <a:ext uri="{FF2B5EF4-FFF2-40B4-BE49-F238E27FC236}">
                  <a16:creationId xmlns:a16="http://schemas.microsoft.com/office/drawing/2014/main" id="{7A752DB2-B32C-44DB-97A4-4AD3A41A23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571115" y="5667005"/>
              <a:ext cx="1571625" cy="1071563"/>
            </a:xfrm>
            <a:prstGeom prst="rect">
              <a:avLst/>
            </a:prstGeom>
            <a:noFill/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</p:pic>
      </p:grpSp>
    </p:spTree>
    <p:extLst>
      <p:ext uri="{BB962C8B-B14F-4D97-AF65-F5344CB8AC3E}">
        <p14:creationId xmlns:p14="http://schemas.microsoft.com/office/powerpoint/2010/main" val="1892764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E2BE9308-39EE-4B6F-BEC1-BFF559320A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32" b="95395" l="2417" r="56798">
                        <a14:foregroundMark x1="19637" y1="50658" x2="19637" y2="50658"/>
                        <a14:foregroundMark x1="28701" y1="44079" x2="28701" y2="44079"/>
                        <a14:foregroundMark x1="45619" y1="59868" x2="45619" y2="59868"/>
                        <a14:foregroundMark x1="75529" y1="35526" x2="75529" y2="355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32724" cy="1208985"/>
          </a:xfrm>
          <a:prstGeom prst="rect">
            <a:avLst/>
          </a:prstGeom>
        </p:spPr>
      </p:pic>
      <p:pic>
        <p:nvPicPr>
          <p:cNvPr id="5" name="Immagine 22">
            <a:extLst>
              <a:ext uri="{FF2B5EF4-FFF2-40B4-BE49-F238E27FC236}">
                <a16:creationId xmlns:a16="http://schemas.microsoft.com/office/drawing/2014/main" id="{7478DE80-7432-4632-B954-5E809A258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132" y="121470"/>
            <a:ext cx="1203925" cy="1176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24">
            <a:extLst>
              <a:ext uri="{FF2B5EF4-FFF2-40B4-BE49-F238E27FC236}">
                <a16:creationId xmlns:a16="http://schemas.microsoft.com/office/drawing/2014/main" id="{A7565F3B-8614-463F-861A-D97CD8D78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9473" r="72913" b="1765"/>
          <a:stretch>
            <a:fillRect/>
          </a:stretch>
        </p:blipFill>
        <p:spPr bwMode="auto">
          <a:xfrm>
            <a:off x="9115688" y="14335"/>
            <a:ext cx="1062868" cy="1283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C8CDD305-33A5-4745-B167-2C7999FE59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24792" y1="19661" x2="24792" y2="19661"/>
                        <a14:foregroundMark x1="31979" y1="19010" x2="31979" y2="19010"/>
                        <a14:foregroundMark x1="38750" y1="17188" x2="38750" y2="17188"/>
                        <a14:foregroundMark x1="46042" y1="20833" x2="46042" y2="20833"/>
                        <a14:foregroundMark x1="55729" y1="17839" x2="55729" y2="17839"/>
                        <a14:foregroundMark x1="69271" y1="19661" x2="69271" y2="19661"/>
                        <a14:foregroundMark x1="72188" y1="16016" x2="72188" y2="16016"/>
                        <a14:foregroundMark x1="84271" y1="32292" x2="84271" y2="32292"/>
                        <a14:foregroundMark x1="67813" y1="35938" x2="67813" y2="35938"/>
                        <a14:foregroundMark x1="62917" y1="25651" x2="62917" y2="25651"/>
                        <a14:foregroundMark x1="65417" y1="25651" x2="65417" y2="25651"/>
                        <a14:foregroundMark x1="70208" y1="27474" x2="70208" y2="27474"/>
                        <a14:foregroundMark x1="80417" y1="58984" x2="80417" y2="58984"/>
                        <a14:foregroundMark x1="79375" y1="78906" x2="79375" y2="78906"/>
                        <a14:foregroundMark x1="84688" y1="75911" x2="84688" y2="75911"/>
                        <a14:foregroundMark x1="84271" y1="89714" x2="84271" y2="89714"/>
                        <a14:foregroundMark x1="24792" y1="50521" x2="24792" y2="50521"/>
                        <a14:foregroundMark x1="46563" y1="46875" x2="46563" y2="46875"/>
                        <a14:foregroundMark x1="50417" y1="48047" x2="50417" y2="48047"/>
                        <a14:foregroundMark x1="60521" y1="48047" x2="60521" y2="48047"/>
                        <a14:foregroundMark x1="16563" y1="53516" x2="16563" y2="53516"/>
                        <a14:foregroundMark x1="8854" y1="73438" x2="8854" y2="73438"/>
                        <a14:foregroundMark x1="12708" y1="73438" x2="12708" y2="73438"/>
                        <a14:foregroundMark x1="27708" y1="69792" x2="27708" y2="69792"/>
                        <a14:foregroundMark x1="33438" y1="73438" x2="33438" y2="73438"/>
                        <a14:foregroundMark x1="40729" y1="70443" x2="40729" y2="70443"/>
                        <a14:foregroundMark x1="51354" y1="70964" x2="51354" y2="70964"/>
                        <a14:foregroundMark x1="55208" y1="69792" x2="55208" y2="69792"/>
                        <a14:foregroundMark x1="92500" y1="42578" x2="92500" y2="42578"/>
                        <a14:foregroundMark x1="84688" y1="25130" x2="84688" y2="25130"/>
                        <a14:foregroundMark x1="88125" y1="16667" x2="88125" y2="16667"/>
                        <a14:foregroundMark x1="93438" y1="22005" x2="93438" y2="22005"/>
                        <a14:foregroundMark x1="97813" y1="26302" x2="97813" y2="26302"/>
                        <a14:foregroundMark x1="77500" y1="51042" x2="77500" y2="51042"/>
                        <a14:foregroundMark x1="88542" y1="52214" x2="88542" y2="52214"/>
                        <a14:foregroundMark x1="86146" y1="67448" x2="86146" y2="67448"/>
                        <a14:foregroundMark x1="81771" y1="69141" x2="81771" y2="69141"/>
                        <a14:foregroundMark x1="92917" y1="75911" x2="92917" y2="75911"/>
                        <a14:foregroundMark x1="89583" y1="94531" x2="89583" y2="94531"/>
                        <a14:backgroundMark x1="25729" y1="76432" x2="25729" y2="76432"/>
                        <a14:backgroundMark x1="38750" y1="23307" x2="38750" y2="23307"/>
                        <a14:backgroundMark x1="83229" y1="21484" x2="83229" y2="21484"/>
                        <a14:backgroundMark x1="87604" y1="23828" x2="87604" y2="23828"/>
                        <a14:backgroundMark x1="98646" y1="22786" x2="98646" y2="22786"/>
                        <a14:backgroundMark x1="97813" y1="26693" x2="97813" y2="26693"/>
                        <a14:backgroundMark x1="96146" y1="27474" x2="96146" y2="27474"/>
                        <a14:backgroundMark x1="83854" y1="96745" x2="83854" y2="967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187" y="51643"/>
            <a:ext cx="1644650" cy="131572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146A379A-8C20-4A9A-9BC3-B4CD03B35319}"/>
              </a:ext>
            </a:extLst>
          </p:cNvPr>
          <p:cNvSpPr txBox="1"/>
          <p:nvPr/>
        </p:nvSpPr>
        <p:spPr>
          <a:xfrm rot="20229438">
            <a:off x="3012199" y="1056524"/>
            <a:ext cx="38548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500" b="1" dirty="0">
                <a:latin typeface="Bradley Hand ITC" panose="03070402050302030203" pitchFamily="66" charset="0"/>
              </a:rPr>
              <a:t>Stay Safe, </a:t>
            </a:r>
          </a:p>
          <a:p>
            <a:r>
              <a:rPr lang="en-GB" sz="4500" b="1" dirty="0">
                <a:latin typeface="Bradley Hand ITC" panose="03070402050302030203" pitchFamily="66" charset="0"/>
              </a:rPr>
              <a:t>Stay Home !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5288102F-399D-4A32-9923-98E78DC3169D}"/>
              </a:ext>
            </a:extLst>
          </p:cNvPr>
          <p:cNvSpPr/>
          <p:nvPr/>
        </p:nvSpPr>
        <p:spPr>
          <a:xfrm>
            <a:off x="309023" y="5640405"/>
            <a:ext cx="10782483" cy="631457"/>
          </a:xfrm>
          <a:prstGeom prst="rect">
            <a:avLst/>
          </a:prstGeom>
        </p:spPr>
        <p:txBody>
          <a:bodyPr wrap="square" lIns="76709" tIns="38355" rIns="76709" bIns="38355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u="sng" dirty="0"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  <a:t>Chiara Amitrano</a:t>
            </a:r>
            <a:r>
              <a:rPr lang="en-US" b="1" dirty="0"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  <a:t>, Giovanni Battista Chirico, Stefania De Pascale,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  <a:t>Yousseph Rouphael, Veronica De Micco</a:t>
            </a:r>
            <a:endParaRPr lang="it-IT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F7AB52C3-1DD8-4A76-8482-216B5225441C}"/>
              </a:ext>
            </a:extLst>
          </p:cNvPr>
          <p:cNvSpPr/>
          <p:nvPr/>
        </p:nvSpPr>
        <p:spPr>
          <a:xfrm>
            <a:off x="309024" y="6341689"/>
            <a:ext cx="10782483" cy="354458"/>
          </a:xfrm>
          <a:prstGeom prst="rect">
            <a:avLst/>
          </a:prstGeom>
        </p:spPr>
        <p:txBody>
          <a:bodyPr wrap="square" lIns="76709" tIns="38355" rIns="76709" bIns="38355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  <a:t>University of Naples Federico II, Department of Agricultural Sciences, Portici(NA), Italy</a:t>
            </a:r>
            <a:endParaRPr lang="en-GB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57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gno">
  <a:themeElements>
    <a:clrScheme name="Legn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Legno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egn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TM03090434[[fn=Legno]]</Template>
  <TotalTime>255</TotalTime>
  <Words>1041</Words>
  <Application>Microsoft Office PowerPoint</Application>
  <PresentationFormat>Widescreen</PresentationFormat>
  <Paragraphs>140</Paragraphs>
  <Slides>8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7" baseType="lpstr">
      <vt:lpstr>Arial</vt:lpstr>
      <vt:lpstr>Bradley Hand ITC</vt:lpstr>
      <vt:lpstr>Calibri</vt:lpstr>
      <vt:lpstr>Cambria Math</vt:lpstr>
      <vt:lpstr>Rockwell</vt:lpstr>
      <vt:lpstr>Rockwell Condensed</vt:lpstr>
      <vt:lpstr>Times New Roman</vt:lpstr>
      <vt:lpstr>Wingdings</vt:lpstr>
      <vt:lpstr>Legno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Chiara Amitrano</dc:creator>
  <cp:lastModifiedBy>Chiara Amitrano</cp:lastModifiedBy>
  <cp:revision>36</cp:revision>
  <dcterms:created xsi:type="dcterms:W3CDTF">2020-04-09T11:07:39Z</dcterms:created>
  <dcterms:modified xsi:type="dcterms:W3CDTF">2020-05-02T10:06:31Z</dcterms:modified>
</cp:coreProperties>
</file>