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261" r:id="rId4"/>
    <p:sldId id="271" r:id="rId5"/>
    <p:sldId id="263" r:id="rId6"/>
    <p:sldId id="301" r:id="rId7"/>
    <p:sldId id="302" r:id="rId8"/>
    <p:sldId id="303" r:id="rId9"/>
    <p:sldId id="306" r:id="rId10"/>
    <p:sldId id="304" r:id="rId11"/>
    <p:sldId id="305" r:id="rId12"/>
    <p:sldId id="307" r:id="rId13"/>
    <p:sldId id="308" r:id="rId14"/>
    <p:sldId id="315" r:id="rId15"/>
    <p:sldId id="310" r:id="rId16"/>
    <p:sldId id="322" r:id="rId17"/>
    <p:sldId id="313" r:id="rId18"/>
    <p:sldId id="312" r:id="rId19"/>
    <p:sldId id="316" r:id="rId20"/>
    <p:sldId id="311" r:id="rId21"/>
    <p:sldId id="317" r:id="rId22"/>
    <p:sldId id="319" r:id="rId23"/>
    <p:sldId id="323" r:id="rId24"/>
    <p:sldId id="324" r:id="rId25"/>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18"/>
    <a:srgbClr val="FF7B16"/>
    <a:srgbClr val="4594DC"/>
    <a:srgbClr val="4494DD"/>
    <a:srgbClr val="F2E2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0" autoAdjust="0"/>
    <p:restoredTop sz="96429" autoAdjust="0"/>
  </p:normalViewPr>
  <p:slideViewPr>
    <p:cSldViewPr snapToGrid="0">
      <p:cViewPr>
        <p:scale>
          <a:sx n="87" d="100"/>
          <a:sy n="87" d="100"/>
        </p:scale>
        <p:origin x="1374" y="7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30889;0&#28836;&#32239;\&#28779;&#29138;&#25991;&#31456;\&#22235;&#23395;%20&#22235;&#31278;ndvi.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30889;0&#28836;&#32239;\&#28779;&#29138;&#35336;&#30059;\&#28779;&#29138;&#37325;&#20570;&#27683;&#35937;&#40670;&#20301;&#36039;&#26009;\&#22235;&#20491;&#4067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30889;0&#28836;&#32239;\&#28779;&#29138;&#25991;&#31456;\&#36942;&#24180;&#24460;&#36039;&#26009;\&#40670;&#20301;\0425&#39511;&#35657;\100ha_&#39080;&#38570;&#39511;&#35657;\&#39080;&#38570;&#39511;&#35657;_dnbr&#20840;_&#32317;&#21644;_r=30.csv"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16767521519348"/>
          <c:y val="5.9328122305879645E-2"/>
          <c:w val="0.80830536815561116"/>
          <c:h val="0.62627029475297891"/>
        </c:manualLayout>
      </c:layout>
      <c:lineChart>
        <c:grouping val="standard"/>
        <c:varyColors val="0"/>
        <c:ser>
          <c:idx val="0"/>
          <c:order val="0"/>
          <c:tx>
            <c:v>Agriculture</c:v>
          </c:tx>
          <c:spPr>
            <a:ln w="12700" cap="rnd">
              <a:solidFill>
                <a:schemeClr val="accent1"/>
              </a:solidFill>
              <a:round/>
            </a:ln>
            <a:effectLst/>
          </c:spPr>
          <c:marker>
            <c:symbol val="triangle"/>
            <c:size val="3"/>
            <c:spPr>
              <a:solidFill>
                <a:schemeClr val="accent1"/>
              </a:solidFill>
              <a:ln w="9525">
                <a:solidFill>
                  <a:schemeClr val="accent1"/>
                </a:solidFill>
              </a:ln>
              <a:effectLst/>
            </c:spPr>
          </c:marker>
          <c:val>
            <c:numRef>
              <c:f>工作表1!$C$2:$C$13</c:f>
              <c:numCache>
                <c:formatCode>General</c:formatCode>
                <c:ptCount val="12"/>
                <c:pt idx="0">
                  <c:v>0.22</c:v>
                </c:pt>
                <c:pt idx="1">
                  <c:v>0.21</c:v>
                </c:pt>
                <c:pt idx="2">
                  <c:v>0.31</c:v>
                </c:pt>
                <c:pt idx="3">
                  <c:v>0.35</c:v>
                </c:pt>
                <c:pt idx="4">
                  <c:v>0.39</c:v>
                </c:pt>
                <c:pt idx="5">
                  <c:v>0.6</c:v>
                </c:pt>
                <c:pt idx="6">
                  <c:v>0.71</c:v>
                </c:pt>
                <c:pt idx="7">
                  <c:v>0.7</c:v>
                </c:pt>
                <c:pt idx="8">
                  <c:v>0.42</c:v>
                </c:pt>
                <c:pt idx="9">
                  <c:v>0.2</c:v>
                </c:pt>
                <c:pt idx="10">
                  <c:v>0.16</c:v>
                </c:pt>
                <c:pt idx="11">
                  <c:v>0.18</c:v>
                </c:pt>
              </c:numCache>
            </c:numRef>
          </c:val>
          <c:smooth val="0"/>
          <c:extLst xmlns:c16r2="http://schemas.microsoft.com/office/drawing/2015/06/chart">
            <c:ext xmlns:c16="http://schemas.microsoft.com/office/drawing/2014/chart" uri="{C3380CC4-5D6E-409C-BE32-E72D297353CC}">
              <c16:uniqueId val="{00000000-6459-4982-BB60-45F7363CE33C}"/>
            </c:ext>
          </c:extLst>
        </c:ser>
        <c:ser>
          <c:idx val="1"/>
          <c:order val="1"/>
          <c:tx>
            <c:v>Grass </c:v>
          </c:tx>
          <c:spPr>
            <a:ln w="12700" cap="rnd">
              <a:solidFill>
                <a:schemeClr val="accent2"/>
              </a:solidFill>
              <a:round/>
            </a:ln>
            <a:effectLst/>
          </c:spPr>
          <c:marker>
            <c:symbol val="square"/>
            <c:size val="3"/>
            <c:spPr>
              <a:solidFill>
                <a:schemeClr val="accent2"/>
              </a:solidFill>
              <a:ln w="9525">
                <a:solidFill>
                  <a:schemeClr val="accent2"/>
                </a:solidFill>
              </a:ln>
              <a:effectLst/>
            </c:spPr>
          </c:marker>
          <c:val>
            <c:numRef>
              <c:f>工作表1!$D$2:$D$13</c:f>
              <c:numCache>
                <c:formatCode>General</c:formatCode>
                <c:ptCount val="12"/>
                <c:pt idx="0">
                  <c:v>0.37</c:v>
                </c:pt>
                <c:pt idx="1">
                  <c:v>0.32</c:v>
                </c:pt>
                <c:pt idx="2">
                  <c:v>0.4</c:v>
                </c:pt>
                <c:pt idx="3">
                  <c:v>0.52</c:v>
                </c:pt>
                <c:pt idx="4">
                  <c:v>0.47</c:v>
                </c:pt>
                <c:pt idx="5">
                  <c:v>0.69</c:v>
                </c:pt>
                <c:pt idx="6">
                  <c:v>0.62</c:v>
                </c:pt>
                <c:pt idx="7">
                  <c:v>0.6</c:v>
                </c:pt>
                <c:pt idx="8">
                  <c:v>0.59</c:v>
                </c:pt>
                <c:pt idx="9">
                  <c:v>0.34</c:v>
                </c:pt>
                <c:pt idx="10">
                  <c:v>0.33</c:v>
                </c:pt>
                <c:pt idx="11">
                  <c:v>0.34</c:v>
                </c:pt>
              </c:numCache>
            </c:numRef>
          </c:val>
          <c:smooth val="0"/>
          <c:extLst xmlns:c16r2="http://schemas.microsoft.com/office/drawing/2015/06/chart">
            <c:ext xmlns:c16="http://schemas.microsoft.com/office/drawing/2014/chart" uri="{C3380CC4-5D6E-409C-BE32-E72D297353CC}">
              <c16:uniqueId val="{00000001-6459-4982-BB60-45F7363CE33C}"/>
            </c:ext>
          </c:extLst>
        </c:ser>
        <c:ser>
          <c:idx val="2"/>
          <c:order val="2"/>
          <c:tx>
            <c:v>Forest </c:v>
          </c:tx>
          <c:spPr>
            <a:ln w="25400" cap="rnd">
              <a:solidFill>
                <a:schemeClr val="accent3"/>
              </a:solidFill>
              <a:round/>
            </a:ln>
            <a:effectLst/>
          </c:spPr>
          <c:marker>
            <c:symbol val="diamond"/>
            <c:size val="3"/>
            <c:spPr>
              <a:solidFill>
                <a:schemeClr val="accent3"/>
              </a:solidFill>
              <a:ln w="12700">
                <a:solidFill>
                  <a:schemeClr val="accent3"/>
                </a:solidFill>
              </a:ln>
              <a:effectLst/>
            </c:spPr>
          </c:marker>
          <c:val>
            <c:numRef>
              <c:f>工作表1!$E$2:$E$13</c:f>
              <c:numCache>
                <c:formatCode>General</c:formatCode>
                <c:ptCount val="12"/>
                <c:pt idx="0">
                  <c:v>0.54</c:v>
                </c:pt>
                <c:pt idx="1">
                  <c:v>0.5</c:v>
                </c:pt>
                <c:pt idx="2">
                  <c:v>0.54</c:v>
                </c:pt>
                <c:pt idx="3">
                  <c:v>0.57999999999999996</c:v>
                </c:pt>
                <c:pt idx="4">
                  <c:v>0.52</c:v>
                </c:pt>
                <c:pt idx="5">
                  <c:v>0.71</c:v>
                </c:pt>
                <c:pt idx="6">
                  <c:v>0.66</c:v>
                </c:pt>
                <c:pt idx="7">
                  <c:v>0.69</c:v>
                </c:pt>
                <c:pt idx="8">
                  <c:v>0.65</c:v>
                </c:pt>
                <c:pt idx="9">
                  <c:v>0.5</c:v>
                </c:pt>
                <c:pt idx="10">
                  <c:v>0.57999999999999996</c:v>
                </c:pt>
                <c:pt idx="11">
                  <c:v>0.59</c:v>
                </c:pt>
              </c:numCache>
            </c:numRef>
          </c:val>
          <c:smooth val="0"/>
          <c:extLst xmlns:c16r2="http://schemas.microsoft.com/office/drawing/2015/06/chart">
            <c:ext xmlns:c16="http://schemas.microsoft.com/office/drawing/2014/chart" uri="{C3380CC4-5D6E-409C-BE32-E72D297353CC}">
              <c16:uniqueId val="{00000002-6459-4982-BB60-45F7363CE33C}"/>
            </c:ext>
          </c:extLst>
        </c:ser>
        <c:ser>
          <c:idx val="3"/>
          <c:order val="3"/>
          <c:tx>
            <c:v>Non-vegetation</c:v>
          </c:tx>
          <c:spPr>
            <a:ln w="12700" cap="rnd">
              <a:solidFill>
                <a:schemeClr val="accent4"/>
              </a:solidFill>
              <a:round/>
            </a:ln>
            <a:effectLst/>
          </c:spPr>
          <c:marker>
            <c:symbol val="circle"/>
            <c:size val="3"/>
            <c:spPr>
              <a:solidFill>
                <a:schemeClr val="accent4"/>
              </a:solidFill>
              <a:ln w="9525">
                <a:solidFill>
                  <a:schemeClr val="accent4"/>
                </a:solidFill>
              </a:ln>
              <a:effectLst/>
            </c:spPr>
          </c:marker>
          <c:val>
            <c:numRef>
              <c:f>工作表1!$F$2:$F$13</c:f>
              <c:numCache>
                <c:formatCode>General</c:formatCode>
                <c:ptCount val="12"/>
                <c:pt idx="0">
                  <c:v>0.19500000000000001</c:v>
                </c:pt>
                <c:pt idx="1">
                  <c:v>0.18</c:v>
                </c:pt>
                <c:pt idx="2">
                  <c:v>0.185</c:v>
                </c:pt>
                <c:pt idx="3">
                  <c:v>0.2</c:v>
                </c:pt>
                <c:pt idx="4">
                  <c:v>0.12</c:v>
                </c:pt>
                <c:pt idx="5">
                  <c:v>0.2</c:v>
                </c:pt>
                <c:pt idx="6">
                  <c:v>0.2</c:v>
                </c:pt>
                <c:pt idx="7">
                  <c:v>0.1</c:v>
                </c:pt>
                <c:pt idx="8">
                  <c:v>0.22</c:v>
                </c:pt>
                <c:pt idx="9">
                  <c:v>0.1</c:v>
                </c:pt>
                <c:pt idx="10">
                  <c:v>0.08</c:v>
                </c:pt>
                <c:pt idx="11">
                  <c:v>7.9000000000000001E-2</c:v>
                </c:pt>
              </c:numCache>
            </c:numRef>
          </c:val>
          <c:smooth val="0"/>
          <c:extLst xmlns:c16r2="http://schemas.microsoft.com/office/drawing/2015/06/chart">
            <c:ext xmlns:c16="http://schemas.microsoft.com/office/drawing/2014/chart" uri="{C3380CC4-5D6E-409C-BE32-E72D297353CC}">
              <c16:uniqueId val="{00000003-6459-4982-BB60-45F7363CE33C}"/>
            </c:ext>
          </c:extLst>
        </c:ser>
        <c:dLbls>
          <c:showLegendKey val="0"/>
          <c:showVal val="0"/>
          <c:showCatName val="0"/>
          <c:showSerName val="0"/>
          <c:showPercent val="0"/>
          <c:showBubbleSize val="0"/>
        </c:dLbls>
        <c:marker val="1"/>
        <c:smooth val="0"/>
        <c:axId val="855041208"/>
        <c:axId val="855041992"/>
      </c:lineChart>
      <c:catAx>
        <c:axId val="85504120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b="1" dirty="0"/>
                  <a:t>MONTH</a:t>
                </a:r>
                <a:endParaRPr lang="zh-TW" b="1" dirty="0"/>
              </a:p>
            </c:rich>
          </c:tx>
          <c:layout>
            <c:manualLayout>
              <c:xMode val="edge"/>
              <c:yMode val="edge"/>
              <c:x val="0.48609628672546484"/>
              <c:y val="0.7827771583861752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TW"/>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TW"/>
          </a:p>
        </c:txPr>
        <c:crossAx val="855041992"/>
        <c:crosses val="autoZero"/>
        <c:auto val="1"/>
        <c:lblAlgn val="ctr"/>
        <c:lblOffset val="100"/>
        <c:noMultiLvlLbl val="0"/>
      </c:catAx>
      <c:valAx>
        <c:axId val="855041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b="1" dirty="0">
                    <a:solidFill>
                      <a:schemeClr val="tx1"/>
                    </a:solidFill>
                  </a:rPr>
                  <a:t>NDVI  VALUE</a:t>
                </a:r>
                <a:endParaRPr lang="zh-TW" b="1" dirty="0">
                  <a:solidFill>
                    <a:schemeClr val="tx1"/>
                  </a:solidFill>
                </a:endParaRPr>
              </a:p>
            </c:rich>
          </c:tx>
          <c:layout>
            <c:manualLayout>
              <c:xMode val="edge"/>
              <c:yMode val="edge"/>
              <c:x val="2.0266862986099893E-2"/>
              <c:y val="0.2068395930597170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TW"/>
          </a:p>
        </c:txPr>
        <c:crossAx val="855041208"/>
        <c:crosses val="autoZero"/>
        <c:crossBetween val="between"/>
        <c:majorUnit val="0.2"/>
      </c:valAx>
      <c:spPr>
        <a:noFill/>
        <a:ln>
          <a:noFill/>
        </a:ln>
        <a:effectLst/>
      </c:spPr>
    </c:plotArea>
    <c:legend>
      <c:legendPos val="b"/>
      <c:legendEntry>
        <c:idx val="0"/>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TW"/>
          </a:p>
        </c:txPr>
      </c:legendEntry>
      <c:legendEntry>
        <c:idx val="2"/>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TW"/>
          </a:p>
        </c:txPr>
      </c:legendEntry>
      <c:layout>
        <c:manualLayout>
          <c:xMode val="edge"/>
          <c:yMode val="edge"/>
          <c:x val="1.0112665816658314E-2"/>
          <c:y val="0.83647028081666785"/>
          <c:w val="0.98503048815808292"/>
          <c:h val="0.1580067819989654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TW"/>
        </a:p>
      </c:txPr>
    </c:legend>
    <c:plotVisOnly val="1"/>
    <c:dispBlanksAs val="gap"/>
    <c:showDLblsOverMax val="0"/>
  </c:chart>
  <c:spPr>
    <a:solidFill>
      <a:schemeClr val="bg1"/>
    </a:solidFill>
    <a:ln w="9525" cap="flat" cmpd="sng" algn="ctr">
      <a:noFill/>
      <a:round/>
    </a:ln>
    <a:effectLst/>
  </c:spPr>
  <c:txPr>
    <a:bodyPr/>
    <a:lstStyle/>
    <a:p>
      <a:pPr>
        <a:defRPr sz="1200">
          <a:latin typeface="Times New Roman" panose="02020603050405020304" pitchFamily="18" charset="0"/>
          <a:cs typeface="Times New Roman" panose="02020603050405020304" pitchFamily="18" charset="0"/>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37567664436127"/>
          <c:y val="0.11501357769692903"/>
          <c:w val="0.83608560544197574"/>
          <c:h val="0.72000005482649643"/>
        </c:manualLayout>
      </c:layout>
      <c:barChart>
        <c:barDir val="col"/>
        <c:grouping val="clustered"/>
        <c:varyColors val="0"/>
        <c:ser>
          <c:idx val="0"/>
          <c:order val="0"/>
          <c:tx>
            <c:v>Assumed value</c:v>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模式!$M$7:$M$18</c:f>
              <c:numCache>
                <c:formatCode>0</c:formatCode>
                <c:ptCount val="12"/>
                <c:pt idx="0">
                  <c:v>50.191339167283999</c:v>
                </c:pt>
                <c:pt idx="1">
                  <c:v>66.178553893997787</c:v>
                </c:pt>
                <c:pt idx="2">
                  <c:v>113.46600310601622</c:v>
                </c:pt>
                <c:pt idx="3">
                  <c:v>88.670279368367062</c:v>
                </c:pt>
                <c:pt idx="4">
                  <c:v>2.8794872201571025</c:v>
                </c:pt>
                <c:pt idx="5">
                  <c:v>23.779760600087556</c:v>
                </c:pt>
                <c:pt idx="6">
                  <c:v>15.922766488899157</c:v>
                </c:pt>
                <c:pt idx="7">
                  <c:v>27.707339310487754</c:v>
                </c:pt>
                <c:pt idx="8">
                  <c:v>33.266192819203297</c:v>
                </c:pt>
                <c:pt idx="9">
                  <c:v>47.171712942631139</c:v>
                </c:pt>
                <c:pt idx="10">
                  <c:v>51.072878187059267</c:v>
                </c:pt>
                <c:pt idx="11">
                  <c:v>55.343041202499464</c:v>
                </c:pt>
              </c:numCache>
            </c:numRef>
          </c:val>
          <c:extLst xmlns:c16r2="http://schemas.microsoft.com/office/drawing/2015/06/chart">
            <c:ext xmlns:c16="http://schemas.microsoft.com/office/drawing/2014/chart" uri="{C3380CC4-5D6E-409C-BE32-E72D297353CC}">
              <c16:uniqueId val="{00000000-1264-4BC9-A82B-ED5EE3A6E683}"/>
            </c:ext>
          </c:extLst>
        </c:ser>
        <c:ser>
          <c:idx val="1"/>
          <c:order val="1"/>
          <c:tx>
            <c:v>Actual value</c:v>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模式!$N$7:$N$18</c:f>
              <c:numCache>
                <c:formatCode>General</c:formatCode>
                <c:ptCount val="12"/>
                <c:pt idx="0">
                  <c:v>48.25</c:v>
                </c:pt>
                <c:pt idx="1">
                  <c:v>56.25</c:v>
                </c:pt>
                <c:pt idx="2">
                  <c:v>116</c:v>
                </c:pt>
                <c:pt idx="3">
                  <c:v>90.5</c:v>
                </c:pt>
                <c:pt idx="4">
                  <c:v>18.75</c:v>
                </c:pt>
                <c:pt idx="5">
                  <c:v>10.75</c:v>
                </c:pt>
                <c:pt idx="6">
                  <c:v>15.75</c:v>
                </c:pt>
                <c:pt idx="7">
                  <c:v>17.5</c:v>
                </c:pt>
                <c:pt idx="8">
                  <c:v>28</c:v>
                </c:pt>
                <c:pt idx="9">
                  <c:v>53.5</c:v>
                </c:pt>
                <c:pt idx="10">
                  <c:v>58</c:v>
                </c:pt>
                <c:pt idx="11">
                  <c:v>61.75</c:v>
                </c:pt>
              </c:numCache>
            </c:numRef>
          </c:val>
          <c:extLst xmlns:c16r2="http://schemas.microsoft.com/office/drawing/2015/06/chart">
            <c:ext xmlns:c16="http://schemas.microsoft.com/office/drawing/2014/chart" uri="{C3380CC4-5D6E-409C-BE32-E72D297353CC}">
              <c16:uniqueId val="{00000001-1264-4BC9-A82B-ED5EE3A6E683}"/>
            </c:ext>
          </c:extLst>
        </c:ser>
        <c:dLbls>
          <c:showLegendKey val="0"/>
          <c:showVal val="0"/>
          <c:showCatName val="0"/>
          <c:showSerName val="0"/>
          <c:showPercent val="0"/>
          <c:showBubbleSize val="0"/>
        </c:dLbls>
        <c:gapWidth val="100"/>
        <c:overlap val="-24"/>
        <c:axId val="855043168"/>
        <c:axId val="852143328"/>
      </c:barChart>
      <c:catAx>
        <c:axId val="855043168"/>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altLang="zh-TW" sz="1400" b="1">
                    <a:latin typeface="Times New Roman" panose="02020603050405020304" pitchFamily="18" charset="0"/>
                    <a:cs typeface="Times New Roman" panose="02020603050405020304" pitchFamily="18" charset="0"/>
                  </a:rPr>
                  <a:t>Month</a:t>
                </a: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zh-TW"/>
            </a:p>
          </c:txPr>
        </c:title>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zh-TW"/>
          </a:p>
        </c:txPr>
        <c:crossAx val="852143328"/>
        <c:crosses val="autoZero"/>
        <c:auto val="1"/>
        <c:lblAlgn val="ctr"/>
        <c:lblOffset val="100"/>
        <c:noMultiLvlLbl val="0"/>
      </c:catAx>
      <c:valAx>
        <c:axId val="852143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en-US" altLang="zh-TW" sz="1400" b="1" i="0" u="none" strike="noStrike" baseline="0" dirty="0">
                    <a:solidFill>
                      <a:schemeClr val="tx1"/>
                    </a:solidFill>
                    <a:effectLst/>
                    <a:latin typeface="Times New Roman" panose="02020603050405020304" pitchFamily="18" charset="0"/>
                    <a:cs typeface="Times New Roman" panose="02020603050405020304" pitchFamily="18" charset="0"/>
                  </a:rPr>
                  <a:t>Frequency</a:t>
                </a:r>
                <a:endParaRPr lang="zh-TW" altLang="en-US" sz="1400" b="1" dirty="0">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1.6319447924641673E-2"/>
              <c:y val="0.36779052988780786"/>
            </c:manualLayout>
          </c:layout>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zh-TW"/>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zh-TW"/>
          </a:p>
        </c:txPr>
        <c:crossAx val="855043168"/>
        <c:crosses val="autoZero"/>
        <c:crossBetween val="between"/>
      </c:valAx>
      <c:spPr>
        <a:noFill/>
        <a:ln>
          <a:solidFill>
            <a:schemeClr val="tx1">
              <a:lumMod val="15000"/>
              <a:lumOff val="8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zh-TW"/>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07556592109616"/>
          <c:y val="6.2743272494618668E-2"/>
          <c:w val="0.77432052348777092"/>
          <c:h val="0.77069663792981757"/>
        </c:manualLayout>
      </c:layout>
      <c:scatterChart>
        <c:scatterStyle val="lineMarker"/>
        <c:varyColors val="0"/>
        <c:ser>
          <c:idx val="0"/>
          <c:order val="0"/>
          <c:spPr>
            <a:ln w="19050" cap="rnd">
              <a:noFill/>
              <a:round/>
            </a:ln>
            <a:effectLst/>
          </c:spPr>
          <c:marker>
            <c:symbol val="diamond"/>
            <c:size val="14"/>
            <c:spPr>
              <a:solidFill>
                <a:schemeClr val="accent2"/>
              </a:solidFill>
              <a:ln w="9525">
                <a:noFill/>
              </a:ln>
              <a:effectLst/>
            </c:spPr>
          </c:marker>
          <c:trendline>
            <c:spPr>
              <a:ln w="31750" cap="rnd" cmpd="sng">
                <a:solidFill>
                  <a:schemeClr val="tx1"/>
                </a:solidFill>
                <a:prstDash val="dash"/>
              </a:ln>
              <a:effectLst/>
            </c:spPr>
            <c:trendlineType val="linear"/>
            <c:dispRSqr val="1"/>
            <c:dispEq val="1"/>
            <c:trendlineLbl>
              <c:layout>
                <c:manualLayout>
                  <c:x val="-0.25880076952065256"/>
                  <c:y val="-7.3023960603492241E-2"/>
                </c:manualLayout>
              </c:layout>
              <c:tx>
                <c:rich>
                  <a:bodyPr rot="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ltLang="zh-TW" sz="1200" b="1" baseline="0" dirty="0">
                        <a:latin typeface="Times New Roman" panose="02020603050405020304" pitchFamily="18" charset="0"/>
                        <a:cs typeface="Times New Roman" panose="02020603050405020304" pitchFamily="18" charset="0"/>
                      </a:rPr>
                      <a:t>y = 0.0614x - 0.0635</a:t>
                    </a:r>
                    <a:br>
                      <a:rPr lang="en-US" altLang="zh-TW" sz="1200" b="1" baseline="0" dirty="0">
                        <a:latin typeface="Times New Roman" panose="02020603050405020304" pitchFamily="18" charset="0"/>
                        <a:cs typeface="Times New Roman" panose="02020603050405020304" pitchFamily="18" charset="0"/>
                      </a:rPr>
                    </a:br>
                    <a:r>
                      <a:rPr lang="en-US" altLang="zh-TW" sz="1200" b="1" baseline="0" dirty="0">
                        <a:latin typeface="Times New Roman" panose="02020603050405020304" pitchFamily="18" charset="0"/>
                        <a:cs typeface="Times New Roman" panose="02020603050405020304" pitchFamily="18" charset="0"/>
                      </a:rPr>
                      <a:t>R² = 0.8813</a:t>
                    </a:r>
                    <a:r>
                      <a:rPr lang="zh-TW" altLang="en-US" sz="1200" b="1" baseline="0" dirty="0">
                        <a:latin typeface="Times New Roman" panose="02020603050405020304" pitchFamily="18" charset="0"/>
                        <a:cs typeface="Times New Roman" panose="02020603050405020304" pitchFamily="18" charset="0"/>
                      </a:rPr>
                      <a:t>**</a:t>
                    </a:r>
                    <a:endParaRPr lang="en-US" altLang="zh-TW" sz="1200" b="1" dirty="0">
                      <a:latin typeface="Times New Roman" panose="02020603050405020304" pitchFamily="18" charset="0"/>
                      <a:cs typeface="Times New Roman" panose="02020603050405020304" pitchFamily="18" charset="0"/>
                    </a:endParaRPr>
                  </a:p>
                </c:rich>
              </c:tx>
              <c:numFmt formatCode="General" sourceLinked="0"/>
              <c:spPr>
                <a:noFill/>
                <a:ln>
                  <a:solidFill>
                    <a:schemeClr val="tx1"/>
                  </a:solid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TW"/>
                </a:p>
              </c:txPr>
            </c:trendlineLbl>
          </c:trendline>
          <c:xVal>
            <c:numRef>
              <c:f>剔除!$D$2:$D$10</c:f>
              <c:numCache>
                <c:formatCode>General</c:formatCode>
                <c:ptCount val="9"/>
                <c:pt idx="0">
                  <c:v>1</c:v>
                </c:pt>
                <c:pt idx="1">
                  <c:v>2</c:v>
                </c:pt>
                <c:pt idx="2">
                  <c:v>3</c:v>
                </c:pt>
                <c:pt idx="3">
                  <c:v>4</c:v>
                </c:pt>
                <c:pt idx="4">
                  <c:v>5</c:v>
                </c:pt>
                <c:pt idx="5">
                  <c:v>6</c:v>
                </c:pt>
                <c:pt idx="6">
                  <c:v>7</c:v>
                </c:pt>
                <c:pt idx="7">
                  <c:v>8</c:v>
                </c:pt>
                <c:pt idx="8">
                  <c:v>9</c:v>
                </c:pt>
              </c:numCache>
            </c:numRef>
          </c:xVal>
          <c:yVal>
            <c:numRef>
              <c:f>剔除!$E$2:$E$10</c:f>
              <c:numCache>
                <c:formatCode>General</c:formatCode>
                <c:ptCount val="9"/>
                <c:pt idx="0">
                  <c:v>2.1899999999999999E-2</c:v>
                </c:pt>
                <c:pt idx="1">
                  <c:v>8.8599999999999998E-2</c:v>
                </c:pt>
                <c:pt idx="2">
                  <c:v>7.3099999999999998E-2</c:v>
                </c:pt>
                <c:pt idx="3">
                  <c:v>8.8499999999999995E-2</c:v>
                </c:pt>
                <c:pt idx="4">
                  <c:v>0.23730000000000001</c:v>
                </c:pt>
                <c:pt idx="5">
                  <c:v>0.42659999999999998</c:v>
                </c:pt>
                <c:pt idx="6">
                  <c:v>0.36220000000000002</c:v>
                </c:pt>
                <c:pt idx="7">
                  <c:v>0.45419999999999999</c:v>
                </c:pt>
                <c:pt idx="8">
                  <c:v>0.43969999999999998</c:v>
                </c:pt>
              </c:numCache>
            </c:numRef>
          </c:yVal>
          <c:smooth val="0"/>
          <c:extLst xmlns:c16r2="http://schemas.microsoft.com/office/drawing/2015/06/chart">
            <c:ext xmlns:c16="http://schemas.microsoft.com/office/drawing/2014/chart" uri="{C3380CC4-5D6E-409C-BE32-E72D297353CC}">
              <c16:uniqueId val="{00000000-A108-476E-BACE-913FCAF71CF2}"/>
            </c:ext>
          </c:extLst>
        </c:ser>
        <c:dLbls>
          <c:showLegendKey val="0"/>
          <c:showVal val="0"/>
          <c:showCatName val="0"/>
          <c:showSerName val="0"/>
          <c:showPercent val="0"/>
          <c:showBubbleSize val="0"/>
        </c:dLbls>
        <c:axId val="834222880"/>
        <c:axId val="834214648"/>
      </c:scatterChart>
      <c:valAx>
        <c:axId val="834222880"/>
        <c:scaling>
          <c:orientation val="minMax"/>
          <c:min val="1"/>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ltLang="zh-TW" sz="1200" b="1" i="0" baseline="0" dirty="0" smtClean="0">
                    <a:solidFill>
                      <a:schemeClr val="tx1"/>
                    </a:solidFill>
                    <a:effectLst/>
                    <a:latin typeface="Times New Roman" panose="02020603050405020304" pitchFamily="18" charset="0"/>
                    <a:cs typeface="Times New Roman" panose="02020603050405020304" pitchFamily="18" charset="0"/>
                  </a:rPr>
                  <a:t>Risk </a:t>
                </a:r>
                <a:r>
                  <a:rPr lang="en-US" altLang="zh-TW" sz="1200" b="1" i="0" u="none" strike="noStrike" baseline="0" dirty="0" smtClean="0">
                    <a:solidFill>
                      <a:schemeClr val="tx1"/>
                    </a:solidFill>
                    <a:effectLst/>
                    <a:latin typeface="+mn-lt"/>
                    <a:cs typeface="+mn-cs"/>
                  </a:rPr>
                  <a:t>g</a:t>
                </a:r>
                <a:r>
                  <a:rPr lang="en-US" altLang="zh-TW" sz="1200" b="1" i="0" u="none" strike="noStrike" baseline="0" dirty="0" smtClean="0">
                    <a:solidFill>
                      <a:schemeClr val="tx1"/>
                    </a:solidFill>
                    <a:effectLst/>
                  </a:rPr>
                  <a:t>rade</a:t>
                </a:r>
                <a:endParaRPr lang="zh-TW" altLang="zh-TW" sz="1200" b="1" dirty="0">
                  <a:solidFill>
                    <a:schemeClr val="tx1"/>
                  </a:solidFill>
                  <a:effectLst/>
                  <a:latin typeface="Times New Roman" panose="02020603050405020304" pitchFamily="18" charset="0"/>
                  <a:cs typeface="Times New Roman" panose="02020603050405020304" pitchFamily="18" charset="0"/>
                </a:endParaRPr>
              </a:p>
            </c:rich>
          </c:tx>
          <c:layout>
            <c:manualLayout>
              <c:xMode val="edge"/>
              <c:yMode val="edge"/>
              <c:x val="0.40185079529892653"/>
              <c:y val="0.9236889055550475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TW"/>
          </a:p>
        </c:txPr>
        <c:crossAx val="834214648"/>
        <c:crosses val="autoZero"/>
        <c:crossBetween val="midCat"/>
        <c:majorUnit val="1"/>
      </c:valAx>
      <c:valAx>
        <c:axId val="834214648"/>
        <c:scaling>
          <c:orientation val="minMax"/>
          <c:max val="0.60000000000000009"/>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ltLang="zh-TW" sz="1400" b="1" i="0" u="none" strike="noStrike" baseline="0" dirty="0" smtClean="0">
                    <a:solidFill>
                      <a:schemeClr val="tx1"/>
                    </a:solidFill>
                    <a:effectLst/>
                  </a:rPr>
                  <a:t>Kernel density </a:t>
                </a:r>
                <a:endParaRPr lang="zh-TW" altLang="zh-TW" sz="2000" b="1" dirty="0">
                  <a:solidFill>
                    <a:schemeClr val="tx1"/>
                  </a:solidFill>
                  <a:effectLst/>
                  <a:latin typeface="Times New Roman" panose="02020603050405020304" pitchFamily="18" charset="0"/>
                  <a:cs typeface="Times New Roman" panose="02020603050405020304" pitchFamily="18" charset="0"/>
                </a:endParaRPr>
              </a:p>
            </c:rich>
          </c:tx>
          <c:layout>
            <c:manualLayout>
              <c:xMode val="edge"/>
              <c:yMode val="edge"/>
              <c:x val="3.7202660389800392E-2"/>
              <c:y val="0.2971349842380574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TW"/>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TW"/>
          </a:p>
        </c:txPr>
        <c:crossAx val="834222880"/>
        <c:crosses val="autoZero"/>
        <c:crossBetween val="midCat"/>
        <c:majorUnit val="0.1"/>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31B679D-AEF3-4523-B368-C0DDC38F7790}" type="datetimeFigureOut">
              <a:rPr lang="zh-TW" altLang="en-US" smtClean="0"/>
              <a:t>2020/4/28</a:t>
            </a:fld>
            <a:endParaRPr lang="zh-TW" altLang="en-US"/>
          </a:p>
        </p:txBody>
      </p:sp>
      <p:sp>
        <p:nvSpPr>
          <p:cNvPr id="4" name="頁尾版面配置區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22D128A-0B48-4CF0-8AC2-DB9A58A33EB7}" type="slidenum">
              <a:rPr lang="zh-TW" altLang="en-US" smtClean="0"/>
              <a:t>‹#›</a:t>
            </a:fld>
            <a:endParaRPr lang="zh-TW" altLang="en-US"/>
          </a:p>
        </p:txBody>
      </p:sp>
    </p:spTree>
    <p:extLst>
      <p:ext uri="{BB962C8B-B14F-4D97-AF65-F5344CB8AC3E}">
        <p14:creationId xmlns:p14="http://schemas.microsoft.com/office/powerpoint/2010/main" val="706277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ED77B60-D9CF-400D-968D-2D566A08B188}" type="datetimeFigureOut">
              <a:rPr lang="zh-TW" altLang="en-US" smtClean="0"/>
              <a:t>2020/4/28</a:t>
            </a:fld>
            <a:endParaRPr lang="zh-TW" altLang="en-US"/>
          </a:p>
        </p:txBody>
      </p:sp>
      <p:sp>
        <p:nvSpPr>
          <p:cNvPr id="4" name="投影片圖像版面配置區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99A0900-CF75-4305-B64C-971711203DA0}" type="slidenum">
              <a:rPr lang="zh-TW" altLang="en-US" smtClean="0"/>
              <a:t>‹#›</a:t>
            </a:fld>
            <a:endParaRPr lang="zh-TW" altLang="en-US"/>
          </a:p>
        </p:txBody>
      </p:sp>
    </p:spTree>
    <p:extLst>
      <p:ext uri="{BB962C8B-B14F-4D97-AF65-F5344CB8AC3E}">
        <p14:creationId xmlns:p14="http://schemas.microsoft.com/office/powerpoint/2010/main" val="643675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99A0900-CF75-4305-B64C-971711203DA0}" type="slidenum">
              <a:rPr lang="zh-TW" altLang="en-US" smtClean="0"/>
              <a:t>9</a:t>
            </a:fld>
            <a:endParaRPr lang="zh-TW" altLang="en-US"/>
          </a:p>
        </p:txBody>
      </p:sp>
    </p:spTree>
    <p:extLst>
      <p:ext uri="{BB962C8B-B14F-4D97-AF65-F5344CB8AC3E}">
        <p14:creationId xmlns:p14="http://schemas.microsoft.com/office/powerpoint/2010/main" val="197916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99A0900-CF75-4305-B64C-971711203DA0}" type="slidenum">
              <a:rPr lang="zh-TW" altLang="en-US" smtClean="0"/>
              <a:t>13</a:t>
            </a:fld>
            <a:endParaRPr lang="zh-TW" altLang="en-US"/>
          </a:p>
        </p:txBody>
      </p:sp>
    </p:spTree>
    <p:extLst>
      <p:ext uri="{BB962C8B-B14F-4D97-AF65-F5344CB8AC3E}">
        <p14:creationId xmlns:p14="http://schemas.microsoft.com/office/powerpoint/2010/main" val="2252418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99A0900-CF75-4305-B64C-971711203DA0}" type="slidenum">
              <a:rPr lang="zh-TW" altLang="en-US" smtClean="0"/>
              <a:t>14</a:t>
            </a:fld>
            <a:endParaRPr lang="zh-TW" altLang="en-US"/>
          </a:p>
        </p:txBody>
      </p:sp>
    </p:spTree>
    <p:extLst>
      <p:ext uri="{BB962C8B-B14F-4D97-AF65-F5344CB8AC3E}">
        <p14:creationId xmlns:p14="http://schemas.microsoft.com/office/powerpoint/2010/main" val="155826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99A0900-CF75-4305-B64C-971711203DA0}" type="slidenum">
              <a:rPr lang="zh-TW" altLang="en-US" smtClean="0"/>
              <a:t>20</a:t>
            </a:fld>
            <a:endParaRPr lang="zh-TW" altLang="en-US"/>
          </a:p>
        </p:txBody>
      </p:sp>
    </p:spTree>
    <p:extLst>
      <p:ext uri="{BB962C8B-B14F-4D97-AF65-F5344CB8AC3E}">
        <p14:creationId xmlns:p14="http://schemas.microsoft.com/office/powerpoint/2010/main" val="4000043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a:xfrm>
            <a:off x="628650" y="6356351"/>
            <a:ext cx="2057400" cy="365125"/>
          </a:xfrm>
          <a:prstGeom prst="rect">
            <a:avLst/>
          </a:prstGeom>
        </p:spPr>
        <p:txBody>
          <a:bodyPr/>
          <a:lstStyle/>
          <a:p>
            <a:fld id="{BE84A15E-E4A7-4FA2-A83F-C2F5D56FC387}" type="datetimeFigureOut">
              <a:rPr lang="zh-TW" altLang="en-US" smtClean="0"/>
              <a:t>2020/4/28</a:t>
            </a:fld>
            <a:endParaRPr lang="zh-TW" altLang="en-US"/>
          </a:p>
        </p:txBody>
      </p:sp>
      <p:sp>
        <p:nvSpPr>
          <p:cNvPr id="5" name="頁尾版面配置區 4"/>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6457950" y="6356351"/>
            <a:ext cx="2057400" cy="365125"/>
          </a:xfrm>
          <a:prstGeom prst="rect">
            <a:avLst/>
          </a:prstGeom>
        </p:spPr>
        <p:txBody>
          <a:bodyPr/>
          <a:lstStyle/>
          <a:p>
            <a:fld id="{45625E80-2766-456A-9B4B-0276FF3B4086}" type="slidenum">
              <a:rPr lang="zh-TW" altLang="en-US" smtClean="0"/>
              <a:t>‹#›</a:t>
            </a:fld>
            <a:endParaRPr lang="zh-TW" altLang="en-US"/>
          </a:p>
        </p:txBody>
      </p:sp>
    </p:spTree>
    <p:extLst>
      <p:ext uri="{BB962C8B-B14F-4D97-AF65-F5344CB8AC3E}">
        <p14:creationId xmlns:p14="http://schemas.microsoft.com/office/powerpoint/2010/main" val="6280067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6"/>
            <a:ext cx="7886700" cy="1325563"/>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28650" y="1825625"/>
            <a:ext cx="7886700" cy="4351338"/>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628650" y="6356351"/>
            <a:ext cx="2057400" cy="365125"/>
          </a:xfrm>
          <a:prstGeom prst="rect">
            <a:avLst/>
          </a:prstGeom>
        </p:spPr>
        <p:txBody>
          <a:bodyPr/>
          <a:lstStyle/>
          <a:p>
            <a:fld id="{BE84A15E-E4A7-4FA2-A83F-C2F5D56FC387}" type="datetimeFigureOut">
              <a:rPr lang="zh-TW" altLang="en-US" smtClean="0"/>
              <a:t>2020/4/28</a:t>
            </a:fld>
            <a:endParaRPr lang="zh-TW" altLang="en-US"/>
          </a:p>
        </p:txBody>
      </p:sp>
      <p:sp>
        <p:nvSpPr>
          <p:cNvPr id="5" name="頁尾版面配置區 4"/>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6457950" y="6356351"/>
            <a:ext cx="2057400" cy="365125"/>
          </a:xfrm>
          <a:prstGeom prst="rect">
            <a:avLst/>
          </a:prstGeom>
        </p:spPr>
        <p:txBody>
          <a:bodyPr/>
          <a:lstStyle/>
          <a:p>
            <a:fld id="{45625E80-2766-456A-9B4B-0276FF3B4086}" type="slidenum">
              <a:rPr lang="zh-TW" altLang="en-US" smtClean="0"/>
              <a:t>‹#›</a:t>
            </a:fld>
            <a:endParaRPr lang="zh-TW" altLang="en-US"/>
          </a:p>
        </p:txBody>
      </p:sp>
    </p:spTree>
    <p:extLst>
      <p:ext uri="{BB962C8B-B14F-4D97-AF65-F5344CB8AC3E}">
        <p14:creationId xmlns:p14="http://schemas.microsoft.com/office/powerpoint/2010/main" val="2103881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4907757" y="365125"/>
            <a:ext cx="1478756" cy="5811838"/>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71488" y="365125"/>
            <a:ext cx="4321969" cy="5811838"/>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628650" y="6356351"/>
            <a:ext cx="2057400" cy="365125"/>
          </a:xfrm>
          <a:prstGeom prst="rect">
            <a:avLst/>
          </a:prstGeom>
        </p:spPr>
        <p:txBody>
          <a:bodyPr/>
          <a:lstStyle/>
          <a:p>
            <a:fld id="{BE84A15E-E4A7-4FA2-A83F-C2F5D56FC387}" type="datetimeFigureOut">
              <a:rPr lang="zh-TW" altLang="en-US" smtClean="0"/>
              <a:t>2020/4/28</a:t>
            </a:fld>
            <a:endParaRPr lang="zh-TW" altLang="en-US"/>
          </a:p>
        </p:txBody>
      </p:sp>
      <p:sp>
        <p:nvSpPr>
          <p:cNvPr id="5" name="頁尾版面配置區 4"/>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6457950" y="6356351"/>
            <a:ext cx="2057400" cy="365125"/>
          </a:xfrm>
          <a:prstGeom prst="rect">
            <a:avLst/>
          </a:prstGeom>
        </p:spPr>
        <p:txBody>
          <a:bodyPr/>
          <a:lstStyle/>
          <a:p>
            <a:fld id="{45625E80-2766-456A-9B4B-0276FF3B4086}" type="slidenum">
              <a:rPr lang="zh-TW" altLang="en-US" smtClean="0"/>
              <a:t>‹#›</a:t>
            </a:fld>
            <a:endParaRPr lang="zh-TW" altLang="en-US"/>
          </a:p>
        </p:txBody>
      </p:sp>
    </p:spTree>
    <p:extLst>
      <p:ext uri="{BB962C8B-B14F-4D97-AF65-F5344CB8AC3E}">
        <p14:creationId xmlns:p14="http://schemas.microsoft.com/office/powerpoint/2010/main" val="2084887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6"/>
            <a:ext cx="7886700" cy="1325563"/>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628650" y="1825625"/>
            <a:ext cx="7886700" cy="435133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628650" y="6356351"/>
            <a:ext cx="2057400" cy="365125"/>
          </a:xfrm>
          <a:prstGeom prst="rect">
            <a:avLst/>
          </a:prstGeom>
        </p:spPr>
        <p:txBody>
          <a:bodyPr/>
          <a:lstStyle/>
          <a:p>
            <a:fld id="{BE84A15E-E4A7-4FA2-A83F-C2F5D56FC387}" type="datetimeFigureOut">
              <a:rPr lang="zh-TW" altLang="en-US" smtClean="0"/>
              <a:t>2020/4/28</a:t>
            </a:fld>
            <a:endParaRPr lang="zh-TW" altLang="en-US"/>
          </a:p>
        </p:txBody>
      </p:sp>
      <p:sp>
        <p:nvSpPr>
          <p:cNvPr id="5" name="頁尾版面配置區 4"/>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6457950" y="6356351"/>
            <a:ext cx="2057400" cy="365125"/>
          </a:xfrm>
          <a:prstGeom prst="rect">
            <a:avLst/>
          </a:prstGeom>
        </p:spPr>
        <p:txBody>
          <a:bodyPr/>
          <a:lstStyle/>
          <a:p>
            <a:fld id="{45625E80-2766-456A-9B4B-0276FF3B4086}" type="slidenum">
              <a:rPr lang="zh-TW" altLang="en-US" smtClean="0"/>
              <a:t>‹#›</a:t>
            </a:fld>
            <a:endParaRPr lang="zh-TW" altLang="en-US"/>
          </a:p>
        </p:txBody>
      </p:sp>
    </p:spTree>
    <p:extLst>
      <p:ext uri="{BB962C8B-B14F-4D97-AF65-F5344CB8AC3E}">
        <p14:creationId xmlns:p14="http://schemas.microsoft.com/office/powerpoint/2010/main" val="3259061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9"/>
            <a:ext cx="7886700" cy="2852737"/>
          </a:xfrm>
          <a:prstGeom prst="rect">
            <a:avLst/>
          </a:prstGeom>
        </p:spPr>
        <p:txBody>
          <a:bodyPr anchor="b"/>
          <a:lstStyle>
            <a:lvl1pPr>
              <a:defRPr sz="45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a:xfrm>
            <a:off x="628650" y="6356351"/>
            <a:ext cx="2057400" cy="365125"/>
          </a:xfrm>
          <a:prstGeom prst="rect">
            <a:avLst/>
          </a:prstGeom>
        </p:spPr>
        <p:txBody>
          <a:bodyPr/>
          <a:lstStyle/>
          <a:p>
            <a:fld id="{BE84A15E-E4A7-4FA2-A83F-C2F5D56FC387}" type="datetimeFigureOut">
              <a:rPr lang="zh-TW" altLang="en-US" smtClean="0"/>
              <a:t>2020/4/28</a:t>
            </a:fld>
            <a:endParaRPr lang="zh-TW" altLang="en-US"/>
          </a:p>
        </p:txBody>
      </p:sp>
      <p:sp>
        <p:nvSpPr>
          <p:cNvPr id="5" name="頁尾版面配置區 4"/>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6457950" y="6356351"/>
            <a:ext cx="2057400" cy="365125"/>
          </a:xfrm>
          <a:prstGeom prst="rect">
            <a:avLst/>
          </a:prstGeom>
        </p:spPr>
        <p:txBody>
          <a:bodyPr/>
          <a:lstStyle/>
          <a:p>
            <a:fld id="{45625E80-2766-456A-9B4B-0276FF3B4086}" type="slidenum">
              <a:rPr lang="zh-TW" altLang="en-US" smtClean="0"/>
              <a:t>‹#›</a:t>
            </a:fld>
            <a:endParaRPr lang="zh-TW" altLang="en-US"/>
          </a:p>
        </p:txBody>
      </p:sp>
    </p:spTree>
    <p:extLst>
      <p:ext uri="{BB962C8B-B14F-4D97-AF65-F5344CB8AC3E}">
        <p14:creationId xmlns:p14="http://schemas.microsoft.com/office/powerpoint/2010/main" val="898093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6"/>
            <a:ext cx="7886700" cy="1325563"/>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71487" y="1825625"/>
            <a:ext cx="2900363" cy="435133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3486150" y="1825625"/>
            <a:ext cx="2900363" cy="435133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628650" y="6356351"/>
            <a:ext cx="2057400" cy="365125"/>
          </a:xfrm>
          <a:prstGeom prst="rect">
            <a:avLst/>
          </a:prstGeom>
        </p:spPr>
        <p:txBody>
          <a:bodyPr/>
          <a:lstStyle/>
          <a:p>
            <a:fld id="{BE84A15E-E4A7-4FA2-A83F-C2F5D56FC387}" type="datetimeFigureOut">
              <a:rPr lang="zh-TW" altLang="en-US" smtClean="0"/>
              <a:t>2020/4/28</a:t>
            </a:fld>
            <a:endParaRPr lang="zh-TW" altLang="en-US"/>
          </a:p>
        </p:txBody>
      </p:sp>
      <p:sp>
        <p:nvSpPr>
          <p:cNvPr id="6" name="頁尾版面配置區 5"/>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6457950" y="6356351"/>
            <a:ext cx="2057400" cy="365125"/>
          </a:xfrm>
          <a:prstGeom prst="rect">
            <a:avLst/>
          </a:prstGeom>
        </p:spPr>
        <p:txBody>
          <a:bodyPr/>
          <a:lstStyle/>
          <a:p>
            <a:fld id="{45625E80-2766-456A-9B4B-0276FF3B4086}" type="slidenum">
              <a:rPr lang="zh-TW" altLang="en-US" smtClean="0"/>
              <a:t>‹#›</a:t>
            </a:fld>
            <a:endParaRPr lang="zh-TW" altLang="en-US"/>
          </a:p>
        </p:txBody>
      </p:sp>
    </p:spTree>
    <p:extLst>
      <p:ext uri="{BB962C8B-B14F-4D97-AF65-F5344CB8AC3E}">
        <p14:creationId xmlns:p14="http://schemas.microsoft.com/office/powerpoint/2010/main" val="379291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6"/>
            <a:ext cx="7886700" cy="1325563"/>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內容版面配置區 3"/>
          <p:cNvSpPr>
            <a:spLocks noGrp="1"/>
          </p:cNvSpPr>
          <p:nvPr>
            <p:ph sz="half" idx="2"/>
          </p:nvPr>
        </p:nvSpPr>
        <p:spPr>
          <a:xfrm>
            <a:off x="629842" y="2505075"/>
            <a:ext cx="3868340" cy="36845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391" cy="36845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a:xfrm>
            <a:off x="628650" y="6356351"/>
            <a:ext cx="2057400" cy="365125"/>
          </a:xfrm>
          <a:prstGeom prst="rect">
            <a:avLst/>
          </a:prstGeom>
        </p:spPr>
        <p:txBody>
          <a:bodyPr/>
          <a:lstStyle/>
          <a:p>
            <a:fld id="{BE84A15E-E4A7-4FA2-A83F-C2F5D56FC387}" type="datetimeFigureOut">
              <a:rPr lang="zh-TW" altLang="en-US" smtClean="0"/>
              <a:t>2020/4/28</a:t>
            </a:fld>
            <a:endParaRPr lang="zh-TW" altLang="en-US"/>
          </a:p>
        </p:txBody>
      </p:sp>
      <p:sp>
        <p:nvSpPr>
          <p:cNvPr id="8" name="頁尾版面配置區 7"/>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9" name="投影片編號版面配置區 8"/>
          <p:cNvSpPr>
            <a:spLocks noGrp="1"/>
          </p:cNvSpPr>
          <p:nvPr>
            <p:ph type="sldNum" sz="quarter" idx="12"/>
          </p:nvPr>
        </p:nvSpPr>
        <p:spPr>
          <a:xfrm>
            <a:off x="6457950" y="6356351"/>
            <a:ext cx="2057400" cy="365125"/>
          </a:xfrm>
          <a:prstGeom prst="rect">
            <a:avLst/>
          </a:prstGeom>
        </p:spPr>
        <p:txBody>
          <a:bodyPr/>
          <a:lstStyle/>
          <a:p>
            <a:fld id="{45625E80-2766-456A-9B4B-0276FF3B4086}" type="slidenum">
              <a:rPr lang="zh-TW" altLang="en-US" smtClean="0"/>
              <a:t>‹#›</a:t>
            </a:fld>
            <a:endParaRPr lang="zh-TW" altLang="en-US"/>
          </a:p>
        </p:txBody>
      </p:sp>
    </p:spTree>
    <p:extLst>
      <p:ext uri="{BB962C8B-B14F-4D97-AF65-F5344CB8AC3E}">
        <p14:creationId xmlns:p14="http://schemas.microsoft.com/office/powerpoint/2010/main" val="2561027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6"/>
            <a:ext cx="7886700" cy="1325563"/>
          </a:xfrm>
          <a:prstGeom prst="rect">
            <a:avLst/>
          </a:prstGeom>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a:xfrm>
            <a:off x="628650" y="6356351"/>
            <a:ext cx="2057400" cy="365125"/>
          </a:xfrm>
          <a:prstGeom prst="rect">
            <a:avLst/>
          </a:prstGeom>
        </p:spPr>
        <p:txBody>
          <a:bodyPr/>
          <a:lstStyle/>
          <a:p>
            <a:fld id="{BE84A15E-E4A7-4FA2-A83F-C2F5D56FC387}" type="datetimeFigureOut">
              <a:rPr lang="zh-TW" altLang="en-US" smtClean="0"/>
              <a:t>2020/4/28</a:t>
            </a:fld>
            <a:endParaRPr lang="zh-TW" altLang="en-US"/>
          </a:p>
        </p:txBody>
      </p:sp>
      <p:sp>
        <p:nvSpPr>
          <p:cNvPr id="4" name="頁尾版面配置區 3"/>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5" name="投影片編號版面配置區 4"/>
          <p:cNvSpPr>
            <a:spLocks noGrp="1"/>
          </p:cNvSpPr>
          <p:nvPr>
            <p:ph type="sldNum" sz="quarter" idx="12"/>
          </p:nvPr>
        </p:nvSpPr>
        <p:spPr>
          <a:xfrm>
            <a:off x="6457950" y="6356351"/>
            <a:ext cx="2057400" cy="365125"/>
          </a:xfrm>
          <a:prstGeom prst="rect">
            <a:avLst/>
          </a:prstGeom>
        </p:spPr>
        <p:txBody>
          <a:bodyPr/>
          <a:lstStyle/>
          <a:p>
            <a:fld id="{45625E80-2766-456A-9B4B-0276FF3B4086}" type="slidenum">
              <a:rPr lang="zh-TW" altLang="en-US" smtClean="0"/>
              <a:t>‹#›</a:t>
            </a:fld>
            <a:endParaRPr lang="zh-TW" altLang="en-US"/>
          </a:p>
        </p:txBody>
      </p:sp>
    </p:spTree>
    <p:extLst>
      <p:ext uri="{BB962C8B-B14F-4D97-AF65-F5344CB8AC3E}">
        <p14:creationId xmlns:p14="http://schemas.microsoft.com/office/powerpoint/2010/main" val="2344885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628650" y="6356351"/>
            <a:ext cx="2057400" cy="365125"/>
          </a:xfrm>
          <a:prstGeom prst="rect">
            <a:avLst/>
          </a:prstGeom>
        </p:spPr>
        <p:txBody>
          <a:bodyPr/>
          <a:lstStyle/>
          <a:p>
            <a:fld id="{BE84A15E-E4A7-4FA2-A83F-C2F5D56FC387}" type="datetimeFigureOut">
              <a:rPr lang="zh-TW" altLang="en-US" smtClean="0"/>
              <a:t>2020/4/28</a:t>
            </a:fld>
            <a:endParaRPr lang="zh-TW" altLang="en-US"/>
          </a:p>
        </p:txBody>
      </p:sp>
      <p:sp>
        <p:nvSpPr>
          <p:cNvPr id="3" name="頁尾版面配置區 2"/>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4" name="投影片編號版面配置區 3"/>
          <p:cNvSpPr>
            <a:spLocks noGrp="1"/>
          </p:cNvSpPr>
          <p:nvPr>
            <p:ph type="sldNum" sz="quarter" idx="12"/>
          </p:nvPr>
        </p:nvSpPr>
        <p:spPr>
          <a:xfrm>
            <a:off x="6457950" y="6356351"/>
            <a:ext cx="2057400" cy="365125"/>
          </a:xfrm>
          <a:prstGeom prst="rect">
            <a:avLst/>
          </a:prstGeom>
        </p:spPr>
        <p:txBody>
          <a:bodyPr/>
          <a:lstStyle/>
          <a:p>
            <a:fld id="{45625E80-2766-456A-9B4B-0276FF3B4086}" type="slidenum">
              <a:rPr lang="zh-TW" altLang="en-US" smtClean="0"/>
              <a:t>‹#›</a:t>
            </a:fld>
            <a:endParaRPr lang="zh-TW" altLang="en-US"/>
          </a:p>
        </p:txBody>
      </p:sp>
    </p:spTree>
    <p:extLst>
      <p:ext uri="{BB962C8B-B14F-4D97-AF65-F5344CB8AC3E}">
        <p14:creationId xmlns:p14="http://schemas.microsoft.com/office/powerpoint/2010/main" val="2356066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a:prstGeom prst="rect">
            <a:avLst/>
          </a:prstGeom>
        </p:spPr>
        <p:txBody>
          <a:bodyPr anchor="b"/>
          <a:lstStyle>
            <a:lvl1pPr>
              <a:defRPr sz="24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日期版面配置區 4"/>
          <p:cNvSpPr>
            <a:spLocks noGrp="1"/>
          </p:cNvSpPr>
          <p:nvPr>
            <p:ph type="dt" sz="half" idx="10"/>
          </p:nvPr>
        </p:nvSpPr>
        <p:spPr>
          <a:xfrm>
            <a:off x="628650" y="6356351"/>
            <a:ext cx="2057400" cy="365125"/>
          </a:xfrm>
          <a:prstGeom prst="rect">
            <a:avLst/>
          </a:prstGeom>
        </p:spPr>
        <p:txBody>
          <a:bodyPr/>
          <a:lstStyle/>
          <a:p>
            <a:fld id="{BE84A15E-E4A7-4FA2-A83F-C2F5D56FC387}" type="datetimeFigureOut">
              <a:rPr lang="zh-TW" altLang="en-US" smtClean="0"/>
              <a:t>2020/4/28</a:t>
            </a:fld>
            <a:endParaRPr lang="zh-TW" altLang="en-US"/>
          </a:p>
        </p:txBody>
      </p:sp>
      <p:sp>
        <p:nvSpPr>
          <p:cNvPr id="6" name="頁尾版面配置區 5"/>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6457950" y="6356351"/>
            <a:ext cx="2057400" cy="365125"/>
          </a:xfrm>
          <a:prstGeom prst="rect">
            <a:avLst/>
          </a:prstGeom>
        </p:spPr>
        <p:txBody>
          <a:bodyPr/>
          <a:lstStyle/>
          <a:p>
            <a:fld id="{45625E80-2766-456A-9B4B-0276FF3B4086}" type="slidenum">
              <a:rPr lang="zh-TW" altLang="en-US" smtClean="0"/>
              <a:t>‹#›</a:t>
            </a:fld>
            <a:endParaRPr lang="zh-TW" altLang="en-US"/>
          </a:p>
        </p:txBody>
      </p:sp>
    </p:spTree>
    <p:extLst>
      <p:ext uri="{BB962C8B-B14F-4D97-AF65-F5344CB8AC3E}">
        <p14:creationId xmlns:p14="http://schemas.microsoft.com/office/powerpoint/2010/main" val="1885278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a:prstGeom prst="rect">
            <a:avLst/>
          </a:prstGeom>
        </p:spPr>
        <p:txBody>
          <a:bodyPr anchor="b"/>
          <a:lstStyle>
            <a:lvl1pPr>
              <a:defRPr sz="24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日期版面配置區 4"/>
          <p:cNvSpPr>
            <a:spLocks noGrp="1"/>
          </p:cNvSpPr>
          <p:nvPr>
            <p:ph type="dt" sz="half" idx="10"/>
          </p:nvPr>
        </p:nvSpPr>
        <p:spPr>
          <a:xfrm>
            <a:off x="628650" y="6356351"/>
            <a:ext cx="2057400" cy="365125"/>
          </a:xfrm>
          <a:prstGeom prst="rect">
            <a:avLst/>
          </a:prstGeom>
        </p:spPr>
        <p:txBody>
          <a:bodyPr/>
          <a:lstStyle/>
          <a:p>
            <a:fld id="{BE84A15E-E4A7-4FA2-A83F-C2F5D56FC387}" type="datetimeFigureOut">
              <a:rPr lang="zh-TW" altLang="en-US" smtClean="0"/>
              <a:t>2020/4/28</a:t>
            </a:fld>
            <a:endParaRPr lang="zh-TW" altLang="en-US"/>
          </a:p>
        </p:txBody>
      </p:sp>
      <p:sp>
        <p:nvSpPr>
          <p:cNvPr id="6" name="頁尾版面配置區 5"/>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6457950" y="6356351"/>
            <a:ext cx="2057400" cy="365125"/>
          </a:xfrm>
          <a:prstGeom prst="rect">
            <a:avLst/>
          </a:prstGeom>
        </p:spPr>
        <p:txBody>
          <a:bodyPr/>
          <a:lstStyle/>
          <a:p>
            <a:fld id="{45625E80-2766-456A-9B4B-0276FF3B4086}" type="slidenum">
              <a:rPr lang="zh-TW" altLang="en-US" smtClean="0"/>
              <a:t>‹#›</a:t>
            </a:fld>
            <a:endParaRPr lang="zh-TW" altLang="en-US"/>
          </a:p>
        </p:txBody>
      </p:sp>
    </p:spTree>
    <p:extLst>
      <p:ext uri="{BB962C8B-B14F-4D97-AF65-F5344CB8AC3E}">
        <p14:creationId xmlns:p14="http://schemas.microsoft.com/office/powerpoint/2010/main" val="10243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1028870" y="0"/>
            <a:ext cx="8115129" cy="685759"/>
          </a:xfrm>
          <a:prstGeom prst="rect">
            <a:avLst/>
          </a:prstGeom>
          <a:solidFill>
            <a:schemeClr val="accent2">
              <a:lumMod val="60000"/>
              <a:lumOff val="40000"/>
              <a:alpha val="8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userDrawn="1"/>
        </p:nvSpPr>
        <p:spPr>
          <a:xfrm>
            <a:off x="1028871" y="688071"/>
            <a:ext cx="8115129" cy="361177"/>
          </a:xfrm>
          <a:prstGeom prst="rect">
            <a:avLst/>
          </a:prstGeom>
          <a:solidFill>
            <a:srgbClr val="A9D18E">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0" y="6593688"/>
            <a:ext cx="9144000" cy="258622"/>
          </a:xfrm>
          <a:prstGeom prst="rect">
            <a:avLst/>
          </a:prstGeom>
          <a:solidFill>
            <a:srgbClr val="FFE699">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TW" altLang="en-US" sz="1350" dirty="0"/>
          </a:p>
        </p:txBody>
      </p:sp>
      <p:sp>
        <p:nvSpPr>
          <p:cNvPr id="13" name="矩形 12"/>
          <p:cNvSpPr/>
          <p:nvPr userDrawn="1"/>
        </p:nvSpPr>
        <p:spPr>
          <a:xfrm>
            <a:off x="2579715" y="6578906"/>
            <a:ext cx="8474043" cy="300082"/>
          </a:xfrm>
          <a:prstGeom prst="rect">
            <a:avLst/>
          </a:prstGeom>
        </p:spPr>
        <p:txBody>
          <a:bodyPr wrap="square">
            <a:spAutoFit/>
          </a:bodyPr>
          <a:lstStyle/>
          <a:p>
            <a:r>
              <a:rPr lang="en-US" altLang="zh-TW" sz="1350" b="1" dirty="0" smtClean="0">
                <a:latin typeface="Times New Roman" panose="02020603050405020304" pitchFamily="18" charset="0"/>
                <a:ea typeface="微軟正黑體" panose="020B0604030504040204" pitchFamily="34" charset="-120"/>
                <a:cs typeface="Times New Roman" panose="02020603050405020304" pitchFamily="18" charset="0"/>
              </a:rPr>
              <a:t>Department of Soil and Water Conservation, National Chung </a:t>
            </a:r>
            <a:r>
              <a:rPr lang="en-US" altLang="zh-TW" sz="1350" b="1" dirty="0" err="1" smtClean="0">
                <a:latin typeface="Times New Roman" panose="02020603050405020304" pitchFamily="18" charset="0"/>
                <a:ea typeface="微軟正黑體" panose="020B0604030504040204" pitchFamily="34" charset="-120"/>
                <a:cs typeface="Times New Roman" panose="02020603050405020304" pitchFamily="18" charset="0"/>
              </a:rPr>
              <a:t>Hsing</a:t>
            </a:r>
            <a:r>
              <a:rPr lang="en-US" altLang="zh-TW" sz="1350" b="1" dirty="0" smtClean="0">
                <a:latin typeface="Times New Roman" panose="02020603050405020304" pitchFamily="18" charset="0"/>
                <a:ea typeface="微軟正黑體" panose="020B0604030504040204" pitchFamily="34" charset="-120"/>
                <a:cs typeface="Times New Roman" panose="02020603050405020304" pitchFamily="18" charset="0"/>
              </a:rPr>
              <a:t> University, </a:t>
            </a:r>
            <a:r>
              <a:rPr lang="en-US" altLang="zh-TW" sz="1350" b="1" dirty="0" smtClean="0">
                <a:latin typeface="Times New Roman" panose="02020603050405020304" pitchFamily="18" charset="0"/>
                <a:ea typeface="微軟正黑體" panose="020B0604030504040204" pitchFamily="34" charset="-120"/>
                <a:cs typeface="Times New Roman" panose="02020603050405020304" pitchFamily="18" charset="0"/>
              </a:rPr>
              <a:t>Taiwan.</a:t>
            </a:r>
            <a:endParaRPr lang="zh-TW" altLang="en-US" sz="1350" b="1" dirty="0">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4" name="圖片 1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flipH="1">
            <a:off x="2329924" y="6647605"/>
            <a:ext cx="308510" cy="231383"/>
          </a:xfrm>
          <a:prstGeom prst="rect">
            <a:avLst/>
          </a:prstGeom>
        </p:spPr>
      </p:pic>
      <p:pic>
        <p:nvPicPr>
          <p:cNvPr id="7" name="圖片 6"/>
          <p:cNvPicPr>
            <a:picLocks noChangeAspect="1"/>
          </p:cNvPicPr>
          <p:nvPr userDrawn="1"/>
        </p:nvPicPr>
        <p:blipFill rotWithShape="1">
          <a:blip r:embed="rId14" cstate="print">
            <a:extLst>
              <a:ext uri="{28A0092B-C50C-407E-A947-70E740481C1C}">
                <a14:useLocalDpi xmlns:a14="http://schemas.microsoft.com/office/drawing/2010/main" val="0"/>
              </a:ext>
            </a:extLst>
          </a:blip>
          <a:srcRect l="31556" r="10260" b="-1450"/>
          <a:stretch/>
        </p:blipFill>
        <p:spPr>
          <a:xfrm>
            <a:off x="1" y="3167"/>
            <a:ext cx="1066594" cy="1046081"/>
          </a:xfrm>
          <a:prstGeom prst="rect">
            <a:avLst/>
          </a:prstGeom>
        </p:spPr>
      </p:pic>
      <p:sp>
        <p:nvSpPr>
          <p:cNvPr id="19" name="標題 1"/>
          <p:cNvSpPr txBox="1">
            <a:spLocks/>
          </p:cNvSpPr>
          <p:nvPr userDrawn="1"/>
        </p:nvSpPr>
        <p:spPr>
          <a:xfrm>
            <a:off x="973836" y="175276"/>
            <a:ext cx="8929116" cy="4496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zh-TW" altLang="en-US" sz="28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86617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tiff"/><Relationship Id="rId1" Type="http://schemas.openxmlformats.org/officeDocument/2006/relationships/slideLayout" Target="../slideLayouts/slideLayout2.xml"/><Relationship Id="rId4" Type="http://schemas.openxmlformats.org/officeDocument/2006/relationships/image" Target="../media/image24.tiff"/></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image" Target="../media/image31.tiff"/><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tiff"/></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tiff"/><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cstate="print">
            <a:extLst>
              <a:ext uri="{28A0092B-C50C-407E-A947-70E740481C1C}">
                <a14:useLocalDpi xmlns:a14="http://schemas.microsoft.com/office/drawing/2010/main" val="0"/>
              </a:ext>
            </a:extLst>
          </a:blip>
          <a:srcRect t="-156" b="8125"/>
          <a:stretch/>
        </p:blipFill>
        <p:spPr>
          <a:xfrm>
            <a:off x="0" y="1000125"/>
            <a:ext cx="9144000" cy="5610225"/>
          </a:xfrm>
          <a:prstGeom prst="rect">
            <a:avLst/>
          </a:prstGeom>
        </p:spPr>
      </p:pic>
      <p:sp>
        <p:nvSpPr>
          <p:cNvPr id="6" name="矩形 5"/>
          <p:cNvSpPr/>
          <p:nvPr/>
        </p:nvSpPr>
        <p:spPr>
          <a:xfrm>
            <a:off x="0" y="1771649"/>
            <a:ext cx="9144000" cy="1724026"/>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1610321" y="2722126"/>
            <a:ext cx="5923357" cy="400110"/>
          </a:xfrm>
          <a:prstGeom prst="rect">
            <a:avLst/>
          </a:prstGeom>
        </p:spPr>
        <p:txBody>
          <a:bodyPr wrap="square">
            <a:spAutoFit/>
          </a:bodyPr>
          <a:lstStyle/>
          <a:p>
            <a:pPr algn="ctr"/>
            <a:r>
              <a:rPr lang="de-DE" altLang="zh-TW" sz="2000" b="1" dirty="0" smtClean="0">
                <a:effectLst>
                  <a:outerShdw blurRad="38100" dist="38100" dir="2700000" algn="tl">
                    <a:srgbClr val="000000">
                      <a:alpha val="43137"/>
                    </a:srgbClr>
                  </a:outerShdw>
                </a:effectLst>
              </a:rPr>
              <a:t>Shao-Wei </a:t>
            </a:r>
            <a:r>
              <a:rPr lang="de-DE" altLang="zh-TW" sz="2000" b="1" dirty="0">
                <a:effectLst>
                  <a:outerShdw blurRad="38100" dist="38100" dir="2700000" algn="tl">
                    <a:srgbClr val="000000">
                      <a:alpha val="43137"/>
                    </a:srgbClr>
                  </a:outerShdw>
                </a:effectLst>
              </a:rPr>
              <a:t>Wu  </a:t>
            </a:r>
            <a:r>
              <a:rPr lang="de-DE" altLang="zh-TW" sz="2000" b="1" dirty="0" smtClean="0">
                <a:effectLst>
                  <a:outerShdw blurRad="38100" dist="38100" dir="2700000" algn="tl">
                    <a:srgbClr val="000000">
                      <a:alpha val="43137"/>
                    </a:srgbClr>
                  </a:outerShdw>
                </a:effectLst>
              </a:rPr>
              <a:t> </a:t>
            </a:r>
            <a:r>
              <a:rPr lang="de-DE" altLang="zh-TW" sz="2000" b="1" dirty="0">
                <a:effectLst>
                  <a:outerShdw blurRad="38100" dist="38100" dir="2700000" algn="tl">
                    <a:srgbClr val="000000">
                      <a:alpha val="43137"/>
                    </a:srgbClr>
                  </a:outerShdw>
                </a:effectLst>
              </a:rPr>
              <a:t>Chao-Yuan Lin </a:t>
            </a:r>
            <a:endParaRPr lang="zh-TW" altLang="en-US" sz="2000" b="1" dirty="0">
              <a:effectLst>
                <a:outerShdw blurRad="38100" dist="38100" dir="2700000" algn="tl">
                  <a:srgbClr val="000000">
                    <a:alpha val="43137"/>
                  </a:srgbClr>
                </a:outerShdw>
              </a:effectLst>
            </a:endParaRPr>
          </a:p>
        </p:txBody>
      </p:sp>
      <p:sp>
        <p:nvSpPr>
          <p:cNvPr id="4" name="矩形 3"/>
          <p:cNvSpPr/>
          <p:nvPr/>
        </p:nvSpPr>
        <p:spPr>
          <a:xfrm>
            <a:off x="391302" y="2122766"/>
            <a:ext cx="8875746" cy="523220"/>
          </a:xfrm>
          <a:prstGeom prst="rect">
            <a:avLst/>
          </a:prstGeom>
        </p:spPr>
        <p:txBody>
          <a:bodyPr wrap="square">
            <a:spAutoFit/>
          </a:bodyPr>
          <a:lstStyle/>
          <a:p>
            <a:r>
              <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rPr>
              <a:t>A </a:t>
            </a: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study of wildfire risk using </a:t>
            </a:r>
            <a:r>
              <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rPr>
              <a:t>environmental </a:t>
            </a: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indicators</a:t>
            </a:r>
            <a:endParaRPr lang="zh-TW" altLang="en-US" sz="2800" b="1"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917060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52525" y="112645"/>
            <a:ext cx="6919867" cy="477054"/>
          </a:xfrm>
          <a:prstGeom prst="rect">
            <a:avLst/>
          </a:prstGeom>
        </p:spPr>
        <p:txBody>
          <a:bodyPr wrap="square">
            <a:spAutoFit/>
          </a:bodyPr>
          <a:lstStyle/>
          <a:p>
            <a:pPr marL="214308" indent="-214308">
              <a:buFont typeface="Wingdings" panose="05000000000000000000" pitchFamily="2" charset="2"/>
              <a:buChar char="Ø"/>
            </a:pPr>
            <a:r>
              <a:rPr lang="en-US" altLang="zh-TW" sz="2500" b="1" dirty="0" smtClean="0">
                <a:latin typeface="Times New Roman" panose="02020603050405020304" pitchFamily="18" charset="0"/>
                <a:ea typeface="標楷體" panose="03000509000000000000" pitchFamily="65" charset="-120"/>
                <a:cs typeface="Times New Roman" panose="02020603050405020304" pitchFamily="18" charset="0"/>
              </a:rPr>
              <a:t>Methods </a:t>
            </a:r>
            <a:endParaRPr lang="en-US" altLang="zh-TW" sz="25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矩形 4"/>
          <p:cNvSpPr/>
          <p:nvPr/>
        </p:nvSpPr>
        <p:spPr>
          <a:xfrm>
            <a:off x="0" y="1129784"/>
            <a:ext cx="5807808" cy="461665"/>
          </a:xfrm>
          <a:prstGeom prst="rect">
            <a:avLst/>
          </a:prstGeom>
        </p:spPr>
        <p:txBody>
          <a:bodyPr wrap="none">
            <a:spAutoFit/>
          </a:bodyPr>
          <a:lstStyle/>
          <a:p>
            <a:r>
              <a:rPr lang="en-US" altLang="zh-TW" sz="2400" b="1" dirty="0" smtClean="0">
                <a:latin typeface="Times New Roman" panose="02020603050405020304" pitchFamily="18" charset="0"/>
                <a:cs typeface="Times New Roman" panose="02020603050405020304" pitchFamily="18" charset="0"/>
              </a:rPr>
              <a:t>Temporal </a:t>
            </a:r>
            <a:r>
              <a:rPr lang="en-US" altLang="zh-TW" sz="2400" b="1" dirty="0">
                <a:latin typeface="Times New Roman" panose="02020603050405020304" pitchFamily="18" charset="0"/>
                <a:cs typeface="Times New Roman" panose="02020603050405020304" pitchFamily="18" charset="0"/>
              </a:rPr>
              <a:t>distribution of wildfire </a:t>
            </a:r>
            <a:r>
              <a:rPr lang="en-US" altLang="zh-TW" sz="2400" b="1" dirty="0" smtClean="0">
                <a:latin typeface="Times New Roman" panose="02020603050405020304" pitchFamily="18" charset="0"/>
                <a:cs typeface="Times New Roman" panose="02020603050405020304" pitchFamily="18" charset="0"/>
              </a:rPr>
              <a:t>risk(3/4)</a:t>
            </a:r>
            <a:endParaRPr lang="zh-TW" altLang="en-US" sz="2400" b="1" dirty="0">
              <a:latin typeface="Times New Roman" panose="02020603050405020304" pitchFamily="18" charset="0"/>
              <a:cs typeface="Times New Roman" panose="02020603050405020304" pitchFamily="18" charset="0"/>
            </a:endParaRPr>
          </a:p>
        </p:txBody>
      </p:sp>
      <p:sp>
        <p:nvSpPr>
          <p:cNvPr id="2" name="矩形 1"/>
          <p:cNvSpPr/>
          <p:nvPr/>
        </p:nvSpPr>
        <p:spPr>
          <a:xfrm>
            <a:off x="85565" y="1661436"/>
            <a:ext cx="2133918" cy="400110"/>
          </a:xfrm>
          <a:prstGeom prst="rect">
            <a:avLst/>
          </a:prstGeom>
        </p:spPr>
        <p:txBody>
          <a:bodyPr wrap="none">
            <a:spAutoFit/>
          </a:bodyPr>
          <a:lstStyle/>
          <a:p>
            <a:r>
              <a:rPr lang="en-US" altLang="zh-TW" sz="2000" b="1" dirty="0">
                <a:latin typeface="Times New Roman" panose="02020603050405020304" pitchFamily="18" charset="0"/>
                <a:cs typeface="Times New Roman" panose="02020603050405020304" pitchFamily="18" charset="0"/>
              </a:rPr>
              <a:t> H</a:t>
            </a:r>
            <a:r>
              <a:rPr lang="en-US" altLang="zh-TW" sz="2000" b="1" dirty="0" smtClean="0">
                <a:latin typeface="Times New Roman" panose="02020603050405020304" pitchFamily="18" charset="0"/>
                <a:cs typeface="Times New Roman" panose="02020603050405020304" pitchFamily="18" charset="0"/>
              </a:rPr>
              <a:t>uman </a:t>
            </a:r>
            <a:r>
              <a:rPr lang="en-US" altLang="zh-TW" sz="2000" b="1" dirty="0">
                <a:latin typeface="Times New Roman" panose="02020603050405020304" pitchFamily="18" charset="0"/>
                <a:cs typeface="Times New Roman" panose="02020603050405020304" pitchFamily="18" charset="0"/>
              </a:rPr>
              <a:t>influence</a:t>
            </a:r>
            <a:endParaRPr lang="zh-TW" altLang="en-US" sz="2000" b="1" dirty="0">
              <a:latin typeface="Times New Roman" panose="02020603050405020304" pitchFamily="18" charset="0"/>
              <a:cs typeface="Times New Roman" panose="02020603050405020304" pitchFamily="18" charset="0"/>
            </a:endParaRPr>
          </a:p>
        </p:txBody>
      </p:sp>
      <p:sp>
        <p:nvSpPr>
          <p:cNvPr id="3" name="矩形 2"/>
          <p:cNvSpPr/>
          <p:nvPr/>
        </p:nvSpPr>
        <p:spPr>
          <a:xfrm>
            <a:off x="85565" y="2131534"/>
            <a:ext cx="8971937" cy="1754326"/>
          </a:xfrm>
          <a:prstGeom prst="rect">
            <a:avLst/>
          </a:prstGeom>
        </p:spPr>
        <p:txBody>
          <a:bodyPr wrap="square">
            <a:spAutoFit/>
          </a:bodyPr>
          <a:lstStyle/>
          <a:p>
            <a:pPr indent="457200" algn="just"/>
            <a:r>
              <a:rPr lang="en-US" altLang="zh-TW" dirty="0">
                <a:latin typeface="Times New Roman" panose="02020603050405020304" pitchFamily="18" charset="0"/>
                <a:cs typeface="Times New Roman" panose="02020603050405020304" pitchFamily="18" charset="0"/>
              </a:rPr>
              <a:t>Changes in NDVI before and after wildfires were used to extract burned sites. High and low NDVI are divided from pre- and post-fire images using K-means analysis, and then the vegetation index change matrix is used to determine the burned </a:t>
            </a:r>
            <a:r>
              <a:rPr lang="en-US" altLang="zh-TW" dirty="0" smtClean="0">
                <a:latin typeface="Times New Roman" panose="02020603050405020304" pitchFamily="18" charset="0"/>
                <a:cs typeface="Times New Roman" panose="02020603050405020304" pitchFamily="18" charset="0"/>
              </a:rPr>
              <a:t>site. NDVI </a:t>
            </a:r>
            <a:r>
              <a:rPr lang="en-US" altLang="zh-TW" dirty="0">
                <a:latin typeface="Times New Roman" panose="02020603050405020304" pitchFamily="18" charset="0"/>
                <a:cs typeface="Times New Roman" panose="02020603050405020304" pitchFamily="18" charset="0"/>
              </a:rPr>
              <a:t>variation levels remain unchanged or higher and are classified as non-fire zones, NDVI variations fall into a lower category and can be considered a burned site that can be used to validate wildfire risk models.</a:t>
            </a:r>
            <a:endParaRPr lang="zh-TW"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8" name="表格 7"/>
              <p:cNvGraphicFramePr>
                <a:graphicFrameLocks noGrp="1"/>
              </p:cNvGraphicFramePr>
              <p:nvPr>
                <p:extLst>
                  <p:ext uri="{D42A27DB-BD31-4B8C-83A1-F6EECF244321}">
                    <p14:modId xmlns:p14="http://schemas.microsoft.com/office/powerpoint/2010/main" val="63617475"/>
                  </p:ext>
                </p:extLst>
              </p:nvPr>
            </p:nvGraphicFramePr>
            <p:xfrm>
              <a:off x="664474" y="4509370"/>
              <a:ext cx="7895967" cy="1481430"/>
            </p:xfrm>
            <a:graphic>
              <a:graphicData uri="http://schemas.openxmlformats.org/drawingml/2006/table">
                <a:tbl>
                  <a:tblPr firstRow="1" firstCol="1" bandRow="1">
                    <a:tableStyleId>{5C22544A-7EE6-4342-B048-85BDC9FD1C3A}</a:tableStyleId>
                  </a:tblPr>
                  <a:tblGrid>
                    <a:gridCol w="2304214"/>
                    <a:gridCol w="2795312"/>
                    <a:gridCol w="2796441"/>
                  </a:tblGrid>
                  <a:tr h="493810">
                    <a:tc>
                      <a:txBody>
                        <a:bodyPr/>
                        <a:lstStyle/>
                        <a:p>
                          <a:pPr algn="ctr">
                            <a:lnSpc>
                              <a:spcPct val="150000"/>
                            </a:lnSpc>
                            <a:spcAft>
                              <a:spcPts val="0"/>
                            </a:spcAft>
                          </a:pPr>
                          <a:r>
                            <a:rPr lang="en-US" sz="1800" b="1" kern="100" dirty="0">
                              <a:solidFill>
                                <a:schemeClr val="tx1"/>
                              </a:solidFill>
                              <a:effectLst/>
                              <a:latin typeface="Times New Roman" panose="02020603050405020304" pitchFamily="18" charset="0"/>
                              <a:cs typeface="Times New Roman" panose="02020603050405020304" pitchFamily="18" charset="0"/>
                            </a:rPr>
                            <a:t> </a:t>
                          </a:r>
                          <a:endParaRPr lang="zh-TW" sz="1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14:m>
                            <m:oMath xmlns:m="http://schemas.openxmlformats.org/officeDocument/2006/math">
                              <m:sSub>
                                <m:sSubPr>
                                  <m:ctrlPr>
                                    <a:rPr lang="zh-TW" sz="1800" b="1" i="1" kern="100" smtClean="0">
                                      <a:solidFill>
                                        <a:schemeClr val="tx1"/>
                                      </a:solidFill>
                                      <a:effectLst/>
                                      <a:latin typeface="Cambria Math" panose="02040503050406030204" pitchFamily="18" charset="0"/>
                                    </a:rPr>
                                  </m:ctrlPr>
                                </m:sSubPr>
                                <m:e>
                                  <m:r>
                                    <a:rPr lang="en-US" sz="1800" b="1" i="1" kern="100">
                                      <a:solidFill>
                                        <a:schemeClr val="tx1"/>
                                      </a:solidFill>
                                      <a:effectLst/>
                                      <a:latin typeface="Cambria Math" panose="02040503050406030204" pitchFamily="18" charset="0"/>
                                    </a:rPr>
                                    <m:t>𝐍𝐃𝐕𝐈</m:t>
                                  </m:r>
                                </m:e>
                                <m:sub>
                                  <m:r>
                                    <a:rPr lang="en-US" sz="1800" b="1" i="1" kern="100">
                                      <a:solidFill>
                                        <a:schemeClr val="tx1"/>
                                      </a:solidFill>
                                      <a:effectLst/>
                                      <a:latin typeface="Cambria Math" panose="02040503050406030204" pitchFamily="18" charset="0"/>
                                    </a:rPr>
                                    <m:t>𝐩𝐨𝐬𝐭𝐟𝐢𝐫𝐞</m:t>
                                  </m:r>
                                </m:sub>
                              </m:sSub>
                              <m:r>
                                <a:rPr lang="en-US" sz="1800" b="1" kern="100">
                                  <a:solidFill>
                                    <a:schemeClr val="tx1"/>
                                  </a:solidFill>
                                  <a:effectLst/>
                                  <a:latin typeface="Cambria Math" panose="02040503050406030204" pitchFamily="18" charset="0"/>
                                </a:rPr>
                                <m:t> </m:t>
                              </m:r>
                            </m:oMath>
                          </a14:m>
                          <a:r>
                            <a:rPr lang="en-US" sz="1800" b="1" kern="100" dirty="0">
                              <a:solidFill>
                                <a:schemeClr val="tx1"/>
                              </a:solidFill>
                              <a:effectLst/>
                              <a:latin typeface="Times New Roman" panose="02020603050405020304" pitchFamily="18" charset="0"/>
                              <a:cs typeface="Times New Roman" panose="02020603050405020304" pitchFamily="18" charset="0"/>
                            </a:rPr>
                            <a:t>Low</a:t>
                          </a:r>
                          <a:endParaRPr lang="zh-TW" sz="1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14:m>
                            <m:oMath xmlns:m="http://schemas.openxmlformats.org/officeDocument/2006/math">
                              <m:sSub>
                                <m:sSubPr>
                                  <m:ctrlPr>
                                    <a:rPr lang="zh-TW" sz="1800" b="1" i="1" kern="100" smtClean="0">
                                      <a:solidFill>
                                        <a:schemeClr val="tx1"/>
                                      </a:solidFill>
                                      <a:effectLst/>
                                      <a:latin typeface="Cambria Math" panose="02040503050406030204" pitchFamily="18" charset="0"/>
                                    </a:rPr>
                                  </m:ctrlPr>
                                </m:sSubPr>
                                <m:e>
                                  <m:r>
                                    <a:rPr lang="en-US" sz="1800" b="1" i="1" kern="100">
                                      <a:solidFill>
                                        <a:schemeClr val="tx1"/>
                                      </a:solidFill>
                                      <a:effectLst/>
                                      <a:latin typeface="Cambria Math" panose="02040503050406030204" pitchFamily="18" charset="0"/>
                                    </a:rPr>
                                    <m:t>𝐍𝐃𝐕𝐈</m:t>
                                  </m:r>
                                </m:e>
                                <m:sub>
                                  <m:r>
                                    <a:rPr lang="en-US" sz="1800" b="1" i="1" kern="100">
                                      <a:solidFill>
                                        <a:schemeClr val="tx1"/>
                                      </a:solidFill>
                                      <a:effectLst/>
                                      <a:latin typeface="Cambria Math" panose="02040503050406030204" pitchFamily="18" charset="0"/>
                                    </a:rPr>
                                    <m:t>𝐩𝐨𝐬𝐭𝐟𝐢𝐫𝐞</m:t>
                                  </m:r>
                                </m:sub>
                              </m:sSub>
                            </m:oMath>
                          </a14:m>
                          <a:r>
                            <a:rPr lang="en-US" sz="1800" b="1" kern="100" dirty="0">
                              <a:solidFill>
                                <a:schemeClr val="tx1"/>
                              </a:solidFill>
                              <a:effectLst/>
                              <a:latin typeface="Times New Roman" panose="02020603050405020304" pitchFamily="18" charset="0"/>
                              <a:cs typeface="Times New Roman" panose="02020603050405020304" pitchFamily="18" charset="0"/>
                            </a:rPr>
                            <a:t>High</a:t>
                          </a:r>
                          <a:endParaRPr lang="zh-TW" sz="1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93810">
                    <a:tc>
                      <a:txBody>
                        <a:bodyPr/>
                        <a:lstStyle/>
                        <a:p>
                          <a:pPr algn="ctr">
                            <a:lnSpc>
                              <a:spcPct val="150000"/>
                            </a:lnSpc>
                            <a:spcAft>
                              <a:spcPts val="0"/>
                            </a:spcAft>
                          </a:pPr>
                          <a14:m>
                            <m:oMath xmlns:m="http://schemas.openxmlformats.org/officeDocument/2006/math">
                              <m:sSub>
                                <m:sSubPr>
                                  <m:ctrlPr>
                                    <a:rPr lang="zh-TW" sz="1800" b="1" i="1" kern="100" smtClean="0">
                                      <a:solidFill>
                                        <a:schemeClr val="tx1"/>
                                      </a:solidFill>
                                      <a:effectLst/>
                                      <a:latin typeface="Cambria Math" panose="02040503050406030204" pitchFamily="18" charset="0"/>
                                    </a:rPr>
                                  </m:ctrlPr>
                                </m:sSubPr>
                                <m:e>
                                  <m:r>
                                    <a:rPr lang="en-US" sz="1800" b="1" i="1" kern="100">
                                      <a:solidFill>
                                        <a:schemeClr val="tx1"/>
                                      </a:solidFill>
                                      <a:effectLst/>
                                      <a:latin typeface="Cambria Math" panose="02040503050406030204" pitchFamily="18" charset="0"/>
                                    </a:rPr>
                                    <m:t>𝐍𝐃𝐕𝐈</m:t>
                                  </m:r>
                                </m:e>
                                <m:sub>
                                  <m:r>
                                    <a:rPr lang="en-US" sz="1800" b="1" i="1" kern="100">
                                      <a:solidFill>
                                        <a:schemeClr val="tx1"/>
                                      </a:solidFill>
                                      <a:effectLst/>
                                      <a:latin typeface="Cambria Math" panose="02040503050406030204" pitchFamily="18" charset="0"/>
                                    </a:rPr>
                                    <m:t>𝐩𝐫𝐞𝐟𝐢𝐫𝐞</m:t>
                                  </m:r>
                                </m:sub>
                              </m:sSub>
                              <m:r>
                                <a:rPr lang="en-US" sz="1800" b="1" kern="100">
                                  <a:solidFill>
                                    <a:schemeClr val="tx1"/>
                                  </a:solidFill>
                                  <a:effectLst/>
                                  <a:latin typeface="Cambria Math" panose="02040503050406030204" pitchFamily="18" charset="0"/>
                                </a:rPr>
                                <m:t> </m:t>
                              </m:r>
                            </m:oMath>
                          </a14:m>
                          <a:r>
                            <a:rPr lang="en-US" sz="1800" b="1" kern="100" dirty="0">
                              <a:solidFill>
                                <a:schemeClr val="tx1"/>
                              </a:solidFill>
                              <a:effectLst/>
                              <a:latin typeface="Times New Roman" panose="02020603050405020304" pitchFamily="18" charset="0"/>
                              <a:cs typeface="Times New Roman" panose="02020603050405020304" pitchFamily="18" charset="0"/>
                            </a:rPr>
                            <a:t>Low</a:t>
                          </a:r>
                          <a:endParaRPr lang="zh-TW" sz="1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en-US" sz="2000" b="1" kern="100" dirty="0">
                              <a:solidFill>
                                <a:schemeClr val="tx1"/>
                              </a:solidFill>
                              <a:effectLst/>
                              <a:latin typeface="Times New Roman" panose="02020603050405020304" pitchFamily="18" charset="0"/>
                              <a:cs typeface="Times New Roman" panose="02020603050405020304" pitchFamily="18" charset="0"/>
                            </a:rPr>
                            <a:t>▲</a:t>
                          </a:r>
                          <a:endParaRPr lang="zh-TW" sz="20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en-US" sz="2000" b="1" kern="100" dirty="0">
                              <a:solidFill>
                                <a:schemeClr val="tx1"/>
                              </a:solidFill>
                              <a:effectLst/>
                              <a:latin typeface="Times New Roman" panose="02020603050405020304" pitchFamily="18" charset="0"/>
                              <a:cs typeface="Times New Roman" panose="02020603050405020304" pitchFamily="18" charset="0"/>
                            </a:rPr>
                            <a:t>■</a:t>
                          </a:r>
                          <a:endParaRPr lang="zh-TW" sz="20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93810">
                    <a:tc>
                      <a:txBody>
                        <a:bodyPr/>
                        <a:lstStyle/>
                        <a:p>
                          <a:pPr algn="ctr">
                            <a:lnSpc>
                              <a:spcPct val="150000"/>
                            </a:lnSpc>
                            <a:spcAft>
                              <a:spcPts val="0"/>
                            </a:spcAft>
                          </a:pPr>
                          <a14:m>
                            <m:oMath xmlns:m="http://schemas.openxmlformats.org/officeDocument/2006/math">
                              <m:sSub>
                                <m:sSubPr>
                                  <m:ctrlPr>
                                    <a:rPr lang="zh-TW" sz="1800" b="1" i="1" kern="100" smtClean="0">
                                      <a:solidFill>
                                        <a:schemeClr val="tx1"/>
                                      </a:solidFill>
                                      <a:effectLst/>
                                      <a:latin typeface="Cambria Math" panose="02040503050406030204" pitchFamily="18" charset="0"/>
                                    </a:rPr>
                                  </m:ctrlPr>
                                </m:sSubPr>
                                <m:e>
                                  <m:r>
                                    <a:rPr lang="en-US" sz="1800" b="1" i="1" kern="100">
                                      <a:solidFill>
                                        <a:schemeClr val="tx1"/>
                                      </a:solidFill>
                                      <a:effectLst/>
                                      <a:latin typeface="Cambria Math" panose="02040503050406030204" pitchFamily="18" charset="0"/>
                                    </a:rPr>
                                    <m:t>𝐍𝐃𝐕𝐈</m:t>
                                  </m:r>
                                </m:e>
                                <m:sub>
                                  <m:r>
                                    <a:rPr lang="en-US" sz="1800" b="1" i="1" kern="100">
                                      <a:solidFill>
                                        <a:schemeClr val="tx1"/>
                                      </a:solidFill>
                                      <a:effectLst/>
                                      <a:latin typeface="Cambria Math" panose="02040503050406030204" pitchFamily="18" charset="0"/>
                                    </a:rPr>
                                    <m:t>𝐩𝐫𝐞𝐟𝐢𝐫𝐞</m:t>
                                  </m:r>
                                </m:sub>
                              </m:sSub>
                              <m:r>
                                <a:rPr lang="en-US" sz="1800" b="1" kern="100">
                                  <a:solidFill>
                                    <a:schemeClr val="tx1"/>
                                  </a:solidFill>
                                  <a:effectLst/>
                                  <a:latin typeface="Cambria Math" panose="02040503050406030204" pitchFamily="18" charset="0"/>
                                </a:rPr>
                                <m:t> </m:t>
                              </m:r>
                            </m:oMath>
                          </a14:m>
                          <a:r>
                            <a:rPr lang="en-US" sz="1800" b="1" kern="100">
                              <a:solidFill>
                                <a:schemeClr val="tx1"/>
                              </a:solidFill>
                              <a:effectLst/>
                              <a:latin typeface="Times New Roman" panose="02020603050405020304" pitchFamily="18" charset="0"/>
                              <a:cs typeface="Times New Roman" panose="02020603050405020304" pitchFamily="18" charset="0"/>
                            </a:rPr>
                            <a:t>High</a:t>
                          </a:r>
                          <a:endParaRPr lang="zh-TW" sz="18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en-US" sz="2000" b="1" kern="100" dirty="0">
                              <a:solidFill>
                                <a:schemeClr val="tx1"/>
                              </a:solidFill>
                              <a:effectLst/>
                              <a:latin typeface="Times New Roman" panose="02020603050405020304" pitchFamily="18" charset="0"/>
                              <a:cs typeface="Times New Roman" panose="02020603050405020304" pitchFamily="18" charset="0"/>
                            </a:rPr>
                            <a:t>●</a:t>
                          </a:r>
                          <a:endParaRPr lang="zh-TW" sz="20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en-US" sz="2000" b="1" kern="100" dirty="0">
                              <a:solidFill>
                                <a:schemeClr val="tx1"/>
                              </a:solidFill>
                              <a:effectLst/>
                              <a:latin typeface="Times New Roman" panose="02020603050405020304" pitchFamily="18" charset="0"/>
                              <a:cs typeface="Times New Roman" panose="02020603050405020304" pitchFamily="18" charset="0"/>
                            </a:rPr>
                            <a:t>▲</a:t>
                          </a:r>
                          <a:endParaRPr lang="zh-TW" sz="20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Choice>
        <mc:Fallback xmlns="">
          <p:graphicFrame>
            <p:nvGraphicFramePr>
              <p:cNvPr id="8" name="表格 7"/>
              <p:cNvGraphicFramePr>
                <a:graphicFrameLocks noGrp="1"/>
              </p:cNvGraphicFramePr>
              <p:nvPr>
                <p:extLst>
                  <p:ext uri="{D42A27DB-BD31-4B8C-83A1-F6EECF244321}">
                    <p14:modId xmlns:p14="http://schemas.microsoft.com/office/powerpoint/2010/main" val="63617475"/>
                  </p:ext>
                </p:extLst>
              </p:nvPr>
            </p:nvGraphicFramePr>
            <p:xfrm>
              <a:off x="664474" y="4509370"/>
              <a:ext cx="7895967" cy="1481430"/>
            </p:xfrm>
            <a:graphic>
              <a:graphicData uri="http://schemas.openxmlformats.org/drawingml/2006/table">
                <a:tbl>
                  <a:tblPr firstRow="1" firstCol="1" bandRow="1">
                    <a:tableStyleId>{5C22544A-7EE6-4342-B048-85BDC9FD1C3A}</a:tableStyleId>
                  </a:tblPr>
                  <a:tblGrid>
                    <a:gridCol w="2304214"/>
                    <a:gridCol w="2795312"/>
                    <a:gridCol w="2796441"/>
                  </a:tblGrid>
                  <a:tr h="493810">
                    <a:tc>
                      <a:txBody>
                        <a:bodyPr/>
                        <a:lstStyle/>
                        <a:p>
                          <a:pPr algn="ctr">
                            <a:lnSpc>
                              <a:spcPct val="150000"/>
                            </a:lnSpc>
                            <a:spcAft>
                              <a:spcPts val="0"/>
                            </a:spcAft>
                          </a:pPr>
                          <a:r>
                            <a:rPr lang="en-US" sz="1800" b="1" kern="100" dirty="0">
                              <a:solidFill>
                                <a:schemeClr val="tx1"/>
                              </a:solidFill>
                              <a:effectLst/>
                              <a:latin typeface="Times New Roman" panose="02020603050405020304" pitchFamily="18" charset="0"/>
                              <a:cs typeface="Times New Roman" panose="02020603050405020304" pitchFamily="18" charset="0"/>
                            </a:rPr>
                            <a:t> </a:t>
                          </a:r>
                          <a:endParaRPr lang="zh-TW" sz="1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82353" t="-1235" r="-100218" b="-213580"/>
                          </a:stretch>
                        </a:blipFill>
                      </a:tcPr>
                    </a:tc>
                    <a:tc>
                      <a:txBody>
                        <a:bodyPr/>
                        <a:lstStyle/>
                        <a:p>
                          <a:endParaRPr lang="zh-TW"/>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82353" t="-1235" r="-218" b="-213580"/>
                          </a:stretch>
                        </a:blipFill>
                      </a:tcPr>
                    </a:tc>
                  </a:tr>
                  <a:tr h="493810">
                    <a:tc>
                      <a:txBody>
                        <a:bodyPr/>
                        <a:lstStyle/>
                        <a:p>
                          <a:endParaRPr lang="zh-TW"/>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t="-100000" r="-243122" b="-110976"/>
                          </a:stretch>
                        </a:blipFill>
                      </a:tcPr>
                    </a:tc>
                    <a:tc>
                      <a:txBody>
                        <a:bodyPr/>
                        <a:lstStyle/>
                        <a:p>
                          <a:pPr algn="ctr">
                            <a:lnSpc>
                              <a:spcPct val="150000"/>
                            </a:lnSpc>
                            <a:spcAft>
                              <a:spcPts val="0"/>
                            </a:spcAft>
                          </a:pPr>
                          <a:r>
                            <a:rPr lang="en-US" sz="2000" b="1" kern="100" dirty="0">
                              <a:solidFill>
                                <a:schemeClr val="tx1"/>
                              </a:solidFill>
                              <a:effectLst/>
                              <a:latin typeface="Times New Roman" panose="02020603050405020304" pitchFamily="18" charset="0"/>
                              <a:cs typeface="Times New Roman" panose="02020603050405020304" pitchFamily="18" charset="0"/>
                            </a:rPr>
                            <a:t>▲</a:t>
                          </a:r>
                          <a:endParaRPr lang="zh-TW" sz="20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en-US" sz="2000" b="1" kern="100" dirty="0">
                              <a:solidFill>
                                <a:schemeClr val="tx1"/>
                              </a:solidFill>
                              <a:effectLst/>
                              <a:latin typeface="Times New Roman" panose="02020603050405020304" pitchFamily="18" charset="0"/>
                              <a:cs typeface="Times New Roman" panose="02020603050405020304" pitchFamily="18" charset="0"/>
                            </a:rPr>
                            <a:t>■</a:t>
                          </a:r>
                          <a:endParaRPr lang="zh-TW" sz="20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93810">
                    <a:tc>
                      <a:txBody>
                        <a:bodyPr/>
                        <a:lstStyle/>
                        <a:p>
                          <a:endParaRPr lang="zh-TW"/>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t="-202469" r="-243122" b="-12346"/>
                          </a:stretch>
                        </a:blipFill>
                      </a:tcPr>
                    </a:tc>
                    <a:tc>
                      <a:txBody>
                        <a:bodyPr/>
                        <a:lstStyle/>
                        <a:p>
                          <a:pPr algn="ctr">
                            <a:lnSpc>
                              <a:spcPct val="150000"/>
                            </a:lnSpc>
                            <a:spcAft>
                              <a:spcPts val="0"/>
                            </a:spcAft>
                          </a:pPr>
                          <a:r>
                            <a:rPr lang="en-US" sz="2000" b="1" kern="100" dirty="0">
                              <a:solidFill>
                                <a:schemeClr val="tx1"/>
                              </a:solidFill>
                              <a:effectLst/>
                              <a:latin typeface="Times New Roman" panose="02020603050405020304" pitchFamily="18" charset="0"/>
                              <a:cs typeface="Times New Roman" panose="02020603050405020304" pitchFamily="18" charset="0"/>
                            </a:rPr>
                            <a:t>●</a:t>
                          </a:r>
                          <a:endParaRPr lang="zh-TW" sz="20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en-US" sz="2000" b="1" kern="100" dirty="0">
                              <a:solidFill>
                                <a:schemeClr val="tx1"/>
                              </a:solidFill>
                              <a:effectLst/>
                              <a:latin typeface="Times New Roman" panose="02020603050405020304" pitchFamily="18" charset="0"/>
                              <a:cs typeface="Times New Roman" panose="02020603050405020304" pitchFamily="18" charset="0"/>
                            </a:rPr>
                            <a:t>▲</a:t>
                          </a:r>
                          <a:endParaRPr lang="zh-TW" sz="20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Fallback>
      </mc:AlternateContent>
      <p:sp>
        <p:nvSpPr>
          <p:cNvPr id="9" name="矩形 8"/>
          <p:cNvSpPr/>
          <p:nvPr/>
        </p:nvSpPr>
        <p:spPr>
          <a:xfrm>
            <a:off x="2747697" y="4126301"/>
            <a:ext cx="3754233" cy="369332"/>
          </a:xfrm>
          <a:prstGeom prst="rect">
            <a:avLst/>
          </a:prstGeom>
        </p:spPr>
        <p:txBody>
          <a:bodyPr wrap="none">
            <a:spAutoFit/>
          </a:bodyPr>
          <a:lstStyle/>
          <a:p>
            <a:r>
              <a:rPr lang="en-US" altLang="zh-TW" b="1" dirty="0">
                <a:latin typeface="Times New Roman" panose="02020603050405020304" pitchFamily="18" charset="0"/>
                <a:cs typeface="Times New Roman" panose="02020603050405020304" pitchFamily="18" charset="0"/>
              </a:rPr>
              <a:t>Variation matrix of vegetation index</a:t>
            </a:r>
            <a:endParaRPr lang="zh-TW" altLang="en-US" b="1" dirty="0">
              <a:latin typeface="Times New Roman" panose="02020603050405020304" pitchFamily="18" charset="0"/>
              <a:cs typeface="Times New Roman" panose="02020603050405020304" pitchFamily="18" charset="0"/>
            </a:endParaRPr>
          </a:p>
        </p:txBody>
      </p:sp>
      <p:sp>
        <p:nvSpPr>
          <p:cNvPr id="10" name="矩形 9"/>
          <p:cNvSpPr/>
          <p:nvPr/>
        </p:nvSpPr>
        <p:spPr>
          <a:xfrm>
            <a:off x="1841156" y="5883529"/>
            <a:ext cx="7105135" cy="507831"/>
          </a:xfrm>
          <a:prstGeom prst="rect">
            <a:avLst/>
          </a:prstGeom>
        </p:spPr>
        <p:txBody>
          <a:bodyPr wrap="square">
            <a:spAutoFit/>
          </a:bodyPr>
          <a:lstStyle/>
          <a:p>
            <a:pPr marL="533400" algn="just">
              <a:lnSpc>
                <a:spcPct val="150000"/>
              </a:lnSpc>
              <a:spcAft>
                <a:spcPts val="0"/>
              </a:spcAft>
            </a:pPr>
            <a:r>
              <a:rPr lang="en-US" altLang="zh-TW" kern="100" dirty="0">
                <a:latin typeface="Times New Roman" panose="02020603050405020304" pitchFamily="18" charset="0"/>
                <a:cs typeface="Times New Roman" panose="02020603050405020304" pitchFamily="18" charset="0"/>
              </a:rPr>
              <a:t>▲</a:t>
            </a:r>
            <a:r>
              <a:rPr lang="en-US" altLang="zh-TW"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kern="100" dirty="0">
                <a:latin typeface="Times New Roman" panose="02020603050405020304" pitchFamily="18" charset="0"/>
                <a:cs typeface="Times New Roman" panose="02020603050405020304" pitchFamily="18" charset="0"/>
              </a:rPr>
              <a:t>unchanged</a:t>
            </a:r>
            <a:r>
              <a:rPr lang="en-US" altLang="zh-TW"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kern="100" dirty="0">
                <a:latin typeface="Times New Roman" panose="02020603050405020304" pitchFamily="18" charset="0"/>
                <a:cs typeface="Times New Roman" panose="02020603050405020304" pitchFamily="18" charset="0"/>
              </a:rPr>
              <a:t>● </a:t>
            </a:r>
            <a:r>
              <a:rPr lang="en-US" altLang="zh-TW"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kern="100" dirty="0">
                <a:latin typeface="Times New Roman" panose="02020603050405020304" pitchFamily="18" charset="0"/>
                <a:cs typeface="Times New Roman" panose="02020603050405020304" pitchFamily="18" charset="0"/>
              </a:rPr>
              <a:t>burned</a:t>
            </a:r>
            <a:r>
              <a:rPr lang="en-US" altLang="zh-TW"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kern="100" dirty="0">
                <a:latin typeface="Times New Roman" panose="02020603050405020304" pitchFamily="18" charset="0"/>
                <a:cs typeface="Times New Roman" panose="02020603050405020304" pitchFamily="18" charset="0"/>
              </a:rPr>
              <a:t>■ :natural growth</a:t>
            </a:r>
            <a:endParaRPr lang="zh-TW" altLang="zh-TW" kern="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653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52525" y="112645"/>
            <a:ext cx="6919867" cy="477054"/>
          </a:xfrm>
          <a:prstGeom prst="rect">
            <a:avLst/>
          </a:prstGeom>
        </p:spPr>
        <p:txBody>
          <a:bodyPr wrap="square">
            <a:spAutoFit/>
          </a:bodyPr>
          <a:lstStyle/>
          <a:p>
            <a:pPr marL="214308" indent="-214308">
              <a:buFont typeface="Wingdings" panose="05000000000000000000" pitchFamily="2" charset="2"/>
              <a:buChar char="Ø"/>
            </a:pPr>
            <a:r>
              <a:rPr lang="en-US" altLang="zh-TW" sz="2500" b="1" dirty="0" smtClean="0">
                <a:latin typeface="Times New Roman" panose="02020603050405020304" pitchFamily="18" charset="0"/>
                <a:ea typeface="標楷體" panose="03000509000000000000" pitchFamily="65" charset="-120"/>
                <a:cs typeface="Times New Roman" panose="02020603050405020304" pitchFamily="18" charset="0"/>
              </a:rPr>
              <a:t>Methods </a:t>
            </a:r>
            <a:endParaRPr lang="en-US" altLang="zh-TW" sz="25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矩形 4"/>
          <p:cNvSpPr/>
          <p:nvPr/>
        </p:nvSpPr>
        <p:spPr>
          <a:xfrm>
            <a:off x="0" y="1129784"/>
            <a:ext cx="5884753" cy="461665"/>
          </a:xfrm>
          <a:prstGeom prst="rect">
            <a:avLst/>
          </a:prstGeom>
        </p:spPr>
        <p:txBody>
          <a:bodyPr wrap="none">
            <a:spAutoFit/>
          </a:bodyPr>
          <a:lstStyle/>
          <a:p>
            <a:r>
              <a:rPr lang="en-US" altLang="zh-TW" sz="2400" b="1" dirty="0" smtClean="0">
                <a:latin typeface="Times New Roman" panose="02020603050405020304" pitchFamily="18" charset="0"/>
                <a:cs typeface="Times New Roman" panose="02020603050405020304" pitchFamily="18" charset="0"/>
              </a:rPr>
              <a:t>Temporal </a:t>
            </a:r>
            <a:r>
              <a:rPr lang="en-US" altLang="zh-TW" sz="2400" b="1" dirty="0">
                <a:latin typeface="Times New Roman" panose="02020603050405020304" pitchFamily="18" charset="0"/>
                <a:cs typeface="Times New Roman" panose="02020603050405020304" pitchFamily="18" charset="0"/>
              </a:rPr>
              <a:t>distribution of wildfire </a:t>
            </a:r>
            <a:r>
              <a:rPr lang="en-US" altLang="zh-TW" sz="2400" b="1" dirty="0" smtClean="0">
                <a:latin typeface="Times New Roman" panose="02020603050405020304" pitchFamily="18" charset="0"/>
                <a:cs typeface="Times New Roman" panose="02020603050405020304" pitchFamily="18" charset="0"/>
              </a:rPr>
              <a:t>risk (4/4)</a:t>
            </a:r>
            <a:endParaRPr lang="zh-TW" altLang="en-US" sz="2400" b="1" dirty="0">
              <a:latin typeface="Times New Roman" panose="02020603050405020304" pitchFamily="18" charset="0"/>
              <a:cs typeface="Times New Roman" panose="02020603050405020304" pitchFamily="18" charset="0"/>
            </a:endParaRPr>
          </a:p>
        </p:txBody>
      </p:sp>
      <p:sp>
        <p:nvSpPr>
          <p:cNvPr id="2" name="矩形 1"/>
          <p:cNvSpPr/>
          <p:nvPr/>
        </p:nvSpPr>
        <p:spPr>
          <a:xfrm>
            <a:off x="157012" y="1731424"/>
            <a:ext cx="3352649" cy="400110"/>
          </a:xfrm>
          <a:prstGeom prst="rect">
            <a:avLst/>
          </a:prstGeom>
        </p:spPr>
        <p:txBody>
          <a:bodyPr wrap="none">
            <a:spAutoFit/>
          </a:bodyPr>
          <a:lstStyle/>
          <a:p>
            <a:r>
              <a:rPr lang="en-US" altLang="zh-TW" sz="2000" b="1" dirty="0">
                <a:latin typeface="Times New Roman" panose="02020603050405020304" pitchFamily="18" charset="0"/>
                <a:cs typeface="Times New Roman" panose="02020603050405020304" pitchFamily="18" charset="0"/>
              </a:rPr>
              <a:t>Multiple Regression Analysis</a:t>
            </a:r>
            <a:endParaRPr lang="zh-TW" altLang="en-US" sz="2000" b="1" dirty="0">
              <a:latin typeface="Times New Roman" panose="02020603050405020304" pitchFamily="18" charset="0"/>
              <a:cs typeface="Times New Roman" panose="02020603050405020304" pitchFamily="18" charset="0"/>
            </a:endParaRPr>
          </a:p>
        </p:txBody>
      </p:sp>
      <p:sp>
        <p:nvSpPr>
          <p:cNvPr id="3" name="矩形 2"/>
          <p:cNvSpPr/>
          <p:nvPr/>
        </p:nvSpPr>
        <p:spPr>
          <a:xfrm>
            <a:off x="157012" y="2271509"/>
            <a:ext cx="8826350" cy="1754326"/>
          </a:xfrm>
          <a:prstGeom prst="rect">
            <a:avLst/>
          </a:prstGeom>
        </p:spPr>
        <p:txBody>
          <a:bodyPr wrap="square">
            <a:spAutoFit/>
          </a:bodyPr>
          <a:lstStyle/>
          <a:p>
            <a:pPr indent="457200" algn="just"/>
            <a:r>
              <a:rPr lang="en-US" altLang="zh-TW" dirty="0">
                <a:latin typeface="Times New Roman" panose="02020603050405020304" pitchFamily="18" charset="0"/>
                <a:cs typeface="Times New Roman" panose="02020603050405020304" pitchFamily="18" charset="0"/>
              </a:rPr>
              <a:t>Use multiple regression analysis to explore the relationship between temporal environmental indicators and wildfire frequency interpretation and prediction. Multiple regression analysis, input the monthly wildfire frequency data (wildfire report statistics), climate indicators </a:t>
            </a:r>
            <a:r>
              <a:rPr lang="en-US" altLang="zh-TW" dirty="0" smtClean="0">
                <a:latin typeface="Times New Roman" panose="02020603050405020304" pitchFamily="18" charset="0"/>
                <a:cs typeface="Times New Roman" panose="02020603050405020304" pitchFamily="18" charset="0"/>
              </a:rPr>
              <a:t>(EMC), NDVI and </a:t>
            </a:r>
            <a:r>
              <a:rPr lang="en-US" altLang="zh-TW" dirty="0">
                <a:latin typeface="Times New Roman" panose="02020603050405020304" pitchFamily="18" charset="0"/>
                <a:cs typeface="Times New Roman" panose="02020603050405020304" pitchFamily="18" charset="0"/>
              </a:rPr>
              <a:t>human interference factors to establish the optimal time for stepwise regression The estimated mode of sexual wildfire potential. Under the multiple regression equation:</a:t>
            </a:r>
            <a:endParaRPr lang="zh-TW"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矩形 5"/>
              <p:cNvSpPr/>
              <p:nvPr/>
            </p:nvSpPr>
            <p:spPr>
              <a:xfrm>
                <a:off x="2265583" y="4705895"/>
                <a:ext cx="4118563" cy="369332"/>
              </a:xfrm>
              <a:prstGeom prst="rect">
                <a:avLst/>
              </a:prstGeom>
            </p:spPr>
            <p:txBody>
              <a:bodyPr wrap="none">
                <a:spAutoFit/>
              </a:bodyPr>
              <a:lstStyle/>
              <a:p>
                <a:pPr indent="355600" algn="ctr">
                  <a:spcBef>
                    <a:spcPts val="600"/>
                  </a:spcBef>
                  <a:spcAft>
                    <a:spcPts val="600"/>
                  </a:spcAft>
                </a:pPr>
                <a14:m>
                  <m:oMath xmlns:m="http://schemas.openxmlformats.org/officeDocument/2006/math">
                    <m:sSub>
                      <m:sSubPr>
                        <m:ctrlPr>
                          <a:rPr lang="zh-TW" altLang="zh-TW" i="1" kern="100">
                            <a:solidFill>
                              <a:srgbClr val="000000"/>
                            </a:solidFill>
                            <a:latin typeface="Cambria Math" panose="02040503050406030204" pitchFamily="18" charset="0"/>
                            <a:ea typeface="Cambria Math" panose="02040503050406030204" pitchFamily="18" charset="0"/>
                          </a:rPr>
                        </m:ctrlPr>
                      </m:sSubPr>
                      <m:e>
                        <m:r>
                          <m:rPr>
                            <m:sty m:val="p"/>
                          </m:rPr>
                          <a:rPr lang="en-US" altLang="zh-TW" kern="100">
                            <a:solidFill>
                              <a:srgbClr val="000000"/>
                            </a:solidFill>
                            <a:latin typeface="Cambria Math" panose="02040503050406030204" pitchFamily="18" charset="0"/>
                          </a:rPr>
                          <m:t>Y</m:t>
                        </m:r>
                      </m:e>
                      <m:sub>
                        <m:r>
                          <m:rPr>
                            <m:sty m:val="p"/>
                          </m:rPr>
                          <a:rPr lang="en-US" altLang="zh-TW" kern="100">
                            <a:solidFill>
                              <a:srgbClr val="000000"/>
                            </a:solidFill>
                            <a:latin typeface="Cambria Math" panose="02040503050406030204" pitchFamily="18" charset="0"/>
                          </a:rPr>
                          <m:t>i</m:t>
                        </m:r>
                      </m:sub>
                    </m:sSub>
                    <m:r>
                      <a:rPr lang="en-US" altLang="zh-TW" kern="100">
                        <a:solidFill>
                          <a:srgbClr val="000000"/>
                        </a:solidFill>
                        <a:latin typeface="Cambria Math" panose="02040503050406030204" pitchFamily="18" charset="0"/>
                      </a:rPr>
                      <m:t>=</m:t>
                    </m:r>
                    <m:sSub>
                      <m:sSubPr>
                        <m:ctrlPr>
                          <a:rPr lang="zh-TW" altLang="zh-TW" i="1" kern="100">
                            <a:solidFill>
                              <a:srgbClr val="000000"/>
                            </a:solidFill>
                            <a:effectLst/>
                            <a:latin typeface="Cambria Math" panose="02040503050406030204" pitchFamily="18" charset="0"/>
                            <a:ea typeface="Cambria Math" panose="02040503050406030204" pitchFamily="18" charset="0"/>
                          </a:rPr>
                        </m:ctrlPr>
                      </m:sSubPr>
                      <m:e>
                        <m:r>
                          <m:rPr>
                            <m:sty m:val="p"/>
                          </m:rPr>
                          <a:rPr lang="en-US" altLang="zh-TW" kern="100">
                            <a:solidFill>
                              <a:srgbClr val="000000"/>
                            </a:solidFill>
                            <a:latin typeface="Cambria Math" panose="02040503050406030204" pitchFamily="18" charset="0"/>
                          </a:rPr>
                          <m:t>β</m:t>
                        </m:r>
                      </m:e>
                      <m:sub>
                        <m:r>
                          <a:rPr lang="en-US" altLang="zh-TW" kern="100">
                            <a:solidFill>
                              <a:srgbClr val="000000"/>
                            </a:solidFill>
                            <a:latin typeface="Cambria Math" panose="02040503050406030204" pitchFamily="18" charset="0"/>
                          </a:rPr>
                          <m:t>0</m:t>
                        </m:r>
                      </m:sub>
                    </m:sSub>
                    <m:r>
                      <a:rPr lang="en-US" altLang="zh-TW" kern="100">
                        <a:solidFill>
                          <a:srgbClr val="000000"/>
                        </a:solidFill>
                        <a:latin typeface="Cambria Math" panose="02040503050406030204" pitchFamily="18" charset="0"/>
                      </a:rPr>
                      <m:t>+</m:t>
                    </m:r>
                    <m:sSub>
                      <m:sSubPr>
                        <m:ctrlPr>
                          <a:rPr lang="zh-TW" altLang="zh-TW" i="1" kern="100">
                            <a:solidFill>
                              <a:srgbClr val="000000"/>
                            </a:solidFill>
                            <a:effectLst/>
                            <a:latin typeface="Cambria Math" panose="02040503050406030204" pitchFamily="18" charset="0"/>
                            <a:ea typeface="Cambria Math" panose="02040503050406030204" pitchFamily="18" charset="0"/>
                          </a:rPr>
                        </m:ctrlPr>
                      </m:sSubPr>
                      <m:e>
                        <m:r>
                          <m:rPr>
                            <m:sty m:val="p"/>
                          </m:rPr>
                          <a:rPr lang="en-US" altLang="zh-TW" kern="100">
                            <a:solidFill>
                              <a:srgbClr val="000000"/>
                            </a:solidFill>
                            <a:latin typeface="Cambria Math" panose="02040503050406030204" pitchFamily="18" charset="0"/>
                          </a:rPr>
                          <m:t>β</m:t>
                        </m:r>
                      </m:e>
                      <m:sub>
                        <m:r>
                          <a:rPr lang="en-US" altLang="zh-TW" kern="100">
                            <a:solidFill>
                              <a:srgbClr val="000000"/>
                            </a:solidFill>
                            <a:latin typeface="Cambria Math" panose="02040503050406030204" pitchFamily="18" charset="0"/>
                          </a:rPr>
                          <m:t>1</m:t>
                        </m:r>
                      </m:sub>
                    </m:sSub>
                    <m:sSub>
                      <m:sSubPr>
                        <m:ctrlPr>
                          <a:rPr lang="zh-TW" altLang="zh-TW" i="1" kern="100">
                            <a:solidFill>
                              <a:srgbClr val="000000"/>
                            </a:solidFill>
                            <a:effectLst/>
                            <a:latin typeface="Cambria Math" panose="02040503050406030204" pitchFamily="18" charset="0"/>
                            <a:ea typeface="Cambria Math" panose="02040503050406030204" pitchFamily="18" charset="0"/>
                          </a:rPr>
                        </m:ctrlPr>
                      </m:sSubPr>
                      <m:e>
                        <m:r>
                          <m:rPr>
                            <m:sty m:val="p"/>
                          </m:rPr>
                          <a:rPr lang="en-US" altLang="zh-TW" kern="100">
                            <a:solidFill>
                              <a:srgbClr val="000000"/>
                            </a:solidFill>
                            <a:latin typeface="Cambria Math" panose="02040503050406030204" pitchFamily="18" charset="0"/>
                          </a:rPr>
                          <m:t>X</m:t>
                        </m:r>
                      </m:e>
                      <m:sub>
                        <m:r>
                          <a:rPr lang="en-US" altLang="zh-TW" kern="100">
                            <a:solidFill>
                              <a:srgbClr val="000000"/>
                            </a:solidFill>
                            <a:latin typeface="Cambria Math" panose="02040503050406030204" pitchFamily="18" charset="0"/>
                          </a:rPr>
                          <m:t>1</m:t>
                        </m:r>
                      </m:sub>
                    </m:sSub>
                    <m:r>
                      <a:rPr lang="en-US" altLang="zh-TW" kern="100">
                        <a:solidFill>
                          <a:srgbClr val="000000"/>
                        </a:solidFill>
                        <a:latin typeface="Cambria Math" panose="02040503050406030204" pitchFamily="18" charset="0"/>
                      </a:rPr>
                      <m:t>+</m:t>
                    </m:r>
                    <m:sSub>
                      <m:sSubPr>
                        <m:ctrlPr>
                          <a:rPr lang="zh-TW" altLang="zh-TW" i="1" kern="100">
                            <a:solidFill>
                              <a:srgbClr val="000000"/>
                            </a:solidFill>
                            <a:effectLst/>
                            <a:latin typeface="Cambria Math" panose="02040503050406030204" pitchFamily="18" charset="0"/>
                            <a:ea typeface="Cambria Math" panose="02040503050406030204" pitchFamily="18" charset="0"/>
                          </a:rPr>
                        </m:ctrlPr>
                      </m:sSubPr>
                      <m:e>
                        <m:r>
                          <m:rPr>
                            <m:sty m:val="p"/>
                          </m:rPr>
                          <a:rPr lang="en-US" altLang="zh-TW" kern="100">
                            <a:solidFill>
                              <a:srgbClr val="000000"/>
                            </a:solidFill>
                            <a:latin typeface="Cambria Math" panose="02040503050406030204" pitchFamily="18" charset="0"/>
                          </a:rPr>
                          <m:t>β</m:t>
                        </m:r>
                      </m:e>
                      <m:sub>
                        <m:r>
                          <a:rPr lang="en-US" altLang="zh-TW" kern="100">
                            <a:solidFill>
                              <a:srgbClr val="000000"/>
                            </a:solidFill>
                            <a:latin typeface="Cambria Math" panose="02040503050406030204" pitchFamily="18" charset="0"/>
                          </a:rPr>
                          <m:t>2</m:t>
                        </m:r>
                      </m:sub>
                    </m:sSub>
                    <m:sSub>
                      <m:sSubPr>
                        <m:ctrlPr>
                          <a:rPr lang="zh-TW" altLang="zh-TW" i="1" kern="100">
                            <a:solidFill>
                              <a:srgbClr val="000000"/>
                            </a:solidFill>
                            <a:effectLst/>
                            <a:latin typeface="Cambria Math" panose="02040503050406030204" pitchFamily="18" charset="0"/>
                            <a:ea typeface="Cambria Math" panose="02040503050406030204" pitchFamily="18" charset="0"/>
                          </a:rPr>
                        </m:ctrlPr>
                      </m:sSubPr>
                      <m:e>
                        <m:r>
                          <m:rPr>
                            <m:sty m:val="p"/>
                          </m:rPr>
                          <a:rPr lang="en-US" altLang="zh-TW" kern="100">
                            <a:solidFill>
                              <a:srgbClr val="000000"/>
                            </a:solidFill>
                            <a:latin typeface="Cambria Math" panose="02040503050406030204" pitchFamily="18" charset="0"/>
                          </a:rPr>
                          <m:t>X</m:t>
                        </m:r>
                      </m:e>
                      <m:sub>
                        <m:r>
                          <a:rPr lang="en-US" altLang="zh-TW" kern="100">
                            <a:solidFill>
                              <a:srgbClr val="000000"/>
                            </a:solidFill>
                            <a:latin typeface="Cambria Math" panose="02040503050406030204" pitchFamily="18" charset="0"/>
                          </a:rPr>
                          <m:t>2</m:t>
                        </m:r>
                      </m:sub>
                    </m:sSub>
                    <m:r>
                      <a:rPr lang="en-US" altLang="zh-TW" kern="100">
                        <a:solidFill>
                          <a:srgbClr val="000000"/>
                        </a:solidFill>
                        <a:latin typeface="Cambria Math" panose="02040503050406030204" pitchFamily="18" charset="0"/>
                      </a:rPr>
                      <m:t>+…+</m:t>
                    </m:r>
                    <m:sSub>
                      <m:sSubPr>
                        <m:ctrlPr>
                          <a:rPr lang="zh-TW" altLang="zh-TW" i="1" kern="100">
                            <a:solidFill>
                              <a:srgbClr val="000000"/>
                            </a:solidFill>
                            <a:effectLst/>
                            <a:latin typeface="Cambria Math" panose="02040503050406030204" pitchFamily="18" charset="0"/>
                            <a:ea typeface="Cambria Math" panose="02040503050406030204" pitchFamily="18" charset="0"/>
                          </a:rPr>
                        </m:ctrlPr>
                      </m:sSubPr>
                      <m:e>
                        <m:r>
                          <m:rPr>
                            <m:sty m:val="p"/>
                          </m:rPr>
                          <a:rPr lang="en-US" altLang="zh-TW" kern="100">
                            <a:solidFill>
                              <a:srgbClr val="000000"/>
                            </a:solidFill>
                            <a:latin typeface="Cambria Math" panose="02040503050406030204" pitchFamily="18" charset="0"/>
                          </a:rPr>
                          <m:t>β</m:t>
                        </m:r>
                      </m:e>
                      <m:sub>
                        <m:r>
                          <m:rPr>
                            <m:sty m:val="p"/>
                          </m:rPr>
                          <a:rPr lang="en-US" altLang="zh-TW" kern="100">
                            <a:solidFill>
                              <a:srgbClr val="000000"/>
                            </a:solidFill>
                            <a:latin typeface="Cambria Math" panose="02040503050406030204" pitchFamily="18" charset="0"/>
                          </a:rPr>
                          <m:t>i</m:t>
                        </m:r>
                      </m:sub>
                    </m:sSub>
                    <m:sSub>
                      <m:sSubPr>
                        <m:ctrlPr>
                          <a:rPr lang="zh-TW" altLang="zh-TW" i="1" kern="100">
                            <a:solidFill>
                              <a:srgbClr val="000000"/>
                            </a:solidFill>
                            <a:effectLst/>
                            <a:latin typeface="Cambria Math" panose="02040503050406030204" pitchFamily="18" charset="0"/>
                            <a:ea typeface="Cambria Math" panose="02040503050406030204" pitchFamily="18" charset="0"/>
                          </a:rPr>
                        </m:ctrlPr>
                      </m:sSubPr>
                      <m:e>
                        <m:r>
                          <m:rPr>
                            <m:sty m:val="p"/>
                          </m:rPr>
                          <a:rPr lang="en-US" altLang="zh-TW" kern="100">
                            <a:solidFill>
                              <a:srgbClr val="000000"/>
                            </a:solidFill>
                            <a:latin typeface="Cambria Math" panose="02040503050406030204" pitchFamily="18" charset="0"/>
                          </a:rPr>
                          <m:t>X</m:t>
                        </m:r>
                      </m:e>
                      <m:sub>
                        <m:r>
                          <m:rPr>
                            <m:sty m:val="p"/>
                          </m:rPr>
                          <a:rPr lang="en-US" altLang="zh-TW" kern="100">
                            <a:solidFill>
                              <a:srgbClr val="000000"/>
                            </a:solidFill>
                            <a:latin typeface="Cambria Math" panose="02040503050406030204" pitchFamily="18" charset="0"/>
                          </a:rPr>
                          <m:t>i</m:t>
                        </m:r>
                      </m:sub>
                    </m:sSub>
                  </m:oMath>
                </a14:m>
                <a:r>
                  <a:rPr lang="en-US" altLang="zh-TW" kern="100" dirty="0">
                    <a:solidFill>
                      <a:srgbClr val="000000"/>
                    </a:solidFill>
                    <a:latin typeface="Times New Roman" panose="02020603050405020304" pitchFamily="18" charset="0"/>
                  </a:rPr>
                  <a:t>+ε</a:t>
                </a:r>
                <a:endParaRPr lang="zh-TW" altLang="zh-TW" sz="3200" kern="100" dirty="0">
                  <a:latin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2265583" y="4705895"/>
                <a:ext cx="4118563" cy="369332"/>
              </a:xfrm>
              <a:prstGeom prst="rect">
                <a:avLst/>
              </a:prstGeom>
              <a:blipFill rotWithShape="0">
                <a:blip r:embed="rId2"/>
                <a:stretch>
                  <a:fillRect t="-9836" r="-741" b="-2459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157012" y="5507938"/>
                <a:ext cx="8826350" cy="753220"/>
              </a:xfrm>
              <a:prstGeom prst="rect">
                <a:avLst/>
              </a:prstGeom>
            </p:spPr>
            <p:txBody>
              <a:bodyPr wrap="square">
                <a:spAutoFit/>
              </a:bodyPr>
              <a:lstStyle/>
              <a:p>
                <a:pPr indent="228600" algn="just">
                  <a:lnSpc>
                    <a:spcPct val="125000"/>
                  </a:lnSpc>
                  <a:spcAft>
                    <a:spcPts val="0"/>
                  </a:spcAft>
                  <a:tabLst>
                    <a:tab pos="1370330" algn="l"/>
                    <a:tab pos="2675255" algn="r"/>
                  </a:tabLst>
                </a:pPr>
                <a14:m>
                  <m:oMath xmlns:m="http://schemas.openxmlformats.org/officeDocument/2006/math">
                    <m:sSub>
                      <m:sSubPr>
                        <m:ctrlPr>
                          <a:rPr lang="zh-TW" altLang="zh-TW" i="1" smtClean="0">
                            <a:effectLst/>
                            <a:latin typeface="Cambria Math" panose="02040503050406030204" pitchFamily="18" charset="0"/>
                            <a:ea typeface="Cambria Math" panose="02040503050406030204" pitchFamily="18" charset="0"/>
                          </a:rPr>
                        </m:ctrlPr>
                      </m:sSubPr>
                      <m:e>
                        <m:r>
                          <a:rPr lang="en-US" altLang="zh-TW" b="0" i="1">
                            <a:effectLst/>
                            <a:latin typeface="Cambria Math" panose="02040503050406030204" pitchFamily="18" charset="0"/>
                            <a:ea typeface="細明體" panose="02020509000000000000" pitchFamily="49" charset="-120"/>
                          </a:rPr>
                          <m:t>𝑌</m:t>
                        </m:r>
                      </m:e>
                      <m:sub>
                        <m:r>
                          <a:rPr lang="en-US" altLang="zh-TW" b="0" i="1">
                            <a:effectLst/>
                            <a:latin typeface="Cambria Math" panose="02040503050406030204" pitchFamily="18" charset="0"/>
                            <a:ea typeface="細明體" panose="02020509000000000000" pitchFamily="49" charset="-120"/>
                          </a:rPr>
                          <m:t>𝑖</m:t>
                        </m:r>
                      </m:sub>
                    </m:sSub>
                    <m:r>
                      <a:rPr lang="en-US" altLang="zh-TW" b="0" i="0" smtClean="0">
                        <a:effectLst/>
                        <a:latin typeface="Cambria Math" panose="02040503050406030204" pitchFamily="18" charset="0"/>
                        <a:ea typeface="細明體" panose="02020509000000000000" pitchFamily="49" charset="-120"/>
                      </a:rPr>
                      <m:t> </m:t>
                    </m:r>
                  </m:oMath>
                </a14:m>
                <a:r>
                  <a:rPr lang="en-US" altLang="zh-TW" dirty="0" smtClean="0">
                    <a:latin typeface="Times New Roman" panose="02020603050405020304" pitchFamily="18" charset="0"/>
                    <a:ea typeface="細明體" panose="02020509000000000000" pitchFamily="49" charset="-120"/>
                    <a:cs typeface="Times New Roman" panose="02020603050405020304" pitchFamily="18" charset="0"/>
                  </a:rPr>
                  <a:t>is </a:t>
                </a:r>
                <a:r>
                  <a:rPr lang="en-US" altLang="zh-TW" dirty="0">
                    <a:latin typeface="Times New Roman" panose="02020603050405020304" pitchFamily="18" charset="0"/>
                    <a:ea typeface="細明體" panose="02020509000000000000" pitchFamily="49" charset="-120"/>
                    <a:cs typeface="Times New Roman" panose="02020603050405020304" pitchFamily="18" charset="0"/>
                  </a:rPr>
                  <a:t>dependent variable</a:t>
                </a:r>
                <a:r>
                  <a:rPr lang="zh-TW" altLang="zh-TW" dirty="0" smtClean="0">
                    <a:effectLst/>
                    <a:latin typeface="Times New Roman" panose="02020603050405020304" pitchFamily="18" charset="0"/>
                    <a:ea typeface="細明體" panose="02020509000000000000" pitchFamily="49" charset="-120"/>
                    <a:cs typeface="Times New Roman" panose="02020603050405020304" pitchFamily="18" charset="0"/>
                  </a:rPr>
                  <a:t>，</a:t>
                </a:r>
                <a14:m>
                  <m:oMath xmlns:m="http://schemas.openxmlformats.org/officeDocument/2006/math">
                    <m:sSub>
                      <m:sSubPr>
                        <m:ctrlPr>
                          <a:rPr lang="zh-TW" altLang="zh-TW" i="1">
                            <a:effectLst/>
                            <a:latin typeface="Cambria Math" panose="02040503050406030204" pitchFamily="18" charset="0"/>
                            <a:ea typeface="Cambria Math" panose="02040503050406030204" pitchFamily="18" charset="0"/>
                          </a:rPr>
                        </m:ctrlPr>
                      </m:sSubPr>
                      <m:e>
                        <m:r>
                          <a:rPr lang="en-US" altLang="zh-TW" b="0" i="1">
                            <a:effectLst/>
                            <a:latin typeface="Cambria Math" panose="02040503050406030204" pitchFamily="18" charset="0"/>
                            <a:ea typeface="細明體" panose="02020509000000000000" pitchFamily="49" charset="-120"/>
                          </a:rPr>
                          <m:t>𝑋</m:t>
                        </m:r>
                      </m:e>
                      <m:sub>
                        <m:r>
                          <a:rPr lang="en-US" altLang="zh-TW" b="0" i="1">
                            <a:effectLst/>
                            <a:latin typeface="Cambria Math" panose="02040503050406030204" pitchFamily="18" charset="0"/>
                            <a:ea typeface="細明體" panose="02020509000000000000" pitchFamily="49" charset="-120"/>
                          </a:rPr>
                          <m:t>𝑖</m:t>
                        </m:r>
                      </m:sub>
                    </m:sSub>
                  </m:oMath>
                </a14:m>
                <a:r>
                  <a:rPr lang="en-US" altLang="zh-TW" dirty="0">
                    <a:latin typeface="Times New Roman" panose="02020603050405020304" pitchFamily="18" charset="0"/>
                    <a:ea typeface="細明體" panose="02020509000000000000" pitchFamily="49" charset="-120"/>
                    <a:cs typeface="Times New Roman" panose="02020603050405020304" pitchFamily="18" charset="0"/>
                  </a:rPr>
                  <a:t>is independent variable</a:t>
                </a:r>
                <a:r>
                  <a:rPr lang="zh-TW" altLang="zh-TW" dirty="0" smtClean="0">
                    <a:effectLst/>
                    <a:latin typeface="Times New Roman" panose="02020603050405020304" pitchFamily="18" charset="0"/>
                    <a:ea typeface="細明體" panose="02020509000000000000" pitchFamily="49" charset="-120"/>
                    <a:cs typeface="Times New Roman" panose="02020603050405020304" pitchFamily="18" charset="0"/>
                  </a:rPr>
                  <a:t>，</a:t>
                </a:r>
                <a14:m>
                  <m:oMath xmlns:m="http://schemas.openxmlformats.org/officeDocument/2006/math">
                    <m:sSub>
                      <m:sSubPr>
                        <m:ctrlPr>
                          <a:rPr lang="zh-TW" altLang="zh-TW" i="1">
                            <a:effectLst/>
                            <a:latin typeface="Cambria Math" panose="02040503050406030204" pitchFamily="18" charset="0"/>
                            <a:ea typeface="Cambria Math" panose="02040503050406030204" pitchFamily="18" charset="0"/>
                          </a:rPr>
                        </m:ctrlPr>
                      </m:sSubPr>
                      <m:e>
                        <m:r>
                          <a:rPr lang="en-US" altLang="zh-TW" b="0" i="1">
                            <a:effectLst/>
                            <a:latin typeface="Cambria Math" panose="02040503050406030204" pitchFamily="18" charset="0"/>
                            <a:ea typeface="細明體" panose="02020509000000000000" pitchFamily="49" charset="-120"/>
                          </a:rPr>
                          <m:t>𝛽</m:t>
                        </m:r>
                      </m:e>
                      <m:sub>
                        <m:r>
                          <a:rPr lang="en-US" altLang="zh-TW" b="0" i="1">
                            <a:effectLst/>
                            <a:latin typeface="Cambria Math" panose="02040503050406030204" pitchFamily="18" charset="0"/>
                            <a:ea typeface="細明體" panose="02020509000000000000" pitchFamily="49" charset="-120"/>
                          </a:rPr>
                          <m:t>0</m:t>
                        </m:r>
                      </m:sub>
                    </m:sSub>
                  </m:oMath>
                </a14:m>
                <a:r>
                  <a:rPr lang="en-US" altLang="zh-TW" dirty="0" smtClean="0">
                    <a:latin typeface="Times New Roman" panose="02020603050405020304" pitchFamily="18" charset="0"/>
                    <a:ea typeface="細明體" panose="02020509000000000000" pitchFamily="49" charset="-120"/>
                    <a:cs typeface="Times New Roman" panose="02020603050405020304" pitchFamily="18" charset="0"/>
                  </a:rPr>
                  <a:t> is </a:t>
                </a:r>
                <a:r>
                  <a:rPr lang="en-US" altLang="zh-TW" dirty="0">
                    <a:latin typeface="Times New Roman" panose="02020603050405020304" pitchFamily="18" charset="0"/>
                    <a:ea typeface="細明體" panose="02020509000000000000" pitchFamily="49" charset="-120"/>
                    <a:cs typeface="Times New Roman" panose="02020603050405020304" pitchFamily="18" charset="0"/>
                  </a:rPr>
                  <a:t>intercept</a:t>
                </a:r>
                <a:r>
                  <a:rPr lang="zh-TW" altLang="zh-TW" dirty="0" smtClean="0">
                    <a:effectLst/>
                    <a:latin typeface="Times New Roman" panose="02020603050405020304" pitchFamily="18" charset="0"/>
                    <a:ea typeface="細明體" panose="02020509000000000000" pitchFamily="49" charset="-120"/>
                    <a:cs typeface="Times New Roman" panose="02020603050405020304" pitchFamily="18" charset="0"/>
                  </a:rPr>
                  <a:t>，</a:t>
                </a:r>
                <a14:m>
                  <m:oMath xmlns:m="http://schemas.openxmlformats.org/officeDocument/2006/math">
                    <m:sSub>
                      <m:sSubPr>
                        <m:ctrlPr>
                          <a:rPr lang="zh-TW" altLang="zh-TW" i="1">
                            <a:effectLst/>
                            <a:latin typeface="Cambria Math" panose="02040503050406030204" pitchFamily="18" charset="0"/>
                            <a:ea typeface="Cambria Math" panose="02040503050406030204" pitchFamily="18" charset="0"/>
                          </a:rPr>
                        </m:ctrlPr>
                      </m:sSubPr>
                      <m:e>
                        <m:r>
                          <a:rPr lang="en-US" altLang="zh-TW" b="0" i="1">
                            <a:effectLst/>
                            <a:latin typeface="Cambria Math" panose="02040503050406030204" pitchFamily="18" charset="0"/>
                            <a:ea typeface="細明體" panose="02020509000000000000" pitchFamily="49" charset="-120"/>
                          </a:rPr>
                          <m:t>𝛽</m:t>
                        </m:r>
                      </m:e>
                      <m:sub>
                        <m:r>
                          <a:rPr lang="en-US" altLang="zh-TW" b="0" i="1">
                            <a:effectLst/>
                            <a:latin typeface="Cambria Math" panose="02040503050406030204" pitchFamily="18" charset="0"/>
                            <a:ea typeface="細明體" panose="02020509000000000000" pitchFamily="49" charset="-120"/>
                          </a:rPr>
                          <m:t>𝑖</m:t>
                        </m:r>
                      </m:sub>
                    </m:sSub>
                    <m:r>
                      <a:rPr lang="en-US" altLang="zh-TW" b="0" i="1" smtClean="0">
                        <a:effectLst/>
                        <a:latin typeface="Cambria Math" panose="02040503050406030204" pitchFamily="18" charset="0"/>
                        <a:ea typeface="細明體" panose="02020509000000000000" pitchFamily="49" charset="-120"/>
                      </a:rPr>
                      <m:t> </m:t>
                    </m:r>
                  </m:oMath>
                </a14:m>
                <a:r>
                  <a:rPr lang="en-US" altLang="zh-TW" dirty="0" smtClean="0">
                    <a:latin typeface="Times New Roman" panose="02020603050405020304" pitchFamily="18" charset="0"/>
                    <a:ea typeface="細明體" panose="02020509000000000000" pitchFamily="49" charset="-120"/>
                    <a:cs typeface="Times New Roman" panose="02020603050405020304" pitchFamily="18" charset="0"/>
                  </a:rPr>
                  <a:t>is </a:t>
                </a:r>
                <a:r>
                  <a:rPr lang="en-US" altLang="zh-TW" dirty="0">
                    <a:latin typeface="Times New Roman" panose="02020603050405020304" pitchFamily="18" charset="0"/>
                    <a:ea typeface="細明體" panose="02020509000000000000" pitchFamily="49" charset="-120"/>
                    <a:cs typeface="Times New Roman" panose="02020603050405020304" pitchFamily="18" charset="0"/>
                  </a:rPr>
                  <a:t>regression coefficient</a:t>
                </a:r>
                <a:r>
                  <a:rPr lang="zh-TW" altLang="zh-TW" dirty="0" smtClean="0">
                    <a:effectLst/>
                    <a:latin typeface="Times New Roman" panose="02020603050405020304" pitchFamily="18" charset="0"/>
                    <a:ea typeface="細明體" panose="02020509000000000000" pitchFamily="49" charset="-120"/>
                    <a:cs typeface="Times New Roman" panose="02020603050405020304" pitchFamily="18" charset="0"/>
                  </a:rPr>
                  <a:t>，</a:t>
                </a:r>
                <a:r>
                  <a:rPr lang="en-US" altLang="zh-TW" dirty="0" smtClean="0">
                    <a:effectLst/>
                    <a:latin typeface="Times New Roman" panose="02020603050405020304" pitchFamily="18" charset="0"/>
                    <a:ea typeface="細明體" panose="02020509000000000000" pitchFamily="49" charset="-120"/>
                    <a:cs typeface="Times New Roman" panose="02020603050405020304" pitchFamily="18" charset="0"/>
                  </a:rPr>
                  <a:t>ε</a:t>
                </a:r>
                <a:r>
                  <a:rPr lang="en-US" altLang="zh-TW" dirty="0">
                    <a:latin typeface="Times New Roman" panose="02020603050405020304" pitchFamily="18" charset="0"/>
                    <a:ea typeface="細明體" panose="02020509000000000000" pitchFamily="49" charset="-120"/>
                    <a:cs typeface="Times New Roman" panose="02020603050405020304" pitchFamily="18" charset="0"/>
                  </a:rPr>
                  <a:t> </a:t>
                </a:r>
                <a:r>
                  <a:rPr lang="en-US" altLang="zh-TW" dirty="0" smtClean="0">
                    <a:latin typeface="Times New Roman" panose="02020603050405020304" pitchFamily="18" charset="0"/>
                    <a:ea typeface="細明體" panose="02020509000000000000" pitchFamily="49" charset="-120"/>
                    <a:cs typeface="Times New Roman" panose="02020603050405020304" pitchFamily="18" charset="0"/>
                  </a:rPr>
                  <a:t>is </a:t>
                </a:r>
                <a:r>
                  <a:rPr lang="en-US" altLang="zh-TW" dirty="0">
                    <a:latin typeface="Times New Roman" panose="02020603050405020304" pitchFamily="18" charset="0"/>
                    <a:ea typeface="細明體" panose="02020509000000000000" pitchFamily="49" charset="-120"/>
                    <a:cs typeface="Times New Roman" panose="02020603050405020304" pitchFamily="18" charset="0"/>
                  </a:rPr>
                  <a:t>error term</a:t>
                </a:r>
                <a:r>
                  <a:rPr lang="zh-TW" altLang="zh-TW" dirty="0" smtClean="0">
                    <a:effectLst/>
                    <a:latin typeface="Times New Roman" panose="02020603050405020304" pitchFamily="18" charset="0"/>
                    <a:ea typeface="細明體" panose="02020509000000000000" pitchFamily="49" charset="-120"/>
                    <a:cs typeface="Times New Roman" panose="02020603050405020304" pitchFamily="18" charset="0"/>
                  </a:rPr>
                  <a:t>。</a:t>
                </a:r>
                <a:endParaRPr lang="zh-TW" altLang="zh-TW" dirty="0">
                  <a:effectLst/>
                  <a:latin typeface="Times New Roman" panose="02020603050405020304" pitchFamily="18" charset="0"/>
                  <a:ea typeface="細明體" panose="02020509000000000000" pitchFamily="49" charset="-12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157012" y="5507938"/>
                <a:ext cx="8826350" cy="753220"/>
              </a:xfrm>
              <a:prstGeom prst="rect">
                <a:avLst/>
              </a:prstGeom>
              <a:blipFill rotWithShape="0">
                <a:blip r:embed="rId3"/>
                <a:stretch>
                  <a:fillRect l="-622" r="-552" b="-1300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518222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52525" y="112645"/>
            <a:ext cx="6919867" cy="477054"/>
          </a:xfrm>
          <a:prstGeom prst="rect">
            <a:avLst/>
          </a:prstGeom>
        </p:spPr>
        <p:txBody>
          <a:bodyPr wrap="square">
            <a:spAutoFit/>
          </a:bodyPr>
          <a:lstStyle/>
          <a:p>
            <a:pPr marL="214308" indent="-214308">
              <a:buFont typeface="Wingdings" panose="05000000000000000000" pitchFamily="2" charset="2"/>
              <a:buChar char="Ø"/>
            </a:pPr>
            <a:r>
              <a:rPr lang="en-US" altLang="zh-TW" sz="2500" b="1" dirty="0" smtClean="0">
                <a:latin typeface="Times New Roman" panose="02020603050405020304" pitchFamily="18" charset="0"/>
                <a:ea typeface="標楷體" panose="03000509000000000000" pitchFamily="65" charset="-120"/>
                <a:cs typeface="Times New Roman" panose="02020603050405020304" pitchFamily="18" charset="0"/>
              </a:rPr>
              <a:t>Methods </a:t>
            </a:r>
            <a:endParaRPr lang="en-US" altLang="zh-TW" sz="25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矩形 4"/>
          <p:cNvSpPr/>
          <p:nvPr/>
        </p:nvSpPr>
        <p:spPr>
          <a:xfrm>
            <a:off x="0" y="1166855"/>
            <a:ext cx="5537926" cy="461665"/>
          </a:xfrm>
          <a:prstGeom prst="rect">
            <a:avLst/>
          </a:prstGeom>
        </p:spPr>
        <p:txBody>
          <a:bodyPr wrap="none">
            <a:spAutoFit/>
          </a:bodyPr>
          <a:lstStyle/>
          <a:p>
            <a:r>
              <a:rPr lang="en-US" altLang="zh-TW" sz="2400" b="1" dirty="0" smtClean="0">
                <a:latin typeface="Times New Roman" panose="02020603050405020304" pitchFamily="18" charset="0"/>
                <a:cs typeface="Times New Roman" panose="02020603050405020304" pitchFamily="18" charset="0"/>
              </a:rPr>
              <a:t>Spatial </a:t>
            </a:r>
            <a:r>
              <a:rPr lang="en-US" altLang="zh-TW" sz="2400" b="1" dirty="0" smtClean="0">
                <a:latin typeface="Times New Roman" panose="02020603050405020304" pitchFamily="18" charset="0"/>
                <a:cs typeface="Times New Roman" panose="02020603050405020304" pitchFamily="18" charset="0"/>
              </a:rPr>
              <a:t>distribution </a:t>
            </a:r>
            <a:r>
              <a:rPr lang="en-US" altLang="zh-TW" sz="2400" b="1" dirty="0">
                <a:latin typeface="Times New Roman" panose="02020603050405020304" pitchFamily="18" charset="0"/>
                <a:cs typeface="Times New Roman" panose="02020603050405020304" pitchFamily="18" charset="0"/>
              </a:rPr>
              <a:t>of wildfire risk </a:t>
            </a:r>
            <a:r>
              <a:rPr lang="en-US" altLang="zh-TW" sz="2400" b="1" dirty="0" smtClean="0">
                <a:latin typeface="Times New Roman" panose="02020603050405020304" pitchFamily="18" charset="0"/>
                <a:cs typeface="Times New Roman" panose="02020603050405020304" pitchFamily="18" charset="0"/>
              </a:rPr>
              <a:t>(1/3)</a:t>
            </a:r>
            <a:endParaRPr lang="zh-TW" altLang="en-US" sz="2400" b="1" dirty="0">
              <a:latin typeface="Times New Roman" panose="02020603050405020304" pitchFamily="18" charset="0"/>
              <a:cs typeface="Times New Roman" panose="02020603050405020304" pitchFamily="18" charset="0"/>
            </a:endParaRPr>
          </a:p>
        </p:txBody>
      </p:sp>
      <p:sp>
        <p:nvSpPr>
          <p:cNvPr id="6" name="矩形 5"/>
          <p:cNvSpPr/>
          <p:nvPr/>
        </p:nvSpPr>
        <p:spPr>
          <a:xfrm>
            <a:off x="93232" y="1762317"/>
            <a:ext cx="2368149" cy="400110"/>
          </a:xfrm>
          <a:prstGeom prst="rect">
            <a:avLst/>
          </a:prstGeom>
        </p:spPr>
        <p:txBody>
          <a:bodyPr wrap="none">
            <a:spAutoFit/>
          </a:bodyPr>
          <a:lstStyle/>
          <a:p>
            <a:r>
              <a:rPr lang="en-US" altLang="zh-TW" sz="2000" b="1" dirty="0">
                <a:latin typeface="Times New Roman" panose="02020603050405020304" pitchFamily="18" charset="0"/>
                <a:cs typeface="Times New Roman" panose="02020603050405020304" pitchFamily="18" charset="0"/>
              </a:rPr>
              <a:t>F</a:t>
            </a:r>
            <a:r>
              <a:rPr lang="en-US" altLang="zh-TW" sz="2000" b="1" dirty="0" smtClean="0">
                <a:latin typeface="Times New Roman" panose="02020603050405020304" pitchFamily="18" charset="0"/>
                <a:cs typeface="Times New Roman" panose="02020603050405020304" pitchFamily="18" charset="0"/>
              </a:rPr>
              <a:t>ire hazard - </a:t>
            </a:r>
            <a:r>
              <a:rPr lang="en-US" altLang="zh-TW" sz="2000" b="1" dirty="0" err="1" smtClean="0">
                <a:latin typeface="Times New Roman" panose="02020603050405020304" pitchFamily="18" charset="0"/>
                <a:cs typeface="Times New Roman" panose="02020603050405020304" pitchFamily="18" charset="0"/>
              </a:rPr>
              <a:t>dNBR</a:t>
            </a:r>
            <a:endParaRPr lang="zh-TW" altLang="en-US" sz="2000" b="1" dirty="0">
              <a:latin typeface="Times New Roman" panose="02020603050405020304" pitchFamily="18" charset="0"/>
              <a:cs typeface="Times New Roman" panose="02020603050405020304" pitchFamily="18" charset="0"/>
            </a:endParaRPr>
          </a:p>
        </p:txBody>
      </p:sp>
      <p:sp>
        <p:nvSpPr>
          <p:cNvPr id="7" name="矩形 6"/>
          <p:cNvSpPr/>
          <p:nvPr/>
        </p:nvSpPr>
        <p:spPr>
          <a:xfrm>
            <a:off x="40458" y="2296225"/>
            <a:ext cx="9103542" cy="2308324"/>
          </a:xfrm>
          <a:prstGeom prst="rect">
            <a:avLst/>
          </a:prstGeom>
        </p:spPr>
        <p:txBody>
          <a:bodyPr wrap="square">
            <a:spAutoFit/>
          </a:bodyPr>
          <a:lstStyle/>
          <a:p>
            <a:pPr indent="457200" algn="just"/>
            <a:r>
              <a:rPr lang="en-US" altLang="zh-TW" dirty="0">
                <a:latin typeface="Times New Roman" panose="02020603050405020304" pitchFamily="18" charset="0"/>
                <a:cs typeface="Times New Roman" panose="02020603050405020304" pitchFamily="18" charset="0"/>
              </a:rPr>
              <a:t>Hazards can be defined as the extent to which external forces affect natural disasters. Lightning and human activity are possible causes of wildfires, but are difficult to observe and quantify. In periodic wildfire conditions, the burning frequency of a place can be considered one of the fire hazard indices. Historic wildfire sites can be considered as ignition points and are most likely to catch fire in the future. Therefore, extraction of wildfire ruins is a fire hazard index that assesses fire risk at a particular location</a:t>
            </a:r>
            <a:r>
              <a:rPr lang="en-US" altLang="zh-TW" dirty="0" smtClean="0">
                <a:latin typeface="Times New Roman" panose="02020603050405020304" pitchFamily="18" charset="0"/>
                <a:cs typeface="Times New Roman" panose="02020603050405020304" pitchFamily="18" charset="0"/>
              </a:rPr>
              <a:t>.</a:t>
            </a:r>
          </a:p>
          <a:p>
            <a:pPr indent="457200" algn="just"/>
            <a:r>
              <a:rPr lang="en-US" altLang="zh-TW" dirty="0">
                <a:latin typeface="Times New Roman" panose="02020603050405020304" pitchFamily="18" charset="0"/>
                <a:cs typeface="Times New Roman" panose="02020603050405020304" pitchFamily="18" charset="0"/>
              </a:rPr>
              <a:t>Normalized Burn Ratio (NBR) proposed by Lopez and </a:t>
            </a:r>
            <a:r>
              <a:rPr lang="en-US" altLang="zh-TW" dirty="0" err="1">
                <a:latin typeface="Times New Roman" panose="02020603050405020304" pitchFamily="18" charset="0"/>
                <a:cs typeface="Times New Roman" panose="02020603050405020304" pitchFamily="18" charset="0"/>
              </a:rPr>
              <a:t>Caselles</a:t>
            </a:r>
            <a:r>
              <a:rPr lang="en-US" altLang="zh-TW" dirty="0">
                <a:latin typeface="Times New Roman" panose="02020603050405020304" pitchFamily="18" charset="0"/>
                <a:cs typeface="Times New Roman" panose="02020603050405020304" pitchFamily="18" charset="0"/>
              </a:rPr>
              <a:t> in 1991 was applied to extract the burned sites from satellite images.</a:t>
            </a:r>
            <a:endParaRPr lang="zh-TW"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矩形 9"/>
              <p:cNvSpPr/>
              <p:nvPr/>
            </p:nvSpPr>
            <p:spPr>
              <a:xfrm>
                <a:off x="3296874" y="5118318"/>
                <a:ext cx="2590709" cy="6580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b="1" i="1">
                          <a:latin typeface="Cambria Math" panose="02040503050406030204" pitchFamily="18" charset="0"/>
                        </a:rPr>
                        <m:t>𝑵𝑩𝑹</m:t>
                      </m:r>
                      <m:r>
                        <a:rPr lang="zh-TW" altLang="en-US" b="1" i="0">
                          <a:latin typeface="Cambria Math" panose="02040503050406030204" pitchFamily="18" charset="0"/>
                        </a:rPr>
                        <m:t> = </m:t>
                      </m:r>
                      <m:f>
                        <m:fPr>
                          <m:ctrlPr>
                            <a:rPr lang="zh-TW" altLang="en-US" b="1" i="1">
                              <a:latin typeface="Cambria Math" panose="02040503050406030204" pitchFamily="18" charset="0"/>
                            </a:rPr>
                          </m:ctrlPr>
                        </m:fPr>
                        <m:num>
                          <m:r>
                            <a:rPr lang="zh-TW" altLang="en-US" b="1" i="1">
                              <a:latin typeface="Cambria Math" panose="02040503050406030204" pitchFamily="18" charset="0"/>
                            </a:rPr>
                            <m:t>𝑵𝑰𝑹</m:t>
                          </m:r>
                          <m:r>
                            <a:rPr lang="zh-TW" altLang="en-US" b="1" i="0">
                              <a:latin typeface="Cambria Math" panose="02040503050406030204" pitchFamily="18" charset="0"/>
                            </a:rPr>
                            <m:t>−</m:t>
                          </m:r>
                          <m:sSub>
                            <m:sSubPr>
                              <m:ctrlPr>
                                <a:rPr lang="zh-TW" altLang="en-US" b="1" i="1">
                                  <a:latin typeface="Cambria Math" panose="02040503050406030204" pitchFamily="18" charset="0"/>
                                </a:rPr>
                              </m:ctrlPr>
                            </m:sSubPr>
                            <m:e>
                              <m:r>
                                <a:rPr lang="zh-TW" altLang="en-US" b="1" i="1">
                                  <a:latin typeface="Cambria Math" panose="02040503050406030204" pitchFamily="18" charset="0"/>
                                </a:rPr>
                                <m:t>𝑺𝑾𝑰𝑹</m:t>
                              </m:r>
                            </m:e>
                            <m:sub>
                              <m:r>
                                <a:rPr lang="zh-TW" altLang="en-US" b="1" i="0">
                                  <a:latin typeface="Cambria Math" panose="02040503050406030204" pitchFamily="18" charset="0"/>
                                </a:rPr>
                                <m:t>𝟐</m:t>
                              </m:r>
                            </m:sub>
                          </m:sSub>
                        </m:num>
                        <m:den>
                          <m:r>
                            <a:rPr lang="zh-TW" altLang="en-US" b="1" i="1">
                              <a:latin typeface="Cambria Math" panose="02040503050406030204" pitchFamily="18" charset="0"/>
                            </a:rPr>
                            <m:t>𝑵𝑰𝑹</m:t>
                          </m:r>
                          <m:r>
                            <a:rPr lang="zh-TW" altLang="en-US" b="1" i="0">
                              <a:latin typeface="Cambria Math" panose="02040503050406030204" pitchFamily="18" charset="0"/>
                            </a:rPr>
                            <m:t>+</m:t>
                          </m:r>
                          <m:sSub>
                            <m:sSubPr>
                              <m:ctrlPr>
                                <a:rPr lang="zh-TW" altLang="en-US" b="1" i="1">
                                  <a:latin typeface="Cambria Math" panose="02040503050406030204" pitchFamily="18" charset="0"/>
                                </a:rPr>
                              </m:ctrlPr>
                            </m:sSubPr>
                            <m:e>
                              <m:r>
                                <a:rPr lang="zh-TW" altLang="en-US" b="1" i="1">
                                  <a:latin typeface="Cambria Math" panose="02040503050406030204" pitchFamily="18" charset="0"/>
                                </a:rPr>
                                <m:t>𝑺𝑾𝑰𝑹</m:t>
                              </m:r>
                            </m:e>
                            <m:sub>
                              <m:r>
                                <a:rPr lang="zh-TW" altLang="en-US" b="1" i="0">
                                  <a:latin typeface="Cambria Math" panose="02040503050406030204" pitchFamily="18" charset="0"/>
                                </a:rPr>
                                <m:t>𝟐</m:t>
                              </m:r>
                            </m:sub>
                          </m:sSub>
                        </m:den>
                      </m:f>
                    </m:oMath>
                  </m:oMathPara>
                </a14:m>
                <a:endParaRPr lang="zh-TW" altLang="en-US" b="1" dirty="0">
                  <a:latin typeface="Times New Roman" panose="02020603050405020304" pitchFamily="18"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3296874" y="5118318"/>
                <a:ext cx="2590709" cy="658065"/>
              </a:xfrm>
              <a:prstGeom prst="rect">
                <a:avLst/>
              </a:prstGeom>
              <a:blipFill rotWithShape="0">
                <a:blip r:embed="rId2"/>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749304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52525" y="112645"/>
            <a:ext cx="6919867" cy="477054"/>
          </a:xfrm>
          <a:prstGeom prst="rect">
            <a:avLst/>
          </a:prstGeom>
        </p:spPr>
        <p:txBody>
          <a:bodyPr wrap="square">
            <a:spAutoFit/>
          </a:bodyPr>
          <a:lstStyle/>
          <a:p>
            <a:pPr marL="214308" indent="-214308">
              <a:buFont typeface="Wingdings" panose="05000000000000000000" pitchFamily="2" charset="2"/>
              <a:buChar char="Ø"/>
            </a:pPr>
            <a:r>
              <a:rPr lang="en-US" altLang="zh-TW" sz="2500" b="1" dirty="0" smtClean="0">
                <a:latin typeface="Times New Roman" panose="02020603050405020304" pitchFamily="18" charset="0"/>
                <a:ea typeface="標楷體" panose="03000509000000000000" pitchFamily="65" charset="-120"/>
                <a:cs typeface="Times New Roman" panose="02020603050405020304" pitchFamily="18" charset="0"/>
              </a:rPr>
              <a:t>Methods </a:t>
            </a:r>
            <a:endParaRPr lang="en-US" altLang="zh-TW" sz="25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矩形 4"/>
          <p:cNvSpPr/>
          <p:nvPr/>
        </p:nvSpPr>
        <p:spPr>
          <a:xfrm>
            <a:off x="0" y="1166855"/>
            <a:ext cx="5537926" cy="461665"/>
          </a:xfrm>
          <a:prstGeom prst="rect">
            <a:avLst/>
          </a:prstGeom>
        </p:spPr>
        <p:txBody>
          <a:bodyPr wrap="none">
            <a:spAutoFit/>
          </a:bodyPr>
          <a:lstStyle/>
          <a:p>
            <a:r>
              <a:rPr lang="en-US" altLang="zh-TW" sz="2400" b="1" dirty="0" smtClean="0">
                <a:latin typeface="Times New Roman" panose="02020603050405020304" pitchFamily="18" charset="0"/>
                <a:cs typeface="Times New Roman" panose="02020603050405020304" pitchFamily="18" charset="0"/>
              </a:rPr>
              <a:t>Spatial </a:t>
            </a:r>
            <a:r>
              <a:rPr lang="en-US" altLang="zh-TW" sz="2400" b="1" dirty="0" smtClean="0">
                <a:latin typeface="Times New Roman" panose="02020603050405020304" pitchFamily="18" charset="0"/>
                <a:cs typeface="Times New Roman" panose="02020603050405020304" pitchFamily="18" charset="0"/>
              </a:rPr>
              <a:t>distribution </a:t>
            </a:r>
            <a:r>
              <a:rPr lang="en-US" altLang="zh-TW" sz="2400" b="1" dirty="0">
                <a:latin typeface="Times New Roman" panose="02020603050405020304" pitchFamily="18" charset="0"/>
                <a:cs typeface="Times New Roman" panose="02020603050405020304" pitchFamily="18" charset="0"/>
              </a:rPr>
              <a:t>of wildfire risk </a:t>
            </a:r>
            <a:r>
              <a:rPr lang="en-US" altLang="zh-TW" sz="2400" b="1" dirty="0" smtClean="0">
                <a:latin typeface="Times New Roman" panose="02020603050405020304" pitchFamily="18" charset="0"/>
                <a:cs typeface="Times New Roman" panose="02020603050405020304" pitchFamily="18" charset="0"/>
              </a:rPr>
              <a:t>(2/3)</a:t>
            </a:r>
            <a:endParaRPr lang="zh-TW" altLang="en-US" sz="2400" b="1" dirty="0">
              <a:latin typeface="Times New Roman" panose="02020603050405020304" pitchFamily="18" charset="0"/>
              <a:cs typeface="Times New Roman" panose="02020603050405020304" pitchFamily="18" charset="0"/>
            </a:endParaRPr>
          </a:p>
        </p:txBody>
      </p:sp>
      <p:sp>
        <p:nvSpPr>
          <p:cNvPr id="6" name="矩形 5"/>
          <p:cNvSpPr/>
          <p:nvPr/>
        </p:nvSpPr>
        <p:spPr>
          <a:xfrm>
            <a:off x="107755" y="1805566"/>
            <a:ext cx="5322415" cy="400110"/>
          </a:xfrm>
          <a:prstGeom prst="rect">
            <a:avLst/>
          </a:prstGeom>
        </p:spPr>
        <p:txBody>
          <a:bodyPr wrap="square">
            <a:spAutoFit/>
          </a:bodyPr>
          <a:lstStyle/>
          <a:p>
            <a:r>
              <a:rPr lang="en-US" altLang="zh-TW" sz="2000" b="1" dirty="0">
                <a:latin typeface="Times New Roman" panose="02020603050405020304" pitchFamily="18" charset="0"/>
                <a:cs typeface="Times New Roman" panose="02020603050405020304" pitchFamily="18" charset="0"/>
              </a:rPr>
              <a:t>Fire </a:t>
            </a:r>
            <a:r>
              <a:rPr lang="en-US" altLang="zh-TW" sz="2000" b="1" dirty="0" smtClean="0">
                <a:latin typeface="Times New Roman" panose="02020603050405020304" pitchFamily="18" charset="0"/>
                <a:cs typeface="Times New Roman" panose="02020603050405020304" pitchFamily="18" charset="0"/>
              </a:rPr>
              <a:t>Vulnerability-NDWI</a:t>
            </a:r>
            <a:endParaRPr lang="en-US" altLang="zh-TW" sz="2000" b="1" dirty="0">
              <a:latin typeface="Times New Roman" panose="02020603050405020304" pitchFamily="18" charset="0"/>
              <a:cs typeface="Times New Roman" panose="02020603050405020304" pitchFamily="18" charset="0"/>
            </a:endParaRPr>
          </a:p>
        </p:txBody>
      </p:sp>
      <p:sp>
        <p:nvSpPr>
          <p:cNvPr id="20" name="矩形 19"/>
          <p:cNvSpPr/>
          <p:nvPr/>
        </p:nvSpPr>
        <p:spPr>
          <a:xfrm>
            <a:off x="107755" y="2211669"/>
            <a:ext cx="4156138" cy="498663"/>
          </a:xfrm>
          <a:prstGeom prst="rect">
            <a:avLst/>
          </a:prstGeom>
        </p:spPr>
        <p:txBody>
          <a:bodyPr wrap="none">
            <a:spAutoFit/>
          </a:bodyPr>
          <a:lstStyle/>
          <a:p>
            <a:pPr>
              <a:lnSpc>
                <a:spcPct val="150000"/>
              </a:lnSpc>
              <a:spcBef>
                <a:spcPts val="600"/>
              </a:spcBef>
              <a:spcAft>
                <a:spcPts val="0"/>
              </a:spcAft>
            </a:pPr>
            <a:r>
              <a:rPr lang="en-US" altLang="zh-TW" sz="2000" b="1" dirty="0" smtClean="0">
                <a:solidFill>
                  <a:srgbClr val="0070C0"/>
                </a:solidFill>
                <a:latin typeface="Times New Roman" panose="02020603050405020304" pitchFamily="18" charset="0"/>
                <a:ea typeface="微軟正黑體" panose="020B0604030504040204" pitchFamily="34" charset="-120"/>
                <a:cs typeface="Times New Roman" panose="02020603050405020304" pitchFamily="18" charset="0"/>
              </a:rPr>
              <a:t>Normalized </a:t>
            </a:r>
            <a:r>
              <a:rPr lang="en-US" altLang="zh-TW" sz="2000" b="1" dirty="0">
                <a:solidFill>
                  <a:srgbClr val="0070C0"/>
                </a:solidFill>
                <a:latin typeface="Times New Roman" panose="02020603050405020304" pitchFamily="18" charset="0"/>
                <a:ea typeface="微軟正黑體" panose="020B0604030504040204" pitchFamily="34" charset="-120"/>
                <a:cs typeface="Times New Roman" panose="02020603050405020304" pitchFamily="18" charset="0"/>
              </a:rPr>
              <a:t>Difference Water Index </a:t>
            </a:r>
            <a:endParaRPr lang="zh-TW" altLang="zh-TW" sz="2000" b="1" kern="100" dirty="0">
              <a:solidFill>
                <a:srgbClr val="0070C0"/>
              </a:solidFill>
              <a:effectLst/>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1" name="矩形 20"/>
          <p:cNvSpPr/>
          <p:nvPr/>
        </p:nvSpPr>
        <p:spPr>
          <a:xfrm>
            <a:off x="107755" y="2710332"/>
            <a:ext cx="4715686" cy="1477328"/>
          </a:xfrm>
          <a:prstGeom prst="rect">
            <a:avLst/>
          </a:prstGeom>
        </p:spPr>
        <p:txBody>
          <a:bodyPr wrap="square">
            <a:spAutoFit/>
          </a:bodyPr>
          <a:lstStyle/>
          <a:p>
            <a:pPr indent="457200" algn="just"/>
            <a:r>
              <a:rPr lang="en-US" altLang="zh-TW" dirty="0">
                <a:latin typeface="Times New Roman" panose="02020603050405020304" pitchFamily="18" charset="0"/>
                <a:cs typeface="Times New Roman" panose="02020603050405020304" pitchFamily="18" charset="0"/>
              </a:rPr>
              <a:t>Moisture content of plant tissue is a key factor affecting wildfire occurrence. NDWI has a higher sensitivity compared to NDVI for vegetation moisture content (</a:t>
            </a:r>
            <a:r>
              <a:rPr lang="en-US" altLang="zh-TW" dirty="0" err="1">
                <a:latin typeface="Times New Roman" panose="02020603050405020304" pitchFamily="18" charset="0"/>
                <a:cs typeface="Times New Roman" panose="02020603050405020304" pitchFamily="18" charset="0"/>
              </a:rPr>
              <a:t>Karamihalaki</a:t>
            </a:r>
            <a:r>
              <a:rPr lang="en-US" altLang="zh-TW" dirty="0">
                <a:latin typeface="Times New Roman" panose="02020603050405020304" pitchFamily="18" charset="0"/>
                <a:cs typeface="Times New Roman" panose="02020603050405020304" pitchFamily="18" charset="0"/>
              </a:rPr>
              <a:t> et al., 2016).</a:t>
            </a:r>
            <a:endParaRPr lang="zh-TW" altLang="en-US" dirty="0">
              <a:latin typeface="Times New Roman" panose="02020603050405020304" pitchFamily="18" charset="0"/>
              <a:cs typeface="Times New Roman" panose="02020603050405020304" pitchFamily="18" charset="0"/>
            </a:endParaRPr>
          </a:p>
        </p:txBody>
      </p:sp>
      <p:sp>
        <p:nvSpPr>
          <p:cNvPr id="22" name="矩形 21"/>
          <p:cNvSpPr/>
          <p:nvPr/>
        </p:nvSpPr>
        <p:spPr>
          <a:xfrm>
            <a:off x="6337387" y="6131989"/>
            <a:ext cx="1204177" cy="507831"/>
          </a:xfrm>
          <a:prstGeom prst="rect">
            <a:avLst/>
          </a:prstGeom>
        </p:spPr>
        <p:txBody>
          <a:bodyPr wrap="none">
            <a:spAutoFit/>
          </a:bodyPr>
          <a:lstStyle/>
          <a:p>
            <a:pPr indent="304800" algn="ctr">
              <a:lnSpc>
                <a:spcPct val="150000"/>
              </a:lnSpc>
              <a:spcAft>
                <a:spcPts val="0"/>
              </a:spcAft>
            </a:pPr>
            <a:r>
              <a:rPr lang="zh-TW" altLang="zh-TW" b="1" kern="100" dirty="0">
                <a:latin typeface="Times New Roman" panose="02020603050405020304" pitchFamily="18" charset="0"/>
                <a:ea typeface="Times New Roman" panose="02020603050405020304" pitchFamily="18" charset="0"/>
              </a:rPr>
              <a:t> </a:t>
            </a:r>
            <a:r>
              <a:rPr lang="en-US" altLang="zh-TW" b="1" kern="100" dirty="0" smtClean="0">
                <a:latin typeface="Times New Roman" panose="02020603050405020304" pitchFamily="18" charset="0"/>
                <a:ea typeface="Times New Roman" panose="02020603050405020304" pitchFamily="18" charset="0"/>
              </a:rPr>
              <a:t>NDWI</a:t>
            </a:r>
            <a:endParaRPr lang="zh-TW" altLang="zh-TW" b="1" kern="100" dirty="0">
              <a:effectLst/>
              <a:latin typeface="Times New Roman" panose="02020603050405020304" pitchFamily="18" charset="0"/>
              <a:ea typeface="Times New Roman" panose="02020603050405020304" pitchFamily="18" charset="0"/>
            </a:endParaRPr>
          </a:p>
        </p:txBody>
      </p:sp>
      <p:sp>
        <p:nvSpPr>
          <p:cNvPr id="23" name="矩形 22"/>
          <p:cNvSpPr/>
          <p:nvPr/>
        </p:nvSpPr>
        <p:spPr>
          <a:xfrm>
            <a:off x="6748976" y="2641448"/>
            <a:ext cx="381000" cy="426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p:cNvSpPr/>
          <p:nvPr/>
        </p:nvSpPr>
        <p:spPr>
          <a:xfrm>
            <a:off x="8759537" y="4338089"/>
            <a:ext cx="381000" cy="426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5" name="圖片 24"/>
          <p:cNvPicPr/>
          <p:nvPr/>
        </p:nvPicPr>
        <p:blipFill rotWithShape="1">
          <a:blip r:embed="rId3" cstate="print">
            <a:extLst>
              <a:ext uri="{28A0092B-C50C-407E-A947-70E740481C1C}">
                <a14:useLocalDpi xmlns:a14="http://schemas.microsoft.com/office/drawing/2010/main" val="0"/>
              </a:ext>
            </a:extLst>
          </a:blip>
          <a:srcRect l="4148" t="2592" r="3720" b="2758"/>
          <a:stretch/>
        </p:blipFill>
        <p:spPr bwMode="auto">
          <a:xfrm>
            <a:off x="5547255" y="1840829"/>
            <a:ext cx="2988716" cy="4304003"/>
          </a:xfrm>
          <a:prstGeom prst="rect">
            <a:avLst/>
          </a:prstGeom>
          <a:ln>
            <a:noFill/>
          </a:ln>
          <a:extLst>
            <a:ext uri="{53640926-AAD7-44D8-BBD7-CCE9431645EC}">
              <a14:shadowObscured xmlns:a14="http://schemas.microsoft.com/office/drawing/2010/main"/>
            </a:ext>
          </a:extLst>
        </p:spPr>
      </p:pic>
      <p:sp>
        <p:nvSpPr>
          <p:cNvPr id="26" name="矩形 25"/>
          <p:cNvSpPr/>
          <p:nvPr/>
        </p:nvSpPr>
        <p:spPr>
          <a:xfrm>
            <a:off x="8072391" y="3811944"/>
            <a:ext cx="463579" cy="3617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c</a:t>
            </a:r>
            <a:endParaRPr lang="zh-TW" altLang="en-US" dirty="0"/>
          </a:p>
        </p:txBody>
      </p:sp>
    </p:spTree>
    <p:extLst>
      <p:ext uri="{BB962C8B-B14F-4D97-AF65-F5344CB8AC3E}">
        <p14:creationId xmlns:p14="http://schemas.microsoft.com/office/powerpoint/2010/main" val="3738744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52525" y="112645"/>
            <a:ext cx="6919867" cy="477054"/>
          </a:xfrm>
          <a:prstGeom prst="rect">
            <a:avLst/>
          </a:prstGeom>
        </p:spPr>
        <p:txBody>
          <a:bodyPr wrap="square">
            <a:spAutoFit/>
          </a:bodyPr>
          <a:lstStyle/>
          <a:p>
            <a:pPr marL="214308" indent="-214308">
              <a:buFont typeface="Wingdings" panose="05000000000000000000" pitchFamily="2" charset="2"/>
              <a:buChar char="Ø"/>
            </a:pPr>
            <a:r>
              <a:rPr lang="en-US" altLang="zh-TW" sz="2500" b="1" dirty="0" smtClean="0">
                <a:latin typeface="Times New Roman" panose="02020603050405020304" pitchFamily="18" charset="0"/>
                <a:ea typeface="標楷體" panose="03000509000000000000" pitchFamily="65" charset="-120"/>
                <a:cs typeface="Times New Roman" panose="02020603050405020304" pitchFamily="18" charset="0"/>
              </a:rPr>
              <a:t>Methods </a:t>
            </a:r>
            <a:endParaRPr lang="en-US" altLang="zh-TW" sz="25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矩形 4"/>
          <p:cNvSpPr/>
          <p:nvPr/>
        </p:nvSpPr>
        <p:spPr>
          <a:xfrm>
            <a:off x="0" y="1166855"/>
            <a:ext cx="5537926" cy="461665"/>
          </a:xfrm>
          <a:prstGeom prst="rect">
            <a:avLst/>
          </a:prstGeom>
        </p:spPr>
        <p:txBody>
          <a:bodyPr wrap="none">
            <a:spAutoFit/>
          </a:bodyPr>
          <a:lstStyle/>
          <a:p>
            <a:r>
              <a:rPr lang="en-US" altLang="zh-TW" sz="2400" b="1" dirty="0" smtClean="0">
                <a:latin typeface="Times New Roman" panose="02020603050405020304" pitchFamily="18" charset="0"/>
                <a:cs typeface="Times New Roman" panose="02020603050405020304" pitchFamily="18" charset="0"/>
              </a:rPr>
              <a:t>Spatial </a:t>
            </a:r>
            <a:r>
              <a:rPr lang="en-US" altLang="zh-TW" sz="2400" b="1" dirty="0" smtClean="0">
                <a:latin typeface="Times New Roman" panose="02020603050405020304" pitchFamily="18" charset="0"/>
                <a:cs typeface="Times New Roman" panose="02020603050405020304" pitchFamily="18" charset="0"/>
              </a:rPr>
              <a:t>distribution </a:t>
            </a:r>
            <a:r>
              <a:rPr lang="en-US" altLang="zh-TW" sz="2400" b="1" dirty="0">
                <a:latin typeface="Times New Roman" panose="02020603050405020304" pitchFamily="18" charset="0"/>
                <a:cs typeface="Times New Roman" panose="02020603050405020304" pitchFamily="18" charset="0"/>
              </a:rPr>
              <a:t>of wildfire risk </a:t>
            </a:r>
            <a:r>
              <a:rPr lang="en-US" altLang="zh-TW" sz="2400" b="1" dirty="0" smtClean="0">
                <a:latin typeface="Times New Roman" panose="02020603050405020304" pitchFamily="18" charset="0"/>
                <a:cs typeface="Times New Roman" panose="02020603050405020304" pitchFamily="18" charset="0"/>
              </a:rPr>
              <a:t>(3/3)</a:t>
            </a:r>
            <a:endParaRPr lang="zh-TW" altLang="en-US" sz="2400" b="1" dirty="0">
              <a:latin typeface="Times New Roman" panose="02020603050405020304" pitchFamily="18" charset="0"/>
              <a:cs typeface="Times New Roman" panose="02020603050405020304" pitchFamily="18" charset="0"/>
            </a:endParaRPr>
          </a:p>
        </p:txBody>
      </p:sp>
      <p:sp>
        <p:nvSpPr>
          <p:cNvPr id="6" name="矩形 5"/>
          <p:cNvSpPr/>
          <p:nvPr/>
        </p:nvSpPr>
        <p:spPr>
          <a:xfrm>
            <a:off x="107755" y="1805566"/>
            <a:ext cx="5322415" cy="400110"/>
          </a:xfrm>
          <a:prstGeom prst="rect">
            <a:avLst/>
          </a:prstGeom>
        </p:spPr>
        <p:txBody>
          <a:bodyPr wrap="square">
            <a:spAutoFit/>
          </a:bodyPr>
          <a:lstStyle/>
          <a:p>
            <a:r>
              <a:rPr lang="en-US" altLang="zh-TW" sz="2000" b="1" dirty="0">
                <a:latin typeface="Times New Roman" panose="02020603050405020304" pitchFamily="18" charset="0"/>
                <a:cs typeface="Times New Roman" panose="02020603050405020304" pitchFamily="18" charset="0"/>
              </a:rPr>
              <a:t>Fire </a:t>
            </a:r>
            <a:r>
              <a:rPr lang="en-US" altLang="zh-TW" sz="2000" b="1" dirty="0" smtClean="0">
                <a:latin typeface="Times New Roman" panose="02020603050405020304" pitchFamily="18" charset="0"/>
                <a:cs typeface="Times New Roman" panose="02020603050405020304" pitchFamily="18" charset="0"/>
              </a:rPr>
              <a:t>Vulnerability-Fuel </a:t>
            </a:r>
            <a:r>
              <a:rPr lang="en-US" altLang="zh-TW" sz="2000" b="1" dirty="0">
                <a:latin typeface="Times New Roman" panose="02020603050405020304" pitchFamily="18" charset="0"/>
                <a:cs typeface="Times New Roman" panose="02020603050405020304" pitchFamily="18" charset="0"/>
              </a:rPr>
              <a:t>property</a:t>
            </a:r>
          </a:p>
        </p:txBody>
      </p:sp>
      <p:sp>
        <p:nvSpPr>
          <p:cNvPr id="2" name="矩形 1"/>
          <p:cNvSpPr/>
          <p:nvPr/>
        </p:nvSpPr>
        <p:spPr>
          <a:xfrm>
            <a:off x="247135" y="2339468"/>
            <a:ext cx="8686800" cy="1200329"/>
          </a:xfrm>
          <a:prstGeom prst="rect">
            <a:avLst/>
          </a:prstGeom>
        </p:spPr>
        <p:txBody>
          <a:bodyPr wrap="square">
            <a:spAutoFit/>
          </a:bodyPr>
          <a:lstStyle/>
          <a:p>
            <a:pPr indent="457200" algn="just"/>
            <a:r>
              <a:rPr lang="en-US" altLang="zh-TW" dirty="0">
                <a:latin typeface="Times New Roman" panose="02020603050405020304" pitchFamily="18" charset="0"/>
                <a:cs typeface="Times New Roman" panose="02020603050405020304" pitchFamily="18" charset="0"/>
              </a:rPr>
              <a:t>Brown (1973) noted that grass is a light fuel characterized by rapid moisture loss of plant tissue and air supply flux, making it prone to ignition and fire spread, but combustion usually does not last long. However, heavy fuel for wood is not easy to burn because tissue moisture loss is not easy, but after ignition, it burns more and lasts longer. </a:t>
            </a:r>
            <a:endParaRPr lang="zh-TW" altLang="en-US" dirty="0">
              <a:latin typeface="Times New Roman" panose="02020603050405020304" pitchFamily="18" charset="0"/>
              <a:cs typeface="Times New Roman" panose="02020603050405020304" pitchFamily="18" charset="0"/>
            </a:endParaRPr>
          </a:p>
        </p:txBody>
      </p:sp>
      <p:graphicFrame>
        <p:nvGraphicFramePr>
          <p:cNvPr id="3" name="表格 2"/>
          <p:cNvGraphicFramePr>
            <a:graphicFrameLocks noGrp="1"/>
          </p:cNvGraphicFramePr>
          <p:nvPr/>
        </p:nvGraphicFramePr>
        <p:xfrm>
          <a:off x="1783873" y="4324863"/>
          <a:ext cx="5745892" cy="2113008"/>
        </p:xfrm>
        <a:graphic>
          <a:graphicData uri="http://schemas.openxmlformats.org/drawingml/2006/table">
            <a:tbl>
              <a:tblPr firstRow="1" firstCol="1" bandRow="1">
                <a:tableStyleId>{5C22544A-7EE6-4342-B048-85BDC9FD1C3A}</a:tableStyleId>
              </a:tblPr>
              <a:tblGrid>
                <a:gridCol w="2311722"/>
                <a:gridCol w="3434170"/>
              </a:tblGrid>
              <a:tr h="528252">
                <a:tc>
                  <a:txBody>
                    <a:bodyPr/>
                    <a:lstStyle/>
                    <a:p>
                      <a:pPr algn="ctr">
                        <a:lnSpc>
                          <a:spcPct val="150000"/>
                        </a:lnSpc>
                        <a:spcAft>
                          <a:spcPts val="0"/>
                        </a:spcAft>
                      </a:pPr>
                      <a:r>
                        <a:rPr lang="en-US" sz="1800" b="1" kern="100" dirty="0">
                          <a:solidFill>
                            <a:schemeClr val="tx1"/>
                          </a:solidFill>
                          <a:effectLst/>
                          <a:latin typeface="Times New Roman" panose="02020603050405020304" pitchFamily="18" charset="0"/>
                          <a:cs typeface="Times New Roman" panose="02020603050405020304" pitchFamily="18" charset="0"/>
                        </a:rPr>
                        <a:t>Fuel property</a:t>
                      </a:r>
                      <a:endParaRPr lang="zh-TW" sz="1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800" b="1" kern="100" dirty="0">
                          <a:solidFill>
                            <a:schemeClr val="tx1"/>
                          </a:solidFill>
                          <a:effectLst/>
                          <a:latin typeface="Times New Roman" panose="02020603050405020304" pitchFamily="18" charset="0"/>
                          <a:cs typeface="Times New Roman" panose="02020603050405020304" pitchFamily="18" charset="0"/>
                        </a:rPr>
                        <a:t>value</a:t>
                      </a:r>
                      <a:endParaRPr lang="zh-TW" sz="1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8252">
                <a:tc>
                  <a:txBody>
                    <a:bodyPr/>
                    <a:lstStyle/>
                    <a:p>
                      <a:pPr algn="ctr">
                        <a:lnSpc>
                          <a:spcPct val="150000"/>
                        </a:lnSpc>
                        <a:spcAft>
                          <a:spcPts val="0"/>
                        </a:spcAft>
                      </a:pPr>
                      <a:r>
                        <a:rPr lang="en-US" sz="1800" b="1" kern="100" dirty="0">
                          <a:solidFill>
                            <a:schemeClr val="tx1"/>
                          </a:solidFill>
                          <a:effectLst/>
                          <a:latin typeface="Times New Roman" panose="02020603050405020304" pitchFamily="18" charset="0"/>
                          <a:cs typeface="Times New Roman" panose="02020603050405020304" pitchFamily="18" charset="0"/>
                        </a:rPr>
                        <a:t>light</a:t>
                      </a:r>
                      <a:endParaRPr lang="zh-TW" sz="1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algn="ctr">
                        <a:lnSpc>
                          <a:spcPct val="150000"/>
                        </a:lnSpc>
                        <a:spcAft>
                          <a:spcPts val="0"/>
                        </a:spcAft>
                      </a:pPr>
                      <a:r>
                        <a:rPr lang="en-US" sz="1800" b="1" kern="100" dirty="0">
                          <a:solidFill>
                            <a:schemeClr val="tx1"/>
                          </a:solidFill>
                          <a:effectLst/>
                          <a:latin typeface="Times New Roman" panose="02020603050405020304" pitchFamily="18" charset="0"/>
                          <a:cs typeface="Times New Roman" panose="02020603050405020304" pitchFamily="18" charset="0"/>
                        </a:rPr>
                        <a:t>1</a:t>
                      </a:r>
                      <a:endParaRPr lang="zh-TW" sz="1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noFill/>
                  </a:tcPr>
                </a:tc>
              </a:tr>
              <a:tr h="528252">
                <a:tc>
                  <a:txBody>
                    <a:bodyPr/>
                    <a:lstStyle/>
                    <a:p>
                      <a:pPr algn="ctr">
                        <a:lnSpc>
                          <a:spcPct val="150000"/>
                        </a:lnSpc>
                        <a:spcAft>
                          <a:spcPts val="0"/>
                        </a:spcAft>
                      </a:pPr>
                      <a:r>
                        <a:rPr lang="en-US" sz="1800" b="1" kern="100">
                          <a:solidFill>
                            <a:schemeClr val="tx1"/>
                          </a:solidFill>
                          <a:effectLst/>
                          <a:latin typeface="Times New Roman" panose="02020603050405020304" pitchFamily="18" charset="0"/>
                          <a:cs typeface="Times New Roman" panose="02020603050405020304" pitchFamily="18" charset="0"/>
                        </a:rPr>
                        <a:t>heavy</a:t>
                      </a:r>
                      <a:endParaRPr lang="zh-TW" sz="18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lnSpc>
                          <a:spcPct val="150000"/>
                        </a:lnSpc>
                        <a:spcAft>
                          <a:spcPts val="0"/>
                        </a:spcAft>
                      </a:pPr>
                      <a:r>
                        <a:rPr lang="en-US" sz="1800" b="1" kern="100" dirty="0">
                          <a:solidFill>
                            <a:schemeClr val="tx1"/>
                          </a:solidFill>
                          <a:effectLst/>
                          <a:latin typeface="Times New Roman" panose="02020603050405020304" pitchFamily="18" charset="0"/>
                          <a:cs typeface="Times New Roman" panose="02020603050405020304" pitchFamily="18" charset="0"/>
                        </a:rPr>
                        <a:t>0.5</a:t>
                      </a:r>
                      <a:endParaRPr lang="zh-TW" sz="1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noFill/>
                  </a:tcPr>
                </a:tc>
              </a:tr>
              <a:tr h="528252">
                <a:tc>
                  <a:txBody>
                    <a:bodyPr/>
                    <a:lstStyle/>
                    <a:p>
                      <a:pPr algn="ctr">
                        <a:lnSpc>
                          <a:spcPct val="150000"/>
                        </a:lnSpc>
                        <a:spcAft>
                          <a:spcPts val="0"/>
                        </a:spcAft>
                      </a:pPr>
                      <a:r>
                        <a:rPr lang="en-US" sz="1800" b="1" kern="100">
                          <a:solidFill>
                            <a:schemeClr val="tx1"/>
                          </a:solidFill>
                          <a:effectLst/>
                          <a:latin typeface="Times New Roman" panose="02020603050405020304" pitchFamily="18" charset="0"/>
                          <a:cs typeface="Times New Roman" panose="02020603050405020304" pitchFamily="18" charset="0"/>
                        </a:rPr>
                        <a:t>No fuel</a:t>
                      </a:r>
                      <a:endParaRPr lang="zh-TW" sz="18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800" b="1" kern="100" dirty="0">
                          <a:solidFill>
                            <a:schemeClr val="tx1"/>
                          </a:solidFill>
                          <a:effectLst/>
                          <a:latin typeface="Times New Roman" panose="02020603050405020304" pitchFamily="18" charset="0"/>
                          <a:cs typeface="Times New Roman" panose="02020603050405020304" pitchFamily="18" charset="0"/>
                        </a:rPr>
                        <a:t>0</a:t>
                      </a:r>
                      <a:endParaRPr lang="zh-TW" sz="1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noFill/>
                  </a:tcPr>
                </a:tc>
              </a:tr>
            </a:tbl>
          </a:graphicData>
        </a:graphic>
      </p:graphicFrame>
      <p:sp>
        <p:nvSpPr>
          <p:cNvPr id="19" name="矩形 18"/>
          <p:cNvSpPr/>
          <p:nvPr/>
        </p:nvSpPr>
        <p:spPr>
          <a:xfrm>
            <a:off x="1982281" y="3955445"/>
            <a:ext cx="6231397" cy="369332"/>
          </a:xfrm>
          <a:prstGeom prst="rect">
            <a:avLst/>
          </a:prstGeom>
        </p:spPr>
        <p:txBody>
          <a:bodyPr wrap="square">
            <a:spAutoFit/>
          </a:bodyPr>
          <a:lstStyle/>
          <a:p>
            <a:r>
              <a:rPr lang="en-US" altLang="zh-TW" b="1" kern="100" dirty="0">
                <a:solidFill>
                  <a:srgbClr val="000000"/>
                </a:solidFill>
                <a:latin typeface="Times New Roman" panose="02020603050405020304" pitchFamily="18" charset="0"/>
              </a:rPr>
              <a:t>Values of standardized fuel </a:t>
            </a:r>
            <a:r>
              <a:rPr lang="en-US" altLang="zh-TW" b="1" kern="100" dirty="0" smtClean="0">
                <a:solidFill>
                  <a:srgbClr val="000000"/>
                </a:solidFill>
                <a:latin typeface="Times New Roman" panose="02020603050405020304" pitchFamily="18" charset="0"/>
              </a:rPr>
              <a:t>property (</a:t>
            </a:r>
            <a:r>
              <a:rPr lang="en-US" altLang="zh-TW" b="1" kern="100" dirty="0">
                <a:solidFill>
                  <a:srgbClr val="000000"/>
                </a:solidFill>
                <a:latin typeface="Times New Roman" panose="02020603050405020304" pitchFamily="18" charset="0"/>
              </a:rPr>
              <a:t>Brown (1973) </a:t>
            </a:r>
            <a:r>
              <a:rPr lang="en-US" altLang="zh-TW" b="1" kern="100" dirty="0" smtClean="0">
                <a:solidFill>
                  <a:srgbClr val="000000"/>
                </a:solidFill>
                <a:latin typeface="Times New Roman" panose="02020603050405020304" pitchFamily="18" charset="0"/>
              </a:rPr>
              <a:t>)</a:t>
            </a:r>
            <a:endParaRPr lang="zh-TW" altLang="en-US" b="1" dirty="0"/>
          </a:p>
        </p:txBody>
      </p:sp>
    </p:spTree>
    <p:extLst>
      <p:ext uri="{BB962C8B-B14F-4D97-AF65-F5344CB8AC3E}">
        <p14:creationId xmlns:p14="http://schemas.microsoft.com/office/powerpoint/2010/main" val="1058897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52525" y="112645"/>
            <a:ext cx="6919867" cy="477054"/>
          </a:xfrm>
          <a:prstGeom prst="rect">
            <a:avLst/>
          </a:prstGeom>
        </p:spPr>
        <p:txBody>
          <a:bodyPr wrap="square">
            <a:spAutoFit/>
          </a:bodyPr>
          <a:lstStyle/>
          <a:p>
            <a:pPr marL="214308" indent="-214308">
              <a:buFont typeface="Wingdings" panose="05000000000000000000" pitchFamily="2" charset="2"/>
              <a:buChar char="Ø"/>
            </a:pPr>
            <a:r>
              <a:rPr lang="en-US" altLang="zh-TW" sz="2500" b="1" dirty="0" smtClean="0">
                <a:latin typeface="Times New Roman" panose="02020603050405020304" pitchFamily="18" charset="0"/>
                <a:ea typeface="標楷體" panose="03000509000000000000" pitchFamily="65" charset="-120"/>
                <a:cs typeface="Times New Roman" panose="02020603050405020304" pitchFamily="18" charset="0"/>
              </a:rPr>
              <a:t>Results </a:t>
            </a:r>
            <a:r>
              <a:rPr lang="en-US" altLang="zh-TW" sz="2500" b="1" dirty="0">
                <a:latin typeface="Times New Roman" panose="02020603050405020304" pitchFamily="18" charset="0"/>
                <a:ea typeface="標楷體" panose="03000509000000000000" pitchFamily="65" charset="-120"/>
                <a:cs typeface="Times New Roman" panose="02020603050405020304" pitchFamily="18" charset="0"/>
              </a:rPr>
              <a:t>and </a:t>
            </a:r>
            <a:r>
              <a:rPr lang="en-US" altLang="zh-TW" sz="2500" b="1" dirty="0" smtClean="0">
                <a:latin typeface="Times New Roman" panose="02020603050405020304" pitchFamily="18" charset="0"/>
                <a:ea typeface="標楷體" panose="03000509000000000000" pitchFamily="65" charset="-120"/>
                <a:cs typeface="Times New Roman" panose="02020603050405020304" pitchFamily="18" charset="0"/>
              </a:rPr>
              <a:t>Discussions</a:t>
            </a:r>
            <a:endParaRPr lang="en-US" altLang="zh-TW" sz="25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矩形 9"/>
          <p:cNvSpPr/>
          <p:nvPr/>
        </p:nvSpPr>
        <p:spPr>
          <a:xfrm>
            <a:off x="86497" y="1742303"/>
            <a:ext cx="8729699" cy="1754326"/>
          </a:xfrm>
          <a:prstGeom prst="rect">
            <a:avLst/>
          </a:prstGeom>
        </p:spPr>
        <p:txBody>
          <a:bodyPr wrap="square">
            <a:spAutoFit/>
          </a:bodyPr>
          <a:lstStyle/>
          <a:p>
            <a:pPr indent="457200" algn="just"/>
            <a:r>
              <a:rPr lang="en-US" altLang="zh-TW" dirty="0" smtClean="0">
                <a:latin typeface="Times New Roman" panose="02020603050405020304" pitchFamily="18" charset="0"/>
                <a:cs typeface="Times New Roman" panose="02020603050405020304" pitchFamily="18" charset="0"/>
              </a:rPr>
              <a:t>100 </a:t>
            </a:r>
            <a:r>
              <a:rPr lang="en-US" altLang="zh-TW" dirty="0">
                <a:latin typeface="Times New Roman" panose="02020603050405020304" pitchFamily="18" charset="0"/>
                <a:cs typeface="Times New Roman" panose="02020603050405020304" pitchFamily="18" charset="0"/>
              </a:rPr>
              <a:t>points were randomly sampled according to </a:t>
            </a:r>
            <a:r>
              <a:rPr lang="en-US" altLang="zh-TW" dirty="0" smtClean="0">
                <a:latin typeface="Times New Roman" panose="02020603050405020304" pitchFamily="18" charset="0"/>
                <a:cs typeface="Times New Roman" panose="02020603050405020304" pitchFamily="18" charset="0"/>
              </a:rPr>
              <a:t>each type </a:t>
            </a:r>
            <a:r>
              <a:rPr lang="en-US" altLang="zh-TW" dirty="0">
                <a:latin typeface="Times New Roman" panose="02020603050405020304" pitchFamily="18" charset="0"/>
                <a:cs typeface="Times New Roman" panose="02020603050405020304" pitchFamily="18" charset="0"/>
              </a:rPr>
              <a:t>of </a:t>
            </a:r>
            <a:r>
              <a:rPr lang="en-US" altLang="zh-TW" dirty="0" smtClean="0">
                <a:latin typeface="Times New Roman" panose="02020603050405020304" pitchFamily="18" charset="0"/>
                <a:cs typeface="Times New Roman" panose="02020603050405020304" pitchFamily="18" charset="0"/>
              </a:rPr>
              <a:t>land cover and </a:t>
            </a:r>
            <a:r>
              <a:rPr lang="en-US" altLang="zh-TW" dirty="0">
                <a:latin typeface="Times New Roman" panose="02020603050405020304" pitchFamily="18" charset="0"/>
                <a:cs typeface="Times New Roman" panose="02020603050405020304" pitchFamily="18" charset="0"/>
              </a:rPr>
              <a:t>the kappa coefficient calculation result was 0.60 with moderate consistency. The result of the error matrix </a:t>
            </a:r>
            <a:r>
              <a:rPr lang="en-US" altLang="zh-TW" dirty="0" smtClean="0">
                <a:latin typeface="Times New Roman" panose="02020603050405020304" pitchFamily="18" charset="0"/>
                <a:cs typeface="Times New Roman" panose="02020603050405020304" pitchFamily="18" charset="0"/>
              </a:rPr>
              <a:t>shows </a:t>
            </a:r>
            <a:r>
              <a:rPr lang="en-US" altLang="zh-TW" dirty="0">
                <a:latin typeface="Times New Roman" panose="02020603050405020304" pitchFamily="18" charset="0"/>
                <a:cs typeface="Times New Roman" panose="02020603050405020304" pitchFamily="18" charset="0"/>
              </a:rPr>
              <a:t>that most of the agricultural land is misjudged as non-vegetable land, which causes the overall accuracy to be reduced; </a:t>
            </a:r>
            <a:r>
              <a:rPr lang="en-US" altLang="zh-TW" dirty="0" smtClean="0">
                <a:latin typeface="Times New Roman" panose="02020603050405020304" pitchFamily="18" charset="0"/>
                <a:cs typeface="Times New Roman" panose="02020603050405020304" pitchFamily="18" charset="0"/>
              </a:rPr>
              <a:t>the </a:t>
            </a:r>
            <a:r>
              <a:rPr lang="en-US" altLang="zh-TW" dirty="0">
                <a:latin typeface="Times New Roman" panose="02020603050405020304" pitchFamily="18" charset="0"/>
                <a:cs typeface="Times New Roman" panose="02020603050405020304" pitchFamily="18" charset="0"/>
              </a:rPr>
              <a:t>grassland and forest land classification results are good.</a:t>
            </a:r>
          </a:p>
          <a:p>
            <a:endParaRPr lang="en-US" altLang="zh-TW" dirty="0" smtClean="0">
              <a:latin typeface="Times New Roman" panose="02020603050405020304" pitchFamily="18" charset="0"/>
              <a:cs typeface="Times New Roman" panose="02020603050405020304" pitchFamily="18" charset="0"/>
            </a:endParaRPr>
          </a:p>
        </p:txBody>
      </p:sp>
      <p:graphicFrame>
        <p:nvGraphicFramePr>
          <p:cNvPr id="11" name="表格 10"/>
          <p:cNvGraphicFramePr>
            <a:graphicFrameLocks noGrp="1"/>
          </p:cNvGraphicFramePr>
          <p:nvPr>
            <p:extLst>
              <p:ext uri="{D42A27DB-BD31-4B8C-83A1-F6EECF244321}">
                <p14:modId xmlns:p14="http://schemas.microsoft.com/office/powerpoint/2010/main" val="2411835575"/>
              </p:ext>
            </p:extLst>
          </p:nvPr>
        </p:nvGraphicFramePr>
        <p:xfrm>
          <a:off x="422695" y="3416061"/>
          <a:ext cx="8281359" cy="3114136"/>
        </p:xfrm>
        <a:graphic>
          <a:graphicData uri="http://schemas.openxmlformats.org/drawingml/2006/table">
            <a:tbl>
              <a:tblPr firstRow="1" firstCol="1" bandRow="1"/>
              <a:tblGrid>
                <a:gridCol w="2169091"/>
                <a:gridCol w="2085616"/>
                <a:gridCol w="1824915"/>
                <a:gridCol w="1129708"/>
                <a:gridCol w="1072029"/>
              </a:tblGrid>
              <a:tr h="523326">
                <a:tc rowSpan="2">
                  <a:txBody>
                    <a:bodyPr/>
                    <a:lstStyle/>
                    <a:p>
                      <a:pPr algn="ctr">
                        <a:lnSpc>
                          <a:spcPct val="125000"/>
                        </a:lnSpc>
                        <a:spcAft>
                          <a:spcPts val="0"/>
                        </a:spcAft>
                        <a:tabLst>
                          <a:tab pos="1370330" algn="l"/>
                          <a:tab pos="2675255" algn="r"/>
                        </a:tabLst>
                      </a:pPr>
                      <a:r>
                        <a:rPr lang="en-US" altLang="zh-TW" sz="1600" b="1" kern="1200" dirty="0" smtClean="0">
                          <a:solidFill>
                            <a:schemeClr val="tx1"/>
                          </a:solidFill>
                          <a:effectLst/>
                          <a:latin typeface="+mn-lt"/>
                          <a:ea typeface="+mn-ea"/>
                          <a:cs typeface="+mn-cs"/>
                        </a:rPr>
                        <a:t>Classification data code</a:t>
                      </a:r>
                      <a:endParaRPr lang="zh-TW" sz="1600" b="1"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25000"/>
                        </a:lnSpc>
                        <a:spcAft>
                          <a:spcPts val="0"/>
                        </a:spcAft>
                        <a:tabLst>
                          <a:tab pos="1370330" algn="l"/>
                          <a:tab pos="2675255" algn="r"/>
                        </a:tabLst>
                      </a:pPr>
                      <a:r>
                        <a:rPr lang="en-US" altLang="zh-TW" sz="1600" b="1" kern="1200" dirty="0" smtClean="0">
                          <a:solidFill>
                            <a:schemeClr val="tx1"/>
                          </a:solidFill>
                          <a:effectLst/>
                          <a:latin typeface="+mn-lt"/>
                          <a:ea typeface="+mn-ea"/>
                          <a:cs typeface="+mn-cs"/>
                        </a:rPr>
                        <a:t>Reference data code</a:t>
                      </a:r>
                      <a:endParaRPr lang="zh-TW" sz="1600" b="1"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63571">
                <a:tc vMerge="1">
                  <a:txBody>
                    <a:bodyPr/>
                    <a:lstStyle/>
                    <a:p>
                      <a:endParaRPr lang="zh-TW" altLang="en-US"/>
                    </a:p>
                  </a:txBody>
                  <a:tcPr/>
                </a:tc>
                <a:tc>
                  <a:txBody>
                    <a:bodyPr/>
                    <a:lstStyle/>
                    <a:p>
                      <a:pPr algn="ctr">
                        <a:lnSpc>
                          <a:spcPct val="125000"/>
                        </a:lnSpc>
                        <a:spcAft>
                          <a:spcPts val="0"/>
                        </a:spcAft>
                        <a:tabLst>
                          <a:tab pos="1370330" algn="l"/>
                          <a:tab pos="2675255" algn="r"/>
                        </a:tabLst>
                      </a:pPr>
                      <a:r>
                        <a:rPr lang="en-US" sz="1600" b="1" kern="100" dirty="0">
                          <a:effectLst/>
                          <a:latin typeface="Times New Roman" panose="02020603050405020304" pitchFamily="18" charset="0"/>
                          <a:ea typeface="細明體" panose="02020509000000000000" pitchFamily="49" charset="-120"/>
                          <a:cs typeface="Times New Roman" panose="02020603050405020304" pitchFamily="18" charset="0"/>
                        </a:rPr>
                        <a:t>Non-vegetation</a:t>
                      </a:r>
                      <a:endParaRPr lang="zh-TW" sz="1600" b="1"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tabLst>
                          <a:tab pos="1370330" algn="l"/>
                          <a:tab pos="2675255" algn="r"/>
                        </a:tabLst>
                      </a:pPr>
                      <a:r>
                        <a:rPr lang="en-US" sz="1600" b="1" kern="100" dirty="0">
                          <a:effectLst/>
                          <a:latin typeface="Times New Roman" panose="02020603050405020304" pitchFamily="18" charset="0"/>
                          <a:ea typeface="細明體" panose="02020509000000000000" pitchFamily="49" charset="-120"/>
                          <a:cs typeface="Times New Roman" panose="02020603050405020304" pitchFamily="18" charset="0"/>
                        </a:rPr>
                        <a:t>Agriculture</a:t>
                      </a:r>
                      <a:endParaRPr lang="zh-TW" sz="1600" b="1"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tabLst>
                          <a:tab pos="1370330" algn="l"/>
                          <a:tab pos="2675255" algn="r"/>
                        </a:tabLst>
                      </a:pPr>
                      <a:r>
                        <a:rPr lang="en-US" sz="1600" b="1" kern="100" dirty="0">
                          <a:effectLst/>
                          <a:latin typeface="Times New Roman" panose="02020603050405020304" pitchFamily="18" charset="0"/>
                          <a:ea typeface="細明體" panose="02020509000000000000" pitchFamily="49" charset="-120"/>
                          <a:cs typeface="Times New Roman" panose="02020603050405020304" pitchFamily="18" charset="0"/>
                        </a:rPr>
                        <a:t>Grass</a:t>
                      </a:r>
                      <a:endParaRPr lang="zh-TW" sz="1600" b="1"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tabLst>
                          <a:tab pos="1370330" algn="l"/>
                          <a:tab pos="2675255" algn="r"/>
                        </a:tabLst>
                      </a:pPr>
                      <a:r>
                        <a:rPr lang="en-US" sz="1600" b="1" kern="100" dirty="0">
                          <a:effectLst/>
                          <a:latin typeface="Times New Roman" panose="02020603050405020304" pitchFamily="18" charset="0"/>
                          <a:ea typeface="細明體" panose="02020509000000000000" pitchFamily="49" charset="-120"/>
                          <a:cs typeface="Times New Roman" panose="02020603050405020304" pitchFamily="18" charset="0"/>
                        </a:rPr>
                        <a:t>Forest</a:t>
                      </a:r>
                      <a:endParaRPr lang="zh-TW" sz="1600" b="1"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r h="557261">
                <a:tc>
                  <a:txBody>
                    <a:bodyPr/>
                    <a:lstStyle/>
                    <a:p>
                      <a:pPr algn="ctr">
                        <a:lnSpc>
                          <a:spcPct val="125000"/>
                        </a:lnSpc>
                        <a:spcAft>
                          <a:spcPts val="0"/>
                        </a:spcAft>
                        <a:tabLst>
                          <a:tab pos="1370330" algn="l"/>
                          <a:tab pos="2675255" algn="r"/>
                        </a:tabLst>
                      </a:pPr>
                      <a:r>
                        <a:rPr lang="en-US" sz="1600" b="1" kern="100" dirty="0">
                          <a:effectLst/>
                          <a:latin typeface="Times New Roman" panose="02020603050405020304" pitchFamily="18" charset="0"/>
                          <a:ea typeface="細明體" panose="02020509000000000000" pitchFamily="49" charset="-120"/>
                          <a:cs typeface="Times New Roman" panose="02020603050405020304" pitchFamily="18" charset="0"/>
                        </a:rPr>
                        <a:t>Non-vegetation</a:t>
                      </a:r>
                      <a:endParaRPr lang="zh-TW" sz="1800" b="1"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4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81</a:t>
                      </a:r>
                      <a:endParaRPr lang="zh-TW" sz="2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4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14</a:t>
                      </a:r>
                      <a:endParaRPr lang="zh-TW" sz="2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2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sz="2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523326">
                <a:tc>
                  <a:txBody>
                    <a:bodyPr/>
                    <a:lstStyle/>
                    <a:p>
                      <a:pPr algn="ctr">
                        <a:lnSpc>
                          <a:spcPct val="125000"/>
                        </a:lnSpc>
                        <a:spcAft>
                          <a:spcPts val="0"/>
                        </a:spcAft>
                        <a:tabLst>
                          <a:tab pos="1370330" algn="l"/>
                          <a:tab pos="2675255" algn="r"/>
                        </a:tabLst>
                      </a:pPr>
                      <a:r>
                        <a:rPr lang="en-US" sz="1600" b="1" kern="100" dirty="0">
                          <a:effectLst/>
                          <a:latin typeface="Times New Roman" panose="02020603050405020304" pitchFamily="18" charset="0"/>
                          <a:ea typeface="細明體" panose="02020509000000000000" pitchFamily="49" charset="-120"/>
                          <a:cs typeface="Times New Roman" panose="02020603050405020304" pitchFamily="18" charset="0"/>
                        </a:rPr>
                        <a:t>Agriculture</a:t>
                      </a:r>
                      <a:endParaRPr lang="zh-TW" sz="1800" b="1"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4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45</a:t>
                      </a:r>
                      <a:endParaRPr lang="zh-TW" sz="2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4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35</a:t>
                      </a:r>
                      <a:endParaRPr lang="zh-TW" sz="2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4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a:t>
                      </a:r>
                      <a:endParaRPr lang="zh-TW" sz="2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4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a:t>
                      </a:r>
                      <a:endParaRPr lang="zh-TW" sz="2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r>
              <a:tr h="523326">
                <a:tc>
                  <a:txBody>
                    <a:bodyPr/>
                    <a:lstStyle/>
                    <a:p>
                      <a:pPr algn="ctr">
                        <a:lnSpc>
                          <a:spcPct val="125000"/>
                        </a:lnSpc>
                        <a:spcAft>
                          <a:spcPts val="0"/>
                        </a:spcAft>
                        <a:tabLst>
                          <a:tab pos="1370330" algn="l"/>
                          <a:tab pos="2675255" algn="r"/>
                        </a:tabLst>
                      </a:pPr>
                      <a:r>
                        <a:rPr lang="en-US" sz="1600" b="1" kern="100" dirty="0">
                          <a:effectLst/>
                          <a:latin typeface="Times New Roman" panose="02020603050405020304" pitchFamily="18" charset="0"/>
                          <a:ea typeface="細明體" panose="02020509000000000000" pitchFamily="49" charset="-120"/>
                          <a:cs typeface="Times New Roman" panose="02020603050405020304" pitchFamily="18" charset="0"/>
                        </a:rPr>
                        <a:t>Grass</a:t>
                      </a:r>
                      <a:endParaRPr lang="zh-TW" sz="1800" b="1"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a:t>
                      </a:r>
                      <a:endParaRPr lang="zh-TW" sz="2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4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7</a:t>
                      </a:r>
                      <a:endParaRPr lang="zh-TW" sz="2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80</a:t>
                      </a:r>
                      <a:endParaRPr lang="zh-TW" sz="2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4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12</a:t>
                      </a:r>
                      <a:endParaRPr lang="zh-TW" sz="2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r>
              <a:tr h="523326">
                <a:tc>
                  <a:txBody>
                    <a:bodyPr/>
                    <a:lstStyle/>
                    <a:p>
                      <a:pPr algn="ctr">
                        <a:lnSpc>
                          <a:spcPct val="125000"/>
                        </a:lnSpc>
                        <a:spcAft>
                          <a:spcPts val="0"/>
                        </a:spcAft>
                        <a:tabLst>
                          <a:tab pos="1370330" algn="l"/>
                          <a:tab pos="2675255" algn="r"/>
                        </a:tabLst>
                      </a:pPr>
                      <a:r>
                        <a:rPr lang="en-US" sz="1600" b="1" kern="100" dirty="0">
                          <a:effectLst/>
                          <a:latin typeface="Times New Roman" panose="02020603050405020304" pitchFamily="18" charset="0"/>
                          <a:ea typeface="細明體" panose="02020509000000000000" pitchFamily="49" charset="-120"/>
                          <a:cs typeface="Times New Roman" panose="02020603050405020304" pitchFamily="18" charset="0"/>
                        </a:rPr>
                        <a:t>Forest</a:t>
                      </a:r>
                      <a:endParaRPr lang="zh-TW" sz="1800" b="1"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2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a:t>
                      </a:r>
                      <a:endParaRPr lang="zh-TW" sz="2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12</a:t>
                      </a:r>
                      <a:endParaRPr lang="zh-TW" sz="2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86</a:t>
                      </a:r>
                      <a:endParaRPr lang="zh-TW" sz="2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35" name="矩形 34"/>
          <p:cNvSpPr/>
          <p:nvPr/>
        </p:nvSpPr>
        <p:spPr>
          <a:xfrm>
            <a:off x="0" y="1166855"/>
            <a:ext cx="3664016" cy="461665"/>
          </a:xfrm>
          <a:prstGeom prst="rect">
            <a:avLst/>
          </a:prstGeom>
        </p:spPr>
        <p:txBody>
          <a:bodyPr wrap="none">
            <a:spAutoFit/>
          </a:bodyPr>
          <a:lstStyle/>
          <a:p>
            <a:r>
              <a:rPr lang="en-US" altLang="zh-TW" sz="2400" b="1" dirty="0" smtClean="0">
                <a:latin typeface="Times New Roman" panose="02020603050405020304" pitchFamily="18" charset="0"/>
                <a:cs typeface="Times New Roman" panose="02020603050405020304" pitchFamily="18" charset="0"/>
              </a:rPr>
              <a:t>Land </a:t>
            </a:r>
            <a:r>
              <a:rPr lang="en-US" altLang="zh-TW" sz="2400" b="1" dirty="0">
                <a:latin typeface="Times New Roman" panose="02020603050405020304" pitchFamily="18" charset="0"/>
                <a:cs typeface="Times New Roman" panose="02020603050405020304" pitchFamily="18" charset="0"/>
              </a:rPr>
              <a:t>cover </a:t>
            </a:r>
            <a:r>
              <a:rPr lang="en-US" altLang="zh-TW" sz="2400" b="1" dirty="0" smtClean="0">
                <a:latin typeface="Times New Roman" panose="02020603050405020304" pitchFamily="18" charset="0"/>
                <a:cs typeface="Times New Roman" panose="02020603050405020304" pitchFamily="18" charset="0"/>
              </a:rPr>
              <a:t>categories(1/3)</a:t>
            </a:r>
            <a:endParaRPr lang="zh-TW"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85466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2" cstate="print">
            <a:extLst>
              <a:ext uri="{28A0092B-C50C-407E-A947-70E740481C1C}">
                <a14:useLocalDpi xmlns:a14="http://schemas.microsoft.com/office/drawing/2010/main" val="0"/>
              </a:ext>
            </a:extLst>
          </a:blip>
          <a:srcRect l="7863" t="5917" r="9561" b="5640"/>
          <a:stretch/>
        </p:blipFill>
        <p:spPr>
          <a:xfrm>
            <a:off x="5878172" y="2853529"/>
            <a:ext cx="2541209" cy="3219468"/>
          </a:xfrm>
          <a:prstGeom prst="rect">
            <a:avLst/>
          </a:prstGeom>
        </p:spPr>
      </p:pic>
      <p:sp>
        <p:nvSpPr>
          <p:cNvPr id="7" name="矩形 6"/>
          <p:cNvSpPr/>
          <p:nvPr/>
        </p:nvSpPr>
        <p:spPr>
          <a:xfrm>
            <a:off x="0" y="1166855"/>
            <a:ext cx="3664016" cy="461665"/>
          </a:xfrm>
          <a:prstGeom prst="rect">
            <a:avLst/>
          </a:prstGeom>
        </p:spPr>
        <p:txBody>
          <a:bodyPr wrap="none">
            <a:spAutoFit/>
          </a:bodyPr>
          <a:lstStyle/>
          <a:p>
            <a:r>
              <a:rPr lang="en-US" altLang="zh-TW" sz="2400" b="1" dirty="0" smtClean="0">
                <a:latin typeface="Times New Roman" panose="02020603050405020304" pitchFamily="18" charset="0"/>
                <a:cs typeface="Times New Roman" panose="02020603050405020304" pitchFamily="18" charset="0"/>
              </a:rPr>
              <a:t>Land </a:t>
            </a:r>
            <a:r>
              <a:rPr lang="en-US" altLang="zh-TW" sz="2400" b="1" dirty="0">
                <a:latin typeface="Times New Roman" panose="02020603050405020304" pitchFamily="18" charset="0"/>
                <a:cs typeface="Times New Roman" panose="02020603050405020304" pitchFamily="18" charset="0"/>
              </a:rPr>
              <a:t>cover </a:t>
            </a:r>
            <a:r>
              <a:rPr lang="en-US" altLang="zh-TW" sz="2400" b="1" dirty="0" smtClean="0">
                <a:latin typeface="Times New Roman" panose="02020603050405020304" pitchFamily="18" charset="0"/>
                <a:cs typeface="Times New Roman" panose="02020603050405020304" pitchFamily="18" charset="0"/>
              </a:rPr>
              <a:t>categories(2/3)</a:t>
            </a:r>
            <a:endParaRPr lang="zh-TW" altLang="en-US" sz="2400" b="1" dirty="0">
              <a:latin typeface="Times New Roman" panose="02020603050405020304" pitchFamily="18" charset="0"/>
              <a:cs typeface="Times New Roman" panose="02020603050405020304" pitchFamily="18" charset="0"/>
            </a:endParaRPr>
          </a:p>
        </p:txBody>
      </p:sp>
      <p:sp>
        <p:nvSpPr>
          <p:cNvPr id="8" name="矩形 7"/>
          <p:cNvSpPr/>
          <p:nvPr/>
        </p:nvSpPr>
        <p:spPr>
          <a:xfrm>
            <a:off x="1152525" y="112645"/>
            <a:ext cx="6919867" cy="477054"/>
          </a:xfrm>
          <a:prstGeom prst="rect">
            <a:avLst/>
          </a:prstGeom>
        </p:spPr>
        <p:txBody>
          <a:bodyPr wrap="square">
            <a:spAutoFit/>
          </a:bodyPr>
          <a:lstStyle/>
          <a:p>
            <a:pPr marL="214308" indent="-214308">
              <a:buFont typeface="Wingdings" panose="05000000000000000000" pitchFamily="2" charset="2"/>
              <a:buChar char="Ø"/>
            </a:pPr>
            <a:r>
              <a:rPr lang="en-US" altLang="zh-TW" sz="2500" b="1" dirty="0" smtClean="0">
                <a:latin typeface="Times New Roman" panose="02020603050405020304" pitchFamily="18" charset="0"/>
                <a:ea typeface="標楷體" panose="03000509000000000000" pitchFamily="65" charset="-120"/>
                <a:cs typeface="Times New Roman" panose="02020603050405020304" pitchFamily="18" charset="0"/>
              </a:rPr>
              <a:t>Results </a:t>
            </a:r>
            <a:r>
              <a:rPr lang="en-US" altLang="zh-TW" sz="2500" b="1" dirty="0">
                <a:latin typeface="Times New Roman" panose="02020603050405020304" pitchFamily="18" charset="0"/>
                <a:ea typeface="標楷體" panose="03000509000000000000" pitchFamily="65" charset="-120"/>
                <a:cs typeface="Times New Roman" panose="02020603050405020304" pitchFamily="18" charset="0"/>
              </a:rPr>
              <a:t>and </a:t>
            </a:r>
            <a:r>
              <a:rPr lang="en-US" altLang="zh-TW" sz="2500" b="1" dirty="0" smtClean="0">
                <a:latin typeface="Times New Roman" panose="02020603050405020304" pitchFamily="18" charset="0"/>
                <a:ea typeface="標楷體" panose="03000509000000000000" pitchFamily="65" charset="-120"/>
                <a:cs typeface="Times New Roman" panose="02020603050405020304" pitchFamily="18" charset="0"/>
              </a:rPr>
              <a:t>Discussions</a:t>
            </a:r>
            <a:endParaRPr lang="en-US" altLang="zh-TW" sz="25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矩形 12"/>
          <p:cNvSpPr/>
          <p:nvPr/>
        </p:nvSpPr>
        <p:spPr>
          <a:xfrm>
            <a:off x="7560138" y="5646808"/>
            <a:ext cx="233994" cy="145882"/>
          </a:xfrm>
          <a:prstGeom prst="rect">
            <a:avLst/>
          </a:prstGeom>
          <a:solidFill>
            <a:srgbClr val="A8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181155" y="1628520"/>
            <a:ext cx="8859328" cy="923330"/>
          </a:xfrm>
          <a:prstGeom prst="rect">
            <a:avLst/>
          </a:prstGeom>
        </p:spPr>
        <p:txBody>
          <a:bodyPr wrap="square">
            <a:spAutoFit/>
          </a:bodyPr>
          <a:lstStyle/>
          <a:p>
            <a:pPr indent="457200" algn="just"/>
            <a:r>
              <a:rPr lang="en-US" altLang="zh-TW" dirty="0">
                <a:latin typeface="Times New Roman" panose="02020603050405020304" pitchFamily="18" charset="0"/>
                <a:cs typeface="Times New Roman" panose="02020603050405020304" pitchFamily="18" charset="0"/>
              </a:rPr>
              <a:t>In order to improve the classification of agriculture land and non-vegetation, refer to the local agricultural production characteristics, </a:t>
            </a:r>
            <a:r>
              <a:rPr lang="en-US" altLang="zh-TW" dirty="0" smtClean="0">
                <a:latin typeface="Times New Roman" panose="02020603050405020304" pitchFamily="18" charset="0"/>
                <a:cs typeface="Times New Roman" panose="02020603050405020304" pitchFamily="18" charset="0"/>
              </a:rPr>
              <a:t>the larger standard </a:t>
            </a:r>
            <a:r>
              <a:rPr lang="en-US" altLang="zh-TW" dirty="0">
                <a:latin typeface="Times New Roman" panose="02020603050405020304" pitchFamily="18" charset="0"/>
                <a:cs typeface="Times New Roman" panose="02020603050405020304" pitchFamily="18" charset="0"/>
              </a:rPr>
              <a:t>deviation </a:t>
            </a:r>
            <a:r>
              <a:rPr lang="en-US" altLang="zh-TW" dirty="0" smtClean="0">
                <a:latin typeface="Times New Roman" panose="02020603050405020304" pitchFamily="18" charset="0"/>
                <a:cs typeface="Times New Roman" panose="02020603050405020304" pitchFamily="18" charset="0"/>
              </a:rPr>
              <a:t>of NDVI before </a:t>
            </a:r>
            <a:r>
              <a:rPr lang="en-US" altLang="zh-TW" dirty="0">
                <a:latin typeface="Times New Roman" panose="02020603050405020304" pitchFamily="18" charset="0"/>
                <a:cs typeface="Times New Roman" panose="02020603050405020304" pitchFamily="18" charset="0"/>
              </a:rPr>
              <a:t>and after </a:t>
            </a:r>
            <a:r>
              <a:rPr lang="en-US" altLang="zh-TW" dirty="0" smtClean="0">
                <a:latin typeface="Times New Roman" panose="02020603050405020304" pitchFamily="18" charset="0"/>
                <a:cs typeface="Times New Roman" panose="02020603050405020304" pitchFamily="18" charset="0"/>
              </a:rPr>
              <a:t>harvesting were extracted to get the true agriculture land.</a:t>
            </a:r>
            <a:endParaRPr lang="zh-TW" altLang="en-US" dirty="0"/>
          </a:p>
        </p:txBody>
      </p:sp>
      <p:pic>
        <p:nvPicPr>
          <p:cNvPr id="16" name="圖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18" y="2853528"/>
            <a:ext cx="2323485" cy="3283313"/>
          </a:xfrm>
          <a:prstGeom prst="rect">
            <a:avLst/>
          </a:prstGeom>
        </p:spPr>
      </p:pic>
      <p:pic>
        <p:nvPicPr>
          <p:cNvPr id="17" name="圖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5466" y="2872597"/>
            <a:ext cx="2326221" cy="3287180"/>
          </a:xfrm>
          <a:prstGeom prst="rect">
            <a:avLst/>
          </a:prstGeom>
        </p:spPr>
      </p:pic>
      <p:sp>
        <p:nvSpPr>
          <p:cNvPr id="18" name="矩形 17"/>
          <p:cNvSpPr/>
          <p:nvPr/>
        </p:nvSpPr>
        <p:spPr>
          <a:xfrm>
            <a:off x="425176" y="6104418"/>
            <a:ext cx="1988686" cy="369332"/>
          </a:xfrm>
          <a:prstGeom prst="rect">
            <a:avLst/>
          </a:prstGeom>
        </p:spPr>
        <p:txBody>
          <a:bodyPr wrap="none">
            <a:spAutoFit/>
          </a:bodyPr>
          <a:lstStyle/>
          <a:p>
            <a:r>
              <a:rPr lang="en-US" altLang="zh-TW" b="1" dirty="0" smtClean="0">
                <a:latin typeface="Times New Roman" panose="02020603050405020304" pitchFamily="18" charset="0"/>
                <a:cs typeface="Times New Roman" panose="02020603050405020304" pitchFamily="18" charset="0"/>
              </a:rPr>
              <a:t>Before harvesting </a:t>
            </a:r>
            <a:endParaRPr lang="zh-TW" altLang="en-US" b="1" dirty="0">
              <a:latin typeface="Times New Roman" panose="02020603050405020304" pitchFamily="18" charset="0"/>
              <a:cs typeface="Times New Roman" panose="02020603050405020304" pitchFamily="18" charset="0"/>
            </a:endParaRPr>
          </a:p>
        </p:txBody>
      </p:sp>
      <p:sp>
        <p:nvSpPr>
          <p:cNvPr id="19" name="矩形 18"/>
          <p:cNvSpPr/>
          <p:nvPr/>
        </p:nvSpPr>
        <p:spPr>
          <a:xfrm>
            <a:off x="2905820" y="6159776"/>
            <a:ext cx="1918154" cy="369332"/>
          </a:xfrm>
          <a:prstGeom prst="rect">
            <a:avLst/>
          </a:prstGeom>
        </p:spPr>
        <p:txBody>
          <a:bodyPr wrap="none">
            <a:spAutoFit/>
          </a:bodyPr>
          <a:lstStyle/>
          <a:p>
            <a:r>
              <a:rPr lang="en-US" altLang="zh-TW" b="1" dirty="0">
                <a:latin typeface="Times New Roman" panose="02020603050405020304" pitchFamily="18" charset="0"/>
                <a:cs typeface="Times New Roman" panose="02020603050405020304" pitchFamily="18" charset="0"/>
              </a:rPr>
              <a:t>A</a:t>
            </a:r>
            <a:r>
              <a:rPr lang="en-US" altLang="zh-TW" b="1" dirty="0" smtClean="0">
                <a:latin typeface="Times New Roman" panose="02020603050405020304" pitchFamily="18" charset="0"/>
                <a:cs typeface="Times New Roman" panose="02020603050405020304" pitchFamily="18" charset="0"/>
              </a:rPr>
              <a:t>fter  harvesting </a:t>
            </a:r>
            <a:endParaRPr lang="zh-TW" altLang="en-US" b="1" dirty="0">
              <a:latin typeface="Times New Roman" panose="02020603050405020304" pitchFamily="18" charset="0"/>
              <a:cs typeface="Times New Roman" panose="02020603050405020304" pitchFamily="18" charset="0"/>
            </a:endParaRPr>
          </a:p>
        </p:txBody>
      </p:sp>
      <p:sp>
        <p:nvSpPr>
          <p:cNvPr id="20" name="向右箭號 19"/>
          <p:cNvSpPr/>
          <p:nvPr/>
        </p:nvSpPr>
        <p:spPr>
          <a:xfrm>
            <a:off x="5217000" y="4197625"/>
            <a:ext cx="405442" cy="379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sp>
        <p:nvSpPr>
          <p:cNvPr id="22" name="矩形 21"/>
          <p:cNvSpPr/>
          <p:nvPr/>
        </p:nvSpPr>
        <p:spPr>
          <a:xfrm>
            <a:off x="5622442" y="6159776"/>
            <a:ext cx="3059492" cy="369332"/>
          </a:xfrm>
          <a:prstGeom prst="rect">
            <a:avLst/>
          </a:prstGeom>
        </p:spPr>
        <p:txBody>
          <a:bodyPr wrap="none">
            <a:spAutoFit/>
          </a:bodyPr>
          <a:lstStyle/>
          <a:p>
            <a:r>
              <a:rPr lang="en-US" altLang="zh-TW" b="1" dirty="0" err="1" smtClean="0">
                <a:latin typeface="Times New Roman" panose="02020603050405020304" pitchFamily="18" charset="0"/>
                <a:cs typeface="Times New Roman" panose="02020603050405020304" pitchFamily="18" charset="0"/>
              </a:rPr>
              <a:t>Exraction</a:t>
            </a:r>
            <a:r>
              <a:rPr lang="en-US" altLang="zh-TW" b="1" dirty="0" smtClean="0">
                <a:latin typeface="Times New Roman" panose="02020603050405020304" pitchFamily="18" charset="0"/>
                <a:cs typeface="Times New Roman" panose="02020603050405020304" pitchFamily="18" charset="0"/>
              </a:rPr>
              <a:t> of agriculture land</a:t>
            </a:r>
            <a:endParaRPr lang="zh-TW" altLang="en-US" b="1" dirty="0">
              <a:latin typeface="Times New Roman" panose="02020603050405020304" pitchFamily="18" charset="0"/>
              <a:cs typeface="Times New Roman" panose="02020603050405020304" pitchFamily="18" charset="0"/>
            </a:endParaRPr>
          </a:p>
        </p:txBody>
      </p:sp>
      <p:sp>
        <p:nvSpPr>
          <p:cNvPr id="24" name="矩形 23"/>
          <p:cNvSpPr/>
          <p:nvPr/>
        </p:nvSpPr>
        <p:spPr>
          <a:xfrm>
            <a:off x="7560138" y="5890195"/>
            <a:ext cx="254645" cy="172076"/>
          </a:xfrm>
          <a:prstGeom prst="rect">
            <a:avLst/>
          </a:prstGeom>
          <a:solidFill>
            <a:srgbClr val="F2E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7811514" y="5854777"/>
            <a:ext cx="1154483" cy="261610"/>
          </a:xfrm>
          <a:prstGeom prst="rect">
            <a:avLst/>
          </a:prstGeom>
        </p:spPr>
        <p:txBody>
          <a:bodyPr wrap="none">
            <a:spAutoFit/>
          </a:bodyPr>
          <a:lstStyle/>
          <a:p>
            <a:r>
              <a:rPr lang="en-US" altLang="zh-TW" sz="1100" b="1" dirty="0" smtClean="0">
                <a:latin typeface="Times New Roman" panose="02020603050405020304" pitchFamily="18" charset="0"/>
                <a:cs typeface="Times New Roman" panose="02020603050405020304" pitchFamily="18" charset="0"/>
              </a:rPr>
              <a:t>Non-agriculture</a:t>
            </a:r>
            <a:endParaRPr lang="zh-TW" altLang="en-US" sz="1100" b="1" dirty="0"/>
          </a:p>
        </p:txBody>
      </p:sp>
      <p:sp>
        <p:nvSpPr>
          <p:cNvPr id="26" name="矩形 25"/>
          <p:cNvSpPr/>
          <p:nvPr/>
        </p:nvSpPr>
        <p:spPr>
          <a:xfrm>
            <a:off x="7804304" y="5582441"/>
            <a:ext cx="888385" cy="261610"/>
          </a:xfrm>
          <a:prstGeom prst="rect">
            <a:avLst/>
          </a:prstGeom>
        </p:spPr>
        <p:txBody>
          <a:bodyPr wrap="none">
            <a:spAutoFit/>
          </a:bodyPr>
          <a:lstStyle/>
          <a:p>
            <a:r>
              <a:rPr lang="en-US" altLang="zh-TW" sz="1100" b="1" dirty="0" smtClean="0">
                <a:latin typeface="Times New Roman" panose="02020603050405020304" pitchFamily="18" charset="0"/>
                <a:cs typeface="Times New Roman" panose="02020603050405020304" pitchFamily="18" charset="0"/>
              </a:rPr>
              <a:t>Agriculture</a:t>
            </a:r>
            <a:endParaRPr lang="zh-TW" altLang="en-US" sz="1100" b="1" dirty="0"/>
          </a:p>
        </p:txBody>
      </p:sp>
    </p:spTree>
    <p:extLst>
      <p:ext uri="{BB962C8B-B14F-4D97-AF65-F5344CB8AC3E}">
        <p14:creationId xmlns:p14="http://schemas.microsoft.com/office/powerpoint/2010/main" val="1549722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52525" y="112645"/>
            <a:ext cx="6919867" cy="477054"/>
          </a:xfrm>
          <a:prstGeom prst="rect">
            <a:avLst/>
          </a:prstGeom>
        </p:spPr>
        <p:txBody>
          <a:bodyPr wrap="square">
            <a:spAutoFit/>
          </a:bodyPr>
          <a:lstStyle/>
          <a:p>
            <a:pPr marL="214308" indent="-214308">
              <a:buFont typeface="Wingdings" panose="05000000000000000000" pitchFamily="2" charset="2"/>
              <a:buChar char="Ø"/>
            </a:pPr>
            <a:r>
              <a:rPr lang="en-US" altLang="zh-TW" sz="2500" b="1" dirty="0" smtClean="0">
                <a:latin typeface="Times New Roman" panose="02020603050405020304" pitchFamily="18" charset="0"/>
                <a:ea typeface="標楷體" panose="03000509000000000000" pitchFamily="65" charset="-120"/>
                <a:cs typeface="Times New Roman" panose="02020603050405020304" pitchFamily="18" charset="0"/>
              </a:rPr>
              <a:t>Results </a:t>
            </a:r>
            <a:r>
              <a:rPr lang="en-US" altLang="zh-TW" sz="2500" b="1" dirty="0">
                <a:latin typeface="Times New Roman" panose="02020603050405020304" pitchFamily="18" charset="0"/>
                <a:ea typeface="標楷體" panose="03000509000000000000" pitchFamily="65" charset="-120"/>
                <a:cs typeface="Times New Roman" panose="02020603050405020304" pitchFamily="18" charset="0"/>
              </a:rPr>
              <a:t>and </a:t>
            </a:r>
            <a:r>
              <a:rPr lang="en-US" altLang="zh-TW" sz="2500" b="1" dirty="0" smtClean="0">
                <a:latin typeface="Times New Roman" panose="02020603050405020304" pitchFamily="18" charset="0"/>
                <a:ea typeface="標楷體" panose="03000509000000000000" pitchFamily="65" charset="-120"/>
                <a:cs typeface="Times New Roman" panose="02020603050405020304" pitchFamily="18" charset="0"/>
              </a:rPr>
              <a:t>Discussions</a:t>
            </a:r>
            <a:endParaRPr lang="en-US" altLang="zh-TW" sz="25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矩形 9"/>
          <p:cNvSpPr/>
          <p:nvPr/>
        </p:nvSpPr>
        <p:spPr>
          <a:xfrm>
            <a:off x="0" y="1630341"/>
            <a:ext cx="8958649" cy="646331"/>
          </a:xfrm>
          <a:prstGeom prst="rect">
            <a:avLst/>
          </a:prstGeom>
        </p:spPr>
        <p:txBody>
          <a:bodyPr wrap="square">
            <a:spAutoFit/>
          </a:bodyPr>
          <a:lstStyle/>
          <a:p>
            <a:pPr indent="457200" algn="just"/>
            <a:r>
              <a:rPr lang="en-US" altLang="zh-TW" dirty="0" smtClean="0">
                <a:latin typeface="Times New Roman" panose="02020603050405020304" pitchFamily="18" charset="0"/>
                <a:cs typeface="Times New Roman" panose="02020603050405020304" pitchFamily="18" charset="0"/>
              </a:rPr>
              <a:t>After correction of agriculture land </a:t>
            </a:r>
            <a:r>
              <a:rPr lang="en-US" altLang="zh-TW" dirty="0" err="1" smtClean="0">
                <a:latin typeface="Times New Roman" panose="02020603050405020304" pitchFamily="18" charset="0"/>
                <a:cs typeface="Times New Roman" panose="02020603050405020304" pitchFamily="18" charset="0"/>
              </a:rPr>
              <a:t>classifcation</a:t>
            </a:r>
            <a:r>
              <a:rPr lang="en-US" altLang="zh-TW" dirty="0" smtClean="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the overall accuracy is improved by 20%, achieving a high degree of </a:t>
            </a:r>
            <a:r>
              <a:rPr lang="en-US" altLang="zh-TW" dirty="0" smtClean="0">
                <a:latin typeface="Times New Roman" panose="02020603050405020304" pitchFamily="18" charset="0"/>
                <a:cs typeface="Times New Roman" panose="02020603050405020304" pitchFamily="18" charset="0"/>
              </a:rPr>
              <a:t>consistency (kappa=0.81).</a:t>
            </a:r>
            <a:endParaRPr lang="en-US" altLang="zh-TW" dirty="0" smtClean="0">
              <a:latin typeface="Times New Roman" panose="02020603050405020304" pitchFamily="18" charset="0"/>
              <a:cs typeface="Times New Roman" panose="02020603050405020304" pitchFamily="18" charset="0"/>
            </a:endParaRPr>
          </a:p>
        </p:txBody>
      </p:sp>
      <p:pic>
        <p:nvPicPr>
          <p:cNvPr id="12" name="圖片 11"/>
          <p:cNvPicPr/>
          <p:nvPr/>
        </p:nvPicPr>
        <p:blipFill rotWithShape="1">
          <a:blip r:embed="rId2">
            <a:extLst>
              <a:ext uri="{28A0092B-C50C-407E-A947-70E740481C1C}">
                <a14:useLocalDpi xmlns:a14="http://schemas.microsoft.com/office/drawing/2010/main" val="0"/>
              </a:ext>
            </a:extLst>
          </a:blip>
          <a:srcRect l="8934" t="43846" r="40887" b="4282"/>
          <a:stretch/>
        </p:blipFill>
        <p:spPr bwMode="auto">
          <a:xfrm>
            <a:off x="71211" y="3209026"/>
            <a:ext cx="4123898" cy="3112795"/>
          </a:xfrm>
          <a:prstGeom prst="rect">
            <a:avLst/>
          </a:prstGeom>
          <a:ln>
            <a:noFill/>
          </a:ln>
          <a:extLst>
            <a:ext uri="{53640926-AAD7-44D8-BBD7-CCE9431645EC}">
              <a14:shadowObscured xmlns:a14="http://schemas.microsoft.com/office/drawing/2010/main"/>
            </a:ext>
          </a:extLst>
        </p:spPr>
      </p:pic>
      <p:sp>
        <p:nvSpPr>
          <p:cNvPr id="2" name="矩形 1"/>
          <p:cNvSpPr/>
          <p:nvPr/>
        </p:nvSpPr>
        <p:spPr>
          <a:xfrm>
            <a:off x="546603" y="3333892"/>
            <a:ext cx="3173114" cy="338554"/>
          </a:xfrm>
          <a:prstGeom prst="rect">
            <a:avLst/>
          </a:prstGeom>
          <a:solidFill>
            <a:schemeClr val="bg1"/>
          </a:solidFill>
        </p:spPr>
        <p:txBody>
          <a:bodyPr wrap="square">
            <a:spAutoFit/>
          </a:bodyPr>
          <a:lstStyle/>
          <a:p>
            <a:r>
              <a:rPr lang="en-US" altLang="zh-TW" sz="1600" b="1" dirty="0" smtClean="0">
                <a:latin typeface="Times New Roman" panose="02020603050405020304" pitchFamily="18" charset="0"/>
                <a:cs typeface="Times New Roman" panose="02020603050405020304" pitchFamily="18" charset="0"/>
              </a:rPr>
              <a:t>Cultivation seasons of </a:t>
            </a:r>
            <a:r>
              <a:rPr lang="en-US" altLang="zh-TW" sz="1600" b="1" dirty="0">
                <a:latin typeface="Times New Roman" panose="02020603050405020304" pitchFamily="18" charset="0"/>
                <a:cs typeface="Times New Roman" panose="02020603050405020304" pitchFamily="18" charset="0"/>
              </a:rPr>
              <a:t>main crops </a:t>
            </a:r>
          </a:p>
        </p:txBody>
      </p:sp>
      <p:graphicFrame>
        <p:nvGraphicFramePr>
          <p:cNvPr id="34" name="表格 33"/>
          <p:cNvGraphicFramePr>
            <a:graphicFrameLocks noGrp="1"/>
          </p:cNvGraphicFramePr>
          <p:nvPr>
            <p:extLst>
              <p:ext uri="{D42A27DB-BD31-4B8C-83A1-F6EECF244321}">
                <p14:modId xmlns:p14="http://schemas.microsoft.com/office/powerpoint/2010/main" val="701244244"/>
              </p:ext>
            </p:extLst>
          </p:nvPr>
        </p:nvGraphicFramePr>
        <p:xfrm>
          <a:off x="4195109" y="3209027"/>
          <a:ext cx="4844929" cy="3058986"/>
        </p:xfrm>
        <a:graphic>
          <a:graphicData uri="http://schemas.openxmlformats.org/drawingml/2006/table">
            <a:tbl>
              <a:tblPr firstRow="1" firstCol="1" bandRow="1"/>
              <a:tblGrid>
                <a:gridCol w="1578635"/>
                <a:gridCol w="1165860"/>
                <a:gridCol w="936117"/>
                <a:gridCol w="556260"/>
                <a:gridCol w="608057"/>
              </a:tblGrid>
              <a:tr h="514058">
                <a:tc rowSpan="2">
                  <a:txBody>
                    <a:bodyPr/>
                    <a:lstStyle/>
                    <a:p>
                      <a:pPr algn="ctr">
                        <a:lnSpc>
                          <a:spcPct val="125000"/>
                        </a:lnSpc>
                        <a:spcAft>
                          <a:spcPts val="0"/>
                        </a:spcAft>
                        <a:tabLst>
                          <a:tab pos="1370330" algn="l"/>
                          <a:tab pos="2675255" algn="r"/>
                        </a:tabLst>
                      </a:pPr>
                      <a:r>
                        <a:rPr lang="en-US" altLang="zh-TW" sz="1200" b="1" kern="1200" dirty="0" smtClean="0">
                          <a:solidFill>
                            <a:schemeClr val="tx1"/>
                          </a:solidFill>
                          <a:effectLst/>
                          <a:latin typeface="+mn-lt"/>
                          <a:ea typeface="+mn-ea"/>
                          <a:cs typeface="+mn-cs"/>
                        </a:rPr>
                        <a:t>Classification data code</a:t>
                      </a:r>
                      <a:endParaRPr lang="zh-TW" sz="1200" b="1"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25000"/>
                        </a:lnSpc>
                        <a:spcAft>
                          <a:spcPts val="0"/>
                        </a:spcAft>
                        <a:tabLst>
                          <a:tab pos="1370330" algn="l"/>
                          <a:tab pos="2675255" algn="r"/>
                        </a:tabLst>
                      </a:pPr>
                      <a:r>
                        <a:rPr lang="en-US" altLang="zh-TW" sz="1200" b="1" kern="1200" dirty="0" smtClean="0">
                          <a:solidFill>
                            <a:schemeClr val="tx1"/>
                          </a:solidFill>
                          <a:effectLst/>
                          <a:latin typeface="+mn-lt"/>
                          <a:ea typeface="+mn-ea"/>
                          <a:cs typeface="+mn-cs"/>
                        </a:rPr>
                        <a:t>Reference data code</a:t>
                      </a:r>
                      <a:endParaRPr lang="zh-TW" sz="1200" b="1"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55361">
                <a:tc vMerge="1">
                  <a:txBody>
                    <a:bodyPr/>
                    <a:lstStyle/>
                    <a:p>
                      <a:endParaRPr lang="zh-TW" altLang="en-US"/>
                    </a:p>
                  </a:txBody>
                  <a:tcPr/>
                </a:tc>
                <a:tc>
                  <a:txBody>
                    <a:bodyPr/>
                    <a:lstStyle/>
                    <a:p>
                      <a:pPr algn="ctr">
                        <a:lnSpc>
                          <a:spcPct val="125000"/>
                        </a:lnSpc>
                        <a:spcAft>
                          <a:spcPts val="0"/>
                        </a:spcAft>
                        <a:tabLst>
                          <a:tab pos="1370330" algn="l"/>
                          <a:tab pos="2675255" algn="r"/>
                        </a:tabLst>
                      </a:pPr>
                      <a:r>
                        <a:rPr lang="en-US" sz="1200" b="1" kern="100" dirty="0">
                          <a:effectLst/>
                          <a:latin typeface="Times New Roman" panose="02020603050405020304" pitchFamily="18" charset="0"/>
                          <a:ea typeface="細明體" panose="02020509000000000000" pitchFamily="49" charset="-120"/>
                          <a:cs typeface="Times New Roman" panose="02020603050405020304" pitchFamily="18" charset="0"/>
                        </a:rPr>
                        <a:t>Non-vegetation</a:t>
                      </a:r>
                      <a:endParaRPr lang="zh-TW" sz="1200" b="1"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tabLst>
                          <a:tab pos="1370330" algn="l"/>
                          <a:tab pos="2675255" algn="r"/>
                        </a:tabLst>
                      </a:pPr>
                      <a:r>
                        <a:rPr lang="en-US" sz="1200" b="1" kern="100" dirty="0">
                          <a:effectLst/>
                          <a:latin typeface="Times New Roman" panose="02020603050405020304" pitchFamily="18" charset="0"/>
                          <a:ea typeface="細明體" panose="02020509000000000000" pitchFamily="49" charset="-120"/>
                          <a:cs typeface="Times New Roman" panose="02020603050405020304" pitchFamily="18" charset="0"/>
                        </a:rPr>
                        <a:t>Agriculture</a:t>
                      </a:r>
                      <a:endParaRPr lang="zh-TW" sz="1200" b="1"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tabLst>
                          <a:tab pos="1370330" algn="l"/>
                          <a:tab pos="2675255" algn="r"/>
                        </a:tabLst>
                      </a:pPr>
                      <a:r>
                        <a:rPr lang="en-US" sz="1200" b="1" kern="100" dirty="0">
                          <a:effectLst/>
                          <a:latin typeface="Times New Roman" panose="02020603050405020304" pitchFamily="18" charset="0"/>
                          <a:ea typeface="細明體" panose="02020509000000000000" pitchFamily="49" charset="-120"/>
                          <a:cs typeface="Times New Roman" panose="02020603050405020304" pitchFamily="18" charset="0"/>
                        </a:rPr>
                        <a:t>Grass</a:t>
                      </a:r>
                      <a:endParaRPr lang="zh-TW" sz="1200" b="1"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tabLst>
                          <a:tab pos="1370330" algn="l"/>
                          <a:tab pos="2675255" algn="r"/>
                        </a:tabLst>
                      </a:pPr>
                      <a:r>
                        <a:rPr lang="en-US" sz="1200" b="1" kern="100" dirty="0">
                          <a:effectLst/>
                          <a:latin typeface="Times New Roman" panose="02020603050405020304" pitchFamily="18" charset="0"/>
                          <a:ea typeface="細明體" panose="02020509000000000000" pitchFamily="49" charset="-120"/>
                          <a:cs typeface="Times New Roman" panose="02020603050405020304" pitchFamily="18" charset="0"/>
                        </a:rPr>
                        <a:t>Forest</a:t>
                      </a:r>
                      <a:endParaRPr lang="zh-TW" sz="1200" b="1"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r h="547393">
                <a:tc>
                  <a:txBody>
                    <a:bodyPr/>
                    <a:lstStyle/>
                    <a:p>
                      <a:pPr algn="ctr">
                        <a:lnSpc>
                          <a:spcPct val="125000"/>
                        </a:lnSpc>
                        <a:spcAft>
                          <a:spcPts val="0"/>
                        </a:spcAft>
                        <a:tabLst>
                          <a:tab pos="1370330" algn="l"/>
                          <a:tab pos="2675255" algn="r"/>
                        </a:tabLst>
                      </a:pPr>
                      <a:r>
                        <a:rPr lang="en-US" sz="1600" b="1" kern="100" dirty="0">
                          <a:effectLst/>
                          <a:latin typeface="Times New Roman" panose="02020603050405020304" pitchFamily="18" charset="0"/>
                          <a:ea typeface="細明體" panose="02020509000000000000" pitchFamily="49" charset="-120"/>
                          <a:cs typeface="Times New Roman" panose="02020603050405020304" pitchFamily="18" charset="0"/>
                        </a:rPr>
                        <a:t>Non-vegetation</a:t>
                      </a:r>
                      <a:endParaRPr lang="zh-TW" sz="1800" b="1"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90</a:t>
                      </a:r>
                      <a:endParaRPr lang="zh-TW" sz="2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6</a:t>
                      </a:r>
                      <a:endParaRPr lang="zh-TW" sz="2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a:t>
                      </a:r>
                      <a:endParaRPr lang="zh-TW" sz="2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2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514058">
                <a:tc>
                  <a:txBody>
                    <a:bodyPr/>
                    <a:lstStyle/>
                    <a:p>
                      <a:pPr algn="ctr">
                        <a:lnSpc>
                          <a:spcPct val="125000"/>
                        </a:lnSpc>
                        <a:spcAft>
                          <a:spcPts val="0"/>
                        </a:spcAft>
                        <a:tabLst>
                          <a:tab pos="1370330" algn="l"/>
                          <a:tab pos="2675255" algn="r"/>
                        </a:tabLst>
                      </a:pPr>
                      <a:r>
                        <a:rPr lang="en-US" sz="1600" b="1" kern="100" dirty="0">
                          <a:effectLst/>
                          <a:latin typeface="Times New Roman" panose="02020603050405020304" pitchFamily="18" charset="0"/>
                          <a:ea typeface="細明體" panose="02020509000000000000" pitchFamily="49" charset="-120"/>
                          <a:cs typeface="Times New Roman" panose="02020603050405020304" pitchFamily="18" charset="0"/>
                        </a:rPr>
                        <a:t>Agriculture</a:t>
                      </a:r>
                      <a:endParaRPr lang="zh-TW" sz="1800" b="1"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a:t>
                      </a:r>
                      <a:endParaRPr lang="zh-TW" sz="2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75</a:t>
                      </a:r>
                      <a:endParaRPr lang="zh-TW" sz="2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14</a:t>
                      </a:r>
                      <a:endParaRPr lang="zh-TW" sz="2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sz="2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r>
              <a:tr h="514058">
                <a:tc>
                  <a:txBody>
                    <a:bodyPr/>
                    <a:lstStyle/>
                    <a:p>
                      <a:pPr algn="ctr">
                        <a:lnSpc>
                          <a:spcPct val="125000"/>
                        </a:lnSpc>
                        <a:spcAft>
                          <a:spcPts val="0"/>
                        </a:spcAft>
                        <a:tabLst>
                          <a:tab pos="1370330" algn="l"/>
                          <a:tab pos="2675255" algn="r"/>
                        </a:tabLst>
                      </a:pPr>
                      <a:r>
                        <a:rPr lang="en-US" sz="1600" b="1" kern="100" dirty="0">
                          <a:effectLst/>
                          <a:latin typeface="Times New Roman" panose="02020603050405020304" pitchFamily="18" charset="0"/>
                          <a:ea typeface="細明體" panose="02020509000000000000" pitchFamily="49" charset="-120"/>
                          <a:cs typeface="Times New Roman" panose="02020603050405020304" pitchFamily="18" charset="0"/>
                        </a:rPr>
                        <a:t>Grass</a:t>
                      </a:r>
                      <a:endParaRPr lang="zh-TW" sz="1800" b="1"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sz="2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sz="2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83</a:t>
                      </a:r>
                      <a:endParaRPr lang="zh-TW" sz="2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12</a:t>
                      </a:r>
                      <a:endParaRPr lang="zh-TW" sz="2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r>
              <a:tr h="514058">
                <a:tc>
                  <a:txBody>
                    <a:bodyPr/>
                    <a:lstStyle/>
                    <a:p>
                      <a:pPr algn="ctr">
                        <a:lnSpc>
                          <a:spcPct val="125000"/>
                        </a:lnSpc>
                        <a:spcAft>
                          <a:spcPts val="0"/>
                        </a:spcAft>
                        <a:tabLst>
                          <a:tab pos="1370330" algn="l"/>
                          <a:tab pos="2675255" algn="r"/>
                        </a:tabLst>
                      </a:pPr>
                      <a:r>
                        <a:rPr lang="en-US" sz="1600" b="1" kern="100" dirty="0">
                          <a:effectLst/>
                          <a:latin typeface="Times New Roman" panose="02020603050405020304" pitchFamily="18" charset="0"/>
                          <a:ea typeface="細明體" panose="02020509000000000000" pitchFamily="49" charset="-120"/>
                          <a:cs typeface="Times New Roman" panose="02020603050405020304" pitchFamily="18" charset="0"/>
                        </a:rPr>
                        <a:t>Forest</a:t>
                      </a:r>
                      <a:endParaRPr lang="zh-TW" sz="1800" b="1"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2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a:t>
                      </a:r>
                      <a:endParaRPr lang="zh-TW" sz="2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12</a:t>
                      </a:r>
                      <a:endParaRPr lang="zh-TW" sz="28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89</a:t>
                      </a:r>
                      <a:endParaRPr lang="zh-TW" sz="28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35" name="矩形 34"/>
          <p:cNvSpPr/>
          <p:nvPr/>
        </p:nvSpPr>
        <p:spPr>
          <a:xfrm>
            <a:off x="0" y="1166855"/>
            <a:ext cx="3664016" cy="461665"/>
          </a:xfrm>
          <a:prstGeom prst="rect">
            <a:avLst/>
          </a:prstGeom>
        </p:spPr>
        <p:txBody>
          <a:bodyPr wrap="none">
            <a:spAutoFit/>
          </a:bodyPr>
          <a:lstStyle/>
          <a:p>
            <a:r>
              <a:rPr lang="en-US" altLang="zh-TW" sz="2400" b="1" dirty="0" smtClean="0">
                <a:latin typeface="Times New Roman" panose="02020603050405020304" pitchFamily="18" charset="0"/>
                <a:cs typeface="Times New Roman" panose="02020603050405020304" pitchFamily="18" charset="0"/>
              </a:rPr>
              <a:t>Land </a:t>
            </a:r>
            <a:r>
              <a:rPr lang="en-US" altLang="zh-TW" sz="2400" b="1" dirty="0">
                <a:latin typeface="Times New Roman" panose="02020603050405020304" pitchFamily="18" charset="0"/>
                <a:cs typeface="Times New Roman" panose="02020603050405020304" pitchFamily="18" charset="0"/>
              </a:rPr>
              <a:t>cover </a:t>
            </a:r>
            <a:r>
              <a:rPr lang="en-US" altLang="zh-TW" sz="2400" b="1" dirty="0" smtClean="0">
                <a:latin typeface="Times New Roman" panose="02020603050405020304" pitchFamily="18" charset="0"/>
                <a:cs typeface="Times New Roman" panose="02020603050405020304" pitchFamily="18" charset="0"/>
              </a:rPr>
              <a:t>categories(3/3)</a:t>
            </a:r>
            <a:endParaRPr lang="zh-TW"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07606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52525" y="112645"/>
            <a:ext cx="6919867" cy="477054"/>
          </a:xfrm>
          <a:prstGeom prst="rect">
            <a:avLst/>
          </a:prstGeom>
        </p:spPr>
        <p:txBody>
          <a:bodyPr wrap="square">
            <a:spAutoFit/>
          </a:bodyPr>
          <a:lstStyle/>
          <a:p>
            <a:pPr marL="214308" indent="-214308">
              <a:buFont typeface="Wingdings" panose="05000000000000000000" pitchFamily="2" charset="2"/>
              <a:buChar char="Ø"/>
            </a:pPr>
            <a:r>
              <a:rPr lang="en-US" altLang="zh-TW" sz="2500" b="1" dirty="0" smtClean="0">
                <a:latin typeface="Times New Roman" panose="02020603050405020304" pitchFamily="18" charset="0"/>
                <a:ea typeface="標楷體" panose="03000509000000000000" pitchFamily="65" charset="-120"/>
                <a:cs typeface="Times New Roman" panose="02020603050405020304" pitchFamily="18" charset="0"/>
              </a:rPr>
              <a:t>Results </a:t>
            </a:r>
            <a:r>
              <a:rPr lang="en-US" altLang="zh-TW" sz="2500" b="1" dirty="0">
                <a:latin typeface="Times New Roman" panose="02020603050405020304" pitchFamily="18" charset="0"/>
                <a:ea typeface="標楷體" panose="03000509000000000000" pitchFamily="65" charset="-120"/>
                <a:cs typeface="Times New Roman" panose="02020603050405020304" pitchFamily="18" charset="0"/>
              </a:rPr>
              <a:t>and </a:t>
            </a:r>
            <a:r>
              <a:rPr lang="en-US" altLang="zh-TW" sz="2500" b="1" dirty="0" smtClean="0">
                <a:latin typeface="Times New Roman" panose="02020603050405020304" pitchFamily="18" charset="0"/>
                <a:ea typeface="標楷體" panose="03000509000000000000" pitchFamily="65" charset="-120"/>
                <a:cs typeface="Times New Roman" panose="02020603050405020304" pitchFamily="18" charset="0"/>
              </a:rPr>
              <a:t>Discussions</a:t>
            </a:r>
            <a:endParaRPr lang="en-US" altLang="zh-TW" sz="25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矩形 6"/>
          <p:cNvSpPr/>
          <p:nvPr/>
        </p:nvSpPr>
        <p:spPr>
          <a:xfrm>
            <a:off x="0" y="1166855"/>
            <a:ext cx="5782160" cy="461665"/>
          </a:xfrm>
          <a:prstGeom prst="rect">
            <a:avLst/>
          </a:prstGeom>
        </p:spPr>
        <p:txBody>
          <a:bodyPr wrap="none">
            <a:spAutoFit/>
          </a:bodyPr>
          <a:lstStyle/>
          <a:p>
            <a:r>
              <a:rPr lang="en-US" altLang="zh-TW" sz="2400" b="1" dirty="0">
                <a:latin typeface="Times New Roman" panose="02020603050405020304" pitchFamily="18" charset="0"/>
                <a:cs typeface="Times New Roman" panose="02020603050405020304" pitchFamily="18" charset="0"/>
              </a:rPr>
              <a:t>T</a:t>
            </a:r>
            <a:r>
              <a:rPr lang="en-US" altLang="zh-TW" sz="2400" b="1" dirty="0" smtClean="0">
                <a:latin typeface="Times New Roman" panose="02020603050405020304" pitchFamily="18" charset="0"/>
                <a:cs typeface="Times New Roman" panose="02020603050405020304" pitchFamily="18" charset="0"/>
              </a:rPr>
              <a:t>emporal </a:t>
            </a:r>
            <a:r>
              <a:rPr lang="en-US" altLang="zh-TW" sz="2400" b="1" dirty="0">
                <a:latin typeface="Times New Roman" panose="02020603050405020304" pitchFamily="18" charset="0"/>
                <a:cs typeface="Times New Roman" panose="02020603050405020304" pitchFamily="18" charset="0"/>
              </a:rPr>
              <a:t>distribution of wildfire </a:t>
            </a:r>
            <a:r>
              <a:rPr lang="en-US" altLang="zh-TW" sz="2400" b="1" dirty="0" smtClean="0">
                <a:latin typeface="Times New Roman" panose="02020603050405020304" pitchFamily="18" charset="0"/>
                <a:cs typeface="Times New Roman" panose="02020603050405020304" pitchFamily="18" charset="0"/>
              </a:rPr>
              <a:t>risk(1/2) </a:t>
            </a:r>
            <a:endParaRPr lang="zh-TW" altLang="en-US" sz="2400" b="1" dirty="0">
              <a:latin typeface="Times New Roman" panose="02020603050405020304" pitchFamily="18" charset="0"/>
              <a:cs typeface="Times New Roman" panose="02020603050405020304"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2086121982"/>
              </p:ext>
            </p:extLst>
          </p:nvPr>
        </p:nvGraphicFramePr>
        <p:xfrm>
          <a:off x="68099" y="3467818"/>
          <a:ext cx="8905646" cy="2732666"/>
        </p:xfrm>
        <a:graphic>
          <a:graphicData uri="http://schemas.openxmlformats.org/drawingml/2006/table">
            <a:tbl>
              <a:tblPr firstRow="1" firstCol="1" bandRow="1"/>
              <a:tblGrid>
                <a:gridCol w="1697169"/>
                <a:gridCol w="600291"/>
                <a:gridCol w="600291"/>
                <a:gridCol w="601288"/>
                <a:gridCol w="600291"/>
                <a:gridCol w="601288"/>
                <a:gridCol w="600291"/>
                <a:gridCol w="600291"/>
                <a:gridCol w="601288"/>
                <a:gridCol w="600291"/>
                <a:gridCol w="601288"/>
                <a:gridCol w="600291"/>
                <a:gridCol w="601288"/>
              </a:tblGrid>
              <a:tr h="634077">
                <a:tc>
                  <a:txBody>
                    <a:bodyPr/>
                    <a:lstStyle/>
                    <a:p>
                      <a:pPr algn="ctr">
                        <a:lnSpc>
                          <a:spcPct val="125000"/>
                        </a:lnSpc>
                        <a:spcAft>
                          <a:spcPts val="0"/>
                        </a:spcAft>
                        <a:tabLst>
                          <a:tab pos="1370330" algn="l"/>
                          <a:tab pos="2675255" algn="r"/>
                        </a:tabLst>
                      </a:pPr>
                      <a:r>
                        <a:rPr lang="en-US" sz="1500" b="1" kern="100" dirty="0">
                          <a:effectLst/>
                          <a:latin typeface="Times New Roman" panose="02020603050405020304" pitchFamily="18" charset="0"/>
                          <a:ea typeface="細明體" panose="02020509000000000000" pitchFamily="49" charset="-120"/>
                          <a:cs typeface="Times New Roman" panose="02020603050405020304" pitchFamily="18" charset="0"/>
                        </a:rPr>
                        <a:t>Month</a:t>
                      </a:r>
                      <a:endParaRPr lang="zh-TW" sz="1500" b="1"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tabLst>
                          <a:tab pos="1370330" algn="l"/>
                          <a:tab pos="2675255" algn="r"/>
                        </a:tabLst>
                      </a:pPr>
                      <a:r>
                        <a:rPr lang="en-US" sz="1500" b="1" kern="100">
                          <a:effectLst/>
                          <a:latin typeface="Times New Roman" panose="02020603050405020304" pitchFamily="18" charset="0"/>
                          <a:ea typeface="細明體" panose="02020509000000000000" pitchFamily="49" charset="-120"/>
                          <a:cs typeface="Times New Roman" panose="02020603050405020304" pitchFamily="18" charset="0"/>
                        </a:rPr>
                        <a:t>1</a:t>
                      </a:r>
                      <a:endParaRPr lang="zh-TW" sz="1500" b="1" kern="10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tabLst>
                          <a:tab pos="1370330" algn="l"/>
                          <a:tab pos="2675255" algn="r"/>
                        </a:tabLst>
                      </a:pPr>
                      <a:r>
                        <a:rPr lang="en-US" sz="1500" b="1" kern="100" dirty="0">
                          <a:effectLst/>
                          <a:latin typeface="Times New Roman" panose="02020603050405020304" pitchFamily="18" charset="0"/>
                          <a:ea typeface="細明體" panose="02020509000000000000" pitchFamily="49" charset="-120"/>
                          <a:cs typeface="Times New Roman" panose="02020603050405020304" pitchFamily="18" charset="0"/>
                        </a:rPr>
                        <a:t>2</a:t>
                      </a:r>
                      <a:endParaRPr lang="zh-TW" sz="1500" b="1"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tabLst>
                          <a:tab pos="1370330" algn="l"/>
                          <a:tab pos="2675255" algn="r"/>
                        </a:tabLst>
                      </a:pPr>
                      <a:r>
                        <a:rPr lang="en-US" sz="1500" b="1" kern="100">
                          <a:effectLst/>
                          <a:latin typeface="Times New Roman" panose="02020603050405020304" pitchFamily="18" charset="0"/>
                          <a:ea typeface="細明體" panose="02020509000000000000" pitchFamily="49" charset="-120"/>
                          <a:cs typeface="Times New Roman" panose="02020603050405020304" pitchFamily="18" charset="0"/>
                        </a:rPr>
                        <a:t>3</a:t>
                      </a:r>
                      <a:endParaRPr lang="zh-TW" sz="1500" b="1" kern="10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tabLst>
                          <a:tab pos="1370330" algn="l"/>
                          <a:tab pos="2675255" algn="r"/>
                        </a:tabLst>
                      </a:pPr>
                      <a:r>
                        <a:rPr lang="en-US" sz="1500" b="1" kern="100">
                          <a:effectLst/>
                          <a:latin typeface="Times New Roman" panose="02020603050405020304" pitchFamily="18" charset="0"/>
                          <a:ea typeface="細明體" panose="02020509000000000000" pitchFamily="49" charset="-120"/>
                          <a:cs typeface="Times New Roman" panose="02020603050405020304" pitchFamily="18" charset="0"/>
                        </a:rPr>
                        <a:t>4</a:t>
                      </a:r>
                      <a:endParaRPr lang="zh-TW" sz="1500" b="1" kern="10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tabLst>
                          <a:tab pos="1370330" algn="l"/>
                          <a:tab pos="2675255" algn="r"/>
                        </a:tabLst>
                      </a:pPr>
                      <a:r>
                        <a:rPr lang="en-US" sz="1500" b="1" kern="100" dirty="0">
                          <a:effectLst/>
                          <a:latin typeface="Times New Roman" panose="02020603050405020304" pitchFamily="18" charset="0"/>
                          <a:ea typeface="細明體" panose="02020509000000000000" pitchFamily="49" charset="-120"/>
                          <a:cs typeface="Times New Roman" panose="02020603050405020304" pitchFamily="18" charset="0"/>
                        </a:rPr>
                        <a:t>5</a:t>
                      </a:r>
                      <a:endParaRPr lang="zh-TW" sz="1500" b="1"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tabLst>
                          <a:tab pos="1370330" algn="l"/>
                          <a:tab pos="2675255" algn="r"/>
                        </a:tabLst>
                      </a:pPr>
                      <a:r>
                        <a:rPr lang="en-US" sz="1500" b="1" kern="100">
                          <a:effectLst/>
                          <a:latin typeface="Times New Roman" panose="02020603050405020304" pitchFamily="18" charset="0"/>
                          <a:ea typeface="細明體" panose="02020509000000000000" pitchFamily="49" charset="-120"/>
                          <a:cs typeface="Times New Roman" panose="02020603050405020304" pitchFamily="18" charset="0"/>
                        </a:rPr>
                        <a:t>6</a:t>
                      </a:r>
                      <a:endParaRPr lang="zh-TW" sz="1500" b="1" kern="10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tabLst>
                          <a:tab pos="1370330" algn="l"/>
                          <a:tab pos="2675255" algn="r"/>
                        </a:tabLst>
                      </a:pPr>
                      <a:r>
                        <a:rPr lang="en-US" sz="1500" b="1" kern="100">
                          <a:effectLst/>
                          <a:latin typeface="Times New Roman" panose="02020603050405020304" pitchFamily="18" charset="0"/>
                          <a:ea typeface="細明體" panose="02020509000000000000" pitchFamily="49" charset="-120"/>
                          <a:cs typeface="Times New Roman" panose="02020603050405020304" pitchFamily="18" charset="0"/>
                        </a:rPr>
                        <a:t>7</a:t>
                      </a:r>
                      <a:endParaRPr lang="zh-TW" sz="1500" b="1" kern="10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tabLst>
                          <a:tab pos="1370330" algn="l"/>
                          <a:tab pos="2675255" algn="r"/>
                        </a:tabLst>
                      </a:pPr>
                      <a:r>
                        <a:rPr lang="en-US" sz="1500" b="1" kern="100">
                          <a:effectLst/>
                          <a:latin typeface="Times New Roman" panose="02020603050405020304" pitchFamily="18" charset="0"/>
                          <a:ea typeface="細明體" panose="02020509000000000000" pitchFamily="49" charset="-120"/>
                          <a:cs typeface="Times New Roman" panose="02020603050405020304" pitchFamily="18" charset="0"/>
                        </a:rPr>
                        <a:t>8</a:t>
                      </a:r>
                      <a:endParaRPr lang="zh-TW" sz="1500" b="1" kern="10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tabLst>
                          <a:tab pos="1370330" algn="l"/>
                          <a:tab pos="2675255" algn="r"/>
                        </a:tabLst>
                      </a:pPr>
                      <a:r>
                        <a:rPr lang="en-US" sz="1500" b="1" kern="100">
                          <a:effectLst/>
                          <a:latin typeface="Times New Roman" panose="02020603050405020304" pitchFamily="18" charset="0"/>
                          <a:ea typeface="細明體" panose="02020509000000000000" pitchFamily="49" charset="-120"/>
                          <a:cs typeface="Times New Roman" panose="02020603050405020304" pitchFamily="18" charset="0"/>
                        </a:rPr>
                        <a:t>9</a:t>
                      </a:r>
                      <a:endParaRPr lang="zh-TW" sz="1500" b="1" kern="10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tabLst>
                          <a:tab pos="1370330" algn="l"/>
                          <a:tab pos="2675255" algn="r"/>
                        </a:tabLst>
                      </a:pPr>
                      <a:r>
                        <a:rPr lang="en-US" sz="1500" b="1" kern="100">
                          <a:effectLst/>
                          <a:latin typeface="Times New Roman" panose="02020603050405020304" pitchFamily="18" charset="0"/>
                          <a:ea typeface="細明體" panose="02020509000000000000" pitchFamily="49" charset="-120"/>
                          <a:cs typeface="Times New Roman" panose="02020603050405020304" pitchFamily="18" charset="0"/>
                        </a:rPr>
                        <a:t>10</a:t>
                      </a:r>
                      <a:endParaRPr lang="zh-TW" sz="1500" b="1" kern="10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tabLst>
                          <a:tab pos="1370330" algn="l"/>
                          <a:tab pos="2675255" algn="r"/>
                        </a:tabLst>
                      </a:pPr>
                      <a:r>
                        <a:rPr lang="en-US" sz="1500" b="1" kern="100">
                          <a:effectLst/>
                          <a:latin typeface="Times New Roman" panose="02020603050405020304" pitchFamily="18" charset="0"/>
                          <a:ea typeface="細明體" panose="02020509000000000000" pitchFamily="49" charset="-120"/>
                          <a:cs typeface="Times New Roman" panose="02020603050405020304" pitchFamily="18" charset="0"/>
                        </a:rPr>
                        <a:t>11</a:t>
                      </a:r>
                      <a:endParaRPr lang="zh-TW" sz="1500" b="1" kern="10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tabLst>
                          <a:tab pos="1370330" algn="l"/>
                          <a:tab pos="2675255" algn="r"/>
                        </a:tabLst>
                      </a:pPr>
                      <a:r>
                        <a:rPr lang="en-US" sz="1500" b="1" kern="100">
                          <a:effectLst/>
                          <a:latin typeface="Times New Roman" panose="02020603050405020304" pitchFamily="18" charset="0"/>
                          <a:ea typeface="細明體" panose="02020509000000000000" pitchFamily="49" charset="-120"/>
                          <a:cs typeface="Times New Roman" panose="02020603050405020304" pitchFamily="18" charset="0"/>
                        </a:rPr>
                        <a:t>12</a:t>
                      </a:r>
                      <a:endParaRPr lang="zh-TW" sz="1500" b="1" kern="10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7261">
                <a:tc>
                  <a:txBody>
                    <a:bodyPr/>
                    <a:lstStyle/>
                    <a:p>
                      <a:pPr algn="ctr"/>
                      <a:r>
                        <a:rPr lang="en-US" altLang="zh-TW" sz="1500" b="1" kern="100" dirty="0" smtClean="0">
                          <a:effectLst/>
                          <a:latin typeface="Times New Roman" panose="02020603050405020304" pitchFamily="18" charset="0"/>
                          <a:cs typeface="Times New Roman" panose="02020603050405020304" pitchFamily="18" charset="0"/>
                        </a:rPr>
                        <a:t>EMC</a:t>
                      </a:r>
                      <a:endParaRPr lang="zh-TW" sz="1500" b="1" kern="100" dirty="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spcAft>
                          <a:spcPts val="0"/>
                        </a:spcAft>
                      </a:pPr>
                      <a:r>
                        <a:rPr lang="en-US" sz="1500" b="1"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0.71</a:t>
                      </a:r>
                      <a:endParaRPr lang="zh-TW" sz="15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spcAft>
                          <a:spcPts val="0"/>
                        </a:spcAft>
                      </a:pPr>
                      <a:r>
                        <a:rPr lang="en-US" sz="1500" b="1"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0.32</a:t>
                      </a:r>
                      <a:endParaRPr lang="zh-TW" sz="15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spcAft>
                          <a:spcPts val="0"/>
                        </a:spcAft>
                      </a:pPr>
                      <a:r>
                        <a:rPr lang="en-US" sz="1500" b="1"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0.87</a:t>
                      </a:r>
                      <a:endParaRPr lang="zh-TW" sz="15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spcAft>
                          <a:spcPts val="0"/>
                        </a:spcAft>
                      </a:pPr>
                      <a:r>
                        <a:rPr lang="en-US" sz="1500" b="1"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1.2</a:t>
                      </a:r>
                      <a:endParaRPr lang="zh-TW" sz="15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spcAft>
                          <a:spcPts val="0"/>
                        </a:spcAft>
                      </a:pPr>
                      <a:r>
                        <a:rPr lang="en-US" sz="1500" b="1"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3.77</a:t>
                      </a:r>
                      <a:endParaRPr lang="zh-TW" sz="15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spcAft>
                          <a:spcPts val="0"/>
                        </a:spcAft>
                      </a:pPr>
                      <a:r>
                        <a:rPr lang="en-US" sz="1500" b="1"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2.66</a:t>
                      </a:r>
                      <a:endParaRPr lang="zh-TW" sz="15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spcAft>
                          <a:spcPts val="0"/>
                        </a:spcAft>
                      </a:pPr>
                      <a:r>
                        <a:rPr lang="en-US" sz="1500" b="1"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1.82</a:t>
                      </a:r>
                      <a:endParaRPr lang="zh-TW" sz="15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spcAft>
                          <a:spcPts val="0"/>
                        </a:spcAft>
                      </a:pPr>
                      <a:r>
                        <a:rPr lang="en-US" sz="1500" b="1" kern="120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2.73</a:t>
                      </a:r>
                      <a:endParaRPr lang="zh-TW" sz="1500" b="1"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spcAft>
                          <a:spcPts val="0"/>
                        </a:spcAft>
                      </a:pPr>
                      <a:r>
                        <a:rPr lang="en-US" sz="1500" b="1" kern="120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0.62</a:t>
                      </a:r>
                      <a:endParaRPr lang="zh-TW" sz="1500" b="1"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spcAft>
                          <a:spcPts val="0"/>
                        </a:spcAft>
                      </a:pPr>
                      <a:r>
                        <a:rPr lang="en-US" sz="1500" b="1" kern="120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0.15</a:t>
                      </a:r>
                      <a:endParaRPr lang="zh-TW" sz="1500" b="1"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spcAft>
                          <a:spcPts val="0"/>
                        </a:spcAft>
                      </a:pPr>
                      <a:r>
                        <a:rPr lang="en-US" sz="1500" b="1" kern="120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0.22</a:t>
                      </a:r>
                      <a:endParaRPr lang="zh-TW" sz="1500" b="1"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spcAft>
                          <a:spcPts val="0"/>
                        </a:spcAft>
                      </a:pPr>
                      <a:r>
                        <a:rPr lang="en-US" sz="1500" b="1" kern="120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0.41</a:t>
                      </a:r>
                      <a:endParaRPr lang="zh-TW" sz="1500" b="1"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507261">
                <a:tc>
                  <a:txBody>
                    <a:bodyPr/>
                    <a:lstStyle/>
                    <a:p>
                      <a:pPr algn="ctr"/>
                      <a:r>
                        <a:rPr lang="en-US" sz="1500" b="1" kern="100" dirty="0">
                          <a:effectLst/>
                          <a:latin typeface="Times New Roman" panose="02020603050405020304" pitchFamily="18" charset="0"/>
                          <a:cs typeface="Times New Roman" panose="02020603050405020304" pitchFamily="18" charset="0"/>
                        </a:rPr>
                        <a:t>NDVI</a:t>
                      </a:r>
                      <a:endParaRPr lang="zh-TW" sz="1500" b="1" kern="100" dirty="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500" b="1"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0.18</a:t>
                      </a:r>
                      <a:endParaRPr lang="zh-TW" sz="15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500" b="1"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0.13</a:t>
                      </a:r>
                      <a:endParaRPr lang="zh-TW" sz="1500" b="1"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500" b="1"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0.11</a:t>
                      </a:r>
                      <a:endParaRPr lang="zh-TW" sz="1500" b="1"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500" b="1"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0.20</a:t>
                      </a:r>
                      <a:endParaRPr lang="zh-TW" sz="1500" b="1"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500" b="1"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0.27</a:t>
                      </a:r>
                      <a:endParaRPr lang="zh-TW" sz="1500" b="1"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500" b="1"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0.25</a:t>
                      </a:r>
                      <a:endParaRPr lang="zh-TW" sz="1500" b="1"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500" b="1"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0.34</a:t>
                      </a:r>
                      <a:endParaRPr lang="zh-TW" sz="15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500" b="1"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0.23</a:t>
                      </a:r>
                      <a:endParaRPr lang="zh-TW" sz="15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500" b="1"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0.34</a:t>
                      </a:r>
                      <a:endParaRPr lang="zh-TW" sz="15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500" b="1"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0.23</a:t>
                      </a:r>
                      <a:endParaRPr lang="zh-TW" sz="1500" b="1"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500" b="1"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0.20</a:t>
                      </a:r>
                      <a:endParaRPr lang="zh-TW" sz="1500" b="1"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500" b="1"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0.17</a:t>
                      </a:r>
                      <a:endParaRPr lang="zh-TW" sz="1500" b="1"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r>
              <a:tr h="576806">
                <a:tc>
                  <a:txBody>
                    <a:bodyPr/>
                    <a:lstStyle/>
                    <a:p>
                      <a:pPr algn="ctr"/>
                      <a:r>
                        <a:rPr lang="en-US" sz="1500" b="1" kern="100" dirty="0">
                          <a:effectLst/>
                          <a:latin typeface="Times New Roman" panose="02020603050405020304" pitchFamily="18" charset="0"/>
                          <a:cs typeface="Times New Roman" panose="02020603050405020304" pitchFamily="18" charset="0"/>
                        </a:rPr>
                        <a:t>Human interference</a:t>
                      </a:r>
                      <a:endParaRPr lang="zh-TW" sz="1500" b="1" kern="100" dirty="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fontAlgn="ctr">
                        <a:spcAft>
                          <a:spcPts val="0"/>
                        </a:spcAft>
                      </a:pPr>
                      <a:r>
                        <a:rPr lang="en-US" sz="1500" b="1"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15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fontAlgn="ctr">
                        <a:spcAft>
                          <a:spcPts val="0"/>
                        </a:spcAft>
                      </a:pPr>
                      <a:r>
                        <a:rPr lang="en-US" sz="1500" b="1"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15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fontAlgn="ctr">
                        <a:spcAft>
                          <a:spcPts val="0"/>
                        </a:spcAft>
                      </a:pPr>
                      <a:r>
                        <a:rPr lang="en-US" sz="1500" b="1"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sz="15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fontAlgn="ctr">
                        <a:spcAft>
                          <a:spcPts val="0"/>
                        </a:spcAft>
                      </a:pPr>
                      <a:r>
                        <a:rPr lang="en-US" sz="1500" b="1"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sz="15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fontAlgn="ctr">
                        <a:spcAft>
                          <a:spcPts val="0"/>
                        </a:spcAft>
                      </a:pPr>
                      <a:r>
                        <a:rPr lang="en-US" sz="1500" b="1"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0.36</a:t>
                      </a:r>
                      <a:endParaRPr lang="zh-TW" sz="15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fontAlgn="ctr">
                        <a:spcAft>
                          <a:spcPts val="0"/>
                        </a:spcAft>
                      </a:pPr>
                      <a:r>
                        <a:rPr lang="en-US" sz="1500" b="1"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0.36</a:t>
                      </a:r>
                      <a:endParaRPr lang="zh-TW" sz="15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fontAlgn="ctr">
                        <a:spcAft>
                          <a:spcPts val="0"/>
                        </a:spcAft>
                      </a:pPr>
                      <a:r>
                        <a:rPr lang="en-US" sz="1500" b="1"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0.36</a:t>
                      </a:r>
                      <a:endParaRPr lang="zh-TW" sz="15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fontAlgn="ctr">
                        <a:spcAft>
                          <a:spcPts val="0"/>
                        </a:spcAft>
                      </a:pPr>
                      <a:r>
                        <a:rPr lang="en-US" sz="1500" b="1"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0.36</a:t>
                      </a:r>
                      <a:endParaRPr lang="zh-TW" sz="15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fontAlgn="ctr">
                        <a:spcAft>
                          <a:spcPts val="0"/>
                        </a:spcAft>
                      </a:pPr>
                      <a:r>
                        <a:rPr lang="en-US" sz="1500" b="1"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0.36</a:t>
                      </a:r>
                      <a:endParaRPr lang="zh-TW" sz="15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fontAlgn="ctr">
                        <a:spcAft>
                          <a:spcPts val="0"/>
                        </a:spcAft>
                      </a:pPr>
                      <a:r>
                        <a:rPr lang="en-US" sz="1500" b="1"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15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fontAlgn="ctr">
                        <a:spcAft>
                          <a:spcPts val="0"/>
                        </a:spcAft>
                      </a:pPr>
                      <a:r>
                        <a:rPr lang="en-US" sz="1500" b="1"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15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fontAlgn="ctr">
                        <a:spcAft>
                          <a:spcPts val="0"/>
                        </a:spcAft>
                      </a:pPr>
                      <a:r>
                        <a:rPr lang="en-US" sz="1500" b="1"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15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r>
              <a:tr h="507261">
                <a:tc>
                  <a:txBody>
                    <a:bodyPr/>
                    <a:lstStyle/>
                    <a:p>
                      <a:pPr algn="ctr"/>
                      <a:r>
                        <a:rPr lang="en-US" sz="1500" b="1" kern="100" dirty="0">
                          <a:effectLst/>
                          <a:latin typeface="Times New Roman" panose="02020603050405020304" pitchFamily="18" charset="0"/>
                          <a:cs typeface="Times New Roman" panose="02020603050405020304" pitchFamily="18" charset="0"/>
                        </a:rPr>
                        <a:t>Wildfire frequency</a:t>
                      </a:r>
                      <a:endParaRPr lang="zh-TW" sz="1500" b="1" kern="100" dirty="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1500" b="1"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48</a:t>
                      </a:r>
                      <a:endParaRPr lang="zh-TW" sz="15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1500" b="1"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56</a:t>
                      </a:r>
                      <a:endParaRPr lang="zh-TW" sz="1500" b="1"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1500" b="1"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116</a:t>
                      </a:r>
                      <a:endParaRPr lang="zh-TW" sz="1500" b="1"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1500" b="1"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91</a:t>
                      </a:r>
                      <a:endParaRPr lang="zh-TW" sz="15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1500" b="1"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19</a:t>
                      </a:r>
                      <a:endParaRPr lang="zh-TW" sz="1500" b="1"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1500" b="1"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11</a:t>
                      </a:r>
                      <a:endParaRPr lang="zh-TW" sz="15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1500" b="1"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16</a:t>
                      </a:r>
                      <a:endParaRPr lang="zh-TW" sz="1500" b="1"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1500" b="1"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18</a:t>
                      </a:r>
                      <a:endParaRPr lang="zh-TW" sz="1500" b="1"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1500" b="1"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28</a:t>
                      </a:r>
                      <a:endParaRPr lang="zh-TW" sz="1500" b="1"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1500" b="1"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54</a:t>
                      </a:r>
                      <a:endParaRPr lang="zh-TW" sz="1500" b="1"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1500" b="1"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58</a:t>
                      </a:r>
                      <a:endParaRPr lang="zh-TW" sz="15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n-US" sz="1500" b="1"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62</a:t>
                      </a:r>
                      <a:endParaRPr lang="zh-TW" sz="15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68099" y="1732170"/>
            <a:ext cx="8905646" cy="1477328"/>
          </a:xfrm>
          <a:prstGeom prst="rect">
            <a:avLst/>
          </a:prstGeom>
        </p:spPr>
        <p:txBody>
          <a:bodyPr wrap="square">
            <a:spAutoFit/>
          </a:bodyPr>
          <a:lstStyle/>
          <a:p>
            <a:pPr indent="457200" algn="just"/>
            <a:r>
              <a:rPr lang="en-US" altLang="zh-TW" dirty="0" smtClean="0">
                <a:latin typeface="Times New Roman" panose="02020603050405020304" pitchFamily="18" charset="0"/>
                <a:cs typeface="Times New Roman" panose="02020603050405020304" pitchFamily="18" charset="0"/>
              </a:rPr>
              <a:t>Cloudless </a:t>
            </a:r>
            <a:r>
              <a:rPr lang="en-US" altLang="zh-TW" dirty="0" smtClean="0">
                <a:latin typeface="Times New Roman" panose="02020603050405020304" pitchFamily="18" charset="0"/>
                <a:cs typeface="Times New Roman" panose="02020603050405020304" pitchFamily="18" charset="0"/>
              </a:rPr>
              <a:t>satellite </a:t>
            </a:r>
            <a:r>
              <a:rPr lang="en-US" altLang="zh-TW" dirty="0">
                <a:latin typeface="Times New Roman" panose="02020603050405020304" pitchFamily="18" charset="0"/>
                <a:cs typeface="Times New Roman" panose="02020603050405020304" pitchFamily="18" charset="0"/>
              </a:rPr>
              <a:t>images </a:t>
            </a:r>
            <a:r>
              <a:rPr lang="en-US" altLang="zh-TW" dirty="0" smtClean="0">
                <a:latin typeface="Times New Roman" panose="02020603050405020304" pitchFamily="18" charset="0"/>
                <a:cs typeface="Times New Roman" panose="02020603050405020304" pitchFamily="18" charset="0"/>
              </a:rPr>
              <a:t>of</a:t>
            </a:r>
            <a:r>
              <a:rPr lang="en-US" altLang="zh-TW" dirty="0" smtClean="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each month from 2001 to 2017 were selected </a:t>
            </a:r>
            <a:r>
              <a:rPr lang="en-US" altLang="zh-TW" dirty="0" smtClean="0">
                <a:latin typeface="Times New Roman" panose="02020603050405020304" pitchFamily="18" charset="0"/>
                <a:cs typeface="Times New Roman" panose="02020603050405020304" pitchFamily="18" charset="0"/>
              </a:rPr>
              <a:t>to calculate average NDVI coupled with the other indices​​(EMC</a:t>
            </a:r>
            <a:r>
              <a:rPr lang="en-US" altLang="zh-TW" dirty="0" smtClean="0">
                <a:latin typeface="Times New Roman" panose="02020603050405020304" pitchFamily="18" charset="0"/>
                <a:cs typeface="Times New Roman" panose="02020603050405020304" pitchFamily="18" charset="0"/>
              </a:rPr>
              <a:t>, Human interference</a:t>
            </a:r>
            <a:r>
              <a:rPr lang="en-US" altLang="zh-TW" dirty="0" smtClean="0">
                <a:latin typeface="Times New Roman" panose="02020603050405020304" pitchFamily="18" charset="0"/>
                <a:cs typeface="Times New Roman" panose="02020603050405020304" pitchFamily="18" charset="0"/>
              </a:rPr>
              <a:t>) as</a:t>
            </a:r>
            <a:r>
              <a:rPr lang="en-US" altLang="zh-TW" dirty="0" smtClean="0">
                <a:latin typeface="Times New Roman" panose="02020603050405020304" pitchFamily="18" charset="0"/>
                <a:cs typeface="Times New Roman" panose="02020603050405020304" pitchFamily="18" charset="0"/>
              </a:rPr>
              <a:t> independent variables and wildfire </a:t>
            </a:r>
            <a:r>
              <a:rPr lang="en-US" altLang="zh-TW" dirty="0">
                <a:latin typeface="Times New Roman" panose="02020603050405020304" pitchFamily="18" charset="0"/>
                <a:cs typeface="Times New Roman" panose="02020603050405020304" pitchFamily="18" charset="0"/>
              </a:rPr>
              <a:t>frequency  </a:t>
            </a:r>
            <a:r>
              <a:rPr lang="en-US" altLang="zh-TW" dirty="0" smtClean="0">
                <a:latin typeface="Times New Roman" panose="02020603050405020304" pitchFamily="18" charset="0"/>
                <a:cs typeface="Times New Roman" panose="02020603050405020304" pitchFamily="18" charset="0"/>
              </a:rPr>
              <a:t>as dependent variable to establish temporal wildfire frequency model.</a:t>
            </a:r>
            <a:endParaRPr lang="en-US" altLang="zh-TW" dirty="0">
              <a:latin typeface="Times New Roman" panose="02020603050405020304" pitchFamily="18" charset="0"/>
              <a:cs typeface="Times New Roman" panose="02020603050405020304" pitchFamily="18" charset="0"/>
            </a:endParaRPr>
          </a:p>
          <a:p>
            <a:pPr indent="457200" algn="just"/>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361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52525" y="112645"/>
            <a:ext cx="6919867" cy="477054"/>
          </a:xfrm>
          <a:prstGeom prst="rect">
            <a:avLst/>
          </a:prstGeom>
        </p:spPr>
        <p:txBody>
          <a:bodyPr wrap="square">
            <a:spAutoFit/>
          </a:bodyPr>
          <a:lstStyle/>
          <a:p>
            <a:pPr marL="214308" indent="-214308">
              <a:buFont typeface="Wingdings" panose="05000000000000000000" pitchFamily="2" charset="2"/>
              <a:buChar char="Ø"/>
            </a:pPr>
            <a:r>
              <a:rPr lang="en-US" altLang="zh-TW" sz="2500" b="1" dirty="0" smtClean="0">
                <a:latin typeface="Times New Roman" panose="02020603050405020304" pitchFamily="18" charset="0"/>
                <a:ea typeface="標楷體" panose="03000509000000000000" pitchFamily="65" charset="-120"/>
                <a:cs typeface="Times New Roman" panose="02020603050405020304" pitchFamily="18" charset="0"/>
              </a:rPr>
              <a:t>Results </a:t>
            </a:r>
            <a:r>
              <a:rPr lang="en-US" altLang="zh-TW" sz="2500" b="1" dirty="0">
                <a:latin typeface="Times New Roman" panose="02020603050405020304" pitchFamily="18" charset="0"/>
                <a:ea typeface="標楷體" panose="03000509000000000000" pitchFamily="65" charset="-120"/>
                <a:cs typeface="Times New Roman" panose="02020603050405020304" pitchFamily="18" charset="0"/>
              </a:rPr>
              <a:t>and </a:t>
            </a:r>
            <a:r>
              <a:rPr lang="en-US" altLang="zh-TW" sz="2500" b="1" dirty="0" smtClean="0">
                <a:latin typeface="Times New Roman" panose="02020603050405020304" pitchFamily="18" charset="0"/>
                <a:ea typeface="標楷體" panose="03000509000000000000" pitchFamily="65" charset="-120"/>
                <a:cs typeface="Times New Roman" panose="02020603050405020304" pitchFamily="18" charset="0"/>
              </a:rPr>
              <a:t>Discussions</a:t>
            </a:r>
            <a:endParaRPr lang="en-US" altLang="zh-TW" sz="25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矩形 6"/>
          <p:cNvSpPr/>
          <p:nvPr/>
        </p:nvSpPr>
        <p:spPr>
          <a:xfrm>
            <a:off x="0" y="1166855"/>
            <a:ext cx="5782160" cy="461665"/>
          </a:xfrm>
          <a:prstGeom prst="rect">
            <a:avLst/>
          </a:prstGeom>
        </p:spPr>
        <p:txBody>
          <a:bodyPr wrap="none">
            <a:spAutoFit/>
          </a:bodyPr>
          <a:lstStyle/>
          <a:p>
            <a:r>
              <a:rPr lang="en-US" altLang="zh-TW" sz="2400" b="1" dirty="0">
                <a:latin typeface="Times New Roman" panose="02020603050405020304" pitchFamily="18" charset="0"/>
                <a:cs typeface="Times New Roman" panose="02020603050405020304" pitchFamily="18" charset="0"/>
              </a:rPr>
              <a:t>T</a:t>
            </a:r>
            <a:r>
              <a:rPr lang="en-US" altLang="zh-TW" sz="2400" b="1" dirty="0" smtClean="0">
                <a:latin typeface="Times New Roman" panose="02020603050405020304" pitchFamily="18" charset="0"/>
                <a:cs typeface="Times New Roman" panose="02020603050405020304" pitchFamily="18" charset="0"/>
              </a:rPr>
              <a:t>emporal </a:t>
            </a:r>
            <a:r>
              <a:rPr lang="en-US" altLang="zh-TW" sz="2400" b="1" dirty="0">
                <a:latin typeface="Times New Roman" panose="02020603050405020304" pitchFamily="18" charset="0"/>
                <a:cs typeface="Times New Roman" panose="02020603050405020304" pitchFamily="18" charset="0"/>
              </a:rPr>
              <a:t>distribution of wildfire </a:t>
            </a:r>
            <a:r>
              <a:rPr lang="en-US" altLang="zh-TW" sz="2400" b="1" dirty="0" smtClean="0">
                <a:latin typeface="Times New Roman" panose="02020603050405020304" pitchFamily="18" charset="0"/>
                <a:cs typeface="Times New Roman" panose="02020603050405020304" pitchFamily="18" charset="0"/>
              </a:rPr>
              <a:t>risk(2/2) </a:t>
            </a:r>
            <a:endParaRPr lang="zh-TW" altLang="en-US" sz="2400"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6" name="表格 5"/>
              <p:cNvGraphicFramePr>
                <a:graphicFrameLocks noGrp="1"/>
              </p:cNvGraphicFramePr>
              <p:nvPr>
                <p:extLst>
                  <p:ext uri="{D42A27DB-BD31-4B8C-83A1-F6EECF244321}">
                    <p14:modId xmlns:p14="http://schemas.microsoft.com/office/powerpoint/2010/main" val="4107847542"/>
                  </p:ext>
                </p:extLst>
              </p:nvPr>
            </p:nvGraphicFramePr>
            <p:xfrm>
              <a:off x="282103" y="4027252"/>
              <a:ext cx="4513636" cy="2115786"/>
            </p:xfrm>
            <a:graphic>
              <a:graphicData uri="http://schemas.openxmlformats.org/drawingml/2006/table">
                <a:tbl>
                  <a:tblPr firstRow="1" firstCol="1" bandRow="1"/>
                  <a:tblGrid>
                    <a:gridCol w="904216"/>
                    <a:gridCol w="2717466"/>
                    <a:gridCol w="891954"/>
                  </a:tblGrid>
                  <a:tr h="240043">
                    <a:tc>
                      <a:txBody>
                        <a:bodyPr/>
                        <a:lstStyle/>
                        <a:p>
                          <a:pPr algn="ctr">
                            <a:lnSpc>
                              <a:spcPct val="125000"/>
                            </a:lnSpc>
                            <a:spcAft>
                              <a:spcPts val="0"/>
                            </a:spcAft>
                            <a:tabLst>
                              <a:tab pos="1370330" algn="l"/>
                              <a:tab pos="2675255" algn="r"/>
                            </a:tabLst>
                          </a:pPr>
                          <a:r>
                            <a:rPr lang="en-US" sz="1400" kern="100" dirty="0">
                              <a:effectLst/>
                              <a:latin typeface="Times New Roman" panose="02020603050405020304" pitchFamily="18" charset="0"/>
                              <a:ea typeface="細明體" panose="02020509000000000000" pitchFamily="49" charset="-120"/>
                              <a:cs typeface="Times New Roman" panose="02020603050405020304" pitchFamily="18" charset="0"/>
                            </a:rPr>
                            <a:t>Model</a:t>
                          </a:r>
                          <a:endParaRPr lang="zh-TW" sz="1400"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tabLst>
                              <a:tab pos="1370330" algn="l"/>
                              <a:tab pos="2675255" algn="r"/>
                            </a:tabLst>
                          </a:pPr>
                          <a:r>
                            <a:rPr lang="en-US" sz="1400" kern="100" dirty="0">
                              <a:effectLst/>
                              <a:latin typeface="Times New Roman" panose="02020603050405020304" pitchFamily="18" charset="0"/>
                              <a:ea typeface="細明體" panose="02020509000000000000" pitchFamily="49" charset="-120"/>
                              <a:cs typeface="Times New Roman" panose="02020603050405020304" pitchFamily="18" charset="0"/>
                            </a:rPr>
                            <a:t>Multiple regression</a:t>
                          </a:r>
                          <a:endParaRPr lang="zh-TW" sz="1400"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tabLst>
                              <a:tab pos="1370330" algn="l"/>
                              <a:tab pos="2675255" algn="r"/>
                            </a:tabLst>
                          </a:pPr>
                          <a14:m>
                            <m:oMathPara xmlns:m="http://schemas.openxmlformats.org/officeDocument/2006/math">
                              <m:oMathParaPr>
                                <m:jc m:val="centerGroup"/>
                              </m:oMathParaPr>
                              <m:oMath xmlns:m="http://schemas.openxmlformats.org/officeDocument/2006/math">
                                <m:sSup>
                                  <m:sSupPr>
                                    <m:ctrlPr>
                                      <a:rPr lang="zh-TW" sz="1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1400" i="1" kern="100">
                                        <a:effectLst/>
                                        <a:latin typeface="Cambria Math" panose="02040503050406030204" pitchFamily="18" charset="0"/>
                                        <a:ea typeface="細明體" panose="02020509000000000000" pitchFamily="49" charset="-120"/>
                                        <a:cs typeface="Times New Roman" panose="02020603050405020304" pitchFamily="18" charset="0"/>
                                      </a:rPr>
                                      <m:t>𝑅</m:t>
                                    </m:r>
                                  </m:e>
                                  <m:sup>
                                    <m:r>
                                      <a:rPr lang="en-US" sz="1400" i="1" kern="100">
                                        <a:effectLst/>
                                        <a:latin typeface="Cambria Math" panose="02040503050406030204" pitchFamily="18" charset="0"/>
                                        <a:ea typeface="細明體" panose="02020509000000000000" pitchFamily="49" charset="-120"/>
                                        <a:cs typeface="Times New Roman" panose="02020603050405020304" pitchFamily="18" charset="0"/>
                                      </a:rPr>
                                      <m:t>2</m:t>
                                    </m:r>
                                  </m:sup>
                                </m:sSup>
                              </m:oMath>
                            </m:oMathPara>
                          </a14:m>
                          <a:endParaRPr lang="zh-TW" sz="1400"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362">
                    <a:tc>
                      <a:txBody>
                        <a:bodyPr/>
                        <a:lstStyle/>
                        <a:p>
                          <a:pPr algn="ctr">
                            <a:lnSpc>
                              <a:spcPct val="125000"/>
                            </a:lnSpc>
                            <a:spcAft>
                              <a:spcPts val="0"/>
                            </a:spcAft>
                            <a:tabLst>
                              <a:tab pos="1370330" algn="l"/>
                              <a:tab pos="2675255" algn="r"/>
                            </a:tabLst>
                          </a:pPr>
                          <a:r>
                            <a:rPr lang="en-US" sz="1400" kern="100" dirty="0">
                              <a:effectLst/>
                              <a:latin typeface="Times New Roman" panose="02020603050405020304" pitchFamily="18" charset="0"/>
                              <a:ea typeface="細明體" panose="02020509000000000000" pitchFamily="49" charset="-120"/>
                              <a:cs typeface="Times New Roman" panose="02020603050405020304" pitchFamily="18" charset="0"/>
                            </a:rPr>
                            <a:t>Model 1</a:t>
                          </a:r>
                          <a:endParaRPr lang="zh-TW" sz="1400"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25000"/>
                            </a:lnSpc>
                            <a:spcAft>
                              <a:spcPts val="0"/>
                            </a:spcAft>
                            <a:tabLst>
                              <a:tab pos="1370330" algn="l"/>
                              <a:tab pos="2675255" algn="r"/>
                            </a:tabLst>
                          </a:pPr>
                          <a14:m>
                            <m:oMath xmlns:m="http://schemas.openxmlformats.org/officeDocument/2006/math">
                              <m:r>
                                <a:rPr lang="en-US" sz="1400" i="1" kern="100">
                                  <a:effectLst/>
                                  <a:latin typeface="Cambria Math" panose="02040503050406030204" pitchFamily="18" charset="0"/>
                                  <a:ea typeface="Cambria Math" panose="02040503050406030204" pitchFamily="18" charset="0"/>
                                  <a:cs typeface="Cambria Math" panose="02040503050406030204" pitchFamily="18" charset="0"/>
                                </a:rPr>
                                <m:t>𝑌</m:t>
                              </m:r>
                            </m:oMath>
                          </a14:m>
                          <a:r>
                            <a:rPr lang="en-US" sz="1400" kern="100" dirty="0">
                              <a:effectLst/>
                              <a:latin typeface="Times New Roman" panose="02020603050405020304" pitchFamily="18" charset="0"/>
                              <a:ea typeface="細明體" panose="02020509000000000000" pitchFamily="49" charset="-120"/>
                              <a:cs typeface="Times New Roman" panose="02020603050405020304" pitchFamily="18" charset="0"/>
                            </a:rPr>
                            <a:t>= -331.686</a:t>
                          </a:r>
                          <a14:m>
                            <m:oMath xmlns:m="http://schemas.openxmlformats.org/officeDocument/2006/math">
                              <m:r>
                                <a:rPr lang="en-US" sz="1400" i="1" kern="100">
                                  <a:effectLst/>
                                  <a:latin typeface="Cambria Math" panose="02040503050406030204" pitchFamily="18" charset="0"/>
                                  <a:ea typeface="Cambria Math" panose="02040503050406030204" pitchFamily="18" charset="0"/>
                                  <a:cs typeface="Cambria Math" panose="02040503050406030204" pitchFamily="18" charset="0"/>
                                </a:rPr>
                                <m:t> </m:t>
                              </m:r>
                              <m:r>
                                <a:rPr lang="en-US" sz="1400" i="1" kern="100">
                                  <a:effectLst/>
                                  <a:latin typeface="Cambria Math" panose="02040503050406030204" pitchFamily="18" charset="0"/>
                                  <a:ea typeface="Cambria Math" panose="02040503050406030204" pitchFamily="18" charset="0"/>
                                  <a:cs typeface="Cambria Math" panose="02040503050406030204" pitchFamily="18" charset="0"/>
                                </a:rPr>
                                <m:t>𝑁</m:t>
                              </m:r>
                            </m:oMath>
                          </a14:m>
                          <a:r>
                            <a:rPr lang="en-US" sz="1400" kern="100" dirty="0">
                              <a:effectLst/>
                              <a:latin typeface="Times New Roman" panose="02020603050405020304" pitchFamily="18" charset="0"/>
                              <a:ea typeface="細明體" panose="02020509000000000000" pitchFamily="49" charset="-120"/>
                              <a:cs typeface="Times New Roman" panose="02020603050405020304" pitchFamily="18" charset="0"/>
                            </a:rPr>
                            <a:t>+121.164</a:t>
                          </a:r>
                          <a:endParaRPr lang="zh-TW" sz="1400"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25000"/>
                            </a:lnSpc>
                            <a:spcAft>
                              <a:spcPts val="0"/>
                            </a:spcAft>
                            <a:tabLst>
                              <a:tab pos="1370330" algn="l"/>
                              <a:tab pos="2675255" algn="r"/>
                            </a:tabLst>
                          </a:pPr>
                          <a:r>
                            <a:rPr lang="en-US" sz="1400" kern="100" dirty="0">
                              <a:effectLst/>
                              <a:latin typeface="Times New Roman" panose="02020603050405020304" pitchFamily="18" charset="0"/>
                              <a:ea typeface="細明體" panose="02020509000000000000" pitchFamily="49" charset="-120"/>
                              <a:cs typeface="Times New Roman" panose="02020603050405020304" pitchFamily="18" charset="0"/>
                            </a:rPr>
                            <a:t>0.509</a:t>
                          </a:r>
                          <a:endParaRPr lang="zh-TW" sz="1400"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616362">
                    <a:tc>
                      <a:txBody>
                        <a:bodyPr/>
                        <a:lstStyle/>
                        <a:p>
                          <a:pPr algn="ctr">
                            <a:lnSpc>
                              <a:spcPct val="125000"/>
                            </a:lnSpc>
                            <a:spcAft>
                              <a:spcPts val="0"/>
                            </a:spcAft>
                            <a:tabLst>
                              <a:tab pos="1370330" algn="l"/>
                              <a:tab pos="2675255" algn="r"/>
                            </a:tabLst>
                          </a:pPr>
                          <a:r>
                            <a:rPr lang="en-US" sz="1400" kern="100">
                              <a:effectLst/>
                              <a:latin typeface="Times New Roman" panose="02020603050405020304" pitchFamily="18" charset="0"/>
                              <a:ea typeface="細明體" panose="02020509000000000000" pitchFamily="49" charset="-120"/>
                              <a:cs typeface="Times New Roman" panose="02020603050405020304" pitchFamily="18" charset="0"/>
                            </a:rPr>
                            <a:t>Model 2</a:t>
                          </a:r>
                          <a:endParaRPr lang="zh-TW" sz="1400" kern="10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25000"/>
                            </a:lnSpc>
                            <a:spcAft>
                              <a:spcPts val="0"/>
                            </a:spcAft>
                            <a:tabLst>
                              <a:tab pos="1370330" algn="l"/>
                              <a:tab pos="2675255" algn="r"/>
                            </a:tabLst>
                          </a:pPr>
                          <a14:m>
                            <m:oMath xmlns:m="http://schemas.openxmlformats.org/officeDocument/2006/math">
                              <m:r>
                                <a:rPr lang="en-US" sz="1400" i="1" kern="100">
                                  <a:effectLst/>
                                  <a:latin typeface="Cambria Math" panose="02040503050406030204" pitchFamily="18" charset="0"/>
                                  <a:ea typeface="Cambria Math" panose="02040503050406030204" pitchFamily="18" charset="0"/>
                                  <a:cs typeface="Cambria Math" panose="02040503050406030204" pitchFamily="18" charset="0"/>
                                </a:rPr>
                                <m:t>𝑌</m:t>
                              </m:r>
                            </m:oMath>
                          </a14:m>
                          <a:r>
                            <a:rPr lang="en-US" sz="1400" kern="100" dirty="0">
                              <a:effectLst/>
                              <a:latin typeface="Times New Roman" panose="02020603050405020304" pitchFamily="18" charset="0"/>
                              <a:ea typeface="細明體" panose="02020509000000000000" pitchFamily="49" charset="-120"/>
                              <a:cs typeface="Times New Roman" panose="02020603050405020304" pitchFamily="18" charset="0"/>
                            </a:rPr>
                            <a:t>= -322.121</a:t>
                          </a:r>
                          <a14:m>
                            <m:oMath xmlns:m="http://schemas.openxmlformats.org/officeDocument/2006/math">
                              <m:r>
                                <a:rPr lang="en-US" sz="1400" kern="100">
                                  <a:effectLst/>
                                  <a:latin typeface="Cambria Math" panose="02040503050406030204" pitchFamily="18" charset="0"/>
                                  <a:ea typeface="細明體" panose="02020509000000000000" pitchFamily="49" charset="-120"/>
                                  <a:cs typeface="Times New Roman" panose="02020603050405020304" pitchFamily="18" charset="0"/>
                                </a:rPr>
                                <m:t> </m:t>
                              </m:r>
                              <m:r>
                                <a:rPr lang="en-US" sz="1400" i="1" kern="100">
                                  <a:effectLst/>
                                  <a:latin typeface="Cambria Math" panose="02040503050406030204" pitchFamily="18" charset="0"/>
                                  <a:ea typeface="Cambria Math" panose="02040503050406030204" pitchFamily="18" charset="0"/>
                                  <a:cs typeface="Cambria Math" panose="02040503050406030204" pitchFamily="18" charset="0"/>
                                </a:rPr>
                                <m:t>𝑁</m:t>
                              </m:r>
                            </m:oMath>
                          </a14:m>
                          <a:r>
                            <a:rPr lang="en-US" sz="1400" kern="100" dirty="0">
                              <a:effectLst/>
                              <a:latin typeface="Times New Roman" panose="02020603050405020304" pitchFamily="18" charset="0"/>
                              <a:ea typeface="細明體" panose="02020509000000000000" pitchFamily="49" charset="-120"/>
                              <a:cs typeface="Times New Roman" panose="02020603050405020304" pitchFamily="18" charset="0"/>
                            </a:rPr>
                            <a:t>+36.405</a:t>
                          </a:r>
                          <a14:m>
                            <m:oMath xmlns:m="http://schemas.openxmlformats.org/officeDocument/2006/math">
                              <m:r>
                                <a:rPr lang="en-US" sz="1400" i="1" kern="100">
                                  <a:effectLst/>
                                  <a:latin typeface="Cambria Math" panose="02040503050406030204" pitchFamily="18" charset="0"/>
                                  <a:ea typeface="Cambria Math" panose="02040503050406030204" pitchFamily="18" charset="0"/>
                                  <a:cs typeface="Cambria Math" panose="02040503050406030204" pitchFamily="18" charset="0"/>
                                </a:rPr>
                                <m:t> </m:t>
                              </m:r>
                              <m:r>
                                <a:rPr lang="en-US" sz="1400" i="1" kern="100">
                                  <a:effectLst/>
                                  <a:latin typeface="Cambria Math" panose="02040503050406030204" pitchFamily="18" charset="0"/>
                                  <a:ea typeface="Cambria Math" panose="02040503050406030204" pitchFamily="18" charset="0"/>
                                  <a:cs typeface="Cambria Math" panose="02040503050406030204" pitchFamily="18" charset="0"/>
                                </a:rPr>
                                <m:t>𝑃</m:t>
                              </m:r>
                            </m:oMath>
                          </a14:m>
                          <a:r>
                            <a:rPr lang="en-US" sz="1400" kern="100" dirty="0">
                              <a:effectLst/>
                              <a:latin typeface="Times New Roman" panose="02020603050405020304" pitchFamily="18" charset="0"/>
                              <a:ea typeface="細明體" panose="02020509000000000000" pitchFamily="49" charset="-120"/>
                              <a:cs typeface="Times New Roman" panose="02020603050405020304" pitchFamily="18" charset="0"/>
                            </a:rPr>
                            <a:t>+107.558</a:t>
                          </a:r>
                          <a:endParaRPr lang="zh-TW" sz="1400"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l">
                            <a:lnSpc>
                              <a:spcPct val="125000"/>
                            </a:lnSpc>
                            <a:spcAft>
                              <a:spcPts val="0"/>
                            </a:spcAft>
                            <a:tabLst>
                              <a:tab pos="1370330" algn="l"/>
                              <a:tab pos="2675255" algn="r"/>
                            </a:tabLst>
                          </a:pPr>
                          <a:r>
                            <a:rPr lang="en-US" sz="1400" kern="100" dirty="0" smtClean="0">
                              <a:effectLst/>
                              <a:latin typeface="Times New Roman" panose="02020603050405020304" pitchFamily="18" charset="0"/>
                              <a:ea typeface="細明體" panose="02020509000000000000" pitchFamily="49" charset="-120"/>
                              <a:cs typeface="Times New Roman" panose="02020603050405020304" pitchFamily="18" charset="0"/>
                            </a:rPr>
                            <a:t>0.720*</a:t>
                          </a:r>
                          <a:endParaRPr lang="zh-TW" sz="1400"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a:noFill/>
                        </a:lnT>
                        <a:lnB>
                          <a:noFill/>
                        </a:lnB>
                      </a:tcPr>
                    </a:tc>
                  </a:tr>
                  <a:tr h="616362">
                    <a:tc>
                      <a:txBody>
                        <a:bodyPr/>
                        <a:lstStyle/>
                        <a:p>
                          <a:pPr algn="ctr">
                            <a:lnSpc>
                              <a:spcPct val="125000"/>
                            </a:lnSpc>
                            <a:spcAft>
                              <a:spcPts val="0"/>
                            </a:spcAft>
                            <a:tabLst>
                              <a:tab pos="1370330" algn="l"/>
                              <a:tab pos="2675255" algn="r"/>
                            </a:tabLst>
                          </a:pPr>
                          <a:r>
                            <a:rPr lang="en-US" sz="1400" kern="100">
                              <a:effectLst/>
                              <a:latin typeface="Times New Roman" panose="02020603050405020304" pitchFamily="18" charset="0"/>
                              <a:ea typeface="細明體" panose="02020509000000000000" pitchFamily="49" charset="-120"/>
                              <a:cs typeface="Times New Roman" panose="02020603050405020304" pitchFamily="18" charset="0"/>
                            </a:rPr>
                            <a:t>Model 3</a:t>
                          </a:r>
                          <a:endParaRPr lang="zh-TW" sz="1400" kern="10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tabLst>
                              <a:tab pos="1370330" algn="l"/>
                              <a:tab pos="2675255" algn="r"/>
                            </a:tabLst>
                          </a:pPr>
                          <a14:m>
                            <m:oMath xmlns:m="http://schemas.openxmlformats.org/officeDocument/2006/math">
                              <m:r>
                                <a:rPr lang="en-US" sz="1400" i="1" kern="100">
                                  <a:effectLst/>
                                  <a:latin typeface="Cambria Math" panose="02040503050406030204" pitchFamily="18" charset="0"/>
                                  <a:ea typeface="Cambria Math" panose="02040503050406030204" pitchFamily="18" charset="0"/>
                                  <a:cs typeface="Cambria Math" panose="02040503050406030204" pitchFamily="18" charset="0"/>
                                </a:rPr>
                                <m:t>𝑌</m:t>
                              </m:r>
                            </m:oMath>
                          </a14:m>
                          <a:r>
                            <a:rPr lang="en-US" sz="1400" kern="100" dirty="0">
                              <a:effectLst/>
                              <a:latin typeface="Times New Roman" panose="02020603050405020304" pitchFamily="18" charset="0"/>
                              <a:ea typeface="細明體" panose="02020509000000000000" pitchFamily="49" charset="-120"/>
                              <a:cs typeface="Times New Roman" panose="02020603050405020304" pitchFamily="18" charset="0"/>
                            </a:rPr>
                            <a:t>= -224.373</a:t>
                          </a:r>
                          <a14:m>
                            <m:oMath xmlns:m="http://schemas.openxmlformats.org/officeDocument/2006/math">
                              <m:r>
                                <a:rPr lang="en-US" sz="1400" i="1" kern="100">
                                  <a:effectLst/>
                                  <a:latin typeface="Cambria Math" panose="02040503050406030204" pitchFamily="18" charset="0"/>
                                  <a:ea typeface="Cambria Math" panose="02040503050406030204" pitchFamily="18" charset="0"/>
                                  <a:cs typeface="Cambria Math" panose="02040503050406030204" pitchFamily="18" charset="0"/>
                                </a:rPr>
                                <m:t> </m:t>
                              </m:r>
                              <m:r>
                                <a:rPr lang="en-US" sz="1400" i="1" kern="100">
                                  <a:effectLst/>
                                  <a:latin typeface="Cambria Math" panose="02040503050406030204" pitchFamily="18" charset="0"/>
                                  <a:ea typeface="Cambria Math" panose="02040503050406030204" pitchFamily="18" charset="0"/>
                                  <a:cs typeface="Cambria Math" panose="02040503050406030204" pitchFamily="18" charset="0"/>
                                </a:rPr>
                                <m:t>𝑁</m:t>
                              </m:r>
                            </m:oMath>
                          </a14:m>
                          <a:r>
                            <a:rPr lang="en-US" sz="1400" kern="100" dirty="0">
                              <a:effectLst/>
                              <a:latin typeface="Times New Roman" panose="02020603050405020304" pitchFamily="18" charset="0"/>
                              <a:ea typeface="細明體" panose="02020509000000000000" pitchFamily="49" charset="-120"/>
                              <a:cs typeface="Times New Roman" panose="02020603050405020304" pitchFamily="18" charset="0"/>
                            </a:rPr>
                            <a:t>+50.813</a:t>
                          </a:r>
                          <a14:m>
                            <m:oMath xmlns:m="http://schemas.openxmlformats.org/officeDocument/2006/math">
                              <m:r>
                                <a:rPr lang="en-US" sz="1400" i="1" kern="100">
                                  <a:effectLst/>
                                  <a:latin typeface="Cambria Math" panose="02040503050406030204" pitchFamily="18" charset="0"/>
                                  <a:ea typeface="Cambria Math" panose="02040503050406030204" pitchFamily="18" charset="0"/>
                                  <a:cs typeface="Cambria Math" panose="02040503050406030204" pitchFamily="18" charset="0"/>
                                </a:rPr>
                                <m:t> </m:t>
                              </m:r>
                              <m:r>
                                <a:rPr lang="en-US" sz="1400" i="1" kern="100">
                                  <a:effectLst/>
                                  <a:latin typeface="Cambria Math" panose="02040503050406030204" pitchFamily="18" charset="0"/>
                                  <a:ea typeface="Cambria Math" panose="02040503050406030204" pitchFamily="18" charset="0"/>
                                  <a:cs typeface="Cambria Math" panose="02040503050406030204" pitchFamily="18" charset="0"/>
                                </a:rPr>
                                <m:t>𝑃</m:t>
                              </m:r>
                            </m:oMath>
                          </a14:m>
                          <a:r>
                            <a:rPr lang="en-US" sz="1400" kern="100" dirty="0">
                              <a:effectLst/>
                              <a:latin typeface="Times New Roman" panose="02020603050405020304" pitchFamily="18" charset="0"/>
                              <a:ea typeface="細明體" panose="02020509000000000000" pitchFamily="49" charset="-120"/>
                              <a:cs typeface="Times New Roman" panose="02020603050405020304" pitchFamily="18" charset="0"/>
                            </a:rPr>
                            <a:t>-14.441</a:t>
                          </a:r>
                          <a14:m>
                            <m:oMath xmlns:m="http://schemas.openxmlformats.org/officeDocument/2006/math">
                              <m:r>
                                <a:rPr lang="en-US" sz="1400" i="1" kern="100">
                                  <a:effectLst/>
                                  <a:latin typeface="Cambria Math" panose="02040503050406030204" pitchFamily="18" charset="0"/>
                                  <a:ea typeface="Cambria Math" panose="02040503050406030204" pitchFamily="18" charset="0"/>
                                  <a:cs typeface="Cambria Math" panose="02040503050406030204" pitchFamily="18" charset="0"/>
                                </a:rPr>
                                <m:t> </m:t>
                              </m:r>
                              <m:r>
                                <a:rPr lang="en-US" sz="1400" i="1" kern="100">
                                  <a:effectLst/>
                                  <a:latin typeface="Cambria Math" panose="02040503050406030204" pitchFamily="18" charset="0"/>
                                  <a:ea typeface="Cambria Math" panose="02040503050406030204" pitchFamily="18" charset="0"/>
                                  <a:cs typeface="Cambria Math" panose="02040503050406030204" pitchFamily="18" charset="0"/>
                                </a:rPr>
                                <m:t>𝐸</m:t>
                              </m:r>
                            </m:oMath>
                          </a14:m>
                          <a:endParaRPr lang="zh-TW" sz="1400"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25000"/>
                            </a:lnSpc>
                            <a:spcAft>
                              <a:spcPts val="0"/>
                            </a:spcAft>
                            <a:tabLst>
                              <a:tab pos="1370330" algn="l"/>
                              <a:tab pos="2675255" algn="r"/>
                            </a:tabLst>
                          </a:pPr>
                          <a:r>
                            <a:rPr lang="en-US" sz="1400" kern="100" dirty="0" smtClean="0">
                              <a:effectLst/>
                              <a:latin typeface="Times New Roman" panose="02020603050405020304" pitchFamily="18" charset="0"/>
                              <a:ea typeface="細明體" panose="02020509000000000000" pitchFamily="49" charset="-120"/>
                              <a:cs typeface="Times New Roman" panose="02020603050405020304" pitchFamily="18" charset="0"/>
                            </a:rPr>
                            <a:t>0.908***</a:t>
                          </a:r>
                          <a:endParaRPr lang="zh-TW" sz="1400"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mc:Choice>
        <mc:Fallback>
          <p:graphicFrame>
            <p:nvGraphicFramePr>
              <p:cNvPr id="6" name="表格 5"/>
              <p:cNvGraphicFramePr>
                <a:graphicFrameLocks noGrp="1"/>
              </p:cNvGraphicFramePr>
              <p:nvPr>
                <p:extLst>
                  <p:ext uri="{D42A27DB-BD31-4B8C-83A1-F6EECF244321}">
                    <p14:modId xmlns:p14="http://schemas.microsoft.com/office/powerpoint/2010/main" val="4107847542"/>
                  </p:ext>
                </p:extLst>
              </p:nvPr>
            </p:nvGraphicFramePr>
            <p:xfrm>
              <a:off x="282103" y="4027252"/>
              <a:ext cx="4513636" cy="2115786"/>
            </p:xfrm>
            <a:graphic>
              <a:graphicData uri="http://schemas.openxmlformats.org/drawingml/2006/table">
                <a:tbl>
                  <a:tblPr firstRow="1" firstCol="1" bandRow="1"/>
                  <a:tblGrid>
                    <a:gridCol w="904216"/>
                    <a:gridCol w="2717466"/>
                    <a:gridCol w="891954"/>
                  </a:tblGrid>
                  <a:tr h="266700">
                    <a:tc>
                      <a:txBody>
                        <a:bodyPr/>
                        <a:lstStyle/>
                        <a:p>
                          <a:pPr algn="ctr">
                            <a:lnSpc>
                              <a:spcPct val="125000"/>
                            </a:lnSpc>
                            <a:spcAft>
                              <a:spcPts val="0"/>
                            </a:spcAft>
                            <a:tabLst>
                              <a:tab pos="1370330" algn="l"/>
                              <a:tab pos="2675255" algn="r"/>
                            </a:tabLst>
                          </a:pPr>
                          <a:r>
                            <a:rPr lang="en-US" sz="1400" kern="100" dirty="0">
                              <a:effectLst/>
                              <a:latin typeface="Times New Roman" panose="02020603050405020304" pitchFamily="18" charset="0"/>
                              <a:ea typeface="細明體" panose="02020509000000000000" pitchFamily="49" charset="-120"/>
                              <a:cs typeface="Times New Roman" panose="02020603050405020304" pitchFamily="18" charset="0"/>
                            </a:rPr>
                            <a:t>Model</a:t>
                          </a:r>
                          <a:endParaRPr lang="zh-TW" sz="1400"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tabLst>
                              <a:tab pos="1370330" algn="l"/>
                              <a:tab pos="2675255" algn="r"/>
                            </a:tabLst>
                          </a:pPr>
                          <a:r>
                            <a:rPr lang="en-US" sz="1400" kern="100" dirty="0">
                              <a:effectLst/>
                              <a:latin typeface="Times New Roman" panose="02020603050405020304" pitchFamily="18" charset="0"/>
                              <a:ea typeface="細明體" panose="02020509000000000000" pitchFamily="49" charset="-120"/>
                              <a:cs typeface="Times New Roman" panose="02020603050405020304" pitchFamily="18" charset="0"/>
                            </a:rPr>
                            <a:t>Multiple regression</a:t>
                          </a:r>
                          <a:endParaRPr lang="zh-TW" sz="1400"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TW"/>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407534" t="-4545" r="-685" b="-693182"/>
                          </a:stretch>
                        </a:blipFill>
                      </a:tcPr>
                    </a:tc>
                  </a:tr>
                  <a:tr h="616362">
                    <a:tc>
                      <a:txBody>
                        <a:bodyPr/>
                        <a:lstStyle/>
                        <a:p>
                          <a:pPr algn="ctr">
                            <a:lnSpc>
                              <a:spcPct val="125000"/>
                            </a:lnSpc>
                            <a:spcAft>
                              <a:spcPts val="0"/>
                            </a:spcAft>
                            <a:tabLst>
                              <a:tab pos="1370330" algn="l"/>
                              <a:tab pos="2675255" algn="r"/>
                            </a:tabLst>
                          </a:pPr>
                          <a:r>
                            <a:rPr lang="en-US" sz="1400" kern="100" dirty="0">
                              <a:effectLst/>
                              <a:latin typeface="Times New Roman" panose="02020603050405020304" pitchFamily="18" charset="0"/>
                              <a:ea typeface="細明體" panose="02020509000000000000" pitchFamily="49" charset="-120"/>
                              <a:cs typeface="Times New Roman" panose="02020603050405020304" pitchFamily="18" charset="0"/>
                            </a:rPr>
                            <a:t>Model 1</a:t>
                          </a:r>
                          <a:endParaRPr lang="zh-TW" sz="1400"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zh-TW"/>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blipFill rotWithShape="0">
                          <a:blip r:embed="rId2"/>
                          <a:stretch>
                            <a:fillRect l="-33110" t="-45545" r="-32886" b="-201980"/>
                          </a:stretch>
                        </a:blipFill>
                      </a:tcPr>
                    </a:tc>
                    <a:tc>
                      <a:txBody>
                        <a:bodyPr/>
                        <a:lstStyle/>
                        <a:p>
                          <a:pPr algn="l">
                            <a:lnSpc>
                              <a:spcPct val="125000"/>
                            </a:lnSpc>
                            <a:spcAft>
                              <a:spcPts val="0"/>
                            </a:spcAft>
                            <a:tabLst>
                              <a:tab pos="1370330" algn="l"/>
                              <a:tab pos="2675255" algn="r"/>
                            </a:tabLst>
                          </a:pPr>
                          <a:r>
                            <a:rPr lang="en-US" sz="1400" kern="100" dirty="0">
                              <a:effectLst/>
                              <a:latin typeface="Times New Roman" panose="02020603050405020304" pitchFamily="18" charset="0"/>
                              <a:ea typeface="細明體" panose="02020509000000000000" pitchFamily="49" charset="-120"/>
                              <a:cs typeface="Times New Roman" panose="02020603050405020304" pitchFamily="18" charset="0"/>
                            </a:rPr>
                            <a:t>0.509</a:t>
                          </a:r>
                          <a:endParaRPr lang="zh-TW" sz="1400"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616362">
                    <a:tc>
                      <a:txBody>
                        <a:bodyPr/>
                        <a:lstStyle/>
                        <a:p>
                          <a:pPr algn="ctr">
                            <a:lnSpc>
                              <a:spcPct val="125000"/>
                            </a:lnSpc>
                            <a:spcAft>
                              <a:spcPts val="0"/>
                            </a:spcAft>
                            <a:tabLst>
                              <a:tab pos="1370330" algn="l"/>
                              <a:tab pos="2675255" algn="r"/>
                            </a:tabLst>
                          </a:pPr>
                          <a:r>
                            <a:rPr lang="en-US" sz="1400" kern="100">
                              <a:effectLst/>
                              <a:latin typeface="Times New Roman" panose="02020603050405020304" pitchFamily="18" charset="0"/>
                              <a:ea typeface="細明體" panose="02020509000000000000" pitchFamily="49" charset="-120"/>
                              <a:cs typeface="Times New Roman" panose="02020603050405020304" pitchFamily="18" charset="0"/>
                            </a:rPr>
                            <a:t>Model 2</a:t>
                          </a:r>
                          <a:endParaRPr lang="zh-TW" sz="1400" kern="10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a:noFill/>
                        </a:lnT>
                        <a:lnB>
                          <a:noFill/>
                        </a:lnB>
                      </a:tcPr>
                    </a:tc>
                    <a:tc>
                      <a:txBody>
                        <a:bodyPr/>
                        <a:lstStyle/>
                        <a:p>
                          <a:endParaRPr lang="zh-TW"/>
                        </a:p>
                      </a:txBody>
                      <a:tcPr marL="68580" marR="68580" marT="0" marB="0" anchor="ctr">
                        <a:lnL>
                          <a:noFill/>
                        </a:lnL>
                        <a:lnR>
                          <a:noFill/>
                        </a:lnR>
                        <a:lnT>
                          <a:noFill/>
                        </a:lnT>
                        <a:lnB>
                          <a:noFill/>
                        </a:lnB>
                        <a:blipFill rotWithShape="0">
                          <a:blip r:embed="rId2"/>
                          <a:stretch>
                            <a:fillRect l="-33110" t="-144118" r="-32886" b="-100000"/>
                          </a:stretch>
                        </a:blipFill>
                      </a:tcPr>
                    </a:tc>
                    <a:tc>
                      <a:txBody>
                        <a:bodyPr/>
                        <a:lstStyle/>
                        <a:p>
                          <a:pPr algn="l">
                            <a:lnSpc>
                              <a:spcPct val="125000"/>
                            </a:lnSpc>
                            <a:spcAft>
                              <a:spcPts val="0"/>
                            </a:spcAft>
                            <a:tabLst>
                              <a:tab pos="1370330" algn="l"/>
                              <a:tab pos="2675255" algn="r"/>
                            </a:tabLst>
                          </a:pPr>
                          <a:r>
                            <a:rPr lang="en-US" sz="1400" kern="100" dirty="0" smtClean="0">
                              <a:effectLst/>
                              <a:latin typeface="Times New Roman" panose="02020603050405020304" pitchFamily="18" charset="0"/>
                              <a:ea typeface="細明體" panose="02020509000000000000" pitchFamily="49" charset="-120"/>
                              <a:cs typeface="Times New Roman" panose="02020603050405020304" pitchFamily="18" charset="0"/>
                            </a:rPr>
                            <a:t>0.720*</a:t>
                          </a:r>
                          <a:endParaRPr lang="zh-TW" sz="1400"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a:noFill/>
                        </a:lnT>
                        <a:lnB>
                          <a:noFill/>
                        </a:lnB>
                      </a:tcPr>
                    </a:tc>
                  </a:tr>
                  <a:tr h="616362">
                    <a:tc>
                      <a:txBody>
                        <a:bodyPr/>
                        <a:lstStyle/>
                        <a:p>
                          <a:pPr algn="ctr">
                            <a:lnSpc>
                              <a:spcPct val="125000"/>
                            </a:lnSpc>
                            <a:spcAft>
                              <a:spcPts val="0"/>
                            </a:spcAft>
                            <a:tabLst>
                              <a:tab pos="1370330" algn="l"/>
                              <a:tab pos="2675255" algn="r"/>
                            </a:tabLst>
                          </a:pPr>
                          <a:r>
                            <a:rPr lang="en-US" sz="1400" kern="100">
                              <a:effectLst/>
                              <a:latin typeface="Times New Roman" panose="02020603050405020304" pitchFamily="18" charset="0"/>
                              <a:ea typeface="細明體" panose="02020509000000000000" pitchFamily="49" charset="-120"/>
                              <a:cs typeface="Times New Roman" panose="02020603050405020304" pitchFamily="18" charset="0"/>
                            </a:rPr>
                            <a:t>Model 3</a:t>
                          </a:r>
                          <a:endParaRPr lang="zh-TW" sz="1400" kern="10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zh-TW"/>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blipFill rotWithShape="0">
                          <a:blip r:embed="rId2"/>
                          <a:stretch>
                            <a:fillRect l="-33110" t="-246535" r="-32886" b="-990"/>
                          </a:stretch>
                        </a:blipFill>
                      </a:tcPr>
                    </a:tc>
                    <a:tc>
                      <a:txBody>
                        <a:bodyPr/>
                        <a:lstStyle/>
                        <a:p>
                          <a:pPr algn="l">
                            <a:lnSpc>
                              <a:spcPct val="125000"/>
                            </a:lnSpc>
                            <a:spcAft>
                              <a:spcPts val="0"/>
                            </a:spcAft>
                            <a:tabLst>
                              <a:tab pos="1370330" algn="l"/>
                              <a:tab pos="2675255" algn="r"/>
                            </a:tabLst>
                          </a:pPr>
                          <a:r>
                            <a:rPr lang="en-US" sz="1400" kern="100" dirty="0" smtClean="0">
                              <a:effectLst/>
                              <a:latin typeface="Times New Roman" panose="02020603050405020304" pitchFamily="18" charset="0"/>
                              <a:ea typeface="細明體" panose="02020509000000000000" pitchFamily="49" charset="-120"/>
                              <a:cs typeface="Times New Roman" panose="02020603050405020304" pitchFamily="18" charset="0"/>
                            </a:rPr>
                            <a:t>0.908***</a:t>
                          </a:r>
                          <a:endParaRPr lang="zh-TW" sz="1400" kern="100" dirty="0">
                            <a:effectLst/>
                            <a:latin typeface="Times New Roman" panose="02020603050405020304" pitchFamily="18" charset="0"/>
                            <a:ea typeface="細明體" panose="02020509000000000000" pitchFamily="49" charset="-12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mc:Fallback>
      </mc:AlternateContent>
      <p:graphicFrame>
        <p:nvGraphicFramePr>
          <p:cNvPr id="8" name="圖表 7"/>
          <p:cNvGraphicFramePr/>
          <p:nvPr>
            <p:extLst>
              <p:ext uri="{D42A27DB-BD31-4B8C-83A1-F6EECF244321}">
                <p14:modId xmlns:p14="http://schemas.microsoft.com/office/powerpoint/2010/main" val="151062525"/>
              </p:ext>
            </p:extLst>
          </p:nvPr>
        </p:nvGraphicFramePr>
        <p:xfrm>
          <a:off x="4795739" y="3943217"/>
          <a:ext cx="4221802" cy="2486765"/>
        </p:xfrm>
        <a:graphic>
          <a:graphicData uri="http://schemas.openxmlformats.org/drawingml/2006/chart">
            <c:chart xmlns:c="http://schemas.openxmlformats.org/drawingml/2006/chart" xmlns:r="http://schemas.openxmlformats.org/officeDocument/2006/relationships" r:id="rId3"/>
          </a:graphicData>
        </a:graphic>
      </p:graphicFrame>
      <p:sp>
        <p:nvSpPr>
          <p:cNvPr id="9" name="矩形 8"/>
          <p:cNvSpPr/>
          <p:nvPr/>
        </p:nvSpPr>
        <p:spPr>
          <a:xfrm>
            <a:off x="228599" y="6116381"/>
            <a:ext cx="4567140" cy="461665"/>
          </a:xfrm>
          <a:prstGeom prst="rect">
            <a:avLst/>
          </a:prstGeom>
        </p:spPr>
        <p:txBody>
          <a:bodyPr wrap="square">
            <a:spAutoFit/>
          </a:bodyPr>
          <a:lstStyle/>
          <a:p>
            <a:r>
              <a:rPr lang="en-US" altLang="zh-TW" sz="1200" b="1" dirty="0" smtClean="0">
                <a:latin typeface="Times New Roman" panose="02020603050405020304" pitchFamily="18" charset="0"/>
                <a:cs typeface="Times New Roman" panose="02020603050405020304" pitchFamily="18" charset="0"/>
              </a:rPr>
              <a:t>N = NDVI</a:t>
            </a:r>
            <a:r>
              <a:rPr lang="zh-TW" altLang="en-US" sz="1200" b="1" dirty="0" smtClean="0">
                <a:latin typeface="Times New Roman" panose="02020603050405020304" pitchFamily="18" charset="0"/>
                <a:cs typeface="Times New Roman" panose="02020603050405020304" pitchFamily="18" charset="0"/>
              </a:rPr>
              <a:t>； </a:t>
            </a:r>
            <a:r>
              <a:rPr lang="en-US" altLang="zh-TW" sz="1200" b="1" dirty="0" smtClean="0">
                <a:latin typeface="Times New Roman" panose="02020603050405020304" pitchFamily="18" charset="0"/>
                <a:cs typeface="Times New Roman" panose="02020603050405020304" pitchFamily="18" charset="0"/>
              </a:rPr>
              <a:t>P=Human influence area </a:t>
            </a:r>
            <a:r>
              <a:rPr lang="en-US" altLang="zh-TW" sz="1200" b="1" dirty="0">
                <a:latin typeface="Times New Roman" panose="02020603050405020304" pitchFamily="18" charset="0"/>
                <a:cs typeface="Times New Roman" panose="02020603050405020304" pitchFamily="18" charset="0"/>
              </a:rPr>
              <a:t>(</a:t>
            </a:r>
            <a:r>
              <a:rPr lang="zh-TW" altLang="en-US" sz="1200" b="1" dirty="0">
                <a:latin typeface="Times New Roman" panose="02020603050405020304" pitchFamily="18" charset="0"/>
                <a:cs typeface="Times New Roman" panose="02020603050405020304" pitchFamily="18" charset="0"/>
              </a:rPr>
              <a:t>𝑚</a:t>
            </a:r>
            <a:r>
              <a:rPr lang="en-US" altLang="zh-TW" sz="1200" b="1" dirty="0">
                <a:latin typeface="Times New Roman" panose="02020603050405020304" pitchFamily="18" charset="0"/>
                <a:cs typeface="Times New Roman" panose="02020603050405020304" pitchFamily="18" charset="0"/>
              </a:rPr>
              <a:t>2)</a:t>
            </a:r>
            <a:r>
              <a:rPr lang="zh-TW" altLang="en-US" sz="1200" b="1" dirty="0">
                <a:latin typeface="Times New Roman" panose="02020603050405020304" pitchFamily="18" charset="0"/>
                <a:cs typeface="Times New Roman" panose="02020603050405020304" pitchFamily="18" charset="0"/>
              </a:rPr>
              <a:t>； </a:t>
            </a:r>
            <a:r>
              <a:rPr lang="en-US" altLang="zh-TW" sz="1200" b="1" dirty="0">
                <a:latin typeface="Times New Roman" panose="02020603050405020304" pitchFamily="18" charset="0"/>
                <a:cs typeface="Times New Roman" panose="02020603050405020304" pitchFamily="18" charset="0"/>
              </a:rPr>
              <a:t>E </a:t>
            </a:r>
            <a:r>
              <a:rPr lang="en-US" altLang="zh-TW" sz="1200" b="1" dirty="0" smtClean="0">
                <a:latin typeface="Times New Roman" panose="02020603050405020304" pitchFamily="18" charset="0"/>
                <a:cs typeface="Times New Roman" panose="02020603050405020304" pitchFamily="18" charset="0"/>
              </a:rPr>
              <a:t>=EMC</a:t>
            </a:r>
            <a:r>
              <a:rPr lang="zh-TW" altLang="en-US" sz="1200" b="1" dirty="0" smtClean="0">
                <a:latin typeface="Times New Roman" panose="02020603050405020304" pitchFamily="18" charset="0"/>
                <a:cs typeface="Times New Roman" panose="02020603050405020304" pitchFamily="18" charset="0"/>
              </a:rPr>
              <a:t>；</a:t>
            </a:r>
            <a:endParaRPr lang="en-US" altLang="zh-TW" sz="1200" b="1" dirty="0" smtClean="0">
              <a:latin typeface="Times New Roman" panose="02020603050405020304" pitchFamily="18" charset="0"/>
              <a:cs typeface="Times New Roman" panose="02020603050405020304" pitchFamily="18" charset="0"/>
            </a:endParaRPr>
          </a:p>
          <a:p>
            <a:r>
              <a:rPr lang="en-US" altLang="zh-TW" sz="1200" b="1" dirty="0" smtClean="0">
                <a:latin typeface="Times New Roman" panose="02020603050405020304" pitchFamily="18" charset="0"/>
                <a:cs typeface="Times New Roman" panose="02020603050405020304" pitchFamily="18" charset="0"/>
              </a:rPr>
              <a:t>Y= </a:t>
            </a:r>
            <a:r>
              <a:rPr lang="en-US" altLang="zh-TW" sz="1200" b="1" dirty="0" smtClean="0">
                <a:latin typeface="Times New Roman" panose="02020603050405020304" pitchFamily="18" charset="0"/>
                <a:cs typeface="Times New Roman" panose="02020603050405020304" pitchFamily="18" charset="0"/>
              </a:rPr>
              <a:t>F</a:t>
            </a:r>
            <a:r>
              <a:rPr lang="en-US" altLang="zh-TW" sz="1200" b="1" dirty="0" smtClean="0">
                <a:latin typeface="Times New Roman" panose="02020603050405020304" pitchFamily="18" charset="0"/>
                <a:cs typeface="Times New Roman" panose="02020603050405020304" pitchFamily="18" charset="0"/>
              </a:rPr>
              <a:t>requency of wildfires occurrence</a:t>
            </a:r>
            <a:endParaRPr lang="zh-TW" altLang="en-US" sz="1200" b="1" dirty="0">
              <a:latin typeface="Times New Roman" panose="02020603050405020304" pitchFamily="18" charset="0"/>
              <a:cs typeface="Times New Roman" panose="02020603050405020304" pitchFamily="18" charset="0"/>
            </a:endParaRPr>
          </a:p>
        </p:txBody>
      </p:sp>
      <p:sp>
        <p:nvSpPr>
          <p:cNvPr id="10" name="矩形 9"/>
          <p:cNvSpPr/>
          <p:nvPr/>
        </p:nvSpPr>
        <p:spPr>
          <a:xfrm>
            <a:off x="1075356" y="3604664"/>
            <a:ext cx="2727991" cy="338554"/>
          </a:xfrm>
          <a:prstGeom prst="rect">
            <a:avLst/>
          </a:prstGeom>
        </p:spPr>
        <p:txBody>
          <a:bodyPr wrap="none">
            <a:spAutoFit/>
          </a:bodyPr>
          <a:lstStyle/>
          <a:p>
            <a:r>
              <a:rPr lang="en-US" altLang="zh-TW" sz="1600" b="1" dirty="0">
                <a:latin typeface="Times New Roman" panose="02020603050405020304" pitchFamily="18" charset="0"/>
                <a:cs typeface="Times New Roman" panose="02020603050405020304" pitchFamily="18" charset="0"/>
              </a:rPr>
              <a:t>Multiple Regression Analysis</a:t>
            </a:r>
          </a:p>
        </p:txBody>
      </p:sp>
      <p:sp>
        <p:nvSpPr>
          <p:cNvPr id="11" name="矩形 10"/>
          <p:cNvSpPr/>
          <p:nvPr/>
        </p:nvSpPr>
        <p:spPr>
          <a:xfrm>
            <a:off x="6137247" y="3691544"/>
            <a:ext cx="1935145" cy="369332"/>
          </a:xfrm>
          <a:prstGeom prst="rect">
            <a:avLst/>
          </a:prstGeom>
        </p:spPr>
        <p:txBody>
          <a:bodyPr wrap="none">
            <a:spAutoFit/>
          </a:bodyPr>
          <a:lstStyle/>
          <a:p>
            <a:r>
              <a:rPr lang="en-US" altLang="zh-TW" b="1" dirty="0">
                <a:latin typeface="Times New Roman" panose="02020603050405020304" pitchFamily="18" charset="0"/>
                <a:cs typeface="Times New Roman" panose="02020603050405020304" pitchFamily="18" charset="0"/>
              </a:rPr>
              <a:t>Mode verification</a:t>
            </a:r>
            <a:endParaRPr lang="zh-TW" altLang="en-US" b="1" dirty="0">
              <a:latin typeface="Times New Roman" panose="02020603050405020304" pitchFamily="18" charset="0"/>
              <a:cs typeface="Times New Roman" panose="02020603050405020304" pitchFamily="18" charset="0"/>
            </a:endParaRPr>
          </a:p>
        </p:txBody>
      </p:sp>
      <p:sp>
        <p:nvSpPr>
          <p:cNvPr id="2" name="矩形 1"/>
          <p:cNvSpPr/>
          <p:nvPr/>
        </p:nvSpPr>
        <p:spPr>
          <a:xfrm>
            <a:off x="6377439" y="4078686"/>
            <a:ext cx="117478" cy="131885"/>
          </a:xfrm>
          <a:prstGeom prst="rect">
            <a:avLst/>
          </a:prstGeom>
          <a:solidFill>
            <a:srgbClr val="4494DD"/>
          </a:solidFill>
          <a:ln>
            <a:solidFill>
              <a:srgbClr val="4594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6494917" y="4006128"/>
            <a:ext cx="1241045" cy="276999"/>
          </a:xfrm>
          <a:prstGeom prst="rect">
            <a:avLst/>
          </a:prstGeom>
        </p:spPr>
        <p:txBody>
          <a:bodyPr wrap="none">
            <a:spAutoFit/>
          </a:bodyPr>
          <a:lstStyle/>
          <a:p>
            <a:r>
              <a:rPr lang="en-US" altLang="zh-TW" sz="1200" b="1" dirty="0" smtClean="0">
                <a:latin typeface="Times New Roman" panose="02020603050405020304" pitchFamily="18" charset="0"/>
                <a:cs typeface="Times New Roman" panose="02020603050405020304" pitchFamily="18" charset="0"/>
              </a:rPr>
              <a:t>Estimated value</a:t>
            </a:r>
            <a:endParaRPr lang="zh-TW" altLang="en-US" sz="1200" b="1" dirty="0">
              <a:latin typeface="Times New Roman" panose="02020603050405020304" pitchFamily="18" charset="0"/>
              <a:cs typeface="Times New Roman" panose="02020603050405020304" pitchFamily="18" charset="0"/>
            </a:endParaRPr>
          </a:p>
        </p:txBody>
      </p:sp>
      <p:sp>
        <p:nvSpPr>
          <p:cNvPr id="13" name="矩形 12"/>
          <p:cNvSpPr/>
          <p:nvPr/>
        </p:nvSpPr>
        <p:spPr>
          <a:xfrm>
            <a:off x="7735962" y="4078684"/>
            <a:ext cx="117478" cy="131885"/>
          </a:xfrm>
          <a:prstGeom prst="rect">
            <a:avLst/>
          </a:prstGeom>
          <a:solidFill>
            <a:srgbClr val="FF7B16"/>
          </a:solidFill>
          <a:ln>
            <a:solidFill>
              <a:srgbClr val="FF7C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7853440" y="4006128"/>
            <a:ext cx="1164101" cy="276999"/>
          </a:xfrm>
          <a:prstGeom prst="rect">
            <a:avLst/>
          </a:prstGeom>
        </p:spPr>
        <p:txBody>
          <a:bodyPr wrap="none">
            <a:spAutoFit/>
          </a:bodyPr>
          <a:lstStyle/>
          <a:p>
            <a:r>
              <a:rPr lang="en-US" altLang="zh-TW" sz="1200" b="1" dirty="0" smtClean="0">
                <a:latin typeface="Times New Roman" panose="02020603050405020304" pitchFamily="18" charset="0"/>
                <a:cs typeface="Times New Roman" panose="02020603050405020304" pitchFamily="18" charset="0"/>
              </a:rPr>
              <a:t>observed value</a:t>
            </a:r>
            <a:endParaRPr lang="zh-TW" altLang="en-US" sz="1200" b="1" dirty="0">
              <a:latin typeface="Times New Roman" panose="02020603050405020304" pitchFamily="18" charset="0"/>
              <a:cs typeface="Times New Roman" panose="02020603050405020304" pitchFamily="18" charset="0"/>
            </a:endParaRPr>
          </a:p>
        </p:txBody>
      </p:sp>
      <p:sp>
        <p:nvSpPr>
          <p:cNvPr id="4" name="矩形 3"/>
          <p:cNvSpPr/>
          <p:nvPr/>
        </p:nvSpPr>
        <p:spPr>
          <a:xfrm>
            <a:off x="188341" y="1786715"/>
            <a:ext cx="8733237" cy="646331"/>
          </a:xfrm>
          <a:prstGeom prst="rect">
            <a:avLst/>
          </a:prstGeom>
        </p:spPr>
        <p:txBody>
          <a:bodyPr wrap="square">
            <a:spAutoFit/>
          </a:bodyPr>
          <a:lstStyle/>
          <a:p>
            <a:pPr indent="457200" algn="just"/>
            <a:r>
              <a:rPr lang="en-US" altLang="zh-TW" dirty="0" smtClean="0"/>
              <a:t>Temporal </a:t>
            </a:r>
            <a:r>
              <a:rPr lang="en-US" altLang="zh-TW" dirty="0"/>
              <a:t>distribution m</a:t>
            </a:r>
            <a:r>
              <a:rPr lang="en-US" altLang="zh-TW" dirty="0" smtClean="0"/>
              <a:t>odel of</a:t>
            </a:r>
            <a:r>
              <a:rPr lang="zh-TW" altLang="en-US" dirty="0" smtClean="0"/>
              <a:t> </a:t>
            </a:r>
            <a:r>
              <a:rPr lang="en-US" altLang="zh-TW" dirty="0" smtClean="0"/>
              <a:t>wildfire risk can be derived </a:t>
            </a:r>
            <a:r>
              <a:rPr lang="en-US" altLang="zh-TW" dirty="0"/>
              <a:t>as </a:t>
            </a:r>
            <a:r>
              <a:rPr lang="en-US" altLang="zh-TW" dirty="0" smtClean="0"/>
              <a:t>follows, and show </a:t>
            </a:r>
            <a:r>
              <a:rPr lang="en-US" altLang="zh-TW" dirty="0"/>
              <a:t>that the </a:t>
            </a:r>
            <a:r>
              <a:rPr lang="en-US" altLang="zh-TW" dirty="0" smtClean="0"/>
              <a:t>study </a:t>
            </a:r>
            <a:r>
              <a:rPr lang="en-US" altLang="zh-TW" dirty="0"/>
              <a:t>area is a high-risk </a:t>
            </a:r>
            <a:r>
              <a:rPr lang="en-US" altLang="zh-TW" dirty="0" smtClean="0"/>
              <a:t>vulnerable to  wildfire in </a:t>
            </a:r>
            <a:r>
              <a:rPr lang="en-US" altLang="zh-TW" dirty="0"/>
              <a:t>March and April </a:t>
            </a:r>
            <a:r>
              <a:rPr lang="en-US" altLang="zh-TW" dirty="0" smtClean="0"/>
              <a:t>.</a:t>
            </a:r>
            <a:endParaRPr lang="zh-TW" altLang="en-US" dirty="0"/>
          </a:p>
        </p:txBody>
      </p:sp>
    </p:spTree>
    <p:extLst>
      <p:ext uri="{BB962C8B-B14F-4D97-AF65-F5344CB8AC3E}">
        <p14:creationId xmlns:p14="http://schemas.microsoft.com/office/powerpoint/2010/main" val="1310542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rotWithShape="1">
          <a:blip r:embed="rId2" cstate="print">
            <a:extLst>
              <a:ext uri="{28A0092B-C50C-407E-A947-70E740481C1C}">
                <a14:useLocalDpi xmlns:a14="http://schemas.microsoft.com/office/drawing/2010/main" val="0"/>
              </a:ext>
            </a:extLst>
          </a:blip>
          <a:srcRect l="5000" t="5827" r="5625"/>
          <a:stretch/>
        </p:blipFill>
        <p:spPr>
          <a:xfrm>
            <a:off x="4533900" y="4328952"/>
            <a:ext cx="4431156" cy="2256482"/>
          </a:xfrm>
          <a:prstGeom prst="rect">
            <a:avLst/>
          </a:prstGeom>
        </p:spPr>
      </p:pic>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118" y="3856718"/>
            <a:ext cx="4093074" cy="2728716"/>
          </a:xfrm>
          <a:prstGeom prst="rect">
            <a:avLst/>
          </a:prstGeom>
        </p:spPr>
      </p:pic>
      <p:sp>
        <p:nvSpPr>
          <p:cNvPr id="7" name="矩形 6"/>
          <p:cNvSpPr/>
          <p:nvPr/>
        </p:nvSpPr>
        <p:spPr>
          <a:xfrm>
            <a:off x="119163" y="1145201"/>
            <a:ext cx="9062789" cy="337965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mc:Choice xmlns:a14="http://schemas.microsoft.com/office/drawing/2010/main" Requires="a14">
          <p:sp>
            <p:nvSpPr>
              <p:cNvPr id="2" name="矩形 1"/>
              <p:cNvSpPr/>
              <p:nvPr/>
            </p:nvSpPr>
            <p:spPr>
              <a:xfrm>
                <a:off x="0" y="1326514"/>
                <a:ext cx="9144000" cy="2499274"/>
              </a:xfrm>
              <a:prstGeom prst="rect">
                <a:avLst/>
              </a:prstGeom>
            </p:spPr>
            <p:txBody>
              <a:bodyPr wrap="square">
                <a:spAutoFit/>
              </a:bodyPr>
              <a:lstStyle/>
              <a:p>
                <a:pPr marL="354965" marR="13970" indent="-342265" algn="just">
                  <a:lnSpc>
                    <a:spcPct val="150000"/>
                  </a:lnSpc>
                  <a:spcBef>
                    <a:spcPts val="100"/>
                  </a:spcBef>
                  <a:buFont typeface="Arial"/>
                  <a:buChar char="•"/>
                  <a:tabLst>
                    <a:tab pos="355600" algn="l"/>
                  </a:tabLst>
                </a:pPr>
                <a:r>
                  <a:rPr lang="en-US" altLang="zh-TW" sz="1500" b="1" dirty="0" err="1" smtClean="0">
                    <a:latin typeface="微軟正黑體" panose="020B0604030504040204" pitchFamily="34" charset="-120"/>
                    <a:ea typeface="微軟正黑體" panose="020B0604030504040204" pitchFamily="34" charset="-120"/>
                    <a:cs typeface="Noto Sans CJK JP Regular"/>
                  </a:rPr>
                  <a:t>Dadu</a:t>
                </a:r>
                <a:r>
                  <a:rPr lang="en-US" altLang="zh-TW" sz="1500" b="1" dirty="0" smtClean="0">
                    <a:latin typeface="微軟正黑體" panose="020B0604030504040204" pitchFamily="34" charset="-120"/>
                    <a:ea typeface="微軟正黑體" panose="020B0604030504040204" pitchFamily="34" charset="-120"/>
                    <a:cs typeface="Noto Sans CJK JP Regular"/>
                  </a:rPr>
                  <a:t> </a:t>
                </a:r>
                <a:r>
                  <a:rPr lang="en-US" altLang="zh-TW" sz="1500" b="1" dirty="0">
                    <a:latin typeface="微軟正黑體" panose="020B0604030504040204" pitchFamily="34" charset="-120"/>
                    <a:ea typeface="微軟正黑體" panose="020B0604030504040204" pitchFamily="34" charset="-120"/>
                    <a:cs typeface="Noto Sans CJK JP Regular"/>
                  </a:rPr>
                  <a:t>Plateau</a:t>
                </a:r>
                <a:r>
                  <a:rPr lang="en-US" altLang="zh-TW" sz="1500" b="1" dirty="0" smtClean="0">
                    <a:latin typeface="微軟正黑體" panose="020B0604030504040204" pitchFamily="34" charset="-120"/>
                    <a:ea typeface="微軟正黑體" panose="020B0604030504040204" pitchFamily="34" charset="-120"/>
                    <a:cs typeface="Noto Sans CJK JP Regular"/>
                  </a:rPr>
                  <a:t> </a:t>
                </a:r>
                <a:r>
                  <a:rPr lang="en-US" altLang="zh-TW" sz="1500" b="1" dirty="0">
                    <a:latin typeface="微軟正黑體" panose="020B0604030504040204" pitchFamily="34" charset="-120"/>
                    <a:ea typeface="微軟正黑體" panose="020B0604030504040204" pitchFamily="34" charset="-120"/>
                    <a:cs typeface="Noto Sans CJK JP Regular"/>
                  </a:rPr>
                  <a:t>is located on the outskirts of a densely populated city. According to the Taichung Fire </a:t>
                </a:r>
                <a:r>
                  <a:rPr lang="en-US" altLang="zh-TW" sz="1500" b="1" dirty="0" smtClean="0">
                    <a:latin typeface="微軟正黑體" panose="020B0604030504040204" pitchFamily="34" charset="-120"/>
                    <a:ea typeface="微軟正黑體" panose="020B0604030504040204" pitchFamily="34" charset="-120"/>
                    <a:cs typeface="Noto Sans CJK JP Regular"/>
                  </a:rPr>
                  <a:t>Department’s </a:t>
                </a:r>
                <a:r>
                  <a:rPr lang="en-US" altLang="zh-TW" sz="1500" b="1" dirty="0">
                    <a:latin typeface="微軟正黑體" panose="020B0604030504040204" pitchFamily="34" charset="-120"/>
                    <a:ea typeface="微軟正黑體" panose="020B0604030504040204" pitchFamily="34" charset="-120"/>
                    <a:cs typeface="Noto Sans CJK JP Regular"/>
                  </a:rPr>
                  <a:t>2013-2017 statistics, there are more than 400 wildfires a </a:t>
                </a:r>
                <a:r>
                  <a:rPr lang="en-US" altLang="zh-TW" sz="1500" b="1" dirty="0" smtClean="0">
                    <a:latin typeface="微軟正黑體" panose="020B0604030504040204" pitchFamily="34" charset="-120"/>
                    <a:ea typeface="微軟正黑體" panose="020B0604030504040204" pitchFamily="34" charset="-120"/>
                    <a:cs typeface="Noto Sans CJK JP Regular"/>
                  </a:rPr>
                  <a:t>year</a:t>
                </a:r>
                <a14:m>
                  <m:oMath xmlns:m="http://schemas.openxmlformats.org/officeDocument/2006/math">
                    <m:r>
                      <a:rPr lang="en-US" altLang="zh-TW" sz="1500" b="1" i="1" smtClean="0">
                        <a:latin typeface="Cambria Math" panose="02040503050406030204" pitchFamily="18" charset="0"/>
                        <a:ea typeface="微軟正黑體" panose="020B0604030504040204" pitchFamily="34" charset="-120"/>
                      </a:rPr>
                      <m:t>.</m:t>
                    </m:r>
                  </m:oMath>
                </a14:m>
                <a:endParaRPr lang="en-US" altLang="zh-TW" sz="1500" b="1" dirty="0" smtClean="0">
                  <a:latin typeface="微軟正黑體" panose="020B0604030504040204" pitchFamily="34" charset="-120"/>
                  <a:ea typeface="微軟正黑體" panose="020B0604030504040204" pitchFamily="34" charset="-120"/>
                  <a:cs typeface="Noto Sans CJK JP Regular"/>
                </a:endParaRPr>
              </a:p>
              <a:p>
                <a:pPr marL="354965" marR="13970" indent="-342265" algn="just">
                  <a:lnSpc>
                    <a:spcPct val="150000"/>
                  </a:lnSpc>
                  <a:spcBef>
                    <a:spcPts val="100"/>
                  </a:spcBef>
                  <a:buFont typeface="Arial"/>
                  <a:buChar char="•"/>
                  <a:tabLst>
                    <a:tab pos="355600" algn="l"/>
                  </a:tabLst>
                </a:pPr>
                <a:r>
                  <a:rPr lang="en-US" altLang="zh-TW" sz="1500" b="1" dirty="0" smtClean="0">
                    <a:latin typeface="微軟正黑體" panose="020B0604030504040204" pitchFamily="34" charset="-120"/>
                    <a:ea typeface="微軟正黑體" panose="020B0604030504040204" pitchFamily="34" charset="-120"/>
                    <a:cs typeface="Noto Sans CJK JP Regular"/>
                  </a:rPr>
                  <a:t>Frequent </a:t>
                </a:r>
                <a:r>
                  <a:rPr lang="en-US" altLang="zh-TW" sz="1500" b="1" dirty="0">
                    <a:latin typeface="微軟正黑體" panose="020B0604030504040204" pitchFamily="34" charset="-120"/>
                    <a:ea typeface="微軟正黑體" panose="020B0604030504040204" pitchFamily="34" charset="-120"/>
                    <a:cs typeface="Noto Sans CJK JP Regular"/>
                  </a:rPr>
                  <a:t>wildfires reduce forest area and hinder plant </a:t>
                </a:r>
                <a:r>
                  <a:rPr lang="en-US" altLang="zh-TW" sz="1500" b="1" dirty="0" smtClean="0">
                    <a:latin typeface="微軟正黑體" panose="020B0604030504040204" pitchFamily="34" charset="-120"/>
                    <a:ea typeface="微軟正黑體" panose="020B0604030504040204" pitchFamily="34" charset="-120"/>
                    <a:cs typeface="Noto Sans CJK JP Regular"/>
                  </a:rPr>
                  <a:t>succession, which </a:t>
                </a:r>
                <a:r>
                  <a:rPr lang="en-US" altLang="zh-TW" sz="1500" b="1" dirty="0">
                    <a:latin typeface="微軟正黑體" panose="020B0604030504040204" pitchFamily="34" charset="-120"/>
                    <a:ea typeface="微軟正黑體" panose="020B0604030504040204" pitchFamily="34" charset="-120"/>
                    <a:cs typeface="Noto Sans CJK JP Regular"/>
                  </a:rPr>
                  <a:t>may reduce water storage capacity of </a:t>
                </a:r>
                <a:r>
                  <a:rPr lang="en-US" altLang="zh-TW" sz="1500" b="1" dirty="0" err="1">
                    <a:latin typeface="微軟正黑體" panose="020B0604030504040204" pitchFamily="34" charset="-120"/>
                    <a:ea typeface="微軟正黑體" panose="020B0604030504040204" pitchFamily="34" charset="-120"/>
                    <a:cs typeface="Noto Sans CJK JP Regular"/>
                  </a:rPr>
                  <a:t>Dadu</a:t>
                </a:r>
                <a:r>
                  <a:rPr lang="en-US" altLang="zh-TW" sz="1500" b="1" dirty="0">
                    <a:latin typeface="微軟正黑體" panose="020B0604030504040204" pitchFamily="34" charset="-120"/>
                    <a:ea typeface="微軟正黑體" panose="020B0604030504040204" pitchFamily="34" charset="-120"/>
                    <a:cs typeface="Noto Sans CJK JP Regular"/>
                  </a:rPr>
                  <a:t> Plateau and can easily lead to flooding </a:t>
                </a:r>
                <a:r>
                  <a:rPr lang="en-US" altLang="zh-TW" sz="1500" b="1" dirty="0" smtClean="0">
                    <a:latin typeface="微軟正黑體" panose="020B0604030504040204" pitchFamily="34" charset="-120"/>
                    <a:ea typeface="微軟正黑體" panose="020B0604030504040204" pitchFamily="34" charset="-120"/>
                    <a:cs typeface="Noto Sans CJK JP Regular"/>
                  </a:rPr>
                  <a:t>during </a:t>
                </a:r>
                <a:r>
                  <a:rPr lang="en-US" altLang="zh-TW" sz="1500" b="1" dirty="0">
                    <a:latin typeface="微軟正黑體" panose="020B0604030504040204" pitchFamily="34" charset="-120"/>
                    <a:ea typeface="微軟正黑體" panose="020B0604030504040204" pitchFamily="34" charset="-120"/>
                    <a:cs typeface="Noto Sans CJK JP Regular"/>
                  </a:rPr>
                  <a:t>heavy rains (Cho, 2017).</a:t>
                </a:r>
                <a:endParaRPr lang="en-US" altLang="zh-TW" sz="1500" b="1" dirty="0" smtClean="0">
                  <a:latin typeface="微軟正黑體" panose="020B0604030504040204" pitchFamily="34" charset="-120"/>
                  <a:ea typeface="微軟正黑體" panose="020B0604030504040204" pitchFamily="34" charset="-120"/>
                  <a:cs typeface="Noto Sans CJK JP Regular"/>
                </a:endParaRPr>
              </a:p>
              <a:p>
                <a:pPr marL="354965" marR="13970" indent="-342265" algn="just">
                  <a:lnSpc>
                    <a:spcPct val="150000"/>
                  </a:lnSpc>
                  <a:spcBef>
                    <a:spcPts val="100"/>
                  </a:spcBef>
                  <a:buFont typeface="Arial"/>
                  <a:buChar char="•"/>
                  <a:tabLst>
                    <a:tab pos="355600" algn="l"/>
                  </a:tabLst>
                </a:pPr>
                <a:r>
                  <a:rPr lang="en-US" altLang="zh-TW" sz="1500" b="1" dirty="0" smtClean="0">
                    <a:latin typeface="微軟正黑體" panose="020B0604030504040204" pitchFamily="34" charset="-120"/>
                    <a:ea typeface="微軟正黑體" panose="020B0604030504040204" pitchFamily="34" charset="-120"/>
                    <a:cs typeface="Noto Sans CJK JP Regular"/>
                  </a:rPr>
                  <a:t>Established </a:t>
                </a:r>
                <a:r>
                  <a:rPr lang="en-US" altLang="zh-TW" sz="1500" b="1" dirty="0">
                    <a:latin typeface="微軟正黑體" panose="020B0604030504040204" pitchFamily="34" charset="-120"/>
                    <a:ea typeface="微軟正黑體" panose="020B0604030504040204" pitchFamily="34" charset="-120"/>
                    <a:cs typeface="Noto Sans CJK JP Regular"/>
                  </a:rPr>
                  <a:t>a model for estimating the spatial distribution of wildfire risk at the mostly occurring period </a:t>
                </a:r>
                <a:r>
                  <a:rPr lang="en-US" altLang="zh-TW" sz="1500" b="1" dirty="0" smtClean="0">
                    <a:latin typeface="微軟正黑體" panose="020B0604030504040204" pitchFamily="34" charset="-120"/>
                    <a:ea typeface="微軟正黑體" panose="020B0604030504040204" pitchFamily="34" charset="-120"/>
                    <a:cs typeface="Noto Sans CJK JP Regular"/>
                  </a:rPr>
                  <a:t>.</a:t>
                </a:r>
                <a:endParaRPr lang="zh-TW" altLang="en-US" sz="1500" b="1" dirty="0">
                  <a:latin typeface="微軟正黑體" panose="020B0604030504040204" pitchFamily="34" charset="-120"/>
                  <a:ea typeface="微軟正黑體" panose="020B0604030504040204" pitchFamily="34" charset="-120"/>
                  <a:cs typeface="Noto Sans CJK JP Regular"/>
                </a:endParaRPr>
              </a:p>
            </p:txBody>
          </p:sp>
        </mc:Choice>
        <mc:Fallback>
          <p:sp>
            <p:nvSpPr>
              <p:cNvPr id="2" name="矩形 1"/>
              <p:cNvSpPr>
                <a:spLocks noRot="1" noChangeAspect="1" noMove="1" noResize="1" noEditPoints="1" noAdjustHandles="1" noChangeArrowheads="1" noChangeShapeType="1" noTextEdit="1"/>
              </p:cNvSpPr>
              <p:nvPr/>
            </p:nvSpPr>
            <p:spPr>
              <a:xfrm>
                <a:off x="0" y="1326514"/>
                <a:ext cx="9144000" cy="2499274"/>
              </a:xfrm>
              <a:prstGeom prst="rect">
                <a:avLst/>
              </a:prstGeom>
              <a:blipFill rotWithShape="0">
                <a:blip r:embed="rId4"/>
                <a:stretch>
                  <a:fillRect l="-67" r="-133" b="-1707"/>
                </a:stretch>
              </a:blipFill>
            </p:spPr>
            <p:txBody>
              <a:bodyPr/>
              <a:lstStyle/>
              <a:p>
                <a:r>
                  <a:rPr lang="zh-TW" altLang="en-US">
                    <a:noFill/>
                  </a:rPr>
                  <a:t> </a:t>
                </a:r>
              </a:p>
            </p:txBody>
          </p:sp>
        </mc:Fallback>
      </mc:AlternateContent>
      <p:sp>
        <p:nvSpPr>
          <p:cNvPr id="10" name="矩形 9"/>
          <p:cNvSpPr/>
          <p:nvPr/>
        </p:nvSpPr>
        <p:spPr>
          <a:xfrm>
            <a:off x="7709601" y="6277657"/>
            <a:ext cx="1382110" cy="307777"/>
          </a:xfrm>
          <a:prstGeom prst="rect">
            <a:avLst/>
          </a:prstGeom>
        </p:spPr>
        <p:txBody>
          <a:bodyPr wrap="none">
            <a:spAutoFit/>
          </a:bodyPr>
          <a:lstStyle/>
          <a:p>
            <a:r>
              <a:rPr lang="en-US" altLang="zh-TW" sz="1400" b="1" dirty="0" smtClean="0">
                <a:solidFill>
                  <a:schemeClr val="bg1"/>
                </a:solidFill>
                <a:latin typeface="微軟正黑體" panose="020B0604030504040204" pitchFamily="34" charset="-120"/>
                <a:ea typeface="微軟正黑體" panose="020B0604030504040204" pitchFamily="34" charset="-120"/>
                <a:cs typeface="Noto Sans CJK JP Regular"/>
              </a:rPr>
              <a:t>(Zhang,2018) </a:t>
            </a:r>
            <a:endParaRPr lang="zh-TW" altLang="en-US" sz="1400" dirty="0">
              <a:solidFill>
                <a:schemeClr val="bg1"/>
              </a:solidFill>
            </a:endParaRPr>
          </a:p>
        </p:txBody>
      </p:sp>
      <p:sp>
        <p:nvSpPr>
          <p:cNvPr id="14" name="矩形 13"/>
          <p:cNvSpPr/>
          <p:nvPr/>
        </p:nvSpPr>
        <p:spPr>
          <a:xfrm>
            <a:off x="1190625" y="165407"/>
            <a:ext cx="6919867" cy="477054"/>
          </a:xfrm>
          <a:prstGeom prst="rect">
            <a:avLst/>
          </a:prstGeom>
        </p:spPr>
        <p:txBody>
          <a:bodyPr wrap="square">
            <a:spAutoFit/>
          </a:bodyPr>
          <a:lstStyle/>
          <a:p>
            <a:pPr marL="214308" indent="-214308">
              <a:buFont typeface="Wingdings" panose="05000000000000000000" pitchFamily="2" charset="2"/>
              <a:buChar char="Ø"/>
            </a:pPr>
            <a:r>
              <a:rPr lang="en-US" altLang="zh-TW" sz="2500" b="1" dirty="0" smtClean="0">
                <a:latin typeface="Times New Roman" panose="02020603050405020304" pitchFamily="18" charset="0"/>
                <a:ea typeface="標楷體" panose="03000509000000000000" pitchFamily="65" charset="-120"/>
                <a:cs typeface="Times New Roman" panose="02020603050405020304" pitchFamily="18" charset="0"/>
              </a:rPr>
              <a:t>Introduction</a:t>
            </a:r>
            <a:endParaRPr lang="en-US" altLang="zh-TW" sz="2500" b="1"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208061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52525" y="112645"/>
            <a:ext cx="6919867" cy="477054"/>
          </a:xfrm>
          <a:prstGeom prst="rect">
            <a:avLst/>
          </a:prstGeom>
        </p:spPr>
        <p:txBody>
          <a:bodyPr wrap="square">
            <a:spAutoFit/>
          </a:bodyPr>
          <a:lstStyle/>
          <a:p>
            <a:pPr marL="214308" indent="-214308">
              <a:buFont typeface="Wingdings" panose="05000000000000000000" pitchFamily="2" charset="2"/>
              <a:buChar char="Ø"/>
            </a:pPr>
            <a:r>
              <a:rPr lang="en-US" altLang="zh-TW" sz="2500" b="1" dirty="0" smtClean="0">
                <a:latin typeface="Times New Roman" panose="02020603050405020304" pitchFamily="18" charset="0"/>
                <a:ea typeface="標楷體" panose="03000509000000000000" pitchFamily="65" charset="-120"/>
                <a:cs typeface="Times New Roman" panose="02020603050405020304" pitchFamily="18" charset="0"/>
              </a:rPr>
              <a:t>Results </a:t>
            </a:r>
            <a:r>
              <a:rPr lang="en-US" altLang="zh-TW" sz="2500" b="1" dirty="0">
                <a:latin typeface="Times New Roman" panose="02020603050405020304" pitchFamily="18" charset="0"/>
                <a:ea typeface="標楷體" panose="03000509000000000000" pitchFamily="65" charset="-120"/>
                <a:cs typeface="Times New Roman" panose="02020603050405020304" pitchFamily="18" charset="0"/>
              </a:rPr>
              <a:t>and </a:t>
            </a:r>
            <a:r>
              <a:rPr lang="en-US" altLang="zh-TW" sz="2500" b="1" dirty="0" smtClean="0">
                <a:latin typeface="Times New Roman" panose="02020603050405020304" pitchFamily="18" charset="0"/>
                <a:ea typeface="標楷體" panose="03000509000000000000" pitchFamily="65" charset="-120"/>
                <a:cs typeface="Times New Roman" panose="02020603050405020304" pitchFamily="18" charset="0"/>
              </a:rPr>
              <a:t>Discussions</a:t>
            </a:r>
            <a:endParaRPr lang="en-US" altLang="zh-TW" sz="25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矩形 6"/>
          <p:cNvSpPr/>
          <p:nvPr/>
        </p:nvSpPr>
        <p:spPr>
          <a:xfrm>
            <a:off x="0" y="1166855"/>
            <a:ext cx="5512278" cy="461665"/>
          </a:xfrm>
          <a:prstGeom prst="rect">
            <a:avLst/>
          </a:prstGeom>
        </p:spPr>
        <p:txBody>
          <a:bodyPr wrap="none">
            <a:spAutoFit/>
          </a:bodyPr>
          <a:lstStyle/>
          <a:p>
            <a:r>
              <a:rPr lang="en-US" altLang="zh-TW" sz="2400" b="1" dirty="0" smtClean="0">
                <a:latin typeface="Times New Roman" panose="02020603050405020304" pitchFamily="18" charset="0"/>
                <a:cs typeface="Times New Roman" panose="02020603050405020304" pitchFamily="18" charset="0"/>
              </a:rPr>
              <a:t>Spatial </a:t>
            </a:r>
            <a:r>
              <a:rPr lang="en-US" altLang="zh-TW" sz="2400" b="1" dirty="0">
                <a:latin typeface="Times New Roman" panose="02020603050405020304" pitchFamily="18" charset="0"/>
                <a:cs typeface="Times New Roman" panose="02020603050405020304" pitchFamily="18" charset="0"/>
              </a:rPr>
              <a:t>distribution of wildfire risk </a:t>
            </a:r>
            <a:r>
              <a:rPr lang="en-US" altLang="zh-TW" sz="2400" b="1" dirty="0" smtClean="0">
                <a:latin typeface="Times New Roman" panose="02020603050405020304" pitchFamily="18" charset="0"/>
                <a:cs typeface="Times New Roman" panose="02020603050405020304" pitchFamily="18" charset="0"/>
              </a:rPr>
              <a:t>(</a:t>
            </a:r>
            <a:r>
              <a:rPr lang="en-US" altLang="zh-TW" sz="2400" b="1" dirty="0" smtClean="0">
                <a:latin typeface="Times New Roman" panose="02020603050405020304" pitchFamily="18" charset="0"/>
                <a:cs typeface="Times New Roman" panose="02020603050405020304" pitchFamily="18" charset="0"/>
              </a:rPr>
              <a:t>1/4) </a:t>
            </a:r>
            <a:endParaRPr lang="en-US" altLang="zh-TW" sz="2400" b="1" dirty="0">
              <a:latin typeface="Times New Roman" panose="02020603050405020304" pitchFamily="18" charset="0"/>
              <a:cs typeface="Times New Roman" panose="02020603050405020304" pitchFamily="18" charset="0"/>
            </a:endParaRPr>
          </a:p>
        </p:txBody>
      </p:sp>
      <p:sp>
        <p:nvSpPr>
          <p:cNvPr id="2" name="矩形 1"/>
          <p:cNvSpPr/>
          <p:nvPr/>
        </p:nvSpPr>
        <p:spPr>
          <a:xfrm>
            <a:off x="0" y="1744011"/>
            <a:ext cx="8920264" cy="923330"/>
          </a:xfrm>
          <a:prstGeom prst="rect">
            <a:avLst/>
          </a:prstGeom>
        </p:spPr>
        <p:txBody>
          <a:bodyPr wrap="square">
            <a:spAutoFit/>
          </a:bodyPr>
          <a:lstStyle/>
          <a:p>
            <a:pPr indent="457200" algn="just"/>
            <a:r>
              <a:rPr lang="en-US" altLang="zh-TW" dirty="0" smtClean="0">
                <a:latin typeface="Times New Roman" panose="02020603050405020304" pitchFamily="18" charset="0"/>
                <a:cs typeface="Times New Roman" panose="02020603050405020304" pitchFamily="18" charset="0"/>
              </a:rPr>
              <a:t>The s</a:t>
            </a:r>
            <a:r>
              <a:rPr lang="en-US" altLang="zh-TW" dirty="0" smtClean="0">
                <a:latin typeface="Times New Roman" panose="02020603050405020304" pitchFamily="18" charset="0"/>
                <a:cs typeface="Times New Roman" panose="02020603050405020304" pitchFamily="18" charset="0"/>
              </a:rPr>
              <a:t>patial </a:t>
            </a:r>
            <a:r>
              <a:rPr lang="en-US" altLang="zh-TW" dirty="0">
                <a:latin typeface="Times New Roman" panose="02020603050405020304" pitchFamily="18" charset="0"/>
                <a:cs typeface="Times New Roman" panose="02020603050405020304" pitchFamily="18" charset="0"/>
              </a:rPr>
              <a:t>distribution of wildfire </a:t>
            </a:r>
            <a:r>
              <a:rPr lang="en-US" altLang="zh-TW" dirty="0" smtClean="0">
                <a:latin typeface="Times New Roman" panose="02020603050405020304" pitchFamily="18" charset="0"/>
                <a:cs typeface="Times New Roman" panose="02020603050405020304" pitchFamily="18" charset="0"/>
              </a:rPr>
              <a:t>vulnerability can be displayed </a:t>
            </a:r>
            <a:r>
              <a:rPr lang="en-US" altLang="zh-TW" dirty="0">
                <a:latin typeface="Times New Roman" panose="02020603050405020304" pitchFamily="18" charset="0"/>
                <a:cs typeface="Times New Roman" panose="02020603050405020304" pitchFamily="18" charset="0"/>
              </a:rPr>
              <a:t>using </a:t>
            </a:r>
            <a:r>
              <a:rPr lang="en-US" altLang="zh-TW" dirty="0" smtClean="0">
                <a:latin typeface="Times New Roman" panose="02020603050405020304" pitchFamily="18" charset="0"/>
                <a:cs typeface="Times New Roman" panose="02020603050405020304" pitchFamily="18" charset="0"/>
              </a:rPr>
              <a:t>related environment indicators extracted from satellite images taken at high-risk </a:t>
            </a:r>
            <a:r>
              <a:rPr lang="en-US" altLang="zh-TW" dirty="0">
                <a:latin typeface="Times New Roman" panose="02020603050405020304" pitchFamily="18" charset="0"/>
                <a:cs typeface="Times New Roman" panose="02020603050405020304" pitchFamily="18" charset="0"/>
              </a:rPr>
              <a:t>wildfire </a:t>
            </a:r>
            <a:r>
              <a:rPr lang="en-US" altLang="zh-TW" dirty="0" smtClean="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March and </a:t>
            </a:r>
            <a:r>
              <a:rPr lang="en-US" altLang="zh-TW" dirty="0" smtClean="0">
                <a:latin typeface="Times New Roman" panose="02020603050405020304" pitchFamily="18" charset="0"/>
                <a:cs typeface="Times New Roman" panose="02020603050405020304" pitchFamily="18" charset="0"/>
              </a:rPr>
              <a:t>April)</a:t>
            </a:r>
            <a:r>
              <a:rPr lang="en-US" altLang="zh-TW" dirty="0" smtClean="0">
                <a:latin typeface="Times New Roman" panose="02020603050405020304" pitchFamily="18" charset="0"/>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p:txBody>
      </p:sp>
      <p:pic>
        <p:nvPicPr>
          <p:cNvPr id="6" name="圖片 5"/>
          <p:cNvPicPr/>
          <p:nvPr/>
        </p:nvPicPr>
        <p:blipFill rotWithShape="1">
          <a:blip r:embed="rId3" cstate="print">
            <a:extLst>
              <a:ext uri="{28A0092B-C50C-407E-A947-70E740481C1C}">
                <a14:useLocalDpi xmlns:a14="http://schemas.microsoft.com/office/drawing/2010/main" val="0"/>
              </a:ext>
            </a:extLst>
          </a:blip>
          <a:srcRect l="4576" t="3394" r="3722" b="3022"/>
          <a:stretch/>
        </p:blipFill>
        <p:spPr bwMode="auto">
          <a:xfrm>
            <a:off x="302837" y="3190686"/>
            <a:ext cx="1966514" cy="2880000"/>
          </a:xfrm>
          <a:prstGeom prst="rect">
            <a:avLst/>
          </a:prstGeom>
          <a:ln>
            <a:noFill/>
          </a:ln>
          <a:extLst>
            <a:ext uri="{53640926-AAD7-44D8-BBD7-CCE9431645EC}">
              <a14:shadowObscured xmlns:a14="http://schemas.microsoft.com/office/drawing/2010/main"/>
            </a:ext>
          </a:extLst>
        </p:spPr>
      </p:pic>
      <p:pic>
        <p:nvPicPr>
          <p:cNvPr id="8" name="圖片 7"/>
          <p:cNvPicPr/>
          <p:nvPr/>
        </p:nvPicPr>
        <p:blipFill rotWithShape="1">
          <a:blip r:embed="rId4" cstate="print">
            <a:extLst>
              <a:ext uri="{28A0092B-C50C-407E-A947-70E740481C1C}">
                <a14:useLocalDpi xmlns:a14="http://schemas.microsoft.com/office/drawing/2010/main" val="0"/>
              </a:ext>
            </a:extLst>
          </a:blip>
          <a:srcRect l="4625" t="3429" r="3933" b="3483"/>
          <a:stretch/>
        </p:blipFill>
        <p:spPr bwMode="auto">
          <a:xfrm>
            <a:off x="2463906" y="3190686"/>
            <a:ext cx="1931548" cy="2880000"/>
          </a:xfrm>
          <a:prstGeom prst="rect">
            <a:avLst/>
          </a:prstGeom>
          <a:ln>
            <a:noFill/>
          </a:ln>
          <a:extLst>
            <a:ext uri="{53640926-AAD7-44D8-BBD7-CCE9431645EC}">
              <a14:shadowObscured xmlns:a14="http://schemas.microsoft.com/office/drawing/2010/main"/>
            </a:ext>
          </a:extLst>
        </p:spPr>
      </p:pic>
      <p:pic>
        <p:nvPicPr>
          <p:cNvPr id="9" name="圖片 8"/>
          <p:cNvPicPr/>
          <p:nvPr/>
        </p:nvPicPr>
        <p:blipFill rotWithShape="1">
          <a:blip r:embed="rId5" cstate="print">
            <a:extLst>
              <a:ext uri="{28A0092B-C50C-407E-A947-70E740481C1C}">
                <a14:useLocalDpi xmlns:a14="http://schemas.microsoft.com/office/drawing/2010/main" val="0"/>
              </a:ext>
            </a:extLst>
          </a:blip>
          <a:srcRect l="4405" t="3429" r="5046" b="3493"/>
          <a:stretch/>
        </p:blipFill>
        <p:spPr bwMode="auto">
          <a:xfrm>
            <a:off x="4553497" y="3190686"/>
            <a:ext cx="1995153" cy="2880000"/>
          </a:xfrm>
          <a:prstGeom prst="rect">
            <a:avLst/>
          </a:prstGeom>
          <a:ln>
            <a:noFill/>
          </a:ln>
          <a:extLst>
            <a:ext uri="{53640926-AAD7-44D8-BBD7-CCE9431645EC}">
              <a14:shadowObscured xmlns:a14="http://schemas.microsoft.com/office/drawing/2010/main"/>
            </a:ext>
          </a:extLst>
        </p:spPr>
      </p:pic>
      <p:pic>
        <p:nvPicPr>
          <p:cNvPr id="10" name="圖片 9"/>
          <p:cNvPicPr/>
          <p:nvPr/>
        </p:nvPicPr>
        <p:blipFill rotWithShape="1">
          <a:blip r:embed="rId6" cstate="print">
            <a:extLst>
              <a:ext uri="{28A0092B-C50C-407E-A947-70E740481C1C}">
                <a14:useLocalDpi xmlns:a14="http://schemas.microsoft.com/office/drawing/2010/main" val="0"/>
              </a:ext>
            </a:extLst>
          </a:blip>
          <a:srcRect l="4839" t="3429" r="3945" b="3173"/>
          <a:stretch/>
        </p:blipFill>
        <p:spPr bwMode="auto">
          <a:xfrm>
            <a:off x="6741269" y="3190686"/>
            <a:ext cx="2020454" cy="2880000"/>
          </a:xfrm>
          <a:prstGeom prst="rect">
            <a:avLst/>
          </a:prstGeom>
          <a:ln>
            <a:noFill/>
          </a:ln>
          <a:extLst>
            <a:ext uri="{53640926-AAD7-44D8-BBD7-CCE9431645EC}">
              <a14:shadowObscured xmlns:a14="http://schemas.microsoft.com/office/drawing/2010/main"/>
            </a:ext>
          </a:extLst>
        </p:spPr>
      </p:pic>
      <p:sp>
        <p:nvSpPr>
          <p:cNvPr id="3" name="矩形 2"/>
          <p:cNvSpPr/>
          <p:nvPr/>
        </p:nvSpPr>
        <p:spPr>
          <a:xfrm>
            <a:off x="1573327" y="5267687"/>
            <a:ext cx="479618" cy="230832"/>
          </a:xfrm>
          <a:prstGeom prst="rect">
            <a:avLst/>
          </a:prstGeom>
          <a:solidFill>
            <a:schemeClr val="bg1"/>
          </a:solidFill>
          <a:ln>
            <a:solidFill>
              <a:schemeClr val="bg1"/>
            </a:solidFill>
          </a:ln>
        </p:spPr>
        <p:txBody>
          <a:bodyPr wrap="none">
            <a:spAutoFit/>
          </a:bodyPr>
          <a:lstStyle/>
          <a:p>
            <a:r>
              <a:rPr lang="en-US" altLang="zh-TW" sz="900" b="1" dirty="0" smtClean="0">
                <a:latin typeface="Times New Roman" panose="02020603050405020304" pitchFamily="18" charset="0"/>
                <a:cs typeface="Times New Roman" panose="02020603050405020304" pitchFamily="18" charset="0"/>
              </a:rPr>
              <a:t>NDVI</a:t>
            </a:r>
            <a:endParaRPr lang="zh-TW" altLang="en-US" sz="900" b="1" dirty="0"/>
          </a:p>
        </p:txBody>
      </p:sp>
      <p:sp>
        <p:nvSpPr>
          <p:cNvPr id="4" name="矩形 3"/>
          <p:cNvSpPr/>
          <p:nvPr/>
        </p:nvSpPr>
        <p:spPr>
          <a:xfrm>
            <a:off x="2102837" y="4265737"/>
            <a:ext cx="389850" cy="523220"/>
          </a:xfrm>
          <a:prstGeom prst="rect">
            <a:avLst/>
          </a:prstGeom>
        </p:spPr>
        <p:txBody>
          <a:bodyPr wrap="none">
            <a:spAutoFit/>
          </a:bodyPr>
          <a:lstStyle/>
          <a:p>
            <a:r>
              <a:rPr lang="en-US" altLang="zh-TW" sz="28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a:t>
            </a:r>
            <a:endParaRPr lang="zh-TW" altLang="en-US" sz="2800" b="1" dirty="0">
              <a:ln w="22225">
                <a:solidFill>
                  <a:schemeClr val="accent2"/>
                </a:solidFill>
                <a:prstDash val="solid"/>
              </a:ln>
              <a:solidFill>
                <a:schemeClr val="accent2">
                  <a:lumMod val="40000"/>
                  <a:lumOff val="60000"/>
                </a:schemeClr>
              </a:solidFill>
            </a:endParaRPr>
          </a:p>
        </p:txBody>
      </p:sp>
      <p:sp>
        <p:nvSpPr>
          <p:cNvPr id="11" name="矩形 10"/>
          <p:cNvSpPr/>
          <p:nvPr/>
        </p:nvSpPr>
        <p:spPr>
          <a:xfrm>
            <a:off x="4200899" y="4265737"/>
            <a:ext cx="389850" cy="523220"/>
          </a:xfrm>
          <a:prstGeom prst="rect">
            <a:avLst/>
          </a:prstGeom>
        </p:spPr>
        <p:txBody>
          <a:bodyPr wrap="none">
            <a:spAutoFit/>
          </a:bodyPr>
          <a:lstStyle/>
          <a:p>
            <a:r>
              <a:rPr lang="en-US" altLang="zh-TW" sz="28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a:t>
            </a:r>
            <a:endParaRPr lang="zh-TW" altLang="en-US" sz="2800" b="1" dirty="0">
              <a:ln w="22225">
                <a:solidFill>
                  <a:schemeClr val="accent2"/>
                </a:solidFill>
                <a:prstDash val="solid"/>
              </a:ln>
              <a:solidFill>
                <a:schemeClr val="accent2">
                  <a:lumMod val="40000"/>
                  <a:lumOff val="60000"/>
                </a:schemeClr>
              </a:solidFill>
            </a:endParaRPr>
          </a:p>
        </p:txBody>
      </p:sp>
      <p:sp>
        <p:nvSpPr>
          <p:cNvPr id="12" name="矩形 11"/>
          <p:cNvSpPr/>
          <p:nvPr/>
        </p:nvSpPr>
        <p:spPr>
          <a:xfrm>
            <a:off x="6542689" y="4265737"/>
            <a:ext cx="389850" cy="523220"/>
          </a:xfrm>
          <a:prstGeom prst="rect">
            <a:avLst/>
          </a:prstGeom>
        </p:spPr>
        <p:txBody>
          <a:bodyPr wrap="none">
            <a:spAutoFit/>
          </a:bodyPr>
          <a:lstStyle/>
          <a:p>
            <a:r>
              <a:rPr lang="en-US" altLang="zh-TW" sz="28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a:t>
            </a:r>
            <a:endParaRPr lang="zh-TW" altLang="en-US" sz="2800" b="1" dirty="0">
              <a:ln w="22225">
                <a:solidFill>
                  <a:schemeClr val="accent2"/>
                </a:solidFill>
                <a:prstDash val="solid"/>
              </a:ln>
              <a:solidFill>
                <a:schemeClr val="accent2">
                  <a:lumMod val="40000"/>
                  <a:lumOff val="60000"/>
                </a:schemeClr>
              </a:solidFill>
            </a:endParaRPr>
          </a:p>
        </p:txBody>
      </p:sp>
      <p:sp>
        <p:nvSpPr>
          <p:cNvPr id="13" name="矩形 12"/>
          <p:cNvSpPr/>
          <p:nvPr/>
        </p:nvSpPr>
        <p:spPr>
          <a:xfrm>
            <a:off x="607776" y="6175151"/>
            <a:ext cx="1089498" cy="369332"/>
          </a:xfrm>
          <a:prstGeom prst="rect">
            <a:avLst/>
          </a:prstGeom>
        </p:spPr>
        <p:txBody>
          <a:bodyPr wrap="square">
            <a:spAutoFit/>
          </a:bodyPr>
          <a:lstStyle/>
          <a:p>
            <a:pPr algn="ctr"/>
            <a:r>
              <a:rPr lang="en-US" altLang="zh-TW" b="1" kern="100" dirty="0" smtClean="0">
                <a:solidFill>
                  <a:srgbClr val="000000"/>
                </a:solidFill>
                <a:latin typeface="Times New Roman" panose="02020603050405020304" pitchFamily="18" charset="0"/>
              </a:rPr>
              <a:t>NDVI</a:t>
            </a:r>
            <a:endParaRPr lang="zh-TW" altLang="en-US" b="1" dirty="0"/>
          </a:p>
        </p:txBody>
      </p:sp>
      <p:sp>
        <p:nvSpPr>
          <p:cNvPr id="14" name="矩形 13"/>
          <p:cNvSpPr/>
          <p:nvPr/>
        </p:nvSpPr>
        <p:spPr>
          <a:xfrm>
            <a:off x="2492687" y="6175151"/>
            <a:ext cx="1001949" cy="369332"/>
          </a:xfrm>
          <a:prstGeom prst="rect">
            <a:avLst/>
          </a:prstGeom>
        </p:spPr>
        <p:txBody>
          <a:bodyPr wrap="square">
            <a:spAutoFit/>
          </a:bodyPr>
          <a:lstStyle/>
          <a:p>
            <a:r>
              <a:rPr lang="en-US" altLang="zh-TW" b="1" kern="100" dirty="0" err="1" smtClean="0">
                <a:solidFill>
                  <a:srgbClr val="000000"/>
                </a:solidFill>
                <a:latin typeface="Times New Roman" panose="02020603050405020304" pitchFamily="18" charset="0"/>
              </a:rPr>
              <a:t>iNDWI</a:t>
            </a:r>
            <a:endParaRPr lang="zh-TW" altLang="en-US" b="1" dirty="0"/>
          </a:p>
        </p:txBody>
      </p:sp>
      <p:sp>
        <p:nvSpPr>
          <p:cNvPr id="15" name="矩形 14"/>
          <p:cNvSpPr/>
          <p:nvPr/>
        </p:nvSpPr>
        <p:spPr>
          <a:xfrm>
            <a:off x="4612458" y="6175151"/>
            <a:ext cx="1599362" cy="369332"/>
          </a:xfrm>
          <a:prstGeom prst="rect">
            <a:avLst/>
          </a:prstGeom>
        </p:spPr>
        <p:txBody>
          <a:bodyPr wrap="square">
            <a:spAutoFit/>
          </a:bodyPr>
          <a:lstStyle/>
          <a:p>
            <a:pPr algn="ctr"/>
            <a:r>
              <a:rPr lang="en-US" altLang="zh-TW" b="1" kern="100" dirty="0" smtClean="0">
                <a:latin typeface="Times New Roman" panose="02020603050405020304" pitchFamily="18" charset="0"/>
              </a:rPr>
              <a:t>Fuel </a:t>
            </a:r>
            <a:r>
              <a:rPr lang="en-US" altLang="zh-TW" b="1" kern="100" dirty="0">
                <a:latin typeface="Times New Roman" panose="02020603050405020304" pitchFamily="18" charset="0"/>
              </a:rPr>
              <a:t>property</a:t>
            </a:r>
            <a:endParaRPr lang="zh-TW" altLang="en-US" b="1" dirty="0"/>
          </a:p>
        </p:txBody>
      </p:sp>
      <p:sp>
        <p:nvSpPr>
          <p:cNvPr id="16" name="矩形 15"/>
          <p:cNvSpPr/>
          <p:nvPr/>
        </p:nvSpPr>
        <p:spPr>
          <a:xfrm>
            <a:off x="6640118" y="6175151"/>
            <a:ext cx="2384842" cy="369332"/>
          </a:xfrm>
          <a:prstGeom prst="rect">
            <a:avLst/>
          </a:prstGeom>
        </p:spPr>
        <p:txBody>
          <a:bodyPr wrap="square">
            <a:spAutoFit/>
          </a:bodyPr>
          <a:lstStyle/>
          <a:p>
            <a:r>
              <a:rPr lang="en-US" altLang="zh-TW" b="1" kern="100" dirty="0" smtClean="0">
                <a:solidFill>
                  <a:srgbClr val="000000"/>
                </a:solidFill>
                <a:latin typeface="Times New Roman" panose="02020603050405020304" pitchFamily="18" charset="0"/>
              </a:rPr>
              <a:t>Wildfire </a:t>
            </a:r>
            <a:r>
              <a:rPr lang="en-US" altLang="zh-TW" b="1" kern="100" dirty="0">
                <a:solidFill>
                  <a:srgbClr val="000000"/>
                </a:solidFill>
                <a:latin typeface="Times New Roman" panose="02020603050405020304" pitchFamily="18" charset="0"/>
              </a:rPr>
              <a:t>vulnerability</a:t>
            </a:r>
            <a:endParaRPr lang="zh-TW" altLang="en-US" b="1" dirty="0"/>
          </a:p>
        </p:txBody>
      </p:sp>
    </p:spTree>
    <p:extLst>
      <p:ext uri="{BB962C8B-B14F-4D97-AF65-F5344CB8AC3E}">
        <p14:creationId xmlns:p14="http://schemas.microsoft.com/office/powerpoint/2010/main" val="4009938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52525" y="112645"/>
            <a:ext cx="6919867" cy="477054"/>
          </a:xfrm>
          <a:prstGeom prst="rect">
            <a:avLst/>
          </a:prstGeom>
        </p:spPr>
        <p:txBody>
          <a:bodyPr wrap="square">
            <a:spAutoFit/>
          </a:bodyPr>
          <a:lstStyle/>
          <a:p>
            <a:pPr marL="214308" indent="-214308">
              <a:buFont typeface="Wingdings" panose="05000000000000000000" pitchFamily="2" charset="2"/>
              <a:buChar char="Ø"/>
            </a:pPr>
            <a:r>
              <a:rPr lang="en-US" altLang="zh-TW" sz="2500" b="1" dirty="0" smtClean="0">
                <a:latin typeface="Times New Roman" panose="02020603050405020304" pitchFamily="18" charset="0"/>
                <a:ea typeface="標楷體" panose="03000509000000000000" pitchFamily="65" charset="-120"/>
                <a:cs typeface="Times New Roman" panose="02020603050405020304" pitchFamily="18" charset="0"/>
              </a:rPr>
              <a:t>Results </a:t>
            </a:r>
            <a:r>
              <a:rPr lang="en-US" altLang="zh-TW" sz="2500" b="1" dirty="0">
                <a:latin typeface="Times New Roman" panose="02020603050405020304" pitchFamily="18" charset="0"/>
                <a:ea typeface="標楷體" panose="03000509000000000000" pitchFamily="65" charset="-120"/>
                <a:cs typeface="Times New Roman" panose="02020603050405020304" pitchFamily="18" charset="0"/>
              </a:rPr>
              <a:t>and </a:t>
            </a:r>
            <a:r>
              <a:rPr lang="en-US" altLang="zh-TW" sz="2500" b="1" dirty="0" smtClean="0">
                <a:latin typeface="Times New Roman" panose="02020603050405020304" pitchFamily="18" charset="0"/>
                <a:ea typeface="標楷體" panose="03000509000000000000" pitchFamily="65" charset="-120"/>
                <a:cs typeface="Times New Roman" panose="02020603050405020304" pitchFamily="18" charset="0"/>
              </a:rPr>
              <a:t>Discussions</a:t>
            </a:r>
            <a:endParaRPr lang="en-US" altLang="zh-TW" sz="25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矩形 6"/>
          <p:cNvSpPr/>
          <p:nvPr/>
        </p:nvSpPr>
        <p:spPr>
          <a:xfrm>
            <a:off x="0" y="1166855"/>
            <a:ext cx="5512278" cy="461665"/>
          </a:xfrm>
          <a:prstGeom prst="rect">
            <a:avLst/>
          </a:prstGeom>
        </p:spPr>
        <p:txBody>
          <a:bodyPr wrap="none">
            <a:spAutoFit/>
          </a:bodyPr>
          <a:lstStyle/>
          <a:p>
            <a:r>
              <a:rPr lang="en-US" altLang="zh-TW" sz="2400" b="1" dirty="0" smtClean="0">
                <a:latin typeface="Times New Roman" panose="02020603050405020304" pitchFamily="18" charset="0"/>
                <a:cs typeface="Times New Roman" panose="02020603050405020304" pitchFamily="18" charset="0"/>
              </a:rPr>
              <a:t>Spatial distribution </a:t>
            </a:r>
            <a:r>
              <a:rPr lang="en-US" altLang="zh-TW" sz="2400" b="1" dirty="0">
                <a:latin typeface="Times New Roman" panose="02020603050405020304" pitchFamily="18" charset="0"/>
                <a:cs typeface="Times New Roman" panose="02020603050405020304" pitchFamily="18" charset="0"/>
              </a:rPr>
              <a:t>of wildfire risk </a:t>
            </a:r>
            <a:r>
              <a:rPr lang="en-US" altLang="zh-TW" sz="2400" b="1" dirty="0" smtClean="0">
                <a:latin typeface="Times New Roman" panose="02020603050405020304" pitchFamily="18" charset="0"/>
                <a:cs typeface="Times New Roman" panose="02020603050405020304" pitchFamily="18" charset="0"/>
              </a:rPr>
              <a:t>(</a:t>
            </a:r>
            <a:r>
              <a:rPr lang="en-US" altLang="zh-TW" sz="2400" b="1" dirty="0" smtClean="0">
                <a:latin typeface="Times New Roman" panose="02020603050405020304" pitchFamily="18" charset="0"/>
                <a:cs typeface="Times New Roman" panose="02020603050405020304" pitchFamily="18" charset="0"/>
              </a:rPr>
              <a:t>2/4) </a:t>
            </a:r>
            <a:endParaRPr lang="en-US" altLang="zh-TW" sz="2400" b="1" dirty="0">
              <a:latin typeface="Times New Roman" panose="02020603050405020304" pitchFamily="18" charset="0"/>
              <a:cs typeface="Times New Roman" panose="02020603050405020304" pitchFamily="18" charset="0"/>
            </a:endParaRPr>
          </a:p>
        </p:txBody>
      </p:sp>
      <p:pic>
        <p:nvPicPr>
          <p:cNvPr id="4" name="圖片 3"/>
          <p:cNvPicPr>
            <a:picLocks noChangeAspect="1"/>
          </p:cNvPicPr>
          <p:nvPr/>
        </p:nvPicPr>
        <p:blipFill rotWithShape="1">
          <a:blip r:embed="rId2" cstate="print">
            <a:extLst>
              <a:ext uri="{28A0092B-C50C-407E-A947-70E740481C1C}">
                <a14:useLocalDpi xmlns:a14="http://schemas.microsoft.com/office/drawing/2010/main" val="0"/>
              </a:ext>
            </a:extLst>
          </a:blip>
          <a:srcRect l="6205" t="3507" r="6450" b="4620"/>
          <a:stretch/>
        </p:blipFill>
        <p:spPr>
          <a:xfrm>
            <a:off x="204280" y="3142035"/>
            <a:ext cx="2114145" cy="3142340"/>
          </a:xfrm>
          <a:prstGeom prst="rect">
            <a:avLst/>
          </a:prstGeom>
        </p:spPr>
      </p:pic>
      <p:pic>
        <p:nvPicPr>
          <p:cNvPr id="6" name="圖片 5"/>
          <p:cNvPicPr>
            <a:picLocks noChangeAspect="1"/>
          </p:cNvPicPr>
          <p:nvPr/>
        </p:nvPicPr>
        <p:blipFill rotWithShape="1">
          <a:blip r:embed="rId3" cstate="print">
            <a:extLst>
              <a:ext uri="{28A0092B-C50C-407E-A947-70E740481C1C}">
                <a14:useLocalDpi xmlns:a14="http://schemas.microsoft.com/office/drawing/2010/main" val="0"/>
              </a:ext>
            </a:extLst>
          </a:blip>
          <a:srcRect l="8715" t="3148" r="6535" b="4547"/>
          <a:stretch/>
        </p:blipFill>
        <p:spPr>
          <a:xfrm>
            <a:off x="2235050" y="3142035"/>
            <a:ext cx="2114145" cy="3253800"/>
          </a:xfrm>
          <a:prstGeom prst="rect">
            <a:avLst/>
          </a:prstGeom>
        </p:spPr>
      </p:pic>
      <p:pic>
        <p:nvPicPr>
          <p:cNvPr id="8" name="圖片 7"/>
          <p:cNvPicPr>
            <a:picLocks noChangeAspect="1"/>
          </p:cNvPicPr>
          <p:nvPr/>
        </p:nvPicPr>
        <p:blipFill rotWithShape="1">
          <a:blip r:embed="rId4" cstate="print">
            <a:extLst>
              <a:ext uri="{28A0092B-C50C-407E-A947-70E740481C1C}">
                <a14:useLocalDpi xmlns:a14="http://schemas.microsoft.com/office/drawing/2010/main" val="0"/>
              </a:ext>
            </a:extLst>
          </a:blip>
          <a:srcRect l="3451" t="2858" r="4519" b="3435"/>
          <a:stretch/>
        </p:blipFill>
        <p:spPr>
          <a:xfrm>
            <a:off x="4298577" y="3188130"/>
            <a:ext cx="2229355" cy="3207705"/>
          </a:xfrm>
          <a:prstGeom prst="rect">
            <a:avLst/>
          </a:prstGeom>
        </p:spPr>
      </p:pic>
      <p:pic>
        <p:nvPicPr>
          <p:cNvPr id="10" name="圖片 9"/>
          <p:cNvPicPr>
            <a:picLocks noChangeAspect="1"/>
          </p:cNvPicPr>
          <p:nvPr/>
        </p:nvPicPr>
        <p:blipFill rotWithShape="1">
          <a:blip r:embed="rId5"/>
          <a:srcRect l="3056" t="3165" r="3101" b="3009"/>
          <a:stretch/>
        </p:blipFill>
        <p:spPr>
          <a:xfrm>
            <a:off x="6477314" y="3233978"/>
            <a:ext cx="2234552" cy="3161857"/>
          </a:xfrm>
          <a:prstGeom prst="rect">
            <a:avLst/>
          </a:prstGeom>
        </p:spPr>
      </p:pic>
      <p:sp>
        <p:nvSpPr>
          <p:cNvPr id="2" name="矩形 1"/>
          <p:cNvSpPr/>
          <p:nvPr/>
        </p:nvSpPr>
        <p:spPr>
          <a:xfrm>
            <a:off x="511195" y="6211169"/>
            <a:ext cx="1319592" cy="369332"/>
          </a:xfrm>
          <a:prstGeom prst="rect">
            <a:avLst/>
          </a:prstGeom>
        </p:spPr>
        <p:txBody>
          <a:bodyPr wrap="none">
            <a:spAutoFit/>
          </a:bodyPr>
          <a:lstStyle/>
          <a:p>
            <a:r>
              <a:rPr lang="en-US" altLang="zh-TW" b="1" dirty="0" smtClean="0">
                <a:latin typeface="Times New Roman" panose="02020603050405020304" pitchFamily="18" charset="0"/>
                <a:ea typeface="微軟正黑體" panose="020B0604030504040204" pitchFamily="34" charset="-120"/>
                <a:cs typeface="Times New Roman" panose="02020603050405020304" pitchFamily="18" charset="0"/>
              </a:rPr>
              <a:t>2014 </a:t>
            </a:r>
            <a:r>
              <a:rPr lang="en-US" altLang="zh-TW" b="1" dirty="0" err="1" smtClean="0">
                <a:latin typeface="Times New Roman" panose="02020603050405020304" pitchFamily="18" charset="0"/>
                <a:ea typeface="微軟正黑體" panose="020B0604030504040204" pitchFamily="34" charset="-120"/>
                <a:cs typeface="Times New Roman" panose="02020603050405020304" pitchFamily="18" charset="0"/>
              </a:rPr>
              <a:t>dNBR</a:t>
            </a:r>
            <a:endParaRPr lang="en-US" altLang="zh-TW"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1" name="矩形 10"/>
          <p:cNvSpPr/>
          <p:nvPr/>
        </p:nvSpPr>
        <p:spPr>
          <a:xfrm>
            <a:off x="2574722" y="6211169"/>
            <a:ext cx="1319592" cy="369332"/>
          </a:xfrm>
          <a:prstGeom prst="rect">
            <a:avLst/>
          </a:prstGeom>
        </p:spPr>
        <p:txBody>
          <a:bodyPr wrap="none">
            <a:spAutoFit/>
          </a:bodyPr>
          <a:lstStyle/>
          <a:p>
            <a:r>
              <a:rPr lang="en-US" altLang="zh-TW" b="1" dirty="0" smtClean="0">
                <a:latin typeface="Times New Roman" panose="02020603050405020304" pitchFamily="18" charset="0"/>
                <a:ea typeface="微軟正黑體" panose="020B0604030504040204" pitchFamily="34" charset="-120"/>
                <a:cs typeface="Times New Roman" panose="02020603050405020304" pitchFamily="18" charset="0"/>
              </a:rPr>
              <a:t>2015 </a:t>
            </a:r>
            <a:r>
              <a:rPr lang="en-US" altLang="zh-TW" b="1" dirty="0" err="1" smtClean="0">
                <a:latin typeface="Times New Roman" panose="02020603050405020304" pitchFamily="18" charset="0"/>
                <a:ea typeface="微軟正黑體" panose="020B0604030504040204" pitchFamily="34" charset="-120"/>
                <a:cs typeface="Times New Roman" panose="02020603050405020304" pitchFamily="18" charset="0"/>
              </a:rPr>
              <a:t>dNBR</a:t>
            </a:r>
            <a:endParaRPr lang="en-US" altLang="zh-TW"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2" name="矩形 11"/>
          <p:cNvSpPr/>
          <p:nvPr/>
        </p:nvSpPr>
        <p:spPr>
          <a:xfrm>
            <a:off x="4700582" y="6211169"/>
            <a:ext cx="1319592" cy="369332"/>
          </a:xfrm>
          <a:prstGeom prst="rect">
            <a:avLst/>
          </a:prstGeom>
        </p:spPr>
        <p:txBody>
          <a:bodyPr wrap="none">
            <a:spAutoFit/>
          </a:bodyPr>
          <a:lstStyle/>
          <a:p>
            <a:r>
              <a:rPr lang="en-US" altLang="zh-TW" b="1" dirty="0" smtClean="0">
                <a:latin typeface="Times New Roman" panose="02020603050405020304" pitchFamily="18" charset="0"/>
                <a:ea typeface="微軟正黑體" panose="020B0604030504040204" pitchFamily="34" charset="-120"/>
                <a:cs typeface="Times New Roman" panose="02020603050405020304" pitchFamily="18" charset="0"/>
              </a:rPr>
              <a:t>2017 </a:t>
            </a:r>
            <a:r>
              <a:rPr lang="en-US" altLang="zh-TW" b="1" dirty="0" err="1" smtClean="0">
                <a:latin typeface="Times New Roman" panose="02020603050405020304" pitchFamily="18" charset="0"/>
                <a:ea typeface="微軟正黑體" panose="020B0604030504040204" pitchFamily="34" charset="-120"/>
                <a:cs typeface="Times New Roman" panose="02020603050405020304" pitchFamily="18" charset="0"/>
              </a:rPr>
              <a:t>dNBR</a:t>
            </a:r>
            <a:endParaRPr lang="en-US" altLang="zh-TW"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矩形 12"/>
          <p:cNvSpPr/>
          <p:nvPr/>
        </p:nvSpPr>
        <p:spPr>
          <a:xfrm>
            <a:off x="1958632" y="4438040"/>
            <a:ext cx="389850" cy="523220"/>
          </a:xfrm>
          <a:prstGeom prst="rect">
            <a:avLst/>
          </a:prstGeom>
        </p:spPr>
        <p:txBody>
          <a:bodyPr wrap="none">
            <a:spAutoFit/>
          </a:bodyPr>
          <a:lstStyle/>
          <a:p>
            <a:r>
              <a:rPr lang="en-US" altLang="zh-TW" sz="28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a:t>
            </a:r>
            <a:endParaRPr lang="zh-TW" altLang="en-US" sz="2800" b="1" dirty="0">
              <a:ln w="22225">
                <a:solidFill>
                  <a:schemeClr val="accent2"/>
                </a:solidFill>
                <a:prstDash val="solid"/>
              </a:ln>
              <a:solidFill>
                <a:schemeClr val="accent2">
                  <a:lumMod val="40000"/>
                  <a:lumOff val="60000"/>
                </a:schemeClr>
              </a:solidFill>
            </a:endParaRPr>
          </a:p>
        </p:txBody>
      </p:sp>
      <p:sp>
        <p:nvSpPr>
          <p:cNvPr id="14" name="矩形 13"/>
          <p:cNvSpPr/>
          <p:nvPr/>
        </p:nvSpPr>
        <p:spPr>
          <a:xfrm>
            <a:off x="4056694" y="4438040"/>
            <a:ext cx="389850" cy="523220"/>
          </a:xfrm>
          <a:prstGeom prst="rect">
            <a:avLst/>
          </a:prstGeom>
        </p:spPr>
        <p:txBody>
          <a:bodyPr wrap="none">
            <a:spAutoFit/>
          </a:bodyPr>
          <a:lstStyle/>
          <a:p>
            <a:r>
              <a:rPr lang="en-US" altLang="zh-TW" sz="28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a:t>
            </a:r>
            <a:endParaRPr lang="zh-TW" altLang="en-US" sz="2800" b="1" dirty="0">
              <a:ln w="22225">
                <a:solidFill>
                  <a:schemeClr val="accent2"/>
                </a:solidFill>
                <a:prstDash val="solid"/>
              </a:ln>
              <a:solidFill>
                <a:schemeClr val="accent2">
                  <a:lumMod val="40000"/>
                  <a:lumOff val="60000"/>
                </a:schemeClr>
              </a:solidFill>
            </a:endParaRPr>
          </a:p>
        </p:txBody>
      </p:sp>
      <p:sp>
        <p:nvSpPr>
          <p:cNvPr id="15" name="矩形 14"/>
          <p:cNvSpPr/>
          <p:nvPr/>
        </p:nvSpPr>
        <p:spPr>
          <a:xfrm>
            <a:off x="6398484" y="4438040"/>
            <a:ext cx="389850" cy="523220"/>
          </a:xfrm>
          <a:prstGeom prst="rect">
            <a:avLst/>
          </a:prstGeom>
        </p:spPr>
        <p:txBody>
          <a:bodyPr wrap="none">
            <a:spAutoFit/>
          </a:bodyPr>
          <a:lstStyle/>
          <a:p>
            <a:r>
              <a:rPr lang="en-US" altLang="zh-TW" sz="28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a:t>
            </a:r>
            <a:endParaRPr lang="zh-TW" altLang="en-US" sz="2800" b="1" dirty="0">
              <a:ln w="22225">
                <a:solidFill>
                  <a:schemeClr val="accent2"/>
                </a:solidFill>
                <a:prstDash val="solid"/>
              </a:ln>
              <a:solidFill>
                <a:schemeClr val="accent2">
                  <a:lumMod val="40000"/>
                  <a:lumOff val="60000"/>
                </a:schemeClr>
              </a:solidFill>
            </a:endParaRPr>
          </a:p>
        </p:txBody>
      </p:sp>
      <p:sp>
        <p:nvSpPr>
          <p:cNvPr id="16" name="矩形 15"/>
          <p:cNvSpPr/>
          <p:nvPr/>
        </p:nvSpPr>
        <p:spPr>
          <a:xfrm>
            <a:off x="6788334" y="6211169"/>
            <a:ext cx="1817805" cy="369332"/>
          </a:xfrm>
          <a:prstGeom prst="rect">
            <a:avLst/>
          </a:prstGeom>
        </p:spPr>
        <p:txBody>
          <a:bodyPr wrap="none">
            <a:spAutoFit/>
          </a:bodyPr>
          <a:lstStyle/>
          <a:p>
            <a:r>
              <a:rPr lang="en-US" altLang="zh-TW" b="1" dirty="0">
                <a:latin typeface="Times New Roman" panose="02020603050405020304" pitchFamily="18" charset="0"/>
                <a:ea typeface="微軟正黑體" panose="020B0604030504040204" pitchFamily="34" charset="-120"/>
                <a:cs typeface="Times New Roman" panose="02020603050405020304" pitchFamily="18" charset="0"/>
              </a:rPr>
              <a:t>Wildfire </a:t>
            </a:r>
            <a:r>
              <a:rPr lang="en-US" altLang="zh-TW" b="1" dirty="0" smtClean="0">
                <a:latin typeface="Times New Roman" panose="02020603050405020304" pitchFamily="18" charset="0"/>
                <a:ea typeface="微軟正黑體" panose="020B0604030504040204" pitchFamily="34" charset="-120"/>
                <a:cs typeface="Times New Roman" panose="02020603050405020304" pitchFamily="18" charset="0"/>
              </a:rPr>
              <a:t>hazard </a:t>
            </a:r>
            <a:endParaRPr lang="en-US" altLang="zh-TW"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7" name="矩形 16"/>
          <p:cNvSpPr/>
          <p:nvPr/>
        </p:nvSpPr>
        <p:spPr>
          <a:xfrm>
            <a:off x="142598" y="1662646"/>
            <a:ext cx="8939719" cy="923330"/>
          </a:xfrm>
          <a:prstGeom prst="rect">
            <a:avLst/>
          </a:prstGeom>
        </p:spPr>
        <p:txBody>
          <a:bodyPr wrap="square">
            <a:spAutoFit/>
          </a:bodyPr>
          <a:lstStyle/>
          <a:p>
            <a:pPr indent="457200" algn="just"/>
            <a:r>
              <a:rPr lang="en-US" altLang="zh-TW" dirty="0">
                <a:latin typeface="Times New Roman" panose="02020603050405020304" pitchFamily="18" charset="0"/>
                <a:cs typeface="Times New Roman" panose="02020603050405020304" pitchFamily="18" charset="0"/>
              </a:rPr>
              <a:t>Using three years of high-risk wildfires (March and April), satellite images taken before and after the fire extracted </a:t>
            </a:r>
            <a:r>
              <a:rPr lang="en-US" altLang="zh-TW" dirty="0" err="1">
                <a:latin typeface="Times New Roman" panose="02020603050405020304" pitchFamily="18" charset="0"/>
                <a:cs typeface="Times New Roman" panose="02020603050405020304" pitchFamily="18" charset="0"/>
              </a:rPr>
              <a:t>dNBR</a:t>
            </a:r>
            <a:r>
              <a:rPr lang="en-US" altLang="zh-TW" dirty="0">
                <a:latin typeface="Times New Roman" panose="02020603050405020304" pitchFamily="18" charset="0"/>
                <a:cs typeface="Times New Roman" panose="02020603050405020304" pitchFamily="18" charset="0"/>
              </a:rPr>
              <a:t> and </a:t>
            </a:r>
            <a:r>
              <a:rPr lang="en-US" altLang="zh-TW" dirty="0" err="1">
                <a:latin typeface="Times New Roman" panose="02020603050405020304" pitchFamily="18" charset="0"/>
                <a:cs typeface="Times New Roman" panose="02020603050405020304" pitchFamily="18" charset="0"/>
              </a:rPr>
              <a:t>overlayed</a:t>
            </a:r>
            <a:r>
              <a:rPr lang="en-US" altLang="zh-TW" dirty="0">
                <a:latin typeface="Times New Roman" panose="02020603050405020304" pitchFamily="18" charset="0"/>
                <a:cs typeface="Times New Roman" panose="02020603050405020304" pitchFamily="18" charset="0"/>
              </a:rPr>
              <a:t> the </a:t>
            </a:r>
            <a:r>
              <a:rPr lang="en-US" altLang="zh-TW" dirty="0" err="1">
                <a:latin typeface="Times New Roman" panose="02020603050405020304" pitchFamily="18" charset="0"/>
                <a:cs typeface="Times New Roman" panose="02020603050405020304" pitchFamily="18" charset="0"/>
              </a:rPr>
              <a:t>dNBR</a:t>
            </a:r>
            <a:r>
              <a:rPr lang="en-US" altLang="zh-TW" dirty="0">
                <a:latin typeface="Times New Roman" panose="02020603050405020304" pitchFamily="18" charset="0"/>
                <a:cs typeface="Times New Roman" panose="02020603050405020304" pitchFamily="18" charset="0"/>
              </a:rPr>
              <a:t> indicator for three years as a measure of wildfire hazard</a:t>
            </a:r>
            <a:r>
              <a:rPr lang="en-US" altLang="zh-TW" dirty="0" smtClean="0">
                <a:latin typeface="Times New Roman" panose="02020603050405020304" pitchFamily="18" charset="0"/>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0772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52525" y="112645"/>
            <a:ext cx="6919867" cy="477054"/>
          </a:xfrm>
          <a:prstGeom prst="rect">
            <a:avLst/>
          </a:prstGeom>
        </p:spPr>
        <p:txBody>
          <a:bodyPr wrap="square">
            <a:spAutoFit/>
          </a:bodyPr>
          <a:lstStyle/>
          <a:p>
            <a:pPr marL="214308" indent="-214308">
              <a:buFont typeface="Wingdings" panose="05000000000000000000" pitchFamily="2" charset="2"/>
              <a:buChar char="Ø"/>
            </a:pPr>
            <a:r>
              <a:rPr lang="en-US" altLang="zh-TW" sz="2500" b="1" dirty="0" smtClean="0">
                <a:latin typeface="Times New Roman" panose="02020603050405020304" pitchFamily="18" charset="0"/>
                <a:ea typeface="標楷體" panose="03000509000000000000" pitchFamily="65" charset="-120"/>
                <a:cs typeface="Times New Roman" panose="02020603050405020304" pitchFamily="18" charset="0"/>
              </a:rPr>
              <a:t>Results </a:t>
            </a:r>
            <a:r>
              <a:rPr lang="en-US" altLang="zh-TW" sz="2500" b="1" dirty="0">
                <a:latin typeface="Times New Roman" panose="02020603050405020304" pitchFamily="18" charset="0"/>
                <a:ea typeface="標楷體" panose="03000509000000000000" pitchFamily="65" charset="-120"/>
                <a:cs typeface="Times New Roman" panose="02020603050405020304" pitchFamily="18" charset="0"/>
              </a:rPr>
              <a:t>and </a:t>
            </a:r>
            <a:r>
              <a:rPr lang="en-US" altLang="zh-TW" sz="2500" b="1" dirty="0" smtClean="0">
                <a:latin typeface="Times New Roman" panose="02020603050405020304" pitchFamily="18" charset="0"/>
                <a:ea typeface="標楷體" panose="03000509000000000000" pitchFamily="65" charset="-120"/>
                <a:cs typeface="Times New Roman" panose="02020603050405020304" pitchFamily="18" charset="0"/>
              </a:rPr>
              <a:t>Discussions</a:t>
            </a:r>
            <a:endParaRPr lang="en-US" altLang="zh-TW" sz="25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矩形 6"/>
          <p:cNvSpPr/>
          <p:nvPr/>
        </p:nvSpPr>
        <p:spPr>
          <a:xfrm>
            <a:off x="0" y="1133075"/>
            <a:ext cx="5460982" cy="461665"/>
          </a:xfrm>
          <a:prstGeom prst="rect">
            <a:avLst/>
          </a:prstGeom>
        </p:spPr>
        <p:txBody>
          <a:bodyPr wrap="none">
            <a:spAutoFit/>
          </a:bodyPr>
          <a:lstStyle/>
          <a:p>
            <a:r>
              <a:rPr lang="en-US" altLang="zh-TW" sz="2400" b="1" dirty="0" smtClean="0">
                <a:latin typeface="Times New Roman" panose="02020603050405020304" pitchFamily="18" charset="0"/>
                <a:cs typeface="Times New Roman" panose="02020603050405020304" pitchFamily="18" charset="0"/>
              </a:rPr>
              <a:t>Spatial </a:t>
            </a:r>
            <a:r>
              <a:rPr lang="en-US" altLang="zh-TW" sz="2400" b="1" dirty="0">
                <a:latin typeface="Times New Roman" panose="02020603050405020304" pitchFamily="18" charset="0"/>
                <a:cs typeface="Times New Roman" panose="02020603050405020304" pitchFamily="18" charset="0"/>
              </a:rPr>
              <a:t>distribution of wildfire risk </a:t>
            </a:r>
            <a:r>
              <a:rPr lang="en-US" altLang="zh-TW" sz="2400" b="1" dirty="0" smtClean="0">
                <a:latin typeface="Times New Roman" panose="02020603050405020304" pitchFamily="18" charset="0"/>
                <a:cs typeface="Times New Roman" panose="02020603050405020304" pitchFamily="18" charset="0"/>
              </a:rPr>
              <a:t>(</a:t>
            </a:r>
            <a:r>
              <a:rPr lang="en-US" altLang="zh-TW" sz="2400" b="1" dirty="0" smtClean="0">
                <a:latin typeface="Times New Roman" panose="02020603050405020304" pitchFamily="18" charset="0"/>
                <a:cs typeface="Times New Roman" panose="02020603050405020304" pitchFamily="18" charset="0"/>
              </a:rPr>
              <a:t>3/4) </a:t>
            </a:r>
            <a:endParaRPr lang="en-US" altLang="zh-TW" sz="2400" b="1" dirty="0">
              <a:latin typeface="Times New Roman" panose="02020603050405020304" pitchFamily="18" charset="0"/>
              <a:cs typeface="Times New Roman" panose="02020603050405020304" pitchFamily="18" charset="0"/>
            </a:endParaRPr>
          </a:p>
        </p:txBody>
      </p:sp>
      <p:pic>
        <p:nvPicPr>
          <p:cNvPr id="8" name="圖片 7"/>
          <p:cNvPicPr>
            <a:picLocks noChangeAspect="1"/>
          </p:cNvPicPr>
          <p:nvPr/>
        </p:nvPicPr>
        <p:blipFill rotWithShape="1">
          <a:blip r:embed="rId2" cstate="print">
            <a:extLst>
              <a:ext uri="{28A0092B-C50C-407E-A947-70E740481C1C}">
                <a14:useLocalDpi xmlns:a14="http://schemas.microsoft.com/office/drawing/2010/main" val="0"/>
              </a:ext>
            </a:extLst>
          </a:blip>
          <a:srcRect l="16368" t="5200" r="10433" b="6601"/>
          <a:stretch/>
        </p:blipFill>
        <p:spPr>
          <a:xfrm>
            <a:off x="6147881" y="2855577"/>
            <a:ext cx="2291267" cy="3336668"/>
          </a:xfrm>
          <a:prstGeom prst="rect">
            <a:avLst/>
          </a:prstGeom>
        </p:spPr>
      </p:pic>
      <p:sp>
        <p:nvSpPr>
          <p:cNvPr id="2" name="矩形 1"/>
          <p:cNvSpPr/>
          <p:nvPr/>
        </p:nvSpPr>
        <p:spPr>
          <a:xfrm>
            <a:off x="6670035" y="6304762"/>
            <a:ext cx="1417596" cy="338554"/>
          </a:xfrm>
          <a:prstGeom prst="rect">
            <a:avLst/>
          </a:prstGeom>
        </p:spPr>
        <p:txBody>
          <a:bodyPr wrap="square">
            <a:spAutoFit/>
          </a:bodyPr>
          <a:lstStyle/>
          <a:p>
            <a:r>
              <a:rPr lang="en-US" altLang="zh-TW" sz="1600" b="1" dirty="0">
                <a:latin typeface="Times New Roman" panose="02020603050405020304" pitchFamily="18" charset="0"/>
                <a:cs typeface="Times New Roman" panose="02020603050405020304" pitchFamily="18" charset="0"/>
              </a:rPr>
              <a:t>W</a:t>
            </a:r>
            <a:r>
              <a:rPr lang="en-US" altLang="zh-TW" sz="1600" b="1" dirty="0" smtClean="0">
                <a:latin typeface="Times New Roman" panose="02020603050405020304" pitchFamily="18" charset="0"/>
                <a:cs typeface="Times New Roman" panose="02020603050405020304" pitchFamily="18" charset="0"/>
              </a:rPr>
              <a:t>ildfire </a:t>
            </a:r>
            <a:r>
              <a:rPr lang="en-US" altLang="zh-TW" sz="1600" b="1" dirty="0">
                <a:latin typeface="Times New Roman" panose="02020603050405020304" pitchFamily="18" charset="0"/>
                <a:cs typeface="Times New Roman" panose="02020603050405020304" pitchFamily="18" charset="0"/>
              </a:rPr>
              <a:t>risk</a:t>
            </a:r>
            <a:endParaRPr lang="zh-TW" altLang="en-US" sz="1600" b="1" dirty="0">
              <a:latin typeface="Times New Roman" panose="02020603050405020304" pitchFamily="18" charset="0"/>
              <a:cs typeface="Times New Roman" panose="02020603050405020304" pitchFamily="18" charset="0"/>
            </a:endParaRPr>
          </a:p>
        </p:txBody>
      </p:sp>
      <p:pic>
        <p:nvPicPr>
          <p:cNvPr id="10" name="圖片 9"/>
          <p:cNvPicPr/>
          <p:nvPr/>
        </p:nvPicPr>
        <p:blipFill rotWithShape="1">
          <a:blip r:embed="rId3" cstate="print">
            <a:extLst>
              <a:ext uri="{28A0092B-C50C-407E-A947-70E740481C1C}">
                <a14:useLocalDpi xmlns:a14="http://schemas.microsoft.com/office/drawing/2010/main" val="0"/>
              </a:ext>
            </a:extLst>
          </a:blip>
          <a:srcRect l="2677" t="1610" r="79729" b="86822"/>
          <a:stretch/>
        </p:blipFill>
        <p:spPr bwMode="auto">
          <a:xfrm>
            <a:off x="5949249" y="2804291"/>
            <a:ext cx="527161" cy="461424"/>
          </a:xfrm>
          <a:prstGeom prst="rect">
            <a:avLst/>
          </a:prstGeom>
          <a:ln>
            <a:noFill/>
          </a:ln>
          <a:extLst>
            <a:ext uri="{53640926-AAD7-44D8-BBD7-CCE9431645EC}">
              <a14:shadowObscured xmlns:a14="http://schemas.microsoft.com/office/drawing/2010/main"/>
            </a:ext>
          </a:extLst>
        </p:spPr>
      </p:pic>
      <p:sp>
        <p:nvSpPr>
          <p:cNvPr id="11" name="矩形 10"/>
          <p:cNvSpPr/>
          <p:nvPr/>
        </p:nvSpPr>
        <p:spPr>
          <a:xfrm>
            <a:off x="27018" y="1669254"/>
            <a:ext cx="8869243" cy="646331"/>
          </a:xfrm>
          <a:prstGeom prst="rect">
            <a:avLst/>
          </a:prstGeom>
        </p:spPr>
        <p:txBody>
          <a:bodyPr wrap="square">
            <a:spAutoFit/>
          </a:bodyPr>
          <a:lstStyle/>
          <a:p>
            <a:pPr indent="457200" algn="just"/>
            <a:r>
              <a:rPr lang="en-US" altLang="zh-TW" dirty="0">
                <a:latin typeface="Times New Roman" panose="02020603050405020304" pitchFamily="18" charset="0"/>
                <a:cs typeface="Times New Roman" panose="02020603050405020304" pitchFamily="18" charset="0"/>
              </a:rPr>
              <a:t>After calculating the vulnerability and </a:t>
            </a:r>
            <a:r>
              <a:rPr lang="en-US" altLang="zh-TW" dirty="0" smtClean="0">
                <a:latin typeface="Times New Roman" panose="02020603050405020304" pitchFamily="18" charset="0"/>
                <a:cs typeface="Times New Roman" panose="02020603050405020304" pitchFamily="18" charset="0"/>
              </a:rPr>
              <a:t>hazard </a:t>
            </a:r>
            <a:r>
              <a:rPr lang="en-US" altLang="zh-TW" dirty="0">
                <a:latin typeface="Times New Roman" panose="02020603050405020304" pitchFamily="18" charset="0"/>
                <a:cs typeface="Times New Roman" panose="02020603050405020304" pitchFamily="18" charset="0"/>
              </a:rPr>
              <a:t>of wildfires, the two are multiplied </a:t>
            </a:r>
            <a:r>
              <a:rPr lang="en-US" altLang="zh-TW" dirty="0" smtClean="0">
                <a:latin typeface="Times New Roman" panose="02020603050405020304" pitchFamily="18" charset="0"/>
                <a:cs typeface="Times New Roman" panose="02020603050405020304" pitchFamily="18" charset="0"/>
              </a:rPr>
              <a:t>(risk analysis) to </a:t>
            </a:r>
            <a:r>
              <a:rPr lang="en-US" altLang="zh-TW" dirty="0">
                <a:latin typeface="Times New Roman" panose="02020603050405020304" pitchFamily="18" charset="0"/>
                <a:cs typeface="Times New Roman" panose="02020603050405020304" pitchFamily="18" charset="0"/>
              </a:rPr>
              <a:t>obtain </a:t>
            </a:r>
            <a:r>
              <a:rPr lang="en-US" altLang="zh-TW" dirty="0" smtClean="0">
                <a:latin typeface="Times New Roman" panose="02020603050405020304" pitchFamily="18" charset="0"/>
                <a:cs typeface="Times New Roman" panose="02020603050405020304" pitchFamily="18" charset="0"/>
              </a:rPr>
              <a:t>wildfire risk map.</a:t>
            </a:r>
            <a:endParaRPr lang="zh-TW" altLang="en-US" dirty="0">
              <a:latin typeface="Times New Roman" panose="02020603050405020304" pitchFamily="18" charset="0"/>
              <a:cs typeface="Times New Roman" panose="02020603050405020304" pitchFamily="18" charset="0"/>
            </a:endParaRPr>
          </a:p>
        </p:txBody>
      </p:sp>
      <p:pic>
        <p:nvPicPr>
          <p:cNvPr id="12" name="圖片 11"/>
          <p:cNvPicPr/>
          <p:nvPr/>
        </p:nvPicPr>
        <p:blipFill rotWithShape="1">
          <a:blip r:embed="rId4" cstate="print">
            <a:extLst>
              <a:ext uri="{28A0092B-C50C-407E-A947-70E740481C1C}">
                <a14:useLocalDpi xmlns:a14="http://schemas.microsoft.com/office/drawing/2010/main" val="0"/>
              </a:ext>
            </a:extLst>
          </a:blip>
          <a:srcRect l="4839" t="3429" r="3945" b="3173"/>
          <a:stretch/>
        </p:blipFill>
        <p:spPr bwMode="auto">
          <a:xfrm>
            <a:off x="468032" y="2776654"/>
            <a:ext cx="2446021" cy="3453594"/>
          </a:xfrm>
          <a:prstGeom prst="rect">
            <a:avLst/>
          </a:prstGeom>
          <a:ln>
            <a:noFill/>
          </a:ln>
          <a:extLst>
            <a:ext uri="{53640926-AAD7-44D8-BBD7-CCE9431645EC}">
              <a14:shadowObscured xmlns:a14="http://schemas.microsoft.com/office/drawing/2010/main"/>
            </a:ext>
          </a:extLst>
        </p:spPr>
      </p:pic>
      <p:pic>
        <p:nvPicPr>
          <p:cNvPr id="13" name="圖片 12"/>
          <p:cNvPicPr>
            <a:picLocks noChangeAspect="1"/>
          </p:cNvPicPr>
          <p:nvPr/>
        </p:nvPicPr>
        <p:blipFill rotWithShape="1">
          <a:blip r:embed="rId5"/>
          <a:srcRect l="3056" t="3165" r="3101" b="3009"/>
          <a:stretch/>
        </p:blipFill>
        <p:spPr>
          <a:xfrm>
            <a:off x="3031061" y="2544292"/>
            <a:ext cx="2861158" cy="3924602"/>
          </a:xfrm>
          <a:prstGeom prst="rect">
            <a:avLst/>
          </a:prstGeom>
        </p:spPr>
      </p:pic>
      <p:sp>
        <p:nvSpPr>
          <p:cNvPr id="14" name="矩形 13"/>
          <p:cNvSpPr/>
          <p:nvPr/>
        </p:nvSpPr>
        <p:spPr>
          <a:xfrm>
            <a:off x="412606" y="6304762"/>
            <a:ext cx="2317885" cy="338554"/>
          </a:xfrm>
          <a:prstGeom prst="rect">
            <a:avLst/>
          </a:prstGeom>
        </p:spPr>
        <p:txBody>
          <a:bodyPr wrap="square">
            <a:spAutoFit/>
          </a:bodyPr>
          <a:lstStyle/>
          <a:p>
            <a:r>
              <a:rPr lang="en-US" altLang="zh-TW" sz="1600" b="1" dirty="0" smtClean="0">
                <a:latin typeface="Times New Roman" panose="02020603050405020304" pitchFamily="18" charset="0"/>
                <a:cs typeface="Times New Roman" panose="02020603050405020304" pitchFamily="18" charset="0"/>
              </a:rPr>
              <a:t>Wildfire vulnerability</a:t>
            </a:r>
            <a:endParaRPr lang="en-US" altLang="zh-TW" sz="1600" b="1" dirty="0">
              <a:latin typeface="Times New Roman" panose="02020603050405020304" pitchFamily="18" charset="0"/>
              <a:cs typeface="Times New Roman" panose="02020603050405020304" pitchFamily="18" charset="0"/>
            </a:endParaRPr>
          </a:p>
        </p:txBody>
      </p:sp>
      <p:sp>
        <p:nvSpPr>
          <p:cNvPr id="15" name="矩形 14"/>
          <p:cNvSpPr/>
          <p:nvPr/>
        </p:nvSpPr>
        <p:spPr>
          <a:xfrm>
            <a:off x="3631364" y="6296273"/>
            <a:ext cx="2317885" cy="338554"/>
          </a:xfrm>
          <a:prstGeom prst="rect">
            <a:avLst/>
          </a:prstGeom>
        </p:spPr>
        <p:txBody>
          <a:bodyPr wrap="square">
            <a:spAutoFit/>
          </a:bodyPr>
          <a:lstStyle/>
          <a:p>
            <a:r>
              <a:rPr lang="en-US" altLang="zh-TW" sz="1600" b="1" dirty="0" smtClean="0">
                <a:latin typeface="Times New Roman" panose="02020603050405020304" pitchFamily="18" charset="0"/>
                <a:cs typeface="Times New Roman" panose="02020603050405020304" pitchFamily="18" charset="0"/>
              </a:rPr>
              <a:t>Wildfire hazard</a:t>
            </a:r>
            <a:endParaRPr lang="en-US" altLang="zh-TW" sz="1600" b="1" dirty="0">
              <a:latin typeface="Times New Roman" panose="02020603050405020304" pitchFamily="18" charset="0"/>
              <a:cs typeface="Times New Roman" panose="02020603050405020304" pitchFamily="18" charset="0"/>
            </a:endParaRPr>
          </a:p>
        </p:txBody>
      </p:sp>
      <p:pic>
        <p:nvPicPr>
          <p:cNvPr id="16" name="圖片 15"/>
          <p:cNvPicPr/>
          <p:nvPr/>
        </p:nvPicPr>
        <p:blipFill rotWithShape="1">
          <a:blip r:embed="rId4" cstate="print">
            <a:extLst>
              <a:ext uri="{28A0092B-C50C-407E-A947-70E740481C1C}">
                <a14:useLocalDpi xmlns:a14="http://schemas.microsoft.com/office/drawing/2010/main" val="0"/>
              </a:ext>
            </a:extLst>
          </a:blip>
          <a:srcRect l="4839" t="3429" r="78786" b="86682"/>
          <a:stretch/>
        </p:blipFill>
        <p:spPr bwMode="auto">
          <a:xfrm>
            <a:off x="3174637" y="2802615"/>
            <a:ext cx="504973" cy="463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4996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52525" y="112645"/>
            <a:ext cx="6919867" cy="477054"/>
          </a:xfrm>
          <a:prstGeom prst="rect">
            <a:avLst/>
          </a:prstGeom>
        </p:spPr>
        <p:txBody>
          <a:bodyPr wrap="square">
            <a:spAutoFit/>
          </a:bodyPr>
          <a:lstStyle/>
          <a:p>
            <a:pPr marL="214308" indent="-214308">
              <a:buFont typeface="Wingdings" panose="05000000000000000000" pitchFamily="2" charset="2"/>
              <a:buChar char="Ø"/>
            </a:pPr>
            <a:r>
              <a:rPr lang="en-US" altLang="zh-TW" sz="2500" b="1" dirty="0" smtClean="0">
                <a:latin typeface="Times New Roman" panose="02020603050405020304" pitchFamily="18" charset="0"/>
                <a:ea typeface="標楷體" panose="03000509000000000000" pitchFamily="65" charset="-120"/>
                <a:cs typeface="Times New Roman" panose="02020603050405020304" pitchFamily="18" charset="0"/>
              </a:rPr>
              <a:t>Results </a:t>
            </a:r>
            <a:r>
              <a:rPr lang="en-US" altLang="zh-TW" sz="2500" b="1" dirty="0">
                <a:latin typeface="Times New Roman" panose="02020603050405020304" pitchFamily="18" charset="0"/>
                <a:ea typeface="標楷體" panose="03000509000000000000" pitchFamily="65" charset="-120"/>
                <a:cs typeface="Times New Roman" panose="02020603050405020304" pitchFamily="18" charset="0"/>
              </a:rPr>
              <a:t>and </a:t>
            </a:r>
            <a:r>
              <a:rPr lang="en-US" altLang="zh-TW" sz="2500" b="1" dirty="0" smtClean="0">
                <a:latin typeface="Times New Roman" panose="02020603050405020304" pitchFamily="18" charset="0"/>
                <a:ea typeface="標楷體" panose="03000509000000000000" pitchFamily="65" charset="-120"/>
                <a:cs typeface="Times New Roman" panose="02020603050405020304" pitchFamily="18" charset="0"/>
              </a:rPr>
              <a:t>Discussions</a:t>
            </a:r>
            <a:endParaRPr lang="en-US" altLang="zh-TW" sz="25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矩形 4"/>
          <p:cNvSpPr/>
          <p:nvPr/>
        </p:nvSpPr>
        <p:spPr>
          <a:xfrm>
            <a:off x="2987" y="1066801"/>
            <a:ext cx="5512278" cy="461665"/>
          </a:xfrm>
          <a:prstGeom prst="rect">
            <a:avLst/>
          </a:prstGeom>
        </p:spPr>
        <p:txBody>
          <a:bodyPr wrap="none">
            <a:spAutoFit/>
          </a:bodyPr>
          <a:lstStyle/>
          <a:p>
            <a:r>
              <a:rPr lang="en-US" altLang="zh-TW" sz="2400" b="1" dirty="0">
                <a:latin typeface="Times New Roman" panose="02020603050405020304" pitchFamily="18" charset="0"/>
                <a:cs typeface="Times New Roman" panose="02020603050405020304" pitchFamily="18" charset="0"/>
              </a:rPr>
              <a:t>S</a:t>
            </a:r>
            <a:r>
              <a:rPr lang="en-US" altLang="zh-TW" sz="2400" b="1" dirty="0" smtClean="0">
                <a:latin typeface="Times New Roman" panose="02020603050405020304" pitchFamily="18" charset="0"/>
                <a:cs typeface="Times New Roman" panose="02020603050405020304" pitchFamily="18" charset="0"/>
              </a:rPr>
              <a:t>patial </a:t>
            </a:r>
            <a:r>
              <a:rPr lang="en-US" altLang="zh-TW" sz="2400" b="1" dirty="0">
                <a:latin typeface="Times New Roman" panose="02020603050405020304" pitchFamily="18" charset="0"/>
                <a:cs typeface="Times New Roman" panose="02020603050405020304" pitchFamily="18" charset="0"/>
              </a:rPr>
              <a:t>distribution of wildfire risk </a:t>
            </a:r>
            <a:r>
              <a:rPr lang="en-US" altLang="zh-TW" sz="2400" b="1" dirty="0" smtClean="0">
                <a:latin typeface="Times New Roman" panose="02020603050405020304" pitchFamily="18" charset="0"/>
                <a:cs typeface="Times New Roman" panose="02020603050405020304" pitchFamily="18" charset="0"/>
              </a:rPr>
              <a:t>(4/4) </a:t>
            </a:r>
            <a:endParaRPr lang="en-US" altLang="zh-TW" sz="2400" b="1" dirty="0">
              <a:latin typeface="Times New Roman" panose="02020603050405020304" pitchFamily="18" charset="0"/>
              <a:cs typeface="Times New Roman" panose="02020603050405020304" pitchFamily="18" charset="0"/>
            </a:endParaRPr>
          </a:p>
        </p:txBody>
      </p:sp>
      <p:pic>
        <p:nvPicPr>
          <p:cNvPr id="7" name="圖片 6"/>
          <p:cNvPicPr/>
          <p:nvPr/>
        </p:nvPicPr>
        <p:blipFill rotWithShape="1">
          <a:blip r:embed="rId2" cstate="print">
            <a:extLst>
              <a:ext uri="{28A0092B-C50C-407E-A947-70E740481C1C}">
                <a14:useLocalDpi xmlns:a14="http://schemas.microsoft.com/office/drawing/2010/main" val="0"/>
              </a:ext>
            </a:extLst>
          </a:blip>
          <a:srcRect l="2618" t="1921" r="3157" b="1569"/>
          <a:stretch/>
        </p:blipFill>
        <p:spPr bwMode="auto">
          <a:xfrm>
            <a:off x="40458" y="2947481"/>
            <a:ext cx="2718668" cy="3369186"/>
          </a:xfrm>
          <a:prstGeom prst="rect">
            <a:avLst/>
          </a:prstGeom>
          <a:ln>
            <a:noFill/>
          </a:ln>
          <a:extLst>
            <a:ext uri="{53640926-AAD7-44D8-BBD7-CCE9431645EC}">
              <a14:shadowObscured xmlns:a14="http://schemas.microsoft.com/office/drawing/2010/main"/>
            </a:ext>
          </a:extLst>
        </p:spPr>
      </p:pic>
      <p:sp>
        <p:nvSpPr>
          <p:cNvPr id="9" name="矩形 8"/>
          <p:cNvSpPr/>
          <p:nvPr/>
        </p:nvSpPr>
        <p:spPr>
          <a:xfrm>
            <a:off x="3135928" y="6289834"/>
            <a:ext cx="3356043" cy="369332"/>
          </a:xfrm>
          <a:prstGeom prst="rect">
            <a:avLst/>
          </a:prstGeom>
        </p:spPr>
        <p:txBody>
          <a:bodyPr wrap="square">
            <a:spAutoFit/>
          </a:bodyPr>
          <a:lstStyle/>
          <a:p>
            <a:r>
              <a:rPr lang="en-US" altLang="zh-TW" b="1" dirty="0" smtClean="0">
                <a:latin typeface="Times New Roman" panose="02020603050405020304" pitchFamily="18" charset="0"/>
                <a:cs typeface="Times New Roman" panose="02020603050405020304" pitchFamily="18" charset="0"/>
              </a:rPr>
              <a:t>kernel </a:t>
            </a:r>
            <a:r>
              <a:rPr lang="en-US" altLang="zh-TW" b="1" dirty="0">
                <a:latin typeface="Times New Roman" panose="02020603050405020304" pitchFamily="18" charset="0"/>
                <a:cs typeface="Times New Roman" panose="02020603050405020304" pitchFamily="18" charset="0"/>
              </a:rPr>
              <a:t>density </a:t>
            </a:r>
            <a:endParaRPr lang="zh-TW" altLang="en-US" b="1" dirty="0">
              <a:latin typeface="Times New Roman" panose="02020603050405020304" pitchFamily="18" charset="0"/>
              <a:cs typeface="Times New Roman" panose="02020603050405020304" pitchFamily="18" charset="0"/>
            </a:endParaRPr>
          </a:p>
        </p:txBody>
      </p:sp>
      <p:sp>
        <p:nvSpPr>
          <p:cNvPr id="11" name="矩形 10"/>
          <p:cNvSpPr/>
          <p:nvPr/>
        </p:nvSpPr>
        <p:spPr>
          <a:xfrm>
            <a:off x="123917" y="1539643"/>
            <a:ext cx="8977082" cy="1477328"/>
          </a:xfrm>
          <a:prstGeom prst="rect">
            <a:avLst/>
          </a:prstGeom>
        </p:spPr>
        <p:txBody>
          <a:bodyPr wrap="square">
            <a:spAutoFit/>
          </a:bodyPr>
          <a:lstStyle/>
          <a:p>
            <a:pPr indent="457200" algn="just"/>
            <a:r>
              <a:rPr lang="en-US" altLang="zh-TW" dirty="0">
                <a:latin typeface="Times New Roman" panose="02020603050405020304" pitchFamily="18" charset="0"/>
                <a:cs typeface="Times New Roman" panose="02020603050405020304" pitchFamily="18" charset="0"/>
              </a:rPr>
              <a:t>In order to understand the accuracy of the spatial wildfire risk </a:t>
            </a:r>
            <a:r>
              <a:rPr lang="en-US" altLang="zh-TW" dirty="0" smtClean="0">
                <a:latin typeface="Times New Roman" panose="02020603050405020304" pitchFamily="18" charset="0"/>
                <a:cs typeface="Times New Roman" panose="02020603050405020304" pitchFamily="18" charset="0"/>
              </a:rPr>
              <a:t>model and </a:t>
            </a:r>
            <a:r>
              <a:rPr lang="en-US" altLang="zh-TW" dirty="0">
                <a:latin typeface="Times New Roman" panose="02020603050405020304" pitchFamily="18" charset="0"/>
                <a:cs typeface="Times New Roman" panose="02020603050405020304" pitchFamily="18" charset="0"/>
              </a:rPr>
              <a:t>u</a:t>
            </a:r>
            <a:r>
              <a:rPr lang="en-US" altLang="zh-TW" dirty="0" smtClean="0">
                <a:latin typeface="Times New Roman" panose="02020603050405020304" pitchFamily="18" charset="0"/>
                <a:cs typeface="Times New Roman" panose="02020603050405020304" pitchFamily="18" charset="0"/>
              </a:rPr>
              <a:t>sing 100 </a:t>
            </a:r>
            <a:r>
              <a:rPr lang="en-US" altLang="zh-TW" dirty="0">
                <a:latin typeface="Times New Roman" panose="02020603050405020304" pitchFamily="18" charset="0"/>
                <a:cs typeface="Times New Roman" panose="02020603050405020304" pitchFamily="18" charset="0"/>
              </a:rPr>
              <a:t>hectares of </a:t>
            </a:r>
            <a:r>
              <a:rPr lang="en-US" altLang="zh-TW" dirty="0" smtClean="0">
                <a:latin typeface="Times New Roman" panose="02020603050405020304" pitchFamily="18" charset="0"/>
                <a:cs typeface="Times New Roman" panose="02020603050405020304" pitchFamily="18" charset="0"/>
              </a:rPr>
              <a:t>watershed zoning </a:t>
            </a:r>
            <a:r>
              <a:rPr lang="en-US" altLang="zh-TW" dirty="0">
                <a:latin typeface="Times New Roman" panose="02020603050405020304" pitchFamily="18" charset="0"/>
                <a:cs typeface="Times New Roman" panose="02020603050405020304" pitchFamily="18" charset="0"/>
              </a:rPr>
              <a:t>as a validation </a:t>
            </a:r>
            <a:r>
              <a:rPr lang="en-US" altLang="zh-TW" dirty="0" smtClean="0">
                <a:latin typeface="Times New Roman" panose="02020603050405020304" pitchFamily="18" charset="0"/>
                <a:cs typeface="Times New Roman" panose="02020603050405020304" pitchFamily="18" charset="0"/>
              </a:rPr>
              <a:t>analysis </a:t>
            </a:r>
            <a:r>
              <a:rPr lang="en-US" altLang="zh-TW" dirty="0">
                <a:latin typeface="Times New Roman" panose="02020603050405020304" pitchFamily="18" charset="0"/>
                <a:cs typeface="Times New Roman" panose="02020603050405020304" pitchFamily="18" charset="0"/>
              </a:rPr>
              <a:t>unit, the risk value of each partition and classified into ten levels </a:t>
            </a:r>
            <a:r>
              <a:rPr lang="en-US" altLang="zh-TW" dirty="0" smtClean="0">
                <a:latin typeface="Times New Roman" panose="02020603050405020304" pitchFamily="18" charset="0"/>
                <a:cs typeface="Times New Roman" panose="02020603050405020304" pitchFamily="18" charset="0"/>
              </a:rPr>
              <a:t>were calculated using K-means cluster. The relationship of kernel density (calculated  from  wildfire report positions)  and  partition risk were used to verify the model’s accuracy.</a:t>
            </a:r>
          </a:p>
        </p:txBody>
      </p:sp>
      <p:pic>
        <p:nvPicPr>
          <p:cNvPr id="6" name="圖片 5"/>
          <p:cNvPicPr/>
          <p:nvPr/>
        </p:nvPicPr>
        <p:blipFill rotWithShape="1">
          <a:blip r:embed="rId3" cstate="print">
            <a:extLst>
              <a:ext uri="{28A0092B-C50C-407E-A947-70E740481C1C}">
                <a14:useLocalDpi xmlns:a14="http://schemas.microsoft.com/office/drawing/2010/main" val="0"/>
              </a:ext>
            </a:extLst>
          </a:blip>
          <a:srcRect l="2677" t="1610" r="3475" b="5745"/>
          <a:stretch/>
        </p:blipFill>
        <p:spPr bwMode="auto">
          <a:xfrm>
            <a:off x="2654181" y="2947481"/>
            <a:ext cx="2465749" cy="3369186"/>
          </a:xfrm>
          <a:prstGeom prst="rect">
            <a:avLst/>
          </a:prstGeom>
          <a:ln>
            <a:noFill/>
          </a:ln>
          <a:extLst>
            <a:ext uri="{53640926-AAD7-44D8-BBD7-CCE9431645EC}">
              <a14:shadowObscured xmlns:a14="http://schemas.microsoft.com/office/drawing/2010/main"/>
            </a:ext>
          </a:extLst>
        </p:spPr>
      </p:pic>
      <p:graphicFrame>
        <p:nvGraphicFramePr>
          <p:cNvPr id="12" name="圖表 11"/>
          <p:cNvGraphicFramePr/>
          <p:nvPr>
            <p:extLst>
              <p:ext uri="{D42A27DB-BD31-4B8C-83A1-F6EECF244321}">
                <p14:modId xmlns:p14="http://schemas.microsoft.com/office/powerpoint/2010/main" val="441624637"/>
              </p:ext>
            </p:extLst>
          </p:nvPr>
        </p:nvGraphicFramePr>
        <p:xfrm>
          <a:off x="5119930" y="3096748"/>
          <a:ext cx="3892813" cy="3409161"/>
        </p:xfrm>
        <a:graphic>
          <a:graphicData uri="http://schemas.openxmlformats.org/drawingml/2006/chart">
            <c:chart xmlns:c="http://schemas.openxmlformats.org/drawingml/2006/chart" xmlns:r="http://schemas.openxmlformats.org/officeDocument/2006/relationships" r:id="rId4"/>
          </a:graphicData>
        </a:graphic>
      </p:graphicFrame>
      <p:sp>
        <p:nvSpPr>
          <p:cNvPr id="13" name="矩形 12"/>
          <p:cNvSpPr/>
          <p:nvPr/>
        </p:nvSpPr>
        <p:spPr>
          <a:xfrm>
            <a:off x="494362" y="6259056"/>
            <a:ext cx="1705916" cy="400110"/>
          </a:xfrm>
          <a:prstGeom prst="rect">
            <a:avLst/>
          </a:prstGeom>
        </p:spPr>
        <p:txBody>
          <a:bodyPr wrap="none">
            <a:spAutoFit/>
          </a:bodyPr>
          <a:lstStyle/>
          <a:p>
            <a:r>
              <a:rPr lang="en-US" altLang="zh-TW" sz="2000" b="1" dirty="0">
                <a:latin typeface="Times New Roman" panose="02020603050405020304" pitchFamily="18" charset="0"/>
                <a:cs typeface="Times New Roman" panose="02020603050405020304" pitchFamily="18" charset="0"/>
              </a:rPr>
              <a:t>partition risk </a:t>
            </a:r>
            <a:endParaRPr lang="zh-TW"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3239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52525" y="112645"/>
            <a:ext cx="6919867" cy="861774"/>
          </a:xfrm>
          <a:prstGeom prst="rect">
            <a:avLst/>
          </a:prstGeom>
        </p:spPr>
        <p:txBody>
          <a:bodyPr wrap="square">
            <a:spAutoFit/>
          </a:bodyPr>
          <a:lstStyle/>
          <a:p>
            <a:pPr marL="214308" indent="-214308">
              <a:buFont typeface="Wingdings" panose="05000000000000000000" pitchFamily="2" charset="2"/>
              <a:buChar char="Ø"/>
            </a:pPr>
            <a:r>
              <a:rPr lang="en-US" altLang="zh-TW" sz="2500" b="1" dirty="0" smtClean="0">
                <a:latin typeface="Times New Roman" panose="02020603050405020304" pitchFamily="18" charset="0"/>
                <a:ea typeface="標楷體" panose="03000509000000000000" pitchFamily="65" charset="-120"/>
                <a:cs typeface="Times New Roman" panose="02020603050405020304" pitchFamily="18" charset="0"/>
              </a:rPr>
              <a:t>Conclusion</a:t>
            </a:r>
            <a:endParaRPr lang="en-US" altLang="zh-TW" sz="2500" b="1" dirty="0">
              <a:latin typeface="Times New Roman" panose="02020603050405020304" pitchFamily="18" charset="0"/>
              <a:ea typeface="標楷體" panose="03000509000000000000" pitchFamily="65" charset="-120"/>
              <a:cs typeface="Times New Roman" panose="02020603050405020304" pitchFamily="18" charset="0"/>
            </a:endParaRPr>
          </a:p>
          <a:p>
            <a:pPr marL="214308" indent="-214308">
              <a:buFont typeface="Wingdings" panose="05000000000000000000" pitchFamily="2" charset="2"/>
              <a:buChar char="Ø"/>
            </a:pPr>
            <a:endParaRPr lang="en-US" altLang="zh-TW" sz="2500" b="1"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圖片 3"/>
          <p:cNvPicPr>
            <a:picLocks noChangeAspect="1"/>
          </p:cNvPicPr>
          <p:nvPr/>
        </p:nvPicPr>
        <p:blipFill rotWithShape="1">
          <a:blip r:embed="rId2" cstate="print">
            <a:extLst>
              <a:ext uri="{28A0092B-C50C-407E-A947-70E740481C1C}">
                <a14:useLocalDpi xmlns:a14="http://schemas.microsoft.com/office/drawing/2010/main" val="0"/>
              </a:ext>
            </a:extLst>
          </a:blip>
          <a:srcRect t="-156" b="8125"/>
          <a:stretch/>
        </p:blipFill>
        <p:spPr>
          <a:xfrm>
            <a:off x="0" y="1000125"/>
            <a:ext cx="9144000" cy="5610225"/>
          </a:xfrm>
          <a:prstGeom prst="rect">
            <a:avLst/>
          </a:prstGeom>
        </p:spPr>
      </p:pic>
      <p:sp>
        <p:nvSpPr>
          <p:cNvPr id="6" name="矩形 5"/>
          <p:cNvSpPr/>
          <p:nvPr/>
        </p:nvSpPr>
        <p:spPr>
          <a:xfrm>
            <a:off x="0" y="1025831"/>
            <a:ext cx="9144000" cy="561022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 name="矩形 2"/>
          <p:cNvSpPr/>
          <p:nvPr/>
        </p:nvSpPr>
        <p:spPr>
          <a:xfrm>
            <a:off x="220420" y="1807432"/>
            <a:ext cx="8784076" cy="2862322"/>
          </a:xfrm>
          <a:prstGeom prst="rect">
            <a:avLst/>
          </a:prstGeom>
        </p:spPr>
        <p:txBody>
          <a:bodyPr wrap="square">
            <a:spAutoFit/>
          </a:bodyPr>
          <a:lstStyle/>
          <a:p>
            <a:pPr indent="457200" algn="just"/>
            <a:r>
              <a:rPr lang="en-US" altLang="zh-TW" b="1" dirty="0" smtClean="0"/>
              <a:t>It </a:t>
            </a:r>
            <a:r>
              <a:rPr lang="en-US" altLang="zh-TW" b="1" dirty="0"/>
              <a:t>is of great significance to predict the hot spot of wildfire disaster with the risk concept model. The accuracy of the classification can be improved by about 20% if the local crop cultivation season can be taken into account in the ground cover category classification. </a:t>
            </a:r>
            <a:r>
              <a:rPr lang="en-US" altLang="zh-TW" b="1" dirty="0" smtClean="0"/>
              <a:t>Temporal </a:t>
            </a:r>
            <a:r>
              <a:rPr lang="en-US" altLang="zh-TW" b="1" dirty="0"/>
              <a:t>wildfire risk </a:t>
            </a:r>
            <a:r>
              <a:rPr lang="en-US" altLang="zh-TW" b="1" dirty="0" smtClean="0"/>
              <a:t>model shows </a:t>
            </a:r>
            <a:r>
              <a:rPr lang="en-US" altLang="zh-TW" b="1" dirty="0"/>
              <a:t>that </a:t>
            </a:r>
            <a:r>
              <a:rPr lang="en-US" altLang="zh-TW" b="1" dirty="0" smtClean="0"/>
              <a:t>drought makes </a:t>
            </a:r>
            <a:r>
              <a:rPr lang="en-US" altLang="zh-TW" b="1" dirty="0"/>
              <a:t>the </a:t>
            </a:r>
            <a:r>
              <a:rPr lang="en-US" altLang="zh-TW" b="1" dirty="0" smtClean="0"/>
              <a:t>environment prone to wildfires between October and </a:t>
            </a:r>
            <a:r>
              <a:rPr lang="en-US" altLang="zh-TW" b="1" dirty="0"/>
              <a:t>April, while the risk of wildfires increased significantly under human influence from March to April, with a highly explanatory 91% of the </a:t>
            </a:r>
            <a:r>
              <a:rPr lang="en-US" altLang="zh-TW" b="1" dirty="0" smtClean="0"/>
              <a:t>temporal </a:t>
            </a:r>
            <a:r>
              <a:rPr lang="en-US" altLang="zh-TW" b="1" dirty="0"/>
              <a:t>wildfire risk </a:t>
            </a:r>
            <a:r>
              <a:rPr lang="en-US" altLang="zh-TW" b="1" dirty="0" smtClean="0"/>
              <a:t>model </a:t>
            </a:r>
            <a:r>
              <a:rPr lang="en-US" altLang="zh-TW" b="1" dirty="0"/>
              <a:t>through meteorological factors, NDVI and man-made influences. In the case of periodic wildfires, the past common wildfire location is regarded as the most likely wildfire area in the future, as a hazard indicator </a:t>
            </a:r>
            <a:r>
              <a:rPr lang="en-US" altLang="zh-TW" b="1" dirty="0" smtClean="0"/>
              <a:t>to establish </a:t>
            </a:r>
            <a:r>
              <a:rPr lang="en-US" altLang="zh-TW" b="1" dirty="0"/>
              <a:t>a highly accurate wildfire risk </a:t>
            </a:r>
            <a:r>
              <a:rPr lang="en-US" altLang="zh-TW" b="1" dirty="0" smtClean="0"/>
              <a:t>model for the reference of related authorities.</a:t>
            </a:r>
          </a:p>
        </p:txBody>
      </p:sp>
    </p:spTree>
    <p:extLst>
      <p:ext uri="{BB962C8B-B14F-4D97-AF65-F5344CB8AC3E}">
        <p14:creationId xmlns:p14="http://schemas.microsoft.com/office/powerpoint/2010/main" val="3695787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p:nvPr/>
        </p:nvPicPr>
        <p:blipFill rotWithShape="1">
          <a:blip r:embed="rId2" cstate="print">
            <a:extLst>
              <a:ext uri="{28A0092B-C50C-407E-A947-70E740481C1C}">
                <a14:useLocalDpi xmlns:a14="http://schemas.microsoft.com/office/drawing/2010/main" val="0"/>
              </a:ext>
            </a:extLst>
          </a:blip>
          <a:srcRect r="54037"/>
          <a:stretch/>
        </p:blipFill>
        <p:spPr bwMode="auto">
          <a:xfrm>
            <a:off x="2104137" y="1385176"/>
            <a:ext cx="1402715" cy="2159635"/>
          </a:xfrm>
          <a:prstGeom prst="rect">
            <a:avLst/>
          </a:prstGeom>
          <a:ln>
            <a:noFill/>
          </a:ln>
          <a:extLst>
            <a:ext uri="{53640926-AAD7-44D8-BBD7-CCE9431645EC}">
              <a14:shadowObscured xmlns:a14="http://schemas.microsoft.com/office/drawing/2010/main"/>
            </a:ext>
          </a:extLst>
        </p:spPr>
      </p:pic>
      <p:pic>
        <p:nvPicPr>
          <p:cNvPr id="12" name="圖片 11"/>
          <p:cNvPicPr/>
          <p:nvPr/>
        </p:nvPicPr>
        <p:blipFill rotWithShape="1">
          <a:blip r:embed="rId3" cstate="print">
            <a:extLst>
              <a:ext uri="{28A0092B-C50C-407E-A947-70E740481C1C}">
                <a14:useLocalDpi xmlns:a14="http://schemas.microsoft.com/office/drawing/2010/main" val="0"/>
              </a:ext>
            </a:extLst>
          </a:blip>
          <a:srcRect l="2091" t="985" r="34730" b="2119"/>
          <a:stretch/>
        </p:blipFill>
        <p:spPr bwMode="auto">
          <a:xfrm>
            <a:off x="114048" y="4000424"/>
            <a:ext cx="1990090" cy="2159635"/>
          </a:xfrm>
          <a:prstGeom prst="rect">
            <a:avLst/>
          </a:prstGeom>
          <a:ln>
            <a:noFill/>
          </a:ln>
          <a:extLst>
            <a:ext uri="{53640926-AAD7-44D8-BBD7-CCE9431645EC}">
              <a14:shadowObscured xmlns:a14="http://schemas.microsoft.com/office/drawing/2010/main"/>
            </a:ext>
          </a:extLst>
        </p:spPr>
      </p:pic>
      <p:pic>
        <p:nvPicPr>
          <p:cNvPr id="13" name="圖片 12"/>
          <p:cNvPicPr/>
          <p:nvPr/>
        </p:nvPicPr>
        <p:blipFill rotWithShape="1">
          <a:blip r:embed="rId4" cstate="print">
            <a:extLst>
              <a:ext uri="{28A0092B-C50C-407E-A947-70E740481C1C}">
                <a14:useLocalDpi xmlns:a14="http://schemas.microsoft.com/office/drawing/2010/main" val="0"/>
              </a:ext>
            </a:extLst>
          </a:blip>
          <a:srcRect l="2016" t="2279" r="35088" b="2176"/>
          <a:stretch/>
        </p:blipFill>
        <p:spPr bwMode="auto">
          <a:xfrm>
            <a:off x="2104137" y="4000424"/>
            <a:ext cx="2009140" cy="2159635"/>
          </a:xfrm>
          <a:prstGeom prst="rect">
            <a:avLst/>
          </a:prstGeom>
          <a:ln>
            <a:noFill/>
          </a:ln>
          <a:extLst>
            <a:ext uri="{53640926-AAD7-44D8-BBD7-CCE9431645EC}">
              <a14:shadowObscured xmlns:a14="http://schemas.microsoft.com/office/drawing/2010/main"/>
            </a:ext>
          </a:extLst>
        </p:spPr>
      </p:pic>
      <p:pic>
        <p:nvPicPr>
          <p:cNvPr id="14" name="圖片 13"/>
          <p:cNvPicPr/>
          <p:nvPr/>
        </p:nvPicPr>
        <p:blipFill rotWithShape="1">
          <a:blip r:embed="rId5" cstate="print">
            <a:extLst>
              <a:ext uri="{28A0092B-C50C-407E-A947-70E740481C1C}">
                <a14:useLocalDpi xmlns:a14="http://schemas.microsoft.com/office/drawing/2010/main" val="0"/>
              </a:ext>
            </a:extLst>
          </a:blip>
          <a:srcRect r="69658" b="42664"/>
          <a:stretch/>
        </p:blipFill>
        <p:spPr bwMode="auto">
          <a:xfrm>
            <a:off x="114048" y="1362709"/>
            <a:ext cx="1600200" cy="2138680"/>
          </a:xfrm>
          <a:prstGeom prst="rect">
            <a:avLst/>
          </a:prstGeom>
          <a:ln>
            <a:noFill/>
          </a:ln>
          <a:extLst>
            <a:ext uri="{53640926-AAD7-44D8-BBD7-CCE9431645EC}">
              <a14:shadowObscured xmlns:a14="http://schemas.microsoft.com/office/drawing/2010/main"/>
            </a:ext>
          </a:extLst>
        </p:spPr>
      </p:pic>
      <p:sp>
        <p:nvSpPr>
          <p:cNvPr id="3" name="矩形 2"/>
          <p:cNvSpPr/>
          <p:nvPr/>
        </p:nvSpPr>
        <p:spPr>
          <a:xfrm>
            <a:off x="114048" y="3612407"/>
            <a:ext cx="1661032" cy="276999"/>
          </a:xfrm>
          <a:prstGeom prst="rect">
            <a:avLst/>
          </a:prstGeom>
        </p:spPr>
        <p:txBody>
          <a:bodyPr wrap="none">
            <a:spAutoFit/>
          </a:bodyPr>
          <a:lstStyle/>
          <a:p>
            <a:r>
              <a:rPr lang="en-US" altLang="zh-TW" sz="1200" b="1" kern="100" dirty="0">
                <a:latin typeface="Times New Roman" panose="02020603050405020304" pitchFamily="18" charset="0"/>
              </a:rPr>
              <a:t>(a)</a:t>
            </a:r>
            <a:r>
              <a:rPr lang="en-US" altLang="zh-TW" sz="1200" b="1" kern="100" dirty="0">
                <a:latin typeface="Times New Roman" panose="02020603050405020304" pitchFamily="18" charset="0"/>
                <a:ea typeface="Times New Roman" panose="02020603050405020304" pitchFamily="18" charset="0"/>
              </a:rPr>
              <a:t> </a:t>
            </a:r>
            <a:r>
              <a:rPr lang="en-US" altLang="zh-TW" sz="1200" b="1" kern="100" dirty="0">
                <a:latin typeface="Times New Roman" panose="02020603050405020304" pitchFamily="18" charset="0"/>
              </a:rPr>
              <a:t>Geographical map </a:t>
            </a:r>
            <a:endParaRPr lang="zh-TW" altLang="en-US" sz="1200" b="1" dirty="0"/>
          </a:p>
        </p:txBody>
      </p:sp>
      <p:sp>
        <p:nvSpPr>
          <p:cNvPr id="5" name="矩形 4"/>
          <p:cNvSpPr/>
          <p:nvPr/>
        </p:nvSpPr>
        <p:spPr>
          <a:xfrm>
            <a:off x="1473516" y="3561136"/>
            <a:ext cx="2246128" cy="336118"/>
          </a:xfrm>
          <a:prstGeom prst="rect">
            <a:avLst/>
          </a:prstGeom>
        </p:spPr>
        <p:txBody>
          <a:bodyPr wrap="none">
            <a:spAutoFit/>
          </a:bodyPr>
          <a:lstStyle/>
          <a:p>
            <a:pPr indent="457200" algn="just">
              <a:lnSpc>
                <a:spcPct val="150000"/>
              </a:lnSpc>
              <a:spcAft>
                <a:spcPts val="0"/>
              </a:spcAft>
            </a:pPr>
            <a:r>
              <a:rPr lang="zh-TW" altLang="zh-TW" sz="1200" b="1" kern="100" dirty="0">
                <a:latin typeface="Times New Roman" panose="02020603050405020304" pitchFamily="18" charset="0"/>
              </a:rPr>
              <a:t> </a:t>
            </a:r>
            <a:r>
              <a:rPr lang="en-US" altLang="zh-TW" sz="1200" b="1" kern="100" dirty="0">
                <a:latin typeface="Times New Roman" panose="02020603050405020304" pitchFamily="18" charset="0"/>
              </a:rPr>
              <a:t>(b)</a:t>
            </a:r>
            <a:r>
              <a:rPr lang="en-US" altLang="zh-TW" sz="1200" b="1" kern="100" dirty="0">
                <a:latin typeface="Times New Roman" panose="02020603050405020304" pitchFamily="18" charset="0"/>
                <a:ea typeface="Times New Roman" panose="02020603050405020304" pitchFamily="18" charset="0"/>
              </a:rPr>
              <a:t> </a:t>
            </a:r>
            <a:r>
              <a:rPr lang="en-US" altLang="zh-TW" sz="1200" b="1" kern="100" dirty="0">
                <a:latin typeface="Times New Roman" panose="02020603050405020304" pitchFamily="18" charset="0"/>
              </a:rPr>
              <a:t>Geographical map 2</a:t>
            </a:r>
            <a:endParaRPr lang="zh-TW" altLang="zh-TW" sz="1200" b="1" kern="100" dirty="0">
              <a:effectLst/>
              <a:latin typeface="Times New Roman" panose="02020603050405020304" pitchFamily="18" charset="0"/>
              <a:ea typeface="Times New Roman" panose="02020603050405020304" pitchFamily="18" charset="0"/>
            </a:endParaRPr>
          </a:p>
        </p:txBody>
      </p:sp>
      <p:sp>
        <p:nvSpPr>
          <p:cNvPr id="6" name="矩形 5"/>
          <p:cNvSpPr/>
          <p:nvPr/>
        </p:nvSpPr>
        <p:spPr>
          <a:xfrm>
            <a:off x="114048" y="6160059"/>
            <a:ext cx="1386918" cy="276999"/>
          </a:xfrm>
          <a:prstGeom prst="rect">
            <a:avLst/>
          </a:prstGeom>
        </p:spPr>
        <p:txBody>
          <a:bodyPr wrap="none">
            <a:spAutoFit/>
          </a:bodyPr>
          <a:lstStyle/>
          <a:p>
            <a:r>
              <a:rPr lang="en-US" altLang="zh-TW" sz="1200" b="1" kern="100" dirty="0">
                <a:latin typeface="Times New Roman" panose="02020603050405020304" pitchFamily="18" charset="0"/>
              </a:rPr>
              <a:t>(c) Elevation map </a:t>
            </a:r>
            <a:endParaRPr lang="zh-TW" altLang="en-US" sz="1200" b="1" dirty="0"/>
          </a:p>
        </p:txBody>
      </p:sp>
      <p:sp>
        <p:nvSpPr>
          <p:cNvPr id="16" name="矩形 15"/>
          <p:cNvSpPr/>
          <p:nvPr/>
        </p:nvSpPr>
        <p:spPr>
          <a:xfrm>
            <a:off x="1625703" y="6113892"/>
            <a:ext cx="1560042" cy="369332"/>
          </a:xfrm>
          <a:prstGeom prst="rect">
            <a:avLst/>
          </a:prstGeom>
        </p:spPr>
        <p:txBody>
          <a:bodyPr wrap="none">
            <a:spAutoFit/>
          </a:bodyPr>
          <a:lstStyle/>
          <a:p>
            <a:pPr indent="457200" algn="just">
              <a:lnSpc>
                <a:spcPct val="150000"/>
              </a:lnSpc>
              <a:spcAft>
                <a:spcPts val="0"/>
              </a:spcAft>
            </a:pPr>
            <a:r>
              <a:rPr lang="en-US" altLang="zh-TW" sz="1200" b="1" kern="100" dirty="0" smtClean="0">
                <a:latin typeface="Times New Roman" panose="02020603050405020304" pitchFamily="18" charset="0"/>
              </a:rPr>
              <a:t>(d) </a:t>
            </a:r>
            <a:r>
              <a:rPr lang="en-US" altLang="zh-TW" sz="1200" b="1" kern="100" dirty="0">
                <a:latin typeface="Times New Roman" panose="02020603050405020304" pitchFamily="18" charset="0"/>
              </a:rPr>
              <a:t>Slope map</a:t>
            </a:r>
            <a:endParaRPr lang="zh-TW" altLang="zh-TW" sz="1200" b="1" kern="100" dirty="0">
              <a:effectLst/>
              <a:latin typeface="Times New Roman" panose="02020603050405020304" pitchFamily="18" charset="0"/>
              <a:ea typeface="Times New Roman" panose="02020603050405020304" pitchFamily="18" charset="0"/>
            </a:endParaRPr>
          </a:p>
        </p:txBody>
      </p:sp>
      <p:sp>
        <p:nvSpPr>
          <p:cNvPr id="19" name="矩形 18"/>
          <p:cNvSpPr/>
          <p:nvPr/>
        </p:nvSpPr>
        <p:spPr>
          <a:xfrm>
            <a:off x="3985708" y="1057909"/>
            <a:ext cx="5158292" cy="6626814"/>
          </a:xfrm>
          <a:prstGeom prst="rect">
            <a:avLst/>
          </a:prstGeom>
        </p:spPr>
        <p:txBody>
          <a:bodyPr wrap="square">
            <a:spAutoFit/>
          </a:bodyPr>
          <a:lstStyle/>
          <a:p>
            <a:pPr marL="354965" marR="13970" indent="-342265" algn="just">
              <a:lnSpc>
                <a:spcPct val="140000"/>
              </a:lnSpc>
              <a:spcBef>
                <a:spcPts val="100"/>
              </a:spcBef>
              <a:buFont typeface="Arial"/>
              <a:buChar char="•"/>
              <a:tabLst>
                <a:tab pos="355600" algn="l"/>
              </a:tabLst>
            </a:pPr>
            <a:r>
              <a:rPr lang="pt-BR" altLang="zh-TW" b="1" dirty="0" smtClean="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Location: </a:t>
            </a:r>
            <a:r>
              <a:rPr lang="pt-BR" altLang="zh-TW" dirty="0" smtClean="0">
                <a:latin typeface="Times New Roman" panose="02020603050405020304" pitchFamily="18" charset="0"/>
                <a:ea typeface="微軟正黑體" panose="020B0604030504040204" pitchFamily="34" charset="-120"/>
                <a:cs typeface="Times New Roman" panose="02020603050405020304" pitchFamily="18" charset="0"/>
              </a:rPr>
              <a:t>Dadu Plateau is located in central Taiwan (120°32′ E −120°40′ E, 24°6′ N-24°20′ N). </a:t>
            </a:r>
          </a:p>
          <a:p>
            <a:pPr marL="354965" marR="13970" indent="-342265" algn="just">
              <a:lnSpc>
                <a:spcPct val="140000"/>
              </a:lnSpc>
              <a:spcBef>
                <a:spcPts val="100"/>
              </a:spcBef>
              <a:buFont typeface="Arial"/>
              <a:buChar char="•"/>
              <a:tabLst>
                <a:tab pos="355600" algn="l"/>
              </a:tabLst>
            </a:pPr>
            <a:r>
              <a:rPr lang="en-US" altLang="zh-TW" b="1" dirty="0" smtClean="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Rainfall: </a:t>
            </a: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The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average monthly rainfall is about 47.5mm and 182.5mm for the dry duration (October to the following March) and wet duration (April to September) </a:t>
            </a:r>
            <a:endPar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marL="354965" marR="13970" indent="-342265" algn="just">
              <a:lnSpc>
                <a:spcPct val="140000"/>
              </a:lnSpc>
              <a:spcBef>
                <a:spcPts val="100"/>
              </a:spcBef>
              <a:buFont typeface="Arial"/>
              <a:buChar char="•"/>
              <a:tabLst>
                <a:tab pos="355600" algn="l"/>
              </a:tabLst>
            </a:pPr>
            <a:r>
              <a:rPr lang="en-US" altLang="zh-TW" b="1" dirty="0" smtClean="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Soil: </a:t>
            </a: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The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soil is laterite with the </a:t>
            </a: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properties of acidity is not suitable for cultivation due to low productivity and lack of irrigation facilities .</a:t>
            </a:r>
          </a:p>
          <a:p>
            <a:pPr marL="354965" marR="13970" indent="-342265" algn="just">
              <a:lnSpc>
                <a:spcPct val="140000"/>
              </a:lnSpc>
              <a:spcBef>
                <a:spcPts val="100"/>
              </a:spcBef>
              <a:buFont typeface="Arial"/>
              <a:buChar char="•"/>
              <a:tabLst>
                <a:tab pos="355600" algn="l"/>
              </a:tabLst>
            </a:pPr>
            <a:r>
              <a:rPr lang="en-US" altLang="zh-TW" b="1" dirty="0" smtClean="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Vegetation: </a:t>
            </a: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Guinea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grass, which is a fire-adaptive species with tiller ability and can survive well on acidic and barren soils (Lin, 2000). </a:t>
            </a:r>
            <a:endPar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marL="12700" marR="13970" algn="just">
              <a:lnSpc>
                <a:spcPct val="130000"/>
              </a:lnSpc>
              <a:spcBef>
                <a:spcPts val="100"/>
              </a:spcBef>
              <a:tabLst>
                <a:tab pos="355600" algn="l"/>
              </a:tabLst>
            </a:pPr>
            <a:endParaRPr lang="en-US" altLang="zh-TW" dirty="0" smtClean="0">
              <a:latin typeface="微軟正黑體" panose="020B0604030504040204" pitchFamily="34" charset="-120"/>
              <a:ea typeface="微軟正黑體" panose="020B0604030504040204" pitchFamily="34" charset="-120"/>
              <a:cs typeface="Noto Sans CJK JP Regular"/>
            </a:endParaRPr>
          </a:p>
          <a:p>
            <a:pPr marL="12700" marR="13970" algn="just">
              <a:lnSpc>
                <a:spcPct val="130000"/>
              </a:lnSpc>
              <a:spcBef>
                <a:spcPts val="100"/>
              </a:spcBef>
              <a:tabLst>
                <a:tab pos="355600" algn="l"/>
              </a:tabLst>
            </a:pPr>
            <a:endParaRPr lang="en-US" altLang="zh-TW" dirty="0" smtClean="0">
              <a:latin typeface="微軟正黑體" panose="020B0604030504040204" pitchFamily="34" charset="-120"/>
              <a:ea typeface="微軟正黑體" panose="020B0604030504040204" pitchFamily="34" charset="-120"/>
              <a:cs typeface="Noto Sans CJK JP Regular"/>
            </a:endParaRPr>
          </a:p>
          <a:p>
            <a:pPr marL="12700" marR="13970" algn="just">
              <a:lnSpc>
                <a:spcPct val="130000"/>
              </a:lnSpc>
              <a:spcBef>
                <a:spcPts val="100"/>
              </a:spcBef>
              <a:tabLst>
                <a:tab pos="355600" algn="l"/>
              </a:tabLst>
            </a:pPr>
            <a:endParaRPr lang="en-US" altLang="zh-TW" dirty="0" smtClean="0">
              <a:latin typeface="微軟正黑體" panose="020B0604030504040204" pitchFamily="34" charset="-120"/>
              <a:ea typeface="微軟正黑體" panose="020B0604030504040204" pitchFamily="34" charset="-120"/>
              <a:cs typeface="Noto Sans CJK JP Regular"/>
            </a:endParaRPr>
          </a:p>
          <a:p>
            <a:pPr marL="354965" marR="13970" indent="-342265" algn="just">
              <a:lnSpc>
                <a:spcPct val="130000"/>
              </a:lnSpc>
              <a:spcBef>
                <a:spcPts val="100"/>
              </a:spcBef>
              <a:buFont typeface="Arial"/>
              <a:buChar char="•"/>
              <a:tabLst>
                <a:tab pos="355600" algn="l"/>
              </a:tabLst>
            </a:pPr>
            <a:endParaRPr lang="en-US" altLang="zh-TW" dirty="0" smtClean="0">
              <a:latin typeface="微軟正黑體" panose="020B0604030504040204" pitchFamily="34" charset="-120"/>
              <a:ea typeface="微軟正黑體" panose="020B0604030504040204" pitchFamily="34" charset="-120"/>
              <a:cs typeface="Noto Sans CJK JP Regular"/>
            </a:endParaRPr>
          </a:p>
        </p:txBody>
      </p:sp>
      <p:sp>
        <p:nvSpPr>
          <p:cNvPr id="20" name="矩形 19"/>
          <p:cNvSpPr/>
          <p:nvPr/>
        </p:nvSpPr>
        <p:spPr>
          <a:xfrm>
            <a:off x="1190625" y="165407"/>
            <a:ext cx="6919867" cy="477054"/>
          </a:xfrm>
          <a:prstGeom prst="rect">
            <a:avLst/>
          </a:prstGeom>
        </p:spPr>
        <p:txBody>
          <a:bodyPr wrap="square">
            <a:spAutoFit/>
          </a:bodyPr>
          <a:lstStyle/>
          <a:p>
            <a:pPr marL="214308" indent="-214308">
              <a:buFont typeface="Wingdings" panose="05000000000000000000" pitchFamily="2" charset="2"/>
              <a:buChar char="Ø"/>
            </a:pPr>
            <a:r>
              <a:rPr lang="en-US" altLang="zh-TW" sz="2500" b="1" dirty="0" smtClean="0">
                <a:latin typeface="Times New Roman" panose="02020603050405020304" pitchFamily="18" charset="0"/>
                <a:ea typeface="標楷體" panose="03000509000000000000" pitchFamily="65" charset="-120"/>
                <a:cs typeface="Times New Roman" panose="02020603050405020304" pitchFamily="18" charset="0"/>
              </a:rPr>
              <a:t>Study </a:t>
            </a:r>
            <a:r>
              <a:rPr lang="en-US" altLang="zh-TW" sz="2500" b="1" dirty="0">
                <a:latin typeface="Times New Roman" panose="02020603050405020304" pitchFamily="18" charset="0"/>
                <a:ea typeface="標楷體" panose="03000509000000000000" pitchFamily="65" charset="-120"/>
                <a:cs typeface="Times New Roman" panose="02020603050405020304" pitchFamily="18" charset="0"/>
              </a:rPr>
              <a:t>Area </a:t>
            </a:r>
          </a:p>
        </p:txBody>
      </p:sp>
    </p:spTree>
    <p:extLst>
      <p:ext uri="{BB962C8B-B14F-4D97-AF65-F5344CB8AC3E}">
        <p14:creationId xmlns:p14="http://schemas.microsoft.com/office/powerpoint/2010/main" val="1995696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52525" y="112645"/>
            <a:ext cx="6919867" cy="477054"/>
          </a:xfrm>
          <a:prstGeom prst="rect">
            <a:avLst/>
          </a:prstGeom>
        </p:spPr>
        <p:txBody>
          <a:bodyPr wrap="square">
            <a:spAutoFit/>
          </a:bodyPr>
          <a:lstStyle/>
          <a:p>
            <a:pPr marL="214308" indent="-214308">
              <a:buFont typeface="Wingdings" panose="05000000000000000000" pitchFamily="2" charset="2"/>
              <a:buChar char="Ø"/>
            </a:pPr>
            <a:r>
              <a:rPr lang="en-US" altLang="zh-TW" sz="2500" b="1" dirty="0" smtClean="0">
                <a:latin typeface="Times New Roman" panose="02020603050405020304" pitchFamily="18" charset="0"/>
                <a:ea typeface="標楷體" panose="03000509000000000000" pitchFamily="65" charset="-120"/>
                <a:cs typeface="Times New Roman" panose="02020603050405020304" pitchFamily="18" charset="0"/>
              </a:rPr>
              <a:t>Study Materials</a:t>
            </a:r>
            <a:endParaRPr lang="en-US" altLang="zh-TW" sz="2500" b="1"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715929501"/>
              </p:ext>
            </p:extLst>
          </p:nvPr>
        </p:nvGraphicFramePr>
        <p:xfrm>
          <a:off x="235720" y="2930093"/>
          <a:ext cx="8753475" cy="3574011"/>
        </p:xfrm>
        <a:graphic>
          <a:graphicData uri="http://schemas.openxmlformats.org/drawingml/2006/table">
            <a:tbl>
              <a:tblPr firstRow="1" firstCol="1" bandRow="1"/>
              <a:tblGrid>
                <a:gridCol w="2155055"/>
                <a:gridCol w="2209800"/>
                <a:gridCol w="1771842"/>
                <a:gridCol w="1308389"/>
                <a:gridCol w="1308389"/>
              </a:tblGrid>
              <a:tr h="253777">
                <a:tc>
                  <a:txBody>
                    <a:bodyPr/>
                    <a:lstStyle/>
                    <a:p>
                      <a:pPr algn="ctr">
                        <a:spcAft>
                          <a:spcPts val="0"/>
                        </a:spcAft>
                      </a:pPr>
                      <a:r>
                        <a:rPr lang="en-US" sz="1800" b="1"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Name</a:t>
                      </a:r>
                      <a:endParaRPr lang="zh-TW" sz="1800" b="1"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Source</a:t>
                      </a:r>
                      <a:endParaRPr lang="zh-TW" sz="1800" b="1"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Year</a:t>
                      </a:r>
                      <a:endParaRPr lang="zh-TW" sz="1800" b="1"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Resolution</a:t>
                      </a:r>
                      <a:endParaRPr lang="zh-TW" sz="1800" b="1"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Purpose</a:t>
                      </a:r>
                      <a:endParaRPr lang="zh-TW" sz="1800" b="1" kern="100" dirty="0">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6491">
                <a:tc rowSpan="3">
                  <a:txBody>
                    <a:bodyPr/>
                    <a:lstStyle/>
                    <a:p>
                      <a:pPr algn="ctr">
                        <a:spcAft>
                          <a:spcPts val="0"/>
                        </a:spcAft>
                      </a:pPr>
                      <a:r>
                        <a:rPr lang="en-US" sz="1500" kern="100" dirty="0">
                          <a:effectLst/>
                          <a:latin typeface="Times New Roman" panose="02020603050405020304" pitchFamily="18" charset="0"/>
                          <a:ea typeface="新細明體" panose="02020500000000000000" pitchFamily="18" charset="-120"/>
                          <a:cs typeface="Times New Roman" panose="02020603050405020304" pitchFamily="18" charset="0"/>
                        </a:rPr>
                        <a:t>Satellite </a:t>
                      </a:r>
                      <a:r>
                        <a:rPr lang="en-US" sz="15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images</a:t>
                      </a:r>
                      <a:endParaRPr lang="zh-TW" sz="1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500" kern="100" dirty="0">
                          <a:effectLst/>
                          <a:latin typeface="Times New Roman" panose="02020603050405020304" pitchFamily="18" charset="0"/>
                          <a:ea typeface="新細明體" panose="02020500000000000000" pitchFamily="18" charset="-120"/>
                          <a:cs typeface="Times New Roman" panose="02020603050405020304" pitchFamily="18" charset="0"/>
                        </a:rPr>
                        <a:t>Center for Space and Remote </a:t>
                      </a:r>
                      <a:r>
                        <a:rPr lang="en-US" sz="15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Sensing</a:t>
                      </a:r>
                      <a:r>
                        <a:rPr lang="en-US" sz="1500" kern="100" baseline="0" dirty="0" smtClean="0">
                          <a:effectLst/>
                          <a:latin typeface="Times New Roman" panose="02020603050405020304" pitchFamily="18" charset="0"/>
                          <a:ea typeface="新細明體" panose="02020500000000000000" pitchFamily="18" charset="-120"/>
                          <a:cs typeface="Times New Roman" panose="02020603050405020304" pitchFamily="18" charset="0"/>
                        </a:rPr>
                        <a:t> </a:t>
                      </a:r>
                      <a:r>
                        <a:rPr lang="en-US" sz="1500" kern="100" dirty="0" smtClean="0">
                          <a:effectLst/>
                          <a:latin typeface="Times New Roman" panose="02020603050405020304" pitchFamily="18" charset="0"/>
                          <a:ea typeface="新細明體" panose="02020500000000000000" pitchFamily="18" charset="-120"/>
                          <a:cs typeface="Times New Roman" panose="02020603050405020304" pitchFamily="18" charset="0"/>
                        </a:rPr>
                        <a:t>Research</a:t>
                      </a:r>
                      <a:endParaRPr lang="zh-TW" sz="1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500" kern="100" dirty="0">
                          <a:effectLst/>
                          <a:latin typeface="Times New Roman" panose="02020603050405020304" pitchFamily="18" charset="0"/>
                          <a:ea typeface="新細明體" panose="02020500000000000000" pitchFamily="18" charset="-120"/>
                          <a:cs typeface="Times New Roman" panose="02020603050405020304" pitchFamily="18" charset="0"/>
                        </a:rPr>
                        <a:t>2013-2017</a:t>
                      </a:r>
                      <a:endParaRPr lang="zh-TW" sz="1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500" kern="100" dirty="0">
                          <a:effectLst/>
                          <a:latin typeface="Times New Roman" panose="02020603050405020304" pitchFamily="18" charset="0"/>
                          <a:ea typeface="新細明體" panose="02020500000000000000" pitchFamily="18" charset="-120"/>
                          <a:cs typeface="Times New Roman" panose="02020603050405020304" pitchFamily="18" charset="0"/>
                        </a:rPr>
                        <a:t>6m</a:t>
                      </a:r>
                      <a:endParaRPr lang="zh-TW" sz="1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500" kern="100" dirty="0">
                          <a:effectLst/>
                          <a:latin typeface="Times New Roman" panose="02020603050405020304" pitchFamily="18" charset="0"/>
                          <a:ea typeface="新細明體" panose="02020500000000000000" pitchFamily="18" charset="-120"/>
                          <a:cs typeface="Times New Roman" panose="02020603050405020304" pitchFamily="18" charset="0"/>
                        </a:rPr>
                        <a:t>Environment Index</a:t>
                      </a:r>
                      <a:endParaRPr lang="zh-TW" sz="1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425098">
                <a:tc vMerge="1">
                  <a:txBody>
                    <a:bodyPr/>
                    <a:lstStyle/>
                    <a:p>
                      <a:endParaRPr lang="zh-TW" altLang="en-US"/>
                    </a:p>
                  </a:txBody>
                  <a:tcPr/>
                </a:tc>
                <a:tc>
                  <a:txBody>
                    <a:bodyPr/>
                    <a:lstStyle/>
                    <a:p>
                      <a:pPr algn="ctr">
                        <a:spcAft>
                          <a:spcPts val="0"/>
                        </a:spcAft>
                      </a:pPr>
                      <a:r>
                        <a:rPr lang="en-US" sz="1500" kern="100" dirty="0">
                          <a:effectLst/>
                          <a:latin typeface="Times New Roman" panose="02020603050405020304" pitchFamily="18" charset="0"/>
                          <a:ea typeface="新細明體" panose="02020500000000000000" pitchFamily="18" charset="-120"/>
                          <a:cs typeface="Times New Roman" panose="02020603050405020304" pitchFamily="18" charset="0"/>
                        </a:rPr>
                        <a:t>United States Geological Survey</a:t>
                      </a:r>
                      <a:endParaRPr lang="zh-TW" sz="1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500" kern="100">
                          <a:effectLst/>
                          <a:latin typeface="Times New Roman" panose="02020603050405020304" pitchFamily="18" charset="0"/>
                          <a:ea typeface="新細明體" panose="02020500000000000000" pitchFamily="18" charset="-120"/>
                          <a:cs typeface="Times New Roman" panose="02020603050405020304" pitchFamily="18" charset="0"/>
                        </a:rPr>
                        <a:t>2001-2017</a:t>
                      </a:r>
                      <a:endParaRPr lang="zh-TW" sz="15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500" kern="100">
                          <a:effectLst/>
                          <a:latin typeface="Times New Roman" panose="02020603050405020304" pitchFamily="18" charset="0"/>
                          <a:ea typeface="新細明體" panose="02020500000000000000" pitchFamily="18" charset="-120"/>
                          <a:cs typeface="Times New Roman" panose="02020603050405020304" pitchFamily="18" charset="0"/>
                        </a:rPr>
                        <a:t>30m</a:t>
                      </a:r>
                      <a:endParaRPr lang="zh-TW" sz="15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500" kern="100">
                          <a:effectLst/>
                          <a:latin typeface="Times New Roman" panose="02020603050405020304" pitchFamily="18" charset="0"/>
                          <a:ea typeface="新細明體" panose="02020500000000000000" pitchFamily="18" charset="-120"/>
                          <a:cs typeface="Times New Roman" panose="02020603050405020304" pitchFamily="18" charset="0"/>
                        </a:rPr>
                        <a:t>Environment Index</a:t>
                      </a:r>
                      <a:endParaRPr lang="zh-TW" sz="15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r>
              <a:tr h="425098">
                <a:tc vMerge="1">
                  <a:txBody>
                    <a:bodyPr/>
                    <a:lstStyle/>
                    <a:p>
                      <a:endParaRPr lang="zh-TW" altLang="en-US"/>
                    </a:p>
                  </a:txBody>
                  <a:tcPr/>
                </a:tc>
                <a:tc>
                  <a:txBody>
                    <a:bodyPr/>
                    <a:lstStyle/>
                    <a:p>
                      <a:pPr algn="ctr">
                        <a:spcAft>
                          <a:spcPts val="0"/>
                        </a:spcAft>
                      </a:pPr>
                      <a:r>
                        <a:rPr lang="en-US" sz="1500" kern="100" dirty="0">
                          <a:effectLst/>
                          <a:latin typeface="Times New Roman" panose="02020603050405020304" pitchFamily="18" charset="0"/>
                          <a:ea typeface="新細明體" panose="02020500000000000000" pitchFamily="18" charset="-120"/>
                          <a:cs typeface="Times New Roman" panose="02020603050405020304" pitchFamily="18" charset="0"/>
                        </a:rPr>
                        <a:t>Google Earth</a:t>
                      </a:r>
                      <a:endParaRPr lang="zh-TW" sz="1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500" kern="100">
                          <a:effectLst/>
                          <a:latin typeface="Times New Roman" panose="02020603050405020304" pitchFamily="18" charset="0"/>
                          <a:ea typeface="新細明體" panose="02020500000000000000" pitchFamily="18" charset="-120"/>
                          <a:cs typeface="Times New Roman" panose="02020603050405020304" pitchFamily="18" charset="0"/>
                        </a:rPr>
                        <a:t>2015-2017</a:t>
                      </a:r>
                      <a:endParaRPr lang="zh-TW" sz="15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500" kern="100">
                          <a:effectLst/>
                          <a:latin typeface="Times New Roman" panose="02020603050405020304" pitchFamily="18" charset="0"/>
                          <a:ea typeface="新細明體" panose="02020500000000000000" pitchFamily="18" charset="-120"/>
                          <a:cs typeface="Times New Roman" panose="02020603050405020304" pitchFamily="18" charset="0"/>
                        </a:rPr>
                        <a:t>30cm</a:t>
                      </a:r>
                      <a:endParaRPr lang="zh-TW" sz="15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500" kern="100">
                          <a:effectLst/>
                          <a:latin typeface="Times New Roman" panose="02020603050405020304" pitchFamily="18" charset="0"/>
                          <a:ea typeface="新細明體" panose="02020500000000000000" pitchFamily="18" charset="-120"/>
                          <a:cs typeface="Times New Roman" panose="02020603050405020304" pitchFamily="18" charset="0"/>
                        </a:rPr>
                        <a:t>Accuracy analysis</a:t>
                      </a:r>
                      <a:endParaRPr lang="zh-TW" sz="15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r>
              <a:tr h="425098">
                <a:tc>
                  <a:txBody>
                    <a:bodyPr/>
                    <a:lstStyle/>
                    <a:p>
                      <a:pPr algn="ctr">
                        <a:spcAft>
                          <a:spcPts val="0"/>
                        </a:spcAft>
                      </a:pPr>
                      <a:r>
                        <a:rPr lang="en-US" sz="1500" kern="100" dirty="0">
                          <a:effectLst/>
                          <a:latin typeface="Times New Roman" panose="02020603050405020304" pitchFamily="18" charset="0"/>
                          <a:ea typeface="新細明體" panose="02020500000000000000" pitchFamily="18" charset="-120"/>
                          <a:cs typeface="Times New Roman" panose="02020603050405020304" pitchFamily="18" charset="0"/>
                        </a:rPr>
                        <a:t>Meteorological data</a:t>
                      </a:r>
                      <a:endParaRPr lang="zh-TW" sz="1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500" kern="100" dirty="0">
                          <a:effectLst/>
                          <a:latin typeface="Times New Roman" panose="02020603050405020304" pitchFamily="18" charset="0"/>
                          <a:ea typeface="新細明體" panose="02020500000000000000" pitchFamily="18" charset="-120"/>
                          <a:cs typeface="Times New Roman" panose="02020603050405020304" pitchFamily="18" charset="0"/>
                        </a:rPr>
                        <a:t>Central Weather Bureau</a:t>
                      </a:r>
                      <a:endParaRPr lang="zh-TW" sz="1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500" kern="100" dirty="0">
                          <a:effectLst/>
                          <a:latin typeface="Times New Roman" panose="02020603050405020304" pitchFamily="18" charset="0"/>
                          <a:ea typeface="新細明體" panose="02020500000000000000" pitchFamily="18" charset="-120"/>
                          <a:cs typeface="Times New Roman" panose="02020603050405020304" pitchFamily="18" charset="0"/>
                        </a:rPr>
                        <a:t>2013-2017</a:t>
                      </a:r>
                      <a:endParaRPr lang="zh-TW" sz="1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500" kern="100" dirty="0">
                          <a:effectLst/>
                          <a:latin typeface="Times New Roman" panose="02020603050405020304" pitchFamily="18" charset="0"/>
                          <a:ea typeface="新細明體" panose="02020500000000000000" pitchFamily="18" charset="-120"/>
                          <a:cs typeface="Times New Roman" panose="02020603050405020304" pitchFamily="18" charset="0"/>
                        </a:rPr>
                        <a:t>Daily data</a:t>
                      </a:r>
                      <a:endParaRPr lang="zh-TW" sz="1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500" kern="100">
                          <a:effectLst/>
                          <a:latin typeface="Times New Roman" panose="02020603050405020304" pitchFamily="18" charset="0"/>
                          <a:ea typeface="新細明體" panose="02020500000000000000" pitchFamily="18" charset="-120"/>
                          <a:cs typeface="Times New Roman" panose="02020603050405020304" pitchFamily="18" charset="0"/>
                        </a:rPr>
                        <a:t>Environment Index</a:t>
                      </a:r>
                      <a:endParaRPr lang="zh-TW" sz="15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r>
              <a:tr h="425098">
                <a:tc>
                  <a:txBody>
                    <a:bodyPr/>
                    <a:lstStyle/>
                    <a:p>
                      <a:pPr algn="ctr">
                        <a:spcAft>
                          <a:spcPts val="0"/>
                        </a:spcAft>
                      </a:pPr>
                      <a:r>
                        <a:rPr lang="en-US" sz="1500" kern="100">
                          <a:effectLst/>
                          <a:latin typeface="Times New Roman" panose="02020603050405020304" pitchFamily="18" charset="0"/>
                          <a:ea typeface="新細明體" panose="02020500000000000000" pitchFamily="18" charset="-120"/>
                          <a:cs typeface="Times New Roman" panose="02020603050405020304" pitchFamily="18" charset="0"/>
                        </a:rPr>
                        <a:t>Wildfire report record</a:t>
                      </a:r>
                      <a:endParaRPr lang="zh-TW" sz="15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500" kern="100">
                          <a:effectLst/>
                          <a:latin typeface="Times New Roman" panose="02020603050405020304" pitchFamily="18" charset="0"/>
                          <a:ea typeface="新細明體" panose="02020500000000000000" pitchFamily="18" charset="-120"/>
                          <a:cs typeface="Times New Roman" panose="02020603050405020304" pitchFamily="18" charset="0"/>
                        </a:rPr>
                        <a:t>Fire Bureau</a:t>
                      </a:r>
                      <a:endParaRPr lang="zh-TW" sz="15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500" kern="100" dirty="0">
                          <a:effectLst/>
                          <a:latin typeface="Times New Roman" panose="02020603050405020304" pitchFamily="18" charset="0"/>
                          <a:ea typeface="新細明體" panose="02020500000000000000" pitchFamily="18" charset="-120"/>
                          <a:cs typeface="Times New Roman" panose="02020603050405020304" pitchFamily="18" charset="0"/>
                        </a:rPr>
                        <a:t>2013-2017</a:t>
                      </a:r>
                      <a:endParaRPr lang="zh-TW" sz="1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500" kern="100" dirty="0">
                          <a:effectLst/>
                          <a:latin typeface="Times New Roman" panose="02020603050405020304" pitchFamily="18" charset="0"/>
                          <a:ea typeface="新細明體" panose="02020500000000000000" pitchFamily="18" charset="-120"/>
                          <a:cs typeface="Times New Roman" panose="02020603050405020304" pitchFamily="18" charset="0"/>
                        </a:rPr>
                        <a:t>Daily data</a:t>
                      </a:r>
                      <a:endParaRPr lang="zh-TW" sz="1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500" kern="100">
                          <a:effectLst/>
                          <a:latin typeface="Times New Roman" panose="02020603050405020304" pitchFamily="18" charset="0"/>
                          <a:ea typeface="新細明體" panose="02020500000000000000" pitchFamily="18" charset="-120"/>
                          <a:cs typeface="Times New Roman" panose="02020603050405020304" pitchFamily="18" charset="0"/>
                        </a:rPr>
                        <a:t>Wildfire analysis</a:t>
                      </a:r>
                      <a:endParaRPr lang="zh-TW" sz="15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r>
              <a:tr h="425098">
                <a:tc>
                  <a:txBody>
                    <a:bodyPr/>
                    <a:lstStyle/>
                    <a:p>
                      <a:pPr algn="ctr">
                        <a:spcAft>
                          <a:spcPts val="0"/>
                        </a:spcAft>
                      </a:pPr>
                      <a:r>
                        <a:rPr lang="en-US" sz="1500" kern="100">
                          <a:effectLst/>
                          <a:latin typeface="Times New Roman" panose="02020603050405020304" pitchFamily="18" charset="0"/>
                          <a:ea typeface="新細明體" panose="02020500000000000000" pitchFamily="18" charset="-120"/>
                          <a:cs typeface="Times New Roman" panose="02020603050405020304" pitchFamily="18" charset="0"/>
                        </a:rPr>
                        <a:t>Farmland cover imageries</a:t>
                      </a:r>
                      <a:endParaRPr lang="zh-TW" sz="15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500" kern="100">
                          <a:effectLst/>
                          <a:latin typeface="Times New Roman" panose="02020603050405020304" pitchFamily="18" charset="0"/>
                          <a:ea typeface="新細明體" panose="02020500000000000000" pitchFamily="18" charset="-120"/>
                          <a:cs typeface="Times New Roman" panose="02020603050405020304" pitchFamily="18" charset="0"/>
                        </a:rPr>
                        <a:t>Agricultural Research Institute</a:t>
                      </a:r>
                      <a:endParaRPr lang="zh-TW" sz="15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500" kern="100">
                          <a:effectLst/>
                          <a:latin typeface="Times New Roman" panose="02020603050405020304" pitchFamily="18" charset="0"/>
                          <a:ea typeface="新細明體" panose="02020500000000000000" pitchFamily="18" charset="-120"/>
                          <a:cs typeface="Times New Roman" panose="02020603050405020304" pitchFamily="18" charset="0"/>
                        </a:rPr>
                        <a:t>2016-2017</a:t>
                      </a:r>
                      <a:endParaRPr lang="zh-TW" sz="15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500" kern="100" dirty="0">
                          <a:effectLst/>
                          <a:latin typeface="Times New Roman" panose="02020603050405020304" pitchFamily="18" charset="0"/>
                          <a:ea typeface="新細明體" panose="02020500000000000000" pitchFamily="18" charset="-120"/>
                          <a:cs typeface="Times New Roman" panose="02020603050405020304" pitchFamily="18" charset="0"/>
                        </a:rPr>
                        <a:t>25cm</a:t>
                      </a:r>
                      <a:endParaRPr lang="zh-TW" sz="1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500" kern="100" dirty="0">
                          <a:effectLst/>
                          <a:latin typeface="Times New Roman" panose="02020603050405020304" pitchFamily="18" charset="0"/>
                          <a:ea typeface="新細明體" panose="02020500000000000000" pitchFamily="18" charset="-120"/>
                          <a:cs typeface="Times New Roman" panose="02020603050405020304" pitchFamily="18" charset="0"/>
                        </a:rPr>
                        <a:t>crop analysis</a:t>
                      </a:r>
                      <a:endParaRPr lang="zh-TW" sz="1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a:noFill/>
                    </a:lnB>
                  </a:tcPr>
                </a:tc>
              </a:tr>
              <a:tr h="425098">
                <a:tc>
                  <a:txBody>
                    <a:bodyPr/>
                    <a:lstStyle/>
                    <a:p>
                      <a:pPr algn="ctr">
                        <a:spcAft>
                          <a:spcPts val="0"/>
                        </a:spcAft>
                      </a:pPr>
                      <a:r>
                        <a:rPr lang="en-US" sz="1500" kern="100" dirty="0">
                          <a:effectLst/>
                          <a:latin typeface="Times New Roman" panose="02020603050405020304" pitchFamily="18" charset="0"/>
                          <a:ea typeface="新細明體" panose="02020500000000000000" pitchFamily="18" charset="-120"/>
                          <a:cs typeface="Times New Roman" panose="02020603050405020304" pitchFamily="18" charset="0"/>
                        </a:rPr>
                        <a:t>DEM</a:t>
                      </a:r>
                      <a:endParaRPr lang="zh-TW" sz="1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w="38100" cap="flat" cmpd="sng" algn="ctr">
                      <a:solidFill>
                        <a:srgbClr val="000000"/>
                      </a:solidFill>
                      <a:prstDash val="solid"/>
                      <a:round/>
                      <a:headEnd type="none" w="med" len="med"/>
                      <a:tailEnd type="none" w="med" len="med"/>
                    </a:lnB>
                  </a:tcPr>
                </a:tc>
                <a:tc>
                  <a:txBody>
                    <a:bodyPr/>
                    <a:lstStyle/>
                    <a:p>
                      <a:pPr algn="ctr">
                        <a:spcAft>
                          <a:spcPts val="0"/>
                        </a:spcAft>
                      </a:pPr>
                      <a:r>
                        <a:rPr lang="en-US" sz="1500" kern="100">
                          <a:effectLst/>
                          <a:latin typeface="Times New Roman" panose="02020603050405020304" pitchFamily="18" charset="0"/>
                          <a:ea typeface="新細明體" panose="02020500000000000000" pitchFamily="18" charset="-120"/>
                          <a:cs typeface="Times New Roman" panose="02020603050405020304" pitchFamily="18" charset="0"/>
                        </a:rPr>
                        <a:t>Department of Land Administration</a:t>
                      </a:r>
                      <a:endParaRPr lang="zh-TW" sz="15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w="38100" cap="flat" cmpd="sng" algn="ctr">
                      <a:solidFill>
                        <a:srgbClr val="000000"/>
                      </a:solidFill>
                      <a:prstDash val="solid"/>
                      <a:round/>
                      <a:headEnd type="none" w="med" len="med"/>
                      <a:tailEnd type="none" w="med" len="med"/>
                    </a:lnB>
                  </a:tcPr>
                </a:tc>
                <a:tc>
                  <a:txBody>
                    <a:bodyPr/>
                    <a:lstStyle/>
                    <a:p>
                      <a:pPr algn="ctr">
                        <a:spcAft>
                          <a:spcPts val="0"/>
                        </a:spcAft>
                      </a:pPr>
                      <a:r>
                        <a:rPr lang="en-US" sz="1500" kern="100">
                          <a:effectLst/>
                          <a:latin typeface="Times New Roman" panose="02020603050405020304" pitchFamily="18" charset="0"/>
                          <a:ea typeface="新細明體" panose="02020500000000000000" pitchFamily="18" charset="-120"/>
                          <a:cs typeface="Times New Roman" panose="02020603050405020304" pitchFamily="18" charset="0"/>
                        </a:rPr>
                        <a:t>2003-2005</a:t>
                      </a:r>
                      <a:endParaRPr lang="zh-TW" sz="15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w="38100" cap="flat" cmpd="sng" algn="ctr">
                      <a:solidFill>
                        <a:srgbClr val="000000"/>
                      </a:solidFill>
                      <a:prstDash val="solid"/>
                      <a:round/>
                      <a:headEnd type="none" w="med" len="med"/>
                      <a:tailEnd type="none" w="med" len="med"/>
                    </a:lnB>
                  </a:tcPr>
                </a:tc>
                <a:tc>
                  <a:txBody>
                    <a:bodyPr/>
                    <a:lstStyle/>
                    <a:p>
                      <a:pPr algn="ctr">
                        <a:spcAft>
                          <a:spcPts val="0"/>
                        </a:spcAft>
                      </a:pPr>
                      <a:r>
                        <a:rPr lang="en-US" sz="1500" kern="100" dirty="0">
                          <a:effectLst/>
                          <a:latin typeface="Times New Roman" panose="02020603050405020304" pitchFamily="18" charset="0"/>
                          <a:ea typeface="新細明體" panose="02020500000000000000" pitchFamily="18" charset="-120"/>
                          <a:cs typeface="Times New Roman" panose="02020603050405020304" pitchFamily="18" charset="0"/>
                        </a:rPr>
                        <a:t>5m</a:t>
                      </a:r>
                      <a:endParaRPr lang="zh-TW" sz="1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w="38100" cap="flat" cmpd="sng" algn="ctr">
                      <a:solidFill>
                        <a:srgbClr val="000000"/>
                      </a:solidFill>
                      <a:prstDash val="solid"/>
                      <a:round/>
                      <a:headEnd type="none" w="med" len="med"/>
                      <a:tailEnd type="none" w="med" len="med"/>
                    </a:lnB>
                  </a:tcPr>
                </a:tc>
                <a:tc>
                  <a:txBody>
                    <a:bodyPr/>
                    <a:lstStyle/>
                    <a:p>
                      <a:pPr algn="ctr">
                        <a:spcAft>
                          <a:spcPts val="0"/>
                        </a:spcAft>
                      </a:pPr>
                      <a:r>
                        <a:rPr lang="en-US" sz="1500" kern="100" dirty="0">
                          <a:effectLst/>
                          <a:latin typeface="Times New Roman" panose="02020603050405020304" pitchFamily="18" charset="0"/>
                          <a:ea typeface="新細明體" panose="02020500000000000000" pitchFamily="18" charset="-120"/>
                          <a:cs typeface="Times New Roman" panose="02020603050405020304" pitchFamily="18" charset="0"/>
                        </a:rPr>
                        <a:t>Watershed Division</a:t>
                      </a:r>
                      <a:endParaRPr lang="zh-TW" sz="15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lnL>
                      <a:noFill/>
                    </a:lnL>
                    <a:lnR>
                      <a:noFill/>
                    </a:lnR>
                    <a:lnT>
                      <a:noFill/>
                    </a:lnT>
                    <a:lnB w="38100" cap="flat" cmpd="sng" algn="ctr">
                      <a:solidFill>
                        <a:srgbClr val="000000"/>
                      </a:solidFill>
                      <a:prstDash val="solid"/>
                      <a:round/>
                      <a:headEnd type="none" w="med" len="med"/>
                      <a:tailEnd type="none" w="med" len="med"/>
                    </a:lnB>
                  </a:tcPr>
                </a:tc>
              </a:tr>
            </a:tbl>
          </a:graphicData>
        </a:graphic>
      </p:graphicFrame>
      <p:sp>
        <p:nvSpPr>
          <p:cNvPr id="6" name="矩形 5"/>
          <p:cNvSpPr/>
          <p:nvPr/>
        </p:nvSpPr>
        <p:spPr>
          <a:xfrm>
            <a:off x="142875" y="1085721"/>
            <a:ext cx="8846320" cy="1754326"/>
          </a:xfrm>
          <a:prstGeom prst="rect">
            <a:avLst/>
          </a:prstGeom>
        </p:spPr>
        <p:txBody>
          <a:bodyPr wrap="square">
            <a:spAutoFit/>
          </a:bodyPr>
          <a:lstStyle/>
          <a:p>
            <a:pPr indent="457200" algn="just"/>
            <a:r>
              <a:rPr lang="en-US" altLang="zh-TW" dirty="0">
                <a:latin typeface="Times New Roman" panose="02020603050405020304" pitchFamily="18" charset="0"/>
                <a:cs typeface="Times New Roman" panose="02020603050405020304" pitchFamily="18" charset="0"/>
              </a:rPr>
              <a:t>The spatial and temporal distribution of wildfire risk was analyzed using data from </a:t>
            </a:r>
            <a:r>
              <a:rPr lang="en-US" altLang="zh-TW" dirty="0" smtClean="0">
                <a:latin typeface="Times New Roman" panose="02020603050405020304" pitchFamily="18" charset="0"/>
                <a:cs typeface="Times New Roman" panose="02020603050405020304" pitchFamily="18" charset="0"/>
              </a:rPr>
              <a:t>2013 </a:t>
            </a:r>
            <a:r>
              <a:rPr lang="en-US" altLang="zh-TW" dirty="0">
                <a:latin typeface="Times New Roman" panose="02020603050405020304" pitchFamily="18" charset="0"/>
                <a:cs typeface="Times New Roman" panose="02020603050405020304" pitchFamily="18" charset="0"/>
              </a:rPr>
              <a:t>to 2017. Meteorological data is extracted from the annual weather report to calculate the monthly </a:t>
            </a:r>
            <a:r>
              <a:rPr lang="en-US" altLang="zh-TW" dirty="0" err="1" smtClean="0">
                <a:latin typeface="Times New Roman" panose="02020603050405020304" pitchFamily="18" charset="0"/>
                <a:cs typeface="Times New Roman" panose="02020603050405020304" pitchFamily="18" charset="0"/>
              </a:rPr>
              <a:t>Evenoff</a:t>
            </a:r>
            <a:r>
              <a:rPr lang="zh-TW" altLang="en-US" dirty="0" smtClean="0">
                <a:latin typeface="Times New Roman" panose="02020603050405020304" pitchFamily="18" charset="0"/>
                <a:cs typeface="Times New Roman" panose="02020603050405020304" pitchFamily="18" charset="0"/>
              </a:rPr>
              <a:t>ˊ</a:t>
            </a:r>
            <a:r>
              <a:rPr lang="en-US" altLang="zh-TW" dirty="0" smtClean="0">
                <a:latin typeface="Times New Roman" panose="02020603050405020304" pitchFamily="18" charset="0"/>
                <a:cs typeface="Times New Roman" panose="02020603050405020304" pitchFamily="18" charset="0"/>
              </a:rPr>
              <a:t>s Moisture </a:t>
            </a:r>
            <a:r>
              <a:rPr lang="en-US" altLang="zh-TW" dirty="0">
                <a:latin typeface="Times New Roman" panose="02020603050405020304" pitchFamily="18" charset="0"/>
                <a:cs typeface="Times New Roman" panose="02020603050405020304" pitchFamily="18" charset="0"/>
              </a:rPr>
              <a:t>C</a:t>
            </a:r>
            <a:r>
              <a:rPr lang="en-US" altLang="zh-TW" dirty="0" smtClean="0">
                <a:latin typeface="Times New Roman" panose="02020603050405020304" pitchFamily="18" charset="0"/>
                <a:cs typeface="Times New Roman" panose="02020603050405020304" pitchFamily="18" charset="0"/>
              </a:rPr>
              <a:t>oefficient </a:t>
            </a:r>
            <a:r>
              <a:rPr lang="en-US" altLang="zh-TW" dirty="0">
                <a:latin typeface="Times New Roman" panose="02020603050405020304" pitchFamily="18" charset="0"/>
                <a:cs typeface="Times New Roman" panose="02020603050405020304" pitchFamily="18" charset="0"/>
              </a:rPr>
              <a:t>(EMC). Satellite images </a:t>
            </a:r>
            <a:r>
              <a:rPr lang="en-US" altLang="zh-TW" dirty="0" smtClean="0">
                <a:latin typeface="Times New Roman" panose="02020603050405020304" pitchFamily="18" charset="0"/>
                <a:cs typeface="Times New Roman" panose="02020603050405020304" pitchFamily="18" charset="0"/>
              </a:rPr>
              <a:t>are </a:t>
            </a:r>
            <a:r>
              <a:rPr lang="en-US" altLang="zh-TW" dirty="0">
                <a:latin typeface="Times New Roman" panose="02020603050405020304" pitchFamily="18" charset="0"/>
                <a:cs typeface="Times New Roman" panose="02020603050405020304" pitchFamily="18" charset="0"/>
              </a:rPr>
              <a:t>derived </a:t>
            </a:r>
            <a:r>
              <a:rPr lang="en-US" altLang="zh-TW" dirty="0" smtClean="0">
                <a:latin typeface="Times New Roman" panose="02020603050405020304" pitchFamily="18" charset="0"/>
                <a:cs typeface="Times New Roman" panose="02020603050405020304" pitchFamily="18" charset="0"/>
              </a:rPr>
              <a:t>from USGU</a:t>
            </a:r>
            <a:r>
              <a:rPr lang="en-US" altLang="zh-TW" dirty="0" smtClean="0">
                <a:latin typeface="Times New Roman" panose="02020603050405020304" pitchFamily="18" charset="0"/>
                <a:cs typeface="Times New Roman" panose="02020603050405020304" pitchFamily="18" charset="0"/>
              </a:rPr>
              <a:t>, SPOT </a:t>
            </a:r>
            <a:r>
              <a:rPr lang="en-US" altLang="zh-TW" dirty="0" smtClean="0">
                <a:latin typeface="Times New Roman" panose="02020603050405020304" pitchFamily="18" charset="0"/>
                <a:cs typeface="Times New Roman" panose="02020603050405020304" pitchFamily="18" charset="0"/>
              </a:rPr>
              <a:t>and </a:t>
            </a:r>
            <a:r>
              <a:rPr lang="en-US" altLang="zh-TW" dirty="0">
                <a:latin typeface="Times New Roman" panose="02020603050405020304" pitchFamily="18" charset="0"/>
                <a:cs typeface="Times New Roman" panose="02020603050405020304" pitchFamily="18" charset="0"/>
              </a:rPr>
              <a:t>Google Earth to extract relevant environmental </a:t>
            </a:r>
            <a:r>
              <a:rPr lang="en-US" altLang="zh-TW" dirty="0" smtClean="0">
                <a:latin typeface="Times New Roman" panose="02020603050405020304" pitchFamily="18" charset="0"/>
                <a:cs typeface="Times New Roman" panose="02020603050405020304" pitchFamily="18" charset="0"/>
              </a:rPr>
              <a:t>indices, land </a:t>
            </a:r>
            <a:r>
              <a:rPr lang="en-US" altLang="zh-TW" dirty="0">
                <a:latin typeface="Times New Roman" panose="02020603050405020304" pitchFamily="18" charset="0"/>
                <a:cs typeface="Times New Roman" panose="02020603050405020304" pitchFamily="18" charset="0"/>
              </a:rPr>
              <a:t>cover categories to calculate the likelihood of wildfires. </a:t>
            </a:r>
            <a:r>
              <a:rPr lang="en-US" altLang="zh-TW" dirty="0" smtClean="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F</a:t>
            </a:r>
            <a:r>
              <a:rPr lang="en-US" altLang="zh-TW" dirty="0" smtClean="0">
                <a:latin typeface="Times New Roman" panose="02020603050405020304" pitchFamily="18" charset="0"/>
                <a:cs typeface="Times New Roman" panose="02020603050405020304" pitchFamily="18" charset="0"/>
              </a:rPr>
              <a:t>ire </a:t>
            </a:r>
            <a:r>
              <a:rPr lang="en-US" altLang="zh-TW" dirty="0">
                <a:latin typeface="Times New Roman" panose="02020603050405020304" pitchFamily="18" charset="0"/>
                <a:cs typeface="Times New Roman" panose="02020603050405020304" pitchFamily="18" charset="0"/>
              </a:rPr>
              <a:t>cases provided by the Fire bureau are used for model validation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5488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圖片 18"/>
          <p:cNvPicPr/>
          <p:nvPr/>
        </p:nvPicPr>
        <p:blipFill rotWithShape="1">
          <a:blip r:embed="rId2" cstate="print">
            <a:extLst>
              <a:ext uri="{28A0092B-C50C-407E-A947-70E740481C1C}">
                <a14:useLocalDpi xmlns:a14="http://schemas.microsoft.com/office/drawing/2010/main" val="0"/>
              </a:ext>
            </a:extLst>
          </a:blip>
          <a:srcRect b="10650"/>
          <a:stretch/>
        </p:blipFill>
        <p:spPr>
          <a:xfrm>
            <a:off x="78059" y="1252840"/>
            <a:ext cx="8764860" cy="5163123"/>
          </a:xfrm>
          <a:prstGeom prst="rect">
            <a:avLst/>
          </a:prstGeom>
          <a:solidFill>
            <a:schemeClr val="bg1"/>
          </a:solidFill>
          <a:ln>
            <a:solidFill>
              <a:schemeClr val="tx1"/>
            </a:solidFill>
          </a:ln>
        </p:spPr>
      </p:pic>
      <p:sp>
        <p:nvSpPr>
          <p:cNvPr id="5" name="圓角矩形 4"/>
          <p:cNvSpPr/>
          <p:nvPr/>
        </p:nvSpPr>
        <p:spPr>
          <a:xfrm>
            <a:off x="1650379" y="2509023"/>
            <a:ext cx="880947" cy="42374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dirty="0">
                <a:solidFill>
                  <a:schemeClr val="tx1"/>
                </a:solidFill>
                <a:latin typeface="Times New Roman" panose="02020603050405020304" pitchFamily="18" charset="0"/>
                <a:cs typeface="Times New Roman" panose="02020603050405020304" pitchFamily="18" charset="0"/>
              </a:rPr>
              <a:t>Temporal</a:t>
            </a:r>
          </a:p>
          <a:p>
            <a:pPr algn="ctr"/>
            <a:r>
              <a:rPr lang="en-US" altLang="zh-TW" sz="1100" dirty="0">
                <a:solidFill>
                  <a:schemeClr val="tx1"/>
                </a:solidFill>
                <a:latin typeface="Times New Roman" panose="02020603050405020304" pitchFamily="18" charset="0"/>
                <a:cs typeface="Times New Roman" panose="02020603050405020304" pitchFamily="18" charset="0"/>
              </a:rPr>
              <a:t>distribution</a:t>
            </a:r>
            <a:endParaRPr lang="zh-TW" altLang="en-US" sz="1100" dirty="0">
              <a:solidFill>
                <a:schemeClr val="tx1"/>
              </a:solidFill>
            </a:endParaRPr>
          </a:p>
        </p:txBody>
      </p:sp>
      <p:sp>
        <p:nvSpPr>
          <p:cNvPr id="9" name="矩形 8"/>
          <p:cNvSpPr/>
          <p:nvPr/>
        </p:nvSpPr>
        <p:spPr>
          <a:xfrm>
            <a:off x="1152525" y="112645"/>
            <a:ext cx="6919867" cy="861774"/>
          </a:xfrm>
          <a:prstGeom prst="rect">
            <a:avLst/>
          </a:prstGeom>
        </p:spPr>
        <p:txBody>
          <a:bodyPr wrap="square">
            <a:spAutoFit/>
          </a:bodyPr>
          <a:lstStyle/>
          <a:p>
            <a:pPr marL="214308" indent="-214308">
              <a:buFont typeface="Wingdings" panose="05000000000000000000" pitchFamily="2" charset="2"/>
              <a:buChar char="Ø"/>
            </a:pPr>
            <a:r>
              <a:rPr lang="en-US" altLang="zh-TW" sz="2500" b="1" dirty="0">
                <a:latin typeface="Times New Roman" panose="02020603050405020304" pitchFamily="18" charset="0"/>
                <a:ea typeface="標楷體" panose="03000509000000000000" pitchFamily="65" charset="-120"/>
                <a:cs typeface="Times New Roman" panose="02020603050405020304" pitchFamily="18" charset="0"/>
              </a:rPr>
              <a:t>F</a:t>
            </a:r>
            <a:r>
              <a:rPr lang="en-US" altLang="zh-TW" sz="2500" b="1" dirty="0" smtClean="0">
                <a:latin typeface="Times New Roman" panose="02020603050405020304" pitchFamily="18" charset="0"/>
                <a:ea typeface="標楷體" panose="03000509000000000000" pitchFamily="65" charset="-120"/>
                <a:cs typeface="Times New Roman" panose="02020603050405020304" pitchFamily="18" charset="0"/>
              </a:rPr>
              <a:t>low </a:t>
            </a:r>
            <a:r>
              <a:rPr lang="en-US" altLang="zh-TW" sz="2500" b="1" dirty="0">
                <a:latin typeface="Times New Roman" panose="02020603050405020304" pitchFamily="18" charset="0"/>
                <a:ea typeface="標楷體" panose="03000509000000000000" pitchFamily="65" charset="-120"/>
                <a:cs typeface="Times New Roman" panose="02020603050405020304" pitchFamily="18" charset="0"/>
              </a:rPr>
              <a:t>chart </a:t>
            </a:r>
          </a:p>
          <a:p>
            <a:pPr marL="214308" indent="-214308">
              <a:buFont typeface="Wingdings" panose="05000000000000000000" pitchFamily="2" charset="2"/>
              <a:buChar char="Ø"/>
            </a:pPr>
            <a:endParaRPr lang="en-US" altLang="zh-TW" sz="25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圓角矩形 10"/>
          <p:cNvSpPr/>
          <p:nvPr/>
        </p:nvSpPr>
        <p:spPr>
          <a:xfrm>
            <a:off x="546411" y="2509022"/>
            <a:ext cx="1003609" cy="4237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dirty="0" smtClean="0">
                <a:solidFill>
                  <a:schemeClr val="tx1"/>
                </a:solidFill>
                <a:latin typeface="Times New Roman" panose="02020603050405020304" pitchFamily="18" charset="0"/>
                <a:cs typeface="Times New Roman" panose="02020603050405020304" pitchFamily="18" charset="0"/>
              </a:rPr>
              <a:t>EMC</a:t>
            </a:r>
            <a:endParaRPr lang="zh-TW" altLang="en-US" sz="1100" dirty="0">
              <a:solidFill>
                <a:schemeClr val="tx1"/>
              </a:solidFill>
            </a:endParaRPr>
          </a:p>
        </p:txBody>
      </p:sp>
      <p:sp>
        <p:nvSpPr>
          <p:cNvPr id="8" name="矩形 7"/>
          <p:cNvSpPr/>
          <p:nvPr/>
        </p:nvSpPr>
        <p:spPr>
          <a:xfrm>
            <a:off x="4905607" y="3101926"/>
            <a:ext cx="797017" cy="1895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 name="直線接點 16"/>
          <p:cNvCxnSpPr/>
          <p:nvPr/>
        </p:nvCxnSpPr>
        <p:spPr>
          <a:xfrm>
            <a:off x="5504329" y="5402541"/>
            <a:ext cx="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3359426" y="2932770"/>
            <a:ext cx="706138" cy="7177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26" name="直線接點 25"/>
          <p:cNvCxnSpPr/>
          <p:nvPr/>
        </p:nvCxnSpPr>
        <p:spPr>
          <a:xfrm flipH="1">
            <a:off x="3721984" y="3033571"/>
            <a:ext cx="3811" cy="61699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a:off x="3721984" y="3028976"/>
            <a:ext cx="357365" cy="919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4535450" y="4474724"/>
            <a:ext cx="1349535" cy="444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6" name="直線接點 35"/>
          <p:cNvCxnSpPr/>
          <p:nvPr/>
        </p:nvCxnSpPr>
        <p:spPr>
          <a:xfrm flipH="1">
            <a:off x="5245376" y="3087858"/>
            <a:ext cx="544" cy="190906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flipH="1">
            <a:off x="5235615" y="4996927"/>
            <a:ext cx="542193" cy="35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4116952" y="5271247"/>
            <a:ext cx="733177" cy="2151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dirty="0" smtClean="0">
                <a:solidFill>
                  <a:schemeClr val="tx1"/>
                </a:solidFill>
                <a:latin typeface="Times New Roman" panose="02020603050405020304" pitchFamily="18" charset="0"/>
                <a:cs typeface="Times New Roman" panose="02020603050405020304" pitchFamily="18" charset="0"/>
              </a:rPr>
              <a:t>Model</a:t>
            </a:r>
            <a:endParaRPr lang="zh-TW" altLang="en-US" sz="1050" dirty="0">
              <a:solidFill>
                <a:schemeClr val="tx1"/>
              </a:solidFill>
              <a:latin typeface="Times New Roman" panose="02020603050405020304" pitchFamily="18" charset="0"/>
              <a:cs typeface="Times New Roman" panose="02020603050405020304" pitchFamily="18" charset="0"/>
            </a:endParaRPr>
          </a:p>
        </p:txBody>
      </p:sp>
      <p:sp>
        <p:nvSpPr>
          <p:cNvPr id="49" name="矩形 48"/>
          <p:cNvSpPr/>
          <p:nvPr/>
        </p:nvSpPr>
        <p:spPr>
          <a:xfrm>
            <a:off x="865325" y="5378823"/>
            <a:ext cx="1777983" cy="299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dirty="0">
                <a:solidFill>
                  <a:schemeClr val="tx1"/>
                </a:solidFill>
                <a:latin typeface="Times New Roman" panose="02020603050405020304" pitchFamily="18" charset="0"/>
                <a:cs typeface="Times New Roman" panose="02020603050405020304" pitchFamily="18" charset="0"/>
              </a:rPr>
              <a:t>Temporal distribution of wildfire Model</a:t>
            </a:r>
            <a:endParaRPr lang="zh-TW" altLang="en-US" sz="1050" dirty="0">
              <a:solidFill>
                <a:schemeClr val="tx1"/>
              </a:solidFill>
              <a:latin typeface="Times New Roman" panose="02020603050405020304" pitchFamily="18" charset="0"/>
              <a:cs typeface="Times New Roman" panose="02020603050405020304" pitchFamily="18" charset="0"/>
            </a:endParaRPr>
          </a:p>
        </p:txBody>
      </p:sp>
      <p:sp>
        <p:nvSpPr>
          <p:cNvPr id="50" name="矩形 49"/>
          <p:cNvSpPr/>
          <p:nvPr/>
        </p:nvSpPr>
        <p:spPr>
          <a:xfrm>
            <a:off x="5620461" y="6025053"/>
            <a:ext cx="1777983" cy="2865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dirty="0" smtClean="0">
                <a:solidFill>
                  <a:schemeClr val="tx1"/>
                </a:solidFill>
                <a:latin typeface="Times New Roman" panose="02020603050405020304" pitchFamily="18" charset="0"/>
                <a:cs typeface="Times New Roman" panose="02020603050405020304" pitchFamily="18" charset="0"/>
              </a:rPr>
              <a:t>Spatial </a:t>
            </a:r>
            <a:r>
              <a:rPr lang="en-US" altLang="zh-TW" sz="1200" dirty="0">
                <a:solidFill>
                  <a:schemeClr val="tx1"/>
                </a:solidFill>
                <a:latin typeface="Times New Roman" panose="02020603050405020304" pitchFamily="18" charset="0"/>
                <a:cs typeface="Times New Roman" panose="02020603050405020304" pitchFamily="18" charset="0"/>
              </a:rPr>
              <a:t>distribution of wildfire Model</a:t>
            </a:r>
            <a:endParaRPr lang="zh-TW" altLang="en-US" sz="1050" dirty="0">
              <a:solidFill>
                <a:schemeClr val="tx1"/>
              </a:solidFill>
              <a:latin typeface="Times New Roman" panose="02020603050405020304" pitchFamily="18" charset="0"/>
              <a:cs typeface="Times New Roman" panose="02020603050405020304" pitchFamily="18" charset="0"/>
            </a:endParaRPr>
          </a:p>
        </p:txBody>
      </p:sp>
      <p:sp>
        <p:nvSpPr>
          <p:cNvPr id="51" name="矩形 50"/>
          <p:cNvSpPr/>
          <p:nvPr/>
        </p:nvSpPr>
        <p:spPr>
          <a:xfrm>
            <a:off x="2733831" y="3219722"/>
            <a:ext cx="587020" cy="400110"/>
          </a:xfrm>
          <a:prstGeom prst="rect">
            <a:avLst/>
          </a:prstGeom>
          <a:solidFill>
            <a:schemeClr val="bg1"/>
          </a:solidFill>
          <a:ln>
            <a:solidFill>
              <a:schemeClr val="bg1"/>
            </a:solidFill>
          </a:ln>
        </p:spPr>
        <p:txBody>
          <a:bodyPr wrap="none">
            <a:spAutoFit/>
          </a:bodyPr>
          <a:lstStyle/>
          <a:p>
            <a:r>
              <a:rPr lang="en-US" altLang="zh-TW" sz="1000" dirty="0" smtClean="0">
                <a:latin typeface="Times New Roman" panose="02020603050405020304" pitchFamily="18" charset="0"/>
                <a:cs typeface="Times New Roman" panose="02020603050405020304" pitchFamily="18" charset="0"/>
              </a:rPr>
              <a:t>Kernel </a:t>
            </a:r>
          </a:p>
          <a:p>
            <a:r>
              <a:rPr lang="en-US" altLang="zh-TW" sz="1000" dirty="0" smtClean="0">
                <a:latin typeface="Times New Roman" panose="02020603050405020304" pitchFamily="18" charset="0"/>
                <a:cs typeface="Times New Roman" panose="02020603050405020304" pitchFamily="18" charset="0"/>
              </a:rPr>
              <a:t>density </a:t>
            </a:r>
            <a:endParaRPr lang="zh-TW" altLang="en-US" sz="1000" dirty="0">
              <a:latin typeface="Times New Roman" panose="02020603050405020304" pitchFamily="18" charset="0"/>
              <a:cs typeface="Times New Roman" panose="02020603050405020304" pitchFamily="18" charset="0"/>
            </a:endParaRPr>
          </a:p>
        </p:txBody>
      </p:sp>
      <p:pic>
        <p:nvPicPr>
          <p:cNvPr id="52" name="圖片 51"/>
          <p:cNvPicPr>
            <a:picLocks noChangeAspect="1"/>
          </p:cNvPicPr>
          <p:nvPr/>
        </p:nvPicPr>
        <p:blipFill rotWithShape="1">
          <a:blip r:embed="rId3">
            <a:extLst>
              <a:ext uri="{28A0092B-C50C-407E-A947-70E740481C1C}">
                <a14:useLocalDpi xmlns:a14="http://schemas.microsoft.com/office/drawing/2010/main" val="0"/>
              </a:ext>
            </a:extLst>
          </a:blip>
          <a:srcRect t="12398"/>
          <a:stretch/>
        </p:blipFill>
        <p:spPr>
          <a:xfrm>
            <a:off x="32989" y="753258"/>
            <a:ext cx="9004922" cy="5733147"/>
          </a:xfrm>
          <a:prstGeom prst="rect">
            <a:avLst/>
          </a:prstGeom>
        </p:spPr>
      </p:pic>
    </p:spTree>
    <p:extLst>
      <p:ext uri="{BB962C8B-B14F-4D97-AF65-F5344CB8AC3E}">
        <p14:creationId xmlns:p14="http://schemas.microsoft.com/office/powerpoint/2010/main" val="592233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303195"/>
            <a:ext cx="9048750" cy="5078313"/>
          </a:xfrm>
          <a:prstGeom prst="rect">
            <a:avLst/>
          </a:prstGeom>
        </p:spPr>
        <p:txBody>
          <a:bodyPr wrap="square">
            <a:spAutoFit/>
          </a:bodyPr>
          <a:lstStyle/>
          <a:p>
            <a:pPr indent="457200" algn="just"/>
            <a:endPar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indent="457200" algn="just"/>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Wildfires are often a combination of potential environmental factors and external disturbances, such as persistent drought, excessive accumulation of flammable fuels, environmental humidity, man-made activity and development. In the theory of natural disaster risk assessment, wildfire risk assessment is widely and prominent. The Intergovernmental Panel on Climate Change (IPCC) risk analysis model (IPCC, 2007) was used to define wildfire risk based on the product of wildfire hazards and environmental vulnerability as follows: </a:t>
            </a:r>
          </a:p>
          <a:p>
            <a:pPr indent="457200" algn="just"/>
            <a:endPar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indent="457200" algn="just"/>
            <a:endPar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indent="457200" algn="just"/>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indent="457200" algn="just"/>
            <a:endPar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indent="457200" algn="just"/>
            <a:endPar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indent="457200" algn="just"/>
            <a:endPar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indent="457200" algn="just"/>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indent="457200" algn="just"/>
            <a:endPar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indent="457200" algn="just"/>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The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risk is the probability of wildfire occurrence, the hazard is the probability of ignition, and vulnerability is the flammability of surface fuels. The risk of wildfires will be discussed based on temporal and/or spatial distribution. </a:t>
            </a:r>
            <a:endPar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 name="矩形 3"/>
          <p:cNvSpPr/>
          <p:nvPr/>
        </p:nvSpPr>
        <p:spPr>
          <a:xfrm>
            <a:off x="1572615" y="3712678"/>
            <a:ext cx="1290781" cy="584775"/>
          </a:xfrm>
          <a:prstGeom prst="rect">
            <a:avLst/>
          </a:prstGeom>
          <a:noFill/>
          <a:ln w="9525">
            <a:noFill/>
          </a:ln>
        </p:spPr>
        <p:txBody>
          <a:bodyPr wrap="square">
            <a:spAutoFit/>
          </a:bodyPr>
          <a:lstStyle/>
          <a:p>
            <a:pPr algn="ctr"/>
            <a:r>
              <a:rPr lang="en-US" altLang="zh-TW" sz="3200" b="1" dirty="0" smtClean="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Risk</a:t>
            </a:r>
            <a:endParaRPr lang="zh-TW" altLang="en-US" sz="3200" b="1" dirty="0">
              <a:solidFill>
                <a:schemeClr val="accent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矩形 4"/>
          <p:cNvSpPr/>
          <p:nvPr/>
        </p:nvSpPr>
        <p:spPr>
          <a:xfrm>
            <a:off x="3457312" y="3753096"/>
            <a:ext cx="1340432" cy="523220"/>
          </a:xfrm>
          <a:prstGeom prst="rect">
            <a:avLst/>
          </a:prstGeom>
        </p:spPr>
        <p:txBody>
          <a:bodyPr wrap="none">
            <a:spAutoFit/>
          </a:bodyPr>
          <a:lstStyle/>
          <a:p>
            <a:pPr algn="ctr"/>
            <a:r>
              <a:rPr lang="en-US" altLang="zh-TW" sz="2800" b="1" dirty="0" smtClean="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Hazard</a:t>
            </a:r>
            <a:endParaRPr lang="zh-TW" altLang="en-US" sz="2800" b="1"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p:cNvSpPr/>
          <p:nvPr/>
        </p:nvSpPr>
        <p:spPr>
          <a:xfrm>
            <a:off x="5246722" y="3776189"/>
            <a:ext cx="2206759" cy="523220"/>
          </a:xfrm>
          <a:prstGeom prst="rect">
            <a:avLst/>
          </a:prstGeom>
        </p:spPr>
        <p:txBody>
          <a:bodyPr wrap="none">
            <a:spAutoFit/>
          </a:bodyPr>
          <a:lstStyle/>
          <a:p>
            <a:pPr algn="ctr"/>
            <a:r>
              <a:rPr lang="en-US" altLang="zh-TW" sz="2800" b="1" dirty="0" smtClean="0">
                <a:solidFill>
                  <a:srgbClr val="008080"/>
                </a:solidFill>
                <a:latin typeface="Times New Roman" panose="02020603050405020304" pitchFamily="18" charset="0"/>
                <a:ea typeface="標楷體" panose="03000509000000000000" pitchFamily="65" charset="-120"/>
                <a:cs typeface="Times New Roman" panose="02020603050405020304" pitchFamily="18" charset="0"/>
              </a:rPr>
              <a:t>Vulnerability</a:t>
            </a:r>
            <a:endParaRPr lang="zh-TW" altLang="en-US" sz="2800" b="1" dirty="0">
              <a:solidFill>
                <a:srgbClr val="00808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矩形 6"/>
          <p:cNvSpPr/>
          <p:nvPr/>
        </p:nvSpPr>
        <p:spPr>
          <a:xfrm>
            <a:off x="3011448" y="3774233"/>
            <a:ext cx="389851" cy="523220"/>
          </a:xfrm>
          <a:prstGeom prst="rect">
            <a:avLst/>
          </a:prstGeom>
        </p:spPr>
        <p:txBody>
          <a:bodyPr wrap="none">
            <a:spAutoFit/>
          </a:bodyPr>
          <a:lstStyle/>
          <a:p>
            <a:pPr algn="ctr"/>
            <a:r>
              <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8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矩形 8"/>
          <p:cNvSpPr/>
          <p:nvPr/>
        </p:nvSpPr>
        <p:spPr>
          <a:xfrm>
            <a:off x="4840132" y="3776435"/>
            <a:ext cx="364202" cy="523220"/>
          </a:xfrm>
          <a:prstGeom prst="rect">
            <a:avLst/>
          </a:prstGeom>
        </p:spPr>
        <p:txBody>
          <a:bodyPr wrap="none">
            <a:spAutoFit/>
          </a:bodyPr>
          <a:lstStyle/>
          <a:p>
            <a:pPr algn="ctr"/>
            <a:r>
              <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800" b="1"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0" name="圖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2348" y="4608861"/>
            <a:ext cx="707654" cy="965325"/>
          </a:xfrm>
          <a:prstGeom prst="rect">
            <a:avLst/>
          </a:prstGeom>
        </p:spPr>
      </p:pic>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8370" y="4977223"/>
            <a:ext cx="504530" cy="425641"/>
          </a:xfrm>
          <a:prstGeom prst="rect">
            <a:avLst/>
          </a:prstGeom>
        </p:spPr>
      </p:pic>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0635" y="4977223"/>
            <a:ext cx="504530" cy="425641"/>
          </a:xfrm>
          <a:prstGeom prst="rect">
            <a:avLst/>
          </a:prstGeom>
        </p:spPr>
      </p:pic>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9003" y="4743450"/>
            <a:ext cx="781630" cy="659413"/>
          </a:xfrm>
          <a:prstGeom prst="rect">
            <a:avLst/>
          </a:prstGeom>
        </p:spPr>
      </p:pic>
      <p:pic>
        <p:nvPicPr>
          <p:cNvPr id="14" name="圖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5165" y="4977221"/>
            <a:ext cx="504530" cy="425641"/>
          </a:xfrm>
          <a:prstGeom prst="rect">
            <a:avLst/>
          </a:prstGeom>
        </p:spPr>
      </p:pic>
      <p:pic>
        <p:nvPicPr>
          <p:cNvPr id="15" name="圖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0224" y="4905376"/>
            <a:ext cx="589691" cy="497486"/>
          </a:xfrm>
          <a:prstGeom prst="rect">
            <a:avLst/>
          </a:prstGeom>
        </p:spPr>
      </p:pic>
      <p:pic>
        <p:nvPicPr>
          <p:cNvPr id="16" name="圖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4170" y="4815296"/>
            <a:ext cx="504530" cy="587567"/>
          </a:xfrm>
          <a:prstGeom prst="rect">
            <a:avLst/>
          </a:prstGeom>
        </p:spPr>
      </p:pic>
      <p:pic>
        <p:nvPicPr>
          <p:cNvPr id="17" name="圖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5069" y="4966040"/>
            <a:ext cx="504530" cy="425641"/>
          </a:xfrm>
          <a:prstGeom prst="rect">
            <a:avLst/>
          </a:prstGeom>
        </p:spPr>
      </p:pic>
      <p:sp>
        <p:nvSpPr>
          <p:cNvPr id="18" name="矩形 17"/>
          <p:cNvSpPr/>
          <p:nvPr/>
        </p:nvSpPr>
        <p:spPr>
          <a:xfrm>
            <a:off x="1152525" y="112645"/>
            <a:ext cx="6919867" cy="477054"/>
          </a:xfrm>
          <a:prstGeom prst="rect">
            <a:avLst/>
          </a:prstGeom>
        </p:spPr>
        <p:txBody>
          <a:bodyPr wrap="square">
            <a:spAutoFit/>
          </a:bodyPr>
          <a:lstStyle/>
          <a:p>
            <a:pPr marL="214308" indent="-214308">
              <a:buFont typeface="Wingdings" panose="05000000000000000000" pitchFamily="2" charset="2"/>
              <a:buChar char="Ø"/>
            </a:pPr>
            <a:r>
              <a:rPr lang="en-US" altLang="zh-TW" sz="2500" b="1" dirty="0" smtClean="0">
                <a:latin typeface="Times New Roman" panose="02020603050405020304" pitchFamily="18" charset="0"/>
                <a:ea typeface="標楷體" panose="03000509000000000000" pitchFamily="65" charset="-120"/>
                <a:cs typeface="Times New Roman" panose="02020603050405020304" pitchFamily="18" charset="0"/>
              </a:rPr>
              <a:t>Methods </a:t>
            </a:r>
            <a:endParaRPr lang="en-US" altLang="zh-TW" sz="25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矩形 1"/>
          <p:cNvSpPr/>
          <p:nvPr/>
        </p:nvSpPr>
        <p:spPr>
          <a:xfrm>
            <a:off x="95250" y="1072363"/>
            <a:ext cx="5650971" cy="461665"/>
          </a:xfrm>
          <a:prstGeom prst="rect">
            <a:avLst/>
          </a:prstGeom>
        </p:spPr>
        <p:txBody>
          <a:bodyPr wrap="none">
            <a:spAutoFit/>
          </a:bodyPr>
          <a:lstStyle/>
          <a:p>
            <a:r>
              <a:rPr lang="zh-TW" altLang="en-US" sz="2400" b="1" dirty="0" smtClean="0">
                <a:latin typeface="Times New Roman" panose="02020603050405020304" pitchFamily="18" charset="0"/>
                <a:cs typeface="Times New Roman" panose="02020603050405020304" pitchFamily="18" charset="0"/>
              </a:rPr>
              <a:t>Risk</a:t>
            </a:r>
            <a:r>
              <a:rPr lang="zh-TW" altLang="en-US" sz="2400" b="1" dirty="0">
                <a:latin typeface="Times New Roman" panose="02020603050405020304" pitchFamily="18" charset="0"/>
                <a:cs typeface="Times New Roman" panose="02020603050405020304" pitchFamily="18" charset="0"/>
              </a:rPr>
              <a:t>-based model of wildfire occurrence </a:t>
            </a:r>
          </a:p>
        </p:txBody>
      </p:sp>
    </p:spTree>
    <p:extLst>
      <p:ext uri="{BB962C8B-B14F-4D97-AF65-F5344CB8AC3E}">
        <p14:creationId xmlns:p14="http://schemas.microsoft.com/office/powerpoint/2010/main" val="3086136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52525" y="112645"/>
            <a:ext cx="6919867" cy="477054"/>
          </a:xfrm>
          <a:prstGeom prst="rect">
            <a:avLst/>
          </a:prstGeom>
        </p:spPr>
        <p:txBody>
          <a:bodyPr wrap="square">
            <a:spAutoFit/>
          </a:bodyPr>
          <a:lstStyle/>
          <a:p>
            <a:pPr marL="214308" indent="-214308">
              <a:buFont typeface="Wingdings" panose="05000000000000000000" pitchFamily="2" charset="2"/>
              <a:buChar char="Ø"/>
            </a:pPr>
            <a:r>
              <a:rPr lang="en-US" altLang="zh-TW" sz="2500" b="1" dirty="0" smtClean="0">
                <a:latin typeface="Times New Roman" panose="02020603050405020304" pitchFamily="18" charset="0"/>
                <a:ea typeface="標楷體" panose="03000509000000000000" pitchFamily="65" charset="-120"/>
                <a:cs typeface="Times New Roman" panose="02020603050405020304" pitchFamily="18" charset="0"/>
              </a:rPr>
              <a:t>Methods </a:t>
            </a:r>
            <a:endParaRPr lang="en-US" altLang="zh-TW" sz="25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矩形 4"/>
          <p:cNvSpPr/>
          <p:nvPr/>
        </p:nvSpPr>
        <p:spPr>
          <a:xfrm>
            <a:off x="0" y="1129784"/>
            <a:ext cx="3168688" cy="461665"/>
          </a:xfrm>
          <a:prstGeom prst="rect">
            <a:avLst/>
          </a:prstGeom>
        </p:spPr>
        <p:txBody>
          <a:bodyPr wrap="none">
            <a:spAutoFit/>
          </a:bodyPr>
          <a:lstStyle/>
          <a:p>
            <a:r>
              <a:rPr lang="en-US" altLang="zh-TW" sz="2400" b="1" dirty="0" smtClean="0">
                <a:latin typeface="Times New Roman" panose="02020603050405020304" pitchFamily="18" charset="0"/>
                <a:cs typeface="Times New Roman" panose="02020603050405020304" pitchFamily="18" charset="0"/>
              </a:rPr>
              <a:t>Land </a:t>
            </a:r>
            <a:r>
              <a:rPr lang="en-US" altLang="zh-TW" sz="2400" b="1" dirty="0">
                <a:latin typeface="Times New Roman" panose="02020603050405020304" pitchFamily="18" charset="0"/>
                <a:cs typeface="Times New Roman" panose="02020603050405020304" pitchFamily="18" charset="0"/>
              </a:rPr>
              <a:t>cover </a:t>
            </a:r>
            <a:r>
              <a:rPr lang="en-US" altLang="zh-TW" sz="2400" b="1" dirty="0" smtClean="0">
                <a:latin typeface="Times New Roman" panose="02020603050405020304" pitchFamily="18" charset="0"/>
                <a:cs typeface="Times New Roman" panose="02020603050405020304" pitchFamily="18" charset="0"/>
              </a:rPr>
              <a:t>categories</a:t>
            </a:r>
            <a:endParaRPr lang="zh-TW" altLang="en-US" sz="2400" b="1" dirty="0">
              <a:latin typeface="Times New Roman" panose="02020603050405020304" pitchFamily="18" charset="0"/>
              <a:cs typeface="Times New Roman" panose="02020603050405020304" pitchFamily="18" charset="0"/>
            </a:endParaRPr>
          </a:p>
        </p:txBody>
      </p:sp>
      <p:graphicFrame>
        <p:nvGraphicFramePr>
          <p:cNvPr id="6" name="圖表 5"/>
          <p:cNvGraphicFramePr/>
          <p:nvPr>
            <p:extLst>
              <p:ext uri="{D42A27DB-BD31-4B8C-83A1-F6EECF244321}">
                <p14:modId xmlns:p14="http://schemas.microsoft.com/office/powerpoint/2010/main" val="3479875775"/>
              </p:ext>
            </p:extLst>
          </p:nvPr>
        </p:nvGraphicFramePr>
        <p:xfrm>
          <a:off x="0" y="3686175"/>
          <a:ext cx="4574857" cy="2870200"/>
        </p:xfrm>
        <a:graphic>
          <a:graphicData uri="http://schemas.openxmlformats.org/drawingml/2006/chart">
            <c:chart xmlns:c="http://schemas.openxmlformats.org/drawingml/2006/chart" xmlns:r="http://schemas.openxmlformats.org/officeDocument/2006/relationships" r:id="rId2"/>
          </a:graphicData>
        </a:graphic>
      </p:graphicFrame>
      <p:sp>
        <p:nvSpPr>
          <p:cNvPr id="7" name="矩形 6"/>
          <p:cNvSpPr/>
          <p:nvPr/>
        </p:nvSpPr>
        <p:spPr>
          <a:xfrm>
            <a:off x="188096" y="1655028"/>
            <a:ext cx="8832080" cy="1477328"/>
          </a:xfrm>
          <a:prstGeom prst="rect">
            <a:avLst/>
          </a:prstGeom>
        </p:spPr>
        <p:txBody>
          <a:bodyPr wrap="square">
            <a:spAutoFit/>
          </a:bodyPr>
          <a:lstStyle/>
          <a:p>
            <a:pPr indent="457200" algn="just"/>
            <a:r>
              <a:rPr lang="en-US" altLang="zh-TW" dirty="0">
                <a:latin typeface="Times New Roman" panose="02020603050405020304" pitchFamily="18" charset="0"/>
                <a:cs typeface="Times New Roman" panose="02020603050405020304" pitchFamily="18" charset="0"/>
              </a:rPr>
              <a:t>Fuel property also affects the occurrence of wildfire, so the type of land cover is closely related to fire </a:t>
            </a:r>
            <a:r>
              <a:rPr lang="en-US" altLang="zh-TW" dirty="0" smtClean="0">
                <a:latin typeface="Times New Roman" panose="02020603050405020304" pitchFamily="18" charset="0"/>
                <a:cs typeface="Times New Roman" panose="02020603050405020304" pitchFamily="18" charset="0"/>
              </a:rPr>
              <a:t>events. The study showed </a:t>
            </a:r>
            <a:r>
              <a:rPr lang="en-US" altLang="zh-TW" dirty="0">
                <a:latin typeface="Times New Roman" panose="02020603050405020304" pitchFamily="18" charset="0"/>
                <a:cs typeface="Times New Roman" panose="02020603050405020304" pitchFamily="18" charset="0"/>
              </a:rPr>
              <a:t>that (Zhuo,2017) </a:t>
            </a:r>
            <a:r>
              <a:rPr lang="en-US" altLang="zh-TW" dirty="0" smtClean="0">
                <a:latin typeface="Times New Roman" panose="02020603050405020304" pitchFamily="18" charset="0"/>
                <a:cs typeface="Times New Roman" panose="02020603050405020304" pitchFamily="18" charset="0"/>
              </a:rPr>
              <a:t>the </a:t>
            </a:r>
            <a:r>
              <a:rPr lang="en-US" altLang="zh-TW" dirty="0">
                <a:latin typeface="Times New Roman" panose="02020603050405020304" pitchFamily="18" charset="0"/>
                <a:cs typeface="Times New Roman" panose="02020603050405020304" pitchFamily="18" charset="0"/>
              </a:rPr>
              <a:t>NDVI values ​​of the four land cover types in </a:t>
            </a:r>
            <a:r>
              <a:rPr lang="en-US" altLang="zh-TW" dirty="0" err="1">
                <a:latin typeface="Times New Roman" panose="02020603050405020304" pitchFamily="18" charset="0"/>
                <a:cs typeface="Times New Roman" panose="02020603050405020304" pitchFamily="18" charset="0"/>
              </a:rPr>
              <a:t>Dadu</a:t>
            </a:r>
            <a:r>
              <a:rPr lang="en-US" altLang="zh-TW" dirty="0">
                <a:latin typeface="Times New Roman" panose="02020603050405020304" pitchFamily="18" charset="0"/>
                <a:cs typeface="Times New Roman" panose="02020603050405020304" pitchFamily="18" charset="0"/>
              </a:rPr>
              <a:t> </a:t>
            </a:r>
            <a:r>
              <a:rPr lang="pt-BR" altLang="zh-TW" dirty="0">
                <a:latin typeface="Times New Roman" panose="02020603050405020304" pitchFamily="18" charset="0"/>
                <a:ea typeface="微軟正黑體" panose="020B0604030504040204" pitchFamily="34" charset="-120"/>
                <a:cs typeface="Times New Roman" panose="02020603050405020304" pitchFamily="18" charset="0"/>
              </a:rPr>
              <a:t>Plateau</a:t>
            </a:r>
            <a:r>
              <a:rPr lang="en-US" altLang="zh-TW" dirty="0" smtClean="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have significant differences in the dry </a:t>
            </a:r>
            <a:r>
              <a:rPr lang="en-US" altLang="zh-TW" dirty="0" smtClean="0">
                <a:latin typeface="Times New Roman" panose="02020603050405020304" pitchFamily="18" charset="0"/>
                <a:cs typeface="Times New Roman" panose="02020603050405020304" pitchFamily="18" charset="0"/>
              </a:rPr>
              <a:t>season</a:t>
            </a:r>
            <a:r>
              <a:rPr lang="en-US" altLang="zh-TW" dirty="0">
                <a:latin typeface="Times New Roman" panose="02020603050405020304" pitchFamily="18" charset="0"/>
                <a:cs typeface="Times New Roman" panose="02020603050405020304" pitchFamily="18" charset="0"/>
              </a:rPr>
              <a:t>. Satellite image extraction </a:t>
            </a:r>
            <a:r>
              <a:rPr lang="en-US" altLang="zh-TW" dirty="0" smtClean="0">
                <a:latin typeface="Times New Roman" panose="02020603050405020304" pitchFamily="18" charset="0"/>
                <a:cs typeface="Times New Roman" panose="02020603050405020304" pitchFamily="18" charset="0"/>
              </a:rPr>
              <a:t>NDVI, </a:t>
            </a:r>
            <a:r>
              <a:rPr lang="en-US" altLang="zh-TW" dirty="0">
                <a:latin typeface="Times New Roman" panose="02020603050405020304" pitchFamily="18" charset="0"/>
                <a:cs typeface="Times New Roman" panose="02020603050405020304" pitchFamily="18" charset="0"/>
              </a:rPr>
              <a:t>and is </a:t>
            </a:r>
            <a:r>
              <a:rPr lang="en-US" altLang="zh-TW" dirty="0" smtClean="0">
                <a:latin typeface="Times New Roman" panose="02020603050405020304" pitchFamily="18" charset="0"/>
                <a:cs typeface="Times New Roman" panose="02020603050405020304" pitchFamily="18" charset="0"/>
              </a:rPr>
              <a:t>divided into four types through the ARCGIS 10 image unsupervised classification </a:t>
            </a:r>
            <a:r>
              <a:rPr lang="en-US" altLang="zh-TW" dirty="0" smtClean="0">
                <a:latin typeface="Times New Roman" panose="02020603050405020304" pitchFamily="18" charset="0"/>
                <a:cs typeface="Times New Roman" panose="02020603050405020304" pitchFamily="18" charset="0"/>
              </a:rPr>
              <a:t>and </a:t>
            </a:r>
            <a:r>
              <a:rPr lang="en-US" altLang="zh-TW" dirty="0" smtClean="0">
                <a:latin typeface="Times New Roman" panose="02020603050405020304" pitchFamily="18" charset="0"/>
                <a:cs typeface="Times New Roman" panose="02020603050405020304" pitchFamily="18" charset="0"/>
              </a:rPr>
              <a:t>inferred </a:t>
            </a:r>
            <a:r>
              <a:rPr lang="en-US" altLang="zh-TW" dirty="0">
                <a:latin typeface="Times New Roman" panose="02020603050405020304" pitchFamily="18" charset="0"/>
                <a:cs typeface="Times New Roman" panose="02020603050405020304" pitchFamily="18" charset="0"/>
              </a:rPr>
              <a:t>the </a:t>
            </a:r>
            <a:r>
              <a:rPr lang="en-US" altLang="zh-TW" dirty="0" smtClean="0">
                <a:latin typeface="Times New Roman" panose="02020603050405020304" pitchFamily="18" charset="0"/>
                <a:cs typeface="Times New Roman" panose="02020603050405020304" pitchFamily="18" charset="0"/>
              </a:rPr>
              <a:t>land </a:t>
            </a:r>
            <a:r>
              <a:rPr lang="en-US" altLang="zh-TW" dirty="0">
                <a:latin typeface="Times New Roman" panose="02020603050405020304" pitchFamily="18" charset="0"/>
                <a:cs typeface="Times New Roman" panose="02020603050405020304" pitchFamily="18" charset="0"/>
              </a:rPr>
              <a:t>cover category of the </a:t>
            </a:r>
            <a:r>
              <a:rPr lang="en-US" altLang="zh-TW" dirty="0" smtClean="0">
                <a:latin typeface="Times New Roman" panose="02020603050405020304" pitchFamily="18" charset="0"/>
                <a:cs typeface="Times New Roman" panose="02020603050405020304" pitchFamily="18" charset="0"/>
              </a:rPr>
              <a:t>sample </a:t>
            </a:r>
            <a:r>
              <a:rPr lang="en-US" altLang="zh-TW" dirty="0">
                <a:latin typeface="Times New Roman" panose="02020603050405020304" pitchFamily="18" charset="0"/>
                <a:cs typeface="Times New Roman" panose="02020603050405020304" pitchFamily="18" charset="0"/>
              </a:rPr>
              <a:t>area.</a:t>
            </a:r>
            <a:endParaRPr lang="zh-TW" altLang="en-US" dirty="0">
              <a:latin typeface="Times New Roman" panose="02020603050405020304" pitchFamily="18" charset="0"/>
              <a:cs typeface="Times New Roman" panose="02020603050405020304" pitchFamily="18" charset="0"/>
            </a:endParaRPr>
          </a:p>
        </p:txBody>
      </p:sp>
      <p:sp>
        <p:nvSpPr>
          <p:cNvPr id="8" name="矩形 7"/>
          <p:cNvSpPr/>
          <p:nvPr/>
        </p:nvSpPr>
        <p:spPr>
          <a:xfrm>
            <a:off x="3552825" y="3800475"/>
            <a:ext cx="895350" cy="1900612"/>
          </a:xfrm>
          <a:prstGeom prst="rect">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3551594699"/>
              </p:ext>
            </p:extLst>
          </p:nvPr>
        </p:nvGraphicFramePr>
        <p:xfrm>
          <a:off x="4854054" y="3968749"/>
          <a:ext cx="4166122" cy="2305052"/>
        </p:xfrm>
        <a:graphic>
          <a:graphicData uri="http://schemas.openxmlformats.org/drawingml/2006/table">
            <a:tbl>
              <a:tblPr firstRow="1" bandRow="1">
                <a:tableStyleId>{5C22544A-7EE6-4342-B048-85BDC9FD1C3A}</a:tableStyleId>
              </a:tblPr>
              <a:tblGrid>
                <a:gridCol w="2083061">
                  <a:extLst>
                    <a:ext uri="{9D8B030D-6E8A-4147-A177-3AD203B41FA5}">
                      <a16:colId xmlns="" xmlns:a16="http://schemas.microsoft.com/office/drawing/2014/main" val="20000"/>
                    </a:ext>
                  </a:extLst>
                </a:gridCol>
                <a:gridCol w="2083061">
                  <a:extLst>
                    <a:ext uri="{9D8B030D-6E8A-4147-A177-3AD203B41FA5}">
                      <a16:colId xmlns="" xmlns:a16="http://schemas.microsoft.com/office/drawing/2014/main" val="20001"/>
                    </a:ext>
                  </a:extLst>
                </a:gridCol>
              </a:tblGrid>
              <a:tr h="490437">
                <a:tc>
                  <a:txBody>
                    <a:bodyPr/>
                    <a:lstStyle/>
                    <a:p>
                      <a:pPr algn="ctr">
                        <a:spcAft>
                          <a:spcPts val="0"/>
                        </a:spcAft>
                      </a:pPr>
                      <a:r>
                        <a:rPr lang="en-US" altLang="zh-TW" sz="1600" b="1" kern="100" dirty="0" smtClean="0">
                          <a:solidFill>
                            <a:schemeClr val="tx1"/>
                          </a:solidFill>
                          <a:effectLst/>
                          <a:latin typeface="Times New Roman" panose="02020603050405020304" pitchFamily="18" charset="0"/>
                          <a:ea typeface="+mn-ea"/>
                          <a:cs typeface="Times New Roman" panose="02020603050405020304" pitchFamily="18" charset="0"/>
                        </a:rPr>
                        <a:t>Year</a:t>
                      </a:r>
                      <a:endParaRPr lang="zh-TW" altLang="zh-TW" sz="1600" b="1" kern="100" dirty="0">
                        <a:solidFill>
                          <a:schemeClr val="tx1"/>
                        </a:solidFill>
                        <a:effectLst/>
                        <a:latin typeface="Times New Roman" panose="02020603050405020304" pitchFamily="18" charset="0"/>
                        <a:ea typeface="+mn-ea"/>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600"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Resolution</a:t>
                      </a:r>
                      <a:endParaRPr lang="zh-TW" altLang="en-US"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490437">
                <a:tc>
                  <a:txBody>
                    <a:bodyPr/>
                    <a:lstStyle/>
                    <a:p>
                      <a:pPr algn="ctr"/>
                      <a:r>
                        <a:rPr lang="en-US" altLang="zh-TW" sz="1600" dirty="0" smtClean="0">
                          <a:latin typeface="Times New Roman" panose="02020603050405020304" pitchFamily="18" charset="0"/>
                          <a:ea typeface="微軟正黑體" panose="020B0604030504040204" pitchFamily="34" charset="-120"/>
                          <a:cs typeface="Times New Roman" panose="02020603050405020304" pitchFamily="18" charset="0"/>
                        </a:rPr>
                        <a:t>2016/11/07</a:t>
                      </a:r>
                      <a:endPar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r>
                        <a:rPr lang="en-US" altLang="zh-TW" sz="1600" dirty="0" smtClean="0">
                          <a:latin typeface="Times New Roman" panose="02020603050405020304" pitchFamily="18" charset="0"/>
                          <a:ea typeface="微軟正黑體" panose="020B0604030504040204" pitchFamily="34" charset="-120"/>
                          <a:cs typeface="Times New Roman" panose="02020603050405020304" pitchFamily="18" charset="0"/>
                        </a:rPr>
                        <a:t>6*6m(SPOT)</a:t>
                      </a:r>
                      <a:endPar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 xmlns:a16="http://schemas.microsoft.com/office/drawing/2014/main" val="10001"/>
                  </a:ext>
                </a:extLst>
              </a:tr>
              <a:tr h="833741">
                <a:tc>
                  <a:txBody>
                    <a:bodyPr/>
                    <a:lstStyle/>
                    <a:p>
                      <a:pPr algn="ctr"/>
                      <a:r>
                        <a:rPr lang="en-US" altLang="zh-TW" sz="1600" dirty="0" smtClean="0">
                          <a:latin typeface="Times New Roman" panose="02020603050405020304" pitchFamily="18" charset="0"/>
                          <a:ea typeface="微軟正黑體" panose="020B0604030504040204" pitchFamily="34" charset="-120"/>
                          <a:cs typeface="Times New Roman" panose="02020603050405020304" pitchFamily="18" charset="0"/>
                        </a:rPr>
                        <a:t>2016/12/13</a:t>
                      </a:r>
                      <a:endPar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solidFill>
                      <a:schemeClr val="accent2">
                        <a:lumMod val="20000"/>
                        <a:lumOff val="80000"/>
                      </a:schemeClr>
                    </a:solidFill>
                  </a:tcPr>
                </a:tc>
                <a:tc>
                  <a:txBody>
                    <a:bodyPr/>
                    <a:lstStyle/>
                    <a:p>
                      <a:pPr algn="ctr"/>
                      <a:r>
                        <a:rPr lang="en-US" altLang="zh-TW" sz="1600" dirty="0" smtClean="0">
                          <a:latin typeface="Times New Roman" panose="02020603050405020304" pitchFamily="18" charset="0"/>
                          <a:ea typeface="微軟正黑體" panose="020B0604030504040204" pitchFamily="34" charset="-120"/>
                          <a:cs typeface="Times New Roman" panose="02020603050405020304" pitchFamily="18" charset="0"/>
                        </a:rPr>
                        <a:t>6*6m(SPOT)</a:t>
                      </a:r>
                      <a:endPar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solidFill>
                      <a:schemeClr val="accent2">
                        <a:lumMod val="20000"/>
                        <a:lumOff val="80000"/>
                      </a:schemeClr>
                    </a:solidFill>
                  </a:tcPr>
                </a:tc>
                <a:extLst>
                  <a:ext uri="{0D108BD9-81ED-4DB2-BD59-A6C34878D82A}">
                    <a16:rowId xmlns="" xmlns:a16="http://schemas.microsoft.com/office/drawing/2014/main" val="10002"/>
                  </a:ext>
                </a:extLst>
              </a:tr>
              <a:tr h="490437">
                <a:tc>
                  <a:txBody>
                    <a:bodyPr/>
                    <a:lstStyle/>
                    <a:p>
                      <a:pPr algn="ctr"/>
                      <a:r>
                        <a:rPr lang="en-US" altLang="zh-TW" sz="1600" dirty="0" smtClean="0">
                          <a:latin typeface="Times New Roman" panose="02020603050405020304" pitchFamily="18" charset="0"/>
                          <a:ea typeface="微軟正黑體" panose="020B0604030504040204" pitchFamily="34" charset="-120"/>
                          <a:cs typeface="Times New Roman" panose="02020603050405020304" pitchFamily="18" charset="0"/>
                        </a:rPr>
                        <a:t>2017/01/11</a:t>
                      </a:r>
                      <a:endPar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solidFill>
                      <a:schemeClr val="accent2">
                        <a:lumMod val="20000"/>
                        <a:lumOff val="80000"/>
                      </a:schemeClr>
                    </a:solidFill>
                  </a:tcPr>
                </a:tc>
                <a:tc>
                  <a:txBody>
                    <a:bodyPr/>
                    <a:lstStyle/>
                    <a:p>
                      <a:pPr algn="ctr"/>
                      <a:r>
                        <a:rPr lang="en-US" altLang="zh-TW" sz="1600" dirty="0" smtClean="0">
                          <a:latin typeface="Times New Roman" panose="02020603050405020304" pitchFamily="18" charset="0"/>
                          <a:ea typeface="微軟正黑體" panose="020B0604030504040204" pitchFamily="34" charset="-120"/>
                          <a:cs typeface="Times New Roman" panose="02020603050405020304" pitchFamily="18" charset="0"/>
                        </a:rPr>
                        <a:t>6*6m(SPOT)</a:t>
                      </a:r>
                      <a:endPar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solidFill>
                      <a:schemeClr val="accent2">
                        <a:lumMod val="20000"/>
                        <a:lumOff val="80000"/>
                      </a:schemeClr>
                    </a:solidFill>
                  </a:tcPr>
                </a:tc>
                <a:extLst>
                  <a:ext uri="{0D108BD9-81ED-4DB2-BD59-A6C34878D82A}">
                    <a16:rowId xmlns="" xmlns:a16="http://schemas.microsoft.com/office/drawing/2014/main" val="10003"/>
                  </a:ext>
                </a:extLst>
              </a:tr>
            </a:tbl>
          </a:graphicData>
        </a:graphic>
      </p:graphicFrame>
      <p:sp>
        <p:nvSpPr>
          <p:cNvPr id="10" name="矩形 9"/>
          <p:cNvSpPr/>
          <p:nvPr/>
        </p:nvSpPr>
        <p:spPr>
          <a:xfrm>
            <a:off x="5267325" y="3442799"/>
            <a:ext cx="4572000" cy="523220"/>
          </a:xfrm>
          <a:prstGeom prst="rect">
            <a:avLst/>
          </a:prstGeom>
        </p:spPr>
        <p:txBody>
          <a:bodyPr>
            <a:spAutoFit/>
          </a:bodyPr>
          <a:lstStyle/>
          <a:p>
            <a:endParaRPr lang="en-US" altLang="zh-TW" sz="1400" b="1" dirty="0">
              <a:latin typeface="Times New Roman" panose="02020603050405020304" pitchFamily="18" charset="0"/>
              <a:cs typeface="Times New Roman" panose="02020603050405020304" pitchFamily="18" charset="0"/>
            </a:endParaRPr>
          </a:p>
          <a:p>
            <a:r>
              <a:rPr lang="en-US" altLang="zh-TW" sz="1400" b="1" dirty="0" smtClean="0">
                <a:latin typeface="Times New Roman" panose="02020603050405020304" pitchFamily="18" charset="0"/>
                <a:cs typeface="Times New Roman" panose="02020603050405020304" pitchFamily="18" charset="0"/>
              </a:rPr>
              <a:t>Information of selected satellite images </a:t>
            </a:r>
            <a:endParaRPr lang="zh-TW" alt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017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52525" y="112645"/>
            <a:ext cx="6919867" cy="477054"/>
          </a:xfrm>
          <a:prstGeom prst="rect">
            <a:avLst/>
          </a:prstGeom>
        </p:spPr>
        <p:txBody>
          <a:bodyPr wrap="square">
            <a:spAutoFit/>
          </a:bodyPr>
          <a:lstStyle/>
          <a:p>
            <a:pPr marL="214308" indent="-214308">
              <a:buFont typeface="Wingdings" panose="05000000000000000000" pitchFamily="2" charset="2"/>
              <a:buChar char="Ø"/>
            </a:pPr>
            <a:r>
              <a:rPr lang="en-US" altLang="zh-TW" sz="2500" b="1" dirty="0" smtClean="0">
                <a:latin typeface="Times New Roman" panose="02020603050405020304" pitchFamily="18" charset="0"/>
                <a:ea typeface="標楷體" panose="03000509000000000000" pitchFamily="65" charset="-120"/>
                <a:cs typeface="Times New Roman" panose="02020603050405020304" pitchFamily="18" charset="0"/>
              </a:rPr>
              <a:t>Methods </a:t>
            </a:r>
            <a:endParaRPr lang="en-US" altLang="zh-TW" sz="25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矩形 4"/>
          <p:cNvSpPr/>
          <p:nvPr/>
        </p:nvSpPr>
        <p:spPr>
          <a:xfrm>
            <a:off x="0" y="1129784"/>
            <a:ext cx="5807808" cy="461665"/>
          </a:xfrm>
          <a:prstGeom prst="rect">
            <a:avLst/>
          </a:prstGeom>
        </p:spPr>
        <p:txBody>
          <a:bodyPr wrap="none">
            <a:spAutoFit/>
          </a:bodyPr>
          <a:lstStyle/>
          <a:p>
            <a:r>
              <a:rPr lang="en-US" altLang="zh-TW" sz="2400" b="1" dirty="0" smtClean="0">
                <a:latin typeface="Times New Roman" panose="02020603050405020304" pitchFamily="18" charset="0"/>
                <a:cs typeface="Times New Roman" panose="02020603050405020304" pitchFamily="18" charset="0"/>
              </a:rPr>
              <a:t>Temporal </a:t>
            </a:r>
            <a:r>
              <a:rPr lang="en-US" altLang="zh-TW" sz="2400" b="1" dirty="0">
                <a:latin typeface="Times New Roman" panose="02020603050405020304" pitchFamily="18" charset="0"/>
                <a:cs typeface="Times New Roman" panose="02020603050405020304" pitchFamily="18" charset="0"/>
              </a:rPr>
              <a:t>distribution of wildfire </a:t>
            </a:r>
            <a:r>
              <a:rPr lang="en-US" altLang="zh-TW" sz="2400" b="1" dirty="0" smtClean="0">
                <a:latin typeface="Times New Roman" panose="02020603050405020304" pitchFamily="18" charset="0"/>
                <a:cs typeface="Times New Roman" panose="02020603050405020304" pitchFamily="18" charset="0"/>
              </a:rPr>
              <a:t>risk(1/4)</a:t>
            </a:r>
            <a:endParaRPr lang="zh-TW" altLang="en-US" sz="2400" b="1" dirty="0">
              <a:latin typeface="Times New Roman" panose="02020603050405020304" pitchFamily="18" charset="0"/>
              <a:cs typeface="Times New Roman" panose="02020603050405020304" pitchFamily="18" charset="0"/>
            </a:endParaRPr>
          </a:p>
        </p:txBody>
      </p:sp>
      <p:pic>
        <p:nvPicPr>
          <p:cNvPr id="6" name="圖片 5"/>
          <p:cNvPicPr/>
          <p:nvPr/>
        </p:nvPicPr>
        <p:blipFill rotWithShape="1">
          <a:blip r:embed="rId2">
            <a:extLst>
              <a:ext uri="{28A0092B-C50C-407E-A947-70E740481C1C}">
                <a14:useLocalDpi xmlns:a14="http://schemas.microsoft.com/office/drawing/2010/main" val="0"/>
              </a:ext>
            </a:extLst>
          </a:blip>
          <a:srcRect l="4162" t="2450" r="50070" b="2214"/>
          <a:stretch/>
        </p:blipFill>
        <p:spPr bwMode="auto">
          <a:xfrm>
            <a:off x="5770606" y="1591449"/>
            <a:ext cx="3220652" cy="4416484"/>
          </a:xfrm>
          <a:prstGeom prst="rect">
            <a:avLst/>
          </a:prstGeom>
          <a:ln>
            <a:noFill/>
          </a:ln>
          <a:extLst>
            <a:ext uri="{53640926-AAD7-44D8-BBD7-CCE9431645EC}">
              <a14:shadowObscured xmlns:a14="http://schemas.microsoft.com/office/drawing/2010/main"/>
            </a:ext>
          </a:extLst>
        </p:spPr>
      </p:pic>
      <p:sp>
        <p:nvSpPr>
          <p:cNvPr id="2" name="矩形 1"/>
          <p:cNvSpPr/>
          <p:nvPr/>
        </p:nvSpPr>
        <p:spPr>
          <a:xfrm>
            <a:off x="198741" y="1762202"/>
            <a:ext cx="3211135" cy="369332"/>
          </a:xfrm>
          <a:prstGeom prst="rect">
            <a:avLst/>
          </a:prstGeom>
        </p:spPr>
        <p:txBody>
          <a:bodyPr wrap="none">
            <a:spAutoFit/>
          </a:bodyPr>
          <a:lstStyle/>
          <a:p>
            <a:r>
              <a:rPr lang="en-US" altLang="zh-TW" b="1" dirty="0" err="1">
                <a:latin typeface="Times New Roman" panose="02020603050405020304" pitchFamily="18" charset="0"/>
                <a:cs typeface="Times New Roman" panose="02020603050405020304" pitchFamily="18" charset="0"/>
              </a:rPr>
              <a:t>Evenoff’s</a:t>
            </a:r>
            <a:r>
              <a:rPr lang="en-US" altLang="zh-TW" b="1" dirty="0">
                <a:latin typeface="Times New Roman" panose="02020603050405020304" pitchFamily="18" charset="0"/>
                <a:cs typeface="Times New Roman" panose="02020603050405020304" pitchFamily="18" charset="0"/>
              </a:rPr>
              <a:t> Moisture </a:t>
            </a:r>
            <a:r>
              <a:rPr lang="en-US" altLang="zh-TW" b="1" dirty="0" smtClean="0">
                <a:latin typeface="Times New Roman" panose="02020603050405020304" pitchFamily="18" charset="0"/>
                <a:cs typeface="Times New Roman" panose="02020603050405020304" pitchFamily="18" charset="0"/>
              </a:rPr>
              <a:t>Coefficient</a:t>
            </a:r>
            <a:endParaRPr lang="zh-TW" altLang="en-US"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矩形 6"/>
              <p:cNvSpPr/>
              <p:nvPr/>
            </p:nvSpPr>
            <p:spPr>
              <a:xfrm>
                <a:off x="391936" y="4702249"/>
                <a:ext cx="4582345" cy="532069"/>
              </a:xfrm>
              <a:prstGeom prst="rect">
                <a:avLst/>
              </a:prstGeom>
            </p:spPr>
            <p:txBody>
              <a:bodyPr wrap="none">
                <a:spAutoFit/>
              </a:bodyPr>
              <a:lstStyle/>
              <a:p>
                <a14:m>
                  <m:oMath xmlns:m="http://schemas.openxmlformats.org/officeDocument/2006/math">
                    <m:r>
                      <m:rPr>
                        <m:sty m:val="p"/>
                      </m:rPr>
                      <a:rPr lang="en-US" altLang="zh-TW">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EMC</m:t>
                    </m:r>
                    <m:r>
                      <a:rPr lang="en-US" altLang="zh-TW">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zh-TW" altLang="zh-TW" sz="2000" i="1" kern="2600">
                            <a:solidFill>
                              <a:srgbClr val="000000"/>
                            </a:solidFill>
                            <a:effectLst/>
                            <a:latin typeface="Cambria Math" panose="02040503050406030204" pitchFamily="18" charset="0"/>
                            <a:ea typeface="Cambria Math" panose="02040503050406030204" pitchFamily="18" charset="0"/>
                          </a:rPr>
                        </m:ctrlPr>
                      </m:fPr>
                      <m:num>
                        <m:r>
                          <a:rPr lang="en-US" altLang="zh-TW" sz="2000" b="0" i="1" kern="2600">
                            <a:solidFill>
                              <a:srgbClr val="000000"/>
                            </a:solidFill>
                            <a:effectLst/>
                            <a:latin typeface="Cambria Math" panose="02040503050406030204" pitchFamily="18" charset="0"/>
                            <a:ea typeface="標楷體" panose="03000509000000000000" pitchFamily="65" charset="-120"/>
                          </a:rPr>
                          <m:t>𝑅</m:t>
                        </m:r>
                      </m:num>
                      <m:den>
                        <m:sSub>
                          <m:sSubPr>
                            <m:ctrlPr>
                              <a:rPr lang="zh-TW" altLang="zh-TW" sz="2000" i="1" kern="2600">
                                <a:solidFill>
                                  <a:srgbClr val="000000"/>
                                </a:solidFill>
                                <a:effectLst/>
                                <a:latin typeface="Cambria Math" panose="02040503050406030204" pitchFamily="18" charset="0"/>
                                <a:ea typeface="Cambria Math" panose="02040503050406030204" pitchFamily="18" charset="0"/>
                              </a:rPr>
                            </m:ctrlPr>
                          </m:sSubPr>
                          <m:e>
                            <m:r>
                              <a:rPr lang="en-US" altLang="zh-TW" sz="2000" b="0" i="1" kern="2600">
                                <a:solidFill>
                                  <a:srgbClr val="000000"/>
                                </a:solidFill>
                                <a:effectLst/>
                                <a:latin typeface="Cambria Math" panose="02040503050406030204" pitchFamily="18" charset="0"/>
                                <a:ea typeface="標楷體" panose="03000509000000000000" pitchFamily="65" charset="-120"/>
                              </a:rPr>
                              <m:t>𝐸</m:t>
                            </m:r>
                          </m:e>
                          <m:sub>
                            <m:r>
                              <a:rPr lang="en-US" altLang="zh-TW" sz="2000" b="0" i="1" kern="2600">
                                <a:solidFill>
                                  <a:srgbClr val="000000"/>
                                </a:solidFill>
                                <a:effectLst/>
                                <a:latin typeface="Cambria Math" panose="02040503050406030204" pitchFamily="18" charset="0"/>
                                <a:ea typeface="標楷體" panose="03000509000000000000" pitchFamily="65" charset="-120"/>
                              </a:rPr>
                              <m:t>0</m:t>
                            </m:r>
                          </m:sub>
                        </m:sSub>
                      </m:den>
                    </m:f>
                  </m:oMath>
                </a14:m>
                <a:r>
                  <a:rPr lang="en-US" altLang="zh-TW" sz="2000" kern="2600"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zh-TW" altLang="zh-TW" i="1">
                            <a:solidFill>
                              <a:srgbClr val="000000"/>
                            </a:solidFill>
                            <a:effectLst/>
                            <a:latin typeface="Cambria Math" panose="02040503050406030204" pitchFamily="18" charset="0"/>
                            <a:ea typeface="Cambria Math" panose="02040503050406030204" pitchFamily="18" charset="0"/>
                          </a:rPr>
                        </m:ctrlPr>
                      </m:sSubPr>
                      <m:e>
                        <m:r>
                          <a:rPr lang="en-US" altLang="zh-TW"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n-US" altLang="zh-TW"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US" altLang="zh-TW"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=0.0018</m:t>
                    </m:r>
                    <m:sSup>
                      <m:sSupPr>
                        <m:ctrlPr>
                          <a:rPr lang="zh-TW" altLang="zh-TW" i="1">
                            <a:solidFill>
                              <a:srgbClr val="000000"/>
                            </a:solidFill>
                            <a:effectLst/>
                            <a:latin typeface="Cambria Math" panose="02040503050406030204" pitchFamily="18" charset="0"/>
                            <a:ea typeface="Cambria Math" panose="02040503050406030204" pitchFamily="18" charset="0"/>
                          </a:rPr>
                        </m:ctrlPr>
                      </m:sSupPr>
                      <m:e>
                        <m:d>
                          <m:dPr>
                            <m:ctrlPr>
                              <a:rPr lang="zh-TW" altLang="zh-TW" i="1">
                                <a:solidFill>
                                  <a:srgbClr val="000000"/>
                                </a:solidFill>
                                <a:effectLst/>
                                <a:latin typeface="Cambria Math" panose="02040503050406030204" pitchFamily="18" charset="0"/>
                                <a:ea typeface="Cambria Math" panose="02040503050406030204" pitchFamily="18" charset="0"/>
                              </a:rPr>
                            </m:ctrlPr>
                          </m:dPr>
                          <m:e>
                            <m:r>
                              <a:rPr lang="en-US" altLang="zh-TW"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25+</m:t>
                            </m:r>
                            <m:r>
                              <a:rPr lang="en-US" altLang="zh-TW"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e>
                        </m:d>
                      </m:e>
                      <m:sup>
                        <m:r>
                          <a:rPr lang="en-US" altLang="zh-TW"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altLang="zh-TW"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altLang="zh-TW"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𝑟</m:t>
                    </m:r>
                    <m:r>
                      <a:rPr lang="en-US" altLang="zh-TW"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zh-TW" altLang="en-US" dirty="0">
                  <a:latin typeface="Times New Roman" panose="02020603050405020304" pitchFamily="18"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391936" y="4702249"/>
                <a:ext cx="4582345" cy="532069"/>
              </a:xfrm>
              <a:prstGeom prst="rect">
                <a:avLst/>
              </a:prstGeom>
              <a:blipFill rotWithShape="0">
                <a:blip r:embed="rId3"/>
                <a:stretch>
                  <a:fillRect/>
                </a:stretch>
              </a:blipFill>
            </p:spPr>
            <p:txBody>
              <a:bodyPr/>
              <a:lstStyle/>
              <a:p>
                <a:r>
                  <a:rPr lang="zh-TW" altLang="en-US">
                    <a:noFill/>
                  </a:rPr>
                  <a:t> </a:t>
                </a:r>
              </a:p>
            </p:txBody>
          </p:sp>
        </mc:Fallback>
      </mc:AlternateContent>
      <p:sp>
        <p:nvSpPr>
          <p:cNvPr id="8" name="矩形 7"/>
          <p:cNvSpPr/>
          <p:nvPr/>
        </p:nvSpPr>
        <p:spPr>
          <a:xfrm>
            <a:off x="40457" y="5508369"/>
            <a:ext cx="5285304" cy="923330"/>
          </a:xfrm>
          <a:prstGeom prst="rect">
            <a:avLst/>
          </a:prstGeom>
        </p:spPr>
        <p:txBody>
          <a:bodyPr wrap="square">
            <a:spAutoFit/>
          </a:bodyPr>
          <a:lstStyle/>
          <a:p>
            <a:pPr indent="304800" algn="just">
              <a:lnSpc>
                <a:spcPct val="150000"/>
              </a:lnSpc>
              <a:spcAft>
                <a:spcPts val="0"/>
              </a:spcAft>
            </a:pPr>
            <a:r>
              <a:rPr lang="en-US" altLang="zh-TW" i="1" kern="100" dirty="0">
                <a:solidFill>
                  <a:srgbClr val="000000"/>
                </a:solidFill>
                <a:latin typeface="Times New Roman" panose="02020603050405020304" pitchFamily="18" charset="0"/>
                <a:cs typeface="Times New Roman" panose="02020603050405020304" pitchFamily="18" charset="0"/>
              </a:rPr>
              <a:t>T</a:t>
            </a:r>
            <a:r>
              <a:rPr lang="en-US" altLang="zh-TW" kern="100" dirty="0">
                <a:solidFill>
                  <a:srgbClr val="000000"/>
                </a:solidFill>
                <a:latin typeface="Times New Roman" panose="02020603050405020304" pitchFamily="18" charset="0"/>
                <a:cs typeface="Times New Roman" panose="02020603050405020304" pitchFamily="18" charset="0"/>
              </a:rPr>
              <a:t> is the average temperature (</a:t>
            </a:r>
            <a:r>
              <a:rPr lang="zh-TW" altLang="zh-TW" kern="100" dirty="0">
                <a:solidFill>
                  <a:srgbClr val="000000"/>
                </a:solidFill>
                <a:latin typeface="Times New Roman" panose="02020603050405020304" pitchFamily="18" charset="0"/>
                <a:cs typeface="Times New Roman" panose="02020603050405020304" pitchFamily="18" charset="0"/>
              </a:rPr>
              <a:t>℃</a:t>
            </a:r>
            <a:r>
              <a:rPr lang="en-US" altLang="zh-TW" kern="100" dirty="0">
                <a:solidFill>
                  <a:srgbClr val="000000"/>
                </a:solidFill>
                <a:latin typeface="Times New Roman" panose="02020603050405020304" pitchFamily="18" charset="0"/>
                <a:cs typeface="Times New Roman" panose="02020603050405020304" pitchFamily="18" charset="0"/>
              </a:rPr>
              <a:t>); </a:t>
            </a:r>
            <a:r>
              <a:rPr lang="en-US" altLang="zh-TW" i="1" kern="100" dirty="0">
                <a:solidFill>
                  <a:srgbClr val="000000"/>
                </a:solidFill>
                <a:latin typeface="Times New Roman" panose="02020603050405020304" pitchFamily="18" charset="0"/>
                <a:cs typeface="Times New Roman" panose="02020603050405020304" pitchFamily="18" charset="0"/>
              </a:rPr>
              <a:t>r</a:t>
            </a:r>
            <a:r>
              <a:rPr lang="en-US" altLang="zh-TW" kern="100" dirty="0">
                <a:solidFill>
                  <a:srgbClr val="000000"/>
                </a:solidFill>
                <a:latin typeface="Times New Roman" panose="02020603050405020304" pitchFamily="18" charset="0"/>
                <a:cs typeface="Times New Roman" panose="02020603050405020304" pitchFamily="18" charset="0"/>
              </a:rPr>
              <a:t> is the mean relative humidity (%); </a:t>
            </a:r>
            <a:r>
              <a:rPr lang="en-US" altLang="zh-TW" i="1" kern="100" dirty="0">
                <a:solidFill>
                  <a:srgbClr val="000000"/>
                </a:solidFill>
                <a:latin typeface="Times New Roman" panose="02020603050405020304" pitchFamily="18" charset="0"/>
                <a:cs typeface="Times New Roman" panose="02020603050405020304" pitchFamily="18" charset="0"/>
              </a:rPr>
              <a:t>R</a:t>
            </a:r>
            <a:r>
              <a:rPr lang="en-US" altLang="zh-TW" kern="100" dirty="0">
                <a:solidFill>
                  <a:srgbClr val="000000"/>
                </a:solidFill>
                <a:latin typeface="Times New Roman" panose="02020603050405020304" pitchFamily="18" charset="0"/>
                <a:cs typeface="Times New Roman" panose="02020603050405020304" pitchFamily="18" charset="0"/>
              </a:rPr>
              <a:t> is accumulated rainfall (mm). </a:t>
            </a:r>
            <a:endParaRPr lang="zh-TW" altLang="zh-TW" kern="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矩形 8"/>
          <p:cNvSpPr/>
          <p:nvPr/>
        </p:nvSpPr>
        <p:spPr>
          <a:xfrm>
            <a:off x="62839" y="2264204"/>
            <a:ext cx="5510669" cy="2031325"/>
          </a:xfrm>
          <a:prstGeom prst="rect">
            <a:avLst/>
          </a:prstGeom>
        </p:spPr>
        <p:txBody>
          <a:bodyPr wrap="square">
            <a:spAutoFit/>
          </a:bodyPr>
          <a:lstStyle/>
          <a:p>
            <a:pPr indent="457200" algn="just"/>
            <a:r>
              <a:rPr lang="en-US" altLang="zh-TW" dirty="0">
                <a:latin typeface="Times New Roman" panose="02020603050405020304" pitchFamily="18" charset="0"/>
                <a:cs typeface="Times New Roman" panose="02020603050405020304" pitchFamily="18" charset="0"/>
              </a:rPr>
              <a:t>EMC is one of the drought indices based on cumulative rainfall, temperature, and relative humidity and can be considered a composite index of atmospheric moisture content (Li, 1990; Yang and Sun, </a:t>
            </a:r>
            <a:r>
              <a:rPr lang="en-US" altLang="zh-TW" dirty="0" smtClean="0">
                <a:latin typeface="Times New Roman" panose="02020603050405020304" pitchFamily="18" charset="0"/>
                <a:cs typeface="Times New Roman" panose="02020603050405020304" pitchFamily="18" charset="0"/>
              </a:rPr>
              <a:t>1997). EMC </a:t>
            </a:r>
            <a:r>
              <a:rPr lang="en-US" altLang="zh-TW" dirty="0">
                <a:latin typeface="Times New Roman" panose="02020603050405020304" pitchFamily="18" charset="0"/>
                <a:cs typeface="Times New Roman" panose="02020603050405020304" pitchFamily="18" charset="0"/>
              </a:rPr>
              <a:t>of each station is calculated using monthly data, and then uses Thiessen's polygon approach to interpolate the research site’s EMC </a:t>
            </a:r>
            <a:r>
              <a:rPr lang="en-US" altLang="zh-TW" dirty="0" smtClean="0">
                <a:latin typeface="Times New Roman" panose="02020603050405020304" pitchFamily="18" charset="0"/>
                <a:cs typeface="Times New Roman" panose="02020603050405020304" pitchFamily="18" charset="0"/>
              </a:rPr>
              <a:t>. </a:t>
            </a:r>
            <a:endParaRPr lang="zh-TW" altLang="en-US" dirty="0">
              <a:latin typeface="Times New Roman" panose="02020603050405020304" pitchFamily="18" charset="0"/>
              <a:cs typeface="Times New Roman" panose="02020603050405020304" pitchFamily="18" charset="0"/>
            </a:endParaRPr>
          </a:p>
        </p:txBody>
      </p:sp>
      <p:sp>
        <p:nvSpPr>
          <p:cNvPr id="10" name="矩形 9"/>
          <p:cNvSpPr/>
          <p:nvPr/>
        </p:nvSpPr>
        <p:spPr>
          <a:xfrm>
            <a:off x="6108789" y="6062367"/>
            <a:ext cx="2544286" cy="369332"/>
          </a:xfrm>
          <a:prstGeom prst="rect">
            <a:avLst/>
          </a:prstGeom>
        </p:spPr>
        <p:txBody>
          <a:bodyPr wrap="none">
            <a:spAutoFit/>
          </a:bodyPr>
          <a:lstStyle/>
          <a:p>
            <a:r>
              <a:rPr lang="en-US" altLang="zh-TW" b="1" dirty="0" smtClean="0">
                <a:latin typeface="Times New Roman" panose="02020603050405020304" pitchFamily="18" charset="0"/>
                <a:cs typeface="Times New Roman" panose="02020603050405020304" pitchFamily="18" charset="0"/>
              </a:rPr>
              <a:t>Thiessen's </a:t>
            </a:r>
            <a:r>
              <a:rPr lang="en-US" altLang="zh-TW" b="1" dirty="0">
                <a:latin typeface="Times New Roman" panose="02020603050405020304" pitchFamily="18" charset="0"/>
                <a:cs typeface="Times New Roman" panose="02020603050405020304" pitchFamily="18" charset="0"/>
              </a:rPr>
              <a:t>Polygon map</a:t>
            </a:r>
            <a:endParaRPr lang="zh-TW"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5531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52525" y="112645"/>
            <a:ext cx="6919867" cy="477054"/>
          </a:xfrm>
          <a:prstGeom prst="rect">
            <a:avLst/>
          </a:prstGeom>
        </p:spPr>
        <p:txBody>
          <a:bodyPr wrap="square">
            <a:spAutoFit/>
          </a:bodyPr>
          <a:lstStyle/>
          <a:p>
            <a:pPr marL="214308" indent="-214308">
              <a:buFont typeface="Wingdings" panose="05000000000000000000" pitchFamily="2" charset="2"/>
              <a:buChar char="Ø"/>
            </a:pPr>
            <a:r>
              <a:rPr lang="en-US" altLang="zh-TW" sz="2500" b="1" dirty="0" smtClean="0">
                <a:latin typeface="Times New Roman" panose="02020603050405020304" pitchFamily="18" charset="0"/>
                <a:ea typeface="標楷體" panose="03000509000000000000" pitchFamily="65" charset="-120"/>
                <a:cs typeface="Times New Roman" panose="02020603050405020304" pitchFamily="18" charset="0"/>
              </a:rPr>
              <a:t>Methods </a:t>
            </a:r>
            <a:endParaRPr lang="en-US" altLang="zh-TW" sz="25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矩形 4"/>
          <p:cNvSpPr/>
          <p:nvPr/>
        </p:nvSpPr>
        <p:spPr>
          <a:xfrm>
            <a:off x="0" y="1129784"/>
            <a:ext cx="5807808" cy="461665"/>
          </a:xfrm>
          <a:prstGeom prst="rect">
            <a:avLst/>
          </a:prstGeom>
        </p:spPr>
        <p:txBody>
          <a:bodyPr wrap="none">
            <a:spAutoFit/>
          </a:bodyPr>
          <a:lstStyle/>
          <a:p>
            <a:r>
              <a:rPr lang="en-US" altLang="zh-TW" sz="2400" b="1" dirty="0" smtClean="0">
                <a:latin typeface="Times New Roman" panose="02020603050405020304" pitchFamily="18" charset="0"/>
                <a:cs typeface="Times New Roman" panose="02020603050405020304" pitchFamily="18" charset="0"/>
              </a:rPr>
              <a:t>Temporal </a:t>
            </a:r>
            <a:r>
              <a:rPr lang="en-US" altLang="zh-TW" sz="2400" b="1" dirty="0">
                <a:latin typeface="Times New Roman" panose="02020603050405020304" pitchFamily="18" charset="0"/>
                <a:cs typeface="Times New Roman" panose="02020603050405020304" pitchFamily="18" charset="0"/>
              </a:rPr>
              <a:t>distribution of wildfire </a:t>
            </a:r>
            <a:r>
              <a:rPr lang="en-US" altLang="zh-TW" sz="2400" b="1" dirty="0" smtClean="0">
                <a:latin typeface="Times New Roman" panose="02020603050405020304" pitchFamily="18" charset="0"/>
                <a:cs typeface="Times New Roman" panose="02020603050405020304" pitchFamily="18" charset="0"/>
              </a:rPr>
              <a:t>risk(2/4)</a:t>
            </a:r>
            <a:endParaRPr lang="zh-TW" altLang="en-US" sz="2400" b="1" dirty="0">
              <a:latin typeface="Times New Roman" panose="02020603050405020304" pitchFamily="18" charset="0"/>
              <a:cs typeface="Times New Roman" panose="02020603050405020304" pitchFamily="18" charset="0"/>
            </a:endParaRPr>
          </a:p>
        </p:txBody>
      </p:sp>
      <p:sp>
        <p:nvSpPr>
          <p:cNvPr id="8" name="矩形 7"/>
          <p:cNvSpPr/>
          <p:nvPr/>
        </p:nvSpPr>
        <p:spPr>
          <a:xfrm>
            <a:off x="88769" y="1771511"/>
            <a:ext cx="4699620" cy="400110"/>
          </a:xfrm>
          <a:prstGeom prst="rect">
            <a:avLst/>
          </a:prstGeom>
        </p:spPr>
        <p:txBody>
          <a:bodyPr wrap="none">
            <a:spAutoFit/>
          </a:bodyPr>
          <a:lstStyle/>
          <a:p>
            <a:r>
              <a:rPr lang="en-US" altLang="zh-TW" sz="2000" b="1" dirty="0" smtClean="0">
                <a:latin typeface="Times New Roman" panose="02020603050405020304" pitchFamily="18" charset="0"/>
                <a:ea typeface="微軟正黑體" panose="020B0604030504040204" pitchFamily="34" charset="-120"/>
                <a:cs typeface="Times New Roman" panose="02020603050405020304" pitchFamily="18" charset="0"/>
              </a:rPr>
              <a:t>Normalized Difference </a:t>
            </a: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Vegetation Index  </a:t>
            </a:r>
            <a:endPar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2" name="矩形 11"/>
          <p:cNvSpPr/>
          <p:nvPr/>
        </p:nvSpPr>
        <p:spPr>
          <a:xfrm>
            <a:off x="6461049" y="6119320"/>
            <a:ext cx="1140057" cy="507831"/>
          </a:xfrm>
          <a:prstGeom prst="rect">
            <a:avLst/>
          </a:prstGeom>
        </p:spPr>
        <p:txBody>
          <a:bodyPr wrap="none">
            <a:spAutoFit/>
          </a:bodyPr>
          <a:lstStyle/>
          <a:p>
            <a:pPr indent="304800" algn="ctr">
              <a:lnSpc>
                <a:spcPct val="150000"/>
              </a:lnSpc>
              <a:spcAft>
                <a:spcPts val="0"/>
              </a:spcAft>
            </a:pPr>
            <a:r>
              <a:rPr lang="zh-TW" altLang="zh-TW" b="1" kern="100" dirty="0">
                <a:latin typeface="Times New Roman" panose="02020603050405020304" pitchFamily="18" charset="0"/>
                <a:ea typeface="Times New Roman" panose="02020603050405020304" pitchFamily="18" charset="0"/>
              </a:rPr>
              <a:t> </a:t>
            </a:r>
            <a:r>
              <a:rPr lang="en-US" altLang="zh-TW" b="1" kern="100" dirty="0" smtClean="0">
                <a:latin typeface="Times New Roman" panose="02020603050405020304" pitchFamily="18" charset="0"/>
                <a:ea typeface="Times New Roman" panose="02020603050405020304" pitchFamily="18" charset="0"/>
              </a:rPr>
              <a:t>NDVI</a:t>
            </a:r>
            <a:endParaRPr lang="zh-TW" altLang="zh-TW" b="1" kern="100" dirty="0">
              <a:effectLst/>
              <a:latin typeface="Times New Roman" panose="02020603050405020304" pitchFamily="18" charset="0"/>
              <a:ea typeface="Times New Roman" panose="02020603050405020304" pitchFamily="18" charset="0"/>
            </a:endParaRPr>
          </a:p>
        </p:txBody>
      </p:sp>
      <p:sp>
        <p:nvSpPr>
          <p:cNvPr id="14" name="矩形 13"/>
          <p:cNvSpPr/>
          <p:nvPr/>
        </p:nvSpPr>
        <p:spPr>
          <a:xfrm>
            <a:off x="7031078" y="3017082"/>
            <a:ext cx="381000" cy="426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8759537" y="4338089"/>
            <a:ext cx="381000" cy="426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p:cNvPicPr/>
          <p:nvPr/>
        </p:nvPicPr>
        <p:blipFill rotWithShape="1">
          <a:blip r:embed="rId3" cstate="print">
            <a:extLst>
              <a:ext uri="{28A0092B-C50C-407E-A947-70E740481C1C}">
                <a14:useLocalDpi xmlns:a14="http://schemas.microsoft.com/office/drawing/2010/main" val="0"/>
              </a:ext>
            </a:extLst>
          </a:blip>
          <a:srcRect l="4163" t="2913" r="2797" b="2534"/>
          <a:stretch/>
        </p:blipFill>
        <p:spPr bwMode="auto">
          <a:xfrm>
            <a:off x="5505856" y="1838529"/>
            <a:ext cx="2939966" cy="4304974"/>
          </a:xfrm>
          <a:prstGeom prst="rect">
            <a:avLst/>
          </a:prstGeom>
          <a:ln>
            <a:noFill/>
          </a:ln>
          <a:extLst>
            <a:ext uri="{53640926-AAD7-44D8-BBD7-CCE9431645EC}">
              <a14:shadowObscured xmlns:a14="http://schemas.microsoft.com/office/drawing/2010/main"/>
            </a:ext>
          </a:extLst>
        </p:spPr>
      </p:pic>
      <p:sp>
        <p:nvSpPr>
          <p:cNvPr id="16" name="矩形 15"/>
          <p:cNvSpPr/>
          <p:nvPr/>
        </p:nvSpPr>
        <p:spPr>
          <a:xfrm>
            <a:off x="8072392" y="3810130"/>
            <a:ext cx="261468" cy="3617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c</a:t>
            </a:r>
            <a:endParaRPr lang="zh-TW" altLang="en-US" dirty="0"/>
          </a:p>
        </p:txBody>
      </p:sp>
      <p:sp>
        <p:nvSpPr>
          <p:cNvPr id="17" name="矩形 16"/>
          <p:cNvSpPr/>
          <p:nvPr/>
        </p:nvSpPr>
        <p:spPr>
          <a:xfrm>
            <a:off x="8836218" y="4500172"/>
            <a:ext cx="261468" cy="3617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c</a:t>
            </a:r>
            <a:endParaRPr lang="zh-TW" altLang="en-US" dirty="0"/>
          </a:p>
        </p:txBody>
      </p:sp>
      <p:sp>
        <p:nvSpPr>
          <p:cNvPr id="10" name="矩形 9"/>
          <p:cNvSpPr/>
          <p:nvPr/>
        </p:nvSpPr>
        <p:spPr>
          <a:xfrm>
            <a:off x="88769" y="2351683"/>
            <a:ext cx="4782013" cy="2031325"/>
          </a:xfrm>
          <a:prstGeom prst="rect">
            <a:avLst/>
          </a:prstGeom>
        </p:spPr>
        <p:txBody>
          <a:bodyPr wrap="square">
            <a:spAutoFit/>
          </a:bodyPr>
          <a:lstStyle/>
          <a:p>
            <a:pPr indent="457200" algn="just"/>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NDVI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changes are mainly influenced by environmental stresses such as soil moisture content, nutrient supply, tissue disease, farming behavior (Fiorucci et al., 2007). U</a:t>
            </a: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sing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NDVI as an index of wildfire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vulnerability in  temporal </a:t>
            </a: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and spatial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distribution of wildfire risk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(Fiorucci et al., 2007</a:t>
            </a: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960887457"/>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1994</TotalTime>
  <Words>2162</Words>
  <Application>Microsoft Office PowerPoint</Application>
  <PresentationFormat>如螢幕大小 (4:3)</PresentationFormat>
  <Paragraphs>359</Paragraphs>
  <Slides>24</Slides>
  <Notes>4</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24</vt:i4>
      </vt:variant>
    </vt:vector>
  </HeadingPairs>
  <TitlesOfParts>
    <vt:vector size="36" baseType="lpstr">
      <vt:lpstr>Noto Sans CJK JP Regular</vt:lpstr>
      <vt:lpstr>細明體</vt:lpstr>
      <vt:lpstr>微軟正黑體</vt:lpstr>
      <vt:lpstr>新細明體</vt:lpstr>
      <vt:lpstr>標楷體</vt:lpstr>
      <vt:lpstr>Arial</vt:lpstr>
      <vt:lpstr>Calibri</vt:lpstr>
      <vt:lpstr>Calibri Light</vt:lpstr>
      <vt:lpstr>Cambria Math</vt:lpstr>
      <vt:lpstr>Times New Roman</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207</cp:revision>
  <cp:lastPrinted>2020-04-09T06:38:30Z</cp:lastPrinted>
  <dcterms:created xsi:type="dcterms:W3CDTF">2019-10-29T03:10:40Z</dcterms:created>
  <dcterms:modified xsi:type="dcterms:W3CDTF">2020-04-28T14:11:17Z</dcterms:modified>
</cp:coreProperties>
</file>