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p:scale>
          <a:sx n="100" d="100"/>
          <a:sy n="100" d="100"/>
        </p:scale>
        <p:origin x="1218"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C788E638-092D-4D32-8894-D33F2C14C876}"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AE31A1-16B6-4389-9D64-DF803636C020}" type="slidenum">
              <a:rPr lang="en-GB" smtClean="0"/>
              <a:pPr/>
              <a:t>‹Nº›</a:t>
            </a:fld>
            <a:endParaRPr lang="en-GB"/>
          </a:p>
        </p:txBody>
      </p:sp>
    </p:spTree>
    <p:extLst>
      <p:ext uri="{BB962C8B-B14F-4D97-AF65-F5344CB8AC3E}">
        <p14:creationId xmlns:p14="http://schemas.microsoft.com/office/powerpoint/2010/main" val="402471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788E638-092D-4D32-8894-D33F2C14C876}"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AE31A1-16B6-4389-9D64-DF803636C020}" type="slidenum">
              <a:rPr lang="en-GB" smtClean="0"/>
              <a:pPr/>
              <a:t>‹Nº›</a:t>
            </a:fld>
            <a:endParaRPr lang="en-GB"/>
          </a:p>
        </p:txBody>
      </p:sp>
    </p:spTree>
    <p:extLst>
      <p:ext uri="{BB962C8B-B14F-4D97-AF65-F5344CB8AC3E}">
        <p14:creationId xmlns:p14="http://schemas.microsoft.com/office/powerpoint/2010/main" val="486810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788E638-092D-4D32-8894-D33F2C14C876}"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AE31A1-16B6-4389-9D64-DF803636C020}" type="slidenum">
              <a:rPr lang="en-GB" smtClean="0"/>
              <a:pPr/>
              <a:t>‹Nº›</a:t>
            </a:fld>
            <a:endParaRPr lang="en-GB"/>
          </a:p>
        </p:txBody>
      </p:sp>
    </p:spTree>
    <p:extLst>
      <p:ext uri="{BB962C8B-B14F-4D97-AF65-F5344CB8AC3E}">
        <p14:creationId xmlns:p14="http://schemas.microsoft.com/office/powerpoint/2010/main" val="319075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788E638-092D-4D32-8894-D33F2C14C876}"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AE31A1-16B6-4389-9D64-DF803636C020}" type="slidenum">
              <a:rPr lang="en-GB" smtClean="0"/>
              <a:pPr/>
              <a:t>‹Nº›</a:t>
            </a:fld>
            <a:endParaRPr lang="en-GB"/>
          </a:p>
        </p:txBody>
      </p:sp>
    </p:spTree>
    <p:extLst>
      <p:ext uri="{BB962C8B-B14F-4D97-AF65-F5344CB8AC3E}">
        <p14:creationId xmlns:p14="http://schemas.microsoft.com/office/powerpoint/2010/main" val="3461472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C788E638-092D-4D32-8894-D33F2C14C876}" type="datetimeFigureOut">
              <a:rPr lang="en-GB" smtClean="0"/>
              <a:pPr/>
              <a:t>01/05/2020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AE31A1-16B6-4389-9D64-DF803636C020}" type="slidenum">
              <a:rPr lang="en-GB" smtClean="0"/>
              <a:pPr/>
              <a:t>‹Nº›</a:t>
            </a:fld>
            <a:endParaRPr lang="en-GB"/>
          </a:p>
        </p:txBody>
      </p:sp>
    </p:spTree>
    <p:extLst>
      <p:ext uri="{BB962C8B-B14F-4D97-AF65-F5344CB8AC3E}">
        <p14:creationId xmlns:p14="http://schemas.microsoft.com/office/powerpoint/2010/main" val="3133475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788E638-092D-4D32-8894-D33F2C14C876}" type="datetimeFigureOut">
              <a:rPr lang="en-GB" smtClean="0"/>
              <a:pPr/>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AE31A1-16B6-4389-9D64-DF803636C020}" type="slidenum">
              <a:rPr lang="en-GB" smtClean="0"/>
              <a:pPr/>
              <a:t>‹Nº›</a:t>
            </a:fld>
            <a:endParaRPr lang="en-GB"/>
          </a:p>
        </p:txBody>
      </p:sp>
    </p:spTree>
    <p:extLst>
      <p:ext uri="{BB962C8B-B14F-4D97-AF65-F5344CB8AC3E}">
        <p14:creationId xmlns:p14="http://schemas.microsoft.com/office/powerpoint/2010/main" val="1138105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788E638-092D-4D32-8894-D33F2C14C876}" type="datetimeFigureOut">
              <a:rPr lang="en-GB" smtClean="0"/>
              <a:pPr/>
              <a:t>01/05/2020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AE31A1-16B6-4389-9D64-DF803636C020}" type="slidenum">
              <a:rPr lang="en-GB" smtClean="0"/>
              <a:pPr/>
              <a:t>‹Nº›</a:t>
            </a:fld>
            <a:endParaRPr lang="en-GB"/>
          </a:p>
        </p:txBody>
      </p:sp>
    </p:spTree>
    <p:extLst>
      <p:ext uri="{BB962C8B-B14F-4D97-AF65-F5344CB8AC3E}">
        <p14:creationId xmlns:p14="http://schemas.microsoft.com/office/powerpoint/2010/main" val="3615312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788E638-092D-4D32-8894-D33F2C14C876}" type="datetimeFigureOut">
              <a:rPr lang="en-GB" smtClean="0"/>
              <a:pPr/>
              <a:t>01/05/2020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AE31A1-16B6-4389-9D64-DF803636C020}" type="slidenum">
              <a:rPr lang="en-GB" smtClean="0"/>
              <a:pPr/>
              <a:t>‹Nº›</a:t>
            </a:fld>
            <a:endParaRPr lang="en-GB"/>
          </a:p>
        </p:txBody>
      </p:sp>
    </p:spTree>
    <p:extLst>
      <p:ext uri="{BB962C8B-B14F-4D97-AF65-F5344CB8AC3E}">
        <p14:creationId xmlns:p14="http://schemas.microsoft.com/office/powerpoint/2010/main" val="3933346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88E638-092D-4D32-8894-D33F2C14C876}" type="datetimeFigureOut">
              <a:rPr lang="en-GB" smtClean="0"/>
              <a:pPr/>
              <a:t>01/05/2020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AE31A1-16B6-4389-9D64-DF803636C020}" type="slidenum">
              <a:rPr lang="en-GB" smtClean="0"/>
              <a:pPr/>
              <a:t>‹Nº›</a:t>
            </a:fld>
            <a:endParaRPr lang="en-GB"/>
          </a:p>
        </p:txBody>
      </p:sp>
    </p:spTree>
    <p:extLst>
      <p:ext uri="{BB962C8B-B14F-4D97-AF65-F5344CB8AC3E}">
        <p14:creationId xmlns:p14="http://schemas.microsoft.com/office/powerpoint/2010/main" val="321028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788E638-092D-4D32-8894-D33F2C14C876}" type="datetimeFigureOut">
              <a:rPr lang="en-GB" smtClean="0"/>
              <a:pPr/>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AE31A1-16B6-4389-9D64-DF803636C020}" type="slidenum">
              <a:rPr lang="en-GB" smtClean="0"/>
              <a:pPr/>
              <a:t>‹Nº›</a:t>
            </a:fld>
            <a:endParaRPr lang="en-GB"/>
          </a:p>
        </p:txBody>
      </p:sp>
    </p:spTree>
    <p:extLst>
      <p:ext uri="{BB962C8B-B14F-4D97-AF65-F5344CB8AC3E}">
        <p14:creationId xmlns:p14="http://schemas.microsoft.com/office/powerpoint/2010/main" val="1977541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C788E638-092D-4D32-8894-D33F2C14C876}" type="datetimeFigureOut">
              <a:rPr lang="en-GB" smtClean="0"/>
              <a:pPr/>
              <a:t>01/05/2020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AE31A1-16B6-4389-9D64-DF803636C020}" type="slidenum">
              <a:rPr lang="en-GB" smtClean="0"/>
              <a:pPr/>
              <a:t>‹Nº›</a:t>
            </a:fld>
            <a:endParaRPr lang="en-GB"/>
          </a:p>
        </p:txBody>
      </p:sp>
    </p:spTree>
    <p:extLst>
      <p:ext uri="{BB962C8B-B14F-4D97-AF65-F5344CB8AC3E}">
        <p14:creationId xmlns:p14="http://schemas.microsoft.com/office/powerpoint/2010/main" val="1748253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788E638-092D-4D32-8894-D33F2C14C876}" type="datetimeFigureOut">
              <a:rPr lang="en-GB" smtClean="0"/>
              <a:pPr/>
              <a:t>01/05/2020</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CAE31A1-16B6-4389-9D64-DF803636C020}" type="slidenum">
              <a:rPr lang="en-GB" smtClean="0"/>
              <a:pPr/>
              <a:t>‹Nº›</a:t>
            </a:fld>
            <a:endParaRPr lang="en-GB"/>
          </a:p>
        </p:txBody>
      </p:sp>
    </p:spTree>
    <p:extLst>
      <p:ext uri="{BB962C8B-B14F-4D97-AF65-F5344CB8AC3E}">
        <p14:creationId xmlns:p14="http://schemas.microsoft.com/office/powerpoint/2010/main" val="2955692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anuelEsteban.Lucas@uclm.es"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24 Rectángulo"/>
          <p:cNvSpPr/>
          <p:nvPr/>
        </p:nvSpPr>
        <p:spPr>
          <a:xfrm>
            <a:off x="35170" y="33596"/>
            <a:ext cx="6781800" cy="172232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3"/>
          <p:cNvSpPr/>
          <p:nvPr/>
        </p:nvSpPr>
        <p:spPr>
          <a:xfrm>
            <a:off x="205667" y="210372"/>
            <a:ext cx="6459910" cy="1477328"/>
          </a:xfrm>
          <a:prstGeom prst="rect">
            <a:avLst/>
          </a:prstGeom>
        </p:spPr>
        <p:txBody>
          <a:bodyPr wrap="square">
            <a:spAutoFit/>
          </a:bodyPr>
          <a:lstStyle/>
          <a:p>
            <a:pPr algn="just"/>
            <a:r>
              <a:rPr lang="en-GB" sz="1600" b="1" dirty="0">
                <a:solidFill>
                  <a:srgbClr val="00B050"/>
                </a:solidFill>
                <a:latin typeface="Times New Roman" panose="02020603050405020304" pitchFamily="18" charset="0"/>
                <a:cs typeface="Times New Roman" panose="02020603050405020304" pitchFamily="18" charset="0"/>
              </a:rPr>
              <a:t>EGU2020-9921 | Displays | SSS2.9/GM4.12/HS13.30  </a:t>
            </a:r>
          </a:p>
          <a:p>
            <a:pPr algn="just"/>
            <a:r>
              <a:rPr lang="en-GB" sz="1600" b="1" dirty="0">
                <a:solidFill>
                  <a:srgbClr val="00B050"/>
                </a:solidFill>
                <a:latin typeface="Times New Roman" panose="02020603050405020304" pitchFamily="18" charset="0"/>
                <a:cs typeface="Times New Roman" panose="02020603050405020304" pitchFamily="18" charset="0"/>
              </a:rPr>
              <a:t>Check dams effects on plant and soil interface immediately after wildfire </a:t>
            </a:r>
          </a:p>
          <a:p>
            <a:pPr algn="just"/>
            <a:endParaRPr lang="en-GB" sz="1100" b="1" dirty="0" smtClean="0">
              <a:solidFill>
                <a:srgbClr val="00B050"/>
              </a:solidFill>
              <a:latin typeface="Times New Roman" panose="02020603050405020304" pitchFamily="18" charset="0"/>
              <a:cs typeface="Times New Roman" panose="02020603050405020304" pitchFamily="18" charset="0"/>
            </a:endParaRPr>
          </a:p>
          <a:p>
            <a:pPr algn="just"/>
            <a:r>
              <a:rPr lang="en-GB" sz="1100" b="1" dirty="0" smtClean="0">
                <a:latin typeface="Times New Roman" panose="02020603050405020304" pitchFamily="18" charset="0"/>
                <a:cs typeface="Times New Roman" panose="02020603050405020304" pitchFamily="18" charset="0"/>
              </a:rPr>
              <a:t>Bruno </a:t>
            </a:r>
            <a:r>
              <a:rPr lang="en-GB" sz="1100" b="1" dirty="0" err="1">
                <a:latin typeface="Times New Roman" panose="02020603050405020304" pitchFamily="18" charset="0"/>
                <a:cs typeface="Times New Roman" panose="02020603050405020304" pitchFamily="18" charset="0"/>
              </a:rPr>
              <a:t>Timóteo</a:t>
            </a:r>
            <a:r>
              <a:rPr lang="en-GB" sz="1100" b="1" dirty="0">
                <a:latin typeface="Times New Roman" panose="02020603050405020304" pitchFamily="18" charset="0"/>
                <a:cs typeface="Times New Roman" panose="02020603050405020304" pitchFamily="18" charset="0"/>
              </a:rPr>
              <a:t> Rodrigues, Manuel Esteban Lucas-Borja, Demetrio Antonio Zema, and Yang Yu</a:t>
            </a:r>
          </a:p>
          <a:p>
            <a:pPr algn="just"/>
            <a:endParaRPr lang="en-GB" sz="1100" b="1" dirty="0" smtClean="0">
              <a:latin typeface="Times New Roman" panose="02020603050405020304" pitchFamily="18" charset="0"/>
              <a:cs typeface="Times New Roman" panose="02020603050405020304" pitchFamily="18" charset="0"/>
            </a:endParaRPr>
          </a:p>
          <a:p>
            <a:pPr algn="just"/>
            <a:r>
              <a:rPr lang="es-ES" sz="900" b="1" dirty="0" smtClean="0">
                <a:latin typeface="Times New Roman" panose="02020603050405020304" pitchFamily="18" charset="0"/>
                <a:cs typeface="Times New Roman" panose="02020603050405020304" pitchFamily="18" charset="0"/>
              </a:rPr>
              <a:t>Email: </a:t>
            </a:r>
            <a:r>
              <a:rPr lang="es-ES" sz="900" b="1" dirty="0" smtClean="0">
                <a:latin typeface="Times New Roman" panose="02020603050405020304" pitchFamily="18" charset="0"/>
                <a:cs typeface="Times New Roman" panose="02020603050405020304" pitchFamily="18" charset="0"/>
                <a:hlinkClick r:id="rId2"/>
              </a:rPr>
              <a:t>ManuelEsteban.Lucas@uclm.es</a:t>
            </a:r>
            <a:endParaRPr lang="en-GB" sz="900" b="1" dirty="0">
              <a:latin typeface="Times New Roman" panose="02020603050405020304" pitchFamily="18" charset="0"/>
              <a:cs typeface="Times New Roman" panose="02020603050405020304" pitchFamily="18" charset="0"/>
            </a:endParaRPr>
          </a:p>
        </p:txBody>
      </p:sp>
      <p:sp>
        <p:nvSpPr>
          <p:cNvPr id="7" name="Rectángulo 6"/>
          <p:cNvSpPr/>
          <p:nvPr/>
        </p:nvSpPr>
        <p:spPr>
          <a:xfrm>
            <a:off x="205667" y="1773501"/>
            <a:ext cx="6586782" cy="1200329"/>
          </a:xfrm>
          <a:prstGeom prst="rect">
            <a:avLst/>
          </a:prstGeom>
          <a:ln>
            <a:solidFill>
              <a:schemeClr val="tx1"/>
            </a:solidFill>
          </a:ln>
        </p:spPr>
        <p:txBody>
          <a:bodyPr wrap="square">
            <a:spAutoFit/>
          </a:bodyPr>
          <a:lstStyle/>
          <a:p>
            <a:pPr algn="just">
              <a:spcAft>
                <a:spcPts val="0"/>
              </a:spcAft>
            </a:pPr>
            <a:r>
              <a:rPr lang="en-US" sz="900" b="1" u="sng" dirty="0" smtClean="0">
                <a:latin typeface="Times New Roman" panose="02020603050405020304" pitchFamily="18" charset="0"/>
                <a:ea typeface="MS Mincho"/>
              </a:rPr>
              <a:t>1.- Introduction. </a:t>
            </a:r>
          </a:p>
          <a:p>
            <a:pPr algn="just">
              <a:spcAft>
                <a:spcPts val="0"/>
              </a:spcAft>
            </a:pPr>
            <a:endParaRPr lang="en-US" sz="900" dirty="0" smtClean="0">
              <a:latin typeface="Times New Roman" panose="02020603050405020304" pitchFamily="18" charset="0"/>
              <a:ea typeface="MS Mincho"/>
            </a:endParaRPr>
          </a:p>
          <a:p>
            <a:pPr algn="just">
              <a:spcAft>
                <a:spcPts val="0"/>
              </a:spcAft>
            </a:pPr>
            <a:r>
              <a:rPr lang="en-GB" sz="900" dirty="0">
                <a:latin typeface="Times New Roman" panose="02020603050405020304" pitchFamily="18" charset="0"/>
                <a:ea typeface="MS Mincho"/>
              </a:rPr>
              <a:t>Mediterranean basins and their ecosystems have been traditionally affected by wildfires. After a wildfire, in Semi-arid Mediterranean areas, check-dam construction in channels is widespread as an emergency action to avoid soil erosion. The ways that these structures affect to channels’ geomorphological and edaphic characteristics or vegetation dynamics, have been widely studied. In relation to vegetation however, the majority of studies have been conducted in mountain torrents.  Our approach focuses on how ephemeral streams’ vegetation, is affected locally by check-dam construction in the years following a wildfire. Vegetation and soil samplings were carried out in 17 check dams throughout a semiarid area in SE Spain, which was affected by a wildfire in 2012</a:t>
            </a:r>
            <a:endParaRPr lang="en-GB" sz="900" dirty="0">
              <a:latin typeface="Times New Roman" panose="02020603050405020304" pitchFamily="18" charset="0"/>
              <a:ea typeface="MS Mincho"/>
            </a:endParaRPr>
          </a:p>
        </p:txBody>
      </p:sp>
      <p:sp>
        <p:nvSpPr>
          <p:cNvPr id="8" name="Rectángulo 7"/>
          <p:cNvSpPr/>
          <p:nvPr/>
        </p:nvSpPr>
        <p:spPr>
          <a:xfrm>
            <a:off x="205665" y="3093076"/>
            <a:ext cx="6586783" cy="1615827"/>
          </a:xfrm>
          <a:prstGeom prst="rect">
            <a:avLst/>
          </a:prstGeom>
          <a:ln>
            <a:solidFill>
              <a:schemeClr val="tx1"/>
            </a:solidFill>
          </a:ln>
        </p:spPr>
        <p:txBody>
          <a:bodyPr wrap="square">
            <a:spAutoFit/>
          </a:bodyPr>
          <a:lstStyle/>
          <a:p>
            <a:pPr algn="just"/>
            <a:r>
              <a:rPr lang="en-GB" sz="900" b="1" u="sng" dirty="0" smtClean="0">
                <a:latin typeface="Times New Roman" panose="02020603050405020304" pitchFamily="18" charset="0"/>
                <a:ea typeface="MS Mincho"/>
              </a:rPr>
              <a:t>2.- Aims</a:t>
            </a:r>
            <a:r>
              <a:rPr lang="en-GB" sz="900" b="1" u="sng" dirty="0" smtClean="0">
                <a:latin typeface="Times New Roman" panose="02020603050405020304" pitchFamily="18" charset="0"/>
                <a:ea typeface="MS Mincho"/>
              </a:rPr>
              <a:t>.</a:t>
            </a:r>
          </a:p>
          <a:p>
            <a:r>
              <a:rPr lang="en-GB" sz="900" dirty="0">
                <a:latin typeface="Times New Roman" panose="02020603050405020304" pitchFamily="18" charset="0"/>
                <a:ea typeface="MS Mincho"/>
              </a:rPr>
              <a:t>The lack of studies carried out in ephemeral Mediterranean channels, and the need to gain a better understanding of how human activities affect the normal functioning of these valuable ecosystems, both encouraged us to conduct the present study, whose main objectives were to evaluate</a:t>
            </a:r>
            <a:r>
              <a:rPr lang="en-GB" sz="900" dirty="0" smtClean="0">
                <a:latin typeface="Times New Roman" panose="02020603050405020304" pitchFamily="18" charset="0"/>
                <a:ea typeface="MS Mincho"/>
              </a:rPr>
              <a:t>:</a:t>
            </a:r>
          </a:p>
          <a:p>
            <a:endParaRPr lang="en-GB" sz="900" dirty="0">
              <a:latin typeface="Times New Roman" panose="02020603050405020304" pitchFamily="18" charset="0"/>
              <a:ea typeface="MS Mincho"/>
            </a:endParaRPr>
          </a:p>
          <a:p>
            <a:r>
              <a:rPr lang="en-GB" sz="900" dirty="0">
                <a:latin typeface="Times New Roman" panose="02020603050405020304" pitchFamily="18" charset="0"/>
                <a:ea typeface="MS Mincho"/>
              </a:rPr>
              <a:t>i.- The local effect of check-dam construction on post-fire vegetation recovering.</a:t>
            </a:r>
          </a:p>
          <a:p>
            <a:endParaRPr lang="en-GB" sz="900" dirty="0" smtClean="0">
              <a:latin typeface="Times New Roman" panose="02020603050405020304" pitchFamily="18" charset="0"/>
              <a:ea typeface="MS Mincho"/>
            </a:endParaRPr>
          </a:p>
          <a:p>
            <a:r>
              <a:rPr lang="en-GB" sz="900" dirty="0" smtClean="0">
                <a:latin typeface="Times New Roman" panose="02020603050405020304" pitchFamily="18" charset="0"/>
                <a:ea typeface="MS Mincho"/>
              </a:rPr>
              <a:t>ii- </a:t>
            </a:r>
            <a:r>
              <a:rPr lang="en-GB" sz="900" dirty="0">
                <a:latin typeface="Times New Roman" panose="02020603050405020304" pitchFamily="18" charset="0"/>
                <a:ea typeface="MS Mincho"/>
              </a:rPr>
              <a:t>Check-dam effects on plant alpha diversity and richness.  </a:t>
            </a:r>
          </a:p>
          <a:p>
            <a:endParaRPr lang="en-GB" sz="900" dirty="0" smtClean="0">
              <a:latin typeface="Times New Roman" panose="02020603050405020304" pitchFamily="18" charset="0"/>
              <a:ea typeface="MS Mincho"/>
            </a:endParaRPr>
          </a:p>
          <a:p>
            <a:r>
              <a:rPr lang="en-GB" sz="900" dirty="0" smtClean="0">
                <a:latin typeface="Times New Roman" panose="02020603050405020304" pitchFamily="18" charset="0"/>
                <a:ea typeface="MS Mincho"/>
              </a:rPr>
              <a:t>iii</a:t>
            </a:r>
            <a:r>
              <a:rPr lang="en-GB" sz="900" dirty="0">
                <a:latin typeface="Times New Roman" panose="02020603050405020304" pitchFamily="18" charset="0"/>
                <a:ea typeface="MS Mincho"/>
              </a:rPr>
              <a:t>.-How soil characteristics and vegetation interact under check-dams influence. </a:t>
            </a:r>
          </a:p>
          <a:p>
            <a:pPr algn="just"/>
            <a:endParaRPr lang="en-GB" sz="900" b="1" u="sng" dirty="0" smtClean="0">
              <a:latin typeface="Times New Roman" panose="02020603050405020304" pitchFamily="18" charset="0"/>
              <a:ea typeface="MS Mincho"/>
            </a:endParaRPr>
          </a:p>
        </p:txBody>
      </p:sp>
      <p:pic>
        <p:nvPicPr>
          <p:cNvPr id="6" name="Imagen 5"/>
          <p:cNvPicPr>
            <a:picLocks noChangeAspect="1"/>
          </p:cNvPicPr>
          <p:nvPr/>
        </p:nvPicPr>
        <p:blipFill>
          <a:blip r:embed="rId3"/>
          <a:stretch>
            <a:fillRect/>
          </a:stretch>
        </p:blipFill>
        <p:spPr>
          <a:xfrm>
            <a:off x="5031348" y="54512"/>
            <a:ext cx="1761101" cy="421737"/>
          </a:xfrm>
          <a:prstGeom prst="rect">
            <a:avLst/>
          </a:prstGeom>
        </p:spPr>
      </p:pic>
      <p:pic>
        <p:nvPicPr>
          <p:cNvPr id="17" name="Imagen 16"/>
          <p:cNvPicPr>
            <a:picLocks noChangeAspect="1"/>
          </p:cNvPicPr>
          <p:nvPr/>
        </p:nvPicPr>
        <p:blipFill>
          <a:blip r:embed="rId4"/>
          <a:stretch>
            <a:fillRect/>
          </a:stretch>
        </p:blipFill>
        <p:spPr>
          <a:xfrm>
            <a:off x="212997" y="4750355"/>
            <a:ext cx="6492260" cy="4097157"/>
          </a:xfrm>
          <a:prstGeom prst="rect">
            <a:avLst/>
          </a:prstGeom>
        </p:spPr>
      </p:pic>
      <p:pic>
        <p:nvPicPr>
          <p:cNvPr id="18" name="Imagen 17"/>
          <p:cNvPicPr>
            <a:picLocks noChangeAspect="1"/>
          </p:cNvPicPr>
          <p:nvPr/>
        </p:nvPicPr>
        <p:blipFill>
          <a:blip r:embed="rId5"/>
          <a:stretch>
            <a:fillRect/>
          </a:stretch>
        </p:blipFill>
        <p:spPr>
          <a:xfrm>
            <a:off x="5305425" y="3614736"/>
            <a:ext cx="981076" cy="981076"/>
          </a:xfrm>
          <a:prstGeom prst="rect">
            <a:avLst/>
          </a:prstGeom>
        </p:spPr>
      </p:pic>
    </p:spTree>
    <p:extLst>
      <p:ext uri="{BB962C8B-B14F-4D97-AF65-F5344CB8AC3E}">
        <p14:creationId xmlns:p14="http://schemas.microsoft.com/office/powerpoint/2010/main" val="901536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TotalTime>
  <Words>250</Words>
  <Application>Microsoft Office PowerPoint</Application>
  <PresentationFormat>Presentación en pantalla (4:3)</PresentationFormat>
  <Paragraphs>17</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MS Mincho</vt:lpstr>
      <vt:lpstr>Times New Roman</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Manuel Esteban Lucas Borja</dc:creator>
  <cp:lastModifiedBy>Manuel Esteban Lucas Borja</cp:lastModifiedBy>
  <cp:revision>20</cp:revision>
  <dcterms:created xsi:type="dcterms:W3CDTF">2018-04-05T10:52:02Z</dcterms:created>
  <dcterms:modified xsi:type="dcterms:W3CDTF">2020-05-01T12:20:32Z</dcterms:modified>
</cp:coreProperties>
</file>