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venir" panose="02000503020000020003" pitchFamily="2" charset="0"/>
      <p:regular r:id="rId26"/>
      <p:italic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88" d="100"/>
          <a:sy n="88" d="100"/>
        </p:scale>
        <p:origin x="184" y="7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IMPACT is an interdisciplinary team situated in NASA’s Earth Science Data System Program. IMPACT improves processes and develops best practices that maximize the effectiveness and efficiency of Earth science data management and stewardship. Our efforts broaden access to Earth science data, expanding its use by researchers both inside and outside of NASA. We rapidly prototype the latest technical and management concepts in order to optimize their application to Earth science data.</a:t>
            </a: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f12a485cc_3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6f12a485cc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4833506f9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4833506f9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74833506f9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4833506f9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4833506f9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74833506f9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476490b7d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476490b7d_2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914400" lvl="1" indent="-304800" algn="l" rtl="0">
              <a:lnSpc>
                <a:spcPct val="90000"/>
              </a:lnSpc>
              <a:spcBef>
                <a:spcPts val="500"/>
              </a:spcBef>
              <a:spcAft>
                <a:spcPts val="0"/>
              </a:spcAft>
              <a:buClr>
                <a:schemeClr val="dk1"/>
              </a:buClr>
              <a:buSzPts val="1200"/>
              <a:buChar char="•"/>
            </a:pPr>
            <a:r>
              <a:rPr lang="en-US">
                <a:latin typeface="Avenir"/>
                <a:ea typeface="Avenir"/>
                <a:cs typeface="Avenir"/>
                <a:sym typeface="Avenir"/>
              </a:rPr>
              <a:t>Metadata records contain many important specs about a dataset and are leveraged for search</a:t>
            </a:r>
            <a:endParaRPr>
              <a:latin typeface="Avenir"/>
              <a:ea typeface="Avenir"/>
              <a:cs typeface="Avenir"/>
              <a:sym typeface="Avenir"/>
            </a:endParaRPr>
          </a:p>
          <a:p>
            <a:pPr marL="0" lvl="0" indent="0" algn="l" rtl="0">
              <a:spcBef>
                <a:spcPts val="0"/>
              </a:spcBef>
              <a:spcAft>
                <a:spcPts val="0"/>
              </a:spcAft>
              <a:buNone/>
            </a:pPr>
            <a:endParaRPr/>
          </a:p>
        </p:txBody>
      </p:sp>
      <p:sp>
        <p:nvSpPr>
          <p:cNvPr id="151" name="Google Shape;151;g7476490b7d_2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476490b7d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476490b7d_2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lvl="0" indent="-304800" algn="l" rtl="0">
              <a:lnSpc>
                <a:spcPct val="100000"/>
              </a:lnSpc>
              <a:spcBef>
                <a:spcPts val="0"/>
              </a:spcBef>
              <a:spcAft>
                <a:spcPts val="0"/>
              </a:spcAft>
              <a:buClr>
                <a:schemeClr val="dk1"/>
              </a:buClr>
              <a:buSzPts val="1200"/>
              <a:buChar char="•"/>
            </a:pPr>
            <a:r>
              <a:rPr lang="en-US">
                <a:latin typeface="Avenir"/>
                <a:ea typeface="Avenir"/>
                <a:cs typeface="Avenir"/>
                <a:sym typeface="Avenir"/>
              </a:rPr>
              <a:t>Help ensure Earth science data, services, and variables are described in a consistent and comprehensive manner </a:t>
            </a:r>
            <a:endParaRPr>
              <a:latin typeface="Avenir"/>
              <a:ea typeface="Avenir"/>
              <a:cs typeface="Avenir"/>
              <a:sym typeface="Avenir"/>
            </a:endParaRPr>
          </a:p>
          <a:p>
            <a:pPr marL="285750" lvl="0" indent="-304800" algn="l" rtl="0">
              <a:lnSpc>
                <a:spcPct val="100000"/>
              </a:lnSpc>
              <a:spcBef>
                <a:spcPts val="0"/>
              </a:spcBef>
              <a:spcAft>
                <a:spcPts val="0"/>
              </a:spcAft>
              <a:buClr>
                <a:schemeClr val="dk1"/>
              </a:buClr>
              <a:buSzPts val="1200"/>
              <a:buChar char="•"/>
            </a:pPr>
            <a:r>
              <a:rPr lang="en-US">
                <a:latin typeface="Avenir"/>
                <a:ea typeface="Avenir"/>
                <a:cs typeface="Avenir"/>
                <a:sym typeface="Avenir"/>
              </a:rPr>
              <a:t>Facilitate data search and discovery</a:t>
            </a:r>
            <a:endParaRPr>
              <a:latin typeface="Avenir"/>
              <a:ea typeface="Avenir"/>
              <a:cs typeface="Avenir"/>
              <a:sym typeface="Avenir"/>
            </a:endParaRPr>
          </a:p>
          <a:p>
            <a:pPr marL="285750" lvl="0" indent="-304800" algn="l" rtl="0">
              <a:lnSpc>
                <a:spcPct val="100000"/>
              </a:lnSpc>
              <a:spcBef>
                <a:spcPts val="0"/>
              </a:spcBef>
              <a:spcAft>
                <a:spcPts val="0"/>
              </a:spcAft>
              <a:buClr>
                <a:schemeClr val="dk1"/>
              </a:buClr>
              <a:buSzPts val="1200"/>
              <a:buChar char="•"/>
            </a:pPr>
            <a:r>
              <a:rPr lang="en-US">
                <a:latin typeface="Avenir"/>
                <a:ea typeface="Avenir"/>
                <a:cs typeface="Avenir"/>
                <a:sym typeface="Avenir"/>
              </a:rPr>
              <a:t>Periodically analyzed and expanded/updated for relevancy in response to user needs</a:t>
            </a:r>
            <a:endParaRPr>
              <a:latin typeface="Avenir"/>
              <a:ea typeface="Avenir"/>
              <a:cs typeface="Avenir"/>
              <a:sym typeface="Avenir"/>
            </a:endParaRPr>
          </a:p>
          <a:p>
            <a:pPr marL="285750" lvl="0" indent="-304800" algn="l" rtl="0">
              <a:lnSpc>
                <a:spcPct val="100000"/>
              </a:lnSpc>
              <a:spcBef>
                <a:spcPts val="0"/>
              </a:spcBef>
              <a:spcAft>
                <a:spcPts val="0"/>
              </a:spcAft>
              <a:buClr>
                <a:schemeClr val="dk1"/>
              </a:buClr>
              <a:buSzPts val="1200"/>
              <a:buChar char="•"/>
            </a:pPr>
            <a:r>
              <a:rPr lang="en-US" b="1">
                <a:latin typeface="Avenir"/>
                <a:ea typeface="Avenir"/>
                <a:cs typeface="Avenir"/>
                <a:sym typeface="Avenir"/>
              </a:rPr>
              <a:t>Science keywords are manually assigned to metadata records</a:t>
            </a:r>
            <a:r>
              <a:rPr lang="en-US">
                <a:latin typeface="Avenir"/>
                <a:ea typeface="Avenir"/>
                <a:cs typeface="Avenir"/>
                <a:sym typeface="Avenir"/>
              </a:rPr>
              <a:t> </a:t>
            </a:r>
            <a:endParaRPr/>
          </a:p>
        </p:txBody>
      </p:sp>
      <p:sp>
        <p:nvSpPr>
          <p:cNvPr id="160" name="Google Shape;160;g7476490b7d_2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476490b7d_2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476490b7d_2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AutoNum type="arabicPeriod"/>
            </a:pPr>
            <a:r>
              <a:rPr lang="en-US"/>
              <a:t>Keywords are vital to data discovery</a:t>
            </a:r>
            <a:endParaRPr/>
          </a:p>
          <a:p>
            <a:pPr marL="457200" lvl="0" indent="-317500" algn="l" rtl="0">
              <a:spcBef>
                <a:spcPts val="0"/>
              </a:spcBef>
              <a:spcAft>
                <a:spcPts val="0"/>
              </a:spcAft>
              <a:buSzPts val="1400"/>
              <a:buAutoNum type="arabicPeriod"/>
            </a:pPr>
            <a:r>
              <a:rPr lang="en-US"/>
              <a:t>Need a reliable automated way to tag metadata with keywords</a:t>
            </a:r>
            <a:endParaRPr/>
          </a:p>
        </p:txBody>
      </p:sp>
      <p:sp>
        <p:nvSpPr>
          <p:cNvPr id="175" name="Google Shape;175;g7476490b7d_2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76490b7d_2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word2vec is also a neural network, this result of the word2vec layer is fed into a 2nd neural network</a:t>
            </a:r>
            <a:endParaRPr/>
          </a:p>
        </p:txBody>
      </p:sp>
      <p:sp>
        <p:nvSpPr>
          <p:cNvPr id="181" name="Google Shape;181;g7476490b7d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476490b7d_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476490b7d_2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venir"/>
              <a:ea typeface="Avenir"/>
              <a:cs typeface="Avenir"/>
              <a:sym typeface="Avenir"/>
            </a:endParaRPr>
          </a:p>
          <a:p>
            <a:pPr marL="457200" lvl="0" indent="-304800" algn="l" rtl="0">
              <a:spcBef>
                <a:spcPts val="0"/>
              </a:spcBef>
              <a:spcAft>
                <a:spcPts val="0"/>
              </a:spcAft>
              <a:buSzPts val="1200"/>
              <a:buChar char="●"/>
            </a:pPr>
            <a:r>
              <a:rPr lang="en-US">
                <a:latin typeface="Avenir"/>
                <a:ea typeface="Avenir"/>
                <a:cs typeface="Avenir"/>
                <a:sym typeface="Avenir"/>
              </a:rPr>
              <a:t>A classifier is a function that </a:t>
            </a:r>
            <a:r>
              <a:rPr lang="en-US">
                <a:solidFill>
                  <a:srgbClr val="111111"/>
                </a:solidFill>
                <a:highlight>
                  <a:srgbClr val="FFFFFF"/>
                </a:highlight>
                <a:latin typeface="Avenir"/>
                <a:ea typeface="Avenir"/>
                <a:cs typeface="Avenir"/>
                <a:sym typeface="Avenir"/>
              </a:rPr>
              <a:t>is used to assign class labels to particular data points.</a:t>
            </a:r>
            <a:endParaRPr>
              <a:solidFill>
                <a:srgbClr val="111111"/>
              </a:solidFill>
              <a:highlight>
                <a:srgbClr val="FFFFFF"/>
              </a:highlight>
              <a:latin typeface="Avenir"/>
              <a:ea typeface="Avenir"/>
              <a:cs typeface="Avenir"/>
              <a:sym typeface="Avenir"/>
            </a:endParaRPr>
          </a:p>
          <a:p>
            <a:pPr marL="457200" lvl="0"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Examples</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given an email, is it spam or not?</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given an image of an animal, Is it a cat or not cat?</a:t>
            </a:r>
            <a:endParaRPr>
              <a:solidFill>
                <a:srgbClr val="111111"/>
              </a:solidFill>
              <a:highlight>
                <a:srgbClr val="FFFFFF"/>
              </a:highlight>
              <a:latin typeface="Avenir"/>
              <a:ea typeface="Avenir"/>
              <a:cs typeface="Avenir"/>
              <a:sym typeface="Avenir"/>
            </a:endParaRPr>
          </a:p>
          <a:p>
            <a:pPr marL="457200" lvl="0"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widely used types of classifiers:</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Logistic regression</a:t>
            </a:r>
            <a:endParaRPr>
              <a:solidFill>
                <a:srgbClr val="111111"/>
              </a:solidFill>
              <a:highlight>
                <a:srgbClr val="FFFFFF"/>
              </a:highlight>
              <a:latin typeface="Avenir"/>
              <a:ea typeface="Avenir"/>
              <a:cs typeface="Avenir"/>
              <a:sym typeface="Avenir"/>
            </a:endParaRPr>
          </a:p>
          <a:p>
            <a:pPr marL="1371600" lvl="2"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Uses Logistic function to predict probability of a sample belonging to a class</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bayesian models</a:t>
            </a:r>
            <a:endParaRPr>
              <a:solidFill>
                <a:srgbClr val="111111"/>
              </a:solidFill>
              <a:highlight>
                <a:srgbClr val="FFFFFF"/>
              </a:highlight>
              <a:latin typeface="Avenir"/>
              <a:ea typeface="Avenir"/>
              <a:cs typeface="Avenir"/>
              <a:sym typeface="Avenir"/>
            </a:endParaRPr>
          </a:p>
          <a:p>
            <a:pPr marL="1371600" lvl="2"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Models based on bayes theorem</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Support Vector Machines</a:t>
            </a:r>
            <a:endParaRPr>
              <a:solidFill>
                <a:srgbClr val="111111"/>
              </a:solidFill>
              <a:highlight>
                <a:srgbClr val="FFFFFF"/>
              </a:highlight>
              <a:latin typeface="Avenir"/>
              <a:ea typeface="Avenir"/>
              <a:cs typeface="Avenir"/>
              <a:sym typeface="Avenir"/>
            </a:endParaRPr>
          </a:p>
          <a:p>
            <a:pPr marL="1371600" lvl="2"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Finds a hyperplane in the feature space that best separates the data points between classes.</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Decision Trees</a:t>
            </a:r>
            <a:endParaRPr>
              <a:solidFill>
                <a:srgbClr val="111111"/>
              </a:solidFill>
              <a:highlight>
                <a:srgbClr val="FFFFFF"/>
              </a:highlight>
              <a:latin typeface="Avenir"/>
              <a:ea typeface="Avenir"/>
              <a:cs typeface="Avenir"/>
              <a:sym typeface="Avenir"/>
            </a:endParaRPr>
          </a:p>
          <a:p>
            <a:pPr marL="1371600" lvl="2"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Uses trees as a decision model and classifies data points according to the leaves of the tree</a:t>
            </a:r>
            <a:endParaRPr>
              <a:solidFill>
                <a:srgbClr val="111111"/>
              </a:solidFill>
              <a:highlight>
                <a:srgbClr val="FFFFFF"/>
              </a:highlight>
              <a:latin typeface="Avenir"/>
              <a:ea typeface="Avenir"/>
              <a:cs typeface="Avenir"/>
              <a:sym typeface="Avenir"/>
            </a:endParaRPr>
          </a:p>
          <a:p>
            <a:pPr marL="914400" lvl="1"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Neural Networks</a:t>
            </a:r>
            <a:endParaRPr>
              <a:solidFill>
                <a:srgbClr val="111111"/>
              </a:solidFill>
              <a:highlight>
                <a:srgbClr val="FFFFFF"/>
              </a:highlight>
              <a:latin typeface="Avenir"/>
              <a:ea typeface="Avenir"/>
              <a:cs typeface="Avenir"/>
              <a:sym typeface="Avenir"/>
            </a:endParaRPr>
          </a:p>
          <a:p>
            <a:pPr marL="1371600" lvl="2" indent="-304800" algn="l" rtl="0">
              <a:spcBef>
                <a:spcPts val="0"/>
              </a:spcBef>
              <a:spcAft>
                <a:spcPts val="0"/>
              </a:spcAft>
              <a:buClr>
                <a:srgbClr val="111111"/>
              </a:buClr>
              <a:buSzPts val="1200"/>
              <a:buFont typeface="Avenir"/>
              <a:buChar char="■"/>
            </a:pPr>
            <a:r>
              <a:rPr lang="en-US">
                <a:solidFill>
                  <a:srgbClr val="111111"/>
                </a:solidFill>
                <a:highlight>
                  <a:srgbClr val="FFFFFF"/>
                </a:highlight>
                <a:latin typeface="Avenir"/>
                <a:ea typeface="Avenir"/>
                <a:cs typeface="Avenir"/>
                <a:sym typeface="Avenir"/>
              </a:rPr>
              <a:t>(this slide)</a:t>
            </a:r>
            <a:endParaRPr>
              <a:solidFill>
                <a:srgbClr val="111111"/>
              </a:solidFill>
              <a:highlight>
                <a:srgbClr val="FFFFFF"/>
              </a:highlight>
              <a:latin typeface="Avenir"/>
              <a:ea typeface="Avenir"/>
              <a:cs typeface="Avenir"/>
              <a:sym typeface="Avenir"/>
            </a:endParaRPr>
          </a:p>
        </p:txBody>
      </p:sp>
      <p:sp>
        <p:nvSpPr>
          <p:cNvPr id="206" name="Google Shape;206;g7476490b7d_2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476490b7d_2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Unique keywords from the 3 DAACs</a:t>
            </a:r>
            <a:endParaRPr/>
          </a:p>
          <a:p>
            <a:pPr marL="457200" lvl="0" indent="-317500" algn="l" rtl="0">
              <a:spcBef>
                <a:spcPts val="0"/>
              </a:spcBef>
              <a:spcAft>
                <a:spcPts val="0"/>
              </a:spcAft>
              <a:buSzPts val="1400"/>
              <a:buAutoNum type="arabicPeriod"/>
            </a:pPr>
            <a:r>
              <a:rPr lang="en-US"/>
              <a:t>word2vec is used to extract word embeddings from the abstracts.</a:t>
            </a:r>
            <a:endParaRPr/>
          </a:p>
          <a:p>
            <a:pPr marL="457200" lvl="0" indent="-317500" algn="l" rtl="0">
              <a:spcBef>
                <a:spcPts val="0"/>
              </a:spcBef>
              <a:spcAft>
                <a:spcPts val="0"/>
              </a:spcAft>
              <a:buSzPts val="1400"/>
              <a:buAutoNum type="arabicPeriod"/>
            </a:pPr>
            <a:r>
              <a:rPr lang="en-US"/>
              <a:t>word2vec is trained separately and used as a black box during both training and inference cycle.</a:t>
            </a:r>
            <a:endParaRPr/>
          </a:p>
          <a:p>
            <a:pPr marL="457200" lvl="0" indent="-317500" algn="l" rtl="0">
              <a:spcBef>
                <a:spcPts val="0"/>
              </a:spcBef>
              <a:spcAft>
                <a:spcPts val="0"/>
              </a:spcAft>
              <a:buSzPts val="1400"/>
              <a:buAutoNum type="arabicPeriod"/>
            </a:pPr>
            <a:r>
              <a:rPr lang="en-US"/>
              <a:t>predicted keywords in combination with the extracted keywords is used to calculate the error. the error is then used to update the weights between layers in the classifier.</a:t>
            </a:r>
            <a:endParaRPr/>
          </a:p>
          <a:p>
            <a:pPr marL="0" lvl="0" indent="0" algn="l" rtl="0">
              <a:spcBef>
                <a:spcPts val="0"/>
              </a:spcBef>
              <a:spcAft>
                <a:spcPts val="0"/>
              </a:spcAft>
              <a:buNone/>
            </a:pPr>
            <a:endParaRPr/>
          </a:p>
        </p:txBody>
      </p:sp>
      <p:sp>
        <p:nvSpPr>
          <p:cNvPr id="215" name="Google Shape;215;g7476490b7d_2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476490b7d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476490b7d_2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Pre-processing steps are performed on the corpus &amp; abstracts</a:t>
            </a:r>
            <a:endParaRPr/>
          </a:p>
          <a:p>
            <a:pPr marL="457200" lvl="0" indent="-317500" algn="l" rtl="0">
              <a:spcBef>
                <a:spcPts val="0"/>
              </a:spcBef>
              <a:spcAft>
                <a:spcPts val="0"/>
              </a:spcAft>
              <a:buSzPts val="1400"/>
              <a:buChar char="-"/>
            </a:pPr>
            <a:r>
              <a:rPr lang="en-US"/>
              <a:t>During training, keywords in the record are used as labels (classes) &gt; targets for training the classifier</a:t>
            </a:r>
            <a:endParaRPr/>
          </a:p>
        </p:txBody>
      </p:sp>
      <p:sp>
        <p:nvSpPr>
          <p:cNvPr id="225" name="Google Shape;225;g7476490b7d_2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4833506f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4833506f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g74833506f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49f5e1611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749f5e1611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49f5e161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749f5e16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476490b7d_2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476490b7d_2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7476490b7d_2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6ab904b94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56ab904b9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Green: analogous to known thermoelectrics; </a:t>
            </a:r>
            <a:endParaRPr/>
          </a:p>
          <a:p>
            <a:pPr marL="0" lvl="0" indent="0" algn="l" rtl="0">
              <a:spcBef>
                <a:spcPts val="0"/>
              </a:spcBef>
              <a:spcAft>
                <a:spcPts val="0"/>
              </a:spcAft>
              <a:buNone/>
            </a:pPr>
            <a:r>
              <a:rPr lang="en-US"/>
              <a:t>Red: analogous to thermoelectric properties; </a:t>
            </a:r>
            <a:endParaRPr/>
          </a:p>
          <a:p>
            <a:pPr marL="0" lvl="0" indent="0" algn="l" rtl="0">
              <a:spcBef>
                <a:spcPts val="0"/>
              </a:spcBef>
              <a:spcAft>
                <a:spcPts val="0"/>
              </a:spcAft>
              <a:buNone/>
            </a:pPr>
            <a:r>
              <a:rPr lang="en-US"/>
              <a:t>Purple: analogous to thermoelectric materials and applications</a:t>
            </a:r>
            <a:endParaRPr/>
          </a:p>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4833506f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4833506f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74833506f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4a8b27a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4a8b27ae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74a8b27ae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Using the Gladkova results as a baseline, would a domain-specific corpus perform better at predicting domain-specific analogy relationships?</a:t>
            </a:r>
            <a:endParaRPr/>
          </a:p>
          <a:p>
            <a:pPr marL="0" lvl="0" indent="0" algn="l" rtl="0">
              <a:spcBef>
                <a:spcPts val="0"/>
              </a:spcBef>
              <a:spcAft>
                <a:spcPts val="0"/>
              </a:spcAft>
              <a:buNone/>
            </a:pPr>
            <a:endParaRPr/>
          </a:p>
          <a:p>
            <a:pPr marL="0" lvl="0" indent="0" algn="l" rtl="0">
              <a:spcBef>
                <a:spcPts val="0"/>
              </a:spcBef>
              <a:spcAft>
                <a:spcPts val="0"/>
              </a:spcAft>
              <a:buNone/>
            </a:pPr>
            <a:r>
              <a:rPr lang="en-US"/>
              <a:t>A small pilot test was concieved.</a:t>
            </a: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f12a485cc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From the GCMD and SWEET vocabularies, compound phrases were identified and tokenized with the corpus as a pre-processing step.</a:t>
            </a:r>
            <a:endParaRPr/>
          </a:p>
        </p:txBody>
      </p:sp>
      <p:sp>
        <p:nvSpPr>
          <p:cNvPr id="102" name="Google Shape;102;g6f12a485cc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f12a485cc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exploratory set was small as this was a proof-of-concept effort.</a:t>
            </a:r>
            <a:endParaRPr/>
          </a:p>
          <a:p>
            <a:pPr marL="0" lvl="0" indent="0" algn="l" rtl="0">
              <a:spcBef>
                <a:spcPts val="0"/>
              </a:spcBef>
              <a:spcAft>
                <a:spcPts val="0"/>
              </a:spcAft>
              <a:buNone/>
            </a:pPr>
            <a:endParaRPr/>
          </a:p>
          <a:p>
            <a:pPr marL="0" lvl="0" indent="0" algn="l" rtl="0">
              <a:spcBef>
                <a:spcPts val="0"/>
              </a:spcBef>
              <a:spcAft>
                <a:spcPts val="0"/>
              </a:spcAft>
              <a:buNone/>
            </a:pPr>
            <a:r>
              <a:rPr lang="en-US"/>
              <a:t>We categorized the analogy questions to the sub-category level as an exploratory exercise; the analysis of the accuracy was constrained to the category level.</a:t>
            </a:r>
            <a:endParaRPr/>
          </a:p>
        </p:txBody>
      </p:sp>
      <p:sp>
        <p:nvSpPr>
          <p:cNvPr id="109" name="Google Shape;109;g6f12a485cc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f12a485cc_3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front : temperature :: dryline : humidity</a:t>
            </a:r>
            <a:endParaRPr/>
          </a:p>
        </p:txBody>
      </p:sp>
      <p:sp>
        <p:nvSpPr>
          <p:cNvPr id="116" name="Google Shape;116;g6f12a485cc_3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p:nvPr/>
        </p:nvSpPr>
        <p:spPr>
          <a:xfrm flipH="1">
            <a:off x="0" y="0"/>
            <a:ext cx="12192000" cy="6858000"/>
          </a:xfrm>
          <a:prstGeom prst="snip1Rect">
            <a:avLst>
              <a:gd name="adj" fmla="val 50000"/>
            </a:avLst>
          </a:prstGeom>
          <a:gradFill>
            <a:gsLst>
              <a:gs pos="0">
                <a:srgbClr val="0C4068">
                  <a:alpha val="80000"/>
                </a:srgbClr>
              </a:gs>
              <a:gs pos="50000">
                <a:srgbClr val="46B688">
                  <a:alpha val="69411"/>
                </a:srgbClr>
              </a:gs>
              <a:gs pos="100000">
                <a:srgbClr val="016AA3"/>
              </a:gs>
            </a:gsLst>
            <a:lin ang="2700000" scaled="0"/>
          </a:gradFill>
          <a:ln>
            <a:noFill/>
          </a:ln>
          <a:effectLst>
            <a:outerShdw blurRad="50800" dist="50800" dir="5400000" algn="ctr" rotWithShape="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2"/>
          <p:cNvSpPr txBox="1">
            <a:spLocks noGrp="1"/>
          </p:cNvSpPr>
          <p:nvPr>
            <p:ph type="ctrTitle"/>
          </p:nvPr>
        </p:nvSpPr>
        <p:spPr>
          <a:xfrm>
            <a:off x="838200" y="2805424"/>
            <a:ext cx="10515600" cy="640200"/>
          </a:xfrm>
          <a:prstGeom prst="rect">
            <a:avLst/>
          </a:prstGeom>
          <a:no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ctr">
              <a:lnSpc>
                <a:spcPct val="90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838200" y="3951759"/>
            <a:ext cx="10515600" cy="64020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ctr" anchorCtr="1">
            <a:noAutofit/>
          </a:bodyPr>
          <a:lstStyle>
            <a:lvl1pPr marR="0" lvl="0" algn="ctr">
              <a:lnSpc>
                <a:spcPct val="90000"/>
              </a:lnSpc>
              <a:spcBef>
                <a:spcPts val="0"/>
              </a:spcBef>
              <a:spcAft>
                <a:spcPts val="0"/>
              </a:spcAft>
              <a:buClr>
                <a:srgbClr val="F2F2F2"/>
              </a:buClr>
              <a:buSzPts val="2800"/>
              <a:buFont typeface="Arial"/>
              <a:buNone/>
              <a:defRPr sz="2800" b="0" i="0" u="none" strike="noStrike" cap="none">
                <a:solidFill>
                  <a:srgbClr val="F2F2F2"/>
                </a:solidFill>
                <a:latin typeface="Century Gothic"/>
                <a:ea typeface="Century Gothic"/>
                <a:cs typeface="Century Gothic"/>
                <a:sym typeface="Century Gothic"/>
              </a:defRPr>
            </a:lvl1pPr>
            <a:lvl2pPr marR="0" lvl="1" algn="ctr">
              <a:lnSpc>
                <a:spcPct val="90000"/>
              </a:lnSpc>
              <a:spcBef>
                <a:spcPts val="3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2pPr>
            <a:lvl3pPr marR="0" lvl="2" algn="ctr">
              <a:lnSpc>
                <a:spcPct val="90000"/>
              </a:lnSpc>
              <a:spcBef>
                <a:spcPts val="3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3pPr>
            <a:lvl4pPr marR="0" lvl="3" algn="ctr">
              <a:lnSpc>
                <a:spcPct val="90000"/>
              </a:lnSpc>
              <a:spcBef>
                <a:spcPts val="3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4pPr>
            <a:lvl5pPr marR="0" lvl="4" algn="ctr">
              <a:lnSpc>
                <a:spcPct val="90000"/>
              </a:lnSpc>
              <a:spcBef>
                <a:spcPts val="3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grpSp>
        <p:nvGrpSpPr>
          <p:cNvPr id="20" name="Google Shape;20;p2"/>
          <p:cNvGrpSpPr/>
          <p:nvPr/>
        </p:nvGrpSpPr>
        <p:grpSpPr>
          <a:xfrm>
            <a:off x="-671428" y="6747444"/>
            <a:ext cx="13534857" cy="110548"/>
            <a:chOff x="-170626" y="0"/>
            <a:chExt cx="13534857" cy="166915"/>
          </a:xfrm>
        </p:grpSpPr>
        <p:sp>
          <p:nvSpPr>
            <p:cNvPr id="21" name="Google Shape;21;p2"/>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 name="Google Shape;23;p2"/>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cxnSp>
        <p:nvCxnSpPr>
          <p:cNvPr id="24" name="Google Shape;24;p2"/>
          <p:cNvCxnSpPr/>
          <p:nvPr/>
        </p:nvCxnSpPr>
        <p:spPr>
          <a:xfrm>
            <a:off x="2872154" y="3698631"/>
            <a:ext cx="6447600" cy="0"/>
          </a:xfrm>
          <a:prstGeom prst="straightConnector1">
            <a:avLst/>
          </a:prstGeom>
          <a:noFill/>
          <a:ln w="9525" cap="flat" cmpd="sng">
            <a:solidFill>
              <a:schemeClr val="lt1"/>
            </a:solidFill>
            <a:prstDash val="solid"/>
            <a:miter lim="800000"/>
            <a:headEnd type="none" w="sm" len="sm"/>
            <a:tailEnd type="none" w="sm" len="sm"/>
          </a:ln>
          <a:effectLst>
            <a:outerShdw blurRad="50800" dist="25400" dir="5400000" algn="t" rotWithShape="0">
              <a:srgbClr val="000000">
                <a:alpha val="40000"/>
              </a:srgbClr>
            </a:outerShdw>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38200" y="355102"/>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lvl="0" algn="l">
              <a:lnSpc>
                <a:spcPct val="9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300"/>
              </a:spcBef>
              <a:spcAft>
                <a:spcPts val="0"/>
              </a:spcAft>
              <a:buSzPts val="20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838200" y="324077"/>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ctr">
              <a:lnSpc>
                <a:spcPct val="90000"/>
              </a:lnSpc>
              <a:spcBef>
                <a:spcPts val="0"/>
              </a:spcBef>
              <a:spcAft>
                <a:spcPts val="0"/>
              </a:spcAft>
              <a:buClr>
                <a:schemeClr val="lt1"/>
              </a:buClr>
              <a:buSzPts val="4400"/>
              <a:buFont typeface="Century Gothic"/>
              <a:buNone/>
              <a:defRPr sz="44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R="0" lvl="1" algn="ctr">
              <a:lnSpc>
                <a:spcPct val="90000"/>
              </a:lnSpc>
              <a:spcBef>
                <a:spcPts val="3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2pPr>
            <a:lvl3pPr marR="0" lvl="2" algn="ctr">
              <a:lnSpc>
                <a:spcPct val="90000"/>
              </a:lnSpc>
              <a:spcBef>
                <a:spcPts val="3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3pPr>
            <a:lvl4pPr marR="0" lvl="3" algn="ctr">
              <a:lnSpc>
                <a:spcPct val="90000"/>
              </a:lnSpc>
              <a:spcBef>
                <a:spcPts val="3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4pPr>
            <a:lvl5pPr marR="0" lvl="4" algn="ctr">
              <a:lnSpc>
                <a:spcPct val="90000"/>
              </a:lnSpc>
              <a:spcBef>
                <a:spcPts val="3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8200" y="355103"/>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l">
              <a:lnSpc>
                <a:spcPct val="9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0"/>
              </a:spcBef>
              <a:spcAft>
                <a:spcPts val="0"/>
              </a:spcAft>
              <a:buClr>
                <a:schemeClr val="dk1"/>
              </a:buClr>
              <a:buSzPts val="2800"/>
              <a:buChar char="•"/>
              <a:defRPr sz="2800" i="0" u="none" strike="noStrike" cap="none">
                <a:solidFill>
                  <a:schemeClr val="dk1"/>
                </a:solidFill>
              </a:defRPr>
            </a:lvl1pPr>
            <a:lvl2pPr marL="914400" marR="0" lvl="1" indent="-381000" algn="l">
              <a:lnSpc>
                <a:spcPct val="90000"/>
              </a:lnSpc>
              <a:spcBef>
                <a:spcPts val="300"/>
              </a:spcBef>
              <a:spcAft>
                <a:spcPts val="0"/>
              </a:spcAft>
              <a:buClr>
                <a:schemeClr val="dk1"/>
              </a:buClr>
              <a:buSzPts val="2400"/>
              <a:buChar char="•"/>
              <a:defRPr sz="2400" i="0" u="none" strike="noStrike" cap="none">
                <a:solidFill>
                  <a:schemeClr val="dk1"/>
                </a:solidFill>
              </a:defRPr>
            </a:lvl2pPr>
            <a:lvl3pPr marL="1371600" marR="0" lvl="2" indent="-355600" algn="l">
              <a:lnSpc>
                <a:spcPct val="90000"/>
              </a:lnSpc>
              <a:spcBef>
                <a:spcPts val="300"/>
              </a:spcBef>
              <a:spcAft>
                <a:spcPts val="0"/>
              </a:spcAft>
              <a:buClr>
                <a:schemeClr val="dk1"/>
              </a:buClr>
              <a:buSzPts val="2000"/>
              <a:buChar char="•"/>
              <a:defRPr sz="2000" i="0" u="none" strike="noStrike" cap="none">
                <a:solidFill>
                  <a:schemeClr val="dk1"/>
                </a:solidFill>
              </a:defRPr>
            </a:lvl3pPr>
            <a:lvl4pPr marL="1828800" marR="0" lvl="3" indent="-342900" algn="l">
              <a:lnSpc>
                <a:spcPct val="90000"/>
              </a:lnSpc>
              <a:spcBef>
                <a:spcPts val="300"/>
              </a:spcBef>
              <a:spcAft>
                <a:spcPts val="0"/>
              </a:spcAft>
              <a:buClr>
                <a:schemeClr val="dk1"/>
              </a:buClr>
              <a:buSzPts val="1800"/>
              <a:buChar char="•"/>
              <a:defRPr sz="1800" i="0" u="none" strike="noStrike" cap="none">
                <a:solidFill>
                  <a:schemeClr val="dk1"/>
                </a:solidFill>
              </a:defRPr>
            </a:lvl4pPr>
            <a:lvl5pPr marL="2286000" marR="0" lvl="4" indent="-342900" algn="l">
              <a:lnSpc>
                <a:spcPct val="90000"/>
              </a:lnSpc>
              <a:spcBef>
                <a:spcPts val="300"/>
              </a:spcBef>
              <a:spcAft>
                <a:spcPts val="0"/>
              </a:spcAft>
              <a:buClr>
                <a:schemeClr val="dk1"/>
              </a:buClr>
              <a:buSzPts val="1800"/>
              <a:buChar char="•"/>
              <a:defRPr sz="1800" i="0" u="none" strike="noStrike" cap="none">
                <a:solidFill>
                  <a:schemeClr val="dk1"/>
                </a:solidFill>
              </a:defRPr>
            </a:lvl5pPr>
            <a:lvl6pPr marL="2743200" marR="0" lvl="5" indent="-342900" algn="l">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0"/>
              </a:spcBef>
              <a:spcAft>
                <a:spcPts val="0"/>
              </a:spcAft>
              <a:buClr>
                <a:schemeClr val="dk1"/>
              </a:buClr>
              <a:buSzPts val="2800"/>
              <a:buChar char="•"/>
              <a:defRPr sz="2800" i="0" u="none" strike="noStrike" cap="none">
                <a:solidFill>
                  <a:schemeClr val="dk1"/>
                </a:solidFill>
              </a:defRPr>
            </a:lvl1pPr>
            <a:lvl2pPr marL="914400" marR="0" lvl="1" indent="-381000" algn="l">
              <a:lnSpc>
                <a:spcPct val="90000"/>
              </a:lnSpc>
              <a:spcBef>
                <a:spcPts val="300"/>
              </a:spcBef>
              <a:spcAft>
                <a:spcPts val="0"/>
              </a:spcAft>
              <a:buClr>
                <a:schemeClr val="dk1"/>
              </a:buClr>
              <a:buSzPts val="2400"/>
              <a:buChar char="•"/>
              <a:defRPr sz="2400" i="0" u="none" strike="noStrike" cap="none">
                <a:solidFill>
                  <a:schemeClr val="dk1"/>
                </a:solidFill>
              </a:defRPr>
            </a:lvl2pPr>
            <a:lvl3pPr marL="1371600" marR="0" lvl="2" indent="-355600" algn="l">
              <a:lnSpc>
                <a:spcPct val="90000"/>
              </a:lnSpc>
              <a:spcBef>
                <a:spcPts val="300"/>
              </a:spcBef>
              <a:spcAft>
                <a:spcPts val="0"/>
              </a:spcAft>
              <a:buClr>
                <a:schemeClr val="dk1"/>
              </a:buClr>
              <a:buSzPts val="2000"/>
              <a:buChar char="•"/>
              <a:defRPr sz="2000" i="0" u="none" strike="noStrike" cap="none">
                <a:solidFill>
                  <a:schemeClr val="dk1"/>
                </a:solidFill>
              </a:defRPr>
            </a:lvl3pPr>
            <a:lvl4pPr marL="1828800" marR="0" lvl="3" indent="-342900" algn="l">
              <a:lnSpc>
                <a:spcPct val="90000"/>
              </a:lnSpc>
              <a:spcBef>
                <a:spcPts val="300"/>
              </a:spcBef>
              <a:spcAft>
                <a:spcPts val="0"/>
              </a:spcAft>
              <a:buClr>
                <a:schemeClr val="dk1"/>
              </a:buClr>
              <a:buSzPts val="1800"/>
              <a:buChar char="•"/>
              <a:defRPr sz="1800" i="0" u="none" strike="noStrike" cap="none">
                <a:solidFill>
                  <a:schemeClr val="dk1"/>
                </a:solidFill>
              </a:defRPr>
            </a:lvl4pPr>
            <a:lvl5pPr marL="2286000" marR="0" lvl="4" indent="-342900" algn="l">
              <a:lnSpc>
                <a:spcPct val="90000"/>
              </a:lnSpc>
              <a:spcBef>
                <a:spcPts val="300"/>
              </a:spcBef>
              <a:spcAft>
                <a:spcPts val="0"/>
              </a:spcAft>
              <a:buClr>
                <a:schemeClr val="dk1"/>
              </a:buClr>
              <a:buSzPts val="1800"/>
              <a:buChar char="•"/>
              <a:defRPr sz="1800" i="0" u="none" strike="noStrike" cap="none">
                <a:solidFill>
                  <a:schemeClr val="dk1"/>
                </a:solidFill>
              </a:defRPr>
            </a:lvl5pPr>
            <a:lvl6pPr marL="2743200" marR="0" lvl="5" indent="-342900" algn="l">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9788" y="365124"/>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l">
              <a:lnSpc>
                <a:spcPct val="9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0"/>
              </a:spcBef>
              <a:spcAft>
                <a:spcPts val="0"/>
              </a:spcAft>
              <a:buClr>
                <a:schemeClr val="dk1"/>
              </a:buClr>
              <a:buSzPts val="2800"/>
              <a:buNone/>
              <a:defRPr sz="2800" i="0" u="none" strike="noStrike" cap="none">
                <a:solidFill>
                  <a:schemeClr val="dk1"/>
                </a:solidFill>
              </a:defRPr>
            </a:lvl1pPr>
            <a:lvl2pPr marL="914400" marR="0" lvl="1" indent="-228600" algn="l">
              <a:lnSpc>
                <a:spcPct val="90000"/>
              </a:lnSpc>
              <a:spcBef>
                <a:spcPts val="300"/>
              </a:spcBef>
              <a:spcAft>
                <a:spcPts val="0"/>
              </a:spcAft>
              <a:buClr>
                <a:schemeClr val="dk1"/>
              </a:buClr>
              <a:buSzPts val="2000"/>
              <a:buNone/>
              <a:defRPr sz="2000" b="1" i="0" u="none" strike="noStrike" cap="none">
                <a:solidFill>
                  <a:schemeClr val="dk1"/>
                </a:solidFill>
              </a:defRPr>
            </a:lvl2pPr>
            <a:lvl3pPr marL="1371600" marR="0" lvl="2" indent="-228600" algn="l">
              <a:lnSpc>
                <a:spcPct val="90000"/>
              </a:lnSpc>
              <a:spcBef>
                <a:spcPts val="300"/>
              </a:spcBef>
              <a:spcAft>
                <a:spcPts val="0"/>
              </a:spcAft>
              <a:buClr>
                <a:schemeClr val="dk1"/>
              </a:buClr>
              <a:buSzPts val="1800"/>
              <a:buNone/>
              <a:defRPr sz="1800" b="1" i="0" u="none" strike="noStrike" cap="none">
                <a:solidFill>
                  <a:schemeClr val="dk1"/>
                </a:solidFill>
              </a:defRPr>
            </a:lvl3pPr>
            <a:lvl4pPr marL="1828800" marR="0" lvl="3" indent="-228600" algn="l">
              <a:lnSpc>
                <a:spcPct val="90000"/>
              </a:lnSpc>
              <a:spcBef>
                <a:spcPts val="300"/>
              </a:spcBef>
              <a:spcAft>
                <a:spcPts val="0"/>
              </a:spcAft>
              <a:buClr>
                <a:schemeClr val="dk1"/>
              </a:buClr>
              <a:buSzPts val="1600"/>
              <a:buNone/>
              <a:defRPr sz="1600" b="1" i="0" u="none" strike="noStrike" cap="none">
                <a:solidFill>
                  <a:schemeClr val="dk1"/>
                </a:solidFill>
              </a:defRPr>
            </a:lvl4pPr>
            <a:lvl5pPr marL="2286000" marR="0" lvl="4" indent="-228600" algn="l">
              <a:lnSpc>
                <a:spcPct val="90000"/>
              </a:lnSpc>
              <a:spcBef>
                <a:spcPts val="300"/>
              </a:spcBef>
              <a:spcAft>
                <a:spcPts val="0"/>
              </a:spcAft>
              <a:buClr>
                <a:schemeClr val="dk1"/>
              </a:buClr>
              <a:buSzPts val="1600"/>
              <a:buNone/>
              <a:defRPr sz="1600" b="1" i="0" u="none" strike="noStrike" cap="none">
                <a:solidFill>
                  <a:schemeClr val="dk1"/>
                </a:solidFill>
              </a:defRPr>
            </a:lvl5pPr>
            <a:lvl6pPr marL="2743200" marR="0" lvl="5" indent="-228600" algn="l">
              <a:lnSpc>
                <a:spcPct val="90000"/>
              </a:lnSpc>
              <a:spcBef>
                <a:spcPts val="500"/>
              </a:spcBef>
              <a:spcAft>
                <a:spcPts val="0"/>
              </a:spcAft>
              <a:buClr>
                <a:schemeClr val="dk1"/>
              </a:buClr>
              <a:buSzPts val="1600"/>
              <a:buNone/>
              <a:defRPr sz="1600" b="1" i="0" u="none" strike="noStrike" cap="none">
                <a:solidFill>
                  <a:schemeClr val="dk1"/>
                </a:solidFill>
              </a:defRPr>
            </a:lvl6pPr>
            <a:lvl7pPr marL="3200400" marR="0" lvl="6" indent="-228600" algn="l">
              <a:lnSpc>
                <a:spcPct val="90000"/>
              </a:lnSpc>
              <a:spcBef>
                <a:spcPts val="500"/>
              </a:spcBef>
              <a:spcAft>
                <a:spcPts val="0"/>
              </a:spcAft>
              <a:buClr>
                <a:schemeClr val="dk1"/>
              </a:buClr>
              <a:buSzPts val="1600"/>
              <a:buNone/>
              <a:defRPr sz="1600" b="1" i="0" u="none" strike="noStrike" cap="none">
                <a:solidFill>
                  <a:schemeClr val="dk1"/>
                </a:solidFill>
              </a:defRPr>
            </a:lvl7pPr>
            <a:lvl8pPr marL="3657600" marR="0" lvl="7" indent="-228600" algn="l">
              <a:lnSpc>
                <a:spcPct val="90000"/>
              </a:lnSpc>
              <a:spcBef>
                <a:spcPts val="500"/>
              </a:spcBef>
              <a:spcAft>
                <a:spcPts val="0"/>
              </a:spcAft>
              <a:buClr>
                <a:schemeClr val="dk1"/>
              </a:buClr>
              <a:buSzPts val="1600"/>
              <a:buNone/>
              <a:defRPr sz="1600" b="1" i="0" u="none" strike="noStrike" cap="none">
                <a:solidFill>
                  <a:schemeClr val="dk1"/>
                </a:solidFill>
              </a:defRPr>
            </a:lvl8pPr>
            <a:lvl9pPr marL="4114800" marR="0" lvl="8" indent="-228600" algn="l">
              <a:lnSpc>
                <a:spcPct val="90000"/>
              </a:lnSpc>
              <a:spcBef>
                <a:spcPts val="500"/>
              </a:spcBef>
              <a:spcAft>
                <a:spcPts val="0"/>
              </a:spcAft>
              <a:buClr>
                <a:schemeClr val="dk1"/>
              </a:buClr>
              <a:buSzPts val="1600"/>
              <a:buNone/>
              <a:defRPr sz="1600" b="1" i="0" u="none" strike="noStrike" cap="none">
                <a:solidFill>
                  <a:schemeClr val="dk1"/>
                </a:solidFill>
              </a:defRPr>
            </a:lvl9pPr>
          </a:lstStyle>
          <a:p>
            <a:endParaRPr/>
          </a:p>
        </p:txBody>
      </p:sp>
      <p:sp>
        <p:nvSpPr>
          <p:cNvPr id="38" name="Google Shape;38;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0"/>
              </a:spcBef>
              <a:spcAft>
                <a:spcPts val="0"/>
              </a:spcAft>
              <a:buClr>
                <a:schemeClr val="dk1"/>
              </a:buClr>
              <a:buSzPts val="2800"/>
              <a:buChar char="•"/>
              <a:defRPr sz="2800" i="0" u="none" strike="noStrike" cap="none">
                <a:solidFill>
                  <a:schemeClr val="dk1"/>
                </a:solidFill>
              </a:defRPr>
            </a:lvl1pPr>
            <a:lvl2pPr marL="914400" marR="0" lvl="1" indent="-381000" algn="l">
              <a:lnSpc>
                <a:spcPct val="90000"/>
              </a:lnSpc>
              <a:spcBef>
                <a:spcPts val="300"/>
              </a:spcBef>
              <a:spcAft>
                <a:spcPts val="0"/>
              </a:spcAft>
              <a:buClr>
                <a:schemeClr val="dk1"/>
              </a:buClr>
              <a:buSzPts val="2400"/>
              <a:buChar char="•"/>
              <a:defRPr sz="2400" i="0" u="none" strike="noStrike" cap="none">
                <a:solidFill>
                  <a:schemeClr val="dk1"/>
                </a:solidFill>
              </a:defRPr>
            </a:lvl2pPr>
            <a:lvl3pPr marL="1371600" marR="0" lvl="2" indent="-355600" algn="l">
              <a:lnSpc>
                <a:spcPct val="90000"/>
              </a:lnSpc>
              <a:spcBef>
                <a:spcPts val="300"/>
              </a:spcBef>
              <a:spcAft>
                <a:spcPts val="0"/>
              </a:spcAft>
              <a:buClr>
                <a:schemeClr val="dk1"/>
              </a:buClr>
              <a:buSzPts val="2000"/>
              <a:buChar char="•"/>
              <a:defRPr sz="2000" i="0" u="none" strike="noStrike" cap="none">
                <a:solidFill>
                  <a:schemeClr val="dk1"/>
                </a:solidFill>
              </a:defRPr>
            </a:lvl3pPr>
            <a:lvl4pPr marL="1828800" marR="0" lvl="3" indent="-342900" algn="l">
              <a:lnSpc>
                <a:spcPct val="90000"/>
              </a:lnSpc>
              <a:spcBef>
                <a:spcPts val="300"/>
              </a:spcBef>
              <a:spcAft>
                <a:spcPts val="0"/>
              </a:spcAft>
              <a:buClr>
                <a:schemeClr val="dk1"/>
              </a:buClr>
              <a:buSzPts val="1800"/>
              <a:buChar char="•"/>
              <a:defRPr sz="1800" i="0" u="none" strike="noStrike" cap="none">
                <a:solidFill>
                  <a:schemeClr val="dk1"/>
                </a:solidFill>
              </a:defRPr>
            </a:lvl4pPr>
            <a:lvl5pPr marL="2286000" marR="0" lvl="4" indent="-330200" algn="l">
              <a:lnSpc>
                <a:spcPct val="90000"/>
              </a:lnSpc>
              <a:spcBef>
                <a:spcPts val="300"/>
              </a:spcBef>
              <a:spcAft>
                <a:spcPts val="0"/>
              </a:spcAft>
              <a:buClr>
                <a:schemeClr val="dk1"/>
              </a:buClr>
              <a:buSzPts val="1600"/>
              <a:buChar char="•"/>
              <a:defRPr sz="1600" i="0" u="none" strike="noStrike" cap="none">
                <a:solidFill>
                  <a:schemeClr val="dk1"/>
                </a:solidFill>
              </a:defRPr>
            </a:lvl5pPr>
            <a:lvl6pPr marL="2743200" marR="0" lvl="5" indent="-342900" algn="l">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39" name="Google Shape;39;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0"/>
              </a:spcBef>
              <a:spcAft>
                <a:spcPts val="0"/>
              </a:spcAft>
              <a:buClr>
                <a:schemeClr val="dk1"/>
              </a:buClr>
              <a:buSzPts val="2800"/>
              <a:buNone/>
              <a:defRPr sz="2800" i="0" u="none" strike="noStrike" cap="none">
                <a:solidFill>
                  <a:schemeClr val="dk1"/>
                </a:solidFill>
              </a:defRPr>
            </a:lvl1pPr>
            <a:lvl2pPr marL="914400" marR="0" lvl="1" indent="-228600" algn="l">
              <a:lnSpc>
                <a:spcPct val="90000"/>
              </a:lnSpc>
              <a:spcBef>
                <a:spcPts val="300"/>
              </a:spcBef>
              <a:spcAft>
                <a:spcPts val="0"/>
              </a:spcAft>
              <a:buClr>
                <a:schemeClr val="dk1"/>
              </a:buClr>
              <a:buSzPts val="2000"/>
              <a:buNone/>
              <a:defRPr sz="2000" b="1" i="0" u="none" strike="noStrike" cap="none">
                <a:solidFill>
                  <a:schemeClr val="dk1"/>
                </a:solidFill>
              </a:defRPr>
            </a:lvl2pPr>
            <a:lvl3pPr marL="1371600" marR="0" lvl="2" indent="-228600" algn="l">
              <a:lnSpc>
                <a:spcPct val="90000"/>
              </a:lnSpc>
              <a:spcBef>
                <a:spcPts val="300"/>
              </a:spcBef>
              <a:spcAft>
                <a:spcPts val="0"/>
              </a:spcAft>
              <a:buClr>
                <a:schemeClr val="dk1"/>
              </a:buClr>
              <a:buSzPts val="1800"/>
              <a:buNone/>
              <a:defRPr sz="1800" b="1" i="0" u="none" strike="noStrike" cap="none">
                <a:solidFill>
                  <a:schemeClr val="dk1"/>
                </a:solidFill>
              </a:defRPr>
            </a:lvl3pPr>
            <a:lvl4pPr marL="1828800" marR="0" lvl="3" indent="-228600" algn="l">
              <a:lnSpc>
                <a:spcPct val="90000"/>
              </a:lnSpc>
              <a:spcBef>
                <a:spcPts val="300"/>
              </a:spcBef>
              <a:spcAft>
                <a:spcPts val="0"/>
              </a:spcAft>
              <a:buClr>
                <a:schemeClr val="dk1"/>
              </a:buClr>
              <a:buSzPts val="1600"/>
              <a:buNone/>
              <a:defRPr sz="1600" b="1" i="0" u="none" strike="noStrike" cap="none">
                <a:solidFill>
                  <a:schemeClr val="dk1"/>
                </a:solidFill>
              </a:defRPr>
            </a:lvl4pPr>
            <a:lvl5pPr marL="2286000" marR="0" lvl="4" indent="-228600" algn="l">
              <a:lnSpc>
                <a:spcPct val="90000"/>
              </a:lnSpc>
              <a:spcBef>
                <a:spcPts val="300"/>
              </a:spcBef>
              <a:spcAft>
                <a:spcPts val="0"/>
              </a:spcAft>
              <a:buClr>
                <a:schemeClr val="dk1"/>
              </a:buClr>
              <a:buSzPts val="1600"/>
              <a:buNone/>
              <a:defRPr sz="1600" b="1" i="0" u="none" strike="noStrike" cap="none">
                <a:solidFill>
                  <a:schemeClr val="dk1"/>
                </a:solidFill>
              </a:defRPr>
            </a:lvl5pPr>
            <a:lvl6pPr marL="2743200" marR="0" lvl="5" indent="-228600" algn="l">
              <a:lnSpc>
                <a:spcPct val="90000"/>
              </a:lnSpc>
              <a:spcBef>
                <a:spcPts val="500"/>
              </a:spcBef>
              <a:spcAft>
                <a:spcPts val="0"/>
              </a:spcAft>
              <a:buClr>
                <a:schemeClr val="dk1"/>
              </a:buClr>
              <a:buSzPts val="1600"/>
              <a:buNone/>
              <a:defRPr sz="1600" b="1" i="0" u="none" strike="noStrike" cap="none">
                <a:solidFill>
                  <a:schemeClr val="dk1"/>
                </a:solidFill>
              </a:defRPr>
            </a:lvl6pPr>
            <a:lvl7pPr marL="3200400" marR="0" lvl="6" indent="-228600" algn="l">
              <a:lnSpc>
                <a:spcPct val="90000"/>
              </a:lnSpc>
              <a:spcBef>
                <a:spcPts val="500"/>
              </a:spcBef>
              <a:spcAft>
                <a:spcPts val="0"/>
              </a:spcAft>
              <a:buClr>
                <a:schemeClr val="dk1"/>
              </a:buClr>
              <a:buSzPts val="1600"/>
              <a:buNone/>
              <a:defRPr sz="1600" b="1" i="0" u="none" strike="noStrike" cap="none">
                <a:solidFill>
                  <a:schemeClr val="dk1"/>
                </a:solidFill>
              </a:defRPr>
            </a:lvl7pPr>
            <a:lvl8pPr marL="3657600" marR="0" lvl="7" indent="-228600" algn="l">
              <a:lnSpc>
                <a:spcPct val="90000"/>
              </a:lnSpc>
              <a:spcBef>
                <a:spcPts val="500"/>
              </a:spcBef>
              <a:spcAft>
                <a:spcPts val="0"/>
              </a:spcAft>
              <a:buClr>
                <a:schemeClr val="dk1"/>
              </a:buClr>
              <a:buSzPts val="1600"/>
              <a:buNone/>
              <a:defRPr sz="1600" b="1" i="0" u="none" strike="noStrike" cap="none">
                <a:solidFill>
                  <a:schemeClr val="dk1"/>
                </a:solidFill>
              </a:defRPr>
            </a:lvl8pPr>
            <a:lvl9pPr marL="4114800" marR="0" lvl="8" indent="-228600" algn="l">
              <a:lnSpc>
                <a:spcPct val="90000"/>
              </a:lnSpc>
              <a:spcBef>
                <a:spcPts val="500"/>
              </a:spcBef>
              <a:spcAft>
                <a:spcPts val="0"/>
              </a:spcAft>
              <a:buClr>
                <a:schemeClr val="dk1"/>
              </a:buClr>
              <a:buSzPts val="1600"/>
              <a:buNone/>
              <a:defRPr sz="1600" b="1" i="0" u="none" strike="noStrike" cap="none">
                <a:solidFill>
                  <a:schemeClr val="dk1"/>
                </a:solidFill>
              </a:defRPr>
            </a:lvl9pPr>
          </a:lstStyle>
          <a:p>
            <a:endParaRPr/>
          </a:p>
        </p:txBody>
      </p:sp>
      <p:sp>
        <p:nvSpPr>
          <p:cNvPr id="40" name="Google Shape;40;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0"/>
              </a:spcBef>
              <a:spcAft>
                <a:spcPts val="0"/>
              </a:spcAft>
              <a:buClr>
                <a:schemeClr val="dk1"/>
              </a:buClr>
              <a:buSzPts val="2800"/>
              <a:buChar char="•"/>
              <a:defRPr sz="2800" i="0" u="none" strike="noStrike" cap="none">
                <a:solidFill>
                  <a:schemeClr val="dk1"/>
                </a:solidFill>
              </a:defRPr>
            </a:lvl1pPr>
            <a:lvl2pPr marL="914400" marR="0" lvl="1" indent="-381000" algn="l">
              <a:lnSpc>
                <a:spcPct val="90000"/>
              </a:lnSpc>
              <a:spcBef>
                <a:spcPts val="300"/>
              </a:spcBef>
              <a:spcAft>
                <a:spcPts val="0"/>
              </a:spcAft>
              <a:buClr>
                <a:schemeClr val="dk1"/>
              </a:buClr>
              <a:buSzPts val="2400"/>
              <a:buChar char="•"/>
              <a:defRPr sz="2400" i="0" u="none" strike="noStrike" cap="none">
                <a:solidFill>
                  <a:schemeClr val="dk1"/>
                </a:solidFill>
              </a:defRPr>
            </a:lvl2pPr>
            <a:lvl3pPr marL="1371600" marR="0" lvl="2" indent="-355600" algn="l">
              <a:lnSpc>
                <a:spcPct val="90000"/>
              </a:lnSpc>
              <a:spcBef>
                <a:spcPts val="300"/>
              </a:spcBef>
              <a:spcAft>
                <a:spcPts val="0"/>
              </a:spcAft>
              <a:buClr>
                <a:schemeClr val="dk1"/>
              </a:buClr>
              <a:buSzPts val="2000"/>
              <a:buChar char="•"/>
              <a:defRPr sz="2000" i="0" u="none" strike="noStrike" cap="none">
                <a:solidFill>
                  <a:schemeClr val="dk1"/>
                </a:solidFill>
              </a:defRPr>
            </a:lvl3pPr>
            <a:lvl4pPr marL="1828800" marR="0" lvl="3" indent="-342900" algn="l">
              <a:lnSpc>
                <a:spcPct val="90000"/>
              </a:lnSpc>
              <a:spcBef>
                <a:spcPts val="300"/>
              </a:spcBef>
              <a:spcAft>
                <a:spcPts val="0"/>
              </a:spcAft>
              <a:buClr>
                <a:schemeClr val="dk1"/>
              </a:buClr>
              <a:buSzPts val="1800"/>
              <a:buChar char="•"/>
              <a:defRPr sz="1800" i="0" u="none" strike="noStrike" cap="none">
                <a:solidFill>
                  <a:schemeClr val="dk1"/>
                </a:solidFill>
              </a:defRPr>
            </a:lvl4pPr>
            <a:lvl5pPr marL="2286000" marR="0" lvl="4" indent="-342900" algn="l">
              <a:lnSpc>
                <a:spcPct val="90000"/>
              </a:lnSpc>
              <a:spcBef>
                <a:spcPts val="300"/>
              </a:spcBef>
              <a:spcAft>
                <a:spcPts val="0"/>
              </a:spcAft>
              <a:buClr>
                <a:schemeClr val="dk1"/>
              </a:buClr>
              <a:buSzPts val="1800"/>
              <a:buChar char="•"/>
              <a:defRPr sz="1800" i="0" u="none" strike="noStrike" cap="none">
                <a:solidFill>
                  <a:schemeClr val="dk1"/>
                </a:solidFill>
              </a:defRPr>
            </a:lvl5pPr>
            <a:lvl6pPr marL="2743200" marR="0" lvl="5" indent="-342900" algn="l">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55102"/>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l">
              <a:lnSpc>
                <a:spcPct val="9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839788" y="457200"/>
            <a:ext cx="3932237" cy="73152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l">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0"/>
              </a:spcBef>
              <a:spcAft>
                <a:spcPts val="0"/>
              </a:spcAft>
              <a:buClr>
                <a:schemeClr val="dk1"/>
              </a:buClr>
              <a:buSzPts val="2800"/>
              <a:buChar char="•"/>
              <a:defRPr sz="2800" i="0" u="none" strike="noStrike" cap="none">
                <a:solidFill>
                  <a:schemeClr val="dk1"/>
                </a:solidFill>
              </a:defRPr>
            </a:lvl1pPr>
            <a:lvl2pPr marL="914400" marR="0" lvl="1" indent="-381000" algn="l">
              <a:lnSpc>
                <a:spcPct val="90000"/>
              </a:lnSpc>
              <a:spcBef>
                <a:spcPts val="300"/>
              </a:spcBef>
              <a:spcAft>
                <a:spcPts val="0"/>
              </a:spcAft>
              <a:buClr>
                <a:schemeClr val="dk1"/>
              </a:buClr>
              <a:buSzPts val="2400"/>
              <a:buChar char="•"/>
              <a:defRPr sz="2400" i="0" u="none" strike="noStrike" cap="none">
                <a:solidFill>
                  <a:schemeClr val="dk1"/>
                </a:solidFill>
              </a:defRPr>
            </a:lvl2pPr>
            <a:lvl3pPr marL="1371600" marR="0" lvl="2" indent="-355600" algn="l">
              <a:lnSpc>
                <a:spcPct val="90000"/>
              </a:lnSpc>
              <a:spcBef>
                <a:spcPts val="300"/>
              </a:spcBef>
              <a:spcAft>
                <a:spcPts val="0"/>
              </a:spcAft>
              <a:buClr>
                <a:schemeClr val="dk1"/>
              </a:buClr>
              <a:buSzPts val="2000"/>
              <a:buChar char="•"/>
              <a:defRPr sz="2000" i="0" u="none" strike="noStrike" cap="none">
                <a:solidFill>
                  <a:schemeClr val="dk1"/>
                </a:solidFill>
              </a:defRPr>
            </a:lvl3pPr>
            <a:lvl4pPr marL="1828800" marR="0" lvl="3" indent="-342900" algn="l">
              <a:lnSpc>
                <a:spcPct val="90000"/>
              </a:lnSpc>
              <a:spcBef>
                <a:spcPts val="300"/>
              </a:spcBef>
              <a:spcAft>
                <a:spcPts val="0"/>
              </a:spcAft>
              <a:buClr>
                <a:schemeClr val="dk1"/>
              </a:buClr>
              <a:buSzPts val="1800"/>
              <a:buChar char="•"/>
              <a:defRPr sz="1800" i="0" u="none" strike="noStrike" cap="none">
                <a:solidFill>
                  <a:schemeClr val="dk1"/>
                </a:solidFill>
              </a:defRPr>
            </a:lvl4pPr>
            <a:lvl5pPr marL="2286000" marR="0" lvl="4" indent="-330200" algn="l">
              <a:lnSpc>
                <a:spcPct val="90000"/>
              </a:lnSpc>
              <a:spcBef>
                <a:spcPts val="300"/>
              </a:spcBef>
              <a:spcAft>
                <a:spcPts val="0"/>
              </a:spcAft>
              <a:buClr>
                <a:schemeClr val="dk1"/>
              </a:buClr>
              <a:buSzPts val="1600"/>
              <a:buChar char="•"/>
              <a:defRPr sz="1600" i="0" u="none" strike="noStrike" cap="none">
                <a:solidFill>
                  <a:schemeClr val="dk1"/>
                </a:solidFill>
              </a:defRPr>
            </a:lvl5pPr>
            <a:lvl6pPr marL="2743200" marR="0" lvl="5" indent="-355600" algn="l">
              <a:lnSpc>
                <a:spcPct val="90000"/>
              </a:lnSpc>
              <a:spcBef>
                <a:spcPts val="500"/>
              </a:spcBef>
              <a:spcAft>
                <a:spcPts val="0"/>
              </a:spcAft>
              <a:buClr>
                <a:schemeClr val="dk1"/>
              </a:buClr>
              <a:buSzPts val="2000"/>
              <a:buChar char="•"/>
              <a:defRPr sz="2000" i="0" u="none" strike="noStrike" cap="none">
                <a:solidFill>
                  <a:schemeClr val="dk1"/>
                </a:solidFill>
              </a:defRPr>
            </a:lvl6pPr>
            <a:lvl7pPr marL="3200400" marR="0" lvl="6" indent="-355600" algn="l">
              <a:lnSpc>
                <a:spcPct val="90000"/>
              </a:lnSpc>
              <a:spcBef>
                <a:spcPts val="500"/>
              </a:spcBef>
              <a:spcAft>
                <a:spcPts val="0"/>
              </a:spcAft>
              <a:buClr>
                <a:schemeClr val="dk1"/>
              </a:buClr>
              <a:buSzPts val="2000"/>
              <a:buChar char="•"/>
              <a:defRPr sz="2000" i="0" u="none" strike="noStrike" cap="none">
                <a:solidFill>
                  <a:schemeClr val="dk1"/>
                </a:solidFill>
              </a:defRPr>
            </a:lvl7pPr>
            <a:lvl8pPr marL="3657600" marR="0" lvl="7" indent="-355600" algn="l">
              <a:lnSpc>
                <a:spcPct val="90000"/>
              </a:lnSpc>
              <a:spcBef>
                <a:spcPts val="500"/>
              </a:spcBef>
              <a:spcAft>
                <a:spcPts val="0"/>
              </a:spcAft>
              <a:buClr>
                <a:schemeClr val="dk1"/>
              </a:buClr>
              <a:buSzPts val="2000"/>
              <a:buChar char="•"/>
              <a:defRPr sz="2000" i="0" u="none" strike="noStrike" cap="none">
                <a:solidFill>
                  <a:schemeClr val="dk1"/>
                </a:solidFill>
              </a:defRPr>
            </a:lvl8pPr>
            <a:lvl9pPr marL="4114800" marR="0" lvl="8" indent="-355600" algn="l">
              <a:lnSpc>
                <a:spcPct val="90000"/>
              </a:lnSpc>
              <a:spcBef>
                <a:spcPts val="500"/>
              </a:spcBef>
              <a:spcAft>
                <a:spcPts val="0"/>
              </a:spcAft>
              <a:buClr>
                <a:schemeClr val="dk1"/>
              </a:buClr>
              <a:buSzPts val="2000"/>
              <a:buChar char="•"/>
              <a:defRPr sz="2000" i="0" u="none" strike="noStrike" cap="none">
                <a:solidFill>
                  <a:schemeClr val="dk1"/>
                </a:solidFill>
              </a:defRPr>
            </a:lvl9pPr>
          </a:lstStyle>
          <a:p>
            <a:endParaRPr/>
          </a:p>
        </p:txBody>
      </p:sp>
      <p:sp>
        <p:nvSpPr>
          <p:cNvPr id="46" name="Google Shape;46;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chemeClr val="dk1"/>
              </a:buClr>
              <a:buSzPts val="1600"/>
              <a:buNone/>
              <a:defRPr sz="1600" i="0" u="none" strike="noStrike" cap="none">
                <a:solidFill>
                  <a:schemeClr val="dk1"/>
                </a:solidFill>
              </a:defRPr>
            </a:lvl1pPr>
            <a:lvl2pPr marL="914400" marR="0" lvl="1" indent="-228600" algn="l">
              <a:lnSpc>
                <a:spcPct val="90000"/>
              </a:lnSpc>
              <a:spcBef>
                <a:spcPts val="300"/>
              </a:spcBef>
              <a:spcAft>
                <a:spcPts val="0"/>
              </a:spcAft>
              <a:buClr>
                <a:schemeClr val="dk1"/>
              </a:buClr>
              <a:buSzPts val="1400"/>
              <a:buNone/>
              <a:defRPr sz="1400" i="0" u="none" strike="noStrike" cap="none">
                <a:solidFill>
                  <a:schemeClr val="dk1"/>
                </a:solidFill>
              </a:defRPr>
            </a:lvl2pPr>
            <a:lvl3pPr marL="1371600" marR="0" lvl="2" indent="-228600" algn="l">
              <a:lnSpc>
                <a:spcPct val="90000"/>
              </a:lnSpc>
              <a:spcBef>
                <a:spcPts val="300"/>
              </a:spcBef>
              <a:spcAft>
                <a:spcPts val="0"/>
              </a:spcAft>
              <a:buClr>
                <a:schemeClr val="dk1"/>
              </a:buClr>
              <a:buSzPts val="1200"/>
              <a:buNone/>
              <a:defRPr sz="1200" i="0" u="none" strike="noStrike" cap="none">
                <a:solidFill>
                  <a:schemeClr val="dk1"/>
                </a:solidFill>
              </a:defRPr>
            </a:lvl3pPr>
            <a:lvl4pPr marL="1828800" marR="0" lvl="3" indent="-228600" algn="l">
              <a:lnSpc>
                <a:spcPct val="90000"/>
              </a:lnSpc>
              <a:spcBef>
                <a:spcPts val="300"/>
              </a:spcBef>
              <a:spcAft>
                <a:spcPts val="0"/>
              </a:spcAft>
              <a:buClr>
                <a:schemeClr val="dk1"/>
              </a:buClr>
              <a:buSzPts val="1000"/>
              <a:buNone/>
              <a:defRPr sz="1000" i="0" u="none" strike="noStrike" cap="none">
                <a:solidFill>
                  <a:schemeClr val="dk1"/>
                </a:solidFill>
              </a:defRPr>
            </a:lvl4pPr>
            <a:lvl5pPr marL="2286000" marR="0" lvl="4" indent="-228600" algn="l">
              <a:lnSpc>
                <a:spcPct val="90000"/>
              </a:lnSpc>
              <a:spcBef>
                <a:spcPts val="300"/>
              </a:spcBef>
              <a:spcAft>
                <a:spcPts val="0"/>
              </a:spcAft>
              <a:buClr>
                <a:schemeClr val="dk1"/>
              </a:buClr>
              <a:buSzPts val="1000"/>
              <a:buNone/>
              <a:defRPr sz="1000" i="0" u="none" strike="noStrike" cap="none">
                <a:solidFill>
                  <a:schemeClr val="dk1"/>
                </a:solidFill>
              </a:defRPr>
            </a:lvl5pPr>
            <a:lvl6pPr marL="2743200" marR="0" lvl="5" indent="-228600" algn="l">
              <a:lnSpc>
                <a:spcPct val="90000"/>
              </a:lnSpc>
              <a:spcBef>
                <a:spcPts val="500"/>
              </a:spcBef>
              <a:spcAft>
                <a:spcPts val="0"/>
              </a:spcAft>
              <a:buClr>
                <a:schemeClr val="dk1"/>
              </a:buClr>
              <a:buSzPts val="1000"/>
              <a:buNone/>
              <a:defRPr sz="1000" i="0" u="none" strike="noStrike" cap="none">
                <a:solidFill>
                  <a:schemeClr val="dk1"/>
                </a:solidFill>
              </a:defRPr>
            </a:lvl6pPr>
            <a:lvl7pPr marL="3200400" marR="0" lvl="6" indent="-228600" algn="l">
              <a:lnSpc>
                <a:spcPct val="90000"/>
              </a:lnSpc>
              <a:spcBef>
                <a:spcPts val="500"/>
              </a:spcBef>
              <a:spcAft>
                <a:spcPts val="0"/>
              </a:spcAft>
              <a:buClr>
                <a:schemeClr val="dk1"/>
              </a:buClr>
              <a:buSzPts val="1000"/>
              <a:buNone/>
              <a:defRPr sz="1000" i="0" u="none" strike="noStrike" cap="none">
                <a:solidFill>
                  <a:schemeClr val="dk1"/>
                </a:solidFill>
              </a:defRPr>
            </a:lvl7pPr>
            <a:lvl8pPr marL="3657600" marR="0" lvl="7" indent="-228600" algn="l">
              <a:lnSpc>
                <a:spcPct val="90000"/>
              </a:lnSpc>
              <a:spcBef>
                <a:spcPts val="500"/>
              </a:spcBef>
              <a:spcAft>
                <a:spcPts val="0"/>
              </a:spcAft>
              <a:buClr>
                <a:schemeClr val="dk1"/>
              </a:buClr>
              <a:buSzPts val="1000"/>
              <a:buNone/>
              <a:defRPr sz="1000" i="0" u="none" strike="noStrike" cap="none">
                <a:solidFill>
                  <a:schemeClr val="dk1"/>
                </a:solidFill>
              </a:defRPr>
            </a:lvl8pPr>
            <a:lvl9pPr marL="4114800" marR="0" lvl="8" indent="-228600" algn="l">
              <a:lnSpc>
                <a:spcPct val="90000"/>
              </a:lnSpc>
              <a:spcBef>
                <a:spcPts val="500"/>
              </a:spcBef>
              <a:spcAft>
                <a:spcPts val="0"/>
              </a:spcAft>
              <a:buClr>
                <a:schemeClr val="dk1"/>
              </a:buClr>
              <a:buSzPts val="1000"/>
              <a:buNone/>
              <a:defRPr sz="1000" i="0" u="none" strike="noStrike" cap="none">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839788" y="457200"/>
            <a:ext cx="3932237" cy="73152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l">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3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3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3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1pPr>
            <a:lvl2pPr marL="914400" marR="0" lvl="1" indent="-228600" algn="l">
              <a:lnSpc>
                <a:spcPct val="90000"/>
              </a:lnSpc>
              <a:spcBef>
                <a:spcPts val="300"/>
              </a:spcBef>
              <a:spcAft>
                <a:spcPts val="0"/>
              </a:spcAft>
              <a:buClr>
                <a:schemeClr val="dk1"/>
              </a:buClr>
              <a:buSzPts val="1400"/>
              <a:buFont typeface="Arial"/>
              <a:buNone/>
              <a:defRPr sz="1400" b="0" i="0" u="none" strike="noStrike" cap="none">
                <a:solidFill>
                  <a:schemeClr val="dk1"/>
                </a:solidFill>
                <a:latin typeface="Avenir"/>
                <a:ea typeface="Avenir"/>
                <a:cs typeface="Avenir"/>
                <a:sym typeface="Avenir"/>
              </a:defRPr>
            </a:lvl2pPr>
            <a:lvl3pPr marL="1371600" marR="0" lvl="2" indent="-228600" algn="l">
              <a:lnSpc>
                <a:spcPct val="90000"/>
              </a:lnSpc>
              <a:spcBef>
                <a:spcPts val="300"/>
              </a:spcBef>
              <a:spcAft>
                <a:spcPts val="0"/>
              </a:spcAft>
              <a:buClr>
                <a:schemeClr val="dk1"/>
              </a:buClr>
              <a:buSzPts val="1200"/>
              <a:buFont typeface="Arial"/>
              <a:buNone/>
              <a:defRPr sz="1200" b="0" i="0" u="none" strike="noStrike" cap="none">
                <a:solidFill>
                  <a:schemeClr val="dk1"/>
                </a:solidFill>
                <a:latin typeface="Avenir"/>
                <a:ea typeface="Avenir"/>
                <a:cs typeface="Avenir"/>
                <a:sym typeface="Avenir"/>
              </a:defRPr>
            </a:lvl3pPr>
            <a:lvl4pPr marL="1828800" marR="0" lvl="3" indent="-228600" algn="l">
              <a:lnSpc>
                <a:spcPct val="90000"/>
              </a:lnSpc>
              <a:spcBef>
                <a:spcPts val="300"/>
              </a:spcBef>
              <a:spcAft>
                <a:spcPts val="0"/>
              </a:spcAft>
              <a:buClr>
                <a:schemeClr val="dk1"/>
              </a:buClr>
              <a:buSzPts val="1000"/>
              <a:buFont typeface="Arial"/>
              <a:buNone/>
              <a:defRPr sz="1000" b="0" i="0" u="none" strike="noStrike" cap="none">
                <a:solidFill>
                  <a:schemeClr val="dk1"/>
                </a:solidFill>
                <a:latin typeface="Avenir"/>
                <a:ea typeface="Avenir"/>
                <a:cs typeface="Avenir"/>
                <a:sym typeface="Avenir"/>
              </a:defRPr>
            </a:lvl4pPr>
            <a:lvl5pPr marL="2286000" marR="0" lvl="4" indent="-228600" algn="l">
              <a:lnSpc>
                <a:spcPct val="90000"/>
              </a:lnSpc>
              <a:spcBef>
                <a:spcPts val="300"/>
              </a:spcBef>
              <a:spcAft>
                <a:spcPts val="0"/>
              </a:spcAft>
              <a:buClr>
                <a:schemeClr val="dk1"/>
              </a:buClr>
              <a:buSzPts val="1000"/>
              <a:buFont typeface="Arial"/>
              <a:buNone/>
              <a:defRPr sz="1000" b="0" i="0" u="none" strike="noStrike" cap="none">
                <a:solidFill>
                  <a:schemeClr val="dk1"/>
                </a:solidFill>
                <a:latin typeface="Avenir"/>
                <a:ea typeface="Avenir"/>
                <a:cs typeface="Avenir"/>
                <a:sym typeface="Avenir"/>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1"/>
        </a:solidFill>
        <a:effectLst/>
      </p:bgPr>
    </p:bg>
    <p:spTree>
      <p:nvGrpSpPr>
        <p:cNvPr id="1" name="Shape 51"/>
        <p:cNvGrpSpPr/>
        <p:nvPr/>
      </p:nvGrpSpPr>
      <p:grpSpPr>
        <a:xfrm>
          <a:off x="0" y="0"/>
          <a:ext cx="0" cy="0"/>
          <a:chOff x="0" y="0"/>
          <a:chExt cx="0" cy="0"/>
        </a:xfrm>
      </p:grpSpPr>
      <p:grpSp>
        <p:nvGrpSpPr>
          <p:cNvPr id="52" name="Google Shape;52;p10"/>
          <p:cNvGrpSpPr/>
          <p:nvPr/>
        </p:nvGrpSpPr>
        <p:grpSpPr>
          <a:xfrm>
            <a:off x="-671427" y="6747444"/>
            <a:ext cx="13534857" cy="110556"/>
            <a:chOff x="-170626" y="0"/>
            <a:chExt cx="13534857" cy="166915"/>
          </a:xfrm>
        </p:grpSpPr>
        <p:sp>
          <p:nvSpPr>
            <p:cNvPr id="53" name="Google Shape;53;p10"/>
            <p:cNvSpPr/>
            <p:nvPr/>
          </p:nvSpPr>
          <p:spPr>
            <a:xfrm>
              <a:off x="-170626" y="0"/>
              <a:ext cx="4511619" cy="166915"/>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54" name="Google Shape;54;p10"/>
            <p:cNvSpPr/>
            <p:nvPr/>
          </p:nvSpPr>
          <p:spPr>
            <a:xfrm>
              <a:off x="4340993" y="0"/>
              <a:ext cx="4511619" cy="166915"/>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55" name="Google Shape;55;p10"/>
            <p:cNvSpPr/>
            <p:nvPr/>
          </p:nvSpPr>
          <p:spPr>
            <a:xfrm>
              <a:off x="8852612" y="0"/>
              <a:ext cx="4511619" cy="166915"/>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55102"/>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lvl1pPr marR="0" lvl="0" algn="l" rtl="0">
              <a:lnSpc>
                <a:spcPct val="90000"/>
              </a:lnSpc>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0"/>
              </a:spcBef>
              <a:spcAft>
                <a:spcPts val="0"/>
              </a:spcAft>
              <a:buClr>
                <a:schemeClr val="dk1"/>
              </a:buClr>
              <a:buSzPts val="2800"/>
              <a:buChar char="•"/>
              <a:defRPr sz="2800" i="0" u="none" strike="noStrike" cap="none">
                <a:solidFill>
                  <a:schemeClr val="dk1"/>
                </a:solidFill>
              </a:defRPr>
            </a:lvl1pPr>
            <a:lvl2pPr marL="914400" marR="0" lvl="1" indent="-381000" algn="l" rtl="0">
              <a:lnSpc>
                <a:spcPct val="90000"/>
              </a:lnSpc>
              <a:spcBef>
                <a:spcPts val="300"/>
              </a:spcBef>
              <a:spcAft>
                <a:spcPts val="0"/>
              </a:spcAft>
              <a:buClr>
                <a:schemeClr val="dk1"/>
              </a:buClr>
              <a:buSzPts val="2400"/>
              <a:buChar char="•"/>
              <a:defRPr sz="2400" i="0" u="none" strike="noStrike" cap="none">
                <a:solidFill>
                  <a:schemeClr val="dk1"/>
                </a:solidFill>
              </a:defRPr>
            </a:lvl2pPr>
            <a:lvl3pPr marL="1371600" marR="0" lvl="2" indent="-355600" algn="l" rtl="0">
              <a:lnSpc>
                <a:spcPct val="90000"/>
              </a:lnSpc>
              <a:spcBef>
                <a:spcPts val="300"/>
              </a:spcBef>
              <a:spcAft>
                <a:spcPts val="0"/>
              </a:spcAft>
              <a:buClr>
                <a:schemeClr val="dk1"/>
              </a:buClr>
              <a:buSzPts val="2000"/>
              <a:buChar char="•"/>
              <a:defRPr sz="2000" i="0" u="none" strike="noStrike" cap="none">
                <a:solidFill>
                  <a:schemeClr val="dk1"/>
                </a:solidFill>
              </a:defRPr>
            </a:lvl3pPr>
            <a:lvl4pPr marL="1828800" marR="0" lvl="3" indent="-342900" algn="l" rtl="0">
              <a:lnSpc>
                <a:spcPct val="90000"/>
              </a:lnSpc>
              <a:spcBef>
                <a:spcPts val="3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90000"/>
              </a:lnSpc>
              <a:spcBef>
                <a:spcPts val="300"/>
              </a:spcBef>
              <a:spcAft>
                <a:spcPts val="0"/>
              </a:spcAft>
              <a:buClr>
                <a:schemeClr val="dk1"/>
              </a:buClr>
              <a:buSzPts val="1800"/>
              <a:buChar char="•"/>
              <a:defRPr sz="1800" i="0" u="none" strike="noStrike" cap="none">
                <a:solidFill>
                  <a:schemeClr val="dk1"/>
                </a:solidFill>
              </a:defRPr>
            </a:lvl5pPr>
            <a:lvl6pPr marL="2743200" marR="0" lvl="5" indent="-342900" algn="l" rtl="0">
              <a:lnSpc>
                <a:spcPct val="90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90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90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90000"/>
              </a:lnSpc>
              <a:spcBef>
                <a:spcPts val="500"/>
              </a:spcBef>
              <a:spcAft>
                <a:spcPts val="0"/>
              </a:spcAft>
              <a:buClr>
                <a:schemeClr val="dk1"/>
              </a:buClr>
              <a:buSzPts val="1800"/>
              <a:buChar char="•"/>
              <a:defRPr sz="1800" i="0" u="none" strike="noStrike" cap="none">
                <a:solidFill>
                  <a:schemeClr val="dk1"/>
                </a:solidFill>
              </a:defRPr>
            </a:lvl9pPr>
          </a:lstStyle>
          <a:p>
            <a:endParaRPr/>
          </a:p>
        </p:txBody>
      </p:sp>
      <p:grpSp>
        <p:nvGrpSpPr>
          <p:cNvPr id="12" name="Google Shape;12;p1"/>
          <p:cNvGrpSpPr/>
          <p:nvPr/>
        </p:nvGrpSpPr>
        <p:grpSpPr>
          <a:xfrm>
            <a:off x="-671428" y="6747444"/>
            <a:ext cx="13534938" cy="110472"/>
            <a:chOff x="-170626" y="0"/>
            <a:chExt cx="13534938" cy="166800"/>
          </a:xfrm>
        </p:grpSpPr>
        <p:sp>
          <p:nvSpPr>
            <p:cNvPr id="13" name="Google Shape;13;p1"/>
            <p:cNvSpPr/>
            <p:nvPr/>
          </p:nvSpPr>
          <p:spPr>
            <a:xfrm>
              <a:off x="-170626" y="0"/>
              <a:ext cx="4511700" cy="166800"/>
            </a:xfrm>
            <a:prstGeom prst="parallelogram">
              <a:avLst>
                <a:gd name="adj" fmla="val 114362"/>
              </a:avLst>
            </a:prstGeom>
            <a:solidFill>
              <a:srgbClr val="016A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
            <p:cNvSpPr/>
            <p:nvPr/>
          </p:nvSpPr>
          <p:spPr>
            <a:xfrm>
              <a:off x="4340993" y="0"/>
              <a:ext cx="4511700" cy="166800"/>
            </a:xfrm>
            <a:prstGeom prst="parallelogram">
              <a:avLst>
                <a:gd name="adj" fmla="val 114362"/>
              </a:avLst>
            </a:prstGeom>
            <a:solidFill>
              <a:srgbClr val="46B6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 name="Google Shape;15;p1"/>
            <p:cNvSpPr/>
            <p:nvPr/>
          </p:nvSpPr>
          <p:spPr>
            <a:xfrm>
              <a:off x="8852612" y="0"/>
              <a:ext cx="4511700" cy="166800"/>
            </a:xfrm>
            <a:prstGeom prst="parallelogram">
              <a:avLst>
                <a:gd name="adj" fmla="val 114362"/>
              </a:avLst>
            </a:prstGeom>
            <a:solidFill>
              <a:srgbClr val="FEA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arch.earthdata.nasa.gov/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png"/><Relationship Id="rId5" Type="http://schemas.openxmlformats.org/officeDocument/2006/relationships/hyperlink" Target="https://gcmd.nasa-impact.net/"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jalammar.github.io/illustrated-word2ve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ctrTitle"/>
          </p:nvPr>
        </p:nvSpPr>
        <p:spPr>
          <a:xfrm>
            <a:off x="1443825" y="1863525"/>
            <a:ext cx="9534000" cy="1750200"/>
          </a:xfrm>
          <a:prstGeom prst="rect">
            <a:avLst/>
          </a:prstGeom>
          <a:no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lnSpc>
                <a:spcPct val="90000"/>
              </a:lnSpc>
              <a:spcBef>
                <a:spcPts val="0"/>
              </a:spcBef>
              <a:spcAft>
                <a:spcPts val="0"/>
              </a:spcAft>
              <a:buClr>
                <a:schemeClr val="dk1"/>
              </a:buClr>
              <a:buSzPts val="1100"/>
              <a:buFont typeface="Arial"/>
              <a:buNone/>
            </a:pPr>
            <a:r>
              <a:rPr lang="en-US" sz="3200" dirty="0">
                <a:solidFill>
                  <a:srgbClr val="FFFFFF"/>
                </a:solidFill>
              </a:rPr>
              <a:t>Exploring Earth Science Applications using Word Embeddings</a:t>
            </a:r>
            <a:br>
              <a:rPr lang="en-US" sz="3200" dirty="0">
                <a:solidFill>
                  <a:srgbClr val="FFFFFF"/>
                </a:solidFill>
              </a:rPr>
            </a:br>
            <a:endParaRPr sz="1800" dirty="0">
              <a:solidFill>
                <a:srgbClr val="FFFFFF"/>
              </a:solidFill>
            </a:endParaRPr>
          </a:p>
          <a:p>
            <a:pPr marL="0" lvl="0" indent="0" algn="ctr" rtl="0">
              <a:lnSpc>
                <a:spcPct val="90000"/>
              </a:lnSpc>
              <a:spcBef>
                <a:spcPts val="0"/>
              </a:spcBef>
              <a:spcAft>
                <a:spcPts val="0"/>
              </a:spcAft>
              <a:buClr>
                <a:schemeClr val="dk1"/>
              </a:buClr>
              <a:buSzPts val="1100"/>
              <a:buFont typeface="Arial"/>
              <a:buNone/>
            </a:pPr>
            <a:r>
              <a:rPr lang="en-US" sz="1800" dirty="0">
                <a:solidFill>
                  <a:srgbClr val="FFFFFF"/>
                </a:solidFill>
              </a:rPr>
              <a:t>Derek Koehl, </a:t>
            </a:r>
            <a:r>
              <a:rPr lang="en-US" sz="1800" dirty="0" err="1">
                <a:solidFill>
                  <a:srgbClr val="FFFFFF"/>
                </a:solidFill>
              </a:rPr>
              <a:t>Udaysankar</a:t>
            </a:r>
            <a:r>
              <a:rPr lang="en-US" sz="1800" dirty="0">
                <a:solidFill>
                  <a:srgbClr val="FFFFFF"/>
                </a:solidFill>
              </a:rPr>
              <a:t> Nair,  Rahul Ramachandran*, </a:t>
            </a:r>
            <a:r>
              <a:rPr lang="en-US" sz="1800" dirty="0"/>
              <a:t>Carson Davis, </a:t>
            </a:r>
            <a:r>
              <a:rPr lang="en-US" sz="1800" dirty="0" err="1"/>
              <a:t>Manil</a:t>
            </a:r>
            <a:r>
              <a:rPr lang="en-US" sz="1800" dirty="0"/>
              <a:t> </a:t>
            </a:r>
            <a:r>
              <a:rPr lang="en-US" sz="1800" dirty="0" err="1"/>
              <a:t>Maskey</a:t>
            </a:r>
            <a:endParaRPr sz="1800" dirty="0">
              <a:solidFill>
                <a:srgbClr val="FFFFFF"/>
              </a:solidFill>
            </a:endParaRPr>
          </a:p>
        </p:txBody>
      </p:sp>
      <p:sp>
        <p:nvSpPr>
          <p:cNvPr id="61" name="Google Shape;61;p11"/>
          <p:cNvSpPr txBox="1">
            <a:spLocks noGrp="1"/>
          </p:cNvSpPr>
          <p:nvPr>
            <p:ph type="subTitle" idx="1"/>
          </p:nvPr>
        </p:nvSpPr>
        <p:spPr>
          <a:xfrm>
            <a:off x="838200" y="3799358"/>
            <a:ext cx="10639800" cy="150660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ctr" anchorCtr="1">
            <a:noAutofit/>
          </a:bodyPr>
          <a:lstStyle/>
          <a:p>
            <a:pPr marL="0" marR="0" lvl="0" indent="0" algn="ctr" rtl="0">
              <a:lnSpc>
                <a:spcPct val="90000"/>
              </a:lnSpc>
              <a:spcBef>
                <a:spcPts val="0"/>
              </a:spcBef>
              <a:spcAft>
                <a:spcPts val="0"/>
              </a:spcAft>
              <a:buClr>
                <a:schemeClr val="dk1"/>
              </a:buClr>
              <a:buSzPts val="1100"/>
              <a:buFont typeface="Arial"/>
              <a:buNone/>
            </a:pPr>
            <a:r>
              <a:rPr lang="en-US" dirty="0">
                <a:solidFill>
                  <a:srgbClr val="FFFFFF"/>
                </a:solidFill>
              </a:rPr>
              <a:t>EGU 2020</a:t>
            </a:r>
            <a:endParaRPr sz="900" dirty="0"/>
          </a:p>
          <a:p>
            <a:pPr marL="0" marR="0" lvl="0" indent="0" algn="ctr" rtl="0">
              <a:lnSpc>
                <a:spcPct val="90000"/>
              </a:lnSpc>
              <a:spcBef>
                <a:spcPts val="300"/>
              </a:spcBef>
              <a:spcAft>
                <a:spcPts val="0"/>
              </a:spcAft>
              <a:buClr>
                <a:srgbClr val="F2F2F2"/>
              </a:buClr>
              <a:buSzPts val="1800"/>
              <a:buFont typeface="Arial"/>
              <a:buNone/>
            </a:pPr>
            <a:r>
              <a:rPr lang="en-US" dirty="0"/>
              <a:t>May 7, 2020</a:t>
            </a:r>
            <a:endParaRPr sz="2400" dirty="0"/>
          </a:p>
          <a:p>
            <a:pPr marL="0" marR="0" lvl="0" indent="0" algn="ctr" rtl="0">
              <a:lnSpc>
                <a:spcPct val="90000"/>
              </a:lnSpc>
              <a:spcBef>
                <a:spcPts val="300"/>
              </a:spcBef>
              <a:spcAft>
                <a:spcPts val="0"/>
              </a:spcAft>
              <a:buClr>
                <a:srgbClr val="F2F2F2"/>
              </a:buClr>
              <a:buSzPts val="2800"/>
              <a:buFont typeface="Arial"/>
              <a:buNone/>
            </a:pPr>
            <a:endParaRPr sz="2800" b="0" i="0" u="none" strike="noStrike" cap="none" dirty="0">
              <a:solidFill>
                <a:srgbClr val="F2F2F2"/>
              </a:solidFill>
              <a:latin typeface="Century Gothic"/>
              <a:ea typeface="Century Gothic"/>
              <a:cs typeface="Century Gothic"/>
              <a:sym typeface="Century Gothic"/>
            </a:endParaRPr>
          </a:p>
        </p:txBody>
      </p:sp>
      <p:pic>
        <p:nvPicPr>
          <p:cNvPr id="62" name="Google Shape;62;p11"/>
          <p:cNvPicPr preferRelativeResize="0"/>
          <p:nvPr/>
        </p:nvPicPr>
        <p:blipFill rotWithShape="1">
          <a:blip r:embed="rId4">
            <a:alphaModFix/>
          </a:blip>
          <a:srcRect/>
          <a:stretch/>
        </p:blipFill>
        <p:spPr>
          <a:xfrm>
            <a:off x="362607" y="5297214"/>
            <a:ext cx="1325691" cy="1105775"/>
          </a:xfrm>
          <a:prstGeom prst="rect">
            <a:avLst/>
          </a:prstGeom>
          <a:noFill/>
          <a:ln>
            <a:noFill/>
          </a:ln>
          <a:effectLst>
            <a:outerShdw blurRad="50800" dist="38100" dir="5400000" algn="t" rotWithShape="0">
              <a:srgbClr val="000000">
                <a:alpha val="40000"/>
              </a:srgbClr>
            </a:outerShdw>
          </a:effectLst>
        </p:spPr>
      </p:pic>
      <p:pic>
        <p:nvPicPr>
          <p:cNvPr id="63" name="Google Shape;63;p11"/>
          <p:cNvPicPr preferRelativeResize="0"/>
          <p:nvPr/>
        </p:nvPicPr>
        <p:blipFill rotWithShape="1">
          <a:blip r:embed="rId5">
            <a:alphaModFix/>
          </a:blip>
          <a:srcRect/>
          <a:stretch/>
        </p:blipFill>
        <p:spPr>
          <a:xfrm>
            <a:off x="9334689" y="5189908"/>
            <a:ext cx="2619030" cy="1382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dirty="0"/>
              <a:t>Domain Analogy Prediction: Comparisons</a:t>
            </a:r>
            <a:endParaRPr dirty="0"/>
          </a:p>
        </p:txBody>
      </p:sp>
      <p:sp>
        <p:nvSpPr>
          <p:cNvPr id="127" name="Google Shape;127;p20"/>
          <p:cNvSpPr txBox="1">
            <a:spLocks noGrp="1"/>
          </p:cNvSpPr>
          <p:nvPr>
            <p:ph type="body" idx="1"/>
          </p:nvPr>
        </p:nvSpPr>
        <p:spPr>
          <a:xfrm>
            <a:off x="838200" y="1337175"/>
            <a:ext cx="10515600" cy="984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00"/>
              </a:spcBef>
              <a:spcAft>
                <a:spcPts val="0"/>
              </a:spcAft>
              <a:buNone/>
            </a:pPr>
            <a:r>
              <a:rPr lang="en-US" sz="2600" b="1" dirty="0">
                <a:solidFill>
                  <a:srgbClr val="40B68A"/>
                </a:solidFill>
                <a:latin typeface="Arial"/>
                <a:ea typeface="Arial"/>
                <a:cs typeface="Arial"/>
                <a:sym typeface="Arial"/>
              </a:rPr>
              <a:t>ES_3</a:t>
            </a:r>
            <a:r>
              <a:rPr lang="en-US" sz="2600" dirty="0">
                <a:solidFill>
                  <a:srgbClr val="40B68A"/>
                </a:solidFill>
                <a:latin typeface="Arial"/>
                <a:ea typeface="Arial"/>
                <a:cs typeface="Arial"/>
                <a:sym typeface="Arial"/>
              </a:rPr>
              <a:t>: lexicographical – 0.50; encyclopedic – 0.38</a:t>
            </a:r>
            <a:endParaRPr sz="2600" dirty="0">
              <a:solidFill>
                <a:srgbClr val="40B68A"/>
              </a:solidFill>
              <a:latin typeface="Arial"/>
              <a:ea typeface="Arial"/>
              <a:cs typeface="Arial"/>
              <a:sym typeface="Arial"/>
            </a:endParaRPr>
          </a:p>
          <a:p>
            <a:pPr marL="0" lvl="0" indent="0" algn="ctr" rtl="0">
              <a:lnSpc>
                <a:spcPct val="100000"/>
              </a:lnSpc>
              <a:spcBef>
                <a:spcPts val="300"/>
              </a:spcBef>
              <a:spcAft>
                <a:spcPts val="0"/>
              </a:spcAft>
              <a:buNone/>
            </a:pPr>
            <a:r>
              <a:rPr lang="en-US" sz="2600" b="1" dirty="0">
                <a:solidFill>
                  <a:srgbClr val="006AA1"/>
                </a:solidFill>
                <a:latin typeface="Arial"/>
                <a:ea typeface="Arial"/>
                <a:cs typeface="Arial"/>
                <a:sym typeface="Arial"/>
              </a:rPr>
              <a:t>ES_1</a:t>
            </a:r>
            <a:r>
              <a:rPr lang="en-US" sz="2600" dirty="0">
                <a:solidFill>
                  <a:srgbClr val="006AA1"/>
                </a:solidFill>
                <a:latin typeface="Arial"/>
                <a:ea typeface="Arial"/>
                <a:cs typeface="Arial"/>
                <a:sym typeface="Arial"/>
              </a:rPr>
              <a:t>: lexicographical – 0.25; encyclopedic – 0.32</a:t>
            </a:r>
            <a:endParaRPr sz="2600" dirty="0">
              <a:solidFill>
                <a:srgbClr val="006AA1"/>
              </a:solidFill>
              <a:latin typeface="Arial"/>
              <a:ea typeface="Arial"/>
              <a:cs typeface="Arial"/>
              <a:sym typeface="Arial"/>
            </a:endParaRPr>
          </a:p>
        </p:txBody>
      </p:sp>
      <p:pic>
        <p:nvPicPr>
          <p:cNvPr id="128" name="Google Shape;128;p20"/>
          <p:cNvPicPr preferRelativeResize="0"/>
          <p:nvPr/>
        </p:nvPicPr>
        <p:blipFill>
          <a:blip r:embed="rId3">
            <a:alphaModFix/>
          </a:blip>
          <a:stretch>
            <a:fillRect/>
          </a:stretch>
        </p:blipFill>
        <p:spPr>
          <a:xfrm>
            <a:off x="1796063" y="2321775"/>
            <a:ext cx="8599871" cy="4231427"/>
          </a:xfrm>
          <a:prstGeom prst="rect">
            <a:avLst/>
          </a:prstGeom>
          <a:noFill/>
          <a:ln>
            <a:noFill/>
          </a:ln>
        </p:spPr>
      </p:pic>
      <p:sp>
        <p:nvSpPr>
          <p:cNvPr id="129" name="Google Shape;129;p20"/>
          <p:cNvSpPr txBox="1"/>
          <p:nvPr/>
        </p:nvSpPr>
        <p:spPr>
          <a:xfrm>
            <a:off x="7980225" y="6359825"/>
            <a:ext cx="2415600" cy="30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500"/>
              </a:spcAft>
              <a:buNone/>
            </a:pPr>
            <a:r>
              <a:rPr lang="en-US" sz="1000">
                <a:solidFill>
                  <a:schemeClr val="dk1"/>
                </a:solidFill>
              </a:rPr>
              <a:t>Underlying chart: Gladkova et al., 2016</a:t>
            </a:r>
            <a:endParaRPr sz="1000"/>
          </a:p>
        </p:txBody>
      </p:sp>
      <p:cxnSp>
        <p:nvCxnSpPr>
          <p:cNvPr id="130" name="Google Shape;130;p20"/>
          <p:cNvCxnSpPr/>
          <p:nvPr/>
        </p:nvCxnSpPr>
        <p:spPr>
          <a:xfrm>
            <a:off x="6291275" y="4209400"/>
            <a:ext cx="1938300" cy="0"/>
          </a:xfrm>
          <a:prstGeom prst="straightConnector1">
            <a:avLst/>
          </a:prstGeom>
          <a:noFill/>
          <a:ln w="38100" cap="flat" cmpd="sng">
            <a:solidFill>
              <a:srgbClr val="006AA1"/>
            </a:solidFill>
            <a:prstDash val="solid"/>
            <a:round/>
            <a:headEnd type="none" w="med" len="med"/>
            <a:tailEnd type="none" w="med" len="med"/>
          </a:ln>
        </p:spPr>
      </p:cxnSp>
      <p:cxnSp>
        <p:nvCxnSpPr>
          <p:cNvPr id="131" name="Google Shape;131;p20"/>
          <p:cNvCxnSpPr/>
          <p:nvPr/>
        </p:nvCxnSpPr>
        <p:spPr>
          <a:xfrm>
            <a:off x="8291525" y="4097275"/>
            <a:ext cx="1943100" cy="0"/>
          </a:xfrm>
          <a:prstGeom prst="straightConnector1">
            <a:avLst/>
          </a:prstGeom>
          <a:noFill/>
          <a:ln w="38100" cap="flat" cmpd="sng">
            <a:solidFill>
              <a:srgbClr val="006AA1"/>
            </a:solidFill>
            <a:prstDash val="solid"/>
            <a:round/>
            <a:headEnd type="none" w="med" len="med"/>
            <a:tailEnd type="none" w="med" len="med"/>
          </a:ln>
        </p:spPr>
      </p:cxnSp>
      <p:cxnSp>
        <p:nvCxnSpPr>
          <p:cNvPr id="132" name="Google Shape;132;p20"/>
          <p:cNvCxnSpPr/>
          <p:nvPr/>
        </p:nvCxnSpPr>
        <p:spPr>
          <a:xfrm>
            <a:off x="6291275" y="3691175"/>
            <a:ext cx="1938300" cy="0"/>
          </a:xfrm>
          <a:prstGeom prst="straightConnector1">
            <a:avLst/>
          </a:prstGeom>
          <a:noFill/>
          <a:ln w="38100" cap="flat" cmpd="sng">
            <a:solidFill>
              <a:srgbClr val="40B68A"/>
            </a:solidFill>
            <a:prstDash val="solid"/>
            <a:round/>
            <a:headEnd type="none" w="med" len="med"/>
            <a:tailEnd type="none" w="med" len="med"/>
          </a:ln>
        </p:spPr>
      </p:cxnSp>
      <p:cxnSp>
        <p:nvCxnSpPr>
          <p:cNvPr id="133" name="Google Shape;133;p20"/>
          <p:cNvCxnSpPr/>
          <p:nvPr/>
        </p:nvCxnSpPr>
        <p:spPr>
          <a:xfrm>
            <a:off x="8296275" y="3937075"/>
            <a:ext cx="1933500" cy="0"/>
          </a:xfrm>
          <a:prstGeom prst="straightConnector1">
            <a:avLst/>
          </a:prstGeom>
          <a:noFill/>
          <a:ln w="38100" cap="flat" cmpd="sng">
            <a:solidFill>
              <a:srgbClr val="40B68A"/>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ctrTitle"/>
          </p:nvPr>
        </p:nvSpPr>
        <p:spPr>
          <a:xfrm>
            <a:off x="838200" y="324077"/>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Experiment 2</a:t>
            </a:r>
            <a:endParaRPr/>
          </a:p>
        </p:txBody>
      </p:sp>
      <p:sp>
        <p:nvSpPr>
          <p:cNvPr id="140" name="Google Shape;140;p21"/>
          <p:cNvSpPr txBox="1">
            <a:spLocks noGrp="1"/>
          </p:cNvSpPr>
          <p:nvPr>
            <p:ph type="subTitle" idx="1"/>
          </p:nvPr>
        </p:nvSpPr>
        <p:spPr>
          <a:xfrm>
            <a:off x="1524000" y="3190625"/>
            <a:ext cx="9144000" cy="941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600" dirty="0">
                <a:latin typeface="Arial"/>
                <a:ea typeface="Arial"/>
                <a:cs typeface="Arial"/>
                <a:sym typeface="Arial"/>
              </a:rPr>
              <a:t>Metadata Keyword Tagging</a:t>
            </a:r>
            <a:endParaRPr sz="3600"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Research Questions</a:t>
            </a:r>
            <a:endParaRPr/>
          </a:p>
        </p:txBody>
      </p:sp>
      <p:sp>
        <p:nvSpPr>
          <p:cNvPr id="147" name="Google Shape;147;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US" sz="2400" dirty="0"/>
              <a:t>Can machine learning be leveraged to accurately assign science keywords to metadata records in an automated, objective, and consistent manner?</a:t>
            </a:r>
            <a:endParaRPr sz="2400" dirty="0"/>
          </a:p>
          <a:p>
            <a:pPr marL="914400" marR="0" lvl="1" indent="-381000" algn="l" rtl="0">
              <a:lnSpc>
                <a:spcPct val="90000"/>
              </a:lnSpc>
              <a:spcBef>
                <a:spcPts val="0"/>
              </a:spcBef>
              <a:spcAft>
                <a:spcPts val="0"/>
              </a:spcAft>
              <a:buSzPts val="2400"/>
              <a:buChar char="•"/>
            </a:pPr>
            <a:r>
              <a:rPr lang="en-US" dirty="0"/>
              <a:t>T</a:t>
            </a:r>
            <a:r>
              <a:rPr lang="en-US" sz="2400" dirty="0"/>
              <a:t>rain a model to accurately assign science keywords based on the dataset abstract</a:t>
            </a:r>
            <a:endParaRPr sz="2400" dirty="0"/>
          </a:p>
          <a:p>
            <a:pPr marL="914400" marR="0" lvl="0" indent="0" algn="l" rtl="0">
              <a:lnSpc>
                <a:spcPct val="90000"/>
              </a:lnSpc>
              <a:spcBef>
                <a:spcPts val="0"/>
              </a:spcBef>
              <a:spcAft>
                <a:spcPts val="0"/>
              </a:spcAft>
              <a:buNone/>
            </a:pPr>
            <a:endParaRPr dirty="0"/>
          </a:p>
          <a:p>
            <a:pPr marL="457200" marR="0" lvl="0" indent="-381000" algn="l" rtl="0">
              <a:lnSpc>
                <a:spcPct val="90000"/>
              </a:lnSpc>
              <a:spcBef>
                <a:spcPts val="0"/>
              </a:spcBef>
              <a:spcAft>
                <a:spcPts val="0"/>
              </a:spcAft>
              <a:buSzPts val="2400"/>
              <a:buChar char="•"/>
            </a:pPr>
            <a:r>
              <a:rPr lang="en-US" sz="2400" dirty="0"/>
              <a:t>Does the use of word embedding generated from the science corpus improve the performance of the model?</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NASA’s Earth Science Data Catalog</a:t>
            </a:r>
            <a:endParaRPr/>
          </a:p>
        </p:txBody>
      </p:sp>
      <p:sp>
        <p:nvSpPr>
          <p:cNvPr id="154" name="Google Shape;154;p23"/>
          <p:cNvSpPr txBox="1">
            <a:spLocks noGrp="1"/>
          </p:cNvSpPr>
          <p:nvPr>
            <p:ph type="body" idx="1"/>
          </p:nvPr>
        </p:nvSpPr>
        <p:spPr>
          <a:xfrm>
            <a:off x="838200" y="1462625"/>
            <a:ext cx="5676000" cy="52563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dirty="0"/>
              <a:t>NASA’s growing collection of Earth science datasets are described by metadata records stored in a database called the Common Metadata Repository </a:t>
            </a:r>
            <a:r>
              <a:rPr lang="en-US" sz="2400" b="1" dirty="0"/>
              <a:t>(CMR)</a:t>
            </a:r>
            <a:endParaRPr sz="2400" b="1" dirty="0"/>
          </a:p>
          <a:p>
            <a:pPr marL="457200" lvl="0" indent="0" algn="l" rtl="0">
              <a:spcBef>
                <a:spcPts val="500"/>
              </a:spcBef>
              <a:spcAft>
                <a:spcPts val="0"/>
              </a:spcAft>
              <a:buNone/>
            </a:pPr>
            <a:endParaRPr sz="2400" dirty="0"/>
          </a:p>
          <a:p>
            <a:pPr marL="457200" lvl="0" indent="-381000" algn="l" rtl="0">
              <a:spcBef>
                <a:spcPts val="500"/>
              </a:spcBef>
              <a:spcAft>
                <a:spcPts val="0"/>
              </a:spcAft>
              <a:buSzPts val="2400"/>
              <a:buChar char="•"/>
            </a:pPr>
            <a:r>
              <a:rPr lang="en-US" sz="2400" dirty="0"/>
              <a:t>Users can search the CMR directly via an API to to find and access Earth science data</a:t>
            </a:r>
            <a:endParaRPr sz="2400" dirty="0"/>
          </a:p>
          <a:p>
            <a:pPr marL="457200" lvl="0" indent="0" algn="l" rtl="0">
              <a:spcBef>
                <a:spcPts val="500"/>
              </a:spcBef>
              <a:spcAft>
                <a:spcPts val="0"/>
              </a:spcAft>
              <a:buNone/>
            </a:pPr>
            <a:endParaRPr sz="2400" dirty="0"/>
          </a:p>
          <a:p>
            <a:pPr marL="457200" lvl="0" indent="-381000" algn="l" rtl="0">
              <a:spcBef>
                <a:spcPts val="500"/>
              </a:spcBef>
              <a:spcAft>
                <a:spcPts val="0"/>
              </a:spcAft>
              <a:buSzPts val="2400"/>
              <a:buChar char="•"/>
            </a:pPr>
            <a:r>
              <a:rPr lang="en-US" sz="2400" dirty="0"/>
              <a:t>The CMR also serves as the backend for search interfaces such as the </a:t>
            </a:r>
            <a:r>
              <a:rPr lang="en-US" sz="2400" u="sng" dirty="0">
                <a:solidFill>
                  <a:schemeClr val="hlink"/>
                </a:solidFill>
                <a:hlinkClick r:id="rId3"/>
              </a:rPr>
              <a:t>Earthdata Search Client </a:t>
            </a:r>
            <a:endParaRPr sz="2400" dirty="0"/>
          </a:p>
        </p:txBody>
      </p:sp>
      <p:pic>
        <p:nvPicPr>
          <p:cNvPr id="155" name="Google Shape;155;p23"/>
          <p:cNvPicPr preferRelativeResize="0"/>
          <p:nvPr/>
        </p:nvPicPr>
        <p:blipFill>
          <a:blip r:embed="rId4">
            <a:alphaModFix/>
          </a:blip>
          <a:stretch>
            <a:fillRect/>
          </a:stretch>
        </p:blipFill>
        <p:spPr>
          <a:xfrm>
            <a:off x="7014450" y="1462625"/>
            <a:ext cx="5019749" cy="4790400"/>
          </a:xfrm>
          <a:prstGeom prst="rect">
            <a:avLst/>
          </a:prstGeom>
          <a:noFill/>
          <a:ln>
            <a:noFill/>
          </a:ln>
        </p:spPr>
      </p:pic>
      <p:pic>
        <p:nvPicPr>
          <p:cNvPr id="156" name="Google Shape;156;p23"/>
          <p:cNvPicPr preferRelativeResize="0"/>
          <p:nvPr/>
        </p:nvPicPr>
        <p:blipFill>
          <a:blip r:embed="rId5">
            <a:alphaModFix/>
          </a:blip>
          <a:stretch>
            <a:fillRect/>
          </a:stretch>
        </p:blipFill>
        <p:spPr>
          <a:xfrm>
            <a:off x="6008250" y="3847100"/>
            <a:ext cx="842700" cy="930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p:nvPr/>
        </p:nvSpPr>
        <p:spPr>
          <a:xfrm>
            <a:off x="4579525" y="4933600"/>
            <a:ext cx="7391400" cy="17364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dirty="0">
                <a:solidFill>
                  <a:srgbClr val="1155CC"/>
                </a:solidFill>
              </a:rPr>
              <a:t>The CMR leverages the Global Change Master Directory (GCMD) science keyword taxonomy, which is a hierarchical set of controlled science keywords.</a:t>
            </a:r>
            <a:endParaRPr sz="1800" dirty="0"/>
          </a:p>
        </p:txBody>
      </p:sp>
      <p:sp>
        <p:nvSpPr>
          <p:cNvPr id="163" name="Google Shape;163;p24"/>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Metadata of Focus</a:t>
            </a:r>
            <a:endParaRPr/>
          </a:p>
        </p:txBody>
      </p:sp>
      <p:sp>
        <p:nvSpPr>
          <p:cNvPr id="164" name="Google Shape;164;p24"/>
          <p:cNvSpPr txBox="1">
            <a:spLocks noGrp="1"/>
          </p:cNvSpPr>
          <p:nvPr>
            <p:ph type="body" idx="1"/>
          </p:nvPr>
        </p:nvSpPr>
        <p:spPr>
          <a:xfrm>
            <a:off x="838200" y="1229609"/>
            <a:ext cx="10515600" cy="536100"/>
          </a:xfrm>
          <a:prstGeom prst="rect">
            <a:avLst/>
          </a:prstGeom>
        </p:spPr>
        <p:txBody>
          <a:bodyPr spcFirstLastPara="1" wrap="square" lIns="91425" tIns="45700" rIns="91425" bIns="45700" anchor="t" anchorCtr="0">
            <a:noAutofit/>
          </a:bodyPr>
          <a:lstStyle/>
          <a:p>
            <a:pPr marL="0" lvl="0" indent="0" algn="l" rtl="0">
              <a:spcBef>
                <a:spcPts val="0"/>
              </a:spcBef>
              <a:spcAft>
                <a:spcPts val="500"/>
              </a:spcAft>
              <a:buNone/>
            </a:pPr>
            <a:r>
              <a:rPr lang="en-US">
                <a:solidFill>
                  <a:srgbClr val="1155CC"/>
                </a:solidFill>
              </a:rPr>
              <a:t>This research utilizes the following pieces of metadata: </a:t>
            </a:r>
            <a:r>
              <a:rPr lang="en-US"/>
              <a:t> </a:t>
            </a:r>
            <a:endParaRPr/>
          </a:p>
        </p:txBody>
      </p:sp>
      <p:sp>
        <p:nvSpPr>
          <p:cNvPr id="165" name="Google Shape;165;p24"/>
          <p:cNvSpPr txBox="1"/>
          <p:nvPr/>
        </p:nvSpPr>
        <p:spPr>
          <a:xfrm>
            <a:off x="1404600" y="1841259"/>
            <a:ext cx="3479700" cy="10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Title:</a:t>
            </a:r>
            <a:r>
              <a:rPr lang="en-US" sz="1800" dirty="0"/>
              <a:t> </a:t>
            </a:r>
            <a:r>
              <a:rPr lang="en-US" sz="1800" dirty="0">
                <a:solidFill>
                  <a:schemeClr val="dk1"/>
                </a:solidFill>
              </a:rPr>
              <a:t>formal title of the dataset.</a:t>
            </a:r>
            <a:r>
              <a:rPr lang="en-US" sz="1800" dirty="0"/>
              <a:t> </a:t>
            </a:r>
            <a:endParaRPr sz="1800" dirty="0"/>
          </a:p>
          <a:p>
            <a:pPr marL="0" lvl="0" indent="0" algn="l" rtl="0">
              <a:spcBef>
                <a:spcPts val="0"/>
              </a:spcBef>
              <a:spcAft>
                <a:spcPts val="0"/>
              </a:spcAft>
              <a:buNone/>
            </a:pPr>
            <a:endParaRPr sz="1800" dirty="0"/>
          </a:p>
        </p:txBody>
      </p:sp>
      <p:sp>
        <p:nvSpPr>
          <p:cNvPr id="166" name="Google Shape;166;p24"/>
          <p:cNvSpPr txBox="1"/>
          <p:nvPr/>
        </p:nvSpPr>
        <p:spPr>
          <a:xfrm>
            <a:off x="1476750" y="3106334"/>
            <a:ext cx="3479700" cy="13970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rPr>
              <a:t>Abstract:</a:t>
            </a:r>
            <a:r>
              <a:rPr lang="en-US" sz="1800" dirty="0">
                <a:solidFill>
                  <a:schemeClr val="dk1"/>
                </a:solidFill>
              </a:rPr>
              <a:t> a brief but comprehensive description of the dataset. Comparable to a journal article abstract.</a:t>
            </a:r>
            <a:r>
              <a:rPr lang="en-US" sz="1800" dirty="0"/>
              <a:t> </a:t>
            </a:r>
            <a:endParaRPr sz="1800" dirty="0"/>
          </a:p>
        </p:txBody>
      </p:sp>
      <p:sp>
        <p:nvSpPr>
          <p:cNvPr id="167" name="Google Shape;167;p24"/>
          <p:cNvSpPr txBox="1"/>
          <p:nvPr/>
        </p:nvSpPr>
        <p:spPr>
          <a:xfrm>
            <a:off x="5897880" y="1841259"/>
            <a:ext cx="6073070" cy="2321934"/>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800" b="1" dirty="0">
                <a:solidFill>
                  <a:schemeClr val="dk1"/>
                </a:solidFill>
              </a:rPr>
              <a:t>Science Keywords:</a:t>
            </a:r>
            <a:r>
              <a:rPr lang="en-US" sz="1800" dirty="0">
                <a:solidFill>
                  <a:schemeClr val="dk1"/>
                </a:solidFill>
              </a:rPr>
              <a:t> controlled vocabulary field containing keywords relevant to the scientific purpose/content of the dataset. Science keywords aid in data discovery. For example, the </a:t>
            </a:r>
            <a:r>
              <a:rPr lang="en-US" sz="1800" dirty="0" err="1">
                <a:solidFill>
                  <a:schemeClr val="dk1"/>
                </a:solidFill>
              </a:rPr>
              <a:t>Earthdata</a:t>
            </a:r>
            <a:r>
              <a:rPr lang="en-US" sz="1800" dirty="0">
                <a:solidFill>
                  <a:schemeClr val="dk1"/>
                </a:solidFill>
              </a:rPr>
              <a:t> Search Client uses science keywords for: </a:t>
            </a: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faceted search</a:t>
            </a: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search relevancy rankings </a:t>
            </a:r>
            <a:endParaRPr sz="1800" dirty="0"/>
          </a:p>
          <a:p>
            <a:pPr marL="0" lvl="0" indent="0" algn="l" rtl="0">
              <a:spcBef>
                <a:spcPts val="0"/>
              </a:spcBef>
              <a:spcAft>
                <a:spcPts val="0"/>
              </a:spcAft>
              <a:buNone/>
            </a:pPr>
            <a:endParaRPr sz="1800" dirty="0"/>
          </a:p>
        </p:txBody>
      </p:sp>
      <p:sp>
        <p:nvSpPr>
          <p:cNvPr id="168" name="Google Shape;168;p24"/>
          <p:cNvSpPr/>
          <p:nvPr/>
        </p:nvSpPr>
        <p:spPr>
          <a:xfrm>
            <a:off x="838200" y="1881726"/>
            <a:ext cx="496800" cy="497700"/>
          </a:xfrm>
          <a:prstGeom prst="ellipse">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1155CC"/>
                </a:solidFill>
              </a:rPr>
              <a:t>1</a:t>
            </a:r>
            <a:endParaRPr sz="2400">
              <a:solidFill>
                <a:srgbClr val="1155CC"/>
              </a:solidFill>
            </a:endParaRPr>
          </a:p>
        </p:txBody>
      </p:sp>
      <p:sp>
        <p:nvSpPr>
          <p:cNvPr id="169" name="Google Shape;169;p24"/>
          <p:cNvSpPr/>
          <p:nvPr/>
        </p:nvSpPr>
        <p:spPr>
          <a:xfrm>
            <a:off x="803400" y="3160951"/>
            <a:ext cx="496800" cy="497700"/>
          </a:xfrm>
          <a:prstGeom prst="ellipse">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1155CC"/>
                </a:solidFill>
              </a:rPr>
              <a:t>2</a:t>
            </a:r>
            <a:endParaRPr sz="2400">
              <a:solidFill>
                <a:srgbClr val="1155CC"/>
              </a:solidFill>
            </a:endParaRPr>
          </a:p>
        </p:txBody>
      </p:sp>
      <p:sp>
        <p:nvSpPr>
          <p:cNvPr id="170" name="Google Shape;170;p24"/>
          <p:cNvSpPr/>
          <p:nvPr/>
        </p:nvSpPr>
        <p:spPr>
          <a:xfrm>
            <a:off x="5328930" y="1881724"/>
            <a:ext cx="496800" cy="497700"/>
          </a:xfrm>
          <a:prstGeom prst="ellipse">
            <a:avLst/>
          </a:prstGeom>
          <a:noFill/>
          <a:ln w="1905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1155CC"/>
                </a:solidFill>
              </a:rPr>
              <a:t>3</a:t>
            </a:r>
            <a:endParaRPr sz="2400" dirty="0">
              <a:solidFill>
                <a:srgbClr val="1155CC"/>
              </a:solidFill>
            </a:endParaRPr>
          </a:p>
        </p:txBody>
      </p:sp>
      <p:pic>
        <p:nvPicPr>
          <p:cNvPr id="171" name="Google Shape;171;p24"/>
          <p:cNvPicPr preferRelativeResize="0"/>
          <p:nvPr/>
        </p:nvPicPr>
        <p:blipFill>
          <a:blip r:embed="rId3">
            <a:alphaModFix/>
          </a:blip>
          <a:stretch>
            <a:fillRect/>
          </a:stretch>
        </p:blipFill>
        <p:spPr>
          <a:xfrm>
            <a:off x="5000321" y="5923040"/>
            <a:ext cx="6760296" cy="64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Need</a:t>
            </a:r>
            <a:endParaRPr/>
          </a:p>
        </p:txBody>
      </p:sp>
      <p:sp>
        <p:nvSpPr>
          <p:cNvPr id="178" name="Google Shape;178;p25"/>
          <p:cNvSpPr txBox="1">
            <a:spLocks noGrp="1"/>
          </p:cNvSpPr>
          <p:nvPr>
            <p:ph type="body" idx="1"/>
          </p:nvPr>
        </p:nvSpPr>
        <p:spPr>
          <a:xfrm>
            <a:off x="838200" y="1455925"/>
            <a:ext cx="10515600" cy="4681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t>Assigning science keywords is currently a manual process, which is prone to human error and inconsistencies:</a:t>
            </a:r>
            <a:endParaRPr sz="1800" dirty="0"/>
          </a:p>
          <a:p>
            <a:pPr marL="0" lvl="0" indent="0" algn="l" rtl="0">
              <a:spcBef>
                <a:spcPts val="500"/>
              </a:spcBef>
              <a:spcAft>
                <a:spcPts val="0"/>
              </a:spcAft>
              <a:buNone/>
            </a:pPr>
            <a:endParaRPr sz="1800" dirty="0"/>
          </a:p>
          <a:p>
            <a:pPr marL="457200" lvl="0" indent="-342900" algn="l" rtl="0">
              <a:spcBef>
                <a:spcPts val="500"/>
              </a:spcBef>
              <a:spcAft>
                <a:spcPts val="0"/>
              </a:spcAft>
              <a:buClr>
                <a:srgbClr val="000000"/>
              </a:buClr>
              <a:buSzPts val="1800"/>
              <a:buChar char="•"/>
            </a:pPr>
            <a:r>
              <a:rPr lang="en-US" sz="1800" dirty="0">
                <a:solidFill>
                  <a:srgbClr val="000000"/>
                </a:solidFill>
              </a:rPr>
              <a:t>Metadata managed across a network of multiple data centers (i.e. keywords not assigned by a central entity)</a:t>
            </a:r>
            <a:endParaRPr sz="1800" dirty="0">
              <a:solidFill>
                <a:srgbClr val="000000"/>
              </a:solidFill>
            </a:endParaRPr>
          </a:p>
          <a:p>
            <a:pPr marL="457200" lvl="0" indent="0" algn="l" rtl="0">
              <a:spcBef>
                <a:spcPts val="500"/>
              </a:spcBef>
              <a:spcAft>
                <a:spcPts val="0"/>
              </a:spcAft>
              <a:buNone/>
            </a:pPr>
            <a:endParaRPr sz="1800" dirty="0">
              <a:solidFill>
                <a:srgbClr val="000000"/>
              </a:solidFill>
            </a:endParaRPr>
          </a:p>
          <a:p>
            <a:pPr marL="457200" lvl="0" indent="-342900" algn="l" rtl="0">
              <a:spcBef>
                <a:spcPts val="500"/>
              </a:spcBef>
              <a:spcAft>
                <a:spcPts val="0"/>
              </a:spcAft>
              <a:buClr>
                <a:srgbClr val="000000"/>
              </a:buClr>
              <a:buSzPts val="1800"/>
              <a:buChar char="•"/>
            </a:pPr>
            <a:r>
              <a:rPr lang="en-US" sz="1800" b="1" dirty="0">
                <a:solidFill>
                  <a:srgbClr val="000000"/>
                </a:solidFill>
              </a:rPr>
              <a:t>Keywords may be assigned by non-subject matter experts (SMEs)</a:t>
            </a:r>
            <a:endParaRPr sz="1800" b="1" dirty="0">
              <a:solidFill>
                <a:srgbClr val="000000"/>
              </a:solidFill>
            </a:endParaRPr>
          </a:p>
          <a:p>
            <a:pPr marL="457200" lvl="0" indent="0" algn="l" rtl="0">
              <a:spcBef>
                <a:spcPts val="500"/>
              </a:spcBef>
              <a:spcAft>
                <a:spcPts val="0"/>
              </a:spcAft>
              <a:buNone/>
            </a:pPr>
            <a:endParaRPr sz="1800" b="1" dirty="0">
              <a:solidFill>
                <a:srgbClr val="000000"/>
              </a:solidFill>
            </a:endParaRPr>
          </a:p>
          <a:p>
            <a:pPr marL="457200" lvl="0" indent="-342900" algn="l" rtl="0">
              <a:spcBef>
                <a:spcPts val="500"/>
              </a:spcBef>
              <a:spcAft>
                <a:spcPts val="0"/>
              </a:spcAft>
              <a:buClr>
                <a:srgbClr val="000000"/>
              </a:buClr>
              <a:buSzPts val="1800"/>
              <a:buChar char="•"/>
            </a:pPr>
            <a:r>
              <a:rPr lang="en-US" sz="1800" b="1" dirty="0">
                <a:solidFill>
                  <a:srgbClr val="000000"/>
                </a:solidFill>
              </a:rPr>
              <a:t>SMEs assigning keywords may not be familiar with GCMD keywords or how keywords are used in search engines</a:t>
            </a:r>
            <a:endParaRPr sz="1800" b="1" dirty="0">
              <a:solidFill>
                <a:srgbClr val="000000"/>
              </a:solidFill>
            </a:endParaRPr>
          </a:p>
          <a:p>
            <a:pPr marL="457200" lvl="0" indent="0" algn="l" rtl="0">
              <a:spcBef>
                <a:spcPts val="500"/>
              </a:spcBef>
              <a:spcAft>
                <a:spcPts val="0"/>
              </a:spcAft>
              <a:buNone/>
            </a:pPr>
            <a:endParaRPr sz="1800" dirty="0">
              <a:solidFill>
                <a:srgbClr val="000000"/>
              </a:solidFill>
            </a:endParaRPr>
          </a:p>
          <a:p>
            <a:pPr marL="457200" lvl="0" indent="-342900" algn="l" rtl="0">
              <a:spcBef>
                <a:spcPts val="500"/>
              </a:spcBef>
              <a:spcAft>
                <a:spcPts val="0"/>
              </a:spcAft>
              <a:buClr>
                <a:srgbClr val="000000"/>
              </a:buClr>
              <a:buSzPts val="1800"/>
              <a:buChar char="•"/>
            </a:pPr>
            <a:r>
              <a:rPr lang="en-US" sz="1800" dirty="0">
                <a:solidFill>
                  <a:srgbClr val="000000"/>
                </a:solidFill>
              </a:rPr>
              <a:t>Science keywords are meant for data discovery across a broad range of users and may not encompass highly specific scientific variables </a:t>
            </a:r>
            <a:endParaRPr sz="18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lnSpc>
                <a:spcPct val="90000"/>
              </a:lnSpc>
              <a:spcBef>
                <a:spcPts val="0"/>
              </a:spcBef>
              <a:spcAft>
                <a:spcPts val="0"/>
              </a:spcAft>
              <a:buSzPts val="3600"/>
              <a:buNone/>
            </a:pPr>
            <a:r>
              <a:rPr lang="en-US" sz="3240"/>
              <a:t>Approach </a:t>
            </a:r>
            <a:endParaRPr sz="3240"/>
          </a:p>
        </p:txBody>
      </p:sp>
      <p:grpSp>
        <p:nvGrpSpPr>
          <p:cNvPr id="184" name="Google Shape;184;p26"/>
          <p:cNvGrpSpPr/>
          <p:nvPr/>
        </p:nvGrpSpPr>
        <p:grpSpPr>
          <a:xfrm>
            <a:off x="679877" y="1127013"/>
            <a:ext cx="10634798" cy="5345437"/>
            <a:chOff x="679877" y="1127013"/>
            <a:chExt cx="10634798" cy="5345437"/>
          </a:xfrm>
        </p:grpSpPr>
        <p:pic>
          <p:nvPicPr>
            <p:cNvPr id="185" name="Google Shape;185;p26" descr="Artificial Neural Network.png"/>
            <p:cNvPicPr preferRelativeResize="0"/>
            <p:nvPr/>
          </p:nvPicPr>
          <p:blipFill>
            <a:blip r:embed="rId3">
              <a:alphaModFix/>
            </a:blip>
            <a:stretch>
              <a:fillRect/>
            </a:stretch>
          </p:blipFill>
          <p:spPr>
            <a:xfrm>
              <a:off x="4581025" y="4129275"/>
              <a:ext cx="2638400" cy="1745525"/>
            </a:xfrm>
            <a:prstGeom prst="rect">
              <a:avLst/>
            </a:prstGeom>
            <a:noFill/>
            <a:ln>
              <a:noFill/>
            </a:ln>
          </p:spPr>
        </p:pic>
        <p:grpSp>
          <p:nvGrpSpPr>
            <p:cNvPr id="186" name="Google Shape;186;p26"/>
            <p:cNvGrpSpPr/>
            <p:nvPr/>
          </p:nvGrpSpPr>
          <p:grpSpPr>
            <a:xfrm>
              <a:off x="679877" y="1127013"/>
              <a:ext cx="10634798" cy="5345437"/>
              <a:chOff x="437939" y="1004913"/>
              <a:chExt cx="10634798" cy="5345437"/>
            </a:xfrm>
          </p:grpSpPr>
          <p:sp>
            <p:nvSpPr>
              <p:cNvPr id="187" name="Google Shape;187;p26"/>
              <p:cNvSpPr/>
              <p:nvPr/>
            </p:nvSpPr>
            <p:spPr>
              <a:xfrm>
                <a:off x="4859974" y="1004913"/>
                <a:ext cx="1811100" cy="38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Dataset Abstract</a:t>
                </a:r>
                <a:endParaRPr sz="1200"/>
              </a:p>
            </p:txBody>
          </p:sp>
          <p:sp>
            <p:nvSpPr>
              <p:cNvPr id="188" name="Google Shape;188;p26"/>
              <p:cNvSpPr/>
              <p:nvPr/>
            </p:nvSpPr>
            <p:spPr>
              <a:xfrm>
                <a:off x="1490274" y="5963650"/>
                <a:ext cx="1811100" cy="38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Word Embeddings</a:t>
                </a:r>
                <a:endParaRPr sz="1200"/>
              </a:p>
            </p:txBody>
          </p:sp>
          <p:sp>
            <p:nvSpPr>
              <p:cNvPr id="189" name="Google Shape;189;p26"/>
              <p:cNvSpPr/>
              <p:nvPr/>
            </p:nvSpPr>
            <p:spPr>
              <a:xfrm>
                <a:off x="4879971" y="5963650"/>
                <a:ext cx="1811100" cy="38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Classifier</a:t>
                </a:r>
                <a:endParaRPr sz="1200"/>
              </a:p>
            </p:txBody>
          </p:sp>
          <p:sp>
            <p:nvSpPr>
              <p:cNvPr id="190" name="Google Shape;190;p26"/>
              <p:cNvSpPr/>
              <p:nvPr/>
            </p:nvSpPr>
            <p:spPr>
              <a:xfrm>
                <a:off x="8658275" y="5963650"/>
                <a:ext cx="1811100" cy="386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t>Suggested Keywords</a:t>
                </a:r>
                <a:endParaRPr sz="1200"/>
              </a:p>
            </p:txBody>
          </p:sp>
          <p:grpSp>
            <p:nvGrpSpPr>
              <p:cNvPr id="191" name="Google Shape;191;p26"/>
              <p:cNvGrpSpPr/>
              <p:nvPr/>
            </p:nvGrpSpPr>
            <p:grpSpPr>
              <a:xfrm>
                <a:off x="437939" y="1395750"/>
                <a:ext cx="10634798" cy="4565810"/>
                <a:chOff x="486664" y="1110400"/>
                <a:chExt cx="10634798" cy="4565810"/>
              </a:xfrm>
            </p:grpSpPr>
            <p:cxnSp>
              <p:nvCxnSpPr>
                <p:cNvPr id="192" name="Google Shape;192;p26"/>
                <p:cNvCxnSpPr>
                  <a:stCxn id="193" idx="2"/>
                  <a:endCxn id="194" idx="0"/>
                </p:cNvCxnSpPr>
                <p:nvPr/>
              </p:nvCxnSpPr>
              <p:spPr>
                <a:xfrm rot="5400000">
                  <a:off x="3577959" y="1155766"/>
                  <a:ext cx="1155300" cy="3685800"/>
                </a:xfrm>
                <a:prstGeom prst="bentConnector3">
                  <a:avLst>
                    <a:gd name="adj1" fmla="val 50004"/>
                  </a:avLst>
                </a:prstGeom>
                <a:noFill/>
                <a:ln w="9525" cap="flat" cmpd="sng">
                  <a:solidFill>
                    <a:schemeClr val="dk2"/>
                  </a:solidFill>
                  <a:prstDash val="solid"/>
                  <a:round/>
                  <a:headEnd type="none" w="med" len="med"/>
                  <a:tailEnd type="none" w="med" len="med"/>
                </a:ln>
              </p:spPr>
            </p:cxnSp>
            <p:cxnSp>
              <p:nvCxnSpPr>
                <p:cNvPr id="195" name="Google Shape;195;p26"/>
                <p:cNvCxnSpPr>
                  <a:endCxn id="194" idx="0"/>
                </p:cNvCxnSpPr>
                <p:nvPr/>
              </p:nvCxnSpPr>
              <p:spPr>
                <a:xfrm>
                  <a:off x="2312801" y="2970700"/>
                  <a:ext cx="0" cy="605700"/>
                </a:xfrm>
                <a:prstGeom prst="straightConnector1">
                  <a:avLst/>
                </a:prstGeom>
                <a:noFill/>
                <a:ln w="9525" cap="flat" cmpd="sng">
                  <a:solidFill>
                    <a:schemeClr val="dk2"/>
                  </a:solidFill>
                  <a:prstDash val="solid"/>
                  <a:round/>
                  <a:headEnd type="none" w="med" len="med"/>
                  <a:tailEnd type="triangle" w="med" len="med"/>
                </a:ln>
              </p:spPr>
            </p:cxnSp>
            <p:cxnSp>
              <p:nvCxnSpPr>
                <p:cNvPr id="196" name="Google Shape;196;p26"/>
                <p:cNvCxnSpPr>
                  <a:stCxn id="194" idx="3"/>
                </p:cNvCxnSpPr>
                <p:nvPr/>
              </p:nvCxnSpPr>
              <p:spPr>
                <a:xfrm>
                  <a:off x="4138938" y="4512000"/>
                  <a:ext cx="607500" cy="0"/>
                </a:xfrm>
                <a:prstGeom prst="straightConnector1">
                  <a:avLst/>
                </a:prstGeom>
                <a:noFill/>
                <a:ln w="9525" cap="flat" cmpd="sng">
                  <a:solidFill>
                    <a:schemeClr val="dk2"/>
                  </a:solidFill>
                  <a:prstDash val="solid"/>
                  <a:round/>
                  <a:headEnd type="none" w="med" len="med"/>
                  <a:tailEnd type="triangle" w="med" len="med"/>
                </a:ln>
              </p:spPr>
            </p:cxnSp>
            <p:cxnSp>
              <p:nvCxnSpPr>
                <p:cNvPr id="197" name="Google Shape;197;p26"/>
                <p:cNvCxnSpPr/>
                <p:nvPr/>
              </p:nvCxnSpPr>
              <p:spPr>
                <a:xfrm rot="10800000" flipH="1">
                  <a:off x="7088974" y="4507202"/>
                  <a:ext cx="695100" cy="4800"/>
                </a:xfrm>
                <a:prstGeom prst="straightConnector1">
                  <a:avLst/>
                </a:prstGeom>
                <a:noFill/>
                <a:ln w="9525" cap="flat" cmpd="sng">
                  <a:solidFill>
                    <a:schemeClr val="dk2"/>
                  </a:solidFill>
                  <a:prstDash val="solid"/>
                  <a:round/>
                  <a:headEnd type="none" w="med" len="med"/>
                  <a:tailEnd type="triangle" w="med" len="med"/>
                </a:ln>
              </p:spPr>
            </p:cxnSp>
            <p:grpSp>
              <p:nvGrpSpPr>
                <p:cNvPr id="198" name="Google Shape;198;p26"/>
                <p:cNvGrpSpPr/>
                <p:nvPr/>
              </p:nvGrpSpPr>
              <p:grpSpPr>
                <a:xfrm>
                  <a:off x="8078961" y="3143650"/>
                  <a:ext cx="3042501" cy="2532560"/>
                  <a:chOff x="8721020" y="3131871"/>
                  <a:chExt cx="3187200" cy="2595900"/>
                </a:xfrm>
              </p:grpSpPr>
              <p:sp>
                <p:nvSpPr>
                  <p:cNvPr id="199" name="Google Shape;199;p26"/>
                  <p:cNvSpPr/>
                  <p:nvPr/>
                </p:nvSpPr>
                <p:spPr>
                  <a:xfrm>
                    <a:off x="8721020" y="3131871"/>
                    <a:ext cx="3187200" cy="25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26"/>
                  <p:cNvPicPr preferRelativeResize="0"/>
                  <p:nvPr/>
                </p:nvPicPr>
                <p:blipFill>
                  <a:blip r:embed="rId4">
                    <a:alphaModFix/>
                  </a:blip>
                  <a:stretch>
                    <a:fillRect/>
                  </a:stretch>
                </p:blipFill>
                <p:spPr>
                  <a:xfrm>
                    <a:off x="8928464" y="3255025"/>
                    <a:ext cx="2839541" cy="2370818"/>
                  </a:xfrm>
                  <a:prstGeom prst="rect">
                    <a:avLst/>
                  </a:prstGeom>
                  <a:noFill/>
                  <a:ln>
                    <a:noFill/>
                  </a:ln>
                </p:spPr>
              </p:pic>
            </p:grpSp>
            <p:grpSp>
              <p:nvGrpSpPr>
                <p:cNvPr id="201" name="Google Shape;201;p26"/>
                <p:cNvGrpSpPr/>
                <p:nvPr/>
              </p:nvGrpSpPr>
              <p:grpSpPr>
                <a:xfrm>
                  <a:off x="1339005" y="1110400"/>
                  <a:ext cx="9299506" cy="1404300"/>
                  <a:chOff x="1698744" y="1221000"/>
                  <a:chExt cx="9453600" cy="1404300"/>
                </a:xfrm>
              </p:grpSpPr>
              <p:sp>
                <p:nvSpPr>
                  <p:cNvPr id="202" name="Google Shape;202;p26"/>
                  <p:cNvSpPr/>
                  <p:nvPr/>
                </p:nvSpPr>
                <p:spPr>
                  <a:xfrm>
                    <a:off x="1698744" y="1221000"/>
                    <a:ext cx="9453600" cy="140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26"/>
                  <p:cNvPicPr preferRelativeResize="0"/>
                  <p:nvPr/>
                </p:nvPicPr>
                <p:blipFill>
                  <a:blip r:embed="rId5">
                    <a:alphaModFix/>
                  </a:blip>
                  <a:stretch>
                    <a:fillRect/>
                  </a:stretch>
                </p:blipFill>
                <p:spPr>
                  <a:xfrm>
                    <a:off x="1886631" y="1328341"/>
                    <a:ext cx="9097649" cy="1203275"/>
                  </a:xfrm>
                  <a:prstGeom prst="rect">
                    <a:avLst/>
                  </a:prstGeom>
                  <a:noFill/>
                  <a:ln>
                    <a:noFill/>
                  </a:ln>
                </p:spPr>
              </p:pic>
            </p:grpSp>
            <p:pic>
              <p:nvPicPr>
                <p:cNvPr id="194" name="Google Shape;194;p26" descr="Image result for word2vec images&quot;"/>
                <p:cNvPicPr preferRelativeResize="0"/>
                <p:nvPr/>
              </p:nvPicPr>
              <p:blipFill>
                <a:blip r:embed="rId6">
                  <a:alphaModFix/>
                </a:blip>
                <a:stretch>
                  <a:fillRect/>
                </a:stretch>
              </p:blipFill>
              <p:spPr>
                <a:xfrm>
                  <a:off x="486664" y="3576400"/>
                  <a:ext cx="3652274" cy="1871200"/>
                </a:xfrm>
                <a:prstGeom prst="rect">
                  <a:avLst/>
                </a:prstGeom>
                <a:noFill/>
                <a:ln>
                  <a:noFill/>
                </a:ln>
              </p:spPr>
            </p:pic>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Classifier</a:t>
            </a:r>
            <a:endParaRPr/>
          </a:p>
        </p:txBody>
      </p:sp>
      <p:pic>
        <p:nvPicPr>
          <p:cNvPr id="209" name="Google Shape;209;p27"/>
          <p:cNvPicPr preferRelativeResize="0"/>
          <p:nvPr/>
        </p:nvPicPr>
        <p:blipFill>
          <a:blip r:embed="rId3">
            <a:alphaModFix/>
          </a:blip>
          <a:stretch>
            <a:fillRect/>
          </a:stretch>
        </p:blipFill>
        <p:spPr>
          <a:xfrm>
            <a:off x="5126867" y="1237887"/>
            <a:ext cx="6382733" cy="1806600"/>
          </a:xfrm>
          <a:prstGeom prst="rect">
            <a:avLst/>
          </a:prstGeom>
          <a:noFill/>
          <a:ln>
            <a:noFill/>
          </a:ln>
        </p:spPr>
      </p:pic>
      <p:pic>
        <p:nvPicPr>
          <p:cNvPr id="210" name="Google Shape;210;p27"/>
          <p:cNvPicPr preferRelativeResize="0"/>
          <p:nvPr/>
        </p:nvPicPr>
        <p:blipFill>
          <a:blip r:embed="rId4">
            <a:alphaModFix/>
          </a:blip>
          <a:stretch>
            <a:fillRect/>
          </a:stretch>
        </p:blipFill>
        <p:spPr>
          <a:xfrm>
            <a:off x="5264950" y="3113525"/>
            <a:ext cx="5942800" cy="3465525"/>
          </a:xfrm>
          <a:prstGeom prst="rect">
            <a:avLst/>
          </a:prstGeom>
          <a:noFill/>
          <a:ln>
            <a:noFill/>
          </a:ln>
        </p:spPr>
      </p:pic>
      <p:sp>
        <p:nvSpPr>
          <p:cNvPr id="211" name="Google Shape;211;p27"/>
          <p:cNvSpPr txBox="1"/>
          <p:nvPr/>
        </p:nvSpPr>
        <p:spPr>
          <a:xfrm>
            <a:off x="943775" y="1393075"/>
            <a:ext cx="3498300" cy="15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Training data labels</a:t>
            </a:r>
            <a:r>
              <a:rPr lang="en-US" sz="1800" dirty="0"/>
              <a:t>: Each dataset has human assigned earth science keywords, which is converted to one hot vectors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p:txBody>
      </p:sp>
      <p:sp>
        <p:nvSpPr>
          <p:cNvPr id="212" name="Google Shape;212;p27"/>
          <p:cNvSpPr txBox="1"/>
          <p:nvPr/>
        </p:nvSpPr>
        <p:spPr>
          <a:xfrm>
            <a:off x="943775" y="4088450"/>
            <a:ext cx="3498300" cy="17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Classifier</a:t>
            </a:r>
            <a:r>
              <a:rPr lang="en-US" sz="1800" dirty="0"/>
              <a:t>: A Neural Network 4 Fully connected layers with word embeddings as input and one hot keywords as output</a:t>
            </a: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lnSpc>
                <a:spcPct val="90000"/>
              </a:lnSpc>
              <a:spcBef>
                <a:spcPts val="0"/>
              </a:spcBef>
              <a:spcAft>
                <a:spcPts val="0"/>
              </a:spcAft>
              <a:buSzPts val="3600"/>
              <a:buNone/>
            </a:pPr>
            <a:r>
              <a:rPr lang="en-US" sz="3240"/>
              <a:t>Classifier Training &amp; Accuracy Metric</a:t>
            </a:r>
            <a:endParaRPr sz="3240"/>
          </a:p>
        </p:txBody>
      </p:sp>
      <p:sp>
        <p:nvSpPr>
          <p:cNvPr id="218" name="Google Shape;218;p28"/>
          <p:cNvSpPr/>
          <p:nvPr/>
        </p:nvSpPr>
        <p:spPr>
          <a:xfrm>
            <a:off x="3420600" y="3671400"/>
            <a:ext cx="5350800" cy="1808100"/>
          </a:xfrm>
          <a:prstGeom prst="rect">
            <a:avLst/>
          </a:prstGeom>
          <a:solidFill>
            <a:srgbClr val="D5ECE3">
              <a:alpha val="89800"/>
            </a:srgbClr>
          </a:solidFill>
          <a:ln w="9525" cap="flat" cmpd="sng">
            <a:solidFill>
              <a:srgbClr val="D5ECE3">
                <a:alpha val="89800"/>
              </a:srgbClr>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a:p>
        </p:txBody>
      </p:sp>
      <p:sp>
        <p:nvSpPr>
          <p:cNvPr id="219" name="Google Shape;219;p28"/>
          <p:cNvSpPr txBox="1"/>
          <p:nvPr/>
        </p:nvSpPr>
        <p:spPr>
          <a:xfrm>
            <a:off x="3510625" y="3772325"/>
            <a:ext cx="51456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dirty="0"/>
              <a:t>Accuracy score is defined as the percentage of the number of keywords correctly predicted over the total number of true keywords. Threshold = 0.15, Empirically chosen</a:t>
            </a:r>
            <a:endParaRPr i="1" dirty="0"/>
          </a:p>
        </p:txBody>
      </p:sp>
      <p:pic>
        <p:nvPicPr>
          <p:cNvPr id="220" name="Google Shape;220;p28" descr="X^{'} = [x_i &gt; threshold] , i:1 ... n \\&#10;Score = \sum ( X^{'}  * X)/\sum{X}  \\" title="MathEquation,#000000"/>
          <p:cNvPicPr preferRelativeResize="0"/>
          <p:nvPr/>
        </p:nvPicPr>
        <p:blipFill>
          <a:blip r:embed="rId3">
            <a:alphaModFix/>
          </a:blip>
          <a:stretch>
            <a:fillRect/>
          </a:stretch>
        </p:blipFill>
        <p:spPr>
          <a:xfrm>
            <a:off x="4198388" y="4598200"/>
            <a:ext cx="3065724" cy="881400"/>
          </a:xfrm>
          <a:prstGeom prst="rect">
            <a:avLst/>
          </a:prstGeom>
          <a:noFill/>
          <a:ln>
            <a:noFill/>
          </a:ln>
        </p:spPr>
      </p:pic>
      <p:sp>
        <p:nvSpPr>
          <p:cNvPr id="221" name="Google Shape;221;p28"/>
          <p:cNvSpPr txBox="1"/>
          <p:nvPr/>
        </p:nvSpPr>
        <p:spPr>
          <a:xfrm>
            <a:off x="1150900" y="1363600"/>
            <a:ext cx="7433400" cy="19395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Trained on a total of 2,598 abstracts and keywords from the following NASA data centers:</a:t>
            </a:r>
            <a:endParaRPr sz="1800" dirty="0">
              <a:solidFill>
                <a:schemeClr val="dk1"/>
              </a:solidFill>
            </a:endParaRPr>
          </a:p>
          <a:p>
            <a:pPr marL="914400" lvl="1" indent="-342900" algn="l" rtl="0">
              <a:lnSpc>
                <a:spcPct val="90000"/>
              </a:lnSpc>
              <a:spcBef>
                <a:spcPts val="0"/>
              </a:spcBef>
              <a:spcAft>
                <a:spcPts val="0"/>
              </a:spcAft>
              <a:buClr>
                <a:schemeClr val="dk1"/>
              </a:buClr>
              <a:buSzPts val="1800"/>
              <a:buChar char="○"/>
            </a:pPr>
            <a:r>
              <a:rPr lang="en-US" sz="1800" dirty="0">
                <a:solidFill>
                  <a:schemeClr val="dk1"/>
                </a:solidFill>
              </a:rPr>
              <a:t>GHRC</a:t>
            </a:r>
            <a:endParaRPr sz="1800" dirty="0">
              <a:solidFill>
                <a:schemeClr val="dk1"/>
              </a:solidFill>
            </a:endParaRPr>
          </a:p>
          <a:p>
            <a:pPr marL="914400" lvl="1" indent="-342900" algn="l" rtl="0">
              <a:lnSpc>
                <a:spcPct val="90000"/>
              </a:lnSpc>
              <a:spcBef>
                <a:spcPts val="0"/>
              </a:spcBef>
              <a:spcAft>
                <a:spcPts val="0"/>
              </a:spcAft>
              <a:buClr>
                <a:schemeClr val="dk1"/>
              </a:buClr>
              <a:buSzPts val="1800"/>
              <a:buChar char="○"/>
            </a:pPr>
            <a:r>
              <a:rPr lang="en-US" sz="1800" dirty="0">
                <a:solidFill>
                  <a:schemeClr val="dk1"/>
                </a:solidFill>
              </a:rPr>
              <a:t>ORNL</a:t>
            </a:r>
            <a:endParaRPr sz="1800" dirty="0">
              <a:solidFill>
                <a:schemeClr val="dk1"/>
              </a:solidFill>
            </a:endParaRPr>
          </a:p>
          <a:p>
            <a:pPr marL="914400" lvl="1" indent="-342900" algn="l" rtl="0">
              <a:lnSpc>
                <a:spcPct val="90000"/>
              </a:lnSpc>
              <a:spcBef>
                <a:spcPts val="0"/>
              </a:spcBef>
              <a:spcAft>
                <a:spcPts val="0"/>
              </a:spcAft>
              <a:buClr>
                <a:schemeClr val="dk1"/>
              </a:buClr>
              <a:buSzPts val="1800"/>
              <a:buChar char="○"/>
            </a:pPr>
            <a:r>
              <a:rPr lang="en-US" sz="1800" dirty="0">
                <a:solidFill>
                  <a:schemeClr val="dk1"/>
                </a:solidFill>
              </a:rPr>
              <a:t>GODDARD</a:t>
            </a: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Training split: 2078, validation split: 520</a:t>
            </a: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Total number of unique science keywords: 274</a:t>
            </a:r>
            <a:endParaRPr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dirty="0"/>
              <a:t>GCMD Classifier Tool</a:t>
            </a:r>
            <a:endParaRPr dirty="0"/>
          </a:p>
        </p:txBody>
      </p:sp>
      <p:sp>
        <p:nvSpPr>
          <p:cNvPr id="228" name="Google Shape;228;p29"/>
          <p:cNvSpPr txBox="1"/>
          <p:nvPr/>
        </p:nvSpPr>
        <p:spPr>
          <a:xfrm>
            <a:off x="1558678" y="6110775"/>
            <a:ext cx="1625400" cy="3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Avenir"/>
                <a:ea typeface="Avenir"/>
                <a:cs typeface="Avenir"/>
                <a:sym typeface="Avenir"/>
              </a:rPr>
              <a:t>Tool Pipeline</a:t>
            </a:r>
            <a:endParaRPr sz="1800">
              <a:latin typeface="Avenir"/>
              <a:ea typeface="Avenir"/>
              <a:cs typeface="Avenir"/>
              <a:sym typeface="Avenir"/>
            </a:endParaRPr>
          </a:p>
        </p:txBody>
      </p:sp>
      <p:sp>
        <p:nvSpPr>
          <p:cNvPr id="229" name="Google Shape;229;p29"/>
          <p:cNvSpPr txBox="1"/>
          <p:nvPr/>
        </p:nvSpPr>
        <p:spPr>
          <a:xfrm>
            <a:off x="5419900" y="1276400"/>
            <a:ext cx="5934000" cy="48108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Tool input options:</a:t>
            </a:r>
            <a:endParaRPr sz="1800" dirty="0">
              <a:solidFill>
                <a:schemeClr val="dk1"/>
              </a:solidFill>
            </a:endParaRPr>
          </a:p>
          <a:p>
            <a:pPr marL="914400" lvl="1" indent="-342900" algn="l" rtl="0">
              <a:lnSpc>
                <a:spcPct val="90000"/>
              </a:lnSpc>
              <a:spcBef>
                <a:spcPts val="0"/>
              </a:spcBef>
              <a:spcAft>
                <a:spcPts val="0"/>
              </a:spcAft>
              <a:buClr>
                <a:schemeClr val="dk1"/>
              </a:buClr>
              <a:buSzPts val="1800"/>
              <a:buChar char="○"/>
            </a:pPr>
            <a:r>
              <a:rPr lang="en-US" sz="1800" dirty="0">
                <a:solidFill>
                  <a:schemeClr val="dk1"/>
                </a:solidFill>
              </a:rPr>
              <a:t>1. User selects metadata record from CMR (abstract is automatically extracted from the record) </a:t>
            </a:r>
            <a:endParaRPr sz="1800" dirty="0">
              <a:solidFill>
                <a:schemeClr val="dk1"/>
              </a:solidFill>
            </a:endParaRPr>
          </a:p>
          <a:p>
            <a:pPr marL="914400" lvl="1" indent="-342900" algn="l" rtl="0">
              <a:lnSpc>
                <a:spcPct val="90000"/>
              </a:lnSpc>
              <a:spcBef>
                <a:spcPts val="0"/>
              </a:spcBef>
              <a:spcAft>
                <a:spcPts val="0"/>
              </a:spcAft>
              <a:buClr>
                <a:schemeClr val="dk1"/>
              </a:buClr>
              <a:buSzPts val="1800"/>
              <a:buChar char="○"/>
            </a:pPr>
            <a:r>
              <a:rPr lang="en-US" sz="1800" dirty="0">
                <a:solidFill>
                  <a:schemeClr val="dk1"/>
                </a:solidFill>
              </a:rPr>
              <a:t>2. User provides abstract text</a:t>
            </a:r>
            <a:endParaRPr sz="1800" dirty="0">
              <a:solidFill>
                <a:schemeClr val="dk1"/>
              </a:solidFill>
            </a:endParaRPr>
          </a:p>
          <a:p>
            <a:pPr marL="914400" lvl="0" indent="0" algn="l" rtl="0">
              <a:lnSpc>
                <a:spcPct val="90000"/>
              </a:lnSpc>
              <a:spcBef>
                <a:spcPts val="0"/>
              </a:spcBef>
              <a:spcAft>
                <a:spcPts val="0"/>
              </a:spcAft>
              <a:buNone/>
            </a:pP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Abstract is passed through the word2vec to get word embeddings</a:t>
            </a:r>
            <a:endParaRPr sz="1800" dirty="0">
              <a:solidFill>
                <a:schemeClr val="dk1"/>
              </a:solidFill>
            </a:endParaRPr>
          </a:p>
          <a:p>
            <a:pPr marL="457200" lvl="0" indent="0" algn="l" rtl="0">
              <a:lnSpc>
                <a:spcPct val="90000"/>
              </a:lnSpc>
              <a:spcBef>
                <a:spcPts val="0"/>
              </a:spcBef>
              <a:spcAft>
                <a:spcPts val="0"/>
              </a:spcAft>
              <a:buNone/>
            </a:pP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Embeddings are passed to the classifier to get keyword predictions</a:t>
            </a:r>
            <a:endParaRPr sz="1800" dirty="0">
              <a:solidFill>
                <a:schemeClr val="dk1"/>
              </a:solidFill>
            </a:endParaRPr>
          </a:p>
          <a:p>
            <a:pPr marL="457200" lvl="0" indent="0" algn="l" rtl="0">
              <a:lnSpc>
                <a:spcPct val="90000"/>
              </a:lnSpc>
              <a:spcBef>
                <a:spcPts val="0"/>
              </a:spcBef>
              <a:spcAft>
                <a:spcPts val="0"/>
              </a:spcAft>
              <a:buNone/>
            </a:pPr>
            <a:endParaRPr sz="1800" dirty="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1800" dirty="0">
                <a:solidFill>
                  <a:schemeClr val="dk1"/>
                </a:solidFill>
              </a:rPr>
              <a:t>Any keyword predictions with score higher than 0.15 is displayed as recommendation for the given abstract</a:t>
            </a:r>
            <a:endParaRPr sz="1800" dirty="0">
              <a:solidFill>
                <a:schemeClr val="dk1"/>
              </a:solidFill>
            </a:endParaRPr>
          </a:p>
        </p:txBody>
      </p:sp>
      <p:pic>
        <p:nvPicPr>
          <p:cNvPr id="230" name="Google Shape;230;p29"/>
          <p:cNvPicPr preferRelativeResize="0"/>
          <p:nvPr/>
        </p:nvPicPr>
        <p:blipFill>
          <a:blip r:embed="rId3">
            <a:alphaModFix/>
          </a:blip>
          <a:stretch>
            <a:fillRect/>
          </a:stretch>
        </p:blipFill>
        <p:spPr>
          <a:xfrm>
            <a:off x="838200" y="1205252"/>
            <a:ext cx="4619290" cy="48106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dirty="0"/>
              <a:t>Background and Presentation Outline</a:t>
            </a:r>
            <a:endParaRPr dirty="0"/>
          </a:p>
        </p:txBody>
      </p:sp>
      <p:sp>
        <p:nvSpPr>
          <p:cNvPr id="70" name="Google Shape;70;p12"/>
          <p:cNvSpPr txBox="1">
            <a:spLocks noGrp="1"/>
          </p:cNvSpPr>
          <p:nvPr>
            <p:ph type="body" idx="1"/>
          </p:nvPr>
        </p:nvSpPr>
        <p:spPr>
          <a:xfrm>
            <a:off x="838200" y="1390474"/>
            <a:ext cx="10515600" cy="4610275"/>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dirty="0">
                <a:solidFill>
                  <a:srgbClr val="222222"/>
                </a:solidFill>
                <a:highlight>
                  <a:srgbClr val="FFFFFF"/>
                </a:highlight>
              </a:rPr>
              <a:t>Word embedding are numeric representations of text which capture meanings and semantic relationships in text. Embeddings can be constructed using different methods such as One Hot encoding, Frequency-based or Prediction-based approaches. Prediction-based approaches such as  Word2Vec word embeddings capture the underlying semantics and word relationships in a corpus. </a:t>
            </a:r>
            <a:endParaRPr sz="1800" dirty="0">
              <a:solidFill>
                <a:srgbClr val="222222"/>
              </a:solidFill>
              <a:highlight>
                <a:srgbClr val="FFFFFF"/>
              </a:highlight>
            </a:endParaRPr>
          </a:p>
          <a:p>
            <a:pPr marL="0" lvl="0" indent="0" algn="just" rtl="0">
              <a:lnSpc>
                <a:spcPct val="115000"/>
              </a:lnSpc>
              <a:spcBef>
                <a:spcPts val="0"/>
              </a:spcBef>
              <a:spcAft>
                <a:spcPts val="0"/>
              </a:spcAft>
              <a:buNone/>
            </a:pPr>
            <a:endParaRPr sz="1800" dirty="0">
              <a:solidFill>
                <a:srgbClr val="222222"/>
              </a:solidFill>
              <a:highlight>
                <a:srgbClr val="FFFFFF"/>
              </a:highlight>
            </a:endParaRPr>
          </a:p>
          <a:p>
            <a:pPr marL="0" lvl="0" indent="0" algn="just" rtl="0">
              <a:lnSpc>
                <a:spcPct val="115000"/>
              </a:lnSpc>
              <a:spcBef>
                <a:spcPts val="0"/>
              </a:spcBef>
              <a:spcAft>
                <a:spcPts val="0"/>
              </a:spcAft>
              <a:buNone/>
            </a:pPr>
            <a:r>
              <a:rPr lang="en-US" sz="1800" dirty="0">
                <a:solidFill>
                  <a:srgbClr val="222222"/>
                </a:solidFill>
                <a:highlight>
                  <a:srgbClr val="FFFFFF"/>
                </a:highlight>
              </a:rPr>
              <a:t>We describe results from two different application experiments utilizing word embeddings constructed from a corpus of over 20,000 journal papers using Word2Vec. </a:t>
            </a:r>
            <a:endParaRPr sz="1800" dirty="0">
              <a:solidFill>
                <a:srgbClr val="222222"/>
              </a:solidFill>
              <a:highlight>
                <a:srgbClr val="FFFFFF"/>
              </a:highlight>
            </a:endParaRPr>
          </a:p>
          <a:p>
            <a:pPr marL="0" lvl="0" indent="0" algn="just" rtl="0">
              <a:lnSpc>
                <a:spcPct val="115000"/>
              </a:lnSpc>
              <a:spcBef>
                <a:spcPts val="0"/>
              </a:spcBef>
              <a:spcAft>
                <a:spcPts val="0"/>
              </a:spcAft>
              <a:buNone/>
            </a:pPr>
            <a:endParaRPr sz="1800" dirty="0">
              <a:solidFill>
                <a:srgbClr val="222222"/>
              </a:solidFill>
              <a:highlight>
                <a:srgbClr val="FFFFFF"/>
              </a:highlight>
            </a:endParaRPr>
          </a:p>
          <a:p>
            <a:pPr marL="0" lvl="0" indent="0" algn="just" rtl="0">
              <a:lnSpc>
                <a:spcPct val="115000"/>
              </a:lnSpc>
              <a:spcBef>
                <a:spcPts val="0"/>
              </a:spcBef>
              <a:spcAft>
                <a:spcPts val="0"/>
              </a:spcAft>
              <a:buNone/>
            </a:pPr>
            <a:r>
              <a:rPr lang="en-US" sz="1800" b="1" dirty="0">
                <a:solidFill>
                  <a:srgbClr val="222222"/>
                </a:solidFill>
                <a:highlight>
                  <a:srgbClr val="FFFFFF"/>
                </a:highlight>
              </a:rPr>
              <a:t>Experiment 1</a:t>
            </a:r>
            <a:endParaRPr sz="1800" b="1" dirty="0">
              <a:solidFill>
                <a:srgbClr val="222222"/>
              </a:solidFill>
              <a:highlight>
                <a:srgbClr val="FFFFFF"/>
              </a:highlight>
            </a:endParaRPr>
          </a:p>
          <a:p>
            <a:pPr marL="0" lvl="0" indent="0" algn="just" rtl="0">
              <a:lnSpc>
                <a:spcPct val="115000"/>
              </a:lnSpc>
              <a:spcBef>
                <a:spcPts val="0"/>
              </a:spcBef>
              <a:spcAft>
                <a:spcPts val="0"/>
              </a:spcAft>
              <a:buNone/>
            </a:pPr>
            <a:r>
              <a:rPr lang="en-US" sz="1800" dirty="0">
                <a:solidFill>
                  <a:srgbClr val="222222"/>
                </a:solidFill>
                <a:highlight>
                  <a:srgbClr val="FFFFFF"/>
                </a:highlight>
              </a:rPr>
              <a:t>Explores the analogy prediction performance of word embeddings built from the Earth science journal corpus and trained using domain-specific vocabulary. </a:t>
            </a:r>
            <a:endParaRPr sz="1800" dirty="0">
              <a:solidFill>
                <a:srgbClr val="222222"/>
              </a:solidFill>
              <a:highlight>
                <a:srgbClr val="FFFFFF"/>
              </a:highlight>
            </a:endParaRPr>
          </a:p>
          <a:p>
            <a:pPr marL="0" lvl="0" indent="0" algn="just" rtl="0">
              <a:lnSpc>
                <a:spcPct val="115000"/>
              </a:lnSpc>
              <a:spcBef>
                <a:spcPts val="0"/>
              </a:spcBef>
              <a:spcAft>
                <a:spcPts val="0"/>
              </a:spcAft>
              <a:buNone/>
            </a:pPr>
            <a:endParaRPr sz="1800" dirty="0">
              <a:solidFill>
                <a:srgbClr val="222222"/>
              </a:solidFill>
              <a:highlight>
                <a:srgbClr val="FFFFFF"/>
              </a:highlight>
            </a:endParaRPr>
          </a:p>
          <a:p>
            <a:pPr marL="0" lvl="0" indent="0" algn="just" rtl="0">
              <a:lnSpc>
                <a:spcPct val="115000"/>
              </a:lnSpc>
              <a:spcBef>
                <a:spcPts val="0"/>
              </a:spcBef>
              <a:spcAft>
                <a:spcPts val="0"/>
              </a:spcAft>
              <a:buNone/>
            </a:pPr>
            <a:r>
              <a:rPr lang="en-US" sz="1800" b="1" dirty="0">
                <a:solidFill>
                  <a:srgbClr val="222222"/>
                </a:solidFill>
                <a:highlight>
                  <a:srgbClr val="FFFFFF"/>
                </a:highlight>
              </a:rPr>
              <a:t>Experiment 2</a:t>
            </a:r>
            <a:endParaRPr sz="1800" b="1" dirty="0">
              <a:solidFill>
                <a:srgbClr val="222222"/>
              </a:solidFill>
              <a:highlight>
                <a:srgbClr val="FFFFFF"/>
              </a:highlight>
            </a:endParaRPr>
          </a:p>
          <a:p>
            <a:pPr marL="0" lvl="0" indent="0" algn="just" rtl="0">
              <a:lnSpc>
                <a:spcPct val="115000"/>
              </a:lnSpc>
              <a:spcBef>
                <a:spcPts val="0"/>
              </a:spcBef>
              <a:spcAft>
                <a:spcPts val="0"/>
              </a:spcAft>
              <a:buNone/>
            </a:pPr>
            <a:r>
              <a:rPr lang="en-US" sz="1800" dirty="0">
                <a:solidFill>
                  <a:srgbClr val="222222"/>
                </a:solidFill>
                <a:highlight>
                  <a:srgbClr val="FFFFFF"/>
                </a:highlight>
              </a:rPr>
              <a:t>Utilizes the word embeddings to augment classification performance for metadata keyword tagging</a:t>
            </a:r>
            <a:endParaRPr sz="1800" dirty="0"/>
          </a:p>
          <a:p>
            <a:pPr marL="0" lvl="0" indent="0" algn="l" rtl="0">
              <a:spcBef>
                <a:spcPts val="0"/>
              </a:spcBef>
              <a:spcAft>
                <a:spcPts val="500"/>
              </a:spcAft>
              <a:buNone/>
            </a:pP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18955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lnSpc>
                <a:spcPct val="90000"/>
              </a:lnSpc>
              <a:spcBef>
                <a:spcPts val="0"/>
              </a:spcBef>
              <a:spcAft>
                <a:spcPts val="0"/>
              </a:spcAft>
              <a:buSzPts val="3600"/>
              <a:buNone/>
            </a:pPr>
            <a:r>
              <a:rPr lang="en-US" sz="3240"/>
              <a:t>Models Compared</a:t>
            </a:r>
            <a:endParaRPr sz="3240"/>
          </a:p>
        </p:txBody>
      </p:sp>
      <p:sp>
        <p:nvSpPr>
          <p:cNvPr id="236" name="Google Shape;236;p30"/>
          <p:cNvSpPr/>
          <p:nvPr/>
        </p:nvSpPr>
        <p:spPr>
          <a:xfrm>
            <a:off x="6357275" y="1607125"/>
            <a:ext cx="4520100" cy="483300"/>
          </a:xfrm>
          <a:prstGeom prst="roundRect">
            <a:avLst>
              <a:gd name="adj" fmla="val 16667"/>
            </a:avLst>
          </a:prstGeom>
          <a:solidFill>
            <a:srgbClr val="FC8F52"/>
          </a:solidFill>
          <a:ln w="25400" cap="flat" cmpd="sng">
            <a:solidFill>
              <a:srgbClr val="FC8F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rgbClr val="FFFFFF"/>
                </a:solidFill>
              </a:rPr>
              <a:t>Classifiers</a:t>
            </a:r>
            <a:endParaRPr sz="2000" dirty="0">
              <a:solidFill>
                <a:srgbClr val="FFFFFF"/>
              </a:solidFill>
            </a:endParaRPr>
          </a:p>
        </p:txBody>
      </p:sp>
      <p:sp>
        <p:nvSpPr>
          <p:cNvPr id="237" name="Google Shape;237;p30"/>
          <p:cNvSpPr/>
          <p:nvPr/>
        </p:nvSpPr>
        <p:spPr>
          <a:xfrm>
            <a:off x="6357275" y="2090425"/>
            <a:ext cx="4520100" cy="1536600"/>
          </a:xfrm>
          <a:prstGeom prst="rect">
            <a:avLst/>
          </a:prstGeom>
          <a:solidFill>
            <a:srgbClr val="FFE8CB">
              <a:alpha val="89800"/>
            </a:srgbClr>
          </a:solidFill>
          <a:ln w="9525" cap="flat" cmpd="sng">
            <a:solidFill>
              <a:srgbClr val="FFE8CB">
                <a:alpha val="89800"/>
              </a:srgbClr>
            </a:solidFill>
            <a:prstDash val="solid"/>
            <a:round/>
            <a:headEnd type="none" w="sm" len="sm"/>
            <a:tailEnd type="none" w="sm" len="sm"/>
          </a:ln>
        </p:spPr>
        <p:txBody>
          <a:bodyPr spcFirstLastPara="1" wrap="square" lIns="91425" tIns="91425" rIns="91425" bIns="91425" anchor="t" anchorCtr="0">
            <a:noAutofit/>
          </a:bodyPr>
          <a:lstStyle/>
          <a:p>
            <a:pPr marL="457200" marR="0" lvl="0" indent="-317500" algn="l" rtl="0">
              <a:lnSpc>
                <a:spcPct val="90000"/>
              </a:lnSpc>
              <a:spcBef>
                <a:spcPts val="0"/>
              </a:spcBef>
              <a:spcAft>
                <a:spcPts val="0"/>
              </a:spcAft>
              <a:buClr>
                <a:schemeClr val="dk1"/>
              </a:buClr>
              <a:buSzPts val="1400"/>
              <a:buChar char="●"/>
            </a:pPr>
            <a:r>
              <a:rPr lang="en-US" dirty="0"/>
              <a:t>Multi-class Logistic regression (LR)</a:t>
            </a:r>
            <a:endParaRPr dirty="0"/>
          </a:p>
          <a:p>
            <a:pPr marL="457200" marR="0" lvl="0" indent="-317500" algn="l" rtl="0">
              <a:lnSpc>
                <a:spcPct val="90000"/>
              </a:lnSpc>
              <a:spcBef>
                <a:spcPts val="0"/>
              </a:spcBef>
              <a:spcAft>
                <a:spcPts val="0"/>
              </a:spcAft>
              <a:buClr>
                <a:schemeClr val="dk1"/>
              </a:buClr>
              <a:buSzPts val="1400"/>
              <a:buChar char="●"/>
            </a:pPr>
            <a:r>
              <a:rPr lang="en-US" dirty="0"/>
              <a:t>Random Forest Classifier (RF)</a:t>
            </a:r>
            <a:endParaRPr dirty="0"/>
          </a:p>
          <a:p>
            <a:pPr marL="457200" marR="0" lvl="0" indent="-317500" algn="l" rtl="0">
              <a:lnSpc>
                <a:spcPct val="90000"/>
              </a:lnSpc>
              <a:spcBef>
                <a:spcPts val="0"/>
              </a:spcBef>
              <a:spcAft>
                <a:spcPts val="0"/>
              </a:spcAft>
              <a:buClr>
                <a:schemeClr val="dk1"/>
              </a:buClr>
              <a:buSzPts val="1400"/>
              <a:buChar char="●"/>
            </a:pPr>
            <a:r>
              <a:rPr lang="en-US" dirty="0"/>
              <a:t>Fully Connected Neural Network (FCNN)</a:t>
            </a:r>
            <a:endParaRPr dirty="0"/>
          </a:p>
          <a:p>
            <a:pPr marL="457200" marR="0" lvl="0" indent="-317500" algn="l" rtl="0">
              <a:lnSpc>
                <a:spcPct val="90000"/>
              </a:lnSpc>
              <a:spcBef>
                <a:spcPts val="0"/>
              </a:spcBef>
              <a:spcAft>
                <a:spcPts val="0"/>
              </a:spcAft>
              <a:buClr>
                <a:schemeClr val="dk1"/>
              </a:buClr>
              <a:buSzPts val="1400"/>
              <a:buChar char="●"/>
            </a:pPr>
            <a:r>
              <a:rPr lang="en-US" dirty="0"/>
              <a:t>LSTM Neural Network* (LSTM)</a:t>
            </a:r>
            <a:endParaRPr dirty="0"/>
          </a:p>
          <a:p>
            <a:pPr marL="457200" marR="0" lvl="0" indent="-317500" algn="l" rtl="0">
              <a:lnSpc>
                <a:spcPct val="90000"/>
              </a:lnSpc>
              <a:spcBef>
                <a:spcPts val="0"/>
              </a:spcBef>
              <a:spcAft>
                <a:spcPts val="0"/>
              </a:spcAft>
              <a:buClr>
                <a:schemeClr val="dk1"/>
              </a:buClr>
              <a:buSzPts val="1400"/>
              <a:buChar char="●"/>
            </a:pPr>
            <a:r>
              <a:rPr lang="en-US" dirty="0"/>
              <a:t>1D Convolutional Neural Network* (1DCNN)</a:t>
            </a:r>
            <a:endParaRPr dirty="0"/>
          </a:p>
          <a:p>
            <a:pPr marL="457200" marR="0" lvl="0" indent="-317500" algn="l" rtl="0">
              <a:lnSpc>
                <a:spcPct val="90000"/>
              </a:lnSpc>
              <a:spcBef>
                <a:spcPts val="0"/>
              </a:spcBef>
              <a:spcAft>
                <a:spcPts val="0"/>
              </a:spcAft>
              <a:buClr>
                <a:schemeClr val="dk1"/>
              </a:buClr>
              <a:buSzPts val="1400"/>
              <a:buChar char="●"/>
            </a:pPr>
            <a:r>
              <a:rPr lang="en-US" dirty="0"/>
              <a:t>Labelled LDA (LLDA)</a:t>
            </a:r>
            <a:r>
              <a:rPr lang="en-US" baseline="30000" dirty="0"/>
              <a:t>#</a:t>
            </a:r>
            <a:endParaRPr baseline="30000" dirty="0"/>
          </a:p>
        </p:txBody>
      </p:sp>
      <p:sp>
        <p:nvSpPr>
          <p:cNvPr id="238" name="Google Shape;238;p30"/>
          <p:cNvSpPr/>
          <p:nvPr/>
        </p:nvSpPr>
        <p:spPr>
          <a:xfrm>
            <a:off x="838200" y="1607125"/>
            <a:ext cx="4372500" cy="448200"/>
          </a:xfrm>
          <a:prstGeom prst="roundRect">
            <a:avLst>
              <a:gd name="adj" fmla="val 16667"/>
            </a:avLst>
          </a:prstGeom>
          <a:solidFill>
            <a:srgbClr val="4DC58D"/>
          </a:solidFill>
          <a:ln w="25400" cap="flat" cmpd="sng">
            <a:solidFill>
              <a:srgbClr val="4DC5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rgbClr val="FFFFFF"/>
                </a:solidFill>
              </a:rPr>
              <a:t>Embeddings</a:t>
            </a:r>
            <a:endParaRPr sz="2000" dirty="0">
              <a:solidFill>
                <a:srgbClr val="FFFFFF"/>
              </a:solidFill>
            </a:endParaRPr>
          </a:p>
        </p:txBody>
      </p:sp>
      <p:sp>
        <p:nvSpPr>
          <p:cNvPr id="239" name="Google Shape;239;p30"/>
          <p:cNvSpPr/>
          <p:nvPr/>
        </p:nvSpPr>
        <p:spPr>
          <a:xfrm>
            <a:off x="838200" y="2081950"/>
            <a:ext cx="4372500" cy="1536600"/>
          </a:xfrm>
          <a:prstGeom prst="rect">
            <a:avLst/>
          </a:prstGeom>
          <a:solidFill>
            <a:srgbClr val="D5ECE3">
              <a:alpha val="89800"/>
            </a:srgbClr>
          </a:solidFill>
          <a:ln w="9525" cap="flat" cmpd="sng">
            <a:solidFill>
              <a:srgbClr val="D5ECE3">
                <a:alpha val="89800"/>
              </a:srgbClr>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SzPts val="1400"/>
              <a:buChar char="●"/>
            </a:pPr>
            <a:r>
              <a:rPr lang="en-US" dirty="0"/>
              <a:t>Count Vectors from Descriptions (CV)</a:t>
            </a:r>
            <a:endParaRPr dirty="0"/>
          </a:p>
          <a:p>
            <a:pPr marL="457200" lvl="0" indent="-317500" algn="l" rtl="0">
              <a:lnSpc>
                <a:spcPct val="90000"/>
              </a:lnSpc>
              <a:spcBef>
                <a:spcPts val="0"/>
              </a:spcBef>
              <a:spcAft>
                <a:spcPts val="0"/>
              </a:spcAft>
              <a:buSzPts val="1400"/>
              <a:buChar char="●"/>
            </a:pPr>
            <a:r>
              <a:rPr lang="en-US" dirty="0" err="1"/>
              <a:t>Tf-idf</a:t>
            </a:r>
            <a:r>
              <a:rPr lang="en-US" dirty="0"/>
              <a:t> Vectors </a:t>
            </a:r>
            <a:r>
              <a:rPr lang="en-US" dirty="0">
                <a:solidFill>
                  <a:schemeClr val="dk1"/>
                </a:solidFill>
              </a:rPr>
              <a:t>from Descriptions</a:t>
            </a:r>
            <a:r>
              <a:rPr lang="en-US" dirty="0"/>
              <a:t>(TF)</a:t>
            </a:r>
            <a:endParaRPr dirty="0"/>
          </a:p>
          <a:p>
            <a:pPr marL="457200" lvl="0" indent="-317500" algn="l" rtl="0">
              <a:lnSpc>
                <a:spcPct val="90000"/>
              </a:lnSpc>
              <a:spcBef>
                <a:spcPts val="0"/>
              </a:spcBef>
              <a:spcAft>
                <a:spcPts val="0"/>
              </a:spcAft>
              <a:buSzPts val="1400"/>
              <a:buChar char="●"/>
            </a:pPr>
            <a:r>
              <a:rPr lang="en-US" dirty="0"/>
              <a:t>Word2Vec built from science corpus (W2V)</a:t>
            </a:r>
            <a:endParaRPr dirty="0"/>
          </a:p>
          <a:p>
            <a:pPr marL="457200" lvl="0" indent="-317500" algn="l" rtl="0">
              <a:lnSpc>
                <a:spcPct val="90000"/>
              </a:lnSpc>
              <a:spcBef>
                <a:spcPts val="0"/>
              </a:spcBef>
              <a:spcAft>
                <a:spcPts val="0"/>
              </a:spcAft>
              <a:buSzPts val="1400"/>
              <a:buChar char="●"/>
            </a:pPr>
            <a:r>
              <a:rPr lang="en-US" dirty="0"/>
              <a:t>Latent Dirichlet Allocation from corpus (LDA)</a:t>
            </a:r>
            <a:endParaRPr dirty="0"/>
          </a:p>
          <a:p>
            <a:pPr marL="0" lvl="0" indent="0" algn="l" rtl="0">
              <a:lnSpc>
                <a:spcPct val="90000"/>
              </a:lnSpc>
              <a:spcBef>
                <a:spcPts val="0"/>
              </a:spcBef>
              <a:spcAft>
                <a:spcPts val="0"/>
              </a:spcAft>
              <a:buNone/>
            </a:pPr>
            <a:endParaRPr dirty="0"/>
          </a:p>
        </p:txBody>
      </p:sp>
      <p:sp>
        <p:nvSpPr>
          <p:cNvPr id="240" name="Google Shape;240;p30"/>
          <p:cNvSpPr txBox="1"/>
          <p:nvPr/>
        </p:nvSpPr>
        <p:spPr>
          <a:xfrm>
            <a:off x="838200" y="5361225"/>
            <a:ext cx="96789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Avenir"/>
                <a:ea typeface="Avenir"/>
                <a:cs typeface="Avenir"/>
                <a:sym typeface="Avenir"/>
              </a:rPr>
              <a:t> *when using word2vec as embedding for LSTM and 1D convolutional networks, word embeddings for each word in the description is used as input, as opposed to averaging the embeddings together for other methods. </a:t>
            </a:r>
            <a:endParaRPr>
              <a:latin typeface="Avenir"/>
              <a:ea typeface="Avenir"/>
              <a:cs typeface="Avenir"/>
              <a:sym typeface="Avenir"/>
            </a:endParaRPr>
          </a:p>
        </p:txBody>
      </p:sp>
      <p:sp>
        <p:nvSpPr>
          <p:cNvPr id="241" name="Google Shape;241;p30"/>
          <p:cNvSpPr txBox="1"/>
          <p:nvPr/>
        </p:nvSpPr>
        <p:spPr>
          <a:xfrm>
            <a:off x="838200" y="6049650"/>
            <a:ext cx="96789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Avenir"/>
                <a:ea typeface="Avenir"/>
                <a:cs typeface="Avenir"/>
                <a:sym typeface="Avenir"/>
              </a:rPr>
              <a:t> </a:t>
            </a:r>
            <a:r>
              <a:rPr lang="en-US" baseline="30000">
                <a:latin typeface="Avenir"/>
                <a:ea typeface="Avenir"/>
                <a:cs typeface="Avenir"/>
                <a:sym typeface="Avenir"/>
              </a:rPr>
              <a:t>#</a:t>
            </a:r>
            <a:r>
              <a:rPr lang="en-US">
                <a:latin typeface="Avenir"/>
                <a:ea typeface="Avenir"/>
                <a:cs typeface="Avenir"/>
                <a:sym typeface="Avenir"/>
              </a:rPr>
              <a:t>For LLDA, the predicted keywords are labels with top 5 probability score from the label distribution. </a:t>
            </a:r>
            <a:endParaRPr>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a:t>Performance</a:t>
            </a:r>
            <a:endParaRPr/>
          </a:p>
        </p:txBody>
      </p:sp>
      <p:sp>
        <p:nvSpPr>
          <p:cNvPr id="247" name="Google Shape;247;p31"/>
          <p:cNvSpPr txBox="1"/>
          <p:nvPr/>
        </p:nvSpPr>
        <p:spPr>
          <a:xfrm>
            <a:off x="838200" y="5811261"/>
            <a:ext cx="10515599"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Fully connected neural network with word embeddings from Earth science corpus performed the best.</a:t>
            </a:r>
            <a:endParaRPr sz="1800" dirty="0"/>
          </a:p>
        </p:txBody>
      </p:sp>
      <p:pic>
        <p:nvPicPr>
          <p:cNvPr id="248" name="Google Shape;248;p31"/>
          <p:cNvPicPr preferRelativeResize="0"/>
          <p:nvPr/>
        </p:nvPicPr>
        <p:blipFill>
          <a:blip r:embed="rId3">
            <a:alphaModFix/>
          </a:blip>
          <a:stretch>
            <a:fillRect/>
          </a:stretch>
        </p:blipFill>
        <p:spPr>
          <a:xfrm>
            <a:off x="2169793" y="1133473"/>
            <a:ext cx="7490047" cy="44839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838200" y="355102"/>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dirty="0">
                <a:solidFill>
                  <a:schemeClr val="bg1"/>
                </a:solidFill>
              </a:rPr>
              <a:t>Tool Demo: </a:t>
            </a:r>
            <a:r>
              <a:rPr lang="en-US" u="sng" dirty="0">
                <a:solidFill>
                  <a:schemeClr val="bg1"/>
                </a:solidFill>
                <a:hlinkClick r:id="rId5">
                  <a:extLst>
                    <a:ext uri="{A12FA001-AC4F-418D-AE19-62706E023703}">
                      <ahyp:hlinkClr xmlns:ahyp="http://schemas.microsoft.com/office/drawing/2018/hyperlinkcolor" val="tx"/>
                    </a:ext>
                  </a:extLst>
                </a:hlinkClick>
              </a:rPr>
              <a:t>https://gcmd.nasa-impact.net/</a:t>
            </a:r>
            <a:endParaRPr dirty="0">
              <a:solidFill>
                <a:schemeClr val="bg1"/>
              </a:solidFill>
            </a:endParaRPr>
          </a:p>
        </p:txBody>
      </p:sp>
      <p:pic>
        <p:nvPicPr>
          <p:cNvPr id="2" name="gcmd_keyword_demo.mp4" descr="gcmd_keyword_demo.mp4">
            <a:hlinkClick r:id="" action="ppaction://media"/>
            <a:extLst>
              <a:ext uri="{FF2B5EF4-FFF2-40B4-BE49-F238E27FC236}">
                <a16:creationId xmlns:a16="http://schemas.microsoft.com/office/drawing/2014/main" id="{6809AE1E-5114-0043-A9DE-C46E1758B6A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323067" y="1133349"/>
            <a:ext cx="9545865" cy="536954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0">
                <p:cTn id="7" fill="remove"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a:t>Questions?</a:t>
            </a:r>
            <a:endParaRPr sz="3240"/>
          </a:p>
        </p:txBody>
      </p:sp>
      <p:sp>
        <p:nvSpPr>
          <p:cNvPr id="262" name="Google Shape;262;p33"/>
          <p:cNvSpPr txBox="1">
            <a:spLocks noGrp="1"/>
          </p:cNvSpPr>
          <p:nvPr>
            <p:ph type="body" idx="1"/>
          </p:nvPr>
        </p:nvSpPr>
        <p:spPr>
          <a:xfrm>
            <a:off x="838200" y="1745675"/>
            <a:ext cx="10515600" cy="33561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300"/>
              </a:spcBef>
              <a:spcAft>
                <a:spcPts val="0"/>
              </a:spcAft>
              <a:buNone/>
            </a:pPr>
            <a:r>
              <a:rPr lang="en-US" sz="3200"/>
              <a:t>Feel free to contact:  </a:t>
            </a:r>
            <a:endParaRPr sz="3200"/>
          </a:p>
          <a:p>
            <a:pPr marL="0" lvl="0" indent="0" algn="ctr" rtl="0">
              <a:lnSpc>
                <a:spcPct val="150000"/>
              </a:lnSpc>
              <a:spcBef>
                <a:spcPts val="300"/>
              </a:spcBef>
              <a:spcAft>
                <a:spcPts val="0"/>
              </a:spcAft>
              <a:buNone/>
            </a:pPr>
            <a:r>
              <a:rPr lang="en-US" sz="3200"/>
              <a:t>Rahul Ramachandran</a:t>
            </a:r>
            <a:endParaRPr sz="3200">
              <a:latin typeface="Arial"/>
              <a:ea typeface="Arial"/>
              <a:cs typeface="Arial"/>
              <a:sym typeface="Arial"/>
            </a:endParaRPr>
          </a:p>
          <a:p>
            <a:pPr marL="0" lvl="0" indent="0" algn="ctr" rtl="0">
              <a:lnSpc>
                <a:spcPct val="150000"/>
              </a:lnSpc>
              <a:spcBef>
                <a:spcPts val="300"/>
              </a:spcBef>
              <a:spcAft>
                <a:spcPts val="0"/>
              </a:spcAft>
              <a:buNone/>
            </a:pPr>
            <a:r>
              <a:rPr lang="en-US" sz="3200"/>
              <a:t>rahul</a:t>
            </a:r>
            <a:r>
              <a:rPr lang="en-US" sz="3200">
                <a:latin typeface="Arial"/>
                <a:ea typeface="Arial"/>
                <a:cs typeface="Arial"/>
                <a:sym typeface="Arial"/>
              </a:rPr>
              <a:t>.</a:t>
            </a:r>
            <a:r>
              <a:rPr lang="en-US" sz="3200"/>
              <a:t>ramachandran</a:t>
            </a:r>
            <a:r>
              <a:rPr lang="en-US" sz="3200">
                <a:latin typeface="Arial"/>
                <a:ea typeface="Arial"/>
                <a:cs typeface="Arial"/>
                <a:sym typeface="Arial"/>
              </a:rPr>
              <a:t>@</a:t>
            </a:r>
            <a:r>
              <a:rPr lang="en-US" sz="3200"/>
              <a:t>nasa.gov</a:t>
            </a:r>
            <a:endParaRPr/>
          </a:p>
          <a:p>
            <a:pPr marL="1371600" lvl="2" indent="-228600" algn="l" rtl="0">
              <a:lnSpc>
                <a:spcPct val="90000"/>
              </a:lnSpc>
              <a:spcBef>
                <a:spcPts val="300"/>
              </a:spcBef>
              <a:spcAft>
                <a:spcPts val="0"/>
              </a:spcAft>
              <a:buSzPts val="2000"/>
              <a:buNone/>
            </a:pPr>
            <a:endParaRPr/>
          </a:p>
        </p:txBody>
      </p:sp>
      <p:sp>
        <p:nvSpPr>
          <p:cNvPr id="263" name="Google Shape;263;p33"/>
          <p:cNvSpPr txBox="1"/>
          <p:nvPr/>
        </p:nvSpPr>
        <p:spPr>
          <a:xfrm>
            <a:off x="257025" y="5689675"/>
            <a:ext cx="11096700" cy="98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800">
                <a:solidFill>
                  <a:schemeClr val="dk1"/>
                </a:solidFill>
              </a:rPr>
              <a:t>Citations:</a:t>
            </a:r>
            <a:endParaRPr sz="800">
              <a:solidFill>
                <a:schemeClr val="dk1"/>
              </a:solidFill>
            </a:endParaRPr>
          </a:p>
          <a:p>
            <a:pPr marL="0" lvl="0" indent="0" algn="l" rtl="0">
              <a:lnSpc>
                <a:spcPct val="90000"/>
              </a:lnSpc>
              <a:spcBef>
                <a:spcPts val="500"/>
              </a:spcBef>
              <a:spcAft>
                <a:spcPts val="0"/>
              </a:spcAft>
              <a:buNone/>
            </a:pPr>
            <a:r>
              <a:rPr lang="en-US" sz="800">
                <a:solidFill>
                  <a:schemeClr val="dk1"/>
                </a:solidFill>
              </a:rPr>
              <a:t>A. Gladkova et al., “Analogy-based detection of morphological and semantic relations with word embeddings: what works and what doesn’t," In </a:t>
            </a:r>
            <a:r>
              <a:rPr lang="en-US" sz="800" i="1">
                <a:solidFill>
                  <a:schemeClr val="dk1"/>
                </a:solidFill>
              </a:rPr>
              <a:t>Proceedings of the NAACL Student Research Workshop</a:t>
            </a:r>
            <a:r>
              <a:rPr lang="en-US" sz="800">
                <a:solidFill>
                  <a:schemeClr val="dk1"/>
                </a:solidFill>
              </a:rPr>
              <a:t>, 2016.</a:t>
            </a:r>
            <a:endParaRPr sz="800">
              <a:solidFill>
                <a:schemeClr val="dk1"/>
              </a:solidFill>
            </a:endParaRPr>
          </a:p>
          <a:p>
            <a:pPr marL="0" lvl="0" indent="0" algn="l" rtl="0">
              <a:lnSpc>
                <a:spcPct val="90000"/>
              </a:lnSpc>
              <a:spcBef>
                <a:spcPts val="500"/>
              </a:spcBef>
              <a:spcAft>
                <a:spcPts val="0"/>
              </a:spcAft>
              <a:buNone/>
            </a:pPr>
            <a:r>
              <a:rPr lang="en-US" sz="800">
                <a:solidFill>
                  <a:schemeClr val="dk1"/>
                </a:solidFill>
              </a:rPr>
              <a:t>J. Pennington et al., “Glove: Global Vectors for Word Representation,” in </a:t>
            </a:r>
            <a:r>
              <a:rPr lang="en-US" sz="800" i="1">
                <a:solidFill>
                  <a:schemeClr val="dk1"/>
                </a:solidFill>
              </a:rPr>
              <a:t>Proceedings of the 2014 Conference on Empirical Methods in Natural Language Processing (EMNLP)</a:t>
            </a:r>
            <a:r>
              <a:rPr lang="en-US" sz="800">
                <a:solidFill>
                  <a:schemeClr val="dk1"/>
                </a:solidFill>
              </a:rPr>
              <a:t>, 2014.</a:t>
            </a:r>
            <a:endParaRPr sz="800">
              <a:solidFill>
                <a:schemeClr val="dk1"/>
              </a:solidFill>
            </a:endParaRPr>
          </a:p>
          <a:p>
            <a:pPr marL="0" lvl="0" indent="0" algn="l" rtl="0">
              <a:lnSpc>
                <a:spcPct val="90000"/>
              </a:lnSpc>
              <a:spcBef>
                <a:spcPts val="500"/>
              </a:spcBef>
              <a:spcAft>
                <a:spcPts val="500"/>
              </a:spcAft>
              <a:buNone/>
            </a:pPr>
            <a:r>
              <a:rPr lang="en-US" sz="800">
                <a:solidFill>
                  <a:schemeClr val="dk1"/>
                </a:solidFill>
              </a:rPr>
              <a:t>D. Rozado, “Using Word Embeddings to Analyze how Universities Conceptualize ‘Diversity’ in their Online Institutional Presence,” </a:t>
            </a:r>
            <a:r>
              <a:rPr lang="en-US" sz="800" i="1">
                <a:solidFill>
                  <a:schemeClr val="dk1"/>
                </a:solidFill>
              </a:rPr>
              <a:t>Society</a:t>
            </a:r>
            <a:r>
              <a:rPr lang="en-US" sz="800">
                <a:solidFill>
                  <a:schemeClr val="dk1"/>
                </a:solidFill>
              </a:rPr>
              <a:t> 56, 256–26.</a:t>
            </a:r>
            <a:endParaRPr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838200" y="355102"/>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lnSpc>
                <a:spcPct val="90000"/>
              </a:lnSpc>
              <a:spcBef>
                <a:spcPts val="0"/>
              </a:spcBef>
              <a:spcAft>
                <a:spcPts val="0"/>
              </a:spcAft>
              <a:buSzPts val="3600"/>
              <a:buNone/>
            </a:pPr>
            <a:r>
              <a:rPr lang="en-US" sz="3240" dirty="0"/>
              <a:t>Word Embeddings: An Overview</a:t>
            </a:r>
            <a:endParaRPr sz="3240" dirty="0"/>
          </a:p>
        </p:txBody>
      </p:sp>
      <p:sp>
        <p:nvSpPr>
          <p:cNvPr id="76" name="Google Shape;76;p13"/>
          <p:cNvSpPr txBox="1"/>
          <p:nvPr/>
        </p:nvSpPr>
        <p:spPr>
          <a:xfrm>
            <a:off x="838200" y="1255350"/>
            <a:ext cx="4758600" cy="4376400"/>
          </a:xfrm>
          <a:prstGeom prst="rect">
            <a:avLst/>
          </a:prstGeom>
          <a:noFill/>
          <a:ln>
            <a:noFill/>
          </a:ln>
        </p:spPr>
        <p:txBody>
          <a:bodyPr spcFirstLastPara="1" wrap="square" lIns="68575" tIns="68575" rIns="68575" bIns="68575" anchor="t" anchorCtr="0">
            <a:noAutofit/>
          </a:bodyPr>
          <a:lstStyle/>
          <a:p>
            <a:pPr marL="342900" lvl="0" indent="-279400" algn="l" rtl="0">
              <a:spcBef>
                <a:spcPts val="0"/>
              </a:spcBef>
              <a:spcAft>
                <a:spcPts val="0"/>
              </a:spcAft>
              <a:buClr>
                <a:srgbClr val="000000"/>
              </a:buClr>
              <a:buSzPts val="1800"/>
              <a:buChar char="●"/>
            </a:pPr>
            <a:r>
              <a:rPr lang="en-US" sz="1800" dirty="0">
                <a:solidFill>
                  <a:srgbClr val="000000"/>
                </a:solidFill>
              </a:rPr>
              <a:t>Numerical representation of text</a:t>
            </a:r>
            <a:endParaRPr sz="1800" dirty="0">
              <a:solidFill>
                <a:srgbClr val="000000"/>
              </a:solidFill>
            </a:endParaRPr>
          </a:p>
          <a:p>
            <a:pPr marL="342900" lvl="0" indent="-279400" algn="l" rtl="0">
              <a:spcBef>
                <a:spcPts val="0"/>
              </a:spcBef>
              <a:spcAft>
                <a:spcPts val="0"/>
              </a:spcAft>
              <a:buClr>
                <a:srgbClr val="000000"/>
              </a:buClr>
              <a:buSzPts val="1800"/>
              <a:buChar char="●"/>
            </a:pPr>
            <a:r>
              <a:rPr lang="en-US" sz="1800" dirty="0">
                <a:solidFill>
                  <a:srgbClr val="000000"/>
                </a:solidFill>
              </a:rPr>
              <a:t>Maps words or phrases from the vocabulary to vectors of real numbers</a:t>
            </a:r>
            <a:endParaRPr sz="1800" dirty="0">
              <a:solidFill>
                <a:srgbClr val="000000"/>
              </a:solidFill>
            </a:endParaRPr>
          </a:p>
          <a:p>
            <a:pPr marL="342900" lvl="0" indent="-279400" algn="l" rtl="0">
              <a:spcBef>
                <a:spcPts val="0"/>
              </a:spcBef>
              <a:spcAft>
                <a:spcPts val="0"/>
              </a:spcAft>
              <a:buClr>
                <a:srgbClr val="000000"/>
              </a:buClr>
              <a:buSzPts val="1800"/>
              <a:buChar char="●"/>
            </a:pPr>
            <a:r>
              <a:rPr lang="en-US" sz="1800" dirty="0">
                <a:solidFill>
                  <a:srgbClr val="000000"/>
                </a:solidFill>
              </a:rPr>
              <a:t>Can be used for:</a:t>
            </a:r>
            <a:endParaRPr sz="1800" dirty="0">
              <a:solidFill>
                <a:srgbClr val="000000"/>
              </a:solidFill>
            </a:endParaRPr>
          </a:p>
          <a:p>
            <a:pPr marL="685800" lvl="1" indent="-260350" algn="l" rtl="0">
              <a:spcBef>
                <a:spcPts val="0"/>
              </a:spcBef>
              <a:spcAft>
                <a:spcPts val="0"/>
              </a:spcAft>
              <a:buClr>
                <a:srgbClr val="000000"/>
              </a:buClr>
              <a:buSzPts val="1500"/>
              <a:buChar char="○"/>
            </a:pPr>
            <a:r>
              <a:rPr lang="en-US" sz="1500" dirty="0">
                <a:solidFill>
                  <a:srgbClr val="000000"/>
                </a:solidFill>
              </a:rPr>
              <a:t>compact and machine-readable representation of words in a corpus</a:t>
            </a:r>
            <a:endParaRPr sz="1500" dirty="0">
              <a:solidFill>
                <a:srgbClr val="000000"/>
              </a:solidFill>
            </a:endParaRPr>
          </a:p>
          <a:p>
            <a:pPr marL="685800" lvl="1" indent="-260350" algn="l" rtl="0">
              <a:spcBef>
                <a:spcPts val="0"/>
              </a:spcBef>
              <a:spcAft>
                <a:spcPts val="0"/>
              </a:spcAft>
              <a:buClr>
                <a:srgbClr val="000000"/>
              </a:buClr>
              <a:buSzPts val="1500"/>
              <a:buChar char="○"/>
            </a:pPr>
            <a:r>
              <a:rPr lang="en-US" sz="1500" dirty="0">
                <a:solidFill>
                  <a:srgbClr val="000000"/>
                </a:solidFill>
              </a:rPr>
              <a:t>performing statistical analysis on corpus</a:t>
            </a:r>
            <a:endParaRPr sz="1500" dirty="0">
              <a:solidFill>
                <a:srgbClr val="000000"/>
              </a:solidFill>
            </a:endParaRPr>
          </a:p>
          <a:p>
            <a:pPr marL="685800" lvl="1" indent="-260350" algn="l" rtl="0">
              <a:spcBef>
                <a:spcPts val="0"/>
              </a:spcBef>
              <a:spcAft>
                <a:spcPts val="0"/>
              </a:spcAft>
              <a:buClr>
                <a:srgbClr val="000000"/>
              </a:buClr>
              <a:buSzPts val="1500"/>
              <a:buChar char="○"/>
            </a:pPr>
            <a:r>
              <a:rPr lang="en-US" sz="1500" dirty="0">
                <a:solidFill>
                  <a:srgbClr val="000000"/>
                </a:solidFill>
              </a:rPr>
              <a:t>embedding text as input into ML models</a:t>
            </a:r>
            <a:endParaRPr sz="1500" dirty="0">
              <a:solidFill>
                <a:srgbClr val="000000"/>
              </a:solidFill>
            </a:endParaRPr>
          </a:p>
          <a:p>
            <a:pPr marL="685800" lvl="0" indent="0" algn="l" rtl="0">
              <a:spcBef>
                <a:spcPts val="0"/>
              </a:spcBef>
              <a:spcAft>
                <a:spcPts val="0"/>
              </a:spcAft>
              <a:buNone/>
            </a:pPr>
            <a:endParaRPr sz="600" dirty="0">
              <a:solidFill>
                <a:srgbClr val="000000"/>
              </a:solidFill>
            </a:endParaRPr>
          </a:p>
          <a:p>
            <a:pPr marL="342900" lvl="0" indent="-279400" algn="l" rtl="0">
              <a:spcBef>
                <a:spcPts val="0"/>
              </a:spcBef>
              <a:spcAft>
                <a:spcPts val="0"/>
              </a:spcAft>
              <a:buClr>
                <a:srgbClr val="000000"/>
              </a:buClr>
              <a:buSzPts val="1800"/>
              <a:buChar char="●"/>
            </a:pPr>
            <a:r>
              <a:rPr lang="en-US" sz="1800" dirty="0">
                <a:solidFill>
                  <a:srgbClr val="000000"/>
                </a:solidFill>
              </a:rPr>
              <a:t>Types of word embeddings:</a:t>
            </a:r>
            <a:endParaRPr sz="1800" dirty="0">
              <a:solidFill>
                <a:srgbClr val="000000"/>
              </a:solidFill>
            </a:endParaRPr>
          </a:p>
          <a:p>
            <a:pPr marL="685800" lvl="1" indent="-260350" algn="l" rtl="0">
              <a:spcBef>
                <a:spcPts val="0"/>
              </a:spcBef>
              <a:spcAft>
                <a:spcPts val="0"/>
              </a:spcAft>
              <a:buClr>
                <a:srgbClr val="000000"/>
              </a:buClr>
              <a:buSzPts val="1500"/>
              <a:buChar char="○"/>
            </a:pPr>
            <a:r>
              <a:rPr lang="en-US" sz="1500" dirty="0">
                <a:solidFill>
                  <a:srgbClr val="000000"/>
                </a:solidFill>
              </a:rPr>
              <a:t>Count Vectors (CV)</a:t>
            </a:r>
            <a:endParaRPr sz="1500" dirty="0">
              <a:solidFill>
                <a:srgbClr val="000000"/>
              </a:solidFill>
            </a:endParaRPr>
          </a:p>
          <a:p>
            <a:pPr marL="685800" lvl="1" indent="-260350" algn="l" rtl="0">
              <a:spcBef>
                <a:spcPts val="0"/>
              </a:spcBef>
              <a:spcAft>
                <a:spcPts val="0"/>
              </a:spcAft>
              <a:buClr>
                <a:srgbClr val="000000"/>
              </a:buClr>
              <a:buSzPts val="1500"/>
              <a:buChar char="○"/>
            </a:pPr>
            <a:r>
              <a:rPr lang="en-US" sz="1500" dirty="0" err="1">
                <a:solidFill>
                  <a:srgbClr val="000000"/>
                </a:solidFill>
              </a:rPr>
              <a:t>Tf-idf</a:t>
            </a:r>
            <a:r>
              <a:rPr lang="en-US" sz="1500" dirty="0">
                <a:solidFill>
                  <a:srgbClr val="000000"/>
                </a:solidFill>
              </a:rPr>
              <a:t> Vectors (TF)</a:t>
            </a:r>
            <a:endParaRPr sz="1500" dirty="0">
              <a:solidFill>
                <a:srgbClr val="000000"/>
              </a:solidFill>
            </a:endParaRPr>
          </a:p>
          <a:p>
            <a:pPr marL="685800" lvl="1" indent="-260350" algn="l" rtl="0">
              <a:spcBef>
                <a:spcPts val="0"/>
              </a:spcBef>
              <a:spcAft>
                <a:spcPts val="0"/>
              </a:spcAft>
              <a:buClr>
                <a:srgbClr val="000000"/>
              </a:buClr>
              <a:buSzPts val="1500"/>
              <a:buChar char="○"/>
            </a:pPr>
            <a:r>
              <a:rPr lang="en-US" sz="1500" u="sng" dirty="0">
                <a:solidFill>
                  <a:srgbClr val="0097A7"/>
                </a:solidFill>
                <a:hlinkClick r:id="rId3"/>
              </a:rPr>
              <a:t>Word2Vec</a:t>
            </a:r>
            <a:r>
              <a:rPr lang="en-US" sz="1500" dirty="0">
                <a:solidFill>
                  <a:srgbClr val="000000"/>
                </a:solidFill>
              </a:rPr>
              <a:t> (W2V)</a:t>
            </a:r>
            <a:endParaRPr sz="1500" dirty="0">
              <a:solidFill>
                <a:srgbClr val="000000"/>
              </a:solidFill>
            </a:endParaRPr>
          </a:p>
          <a:p>
            <a:pPr marL="685800" lvl="1" indent="-260350" algn="l" rtl="0">
              <a:spcBef>
                <a:spcPts val="0"/>
              </a:spcBef>
              <a:spcAft>
                <a:spcPts val="0"/>
              </a:spcAft>
              <a:buClr>
                <a:srgbClr val="000000"/>
              </a:buClr>
              <a:buSzPts val="1500"/>
              <a:buChar char="○"/>
            </a:pPr>
            <a:r>
              <a:rPr lang="en-US" sz="1500" dirty="0">
                <a:solidFill>
                  <a:srgbClr val="000000"/>
                </a:solidFill>
              </a:rPr>
              <a:t>Latent Dirichlet Allocation (LDA)</a:t>
            </a:r>
            <a:endParaRPr sz="1500" dirty="0">
              <a:solidFill>
                <a:srgbClr val="000000"/>
              </a:solidFill>
            </a:endParaRPr>
          </a:p>
          <a:p>
            <a:pPr marL="0" lvl="0" indent="0" algn="l" rtl="0">
              <a:spcBef>
                <a:spcPts val="0"/>
              </a:spcBef>
              <a:spcAft>
                <a:spcPts val="0"/>
              </a:spcAft>
              <a:buNone/>
            </a:pPr>
            <a:endParaRPr sz="600" dirty="0">
              <a:solidFill>
                <a:srgbClr val="000000"/>
              </a:solidFill>
            </a:endParaRPr>
          </a:p>
          <a:p>
            <a:pPr marL="342900" lvl="0" indent="-279400" algn="l" rtl="0">
              <a:spcBef>
                <a:spcPts val="0"/>
              </a:spcBef>
              <a:spcAft>
                <a:spcPts val="0"/>
              </a:spcAft>
              <a:buClr>
                <a:srgbClr val="000000"/>
              </a:buClr>
              <a:buSzPts val="1800"/>
              <a:buFont typeface="Avenir"/>
              <a:buChar char="●"/>
            </a:pPr>
            <a:r>
              <a:rPr lang="en-US" sz="1800" b="1" dirty="0">
                <a:solidFill>
                  <a:srgbClr val="000000"/>
                </a:solidFill>
              </a:rPr>
              <a:t>Utilized</a:t>
            </a:r>
            <a:r>
              <a:rPr lang="en-US" sz="1800" dirty="0">
                <a:solidFill>
                  <a:srgbClr val="000000"/>
                </a:solidFill>
              </a:rPr>
              <a:t> </a:t>
            </a:r>
            <a:r>
              <a:rPr lang="en-US" sz="1800" b="1" dirty="0">
                <a:solidFill>
                  <a:srgbClr val="000000"/>
                </a:solidFill>
              </a:rPr>
              <a:t>Word2Vec: trained on a corpus of ~23,000 Earth science journal articles</a:t>
            </a:r>
            <a:endParaRPr sz="1800" b="1" dirty="0">
              <a:solidFill>
                <a:srgbClr val="000000"/>
              </a:solidFill>
            </a:endParaRPr>
          </a:p>
        </p:txBody>
      </p:sp>
      <p:pic>
        <p:nvPicPr>
          <p:cNvPr id="77" name="Google Shape;77;p13" descr="@Article{Rozado2019,&#10;author=&quot;Rozado, David&quot;,&#10;title=&quot;Using Word Embeddings to Analyze how Universities Conceptualize ``Diversity'' in their Online Institutional Presence&quot;,&#10;journal=&quot;Society&quot;,&#10;year=&quot;2019&quot;,&#10;month=&quot;Jun&quot;,&#10;day=&quot;01&quot;,&#10;volume=&quot;56&quot;,&#10;number=&quot;3&quot;,&#10;pages=&quot;256--266&quot;,&#10;abstract=&quot;The term diversity can be operationalized demographically (in terms of physical or external characteristics such as race, gender, ethnicity and nationality) or intellectually (in terms of mental phenomena such as viewpoints, beliefs, ideas and political opinion). This work examines the context in which the concept of diversity is used by 50 US elite universities in their online institutional presence. Distributional semantics theory is leveraged to quantify semantic similarity between linguistic items based on their distributional properties in a large sample of language data taken from universities online profiles. The language modelling is carried out using Word2vec, a state-of-the-art machine learning model widely used by the natural language processing community to create vector representations of words (i.e. word embeddings). The model uses a neural network trained to reconstruct the linguistic context of words in the training corpus. As a by-product of the training objective, word2vec embeds words into a learned vector space where words that share common contexts and thus semantic meaning according to the distributional hypotheses, are located in close proximity to one another. A quantitative analysis of cosine similarities between word vectors derived from the corpus of text retrieved from universities online institutional profiles shows that the diversity concept is much closer to demographic operationalisations of diversity such as race, gender, ethnicity or nationality than to intellectual ones such as viewpoints, values, beliefs or political orientation. That is, the universities studied tend to use the word diversity predominantly in its demographic denotation to refer to variety of external appearance instead of to variety of mental phenomena. This is significant in light of the severe lack of ideological diversity in universities across the US, with the vast majority of faculty leaning left of center. Universities emphasis on the usage of the term diversity to denote demographic subtypes of diversity could be indicative of a majority power structure in the Academy which tries to hinder the fostering of viewpoint diversity by steering diversity efforts towards demographic interpretations of the word. At the very least, the results of this work suggest that universities, as judged from the way they use language in their own online institutional profiles, prioritize demographic types of diversity around variety of external appearance cues over intellectual heterogeneity.&quot;,&#10;issn=&quot;1936-4725&quot;,&#10;doi=&quot;10.1007/s12115-019-00362-9&quot;,&#10;url=&quot;https://doi.org/10.1007/s12115-019-00362-9&quot;&#10;}&#10;&#10;"/>
          <p:cNvPicPr preferRelativeResize="0"/>
          <p:nvPr/>
        </p:nvPicPr>
        <p:blipFill>
          <a:blip r:embed="rId4">
            <a:alphaModFix/>
          </a:blip>
          <a:stretch>
            <a:fillRect/>
          </a:stretch>
        </p:blipFill>
        <p:spPr>
          <a:xfrm>
            <a:off x="5683067" y="1255350"/>
            <a:ext cx="5670732" cy="4309276"/>
          </a:xfrm>
          <a:prstGeom prst="rect">
            <a:avLst/>
          </a:prstGeom>
          <a:noFill/>
          <a:ln w="9525" cap="flat" cmpd="sng">
            <a:solidFill>
              <a:srgbClr val="000000"/>
            </a:solidFill>
            <a:prstDash val="solid"/>
            <a:round/>
            <a:headEnd type="none" w="sm" len="sm"/>
            <a:tailEnd type="none" w="sm" len="sm"/>
          </a:ln>
        </p:spPr>
      </p:pic>
      <p:sp>
        <p:nvSpPr>
          <p:cNvPr id="78" name="Google Shape;78;p13"/>
          <p:cNvSpPr txBox="1"/>
          <p:nvPr/>
        </p:nvSpPr>
        <p:spPr>
          <a:xfrm>
            <a:off x="9620750" y="5631750"/>
            <a:ext cx="1733100" cy="325200"/>
          </a:xfrm>
          <a:prstGeom prst="rect">
            <a:avLst/>
          </a:prstGeom>
          <a:noFill/>
          <a:ln>
            <a:noFill/>
          </a:ln>
        </p:spPr>
        <p:txBody>
          <a:bodyPr spcFirstLastPara="1" wrap="square" lIns="68575" tIns="68575" rIns="68575" bIns="68575" anchor="t" anchorCtr="0">
            <a:noAutofit/>
          </a:bodyPr>
          <a:lstStyle/>
          <a:p>
            <a:pPr marL="0" lvl="0" indent="0" algn="r" rtl="0">
              <a:spcBef>
                <a:spcPts val="0"/>
              </a:spcBef>
              <a:spcAft>
                <a:spcPts val="0"/>
              </a:spcAft>
              <a:buNone/>
            </a:pPr>
            <a:r>
              <a:rPr lang="en-US" sz="1100"/>
              <a:t>Image:  Rozado, 2019</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ctrTitle"/>
          </p:nvPr>
        </p:nvSpPr>
        <p:spPr>
          <a:xfrm>
            <a:off x="838200" y="324077"/>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a:t>Experiment 1</a:t>
            </a:r>
            <a:endParaRPr/>
          </a:p>
        </p:txBody>
      </p:sp>
      <p:sp>
        <p:nvSpPr>
          <p:cNvPr id="85" name="Google Shape;85;p14"/>
          <p:cNvSpPr txBox="1">
            <a:spLocks noGrp="1"/>
          </p:cNvSpPr>
          <p:nvPr>
            <p:ph type="subTitle" idx="1"/>
          </p:nvPr>
        </p:nvSpPr>
        <p:spPr>
          <a:xfrm>
            <a:off x="1524000" y="3177540"/>
            <a:ext cx="9144000" cy="1052161"/>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600" dirty="0">
                <a:latin typeface="Arial"/>
                <a:ea typeface="Arial"/>
                <a:cs typeface="Arial"/>
                <a:sym typeface="Arial"/>
              </a:rPr>
              <a:t>Analogy Prediction</a:t>
            </a:r>
            <a:endParaRPr sz="36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838200" y="324077"/>
            <a:ext cx="10515600" cy="640200"/>
          </a:xfrm>
          <a:prstGeom prst="rect">
            <a:avLst/>
          </a:prstGeom>
        </p:spPr>
        <p:txBody>
          <a:bodyPr spcFirstLastPara="1" wrap="square" lIns="0" tIns="91425" rIns="0" bIns="91425" anchor="ctr" anchorCtr="1">
            <a:noAutofit/>
          </a:bodyPr>
          <a:lstStyle/>
          <a:p>
            <a:pPr marL="0" lvl="0" indent="0" algn="ctr" rtl="0">
              <a:spcBef>
                <a:spcPts val="0"/>
              </a:spcBef>
              <a:spcAft>
                <a:spcPts val="0"/>
              </a:spcAft>
              <a:buNone/>
            </a:pPr>
            <a:r>
              <a:rPr lang="en-US" dirty="0"/>
              <a:t>Research Problem and Question</a:t>
            </a:r>
            <a:endParaRPr dirty="0"/>
          </a:p>
        </p:txBody>
      </p:sp>
      <p:sp>
        <p:nvSpPr>
          <p:cNvPr id="92" name="Google Shape;92;p15"/>
          <p:cNvSpPr txBox="1">
            <a:spLocks noGrp="1"/>
          </p:cNvSpPr>
          <p:nvPr>
            <p:ph type="subTitle" idx="1"/>
          </p:nvPr>
        </p:nvSpPr>
        <p:spPr>
          <a:xfrm>
            <a:off x="1524000" y="1273075"/>
            <a:ext cx="9771600" cy="44970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sz="2400" dirty="0">
                <a:latin typeface="Arial"/>
                <a:ea typeface="Arial"/>
                <a:cs typeface="Arial"/>
                <a:sym typeface="Arial"/>
              </a:rPr>
              <a:t>Non-domain specific word embeddings have been shown to predict general language analogies (e.g. king : man :: queen : ?) with reported accuracies exceeding 80%</a:t>
            </a:r>
            <a:r>
              <a:rPr lang="en-US" sz="2400" baseline="30000" dirty="0">
                <a:latin typeface="Arial"/>
                <a:ea typeface="Arial"/>
                <a:cs typeface="Arial"/>
                <a:sym typeface="Arial"/>
              </a:rPr>
              <a:t>1</a:t>
            </a:r>
            <a:r>
              <a:rPr lang="en-US" sz="2400" dirty="0">
                <a:latin typeface="Arial"/>
                <a:ea typeface="Arial"/>
                <a:cs typeface="Arial"/>
                <a:sym typeface="Arial"/>
              </a:rPr>
              <a:t>. </a:t>
            </a:r>
            <a:endParaRPr sz="2400" dirty="0">
              <a:latin typeface="Arial"/>
              <a:ea typeface="Arial"/>
              <a:cs typeface="Arial"/>
              <a:sym typeface="Arial"/>
            </a:endParaRPr>
          </a:p>
          <a:p>
            <a:pPr marL="457200" lvl="0" indent="-381000" algn="l" rtl="0">
              <a:spcBef>
                <a:spcPts val="0"/>
              </a:spcBef>
              <a:spcAft>
                <a:spcPts val="0"/>
              </a:spcAft>
              <a:buSzPts val="2400"/>
              <a:buChar char="●"/>
            </a:pPr>
            <a:r>
              <a:rPr lang="en-US" sz="2400" dirty="0">
                <a:latin typeface="Arial"/>
                <a:ea typeface="Arial"/>
                <a:cs typeface="Arial"/>
                <a:sym typeface="Arial"/>
              </a:rPr>
              <a:t>However those accuracies are not evenly distributed across all analogy subtypes. The two analogy categories in which domain knowledge resides, the lexicographic and encyclopedic, have shown respective average accuracies of 11% and 26%</a:t>
            </a:r>
            <a:r>
              <a:rPr lang="en-US" sz="2400" baseline="30000" dirty="0">
                <a:latin typeface="Arial"/>
                <a:ea typeface="Arial"/>
                <a:cs typeface="Arial"/>
                <a:sym typeface="Arial"/>
              </a:rPr>
              <a:t>2</a:t>
            </a:r>
            <a:r>
              <a:rPr lang="en-US" sz="2400" dirty="0">
                <a:latin typeface="Arial"/>
                <a:ea typeface="Arial"/>
                <a:cs typeface="Arial"/>
                <a:sym typeface="Arial"/>
              </a:rPr>
              <a:t>.</a:t>
            </a:r>
            <a:br>
              <a:rPr lang="en-US" sz="2400" dirty="0">
                <a:latin typeface="Arial"/>
                <a:ea typeface="Arial"/>
                <a:cs typeface="Arial"/>
                <a:sym typeface="Arial"/>
              </a:rPr>
            </a:br>
            <a:endParaRPr sz="2400" dirty="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dirty="0">
                <a:latin typeface="Arial"/>
                <a:ea typeface="Arial"/>
                <a:cs typeface="Arial"/>
                <a:sym typeface="Arial"/>
              </a:rPr>
              <a:t>This research experiment posed the question: can a domain-specific word embedding better predict domain-specific analogies in the lexicographic and encyclopedic analogy categories as compared against the reported accuracies achieved by non-domain specific word embeddings?  </a:t>
            </a:r>
            <a:endParaRPr sz="2400" dirty="0">
              <a:latin typeface="Arial"/>
              <a:ea typeface="Arial"/>
              <a:cs typeface="Arial"/>
              <a:sym typeface="Arial"/>
            </a:endParaRPr>
          </a:p>
        </p:txBody>
      </p:sp>
      <p:sp>
        <p:nvSpPr>
          <p:cNvPr id="93" name="Google Shape;93;p15"/>
          <p:cNvSpPr txBox="1"/>
          <p:nvPr/>
        </p:nvSpPr>
        <p:spPr>
          <a:xfrm>
            <a:off x="1528075" y="5904475"/>
            <a:ext cx="98256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aseline="30000"/>
              <a:t>1</a:t>
            </a:r>
            <a:r>
              <a:rPr lang="en-US" sz="1200"/>
              <a:t> </a:t>
            </a:r>
            <a:r>
              <a:rPr lang="en-US" sz="1200">
                <a:solidFill>
                  <a:schemeClr val="dk1"/>
                </a:solidFill>
              </a:rPr>
              <a:t>J. Pennington et al., 2014.</a:t>
            </a:r>
            <a:endParaRPr sz="1200">
              <a:solidFill>
                <a:schemeClr val="dk1"/>
              </a:solidFill>
            </a:endParaRPr>
          </a:p>
          <a:p>
            <a:pPr marL="0" lvl="0" indent="0" algn="l" rtl="0">
              <a:spcBef>
                <a:spcPts val="0"/>
              </a:spcBef>
              <a:spcAft>
                <a:spcPts val="0"/>
              </a:spcAft>
              <a:buNone/>
            </a:pPr>
            <a:r>
              <a:rPr lang="en-US" sz="1200" baseline="30000">
                <a:solidFill>
                  <a:schemeClr val="dk1"/>
                </a:solidFill>
              </a:rPr>
              <a:t>2</a:t>
            </a:r>
            <a:r>
              <a:rPr lang="en-US" sz="1200">
                <a:solidFill>
                  <a:schemeClr val="dk1"/>
                </a:solidFill>
              </a:rPr>
              <a:t> A. Gladkova et al., 2016.</a:t>
            </a:r>
            <a:endParaRPr sz="1200">
              <a:solidFill>
                <a:schemeClr val="dk1"/>
              </a:solidFill>
            </a:endParaRPr>
          </a:p>
          <a:p>
            <a:pPr marL="0" lvl="0" indent="0" algn="l" rtl="0">
              <a:lnSpc>
                <a:spcPct val="90000"/>
              </a:lnSpc>
              <a:spcBef>
                <a:spcPts val="0"/>
              </a:spcBef>
              <a:spcAft>
                <a:spcPts val="500"/>
              </a:spcAft>
              <a:buClr>
                <a:schemeClr val="dk1"/>
              </a:buClr>
              <a:buSzPts val="11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838200" y="355102"/>
            <a:ext cx="10515600" cy="64008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dirty="0"/>
              <a:t>Domain Analogy Prediction: An Exploration</a:t>
            </a:r>
            <a:endParaRPr dirty="0"/>
          </a:p>
        </p:txBody>
      </p:sp>
      <p:sp>
        <p:nvSpPr>
          <p:cNvPr id="99" name="Google Shape;99;p16"/>
          <p:cNvSpPr txBox="1">
            <a:spLocks noGrp="1"/>
          </p:cNvSpPr>
          <p:nvPr>
            <p:ph type="body" idx="1"/>
          </p:nvPr>
        </p:nvSpPr>
        <p:spPr>
          <a:xfrm>
            <a:off x="838200" y="1337175"/>
            <a:ext cx="10515600" cy="411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None/>
            </a:pPr>
            <a:r>
              <a:rPr lang="en-US" sz="2600" dirty="0">
                <a:latin typeface="Arial"/>
                <a:ea typeface="Arial"/>
                <a:cs typeface="Arial"/>
                <a:sym typeface="Arial"/>
              </a:rPr>
              <a:t>Can word embeddings trained on a domain-specific corpus utilizing domain-specific vocabulary outperform in domain-specific analogy prediction as compared to word embeddings trained on a non domain-specific corpus predicting non domain-specific analogies? </a:t>
            </a:r>
            <a:endParaRPr sz="2600" dirty="0">
              <a:latin typeface="Arial"/>
              <a:ea typeface="Arial"/>
              <a:cs typeface="Arial"/>
              <a:sym typeface="Arial"/>
            </a:endParaRPr>
          </a:p>
          <a:p>
            <a:pPr marL="0" lvl="0" indent="0" algn="l" rtl="0">
              <a:lnSpc>
                <a:spcPct val="150000"/>
              </a:lnSpc>
              <a:spcBef>
                <a:spcPts val="300"/>
              </a:spcBef>
              <a:spcAft>
                <a:spcPts val="0"/>
              </a:spcAft>
              <a:buNone/>
            </a:pPr>
            <a:endParaRPr sz="2600" dirty="0">
              <a:latin typeface="Arial"/>
              <a:ea typeface="Arial"/>
              <a:cs typeface="Arial"/>
              <a:sym typeface="Arial"/>
            </a:endParaRPr>
          </a:p>
          <a:p>
            <a:pPr marL="0" lvl="0" indent="0" algn="ctr" rtl="0">
              <a:lnSpc>
                <a:spcPct val="150000"/>
              </a:lnSpc>
              <a:spcBef>
                <a:spcPts val="300"/>
              </a:spcBef>
              <a:spcAft>
                <a:spcPts val="0"/>
              </a:spcAft>
              <a:buNone/>
            </a:pPr>
            <a:r>
              <a:rPr lang="en-US" sz="2600" i="1" dirty="0">
                <a:latin typeface="Arial"/>
                <a:ea typeface="Arial"/>
                <a:cs typeface="Arial"/>
                <a:sym typeface="Arial"/>
              </a:rPr>
              <a:t>carbon </a:t>
            </a:r>
            <a:r>
              <a:rPr lang="en-US" sz="2600" i="1" dirty="0" err="1">
                <a:latin typeface="Arial"/>
                <a:ea typeface="Arial"/>
                <a:cs typeface="Arial"/>
                <a:sym typeface="Arial"/>
              </a:rPr>
              <a:t>dioxide</a:t>
            </a:r>
            <a:r>
              <a:rPr lang="en-US" sz="2600" dirty="0" err="1">
                <a:latin typeface="Arial"/>
                <a:ea typeface="Arial"/>
                <a:cs typeface="Arial"/>
                <a:sym typeface="Arial"/>
              </a:rPr>
              <a:t>:</a:t>
            </a:r>
            <a:r>
              <a:rPr lang="en-US" sz="2600" i="1" dirty="0" err="1">
                <a:latin typeface="Arial"/>
                <a:ea typeface="Arial"/>
                <a:cs typeface="Arial"/>
                <a:sym typeface="Arial"/>
              </a:rPr>
              <a:t>acidic</a:t>
            </a:r>
            <a:r>
              <a:rPr lang="en-US" sz="2600" dirty="0">
                <a:latin typeface="Arial"/>
                <a:ea typeface="Arial"/>
                <a:cs typeface="Arial"/>
                <a:sym typeface="Arial"/>
              </a:rPr>
              <a:t> :: </a:t>
            </a:r>
            <a:r>
              <a:rPr lang="en-US" sz="2600" i="1" dirty="0" err="1">
                <a:latin typeface="Arial"/>
                <a:ea typeface="Arial"/>
                <a:cs typeface="Arial"/>
                <a:sym typeface="Arial"/>
              </a:rPr>
              <a:t>ammonium</a:t>
            </a:r>
            <a:r>
              <a:rPr lang="en-US" sz="2600" dirty="0" err="1">
                <a:latin typeface="Arial"/>
                <a:ea typeface="Arial"/>
                <a:cs typeface="Arial"/>
                <a:sym typeface="Arial"/>
              </a:rPr>
              <a:t>:</a:t>
            </a:r>
            <a:r>
              <a:rPr lang="en-US" sz="2600" i="1" dirty="0" err="1">
                <a:latin typeface="Arial"/>
                <a:ea typeface="Arial"/>
                <a:cs typeface="Arial"/>
                <a:sym typeface="Arial"/>
              </a:rPr>
              <a:t>alkaline</a:t>
            </a:r>
            <a:endParaRPr sz="2600" i="1" dirty="0">
              <a:latin typeface="Arial"/>
              <a:ea typeface="Arial"/>
              <a:cs typeface="Arial"/>
              <a:sym typeface="Arial"/>
            </a:endParaRPr>
          </a:p>
          <a:p>
            <a:pPr marL="0" lvl="0" indent="0" algn="ctr" rtl="0">
              <a:lnSpc>
                <a:spcPct val="150000"/>
              </a:lnSpc>
              <a:spcBef>
                <a:spcPts val="300"/>
              </a:spcBef>
              <a:spcAft>
                <a:spcPts val="0"/>
              </a:spcAft>
              <a:buNone/>
            </a:pPr>
            <a:r>
              <a:rPr lang="en-US" sz="2600" dirty="0">
                <a:latin typeface="Arial"/>
                <a:ea typeface="Arial"/>
                <a:cs typeface="Arial"/>
                <a:sym typeface="Arial"/>
              </a:rPr>
              <a:t>vs.</a:t>
            </a:r>
            <a:endParaRPr sz="2600" dirty="0">
              <a:latin typeface="Arial"/>
              <a:ea typeface="Arial"/>
              <a:cs typeface="Arial"/>
              <a:sym typeface="Arial"/>
            </a:endParaRPr>
          </a:p>
          <a:p>
            <a:pPr marL="0" lvl="0" indent="0" algn="ctr" rtl="0">
              <a:lnSpc>
                <a:spcPct val="150000"/>
              </a:lnSpc>
              <a:spcBef>
                <a:spcPts val="300"/>
              </a:spcBef>
              <a:spcAft>
                <a:spcPts val="0"/>
              </a:spcAft>
              <a:buNone/>
            </a:pPr>
            <a:r>
              <a:rPr lang="en-US" sz="2600" i="1" dirty="0" err="1">
                <a:latin typeface="Arial"/>
                <a:ea typeface="Arial"/>
                <a:cs typeface="Arial"/>
                <a:sym typeface="Arial"/>
              </a:rPr>
              <a:t>horse</a:t>
            </a:r>
            <a:r>
              <a:rPr lang="en-US" sz="2600" dirty="0" err="1">
                <a:latin typeface="Arial"/>
                <a:ea typeface="Arial"/>
                <a:cs typeface="Arial"/>
                <a:sym typeface="Arial"/>
              </a:rPr>
              <a:t>:</a:t>
            </a:r>
            <a:r>
              <a:rPr lang="en-US" sz="2600" i="1" dirty="0" err="1">
                <a:latin typeface="Arial"/>
                <a:ea typeface="Arial"/>
                <a:cs typeface="Arial"/>
                <a:sym typeface="Arial"/>
              </a:rPr>
              <a:t>stable</a:t>
            </a:r>
            <a:r>
              <a:rPr lang="en-US" sz="2600" dirty="0">
                <a:latin typeface="Arial"/>
                <a:ea typeface="Arial"/>
                <a:cs typeface="Arial"/>
                <a:sym typeface="Arial"/>
              </a:rPr>
              <a:t> :: </a:t>
            </a:r>
            <a:r>
              <a:rPr lang="en-US" sz="2600" i="1" dirty="0" err="1">
                <a:latin typeface="Arial"/>
                <a:ea typeface="Arial"/>
                <a:cs typeface="Arial"/>
                <a:sym typeface="Arial"/>
              </a:rPr>
              <a:t>chicken</a:t>
            </a:r>
            <a:r>
              <a:rPr lang="en-US" sz="2600" dirty="0" err="1">
                <a:latin typeface="Arial"/>
                <a:ea typeface="Arial"/>
                <a:cs typeface="Arial"/>
                <a:sym typeface="Arial"/>
              </a:rPr>
              <a:t>:</a:t>
            </a:r>
            <a:r>
              <a:rPr lang="en-US" sz="2600" i="1" dirty="0" err="1">
                <a:latin typeface="Arial"/>
                <a:ea typeface="Arial"/>
                <a:cs typeface="Arial"/>
                <a:sym typeface="Arial"/>
              </a:rPr>
              <a:t>coop</a:t>
            </a:r>
            <a:endParaRPr sz="2600" i="1"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dirty="0"/>
              <a:t>Domain Analogy Prediction: An Exploration</a:t>
            </a:r>
            <a:endParaRPr dirty="0"/>
          </a:p>
        </p:txBody>
      </p:sp>
      <p:sp>
        <p:nvSpPr>
          <p:cNvPr id="105" name="Google Shape;105;p17"/>
          <p:cNvSpPr txBox="1">
            <a:spLocks noGrp="1"/>
          </p:cNvSpPr>
          <p:nvPr>
            <p:ph type="body" idx="1"/>
          </p:nvPr>
        </p:nvSpPr>
        <p:spPr>
          <a:xfrm>
            <a:off x="838200" y="1337175"/>
            <a:ext cx="5256600" cy="511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None/>
            </a:pPr>
            <a:r>
              <a:rPr lang="en-US" sz="2600" dirty="0">
                <a:latin typeface="Arial"/>
                <a:ea typeface="Arial"/>
                <a:cs typeface="Arial"/>
                <a:sym typeface="Arial"/>
              </a:rPr>
              <a:t>Domain corpus: 21,380 Earth science articles comprising 81 million words</a:t>
            </a:r>
            <a:endParaRPr sz="2600" dirty="0">
              <a:latin typeface="Arial"/>
              <a:ea typeface="Arial"/>
              <a:cs typeface="Arial"/>
              <a:sym typeface="Arial"/>
            </a:endParaRPr>
          </a:p>
          <a:p>
            <a:pPr marL="0" lvl="0" indent="0" algn="l" rtl="0">
              <a:lnSpc>
                <a:spcPct val="100000"/>
              </a:lnSpc>
              <a:spcBef>
                <a:spcPts val="300"/>
              </a:spcBef>
              <a:spcAft>
                <a:spcPts val="0"/>
              </a:spcAft>
              <a:buNone/>
            </a:pPr>
            <a:endParaRPr sz="26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2600" dirty="0">
                <a:latin typeface="Arial"/>
                <a:ea typeface="Arial"/>
                <a:cs typeface="Arial"/>
                <a:sym typeface="Arial"/>
              </a:rPr>
              <a:t>Domain vocabulary:</a:t>
            </a:r>
            <a:endParaRPr sz="2600" dirty="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Global Change Master Directory (GCMD) keywords</a:t>
            </a:r>
            <a:br>
              <a:rPr lang="en-US" sz="2200" dirty="0">
                <a:latin typeface="Arial"/>
                <a:ea typeface="Arial"/>
                <a:cs typeface="Arial"/>
                <a:sym typeface="Arial"/>
              </a:rPr>
            </a:br>
            <a:endParaRPr sz="600" dirty="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dirty="0">
                <a:latin typeface="Arial"/>
                <a:ea typeface="Arial"/>
                <a:cs typeface="Arial"/>
                <a:sym typeface="Arial"/>
              </a:rPr>
              <a:t>Semantic Web for Earth and Environmental Technology (SWEET) ontology</a:t>
            </a:r>
            <a:endParaRPr sz="2200" dirty="0">
              <a:latin typeface="Arial"/>
              <a:ea typeface="Arial"/>
              <a:cs typeface="Arial"/>
              <a:sym typeface="Arial"/>
            </a:endParaRPr>
          </a:p>
          <a:p>
            <a:pPr marL="0" lvl="0" indent="0" algn="l" rtl="0">
              <a:lnSpc>
                <a:spcPct val="150000"/>
              </a:lnSpc>
              <a:spcBef>
                <a:spcPts val="300"/>
              </a:spcBef>
              <a:spcAft>
                <a:spcPts val="0"/>
              </a:spcAft>
              <a:buNone/>
            </a:pPr>
            <a:endParaRPr sz="2600" dirty="0">
              <a:latin typeface="Arial"/>
              <a:ea typeface="Arial"/>
              <a:cs typeface="Arial"/>
              <a:sym typeface="Arial"/>
            </a:endParaRPr>
          </a:p>
        </p:txBody>
      </p:sp>
      <p:pic>
        <p:nvPicPr>
          <p:cNvPr id="106" name="Google Shape;106;p17"/>
          <p:cNvPicPr preferRelativeResize="0"/>
          <p:nvPr/>
        </p:nvPicPr>
        <p:blipFill>
          <a:blip r:embed="rId3">
            <a:alphaModFix/>
          </a:blip>
          <a:stretch>
            <a:fillRect/>
          </a:stretch>
        </p:blipFill>
        <p:spPr>
          <a:xfrm>
            <a:off x="6414025" y="1832800"/>
            <a:ext cx="4939770" cy="4231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dirty="0"/>
              <a:t>Domain Analogy Prediction: Analogy Test Set</a:t>
            </a:r>
            <a:endParaRPr dirty="0"/>
          </a:p>
        </p:txBody>
      </p:sp>
      <p:sp>
        <p:nvSpPr>
          <p:cNvPr id="112" name="Google Shape;112;p18"/>
          <p:cNvSpPr txBox="1">
            <a:spLocks noGrp="1"/>
          </p:cNvSpPr>
          <p:nvPr>
            <p:ph type="body" idx="1"/>
          </p:nvPr>
        </p:nvSpPr>
        <p:spPr>
          <a:xfrm>
            <a:off x="838200" y="1337175"/>
            <a:ext cx="4897500" cy="477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None/>
            </a:pPr>
            <a:r>
              <a:rPr lang="en-US" sz="2600" dirty="0">
                <a:latin typeface="Arial"/>
                <a:ea typeface="Arial"/>
                <a:cs typeface="Arial"/>
                <a:sym typeface="Arial"/>
              </a:rPr>
              <a:t>The exploratory set of Earth science analogies categorized using a classification framework similar to the one employed by the Bigger Analogy Test Set.</a:t>
            </a:r>
            <a:endParaRPr sz="2600" dirty="0">
              <a:latin typeface="Arial"/>
              <a:ea typeface="Arial"/>
              <a:cs typeface="Arial"/>
              <a:sym typeface="Arial"/>
            </a:endParaRPr>
          </a:p>
          <a:p>
            <a:pPr marL="0" lvl="0" indent="0" algn="l" rtl="0">
              <a:lnSpc>
                <a:spcPct val="100000"/>
              </a:lnSpc>
              <a:spcBef>
                <a:spcPts val="300"/>
              </a:spcBef>
              <a:spcAft>
                <a:spcPts val="0"/>
              </a:spcAft>
              <a:buNone/>
            </a:pPr>
            <a:endParaRPr sz="1400" dirty="0">
              <a:latin typeface="Arial"/>
              <a:ea typeface="Arial"/>
              <a:cs typeface="Arial"/>
              <a:sym typeface="Arial"/>
            </a:endParaRPr>
          </a:p>
          <a:p>
            <a:pPr marL="457200" lvl="0" indent="-368300" algn="l" rtl="0">
              <a:lnSpc>
                <a:spcPct val="100000"/>
              </a:lnSpc>
              <a:spcBef>
                <a:spcPts val="300"/>
              </a:spcBef>
              <a:spcAft>
                <a:spcPts val="0"/>
              </a:spcAft>
              <a:buSzPts val="2200"/>
              <a:buFont typeface="Arial"/>
              <a:buChar char="●"/>
            </a:pPr>
            <a:r>
              <a:rPr lang="en-US" sz="2200" dirty="0">
                <a:latin typeface="Arial"/>
                <a:ea typeface="Arial"/>
                <a:cs typeface="Arial"/>
                <a:sym typeface="Arial"/>
              </a:rPr>
              <a:t>Allows category-level comparison</a:t>
            </a:r>
            <a:endParaRPr sz="2200" dirty="0">
              <a:latin typeface="Arial"/>
              <a:ea typeface="Arial"/>
              <a:cs typeface="Arial"/>
              <a:sym typeface="Arial"/>
            </a:endParaRPr>
          </a:p>
          <a:p>
            <a:pPr marL="0" lvl="0" indent="0" algn="l" rtl="0">
              <a:lnSpc>
                <a:spcPct val="100000"/>
              </a:lnSpc>
              <a:spcBef>
                <a:spcPts val="300"/>
              </a:spcBef>
              <a:spcAft>
                <a:spcPts val="0"/>
              </a:spcAft>
              <a:buNone/>
            </a:pPr>
            <a:endParaRPr sz="600" dirty="0">
              <a:latin typeface="Arial"/>
              <a:ea typeface="Arial"/>
              <a:cs typeface="Arial"/>
              <a:sym typeface="Arial"/>
            </a:endParaRPr>
          </a:p>
          <a:p>
            <a:pPr marL="457200" lvl="0" indent="-368300" algn="l" rtl="0">
              <a:lnSpc>
                <a:spcPct val="100000"/>
              </a:lnSpc>
              <a:spcBef>
                <a:spcPts val="300"/>
              </a:spcBef>
              <a:spcAft>
                <a:spcPts val="0"/>
              </a:spcAft>
              <a:buSzPts val="2200"/>
              <a:buFont typeface="Arial"/>
              <a:buChar char="●"/>
            </a:pPr>
            <a:r>
              <a:rPr lang="en-US" sz="2200" dirty="0">
                <a:latin typeface="Arial"/>
                <a:ea typeface="Arial"/>
                <a:cs typeface="Arial"/>
                <a:sym typeface="Arial"/>
              </a:rPr>
              <a:t>Laying the groundwork for an Earth science analogy test set</a:t>
            </a:r>
            <a:endParaRPr sz="2200" dirty="0">
              <a:latin typeface="Arial"/>
              <a:ea typeface="Arial"/>
              <a:cs typeface="Arial"/>
              <a:sym typeface="Arial"/>
            </a:endParaRPr>
          </a:p>
          <a:p>
            <a:pPr marL="0" lvl="0" indent="0" algn="l" rtl="0">
              <a:lnSpc>
                <a:spcPct val="150000"/>
              </a:lnSpc>
              <a:spcBef>
                <a:spcPts val="300"/>
              </a:spcBef>
              <a:spcAft>
                <a:spcPts val="0"/>
              </a:spcAft>
              <a:buNone/>
            </a:pPr>
            <a:endParaRPr sz="2600" dirty="0">
              <a:latin typeface="Arial"/>
              <a:ea typeface="Arial"/>
              <a:cs typeface="Arial"/>
              <a:sym typeface="Arial"/>
            </a:endParaRPr>
          </a:p>
        </p:txBody>
      </p:sp>
      <p:pic>
        <p:nvPicPr>
          <p:cNvPr id="113" name="Google Shape;113;p18"/>
          <p:cNvPicPr preferRelativeResize="0"/>
          <p:nvPr/>
        </p:nvPicPr>
        <p:blipFill>
          <a:blip r:embed="rId3">
            <a:alphaModFix/>
          </a:blip>
          <a:stretch>
            <a:fillRect/>
          </a:stretch>
        </p:blipFill>
        <p:spPr>
          <a:xfrm>
            <a:off x="5989375" y="1802250"/>
            <a:ext cx="5364429" cy="4231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838200" y="355102"/>
            <a:ext cx="10515600" cy="640200"/>
          </a:xfrm>
          <a:prstGeom prst="rect">
            <a:avLst/>
          </a:prstGeom>
          <a:solidFill>
            <a:srgbClr val="016AA3"/>
          </a:solidFill>
          <a:ln>
            <a:noFill/>
          </a:ln>
          <a:effectLst>
            <a:outerShdw blurRad="50800" dist="25400" dir="5400000" algn="t" rotWithShape="0">
              <a:srgbClr val="000000">
                <a:alpha val="40000"/>
              </a:srgbClr>
            </a:outerShdw>
          </a:effectLst>
        </p:spPr>
        <p:txBody>
          <a:bodyPr spcFirstLastPara="1" wrap="square" lIns="0" tIns="91425" rIns="0" bIns="91425" anchor="ctr" anchorCtr="1">
            <a:noAutofit/>
          </a:bodyPr>
          <a:lstStyle/>
          <a:p>
            <a:pPr marL="0" lvl="0" indent="0" algn="ctr" rtl="0">
              <a:spcBef>
                <a:spcPts val="0"/>
              </a:spcBef>
              <a:spcAft>
                <a:spcPts val="0"/>
              </a:spcAft>
              <a:buClr>
                <a:schemeClr val="dk1"/>
              </a:buClr>
              <a:buSzPts val="3600"/>
              <a:buFont typeface="Arial"/>
              <a:buNone/>
            </a:pPr>
            <a:r>
              <a:rPr lang="en-US" sz="3240" dirty="0"/>
              <a:t>Domain Analogy Prediction: Accuracies</a:t>
            </a:r>
            <a:endParaRPr dirty="0"/>
          </a:p>
        </p:txBody>
      </p:sp>
      <p:sp>
        <p:nvSpPr>
          <p:cNvPr id="119" name="Google Shape;119;p19"/>
          <p:cNvSpPr txBox="1">
            <a:spLocks noGrp="1"/>
          </p:cNvSpPr>
          <p:nvPr>
            <p:ph type="body" idx="1"/>
          </p:nvPr>
        </p:nvSpPr>
        <p:spPr>
          <a:xfrm>
            <a:off x="838200" y="1337175"/>
            <a:ext cx="5323500" cy="501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None/>
            </a:pPr>
            <a:r>
              <a:rPr lang="en-US" sz="2600" dirty="0">
                <a:latin typeface="Arial"/>
                <a:ea typeface="Arial"/>
                <a:cs typeface="Arial"/>
                <a:sym typeface="Arial"/>
              </a:rPr>
              <a:t>Accuracy tiers:</a:t>
            </a:r>
            <a:endParaRPr sz="2600" dirty="0">
              <a:latin typeface="Arial"/>
              <a:ea typeface="Arial"/>
              <a:cs typeface="Arial"/>
              <a:sym typeface="Arial"/>
            </a:endParaRPr>
          </a:p>
          <a:p>
            <a:pPr marL="457200" lvl="0" indent="-368300" algn="l" rtl="0">
              <a:lnSpc>
                <a:spcPct val="100000"/>
              </a:lnSpc>
              <a:spcBef>
                <a:spcPts val="300"/>
              </a:spcBef>
              <a:spcAft>
                <a:spcPts val="0"/>
              </a:spcAft>
              <a:buSzPts val="2200"/>
              <a:buFont typeface="Arial"/>
              <a:buChar char="•"/>
            </a:pPr>
            <a:r>
              <a:rPr lang="en-US" sz="2200" b="1" dirty="0">
                <a:latin typeface="Arial"/>
                <a:ea typeface="Arial"/>
                <a:cs typeface="Arial"/>
                <a:sym typeface="Arial"/>
              </a:rPr>
              <a:t>ES_1</a:t>
            </a:r>
            <a:r>
              <a:rPr lang="en-US" sz="2200" dirty="0">
                <a:latin typeface="Arial"/>
                <a:ea typeface="Arial"/>
                <a:cs typeface="Arial"/>
                <a:sym typeface="Arial"/>
              </a:rPr>
              <a:t> – The fourth term of the analogy is the top prediction</a:t>
            </a:r>
            <a:endParaRPr sz="2200" dirty="0">
              <a:latin typeface="Arial"/>
              <a:ea typeface="Arial"/>
              <a:cs typeface="Arial"/>
              <a:sym typeface="Arial"/>
            </a:endParaRPr>
          </a:p>
          <a:p>
            <a:pPr marL="457200" lvl="0" indent="-368300" algn="l" rtl="0">
              <a:lnSpc>
                <a:spcPct val="100000"/>
              </a:lnSpc>
              <a:spcBef>
                <a:spcPts val="0"/>
              </a:spcBef>
              <a:spcAft>
                <a:spcPts val="0"/>
              </a:spcAft>
              <a:buSzPts val="2200"/>
              <a:buFont typeface="Arial"/>
              <a:buChar char="•"/>
            </a:pPr>
            <a:r>
              <a:rPr lang="en-US" sz="2200" b="1" dirty="0">
                <a:latin typeface="Arial"/>
                <a:ea typeface="Arial"/>
                <a:cs typeface="Arial"/>
                <a:sym typeface="Arial"/>
              </a:rPr>
              <a:t>ES_3</a:t>
            </a:r>
            <a:r>
              <a:rPr lang="en-US" sz="2200" dirty="0">
                <a:latin typeface="Arial"/>
                <a:ea typeface="Arial"/>
                <a:cs typeface="Arial"/>
                <a:sym typeface="Arial"/>
              </a:rPr>
              <a:t>  – The fourth term appears in the top three predictions</a:t>
            </a:r>
            <a:endParaRPr sz="2200" dirty="0">
              <a:latin typeface="Arial"/>
              <a:ea typeface="Arial"/>
              <a:cs typeface="Arial"/>
              <a:sym typeface="Arial"/>
            </a:endParaRPr>
          </a:p>
          <a:p>
            <a:pPr marL="0" lvl="0" indent="0" algn="l" rtl="0">
              <a:lnSpc>
                <a:spcPct val="100000"/>
              </a:lnSpc>
              <a:spcBef>
                <a:spcPts val="300"/>
              </a:spcBef>
              <a:spcAft>
                <a:spcPts val="0"/>
              </a:spcAft>
              <a:buNone/>
            </a:pPr>
            <a:endParaRPr sz="1400" dirty="0">
              <a:latin typeface="Arial"/>
              <a:ea typeface="Arial"/>
              <a:cs typeface="Arial"/>
              <a:sym typeface="Arial"/>
            </a:endParaRPr>
          </a:p>
          <a:p>
            <a:pPr marL="0" marR="0" lvl="0" indent="0" algn="l" rtl="0">
              <a:lnSpc>
                <a:spcPct val="100000"/>
              </a:lnSpc>
              <a:spcBef>
                <a:spcPts val="300"/>
              </a:spcBef>
              <a:spcAft>
                <a:spcPts val="0"/>
              </a:spcAft>
              <a:buNone/>
            </a:pPr>
            <a:r>
              <a:rPr lang="en-US" sz="2600" dirty="0">
                <a:latin typeface="Arial"/>
                <a:ea typeface="Arial"/>
                <a:cs typeface="Arial"/>
                <a:sym typeface="Arial"/>
              </a:rPr>
              <a:t>Comparison accuracies:</a:t>
            </a:r>
            <a:endParaRPr sz="2600" dirty="0">
              <a:latin typeface="Arial"/>
              <a:ea typeface="Arial"/>
              <a:cs typeface="Arial"/>
              <a:sym typeface="Arial"/>
            </a:endParaRPr>
          </a:p>
          <a:p>
            <a:pPr marL="457200" marR="0" lvl="0" indent="-368300" algn="l" rtl="0">
              <a:lnSpc>
                <a:spcPct val="100000"/>
              </a:lnSpc>
              <a:spcBef>
                <a:spcPts val="300"/>
              </a:spcBef>
              <a:spcAft>
                <a:spcPts val="0"/>
              </a:spcAft>
              <a:buSzPts val="2200"/>
              <a:buFont typeface="Arial"/>
              <a:buChar char="•"/>
            </a:pPr>
            <a:r>
              <a:rPr lang="en-US" sz="2200" b="1" dirty="0" err="1">
                <a:latin typeface="Arial"/>
                <a:ea typeface="Arial"/>
                <a:cs typeface="Arial"/>
                <a:sym typeface="Arial"/>
              </a:rPr>
              <a:t>GloVe</a:t>
            </a:r>
            <a:r>
              <a:rPr lang="en-US" sz="2200" b="1" dirty="0">
                <a:latin typeface="Arial"/>
                <a:ea typeface="Arial"/>
                <a:cs typeface="Arial"/>
                <a:sym typeface="Arial"/>
              </a:rPr>
              <a:t> general</a:t>
            </a:r>
            <a:r>
              <a:rPr lang="en-US" sz="2200" dirty="0">
                <a:latin typeface="Arial"/>
                <a:ea typeface="Arial"/>
                <a:cs typeface="Arial"/>
                <a:sym typeface="Arial"/>
              </a:rPr>
              <a:t> – reported by </a:t>
            </a:r>
            <a:r>
              <a:rPr lang="en-US" sz="2200" dirty="0" err="1">
                <a:latin typeface="Arial"/>
                <a:ea typeface="Arial"/>
                <a:cs typeface="Arial"/>
                <a:sym typeface="Arial"/>
              </a:rPr>
              <a:t>Gladkova</a:t>
            </a:r>
            <a:r>
              <a:rPr lang="en-US" sz="2200" dirty="0">
                <a:latin typeface="Arial"/>
                <a:ea typeface="Arial"/>
                <a:cs typeface="Arial"/>
                <a:sym typeface="Arial"/>
              </a:rPr>
              <a:t> et al. using the </a:t>
            </a:r>
            <a:r>
              <a:rPr lang="en-US" sz="2200" dirty="0" err="1">
                <a:latin typeface="Arial"/>
                <a:ea typeface="Arial"/>
                <a:cs typeface="Arial"/>
                <a:sym typeface="Arial"/>
              </a:rPr>
              <a:t>GloVe</a:t>
            </a:r>
            <a:r>
              <a:rPr lang="en-US" sz="2200" dirty="0">
                <a:latin typeface="Arial"/>
                <a:ea typeface="Arial"/>
                <a:cs typeface="Arial"/>
                <a:sym typeface="Arial"/>
              </a:rPr>
              <a:t> model</a:t>
            </a:r>
            <a:endParaRPr sz="2200" dirty="0">
              <a:latin typeface="Arial"/>
              <a:ea typeface="Arial"/>
              <a:cs typeface="Arial"/>
              <a:sym typeface="Arial"/>
            </a:endParaRPr>
          </a:p>
          <a:p>
            <a:pPr marL="457200" marR="0" lvl="0" indent="-368300" algn="l" rtl="0">
              <a:lnSpc>
                <a:spcPct val="100000"/>
              </a:lnSpc>
              <a:spcBef>
                <a:spcPts val="0"/>
              </a:spcBef>
              <a:spcAft>
                <a:spcPts val="0"/>
              </a:spcAft>
              <a:buSzPts val="2200"/>
              <a:buChar char="•"/>
            </a:pPr>
            <a:r>
              <a:rPr lang="en-US" sz="2200" b="1" dirty="0">
                <a:latin typeface="Arial"/>
                <a:ea typeface="Arial"/>
                <a:cs typeface="Arial"/>
                <a:sym typeface="Arial"/>
              </a:rPr>
              <a:t>SVD general</a:t>
            </a:r>
            <a:r>
              <a:rPr lang="en-US" sz="2200" dirty="0">
                <a:latin typeface="Arial"/>
                <a:ea typeface="Arial"/>
                <a:cs typeface="Arial"/>
                <a:sym typeface="Arial"/>
              </a:rPr>
              <a:t> – reported by </a:t>
            </a:r>
            <a:r>
              <a:rPr lang="en-US" sz="2200" dirty="0" err="1">
                <a:latin typeface="Arial"/>
                <a:ea typeface="Arial"/>
                <a:cs typeface="Arial"/>
                <a:sym typeface="Arial"/>
              </a:rPr>
              <a:t>Gladkova</a:t>
            </a:r>
            <a:r>
              <a:rPr lang="en-US" sz="2200" dirty="0">
                <a:latin typeface="Arial"/>
                <a:ea typeface="Arial"/>
                <a:cs typeface="Arial"/>
                <a:sym typeface="Arial"/>
              </a:rPr>
              <a:t> et al. using the Singular Value Decomposition model</a:t>
            </a:r>
            <a:endParaRPr sz="2200" dirty="0">
              <a:latin typeface="Arial"/>
              <a:ea typeface="Arial"/>
              <a:cs typeface="Arial"/>
              <a:sym typeface="Arial"/>
            </a:endParaRPr>
          </a:p>
        </p:txBody>
      </p:sp>
      <p:pic>
        <p:nvPicPr>
          <p:cNvPr id="120" name="Google Shape;120;p19"/>
          <p:cNvPicPr preferRelativeResize="0"/>
          <p:nvPr/>
        </p:nvPicPr>
        <p:blipFill>
          <a:blip r:embed="rId3">
            <a:alphaModFix/>
          </a:blip>
          <a:stretch>
            <a:fillRect/>
          </a:stretch>
        </p:blipFill>
        <p:spPr>
          <a:xfrm>
            <a:off x="6367512" y="1840325"/>
            <a:ext cx="4986277" cy="4231425"/>
          </a:xfrm>
          <a:prstGeom prst="rect">
            <a:avLst/>
          </a:prstGeom>
          <a:noFill/>
          <a:ln>
            <a:noFill/>
          </a:ln>
        </p:spPr>
      </p:pic>
      <p:sp>
        <p:nvSpPr>
          <p:cNvPr id="121" name="Google Shape;121;p19"/>
          <p:cNvSpPr txBox="1"/>
          <p:nvPr/>
        </p:nvSpPr>
        <p:spPr>
          <a:xfrm>
            <a:off x="6437400" y="1184925"/>
            <a:ext cx="4848600" cy="51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t>front : temperature :: dryline : ?</a:t>
            </a:r>
            <a:endParaRPr sz="2400" b="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1897</Words>
  <Application>Microsoft Macintosh PowerPoint</Application>
  <PresentationFormat>Widescreen</PresentationFormat>
  <Paragraphs>209</Paragraphs>
  <Slides>23</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Century Gothic</vt:lpstr>
      <vt:lpstr>Avenir</vt:lpstr>
      <vt:lpstr>Calibri</vt:lpstr>
      <vt:lpstr>Arial</vt:lpstr>
      <vt:lpstr>Office Theme</vt:lpstr>
      <vt:lpstr>Exploring Earth Science Applications using Word Embeddings  Derek Koehl, Udaysankar Nair,  Rahul Ramachandran*, Carson Davis, Manil Maskey</vt:lpstr>
      <vt:lpstr>Background and Presentation Outline</vt:lpstr>
      <vt:lpstr>Word Embeddings: An Overview</vt:lpstr>
      <vt:lpstr>Experiment 1</vt:lpstr>
      <vt:lpstr>Research Problem and Question</vt:lpstr>
      <vt:lpstr>Domain Analogy Prediction: An Exploration</vt:lpstr>
      <vt:lpstr>Domain Analogy Prediction: An Exploration</vt:lpstr>
      <vt:lpstr>Domain Analogy Prediction: Analogy Test Set</vt:lpstr>
      <vt:lpstr>Domain Analogy Prediction: Accuracies</vt:lpstr>
      <vt:lpstr>Domain Analogy Prediction: Comparisons</vt:lpstr>
      <vt:lpstr>Experiment 2</vt:lpstr>
      <vt:lpstr>Research Questions</vt:lpstr>
      <vt:lpstr>NASA’s Earth Science Data Catalog</vt:lpstr>
      <vt:lpstr>Metadata of Focus</vt:lpstr>
      <vt:lpstr>Need</vt:lpstr>
      <vt:lpstr>Approach </vt:lpstr>
      <vt:lpstr>Classifier</vt:lpstr>
      <vt:lpstr>Classifier Training &amp; Accuracy Metric</vt:lpstr>
      <vt:lpstr>GCMD Classifier Tool</vt:lpstr>
      <vt:lpstr>Models Compared</vt:lpstr>
      <vt:lpstr>Performance</vt:lpstr>
      <vt:lpstr>Tool Demo: https://gcmd.nasa-impact.net/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Earth Science Applications using Word Embeddings  Derek Koehl, Udaysankar Nair,  Rahul Ramachandran*, Carson Davis, Manil Maskey</dc:title>
  <cp:lastModifiedBy>Derek Koehl</cp:lastModifiedBy>
  <cp:revision>5</cp:revision>
  <dcterms:modified xsi:type="dcterms:W3CDTF">2020-04-29T16:18:32Z</dcterms:modified>
</cp:coreProperties>
</file>