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8" r:id="rId1"/>
  </p:sldMasterIdLst>
  <p:notesMasterIdLst>
    <p:notesMasterId r:id="rId42"/>
  </p:notesMasterIdLst>
  <p:sldIdLst>
    <p:sldId id="257" r:id="rId2"/>
    <p:sldId id="290" r:id="rId3"/>
    <p:sldId id="270" r:id="rId4"/>
    <p:sldId id="271" r:id="rId5"/>
    <p:sldId id="273" r:id="rId6"/>
    <p:sldId id="274" r:id="rId7"/>
    <p:sldId id="288" r:id="rId8"/>
    <p:sldId id="263" r:id="rId9"/>
    <p:sldId id="295" r:id="rId10"/>
    <p:sldId id="268" r:id="rId11"/>
    <p:sldId id="256" r:id="rId12"/>
    <p:sldId id="291" r:id="rId13"/>
    <p:sldId id="298" r:id="rId14"/>
    <p:sldId id="280" r:id="rId15"/>
    <p:sldId id="296" r:id="rId16"/>
    <p:sldId id="299" r:id="rId17"/>
    <p:sldId id="313" r:id="rId18"/>
    <p:sldId id="323" r:id="rId19"/>
    <p:sldId id="308" r:id="rId20"/>
    <p:sldId id="309" r:id="rId21"/>
    <p:sldId id="310" r:id="rId22"/>
    <p:sldId id="311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07" r:id="rId31"/>
    <p:sldId id="261" r:id="rId32"/>
    <p:sldId id="302" r:id="rId33"/>
    <p:sldId id="304" r:id="rId34"/>
    <p:sldId id="303" r:id="rId35"/>
    <p:sldId id="305" r:id="rId36"/>
    <p:sldId id="306" r:id="rId37"/>
    <p:sldId id="321" r:id="rId38"/>
    <p:sldId id="322" r:id="rId39"/>
    <p:sldId id="284" r:id="rId40"/>
    <p:sldId id="300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C1AB50E-3F20-494A-96AC-243FB9CADD2A}">
          <p14:sldIdLst>
            <p14:sldId id="257"/>
            <p14:sldId id="290"/>
          </p14:sldIdLst>
        </p14:section>
        <p14:section name="Method" id="{330E96E6-E8C3-4CA9-9FA6-B61CE3B5C337}">
          <p14:sldIdLst>
            <p14:sldId id="270"/>
            <p14:sldId id="271"/>
            <p14:sldId id="273"/>
            <p14:sldId id="274"/>
            <p14:sldId id="288"/>
          </p14:sldIdLst>
        </p14:section>
        <p14:section name="Trace visualisation" id="{952FCDCE-AEA6-43E7-B949-E088617CA2BE}">
          <p14:sldIdLst>
            <p14:sldId id="263"/>
            <p14:sldId id="295"/>
          </p14:sldIdLst>
        </p14:section>
        <p14:section name="Analysis" id="{EB852B08-2BDD-4F20-8729-FE52E02D5F98}">
          <p14:sldIdLst>
            <p14:sldId id="268"/>
          </p14:sldIdLst>
        </p14:section>
        <p14:section name="1km" id="{1FD7AB0D-5561-4746-8BBA-FE35C8BF3B50}">
          <p14:sldIdLst>
            <p14:sldId id="256"/>
            <p14:sldId id="291"/>
            <p14:sldId id="298"/>
          </p14:sldIdLst>
        </p14:section>
        <p14:section name="2km" id="{0E6146E3-B603-45EA-A729-616D9B9DAEBB}">
          <p14:sldIdLst>
            <p14:sldId id="280"/>
            <p14:sldId id="296"/>
            <p14:sldId id="299"/>
            <p14:sldId id="313"/>
            <p14:sldId id="323"/>
          </p14:sldIdLst>
        </p14:section>
        <p14:section name="Discussion" id="{7691BA27-B02C-49D9-8F1C-02D29FFB95A9}">
          <p14:sldIdLst>
            <p14:sldId id="308"/>
            <p14:sldId id="309"/>
            <p14:sldId id="310"/>
            <p14:sldId id="311"/>
            <p14:sldId id="314"/>
            <p14:sldId id="315"/>
            <p14:sldId id="316"/>
            <p14:sldId id="317"/>
            <p14:sldId id="318"/>
            <p14:sldId id="319"/>
            <p14:sldId id="320"/>
            <p14:sldId id="307"/>
            <p14:sldId id="261"/>
            <p14:sldId id="302"/>
            <p14:sldId id="304"/>
            <p14:sldId id="303"/>
            <p14:sldId id="305"/>
            <p14:sldId id="306"/>
            <p14:sldId id="321"/>
            <p14:sldId id="322"/>
          </p14:sldIdLst>
        </p14:section>
        <p14:section name="Outlooks" id="{2A5AA07E-3854-4831-905A-767481A8E20A}">
          <p14:sldIdLst>
            <p14:sldId id="284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00"/>
    <a:srgbClr val="9974AC"/>
    <a:srgbClr val="784A8F"/>
    <a:srgbClr val="B2E194"/>
    <a:srgbClr val="5B4401"/>
    <a:srgbClr val="3B7615"/>
    <a:srgbClr val="FFE9A8"/>
    <a:srgbClr val="A28839"/>
    <a:srgbClr val="671E8B"/>
    <a:srgbClr val="5B2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636" autoAdjust="0"/>
  </p:normalViewPr>
  <p:slideViewPr>
    <p:cSldViewPr snapToGrid="0">
      <p:cViewPr varScale="1">
        <p:scale>
          <a:sx n="74" d="100"/>
          <a:sy n="74" d="100"/>
        </p:scale>
        <p:origin x="17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452EB-0C83-4E3E-881E-C2F957B35AC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F4A91-4AE9-4A68-B11B-6CB209DB49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can we improve our understanding</a:t>
            </a:r>
            <a:r>
              <a:rPr lang="en-US" baseline="0" dirty="0" smtClean="0"/>
              <a:t> of volcanoes using seismic tomography techniques….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8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From 4 </a:t>
            </a:r>
            <a:r>
              <a:rPr lang="it-IT" dirty="0" err="1" smtClean="0"/>
              <a:t>iterations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obtainded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68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4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5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74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/>
            </a:r>
            <a:br>
              <a:rPr lang="it-IT" baseline="0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/>
            </a:r>
            <a:br>
              <a:rPr lang="it-IT" baseline="0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7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Those</a:t>
            </a:r>
            <a:r>
              <a:rPr lang="it-IT" dirty="0" smtClean="0"/>
              <a:t> centres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spatial</a:t>
            </a:r>
            <a:r>
              <a:rPr lang="it-IT" dirty="0" smtClean="0"/>
              <a:t> </a:t>
            </a:r>
            <a:r>
              <a:rPr lang="it-IT" dirty="0" err="1" smtClean="0"/>
              <a:t>correlation</a:t>
            </a:r>
            <a:r>
              <a:rPr lang="it-IT" dirty="0" smtClean="0"/>
              <a:t>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2 km with </a:t>
            </a:r>
            <a:r>
              <a:rPr lang="it-IT" dirty="0" err="1" smtClean="0"/>
              <a:t>each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attenuation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areas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8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8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eruptive</a:t>
            </a:r>
            <a:r>
              <a:rPr lang="it-IT" baseline="0" dirty="0" smtClean="0"/>
              <a:t> centres </a:t>
            </a:r>
            <a:r>
              <a:rPr lang="it-IT" baseline="0" dirty="0" err="1" smtClean="0"/>
              <a:t>realated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eruption</a:t>
            </a:r>
            <a:r>
              <a:rPr lang="it-IT" baseline="0" dirty="0" smtClean="0"/>
              <a:t> of the 1967, 1969 and 1970 are </a:t>
            </a:r>
            <a:r>
              <a:rPr lang="it-IT" baseline="0" dirty="0" err="1" smtClean="0"/>
              <a:t>mainly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located</a:t>
            </a:r>
            <a:r>
              <a:rPr lang="it-IT" baseline="0" dirty="0" smtClean="0"/>
              <a:t> in the Aa1 and in the </a:t>
            </a:r>
            <a:r>
              <a:rPr lang="it-IT" baseline="0" dirty="0" err="1" smtClean="0"/>
              <a:t>noth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extension</a:t>
            </a:r>
            <a:r>
              <a:rPr lang="it-IT" baseline="0" dirty="0" smtClean="0"/>
              <a:t> of the high </a:t>
            </a:r>
            <a:r>
              <a:rPr lang="it-IT" baseline="0" dirty="0" err="1" smtClean="0"/>
              <a:t>attenuation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anomaly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inner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bay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2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46FFB-663A-49E2-AE86-EF5A77615D11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802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intermediate grey indicates areas with fumaroles activity, coincident with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attenuation areas</a:t>
            </a:r>
            <a:endParaRPr lang="it-IT" b="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8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NNW-SSE</a:t>
            </a:r>
            <a:r>
              <a:rPr lang="it-IT" baseline="0" dirty="0" smtClean="0"/>
              <a:t> high </a:t>
            </a:r>
            <a:r>
              <a:rPr lang="it-IT" baseline="0" dirty="0" err="1" smtClean="0"/>
              <a:t>attenuation</a:t>
            </a:r>
            <a:r>
              <a:rPr lang="it-IT" baseline="0" dirty="0" smtClean="0"/>
              <a:t> trend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15 Hz match the </a:t>
            </a:r>
            <a:r>
              <a:rPr lang="it-IT" baseline="0" dirty="0" err="1" smtClean="0"/>
              <a:t>same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structural</a:t>
            </a:r>
            <a:r>
              <a:rPr lang="it-IT" baseline="0" dirty="0" smtClean="0"/>
              <a:t> trend...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77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While</a:t>
            </a:r>
            <a:r>
              <a:rPr lang="it-IT" dirty="0" smtClean="0"/>
              <a:t> a 2km </a:t>
            </a:r>
            <a:r>
              <a:rPr lang="it-IT" dirty="0" err="1" smtClean="0"/>
              <a:t>resolution</a:t>
            </a:r>
            <a:r>
              <a:rPr lang="it-IT" dirty="0" smtClean="0"/>
              <a:t> and 6Hz (</a:t>
            </a:r>
            <a:r>
              <a:rPr lang="it-IT" dirty="0" err="1" smtClean="0"/>
              <a:t>deeper</a:t>
            </a:r>
            <a:r>
              <a:rPr lang="it-IT" dirty="0" smtClean="0"/>
              <a:t>)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to </a:t>
            </a:r>
            <a:r>
              <a:rPr lang="it-IT" dirty="0" err="1" smtClean="0"/>
              <a:t>highlight</a:t>
            </a:r>
            <a:r>
              <a:rPr lang="it-IT" dirty="0" smtClean="0"/>
              <a:t> a NNE-SSE</a:t>
            </a:r>
            <a:r>
              <a:rPr lang="it-IT" baseline="0" dirty="0" smtClean="0"/>
              <a:t> trend </a:t>
            </a:r>
            <a:r>
              <a:rPr lang="it-IT" baseline="0" dirty="0" err="1" smtClean="0"/>
              <a:t>coincidents</a:t>
            </a:r>
            <a:r>
              <a:rPr lang="it-IT" baseline="0" dirty="0" smtClean="0"/>
              <a:t> with the </a:t>
            </a:r>
            <a:r>
              <a:rPr lang="it-IT" baseline="0" dirty="0" err="1" smtClean="0"/>
              <a:t>tectonics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regional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structures</a:t>
            </a:r>
            <a:r>
              <a:rPr lang="it-IT" baseline="0" dirty="0" smtClean="0"/>
              <a:t>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50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82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Extensional process follows the NW-SE direction (Fracture Hero Zone direction) and compressive process follows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Bransfield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Rift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extensional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3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8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39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8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Frequency-dependent 2-D model calculated applying the middle-point weighting functions to the single-station measurements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03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from the Jap</a:t>
            </a:r>
            <a:r>
              <a:rPr lang="en-US" baseline="0" dirty="0" smtClean="0"/>
              <a:t>anese School that explain the energy variation in the heterogeneous Earth allow us to build a forward model with Radiative Transfer Theory driving through the seismic attenuation tomography in volcanoes, two examples: MSH and CF…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96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69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7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46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kern="1200" dirty="0" err="1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Museo</a:t>
            </a:r>
            <a:r>
              <a:rPr lang="en-US" sz="1200" b="0" kern="1200" dirty="0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Nacional de Ciencias Naturales, </a:t>
            </a:r>
            <a:r>
              <a:rPr lang="es-ES" sz="1200" b="0" kern="1200" dirty="0" err="1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Dep</a:t>
            </a:r>
            <a:r>
              <a:rPr lang="es-ES" sz="1200" b="0" kern="1200" dirty="0" smtClean="0">
                <a:ln w="0"/>
                <a:solidFill>
                  <a:srgbClr val="9974AC"/>
                </a:solidFill>
                <a:effectLst/>
                <a:latin typeface="+mn-lt"/>
                <a:ea typeface="+mn-ea"/>
                <a:cs typeface="+mn-cs"/>
              </a:rPr>
              <a:t>. Volcanología)</a:t>
            </a:r>
            <a:endParaRPr lang="it-IT" b="0" dirty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9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9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46FFB-663A-49E2-AE86-EF5A77615D11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24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Sensitivity kernels can be obtained by modeling scattering intensities at different lapse times with the </a:t>
            </a:r>
            <a:r>
              <a:rPr lang="en-US" sz="1200" b="1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theory of radiative transfer</a:t>
            </a:r>
            <a:r>
              <a:rPr lang="en-US" sz="1200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Using the </a:t>
            </a:r>
            <a:r>
              <a:rPr lang="en-US" sz="1200" b="1" dirty="0" err="1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radiative</a:t>
            </a:r>
            <a:r>
              <a:rPr lang="en-US" sz="1200" b="1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transfer theory, </a:t>
            </a:r>
            <a:r>
              <a:rPr lang="en-US" sz="1200" b="0" baseline="0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s</a:t>
            </a:r>
            <a:r>
              <a:rPr lang="en-US" sz="1200" dirty="0" smtClean="0">
                <a:ln w="10160">
                  <a:solidFill>
                    <a:srgbClr val="9974AC"/>
                  </a:solidFill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ensitivity kernels can be obtained by modeling scattering intensities at different lapse time.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Mayor et al.. Develop a linear relation between . . . . Introducing the absorption sensitivity kernel which depends…..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solidFill>
                  <a:srgbClr val="FF8A00"/>
                </a:solidFill>
                <a:latin typeface="+mn-lt"/>
                <a:cs typeface="+mn-cs"/>
              </a:rPr>
              <a:t>While </a:t>
            </a:r>
            <a:r>
              <a:rPr lang="en-US" sz="1200" b="0" dirty="0" err="1" smtClean="0">
                <a:solidFill>
                  <a:srgbClr val="FF8A00"/>
                </a:solidFill>
                <a:latin typeface="+mn-lt"/>
                <a:cs typeface="+mn-cs"/>
              </a:rPr>
              <a:t>DelPezzo</a:t>
            </a:r>
            <a:r>
              <a:rPr lang="en-US" sz="1200" b="0" dirty="0" smtClean="0">
                <a:solidFill>
                  <a:srgbClr val="FF8A00"/>
                </a:solidFill>
                <a:latin typeface="+mn-lt"/>
                <a:cs typeface="+mn-cs"/>
              </a:rPr>
              <a:t> et al. 2016 used the inhomogeneous scattering at Deception</a:t>
            </a:r>
            <a:r>
              <a:rPr lang="en-US" sz="1200" b="0" baseline="0" dirty="0" smtClean="0">
                <a:solidFill>
                  <a:srgbClr val="FF8A00"/>
                </a:solidFill>
                <a:latin typeface="+mn-lt"/>
                <a:cs typeface="+mn-cs"/>
              </a:rPr>
              <a:t> Island...</a:t>
            </a:r>
            <a:r>
              <a:rPr lang="en-US" sz="1200" b="0" dirty="0" smtClean="0">
                <a:solidFill>
                  <a:srgbClr val="FF8A00"/>
                </a:solidFill>
                <a:latin typeface="+mn-lt"/>
                <a:cs typeface="+mn-cs"/>
              </a:rPr>
              <a:t> </a:t>
            </a:r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51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solidFill>
                  <a:srgbClr val="FF8A00"/>
                </a:solidFill>
                <a:latin typeface="+mn-lt"/>
                <a:cs typeface="+mn-cs"/>
              </a:rPr>
              <a:t>Finally De Siena</a:t>
            </a:r>
            <a:r>
              <a:rPr lang="en-US" sz="1200" b="0" baseline="0" dirty="0" smtClean="0">
                <a:solidFill>
                  <a:srgbClr val="FF8A00"/>
                </a:solidFill>
                <a:latin typeface="+mn-lt"/>
                <a:cs typeface="+mn-cs"/>
              </a:rPr>
              <a:t> et al. 2017 used a kernel-based imaging trough an inversion model (at </a:t>
            </a:r>
            <a:r>
              <a:rPr lang="en-US" sz="1200" b="0" baseline="0" dirty="0" err="1" smtClean="0">
                <a:solidFill>
                  <a:srgbClr val="FF8A00"/>
                </a:solidFill>
                <a:latin typeface="+mn-lt"/>
                <a:cs typeface="+mn-cs"/>
              </a:rPr>
              <a:t>Campi</a:t>
            </a:r>
            <a:r>
              <a:rPr lang="en-US" sz="1200" b="0" baseline="0" dirty="0" smtClean="0">
                <a:solidFill>
                  <a:srgbClr val="FF8A00"/>
                </a:solidFill>
                <a:latin typeface="+mn-lt"/>
                <a:cs typeface="+mn-cs"/>
              </a:rPr>
              <a:t> </a:t>
            </a:r>
            <a:r>
              <a:rPr lang="en-US" sz="1200" b="0" baseline="0" dirty="0" err="1" smtClean="0">
                <a:solidFill>
                  <a:srgbClr val="FF8A00"/>
                </a:solidFill>
                <a:latin typeface="+mn-lt"/>
                <a:cs typeface="+mn-cs"/>
              </a:rPr>
              <a:t>Flegrei</a:t>
            </a:r>
            <a:r>
              <a:rPr lang="en-US" sz="1200" b="0" baseline="0" dirty="0" smtClean="0">
                <a:solidFill>
                  <a:srgbClr val="FF8A00"/>
                </a:solidFill>
                <a:latin typeface="+mn-lt"/>
                <a:cs typeface="+mn-cs"/>
              </a:rPr>
              <a:t>)</a:t>
            </a:r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8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to </a:t>
            </a:r>
            <a:r>
              <a:rPr lang="it-IT" dirty="0" err="1" smtClean="0"/>
              <a:t>analyse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those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whose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envelope</a:t>
            </a:r>
            <a:r>
              <a:rPr lang="it-IT" baseline="0" dirty="0" smtClean="0"/>
              <a:t> can be </a:t>
            </a:r>
            <a:r>
              <a:rPr lang="it-IT" baseline="0" dirty="0" err="1" smtClean="0"/>
              <a:t>described</a:t>
            </a:r>
            <a:r>
              <a:rPr lang="it-IT" baseline="0" dirty="0" smtClean="0"/>
              <a:t> by the radiative transfer </a:t>
            </a:r>
            <a:r>
              <a:rPr lang="it-IT" baseline="0" dirty="0" err="1" smtClean="0"/>
              <a:t>theory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48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need to “clean” the dataset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4A91-4AE9-4A68-B11B-6CB209DB49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3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1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4"/>
            <a:ext cx="74294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7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1" y="609604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2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9" y="4777381"/>
            <a:ext cx="74295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1" y="609604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4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5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7429499" cy="1905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4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2"/>
            <a:ext cx="1657886" cy="518160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8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60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4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2"/>
            <a:ext cx="36576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42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5"/>
            <a:ext cx="36576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60" y="3243265"/>
            <a:ext cx="36576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89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26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60" y="609601"/>
            <a:ext cx="44577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3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1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8"/>
            <a:ext cx="685800" cy="365125"/>
          </a:xfrm>
        </p:spPr>
        <p:txBody>
          <a:bodyPr/>
          <a:lstStyle/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8"/>
            <a:ext cx="382905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1" y="5883278"/>
            <a:ext cx="241925" cy="365125"/>
          </a:xfrm>
        </p:spPr>
        <p:txBody>
          <a:bodyPr/>
          <a:lstStyle/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05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74294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1" y="2667002"/>
            <a:ext cx="74294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8209" y="5883278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6001763-97D0-4E3D-ADFD-6A766A864F9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8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1" y="5883278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BDB685B-D4A6-4245-86C5-250904DDCFE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86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  <p:sldLayoutId id="2147484571" r:id="rId13"/>
    <p:sldLayoutId id="2147484572" r:id="rId14"/>
    <p:sldLayoutId id="2147484573" r:id="rId15"/>
    <p:sldLayoutId id="2147484574" r:id="rId16"/>
    <p:sldLayoutId id="214748457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5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8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9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233889" y="185062"/>
            <a:ext cx="8676222" cy="2830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solidFill>
                  <a:srgbClr val="D6BA69"/>
                </a:solidFill>
              </a:rPr>
              <a:t>Space-weighted </a:t>
            </a:r>
            <a:r>
              <a:rPr lang="en-US" b="1" dirty="0">
                <a:solidFill>
                  <a:srgbClr val="D6BA69"/>
                </a:solidFill>
              </a:rPr>
              <a:t>seismic attenuation </a:t>
            </a:r>
            <a:endParaRPr lang="en-US" b="1" dirty="0" smtClean="0">
              <a:solidFill>
                <a:srgbClr val="D6BA69"/>
              </a:solidFill>
            </a:endParaRPr>
          </a:p>
          <a:p>
            <a:pPr algn="ctr"/>
            <a:r>
              <a:rPr lang="en-US" b="1" dirty="0" smtClean="0">
                <a:solidFill>
                  <a:srgbClr val="D6BA69"/>
                </a:solidFill>
              </a:rPr>
              <a:t>multi-frequency </a:t>
            </a:r>
            <a:r>
              <a:rPr lang="en-US" b="1" dirty="0">
                <a:solidFill>
                  <a:srgbClr val="D6BA69"/>
                </a:solidFill>
              </a:rPr>
              <a:t>tomography at </a:t>
            </a:r>
            <a:endParaRPr lang="en-US" b="1" dirty="0" smtClean="0">
              <a:solidFill>
                <a:srgbClr val="D6BA69"/>
              </a:solidFill>
            </a:endParaRPr>
          </a:p>
          <a:p>
            <a:pPr algn="ctr"/>
            <a:r>
              <a:rPr lang="en-US" b="1" dirty="0" smtClean="0">
                <a:solidFill>
                  <a:srgbClr val="D6BA69"/>
                </a:solidFill>
              </a:rPr>
              <a:t>Deception </a:t>
            </a:r>
            <a:r>
              <a:rPr lang="en-US" b="1" dirty="0">
                <a:solidFill>
                  <a:srgbClr val="D6BA69"/>
                </a:solidFill>
              </a:rPr>
              <a:t>Island volcano (</a:t>
            </a:r>
            <a:r>
              <a:rPr lang="en-US" b="1" dirty="0" err="1">
                <a:solidFill>
                  <a:srgbClr val="D6BA69"/>
                </a:solidFill>
              </a:rPr>
              <a:t>Antartica</a:t>
            </a:r>
            <a:r>
              <a:rPr lang="en-US" b="1" dirty="0" smtClean="0">
                <a:solidFill>
                  <a:srgbClr val="D6BA69"/>
                </a:solidFill>
              </a:rPr>
              <a:t>)</a:t>
            </a:r>
            <a:endParaRPr lang="en-US" b="1" dirty="0">
              <a:solidFill>
                <a:srgbClr val="D6BA69"/>
              </a:solidFill>
            </a:endParaRPr>
          </a:p>
        </p:txBody>
      </p:sp>
      <p:sp>
        <p:nvSpPr>
          <p:cNvPr id="12" name="RG"/>
          <p:cNvSpPr txBox="1"/>
          <p:nvPr/>
        </p:nvSpPr>
        <p:spPr>
          <a:xfrm>
            <a:off x="0" y="3228945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Roberto Guardo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*, 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 De 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Siena,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A. Caselli, J. </a:t>
            </a:r>
            <a:r>
              <a:rPr lang="it-IT" sz="2000" b="1" dirty="0" err="1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Prudencio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G. Ventura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8463448" y="5971899"/>
            <a:ext cx="513470" cy="671596"/>
            <a:chOff x="2453961" y="5645787"/>
            <a:chExt cx="822964" cy="1073577"/>
          </a:xfrm>
        </p:grpSpPr>
        <p:sp>
          <p:nvSpPr>
            <p:cNvPr id="2" name="Rettangolo 1"/>
            <p:cNvSpPr/>
            <p:nvPr/>
          </p:nvSpPr>
          <p:spPr>
            <a:xfrm>
              <a:off x="2453961" y="5645787"/>
              <a:ext cx="822964" cy="10735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upload.wikimedia.org/wikipedia/commons/d/d5/INGV_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750" y="5647649"/>
              <a:ext cx="811593" cy="107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13-LOGOS LESV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78" y="5980927"/>
            <a:ext cx="1944453" cy="6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isultati immagini per conic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" y="5974012"/>
            <a:ext cx="907922" cy="6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5930030" y="5990949"/>
            <a:ext cx="2449720" cy="664879"/>
            <a:chOff x="3620702" y="0"/>
            <a:chExt cx="1902596" cy="516383"/>
          </a:xfrm>
        </p:grpSpPr>
        <p:sp>
          <p:nvSpPr>
            <p:cNvPr id="5" name="Rettangolo 4"/>
            <p:cNvSpPr/>
            <p:nvPr/>
          </p:nvSpPr>
          <p:spPr>
            <a:xfrm>
              <a:off x="3620702" y="0"/>
              <a:ext cx="1902596" cy="5163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Picture 2" descr="https://www.ugr.es/sites/default/files/ugr-marca-horizontal-color%403x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25" y="0"/>
              <a:ext cx="1809750" cy="51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1068703" y="5964161"/>
            <a:ext cx="2749476" cy="709687"/>
            <a:chOff x="422718" y="4967313"/>
            <a:chExt cx="2900114" cy="748570"/>
          </a:xfrm>
        </p:grpSpPr>
        <p:pic>
          <p:nvPicPr>
            <p:cNvPr id="9224" name="Picture 8" descr="About: Stochastik Rhein-Main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04"/>
            <a:stretch/>
          </p:blipFill>
          <p:spPr bwMode="auto">
            <a:xfrm>
              <a:off x="422718" y="4993126"/>
              <a:ext cx="2158558" cy="70200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9" name="Picture 8" descr="About: Stochastik Rhein-Mai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8"/>
            <a:stretch/>
          </p:blipFill>
          <p:spPr bwMode="auto">
            <a:xfrm>
              <a:off x="2562226" y="4967313"/>
              <a:ext cx="760606" cy="748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16" y="0"/>
            <a:ext cx="1054084" cy="3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 hidden="1"/>
          <p:cNvSpPr/>
          <p:nvPr/>
        </p:nvSpPr>
        <p:spPr>
          <a:xfrm>
            <a:off x="-1396678" y="254640"/>
            <a:ext cx="11887200" cy="6273478"/>
          </a:xfrm>
          <a:prstGeom prst="rect">
            <a:avLst/>
          </a:prstGeom>
          <a:solidFill>
            <a:srgbClr val="9974AC"/>
          </a:solidFill>
          <a:ln>
            <a:solidFill>
              <a:srgbClr val="FFE9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Immagine 16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477" y="1405144"/>
            <a:ext cx="3849888" cy="3687321"/>
          </a:xfrm>
          <a:prstGeom prst="rect">
            <a:avLst/>
          </a:prstGeom>
        </p:spPr>
      </p:pic>
      <p:pic>
        <p:nvPicPr>
          <p:cNvPr id="4" name="Full" hidden="1"/>
          <p:cNvPicPr>
            <a:picLocks noChangeAspect="1"/>
          </p:cNvPicPr>
          <p:nvPr/>
        </p:nvPicPr>
        <p:blipFill rotWithShape="1">
          <a:blip r:embed="rId4"/>
          <a:srcRect r="410" b="3216"/>
          <a:stretch/>
        </p:blipFill>
        <p:spPr>
          <a:xfrm>
            <a:off x="-1281706" y="2953324"/>
            <a:ext cx="11707415" cy="951352"/>
          </a:xfrm>
          <a:prstGeom prst="rect">
            <a:avLst/>
          </a:prstGeom>
        </p:spPr>
      </p:pic>
      <p:pic>
        <p:nvPicPr>
          <p:cNvPr id="23" name="Rays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25" y="2768480"/>
            <a:ext cx="7618236" cy="348772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5" y="773680"/>
            <a:ext cx="8871438" cy="93583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/>
          <a:srcRect b="18649"/>
          <a:stretch/>
        </p:blipFill>
        <p:spPr>
          <a:xfrm>
            <a:off x="131885" y="777019"/>
            <a:ext cx="8871438" cy="761312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6"/>
          <a:srcRect b="34865"/>
          <a:stretch/>
        </p:blipFill>
        <p:spPr>
          <a:xfrm>
            <a:off x="131885" y="782488"/>
            <a:ext cx="8871438" cy="609556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6"/>
          <a:srcRect b="51081"/>
          <a:stretch/>
        </p:blipFill>
        <p:spPr>
          <a:xfrm>
            <a:off x="131885" y="784146"/>
            <a:ext cx="8871438" cy="45779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6"/>
          <a:srcRect b="67297"/>
          <a:stretch/>
        </p:blipFill>
        <p:spPr>
          <a:xfrm>
            <a:off x="131885" y="785806"/>
            <a:ext cx="8871438" cy="306042"/>
          </a:xfrm>
          <a:prstGeom prst="rect">
            <a:avLst/>
          </a:prstGeom>
        </p:spPr>
      </p:pic>
      <p:sp>
        <p:nvSpPr>
          <p:cNvPr id="11" name="Ori"/>
          <p:cNvSpPr txBox="1"/>
          <p:nvPr/>
        </p:nvSpPr>
        <p:spPr>
          <a:xfrm>
            <a:off x="0" y="32443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20283 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 7197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8" name="it4 Text"/>
          <p:cNvSpPr txBox="1"/>
          <p:nvPr/>
        </p:nvSpPr>
        <p:spPr>
          <a:xfrm>
            <a:off x="0" y="29505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 4 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 “Bad station”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6" name="It3 Text"/>
          <p:cNvSpPr txBox="1"/>
          <p:nvPr/>
        </p:nvSpPr>
        <p:spPr>
          <a:xfrm>
            <a:off x="0" y="29505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 3 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 “Correlation coefficients ≤ 0.6”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5" name="It2 Text"/>
          <p:cNvSpPr txBox="1"/>
          <p:nvPr/>
        </p:nvSpPr>
        <p:spPr>
          <a:xfrm>
            <a:off x="0" y="29505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 2 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 “Max Amplitude &gt; 6s”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4" name="It1 Text"/>
          <p:cNvSpPr txBox="1"/>
          <p:nvPr/>
        </p:nvSpPr>
        <p:spPr>
          <a:xfrm>
            <a:off x="0" y="29505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 1 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 “</a:t>
            </a:r>
            <a:r>
              <a:rPr lang="en-US" b="1" dirty="0" err="1" smtClean="0">
                <a:solidFill>
                  <a:srgbClr val="FF8A00"/>
                </a:solidFill>
                <a:sym typeface="Wingdings" panose="05000000000000000000" pitchFamily="2" charset="2"/>
              </a:rPr>
              <a:t>Zeros</a:t>
            </a:r>
            <a:r>
              <a:rPr lang="en-US" b="1" dirty="0" smtClean="0">
                <a:solidFill>
                  <a:srgbClr val="FF8A00"/>
                </a:solidFill>
                <a:sym typeface="Wingdings" panose="05000000000000000000" pitchFamily="2" charset="2"/>
              </a:rPr>
              <a:t> &gt; 40%”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9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DATA ANALYSIS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31885" y="3912177"/>
            <a:ext cx="887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Filtering </a:t>
            </a:r>
            <a:r>
              <a:rPr lang="en-US" b="1" dirty="0">
                <a:solidFill>
                  <a:srgbClr val="FF8A00"/>
                </a:solidFill>
              </a:rPr>
              <a:t>in </a:t>
            </a:r>
            <a:r>
              <a:rPr lang="en-US" b="1" dirty="0" smtClean="0">
                <a:solidFill>
                  <a:srgbClr val="FF8A00"/>
                </a:solidFill>
              </a:rPr>
              <a:t>five </a:t>
            </a:r>
            <a:r>
              <a:rPr lang="en-US" b="1" dirty="0">
                <a:solidFill>
                  <a:srgbClr val="FF8A00"/>
                </a:solidFill>
              </a:rPr>
              <a:t>frequency bands, centered at </a:t>
            </a:r>
            <a:r>
              <a:rPr lang="en-US" b="1" dirty="0" smtClean="0">
                <a:solidFill>
                  <a:srgbClr val="9974AC"/>
                </a:solidFill>
              </a:rPr>
              <a:t>6 </a:t>
            </a:r>
            <a:r>
              <a:rPr lang="en-US" b="1" dirty="0" smtClean="0">
                <a:solidFill>
                  <a:srgbClr val="FF8A00"/>
                </a:solidFill>
              </a:rPr>
              <a:t>, 9 , </a:t>
            </a:r>
            <a:r>
              <a:rPr lang="en-US" b="1" dirty="0">
                <a:solidFill>
                  <a:srgbClr val="FF8A00"/>
                </a:solidFill>
              </a:rPr>
              <a:t>12 </a:t>
            </a:r>
            <a:r>
              <a:rPr lang="en-US" b="1" dirty="0" smtClean="0">
                <a:solidFill>
                  <a:srgbClr val="FF8A00"/>
                </a:solidFill>
              </a:rPr>
              <a:t>, </a:t>
            </a:r>
            <a:r>
              <a:rPr lang="en-US" b="1" dirty="0" smtClean="0">
                <a:solidFill>
                  <a:srgbClr val="9974AC"/>
                </a:solidFill>
              </a:rPr>
              <a:t>15 </a:t>
            </a:r>
            <a:r>
              <a:rPr lang="en-US" b="1" dirty="0" smtClean="0">
                <a:solidFill>
                  <a:srgbClr val="FF8A00"/>
                </a:solidFill>
              </a:rPr>
              <a:t>and 18 Hz;</a:t>
            </a:r>
          </a:p>
          <a:p>
            <a:pPr algn="ctr"/>
            <a:r>
              <a:rPr lang="en-US" b="1" dirty="0" smtClean="0">
                <a:solidFill>
                  <a:srgbClr val="FF8A00"/>
                </a:solidFill>
              </a:rPr>
              <a:t>4 </a:t>
            </a:r>
            <a:r>
              <a:rPr lang="en-US" b="1" dirty="0">
                <a:solidFill>
                  <a:srgbClr val="FF8A00"/>
                </a:solidFill>
              </a:rPr>
              <a:t>seconds of Coda windows (starting from the main </a:t>
            </a:r>
            <a:r>
              <a:rPr lang="en-US" b="1" dirty="0" smtClean="0">
                <a:solidFill>
                  <a:srgbClr val="FF8A00"/>
                </a:solidFill>
              </a:rPr>
              <a:t>peak);</a:t>
            </a:r>
          </a:p>
          <a:p>
            <a:pPr algn="ctr"/>
            <a:r>
              <a:rPr lang="en-US" b="1" dirty="0" smtClean="0">
                <a:solidFill>
                  <a:srgbClr val="FF8A00"/>
                </a:solidFill>
              </a:rPr>
              <a:t>Grid </a:t>
            </a:r>
            <a:r>
              <a:rPr lang="en-US" b="1" dirty="0">
                <a:solidFill>
                  <a:srgbClr val="FF8A00"/>
                </a:solidFill>
              </a:rPr>
              <a:t>resolution of 1 and 2 </a:t>
            </a:r>
            <a:r>
              <a:rPr lang="en-US" b="1" dirty="0" smtClean="0">
                <a:solidFill>
                  <a:srgbClr val="FF8A00"/>
                </a:solidFill>
              </a:rPr>
              <a:t>km.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  <p:bldP spid="16" grpId="0"/>
      <p:bldP spid="16" grpId="1"/>
      <p:bldP spid="15" grpId="0"/>
      <p:bldP spid="15" grpId="1"/>
      <p:bldP spid="14" grpId="0"/>
      <p:bldP spid="14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t4_15Hz_1k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41" y="1580571"/>
            <a:ext cx="3696859" cy="3696859"/>
          </a:xfrm>
          <a:prstGeom prst="rect">
            <a:avLst/>
          </a:prstGeom>
        </p:spPr>
      </p:pic>
      <p:pic>
        <p:nvPicPr>
          <p:cNvPr id="42" name="it3_15Hz_1k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41" y="1586367"/>
            <a:ext cx="3696859" cy="3696856"/>
          </a:xfrm>
          <a:prstGeom prst="rect">
            <a:avLst/>
          </a:prstGeom>
        </p:spPr>
      </p:pic>
      <p:pic>
        <p:nvPicPr>
          <p:cNvPr id="39" name="it2_15Hz_1k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41" y="1586367"/>
            <a:ext cx="3696859" cy="3696856"/>
          </a:xfrm>
          <a:prstGeom prst="rect">
            <a:avLst/>
          </a:prstGeom>
        </p:spPr>
      </p:pic>
      <p:pic>
        <p:nvPicPr>
          <p:cNvPr id="36" name="it1_15Hz_1k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41" y="1586367"/>
            <a:ext cx="3696859" cy="3696856"/>
          </a:xfrm>
          <a:prstGeom prst="rect">
            <a:avLst/>
          </a:prstGeom>
        </p:spPr>
      </p:pic>
      <p:pic>
        <p:nvPicPr>
          <p:cNvPr id="33" name="it0_15Hz_1k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41" y="1580571"/>
            <a:ext cx="3696859" cy="3696859"/>
          </a:xfrm>
          <a:prstGeom prst="rect">
            <a:avLst/>
          </a:prstGeom>
        </p:spPr>
      </p:pic>
      <p:pic>
        <p:nvPicPr>
          <p:cNvPr id="48" name="cbt_it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0570"/>
            <a:ext cx="3696860" cy="3696860"/>
          </a:xfrm>
          <a:prstGeom prst="rect">
            <a:avLst/>
          </a:prstGeom>
        </p:spPr>
      </p:pic>
      <p:pic>
        <p:nvPicPr>
          <p:cNvPr id="51" name="cbt_it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6367"/>
            <a:ext cx="3696860" cy="3696856"/>
          </a:xfrm>
          <a:prstGeom prst="rect">
            <a:avLst/>
          </a:prstGeom>
        </p:spPr>
      </p:pic>
      <p:pic>
        <p:nvPicPr>
          <p:cNvPr id="54" name="cbt_it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6367"/>
            <a:ext cx="3696860" cy="3696856"/>
          </a:xfrm>
          <a:prstGeom prst="rect">
            <a:avLst/>
          </a:prstGeom>
        </p:spPr>
      </p:pic>
      <p:pic>
        <p:nvPicPr>
          <p:cNvPr id="57" name="cbt_it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6367"/>
            <a:ext cx="3696860" cy="3696856"/>
          </a:xfrm>
          <a:prstGeom prst="rect">
            <a:avLst/>
          </a:prstGeom>
        </p:spPr>
      </p:pic>
      <p:pic>
        <p:nvPicPr>
          <p:cNvPr id="60" name="cbt_it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6367"/>
            <a:ext cx="3696860" cy="3696860"/>
          </a:xfrm>
          <a:prstGeom prst="rect">
            <a:avLst/>
          </a:prstGeom>
        </p:spPr>
      </p:pic>
      <p:pic>
        <p:nvPicPr>
          <p:cNvPr id="19" name="it4_6Hz_1km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80571"/>
            <a:ext cx="3696859" cy="3696859"/>
          </a:xfrm>
          <a:prstGeom prst="rect">
            <a:avLst/>
          </a:prstGeom>
        </p:spPr>
      </p:pic>
      <p:pic>
        <p:nvPicPr>
          <p:cNvPr id="18" name="it3_6Hz_1k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86367"/>
            <a:ext cx="3696859" cy="3696856"/>
          </a:xfrm>
          <a:prstGeom prst="rect">
            <a:avLst/>
          </a:prstGeom>
        </p:spPr>
      </p:pic>
      <p:pic>
        <p:nvPicPr>
          <p:cNvPr id="17" name="it2_6Hz_1k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86367"/>
            <a:ext cx="3696859" cy="3696856"/>
          </a:xfrm>
          <a:prstGeom prst="rect">
            <a:avLst/>
          </a:prstGeom>
        </p:spPr>
      </p:pic>
      <p:pic>
        <p:nvPicPr>
          <p:cNvPr id="13" name="it1_6Hz_1k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86367"/>
            <a:ext cx="3696859" cy="3696856"/>
          </a:xfrm>
          <a:prstGeom prst="rect">
            <a:avLst/>
          </a:prstGeom>
        </p:spPr>
      </p:pic>
      <p:pic>
        <p:nvPicPr>
          <p:cNvPr id="12" name="it0_6Hz_1km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80571"/>
            <a:ext cx="3696859" cy="3696859"/>
          </a:xfrm>
          <a:prstGeom prst="rect">
            <a:avLst/>
          </a:prstGeom>
        </p:spPr>
      </p:pic>
      <p:sp>
        <p:nvSpPr>
          <p:cNvPr id="69" name="It 4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4 (last one)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8" name="It 3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3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7" name="It 2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2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5" name="It 1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1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6" name="Ori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Original dataset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2" name="Index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RESULTS</a:t>
            </a:r>
            <a:b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(1km </a:t>
            </a:r>
            <a:r>
              <a:rPr lang="it-IT" sz="2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resolution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0" name="RG"/>
          <p:cNvSpPr txBox="1"/>
          <p:nvPr/>
        </p:nvSpPr>
        <p:spPr>
          <a:xfrm>
            <a:off x="60034" y="4929683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1" name="RG"/>
          <p:cNvSpPr txBox="1"/>
          <p:nvPr/>
        </p:nvSpPr>
        <p:spPr>
          <a:xfrm>
            <a:off x="6117934" y="4929683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15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66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8" grpId="0"/>
      <p:bldP spid="68" grpId="1"/>
      <p:bldP spid="67" grpId="0"/>
      <p:bldP spid="67" grpId="1"/>
      <p:bldP spid="65" grpId="0"/>
      <p:bldP spid="65" grpId="1"/>
      <p:bldP spid="66" grpId="0"/>
      <p:bldP spid="6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t4_15Hz_1k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33" y="3669592"/>
            <a:ext cx="3106244" cy="3106244"/>
          </a:xfrm>
          <a:prstGeom prst="rect">
            <a:avLst/>
          </a:prstGeom>
        </p:spPr>
      </p:pic>
      <p:pic>
        <p:nvPicPr>
          <p:cNvPr id="33" name="it0_15Hz_1k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33" y="801353"/>
            <a:ext cx="3106244" cy="3106244"/>
          </a:xfrm>
          <a:prstGeom prst="rect">
            <a:avLst/>
          </a:prstGeom>
        </p:spPr>
      </p:pic>
      <p:pic>
        <p:nvPicPr>
          <p:cNvPr id="48" name="cbt_it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78" y="3669591"/>
            <a:ext cx="3106245" cy="3106245"/>
          </a:xfrm>
          <a:prstGeom prst="rect">
            <a:avLst/>
          </a:prstGeom>
        </p:spPr>
      </p:pic>
      <p:pic>
        <p:nvPicPr>
          <p:cNvPr id="60" name="cbt_it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78" y="806223"/>
            <a:ext cx="3106245" cy="3106245"/>
          </a:xfrm>
          <a:prstGeom prst="rect">
            <a:avLst/>
          </a:prstGeom>
        </p:spPr>
      </p:pic>
      <p:pic>
        <p:nvPicPr>
          <p:cNvPr id="19" name="it4_6Hz_1k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" y="3669592"/>
            <a:ext cx="3106244" cy="3106244"/>
          </a:xfrm>
          <a:prstGeom prst="rect">
            <a:avLst/>
          </a:prstGeom>
        </p:spPr>
      </p:pic>
      <p:pic>
        <p:nvPicPr>
          <p:cNvPr id="12" name="it0_6Hz_1k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" y="801353"/>
            <a:ext cx="3106244" cy="3106244"/>
          </a:xfrm>
          <a:prstGeom prst="rect">
            <a:avLst/>
          </a:prstGeom>
        </p:spPr>
      </p:pic>
      <p:sp>
        <p:nvSpPr>
          <p:cNvPr id="69" name="It 4"/>
          <p:cNvSpPr txBox="1"/>
          <p:nvPr/>
        </p:nvSpPr>
        <p:spPr>
          <a:xfrm>
            <a:off x="0" y="363866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4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2" name="Index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RESULTS 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(1km res.)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0" name="6Hz"/>
          <p:cNvSpPr txBox="1"/>
          <p:nvPr/>
        </p:nvSpPr>
        <p:spPr>
          <a:xfrm>
            <a:off x="546163" y="6426932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1" name="15Hz"/>
          <p:cNvSpPr txBox="1"/>
          <p:nvPr/>
        </p:nvSpPr>
        <p:spPr>
          <a:xfrm>
            <a:off x="5563434" y="6426932"/>
            <a:ext cx="3106244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15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Ori"/>
          <p:cNvSpPr txBox="1"/>
          <p:nvPr/>
        </p:nvSpPr>
        <p:spPr>
          <a:xfrm>
            <a:off x="546163" y="780745"/>
            <a:ext cx="812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Original dataset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6350400" y="1144800"/>
            <a:ext cx="2937600" cy="5436000"/>
            <a:chOff x="6231249" y="1206000"/>
            <a:chExt cx="2937600" cy="5436000"/>
          </a:xfrm>
        </p:grpSpPr>
        <p:pic>
          <p:nvPicPr>
            <p:cNvPr id="45" name="Qc_15Hz_da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249" y="3704400"/>
              <a:ext cx="2937600" cy="2937600"/>
            </a:xfrm>
            <a:prstGeom prst="rect">
              <a:avLst/>
            </a:prstGeom>
          </p:spPr>
        </p:pic>
        <p:pic>
          <p:nvPicPr>
            <p:cNvPr id="48" name="CBT_dat_15Hz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249" y="1206000"/>
              <a:ext cx="2937600" cy="2937600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-151200" y="1144800"/>
            <a:ext cx="2937600" cy="5436880"/>
            <a:chOff x="-47728" y="1205760"/>
            <a:chExt cx="2937600" cy="5436880"/>
          </a:xfrm>
        </p:grpSpPr>
        <p:pic>
          <p:nvPicPr>
            <p:cNvPr id="33" name="Qc_15Hz_d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728" y="3705040"/>
              <a:ext cx="2937600" cy="2937600"/>
            </a:xfrm>
            <a:prstGeom prst="rect">
              <a:avLst/>
            </a:prstGeom>
          </p:spPr>
        </p:pic>
        <p:pic>
          <p:nvPicPr>
            <p:cNvPr id="60" name="CBT_dt_15Hz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728" y="1205760"/>
              <a:ext cx="2937600" cy="2937600"/>
            </a:xfrm>
            <a:prstGeom prst="rect">
              <a:avLst/>
            </a:prstGeom>
          </p:spPr>
        </p:pic>
      </p:grpSp>
      <p:sp>
        <p:nvSpPr>
          <p:cNvPr id="62" name="Index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Tikhonov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reg. 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(1km res. – 15 Hz)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Tikh Reg. 15Hz 1k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"/>
          <a:stretch/>
        </p:blipFill>
        <p:spPr>
          <a:xfrm>
            <a:off x="2664122" y="2253600"/>
            <a:ext cx="3815757" cy="3006000"/>
          </a:xfrm>
          <a:prstGeom prst="rect">
            <a:avLst/>
          </a:prstGeom>
        </p:spPr>
      </p:pic>
      <p:sp>
        <p:nvSpPr>
          <p:cNvPr id="15" name="It 4"/>
          <p:cNvSpPr txBox="1"/>
          <p:nvPr/>
        </p:nvSpPr>
        <p:spPr>
          <a:xfrm>
            <a:off x="111760" y="988709"/>
            <a:ext cx="241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0.118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6" name="It 4"/>
          <p:cNvSpPr txBox="1"/>
          <p:nvPr/>
        </p:nvSpPr>
        <p:spPr>
          <a:xfrm>
            <a:off x="6614160" y="1070721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11.8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t4_15Hz_1k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7" y="1764000"/>
            <a:ext cx="3329333" cy="3329333"/>
          </a:xfrm>
          <a:prstGeom prst="rect">
            <a:avLst/>
          </a:prstGeom>
        </p:spPr>
      </p:pic>
      <p:pic>
        <p:nvPicPr>
          <p:cNvPr id="42" name="it3_15Hz_1k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7" y="1764000"/>
            <a:ext cx="3329333" cy="3329333"/>
          </a:xfrm>
          <a:prstGeom prst="rect">
            <a:avLst/>
          </a:prstGeom>
        </p:spPr>
      </p:pic>
      <p:pic>
        <p:nvPicPr>
          <p:cNvPr id="39" name="it2_15Hz_1k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7" y="1764000"/>
            <a:ext cx="3329333" cy="3329333"/>
          </a:xfrm>
          <a:prstGeom prst="rect">
            <a:avLst/>
          </a:prstGeom>
        </p:spPr>
      </p:pic>
      <p:pic>
        <p:nvPicPr>
          <p:cNvPr id="36" name="it1_15Hz_1k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7" y="1764000"/>
            <a:ext cx="3329333" cy="3329333"/>
          </a:xfrm>
          <a:prstGeom prst="rect">
            <a:avLst/>
          </a:prstGeom>
        </p:spPr>
      </p:pic>
      <p:pic>
        <p:nvPicPr>
          <p:cNvPr id="33" name="it0_15Hz_1k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7" y="1764000"/>
            <a:ext cx="3329333" cy="3329333"/>
          </a:xfrm>
          <a:prstGeom prst="rect">
            <a:avLst/>
          </a:prstGeom>
        </p:spPr>
      </p:pic>
      <p:pic>
        <p:nvPicPr>
          <p:cNvPr id="48" name="cbt_it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0570"/>
            <a:ext cx="3696860" cy="3696860"/>
          </a:xfrm>
          <a:prstGeom prst="rect">
            <a:avLst/>
          </a:prstGeom>
        </p:spPr>
      </p:pic>
      <p:pic>
        <p:nvPicPr>
          <p:cNvPr id="51" name="cbt_it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2" y="1586367"/>
            <a:ext cx="3696856" cy="3696856"/>
          </a:xfrm>
          <a:prstGeom prst="rect">
            <a:avLst/>
          </a:prstGeom>
        </p:spPr>
      </p:pic>
      <p:pic>
        <p:nvPicPr>
          <p:cNvPr id="54" name="cbt_it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2" y="1586367"/>
            <a:ext cx="3696856" cy="3696856"/>
          </a:xfrm>
          <a:prstGeom prst="rect">
            <a:avLst/>
          </a:prstGeom>
        </p:spPr>
      </p:pic>
      <p:pic>
        <p:nvPicPr>
          <p:cNvPr id="57" name="cbt_it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2" y="1580017"/>
            <a:ext cx="3696856" cy="3696856"/>
          </a:xfrm>
          <a:prstGeom prst="rect">
            <a:avLst/>
          </a:prstGeom>
        </p:spPr>
      </p:pic>
      <p:pic>
        <p:nvPicPr>
          <p:cNvPr id="60" name="cbt_it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0" y="1586367"/>
            <a:ext cx="3696860" cy="3696860"/>
          </a:xfrm>
          <a:prstGeom prst="rect">
            <a:avLst/>
          </a:prstGeom>
        </p:spPr>
      </p:pic>
      <p:pic>
        <p:nvPicPr>
          <p:cNvPr id="19" name="it4_6Hz_1km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764000"/>
            <a:ext cx="3329333" cy="3329333"/>
          </a:xfrm>
          <a:prstGeom prst="rect">
            <a:avLst/>
          </a:prstGeom>
        </p:spPr>
      </p:pic>
      <p:pic>
        <p:nvPicPr>
          <p:cNvPr id="18" name="it3_6Hz_1k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764000"/>
            <a:ext cx="3329333" cy="3329333"/>
          </a:xfrm>
          <a:prstGeom prst="rect">
            <a:avLst/>
          </a:prstGeom>
        </p:spPr>
      </p:pic>
      <p:pic>
        <p:nvPicPr>
          <p:cNvPr id="17" name="it2_6Hz_1k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764000"/>
            <a:ext cx="3329333" cy="3329333"/>
          </a:xfrm>
          <a:prstGeom prst="rect">
            <a:avLst/>
          </a:prstGeom>
        </p:spPr>
      </p:pic>
      <p:pic>
        <p:nvPicPr>
          <p:cNvPr id="13" name="it1_6Hz_1k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764000"/>
            <a:ext cx="3329333" cy="3329333"/>
          </a:xfrm>
          <a:prstGeom prst="rect">
            <a:avLst/>
          </a:prstGeom>
        </p:spPr>
      </p:pic>
      <p:pic>
        <p:nvPicPr>
          <p:cNvPr id="12" name="it0_6Hz_1km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764000"/>
            <a:ext cx="3329333" cy="3329333"/>
          </a:xfrm>
          <a:prstGeom prst="rect">
            <a:avLst/>
          </a:prstGeom>
        </p:spPr>
      </p:pic>
      <p:sp>
        <p:nvSpPr>
          <p:cNvPr id="69" name="It 4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4 (last one)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8" name="It 3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3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7" name="It 2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2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5" name="It 1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1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6" name="Ori"/>
          <p:cNvSpPr txBox="1"/>
          <p:nvPr/>
        </p:nvSpPr>
        <p:spPr>
          <a:xfrm>
            <a:off x="0" y="144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Original dataset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2" name="Index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RESULTS</a:t>
            </a:r>
            <a:b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(2km </a:t>
            </a:r>
            <a:r>
              <a:rPr lang="it-IT" sz="2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resolution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0" name="RG"/>
          <p:cNvSpPr txBox="1"/>
          <p:nvPr/>
        </p:nvSpPr>
        <p:spPr>
          <a:xfrm>
            <a:off x="60034" y="4929683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1" name="RG"/>
          <p:cNvSpPr txBox="1"/>
          <p:nvPr/>
        </p:nvSpPr>
        <p:spPr>
          <a:xfrm>
            <a:off x="6117934" y="4929683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15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17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8" grpId="0"/>
      <p:bldP spid="68" grpId="1"/>
      <p:bldP spid="67" grpId="0"/>
      <p:bldP spid="67" grpId="1"/>
      <p:bldP spid="65" grpId="0"/>
      <p:bldP spid="65" grpId="1"/>
      <p:bldP spid="66" grpId="0"/>
      <p:bldP spid="6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t4_15Hz_2k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28" y="3812227"/>
            <a:ext cx="2810476" cy="2810476"/>
          </a:xfrm>
          <a:prstGeom prst="rect">
            <a:avLst/>
          </a:prstGeom>
        </p:spPr>
      </p:pic>
      <p:pic>
        <p:nvPicPr>
          <p:cNvPr id="33" name="it0_15Hz_2k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0" y="966995"/>
            <a:ext cx="2810476" cy="2810476"/>
          </a:xfrm>
          <a:prstGeom prst="rect">
            <a:avLst/>
          </a:prstGeom>
        </p:spPr>
      </p:pic>
      <p:pic>
        <p:nvPicPr>
          <p:cNvPr id="48" name="cbt_it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48" y="3682513"/>
            <a:ext cx="3069904" cy="3069904"/>
          </a:xfrm>
          <a:prstGeom prst="rect">
            <a:avLst/>
          </a:prstGeom>
        </p:spPr>
      </p:pic>
      <p:pic>
        <p:nvPicPr>
          <p:cNvPr id="60" name="cbt_it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48" y="859420"/>
            <a:ext cx="3069904" cy="3069904"/>
          </a:xfrm>
          <a:prstGeom prst="rect">
            <a:avLst/>
          </a:prstGeom>
        </p:spPr>
      </p:pic>
      <p:pic>
        <p:nvPicPr>
          <p:cNvPr id="19" name="it4_6Hz_2k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4" y="3812227"/>
            <a:ext cx="2810476" cy="2810476"/>
          </a:xfrm>
          <a:prstGeom prst="rect">
            <a:avLst/>
          </a:prstGeom>
        </p:spPr>
      </p:pic>
      <p:pic>
        <p:nvPicPr>
          <p:cNvPr id="12" name="it0_6Hz_2k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79828"/>
            <a:ext cx="2810476" cy="2810476"/>
          </a:xfrm>
          <a:prstGeom prst="rect">
            <a:avLst/>
          </a:prstGeom>
        </p:spPr>
      </p:pic>
      <p:sp>
        <p:nvSpPr>
          <p:cNvPr id="69" name="It 4"/>
          <p:cNvSpPr txBox="1"/>
          <p:nvPr/>
        </p:nvSpPr>
        <p:spPr>
          <a:xfrm>
            <a:off x="0" y="363866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Iteration: 4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62" name="Index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RESULTS 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(2km res.)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0" name="6Hz"/>
          <p:cNvSpPr txBox="1"/>
          <p:nvPr/>
        </p:nvSpPr>
        <p:spPr>
          <a:xfrm>
            <a:off x="546163" y="6426932"/>
            <a:ext cx="296256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1" name="15Hz"/>
          <p:cNvSpPr txBox="1"/>
          <p:nvPr/>
        </p:nvSpPr>
        <p:spPr>
          <a:xfrm>
            <a:off x="6035533" y="6426932"/>
            <a:ext cx="2410215" cy="4101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15 Hz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Ori"/>
          <p:cNvSpPr txBox="1"/>
          <p:nvPr/>
        </p:nvSpPr>
        <p:spPr>
          <a:xfrm>
            <a:off x="546163" y="780745"/>
            <a:ext cx="812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Original dataset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6348946" y="1145538"/>
            <a:ext cx="2945529" cy="5215108"/>
            <a:chOff x="6348763" y="853200"/>
            <a:chExt cx="2945529" cy="5215108"/>
          </a:xfrm>
        </p:grpSpPr>
        <p:pic>
          <p:nvPicPr>
            <p:cNvPr id="45" name="it4_15Hz_1k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692" y="3420000"/>
              <a:ext cx="2648308" cy="2648308"/>
            </a:xfrm>
            <a:prstGeom prst="rect">
              <a:avLst/>
            </a:prstGeom>
          </p:spPr>
        </p:pic>
        <p:pic>
          <p:nvPicPr>
            <p:cNvPr id="48" name="cbt_it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63" y="853200"/>
              <a:ext cx="2945529" cy="2945529"/>
            </a:xfrm>
            <a:prstGeom prst="rect">
              <a:avLst/>
            </a:prstGeom>
          </p:spPr>
        </p:pic>
      </p:grpSp>
      <p:grpSp>
        <p:nvGrpSpPr>
          <p:cNvPr id="9" name="Gruppo 8"/>
          <p:cNvGrpSpPr/>
          <p:nvPr/>
        </p:nvGrpSpPr>
        <p:grpSpPr>
          <a:xfrm>
            <a:off x="-150475" y="1145469"/>
            <a:ext cx="2938622" cy="5215247"/>
            <a:chOff x="-150475" y="1145469"/>
            <a:chExt cx="2938622" cy="5215247"/>
          </a:xfrm>
        </p:grpSpPr>
        <p:pic>
          <p:nvPicPr>
            <p:cNvPr id="33" name="it0_15Hz_1km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" y="3713574"/>
              <a:ext cx="2647142" cy="2647142"/>
            </a:xfrm>
            <a:prstGeom prst="rect">
              <a:avLst/>
            </a:prstGeom>
          </p:spPr>
        </p:pic>
        <p:pic>
          <p:nvPicPr>
            <p:cNvPr id="60" name="cbt_it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75" y="1145469"/>
              <a:ext cx="2938622" cy="2938622"/>
            </a:xfrm>
            <a:prstGeom prst="rect">
              <a:avLst/>
            </a:prstGeom>
          </p:spPr>
        </p:pic>
      </p:grpSp>
      <p:sp>
        <p:nvSpPr>
          <p:cNvPr id="62" name="Index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Tikhonov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reg. </a:t>
            </a:r>
            <a:r>
              <a:rPr lang="it-IT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(2km res. – 15 Hz)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Tikh Reg. 15Hz 1k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2664121" y="2253476"/>
            <a:ext cx="3815758" cy="2999232"/>
          </a:xfrm>
          <a:prstGeom prst="rect">
            <a:avLst/>
          </a:prstGeom>
        </p:spPr>
      </p:pic>
      <p:sp>
        <p:nvSpPr>
          <p:cNvPr id="15" name="It 4"/>
          <p:cNvSpPr txBox="1"/>
          <p:nvPr/>
        </p:nvSpPr>
        <p:spPr>
          <a:xfrm>
            <a:off x="150471" y="1039553"/>
            <a:ext cx="238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0.155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7" name="It 4"/>
          <p:cNvSpPr txBox="1"/>
          <p:nvPr/>
        </p:nvSpPr>
        <p:spPr>
          <a:xfrm>
            <a:off x="6634222" y="1041479"/>
            <a:ext cx="238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15.5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23007" y="187396"/>
            <a:ext cx="8497986" cy="4775023"/>
            <a:chOff x="323007" y="187396"/>
            <a:chExt cx="8497986" cy="4775023"/>
          </a:xfrm>
        </p:grpSpPr>
        <p:sp>
          <p:nvSpPr>
            <p:cNvPr id="6" name="Rettangolo 5"/>
            <p:cNvSpPr/>
            <p:nvPr/>
          </p:nvSpPr>
          <p:spPr>
            <a:xfrm>
              <a:off x="2260315" y="4284325"/>
              <a:ext cx="4274049" cy="6780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07" y="187396"/>
              <a:ext cx="8497986" cy="4662004"/>
            </a:xfrm>
            <a:prstGeom prst="rect">
              <a:avLst/>
            </a:prstGeom>
          </p:spPr>
        </p:pic>
      </p:grpSp>
      <p:sp>
        <p:nvSpPr>
          <p:cNvPr id="5" name="Ori"/>
          <p:cNvSpPr txBox="1"/>
          <p:nvPr/>
        </p:nvSpPr>
        <p:spPr>
          <a:xfrm>
            <a:off x="-92468" y="503434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8A00"/>
                </a:solidFill>
              </a:rPr>
              <a:t>Aa</a:t>
            </a:r>
            <a:r>
              <a:rPr lang="en-US" sz="3200" b="1" dirty="0" smtClean="0">
                <a:solidFill>
                  <a:srgbClr val="FF8A00"/>
                </a:solidFill>
              </a:rPr>
              <a:t># = High attenuation</a:t>
            </a:r>
            <a:br>
              <a:rPr lang="en-US" sz="3200" b="1" dirty="0" smtClean="0">
                <a:solidFill>
                  <a:srgbClr val="FF8A00"/>
                </a:solidFill>
              </a:rPr>
            </a:br>
            <a:r>
              <a:rPr lang="en-US" sz="3200" b="1" dirty="0" smtClean="0">
                <a:solidFill>
                  <a:srgbClr val="FF8A00"/>
                </a:solidFill>
              </a:rPr>
              <a:t>Ba# = Low attenuation</a:t>
            </a:r>
            <a:endParaRPr lang="en-US" sz="3200" b="1" dirty="0">
              <a:solidFill>
                <a:srgbClr val="FF8A00"/>
              </a:solidFill>
            </a:endParaRPr>
          </a:p>
        </p:txBody>
      </p:sp>
      <p:sp>
        <p:nvSpPr>
          <p:cNvPr id="7" name="Ori"/>
          <p:cNvSpPr txBox="1"/>
          <p:nvPr/>
        </p:nvSpPr>
        <p:spPr>
          <a:xfrm>
            <a:off x="0" y="617017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8A00"/>
                </a:solidFill>
              </a:rPr>
              <a:t>We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consider</a:t>
            </a:r>
            <a:r>
              <a:rPr lang="it-IT" b="1" dirty="0">
                <a:solidFill>
                  <a:srgbClr val="FF8A00"/>
                </a:solidFill>
              </a:rPr>
              <a:t> the high </a:t>
            </a:r>
            <a:r>
              <a:rPr lang="it-IT" b="1" dirty="0" err="1">
                <a:solidFill>
                  <a:srgbClr val="FF8A00"/>
                </a:solidFill>
              </a:rPr>
              <a:t>attenuation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areas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rocks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caracterized</a:t>
            </a:r>
            <a:r>
              <a:rPr lang="it-IT" b="1" dirty="0">
                <a:solidFill>
                  <a:srgbClr val="FF8A00"/>
                </a:solidFill>
              </a:rPr>
              <a:t> by hot </a:t>
            </a:r>
            <a:r>
              <a:rPr lang="it-IT" b="1" dirty="0" err="1">
                <a:solidFill>
                  <a:srgbClr val="FF8A00"/>
                </a:solidFill>
              </a:rPr>
              <a:t>fluids</a:t>
            </a:r>
            <a:r>
              <a:rPr lang="it-IT" b="1" dirty="0">
                <a:solidFill>
                  <a:srgbClr val="FF8A00"/>
                </a:solidFill>
              </a:rPr>
              <a:t> or </a:t>
            </a:r>
            <a:r>
              <a:rPr lang="it-IT" b="1" dirty="0" err="1">
                <a:solidFill>
                  <a:srgbClr val="FF8A00"/>
                </a:solidFill>
              </a:rPr>
              <a:t>magmatic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batches</a:t>
            </a:r>
            <a:r>
              <a:rPr lang="it-IT" b="1" dirty="0">
                <a:solidFill>
                  <a:srgbClr val="FF8A00"/>
                </a:solidFill>
              </a:rPr>
              <a:t> and the </a:t>
            </a:r>
            <a:r>
              <a:rPr lang="it-IT" b="1" dirty="0" err="1">
                <a:solidFill>
                  <a:srgbClr val="FF8A00"/>
                </a:solidFill>
              </a:rPr>
              <a:t>low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attenuation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ones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cooling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magmatic</a:t>
            </a:r>
            <a:r>
              <a:rPr lang="it-IT" b="1" dirty="0">
                <a:solidFill>
                  <a:srgbClr val="FF8A00"/>
                </a:solidFill>
              </a:rPr>
              <a:t> body.</a:t>
            </a:r>
            <a:endParaRPr lang="en-US" b="1" dirty="0">
              <a:solidFill>
                <a:srgbClr val="FF8A0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19843" y="187399"/>
            <a:ext cx="8504315" cy="4775023"/>
            <a:chOff x="319843" y="711377"/>
            <a:chExt cx="8504315" cy="4775023"/>
          </a:xfrm>
        </p:grpSpPr>
        <p:sp>
          <p:nvSpPr>
            <p:cNvPr id="10" name="Rettangolo 9"/>
            <p:cNvSpPr/>
            <p:nvPr/>
          </p:nvSpPr>
          <p:spPr>
            <a:xfrm>
              <a:off x="2260315" y="4808306"/>
              <a:ext cx="4274049" cy="6780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43" y="711377"/>
              <a:ext cx="8504315" cy="4662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23007" y="187396"/>
            <a:ext cx="8497986" cy="4775023"/>
            <a:chOff x="323007" y="187396"/>
            <a:chExt cx="8497986" cy="4775023"/>
          </a:xfrm>
        </p:grpSpPr>
        <p:sp>
          <p:nvSpPr>
            <p:cNvPr id="6" name="Rettangolo 5"/>
            <p:cNvSpPr/>
            <p:nvPr/>
          </p:nvSpPr>
          <p:spPr>
            <a:xfrm>
              <a:off x="2260315" y="4284325"/>
              <a:ext cx="4274049" cy="6780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07" y="187396"/>
              <a:ext cx="8497986" cy="4662004"/>
            </a:xfrm>
            <a:prstGeom prst="rect">
              <a:avLst/>
            </a:prstGeom>
          </p:spPr>
        </p:pic>
      </p:grpSp>
      <p:sp>
        <p:nvSpPr>
          <p:cNvPr id="5" name="Ori"/>
          <p:cNvSpPr txBox="1"/>
          <p:nvPr/>
        </p:nvSpPr>
        <p:spPr>
          <a:xfrm>
            <a:off x="-92468" y="503434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8A00"/>
                </a:solidFill>
              </a:rPr>
              <a:t>Aa</a:t>
            </a:r>
            <a:r>
              <a:rPr lang="en-US" sz="3200" b="1" dirty="0" smtClean="0">
                <a:solidFill>
                  <a:srgbClr val="FF8A00"/>
                </a:solidFill>
              </a:rPr>
              <a:t># = High attenuation</a:t>
            </a:r>
            <a:br>
              <a:rPr lang="en-US" sz="3200" b="1" dirty="0" smtClean="0">
                <a:solidFill>
                  <a:srgbClr val="FF8A00"/>
                </a:solidFill>
              </a:rPr>
            </a:br>
            <a:r>
              <a:rPr lang="en-US" sz="3200" b="1" dirty="0" smtClean="0">
                <a:solidFill>
                  <a:srgbClr val="FF8A00"/>
                </a:solidFill>
              </a:rPr>
              <a:t>Ba# = Low attenuation</a:t>
            </a:r>
            <a:endParaRPr lang="en-US" sz="3200" b="1" dirty="0">
              <a:solidFill>
                <a:srgbClr val="FF8A00"/>
              </a:solidFill>
            </a:endParaRPr>
          </a:p>
        </p:txBody>
      </p:sp>
      <p:sp>
        <p:nvSpPr>
          <p:cNvPr id="7" name="Ori"/>
          <p:cNvSpPr txBox="1"/>
          <p:nvPr/>
        </p:nvSpPr>
        <p:spPr>
          <a:xfrm>
            <a:off x="0" y="617017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8A00"/>
                </a:solidFill>
              </a:rPr>
              <a:t>We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consider</a:t>
            </a:r>
            <a:r>
              <a:rPr lang="it-IT" b="1" dirty="0">
                <a:solidFill>
                  <a:srgbClr val="FF8A00"/>
                </a:solidFill>
              </a:rPr>
              <a:t> the high </a:t>
            </a:r>
            <a:r>
              <a:rPr lang="it-IT" b="1" dirty="0" err="1">
                <a:solidFill>
                  <a:srgbClr val="FF8A00"/>
                </a:solidFill>
              </a:rPr>
              <a:t>attenuation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areas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rocks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caracterized</a:t>
            </a:r>
            <a:r>
              <a:rPr lang="it-IT" b="1" dirty="0">
                <a:solidFill>
                  <a:srgbClr val="FF8A00"/>
                </a:solidFill>
              </a:rPr>
              <a:t> by hot </a:t>
            </a:r>
            <a:r>
              <a:rPr lang="it-IT" b="1" dirty="0" err="1">
                <a:solidFill>
                  <a:srgbClr val="FF8A00"/>
                </a:solidFill>
              </a:rPr>
              <a:t>fluids</a:t>
            </a:r>
            <a:r>
              <a:rPr lang="it-IT" b="1" dirty="0">
                <a:solidFill>
                  <a:srgbClr val="FF8A00"/>
                </a:solidFill>
              </a:rPr>
              <a:t> or </a:t>
            </a:r>
            <a:r>
              <a:rPr lang="it-IT" b="1" dirty="0" err="1">
                <a:solidFill>
                  <a:srgbClr val="FF8A00"/>
                </a:solidFill>
              </a:rPr>
              <a:t>magmatic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batches</a:t>
            </a:r>
            <a:r>
              <a:rPr lang="it-IT" b="1" dirty="0">
                <a:solidFill>
                  <a:srgbClr val="FF8A00"/>
                </a:solidFill>
              </a:rPr>
              <a:t> and the </a:t>
            </a:r>
            <a:r>
              <a:rPr lang="it-IT" b="1" dirty="0" err="1">
                <a:solidFill>
                  <a:srgbClr val="FF8A00"/>
                </a:solidFill>
              </a:rPr>
              <a:t>low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attenuation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ones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cooling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magmatic</a:t>
            </a:r>
            <a:r>
              <a:rPr lang="it-IT" b="1" dirty="0">
                <a:solidFill>
                  <a:srgbClr val="FF8A00"/>
                </a:solidFill>
              </a:rPr>
              <a:t> body.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dex"/>
          <p:cNvSpPr/>
          <p:nvPr/>
        </p:nvSpPr>
        <p:spPr>
          <a:xfrm>
            <a:off x="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</a:p>
        </p:txBody>
      </p:sp>
      <p:sp>
        <p:nvSpPr>
          <p:cNvPr id="10" name="Ori"/>
          <p:cNvSpPr txBox="1"/>
          <p:nvPr/>
        </p:nvSpPr>
        <p:spPr>
          <a:xfrm>
            <a:off x="0" y="17208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8A00"/>
                </a:solidFill>
              </a:rPr>
              <a:t>Comparison with previous studies: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8A00"/>
                </a:solidFill>
              </a:rPr>
              <a:t>Geology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8A00"/>
                </a:solidFill>
              </a:rPr>
              <a:t>Tectonics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8A00"/>
                </a:solidFill>
              </a:rPr>
              <a:t>Geochemistry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8A00"/>
                </a:solidFill>
              </a:rPr>
              <a:t>Geophysics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8A00"/>
                </a:solidFill>
              </a:rPr>
              <a:t>Volcanic hazard</a:t>
            </a:r>
            <a:endParaRPr lang="en-US" sz="3600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899592" y="1273156"/>
            <a:ext cx="824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Theory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and Method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899592" y="3152576"/>
            <a:ext cx="8244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Results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900608" y="2720528"/>
            <a:ext cx="8243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Analysis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00608" y="4501300"/>
            <a:ext cx="8243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99592" y="5005356"/>
            <a:ext cx="8244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Outlooks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Index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2379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7" y="1031053"/>
            <a:ext cx="7900827" cy="5165759"/>
          </a:xfrm>
          <a:prstGeom prst="rect">
            <a:avLst/>
          </a:prstGeom>
        </p:spPr>
      </p:pic>
      <p:sp>
        <p:nvSpPr>
          <p:cNvPr id="5" name="Index"/>
          <p:cNvSpPr/>
          <p:nvPr/>
        </p:nvSpPr>
        <p:spPr>
          <a:xfrm>
            <a:off x="0" y="304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Comparison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with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previous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geological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studies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G"/>
          <p:cNvSpPr txBox="1"/>
          <p:nvPr/>
        </p:nvSpPr>
        <p:spPr>
          <a:xfrm>
            <a:off x="177184" y="6150114"/>
            <a:ext cx="879215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Hawkes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1961 – Fig. 3     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Volcanic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centres of the «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pre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-caldera»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group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it-IT" sz="2000" b="1" dirty="0" smtClean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42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2" y="840438"/>
            <a:ext cx="7917256" cy="5177125"/>
          </a:xfrm>
          <a:prstGeom prst="rect">
            <a:avLst/>
          </a:prstGeom>
        </p:spPr>
      </p:pic>
      <p:sp>
        <p:nvSpPr>
          <p:cNvPr id="6" name="RG"/>
          <p:cNvSpPr txBox="1"/>
          <p:nvPr/>
        </p:nvSpPr>
        <p:spPr>
          <a:xfrm>
            <a:off x="177184" y="6150114"/>
            <a:ext cx="879215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Hawkes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1961 – Fig. 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    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Volcanic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centres of the «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Neptune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bellow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»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group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it-IT" sz="2000" b="1" dirty="0" smtClean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7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616449"/>
            <a:ext cx="8610192" cy="5630239"/>
          </a:xfrm>
          <a:prstGeom prst="rect">
            <a:avLst/>
          </a:prstGeo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68297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Geyer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2019 – Fig. 1B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Location of the last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eruptive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centres</a:t>
            </a:r>
          </a:p>
        </p:txBody>
      </p:sp>
    </p:spTree>
    <p:extLst>
      <p:ext uri="{BB962C8B-B14F-4D97-AF65-F5344CB8AC3E}">
        <p14:creationId xmlns:p14="http://schemas.microsoft.com/office/powerpoint/2010/main" val="18983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ex"/>
          <p:cNvSpPr/>
          <p:nvPr/>
        </p:nvSpPr>
        <p:spPr>
          <a:xfrm>
            <a:off x="0" y="304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Comparison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with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previous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tectonics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studies</a:t>
            </a:r>
            <a:endParaRPr lang="it-IT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3" y="1023371"/>
            <a:ext cx="7358634" cy="4811259"/>
          </a:xfrm>
          <a:prstGeom prst="rect">
            <a:avLst/>
          </a:prstGeom>
        </p:spPr>
      </p:pic>
      <p:sp>
        <p:nvSpPr>
          <p:cNvPr id="6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Paredes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2006 – Fig. 4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Spatial distribution of </a:t>
            </a:r>
            <a:r>
              <a:rPr lang="en-US" sz="2000" b="1" dirty="0" err="1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morpholineaments</a:t>
            </a: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and tectonic 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zoning.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42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0" y="607650"/>
            <a:ext cx="8341840" cy="5454103"/>
          </a:xfrm>
          <a:prstGeom prst="rect">
            <a:avLst/>
          </a:prstGeo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Lopes et al. 2015 – Fig. 4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structural alignments that control the morphology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6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5" y="559411"/>
            <a:ext cx="8357811" cy="5462765"/>
          </a:xfr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Lopes et al. 2015 – Fig. 4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structural alignments that control the morphology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30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7" y="1177246"/>
            <a:ext cx="7203526" cy="4709845"/>
          </a:xfrm>
        </p:spPr>
      </p:pic>
      <p:sp>
        <p:nvSpPr>
          <p:cNvPr id="4" name="Index"/>
          <p:cNvSpPr/>
          <p:nvPr/>
        </p:nvSpPr>
        <p:spPr>
          <a:xfrm>
            <a:off x="0" y="30480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Comparison</a:t>
            </a:r>
            <a:r>
              <a:rPr lang="it-IT" sz="3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with </a:t>
            </a:r>
            <a:r>
              <a:rPr lang="it-IT" sz="3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previous</a:t>
            </a:r>
            <a:r>
              <a:rPr lang="it-IT" sz="3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geochemical</a:t>
            </a:r>
            <a:r>
              <a:rPr lang="it-IT" sz="3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studies</a:t>
            </a:r>
            <a:endParaRPr lang="it-IT" sz="3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Somoza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2004 – Fig. 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8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and Mn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distribution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14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5" y="565147"/>
            <a:ext cx="8541990" cy="5584967"/>
          </a:xfr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Rey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2002 – Fig. 5.5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Distribution of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fumarolic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areas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0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5" y="1089059"/>
            <a:ext cx="7757051" cy="5071753"/>
          </a:xfrm>
        </p:spPr>
      </p:pic>
      <p:sp>
        <p:nvSpPr>
          <p:cNvPr id="4" name="Index"/>
          <p:cNvSpPr/>
          <p:nvPr/>
        </p:nvSpPr>
        <p:spPr>
          <a:xfrm>
            <a:off x="0" y="304800"/>
            <a:ext cx="9144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1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Comparison</a:t>
            </a:r>
            <a:r>
              <a:rPr lang="it-IT" sz="31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with </a:t>
            </a:r>
            <a:r>
              <a:rPr lang="it-IT" sz="31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previous</a:t>
            </a:r>
            <a:r>
              <a:rPr lang="it-IT" sz="31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1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geophysical</a:t>
            </a:r>
            <a:r>
              <a:rPr lang="it-IT" sz="31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1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studies</a:t>
            </a:r>
            <a:endParaRPr lang="it-IT" sz="31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Berrocoso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2008 – Fig. 10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Deformation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processes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during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91/00 (NNW-SSE) and 02/03 (NE-SW)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8" y="421241"/>
            <a:ext cx="8265524" cy="5404206"/>
          </a:xfr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Catalan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2014 – Fig. 4a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Positive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magnetic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anomaly</a:t>
            </a:r>
            <a:r>
              <a:rPr lang="it-IT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close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by the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Low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Attenuation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area (Ba1)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84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 hidden="1"/>
          <p:cNvSpPr/>
          <p:nvPr/>
        </p:nvSpPr>
        <p:spPr>
          <a:xfrm>
            <a:off x="210519" y="194983"/>
            <a:ext cx="563880" cy="563880"/>
          </a:xfrm>
          <a:prstGeom prst="ellipse">
            <a:avLst/>
          </a:prstGeom>
          <a:solidFill>
            <a:srgbClr val="784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algn="ctr">
              <a:lnSpc>
                <a:spcPts val="3000"/>
              </a:lnSpc>
            </a:pPr>
            <a:r>
              <a:rPr lang="en-US" sz="2400" b="1" cap="small" spc="400" dirty="0">
                <a:solidFill>
                  <a:srgbClr val="FF8A00"/>
                </a:solidFill>
                <a:latin typeface="Verdana"/>
                <a:cs typeface="Verdana"/>
              </a:rPr>
              <a:t>1</a:t>
            </a:r>
            <a:endParaRPr lang="en-US" sz="3200" b="1" cap="small" spc="400" dirty="0">
              <a:solidFill>
                <a:srgbClr val="FF8A00"/>
              </a:solidFill>
              <a:latin typeface="Verdana"/>
              <a:cs typeface="Verdana"/>
            </a:endParaRPr>
          </a:p>
        </p:txBody>
      </p:sp>
      <p:sp>
        <p:nvSpPr>
          <p:cNvPr id="31" name="object 21"/>
          <p:cNvSpPr txBox="1"/>
          <p:nvPr/>
        </p:nvSpPr>
        <p:spPr>
          <a:xfrm>
            <a:off x="257175" y="1505390"/>
            <a:ext cx="2753332" cy="771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1231" algn="ctr">
              <a:lnSpc>
                <a:spcPct val="101499"/>
              </a:lnSpc>
            </a:pPr>
            <a:r>
              <a:rPr lang="en-US" sz="1634" u="sng" dirty="0">
                <a:latin typeface="Verdana"/>
                <a:cs typeface="Verdana"/>
              </a:rPr>
              <a:t>The “Japanese School</a:t>
            </a:r>
            <a:r>
              <a:rPr lang="en-US" sz="1634" u="sng" dirty="0" smtClean="0">
                <a:latin typeface="Verdana"/>
                <a:cs typeface="Verdana"/>
              </a:rPr>
              <a:t>” </a:t>
            </a:r>
            <a:r>
              <a:rPr lang="en-US" sz="1634" dirty="0">
                <a:latin typeface="Verdana"/>
                <a:cs typeface="Verdana"/>
              </a:rPr>
              <a:t>energy variations in the heterogeneous </a:t>
            </a:r>
            <a:r>
              <a:rPr lang="en-US" sz="1634" dirty="0" smtClean="0">
                <a:latin typeface="Verdana"/>
                <a:cs typeface="Verdana"/>
              </a:rPr>
              <a:t>Earth</a:t>
            </a:r>
            <a:endParaRPr lang="en-US" sz="1634" dirty="0">
              <a:latin typeface="Verdana"/>
              <a:cs typeface="Verdana"/>
            </a:endParaRPr>
          </a:p>
        </p:txBody>
      </p:sp>
      <p:sp>
        <p:nvSpPr>
          <p:cNvPr id="33" name="object 21"/>
          <p:cNvSpPr txBox="1"/>
          <p:nvPr/>
        </p:nvSpPr>
        <p:spPr>
          <a:xfrm>
            <a:off x="6133493" y="1208196"/>
            <a:ext cx="2620054" cy="8521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1231" algn="ctr">
              <a:lnSpc>
                <a:spcPct val="101499"/>
              </a:lnSpc>
            </a:pPr>
            <a:r>
              <a:rPr lang="en-US" sz="1634" u="sng" dirty="0">
                <a:latin typeface="Verdana"/>
                <a:cs typeface="Verdana"/>
              </a:rPr>
              <a:t>Seismic attenuation tomography </a:t>
            </a:r>
            <a:r>
              <a:rPr lang="en-US" sz="1634" dirty="0">
                <a:latin typeface="Verdana"/>
                <a:cs typeface="Verdana"/>
              </a:rPr>
              <a:t>in </a:t>
            </a:r>
            <a:r>
              <a:rPr lang="en-US" sz="1634" dirty="0" smtClean="0">
                <a:latin typeface="Verdana"/>
                <a:cs typeface="Verdana"/>
              </a:rPr>
              <a:t>volcanoes</a:t>
            </a:r>
            <a:endParaRPr lang="en-US" sz="1634" dirty="0">
              <a:latin typeface="Verdana"/>
              <a:cs typeface="Verdana"/>
            </a:endParaRPr>
          </a:p>
        </p:txBody>
      </p:sp>
      <p:sp>
        <p:nvSpPr>
          <p:cNvPr id="35" name="object 21"/>
          <p:cNvSpPr txBox="1"/>
          <p:nvPr/>
        </p:nvSpPr>
        <p:spPr>
          <a:xfrm>
            <a:off x="3268321" y="1208196"/>
            <a:ext cx="2607358" cy="11057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1231" algn="ctr">
              <a:lnSpc>
                <a:spcPct val="101499"/>
              </a:lnSpc>
            </a:pPr>
            <a:r>
              <a:rPr lang="en-US" sz="1634" u="sng" dirty="0">
                <a:latin typeface="Verdana"/>
                <a:cs typeface="Verdana"/>
              </a:rPr>
              <a:t>The “framework”: </a:t>
            </a:r>
            <a:r>
              <a:rPr lang="en-US" sz="1634" dirty="0">
                <a:latin typeface="Verdana"/>
                <a:cs typeface="Verdana"/>
              </a:rPr>
              <a:t>building forward models with </a:t>
            </a:r>
            <a:r>
              <a:rPr lang="en-US" sz="1634" dirty="0" smtClean="0">
                <a:latin typeface="Verdana"/>
                <a:cs typeface="Verdana"/>
              </a:rPr>
              <a:t>Radiative </a:t>
            </a:r>
            <a:br>
              <a:rPr lang="en-US" sz="1634" dirty="0" smtClean="0">
                <a:latin typeface="Verdana"/>
                <a:cs typeface="Verdana"/>
              </a:rPr>
            </a:br>
            <a:r>
              <a:rPr lang="en-US" sz="1634" dirty="0" smtClean="0">
                <a:latin typeface="Verdana"/>
                <a:cs typeface="Verdana"/>
              </a:rPr>
              <a:t>Transfer </a:t>
            </a:r>
            <a:r>
              <a:rPr lang="en-US" sz="1634" dirty="0">
                <a:latin typeface="Verdana"/>
                <a:cs typeface="Verdana"/>
              </a:rPr>
              <a:t>Theory</a:t>
            </a:r>
          </a:p>
        </p:txBody>
      </p:sp>
      <p:pic>
        <p:nvPicPr>
          <p:cNvPr id="2" name="Picture 1" descr="SatoFehlerMaeda_p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396962"/>
            <a:ext cx="2765389" cy="4166040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268321" y="2396962"/>
            <a:ext cx="2607358" cy="4166040"/>
            <a:chOff x="3268321" y="2396962"/>
            <a:chExt cx="2607358" cy="4166040"/>
          </a:xfrm>
        </p:grpSpPr>
        <p:pic>
          <p:nvPicPr>
            <p:cNvPr id="7" name="Picture 6" descr="DeSiena2013_pd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21" y="2396962"/>
              <a:ext cx="2607358" cy="2268859"/>
            </a:xfrm>
            <a:prstGeom prst="rect">
              <a:avLst/>
            </a:prstGeom>
          </p:spPr>
        </p:pic>
        <p:pic>
          <p:nvPicPr>
            <p:cNvPr id="9" name="Picture 8" descr="DeSiena2013_pd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21" y="4667583"/>
              <a:ext cx="2607358" cy="1895419"/>
            </a:xfrm>
            <a:prstGeom prst="rect">
              <a:avLst/>
            </a:prstGeom>
          </p:spPr>
        </p:pic>
      </p:grpSp>
      <p:pic>
        <p:nvPicPr>
          <p:cNvPr id="10" name="Picture 9" descr="DeSiena2017b_pdf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7" t="5471"/>
          <a:stretch/>
        </p:blipFill>
        <p:spPr>
          <a:xfrm>
            <a:off x="6160116" y="4665821"/>
            <a:ext cx="2593431" cy="1897181"/>
          </a:xfrm>
          <a:prstGeom prst="rect">
            <a:avLst/>
          </a:prstGeom>
        </p:spPr>
      </p:pic>
      <p:pic>
        <p:nvPicPr>
          <p:cNvPr id="11" name="Picture 10" descr="DeSiena2014b_pd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00" y="2400600"/>
            <a:ext cx="2280525" cy="180986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301500" y="2014734"/>
            <a:ext cx="2280525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15" dirty="0" smtClean="0">
                <a:latin typeface="Verdana"/>
                <a:cs typeface="Verdana"/>
              </a:rPr>
              <a:t>Mount St. Helens</a:t>
            </a:r>
            <a:endParaRPr lang="en-US" sz="1815" dirty="0">
              <a:latin typeface="Verdana"/>
              <a:cs typeface="Verdan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60116" y="4286250"/>
            <a:ext cx="2593431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15" dirty="0" err="1" smtClean="0">
                <a:latin typeface="Verdana"/>
                <a:cs typeface="Verdana"/>
              </a:rPr>
              <a:t>Campi</a:t>
            </a:r>
            <a:r>
              <a:rPr lang="en-US" sz="1815" dirty="0" smtClean="0">
                <a:latin typeface="Verdana"/>
                <a:cs typeface="Verdana"/>
              </a:rPr>
              <a:t> </a:t>
            </a:r>
            <a:r>
              <a:rPr lang="en-US" sz="1815" dirty="0" err="1" smtClean="0">
                <a:latin typeface="Verdana"/>
                <a:cs typeface="Verdana"/>
              </a:rPr>
              <a:t>Flegrei</a:t>
            </a:r>
            <a:endParaRPr lang="en-US" sz="1815" dirty="0">
              <a:latin typeface="Verdana"/>
              <a:cs typeface="Verdana"/>
            </a:endParaRPr>
          </a:p>
        </p:txBody>
      </p:sp>
      <p:sp>
        <p:nvSpPr>
          <p:cNvPr id="15" name="Titolo 1" hidden="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11629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8A00"/>
                </a:solidFill>
              </a:rPr>
              <a:t>Theory 1/</a:t>
            </a:r>
            <a:endParaRPr lang="en-US" sz="2400" dirty="0">
              <a:solidFill>
                <a:srgbClr val="FF8A00"/>
              </a:solidFill>
            </a:endParaRPr>
          </a:p>
        </p:txBody>
      </p:sp>
      <p:sp>
        <p:nvSpPr>
          <p:cNvPr id="16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THEORY 1/2</a:t>
            </a:r>
          </a:p>
        </p:txBody>
      </p:sp>
    </p:spTree>
    <p:extLst>
      <p:ext uri="{BB962C8B-B14F-4D97-AF65-F5344CB8AC3E}">
        <p14:creationId xmlns:p14="http://schemas.microsoft.com/office/powerpoint/2010/main" val="39294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8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G"/>
          <p:cNvSpPr txBox="1"/>
          <p:nvPr/>
        </p:nvSpPr>
        <p:spPr>
          <a:xfrm>
            <a:off x="177184" y="6150114"/>
            <a:ext cx="787775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Zandomeneghi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2009 – Fig. 6</a:t>
            </a:r>
          </a:p>
          <a:p>
            <a:pPr>
              <a:defRPr/>
            </a:pP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Velocity tomography model (1km depth)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725117"/>
              </p:ext>
            </p:extLst>
          </p:nvPr>
        </p:nvGraphicFramePr>
        <p:xfrm>
          <a:off x="6145632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Image" r:id="rId4" imgW="7123680" imgH="7212600" progId="Photoshop.Image.13">
                  <p:embed/>
                </p:oleObj>
              </mc:Choice>
              <mc:Fallback>
                <p:oleObj name="Image" r:id="rId4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5632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806627"/>
              </p:ext>
            </p:extLst>
          </p:nvPr>
        </p:nvGraphicFramePr>
        <p:xfrm>
          <a:off x="3147264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Image" r:id="rId6" imgW="7123680" imgH="7212600" progId="Photoshop.Image.13">
                  <p:embed/>
                </p:oleObj>
              </mc:Choice>
              <mc:Fallback>
                <p:oleObj name="Image" r:id="rId6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7264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658024"/>
              </p:ext>
            </p:extLst>
          </p:nvPr>
        </p:nvGraphicFramePr>
        <p:xfrm>
          <a:off x="148896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Image" r:id="rId8" imgW="7123680" imgH="7212600" progId="Photoshop.Image.13">
                  <p:embed/>
                </p:oleObj>
              </mc:Choice>
              <mc:Fallback>
                <p:oleObj name="Image" r:id="rId8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8896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13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6" y="865247"/>
            <a:ext cx="2064616" cy="51275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" r="1657"/>
          <a:stretch/>
        </p:blipFill>
        <p:spPr>
          <a:xfrm>
            <a:off x="6605598" y="842558"/>
            <a:ext cx="2060155" cy="5172884"/>
          </a:xfrm>
          <a:prstGeom prst="rect">
            <a:avLst/>
          </a:prstGeom>
        </p:spPr>
      </p:pic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3021108" y="591088"/>
            <a:ext cx="3106244" cy="5675824"/>
            <a:chOff x="3021109" y="961116"/>
            <a:chExt cx="3106244" cy="5675824"/>
          </a:xfrm>
        </p:grpSpPr>
        <p:pic>
          <p:nvPicPr>
            <p:cNvPr id="10" name="it4_15Hz_1km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109" y="3530696"/>
              <a:ext cx="3106244" cy="3106244"/>
            </a:xfrm>
            <a:prstGeom prst="rect">
              <a:avLst/>
            </a:prstGeom>
          </p:spPr>
        </p:pic>
        <p:pic>
          <p:nvPicPr>
            <p:cNvPr id="11" name="it4_6Hz_1km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109" y="961116"/>
              <a:ext cx="3106244" cy="3106244"/>
            </a:xfrm>
            <a:prstGeom prst="rect">
              <a:avLst/>
            </a:prstGeom>
          </p:spPr>
        </p:pic>
      </p:grpSp>
      <p:sp>
        <p:nvSpPr>
          <p:cNvPr id="13" name="RG"/>
          <p:cNvSpPr txBox="1"/>
          <p:nvPr/>
        </p:nvSpPr>
        <p:spPr>
          <a:xfrm>
            <a:off x="177184" y="6150114"/>
            <a:ext cx="88179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Prudencio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2013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high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attenuation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areas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yellow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to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red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)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matches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our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anomalies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5" name="It 4"/>
          <p:cNvSpPr txBox="1"/>
          <p:nvPr/>
        </p:nvSpPr>
        <p:spPr>
          <a:xfrm>
            <a:off x="478246" y="495541"/>
            <a:ext cx="2035992" cy="36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Qi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6" name="It 4"/>
          <p:cNvSpPr txBox="1"/>
          <p:nvPr/>
        </p:nvSpPr>
        <p:spPr>
          <a:xfrm>
            <a:off x="6634222" y="497467"/>
            <a:ext cx="2031531" cy="3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8A00"/>
                </a:solidFill>
              </a:rPr>
              <a:t>Qs</a:t>
            </a:r>
            <a:endParaRPr lang="en-US" b="1" dirty="0">
              <a:solidFill>
                <a:srgbClr val="FF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572505"/>
              </p:ext>
            </p:extLst>
          </p:nvPr>
        </p:nvGraphicFramePr>
        <p:xfrm>
          <a:off x="356502" y="779523"/>
          <a:ext cx="2305873" cy="529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Image" r:id="rId4" imgW="10133280" imgH="23288760" progId="Photoshop.Image.13">
                  <p:embed/>
                </p:oleObj>
              </mc:Choice>
              <mc:Fallback>
                <p:oleObj name="Image" r:id="rId4" imgW="10133280" imgH="23288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502" y="779523"/>
                        <a:ext cx="2305873" cy="5298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522277"/>
              </p:ext>
            </p:extLst>
          </p:nvPr>
        </p:nvGraphicFramePr>
        <p:xfrm>
          <a:off x="6481624" y="779523"/>
          <a:ext cx="2305873" cy="529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Image" r:id="rId6" imgW="10133280" imgH="23288760" progId="Photoshop.Image.13">
                  <p:embed/>
                </p:oleObj>
              </mc:Choice>
              <mc:Fallback>
                <p:oleObj name="Image" r:id="rId6" imgW="10133280" imgH="23288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1624" y="779523"/>
                        <a:ext cx="2305873" cy="5298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po 8"/>
          <p:cNvGrpSpPr>
            <a:grpSpLocks noChangeAspect="1"/>
          </p:cNvGrpSpPr>
          <p:nvPr/>
        </p:nvGrpSpPr>
        <p:grpSpPr>
          <a:xfrm>
            <a:off x="3018877" y="591088"/>
            <a:ext cx="3106244" cy="5675824"/>
            <a:chOff x="3021109" y="961116"/>
            <a:chExt cx="3106244" cy="5675824"/>
          </a:xfrm>
        </p:grpSpPr>
        <p:pic>
          <p:nvPicPr>
            <p:cNvPr id="10" name="it4_15Hz_1km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109" y="3530696"/>
              <a:ext cx="3106244" cy="3106244"/>
            </a:xfrm>
            <a:prstGeom prst="rect">
              <a:avLst/>
            </a:prstGeom>
          </p:spPr>
        </p:pic>
        <p:pic>
          <p:nvPicPr>
            <p:cNvPr id="11" name="it4_6Hz_1km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109" y="961116"/>
              <a:ext cx="3106244" cy="3106244"/>
            </a:xfrm>
            <a:prstGeom prst="rect">
              <a:avLst/>
            </a:prstGeom>
          </p:spPr>
        </p:pic>
      </p:grpSp>
      <p:sp>
        <p:nvSpPr>
          <p:cNvPr id="12" name="RG"/>
          <p:cNvSpPr txBox="1"/>
          <p:nvPr/>
        </p:nvSpPr>
        <p:spPr>
          <a:xfrm>
            <a:off x="177184" y="6150114"/>
            <a:ext cx="88179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Del Pezzo et al. 2016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iddle-point </a:t>
            </a: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weighting functions to the single-station 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measurements</a:t>
            </a:r>
            <a:endParaRPr lang="it-IT" sz="2000" b="1" dirty="0" smtClean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63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800565"/>
              </p:ext>
            </p:extLst>
          </p:nvPr>
        </p:nvGraphicFramePr>
        <p:xfrm>
          <a:off x="3145574" y="1984775"/>
          <a:ext cx="2852854" cy="288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Image" r:id="rId4" imgW="7123680" imgH="7212600" progId="Photoshop.Image.13">
                  <p:embed/>
                </p:oleObj>
              </mc:Choice>
              <mc:Fallback>
                <p:oleObj name="Image" r:id="rId4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5574" y="1984775"/>
                        <a:ext cx="2852854" cy="2888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281566"/>
              </p:ext>
            </p:extLst>
          </p:nvPr>
        </p:nvGraphicFramePr>
        <p:xfrm>
          <a:off x="146360" y="1984775"/>
          <a:ext cx="2852854" cy="288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Image" r:id="rId6" imgW="7123680" imgH="7212600" progId="Photoshop.Image.13">
                  <p:embed/>
                </p:oleObj>
              </mc:Choice>
              <mc:Fallback>
                <p:oleObj name="Image" r:id="rId6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360" y="1984775"/>
                        <a:ext cx="2852854" cy="2888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dex" hidden="1"/>
          <p:cNvSpPr/>
          <p:nvPr/>
        </p:nvSpPr>
        <p:spPr>
          <a:xfrm>
            <a:off x="15240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</a:p>
        </p:txBody>
      </p:sp>
      <p:sp>
        <p:nvSpPr>
          <p:cNvPr id="6" name="RG"/>
          <p:cNvSpPr txBox="1"/>
          <p:nvPr/>
        </p:nvSpPr>
        <p:spPr>
          <a:xfrm>
            <a:off x="177184" y="6150114"/>
            <a:ext cx="439481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Bartolini et al. 2014 – Fig. 1A</a:t>
            </a:r>
          </a:p>
          <a:p>
            <a:pPr>
              <a:defRPr/>
            </a:pP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Simplified regional tectonic 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map.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866014"/>
              </p:ext>
            </p:extLst>
          </p:nvPr>
        </p:nvGraphicFramePr>
        <p:xfrm>
          <a:off x="6145632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Image" r:id="rId8" imgW="7123680" imgH="7212600" progId="Photoshop.Image.13">
                  <p:embed/>
                </p:oleObj>
              </mc:Choice>
              <mc:Fallback>
                <p:oleObj name="Image" r:id="rId8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45632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Index"/>
          <p:cNvSpPr/>
          <p:nvPr/>
        </p:nvSpPr>
        <p:spPr>
          <a:xfrm>
            <a:off x="0" y="30480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9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Comparison</a:t>
            </a:r>
            <a:r>
              <a:rPr lang="it-IT" sz="29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with </a:t>
            </a:r>
            <a:r>
              <a:rPr lang="it-IT" sz="29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previous</a:t>
            </a:r>
            <a:r>
              <a:rPr lang="it-IT" sz="29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9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volcanic</a:t>
            </a:r>
            <a:r>
              <a:rPr lang="it-IT" sz="29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9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hazard</a:t>
            </a:r>
            <a:r>
              <a:rPr lang="it-IT" sz="29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9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studies</a:t>
            </a:r>
            <a:endParaRPr lang="it-IT" sz="29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7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42188"/>
              </p:ext>
            </p:extLst>
          </p:nvPr>
        </p:nvGraphicFramePr>
        <p:xfrm>
          <a:off x="3147264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Image" r:id="rId4" imgW="7123680" imgH="7212600" progId="Photoshop.Image.13">
                  <p:embed/>
                </p:oleObj>
              </mc:Choice>
              <mc:Fallback>
                <p:oleObj name="Image" r:id="rId4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7264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327508"/>
              </p:ext>
            </p:extLst>
          </p:nvPr>
        </p:nvGraphicFramePr>
        <p:xfrm>
          <a:off x="148896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Image" r:id="rId6" imgW="7123680" imgH="7212600" progId="Photoshop.Image.13">
                  <p:embed/>
                </p:oleObj>
              </mc:Choice>
              <mc:Fallback>
                <p:oleObj name="Image" r:id="rId6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896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dex" hidden="1"/>
          <p:cNvSpPr/>
          <p:nvPr/>
        </p:nvSpPr>
        <p:spPr>
          <a:xfrm>
            <a:off x="15240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</a:p>
        </p:txBody>
      </p:sp>
      <p:sp>
        <p:nvSpPr>
          <p:cNvPr id="12" name="RG"/>
          <p:cNvSpPr txBox="1"/>
          <p:nvPr/>
        </p:nvSpPr>
        <p:spPr>
          <a:xfrm>
            <a:off x="177184" y="6150114"/>
            <a:ext cx="439481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it-IT" sz="2000" b="1" dirty="0" smtClean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Bartolini et al. 2014 – Fig. 1B</a:t>
            </a:r>
          </a:p>
        </p:txBody>
      </p:sp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866014"/>
              </p:ext>
            </p:extLst>
          </p:nvPr>
        </p:nvGraphicFramePr>
        <p:xfrm>
          <a:off x="6145632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Image" r:id="rId8" imgW="7123680" imgH="7212600" progId="Photoshop.Image.13">
                  <p:embed/>
                </p:oleObj>
              </mc:Choice>
              <mc:Fallback>
                <p:oleObj name="Image" r:id="rId8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45632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9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dex" hidden="1"/>
          <p:cNvSpPr/>
          <p:nvPr/>
        </p:nvSpPr>
        <p:spPr>
          <a:xfrm>
            <a:off x="15240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329535"/>
              </p:ext>
            </p:extLst>
          </p:nvPr>
        </p:nvGraphicFramePr>
        <p:xfrm>
          <a:off x="148896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Image" r:id="rId4" imgW="7123680" imgH="7212600" progId="Photoshop.Image.13">
                  <p:embed/>
                </p:oleObj>
              </mc:Choice>
              <mc:Fallback>
                <p:oleObj name="Image" r:id="rId4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896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01302"/>
              </p:ext>
            </p:extLst>
          </p:nvPr>
        </p:nvGraphicFramePr>
        <p:xfrm>
          <a:off x="3147264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Image" r:id="rId6" imgW="7123680" imgH="7212600" progId="Photoshop.Image.13">
                  <p:embed/>
                </p:oleObj>
              </mc:Choice>
              <mc:Fallback>
                <p:oleObj name="Image" r:id="rId6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7264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G"/>
          <p:cNvSpPr txBox="1"/>
          <p:nvPr/>
        </p:nvSpPr>
        <p:spPr>
          <a:xfrm>
            <a:off x="177184" y="6150114"/>
            <a:ext cx="88179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Bartolini et al. 2014 – Fig. 7</a:t>
            </a:r>
          </a:p>
          <a:p>
            <a:pPr>
              <a:defRPr/>
            </a:pP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Susceptibility </a:t>
            </a: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map of future 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eruptions calculated with QVAST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308119"/>
              </p:ext>
            </p:extLst>
          </p:nvPr>
        </p:nvGraphicFramePr>
        <p:xfrm>
          <a:off x="6145632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Image" r:id="rId8" imgW="7123680" imgH="7212600" progId="Photoshop.Image.13">
                  <p:embed/>
                </p:oleObj>
              </mc:Choice>
              <mc:Fallback>
                <p:oleObj name="Image" r:id="rId8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45632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2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dex" hidden="1"/>
          <p:cNvSpPr/>
          <p:nvPr/>
        </p:nvSpPr>
        <p:spPr>
          <a:xfrm>
            <a:off x="152400" y="1524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DISCUSSIONS</a:t>
            </a:r>
          </a:p>
        </p:txBody>
      </p:sp>
      <p:sp>
        <p:nvSpPr>
          <p:cNvPr id="11" name="RG"/>
          <p:cNvSpPr txBox="1"/>
          <p:nvPr/>
        </p:nvSpPr>
        <p:spPr>
          <a:xfrm>
            <a:off x="177184" y="6150114"/>
            <a:ext cx="88179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Bartolini et al. 2014 – Fig. 12</a:t>
            </a:r>
          </a:p>
          <a:p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Qualitative </a:t>
            </a: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hazard map</a:t>
            </a: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32472"/>
              </p:ext>
            </p:extLst>
          </p:nvPr>
        </p:nvGraphicFramePr>
        <p:xfrm>
          <a:off x="6145632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Image" r:id="rId4" imgW="7123680" imgH="7212600" progId="Photoshop.Image.13">
                  <p:embed/>
                </p:oleObj>
              </mc:Choice>
              <mc:Fallback>
                <p:oleObj name="Image" r:id="rId4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5632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785907"/>
              </p:ext>
            </p:extLst>
          </p:nvPr>
        </p:nvGraphicFramePr>
        <p:xfrm>
          <a:off x="148896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Image" r:id="rId6" imgW="7123680" imgH="7212600" progId="Photoshop.Image.13">
                  <p:embed/>
                </p:oleObj>
              </mc:Choice>
              <mc:Fallback>
                <p:oleObj name="Image" r:id="rId6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896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950346"/>
              </p:ext>
            </p:extLst>
          </p:nvPr>
        </p:nvGraphicFramePr>
        <p:xfrm>
          <a:off x="3147264" y="1986480"/>
          <a:ext cx="2849472" cy="288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Image" r:id="rId8" imgW="7123680" imgH="7212600" progId="Photoshop.Image.13">
                  <p:embed/>
                </p:oleObj>
              </mc:Choice>
              <mc:Fallback>
                <p:oleObj name="Image" r:id="rId8" imgW="7123680" imgH="7212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47264" y="1986480"/>
                        <a:ext cx="2849472" cy="288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0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1" y="419052"/>
            <a:ext cx="8230058" cy="5372148"/>
          </a:xfrm>
        </p:spPr>
      </p:pic>
      <p:sp>
        <p:nvSpPr>
          <p:cNvPr id="5" name="RG"/>
          <p:cNvSpPr txBox="1"/>
          <p:nvPr/>
        </p:nvSpPr>
        <p:spPr>
          <a:xfrm>
            <a:off x="177184" y="6150114"/>
            <a:ext cx="866886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Berrocoso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2006 – Fig. 5.10-6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Map </a:t>
            </a:r>
            <a:r>
              <a:rPr lang="en-US" sz="2000" b="1" dirty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of natural </a:t>
            </a: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hazards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3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9" y="170380"/>
            <a:ext cx="8590020" cy="5607112"/>
          </a:xfrm>
        </p:spPr>
      </p:pic>
      <p:sp>
        <p:nvSpPr>
          <p:cNvPr id="5" name="RG"/>
          <p:cNvSpPr txBox="1"/>
          <p:nvPr/>
        </p:nvSpPr>
        <p:spPr>
          <a:xfrm>
            <a:off x="177184" y="5831620"/>
            <a:ext cx="866886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Smellie</a:t>
            </a:r>
            <a: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et al. 2002 – Fig. 6.3</a:t>
            </a:r>
            <a:br>
              <a:rPr lang="it-IT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 smtClean="0">
                <a:ln w="0"/>
                <a:solidFill>
                  <a:srgbClr val="9974A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Suggested escape route. The extraction point H (SE) spatially matches the high attenuation area Aa3. </a:t>
            </a:r>
            <a:endParaRPr lang="it-IT" sz="2000" b="1" dirty="0">
              <a:ln w="0"/>
              <a:solidFill>
                <a:srgbClr val="9974A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27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38506" y="4738925"/>
            <a:ext cx="8463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8A00"/>
                </a:solidFill>
              </a:rPr>
              <a:t/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 smtClean="0">
              <a:solidFill>
                <a:srgbClr val="FF8A0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it-IT" b="1" dirty="0" err="1" smtClean="0">
                <a:solidFill>
                  <a:srgbClr val="FF8A00"/>
                </a:solidFill>
              </a:rPr>
              <a:t>Apply</a:t>
            </a:r>
            <a:r>
              <a:rPr lang="it-IT" b="1" dirty="0" smtClean="0">
                <a:solidFill>
                  <a:srgbClr val="FF8A00"/>
                </a:solidFill>
              </a:rPr>
              <a:t> the </a:t>
            </a:r>
            <a:r>
              <a:rPr lang="it-IT" b="1" dirty="0" err="1" smtClean="0">
                <a:solidFill>
                  <a:srgbClr val="FF8A00"/>
                </a:solidFill>
              </a:rPr>
              <a:t>dataset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cleaning</a:t>
            </a:r>
            <a:r>
              <a:rPr lang="it-IT" b="1" dirty="0" smtClean="0">
                <a:solidFill>
                  <a:srgbClr val="FF8A00"/>
                </a:solidFill>
              </a:rPr>
              <a:t> procedure to </a:t>
            </a:r>
            <a:r>
              <a:rPr lang="it-IT" b="1" dirty="0" err="1" smtClean="0">
                <a:solidFill>
                  <a:srgbClr val="FF8A00"/>
                </a:solidFill>
              </a:rPr>
              <a:t>other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br>
              <a:rPr lang="it-IT" b="1" dirty="0" smtClean="0">
                <a:solidFill>
                  <a:srgbClr val="FF8A00"/>
                </a:solidFill>
              </a:rPr>
            </a:br>
            <a:r>
              <a:rPr lang="it-IT" b="1" dirty="0" smtClean="0">
                <a:solidFill>
                  <a:srgbClr val="FF8A00"/>
                </a:solidFill>
              </a:rPr>
              <a:t>big </a:t>
            </a:r>
            <a:r>
              <a:rPr lang="it-IT" b="1" dirty="0">
                <a:solidFill>
                  <a:srgbClr val="FF8A00"/>
                </a:solidFill>
              </a:rPr>
              <a:t>and high-</a:t>
            </a:r>
            <a:r>
              <a:rPr lang="it-IT" b="1" dirty="0" err="1">
                <a:solidFill>
                  <a:srgbClr val="FF8A00"/>
                </a:solidFill>
              </a:rPr>
              <a:t>dimensional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smtClean="0">
                <a:solidFill>
                  <a:srgbClr val="FF8A00"/>
                </a:solidFill>
              </a:rPr>
              <a:t>data. </a:t>
            </a:r>
            <a:endParaRPr lang="it-IT" b="1" dirty="0">
              <a:solidFill>
                <a:srgbClr val="FF8A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FF8A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8506" y="4451253"/>
            <a:ext cx="84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err="1" smtClean="0">
                <a:solidFill>
                  <a:srgbClr val="FF8A00"/>
                </a:solidFill>
              </a:rPr>
              <a:t>Apply</a:t>
            </a:r>
            <a:r>
              <a:rPr lang="it-IT" b="1" dirty="0">
                <a:solidFill>
                  <a:srgbClr val="FF8A00"/>
                </a:solidFill>
              </a:rPr>
              <a:t> to </a:t>
            </a:r>
            <a:r>
              <a:rPr lang="it-IT" b="1" dirty="0" err="1">
                <a:solidFill>
                  <a:srgbClr val="FF8A00"/>
                </a:solidFill>
              </a:rPr>
              <a:t>other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volcanoes</a:t>
            </a:r>
            <a:r>
              <a:rPr lang="it-IT" b="1" dirty="0">
                <a:solidFill>
                  <a:srgbClr val="FF8A00"/>
                </a:solidFill>
              </a:rPr>
              <a:t> </a:t>
            </a:r>
            <a:r>
              <a:rPr lang="it-IT" b="1" dirty="0" smtClean="0">
                <a:solidFill>
                  <a:srgbClr val="FF8A00"/>
                </a:solidFill>
              </a:rPr>
              <a:t>the </a:t>
            </a:r>
            <a:r>
              <a:rPr lang="it-IT" b="1" dirty="0" err="1" smtClean="0">
                <a:solidFill>
                  <a:srgbClr val="FF8A00"/>
                </a:solidFill>
              </a:rPr>
              <a:t>aforementioned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combination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between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Qc-Kernel</a:t>
            </a:r>
            <a:r>
              <a:rPr lang="it-IT" b="1" dirty="0" smtClean="0">
                <a:solidFill>
                  <a:srgbClr val="FF8A00"/>
                </a:solidFill>
              </a:rPr>
              <a:t> and GIS </a:t>
            </a:r>
            <a:r>
              <a:rPr lang="it-IT" b="1" dirty="0" err="1" smtClean="0">
                <a:solidFill>
                  <a:srgbClr val="FF8A00"/>
                </a:solidFill>
              </a:rPr>
              <a:t>analysis</a:t>
            </a:r>
            <a:r>
              <a:rPr lang="it-IT" b="1" dirty="0" smtClean="0">
                <a:solidFill>
                  <a:srgbClr val="FF8A00"/>
                </a:solidFill>
              </a:rPr>
              <a:t>;</a:t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>
              <a:solidFill>
                <a:srgbClr val="FF8A00"/>
              </a:solidFill>
            </a:endParaRPr>
          </a:p>
        </p:txBody>
      </p:sp>
      <p:sp>
        <p:nvSpPr>
          <p:cNvPr id="12" name="Index"/>
          <p:cNvSpPr/>
          <p:nvPr/>
        </p:nvSpPr>
        <p:spPr>
          <a:xfrm>
            <a:off x="150690" y="29452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OUTLOOKS (2)</a:t>
            </a:r>
          </a:p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Method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application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Full" hidden="1"/>
          <p:cNvSpPr txBox="1"/>
          <p:nvPr/>
        </p:nvSpPr>
        <p:spPr>
          <a:xfrm>
            <a:off x="340216" y="2274838"/>
            <a:ext cx="8463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err="1" smtClean="0">
                <a:solidFill>
                  <a:srgbClr val="FF8A00"/>
                </a:solidFill>
              </a:rPr>
              <a:t>Repeat</a:t>
            </a:r>
            <a:r>
              <a:rPr lang="it-IT" b="1" dirty="0" smtClean="0">
                <a:solidFill>
                  <a:srgbClr val="FF8A00"/>
                </a:solidFill>
              </a:rPr>
              <a:t> the </a:t>
            </a:r>
            <a:r>
              <a:rPr lang="it-IT" b="1" dirty="0" err="1" smtClean="0">
                <a:solidFill>
                  <a:srgbClr val="FF8A00"/>
                </a:solidFill>
              </a:rPr>
              <a:t>analysis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using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different</a:t>
            </a:r>
            <a:r>
              <a:rPr lang="it-IT" b="1" dirty="0" smtClean="0">
                <a:solidFill>
                  <a:srgbClr val="FF8A00"/>
                </a:solidFill>
              </a:rPr>
              <a:t> Coda Windows;</a:t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 smtClean="0">
              <a:solidFill>
                <a:srgbClr val="FF8A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FF8A00"/>
                </a:solidFill>
              </a:rPr>
              <a:t>4D </a:t>
            </a:r>
            <a:r>
              <a:rPr lang="it-IT" b="1" dirty="0" err="1" smtClean="0">
                <a:solidFill>
                  <a:srgbClr val="FF8A00"/>
                </a:solidFill>
              </a:rPr>
              <a:t>analysis</a:t>
            </a:r>
            <a:r>
              <a:rPr lang="it-IT" b="1" dirty="0" smtClean="0">
                <a:solidFill>
                  <a:srgbClr val="FF8A00"/>
                </a:solidFill>
              </a:rPr>
              <a:t>;</a:t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 smtClean="0">
              <a:solidFill>
                <a:srgbClr val="FF8A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>
                <a:solidFill>
                  <a:srgbClr val="FF8A00"/>
                </a:solidFill>
              </a:rPr>
              <a:t>Comparison with </a:t>
            </a:r>
            <a:r>
              <a:rPr lang="it-IT" b="1" dirty="0" err="1" smtClean="0">
                <a:solidFill>
                  <a:srgbClr val="FF8A00"/>
                </a:solidFill>
              </a:rPr>
              <a:t>other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available</a:t>
            </a:r>
            <a:r>
              <a:rPr lang="it-IT" b="1" dirty="0" smtClean="0">
                <a:solidFill>
                  <a:srgbClr val="FF8A00"/>
                </a:solidFill>
              </a:rPr>
              <a:t> data e.g.: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8A00"/>
                </a:solidFill>
              </a:rPr>
              <a:t>Magnetic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>
                <a:solidFill>
                  <a:srgbClr val="FF8A00"/>
                </a:solidFill>
              </a:rPr>
              <a:t>anomaly</a:t>
            </a:r>
            <a:r>
              <a:rPr lang="it-IT" b="1" dirty="0">
                <a:solidFill>
                  <a:srgbClr val="FF8A00"/>
                </a:solidFill>
              </a:rPr>
              <a:t> data (</a:t>
            </a:r>
            <a:r>
              <a:rPr lang="it-IT" b="1" dirty="0" err="1">
                <a:solidFill>
                  <a:srgbClr val="FF8A00"/>
                </a:solidFill>
              </a:rPr>
              <a:t>Catalán</a:t>
            </a:r>
            <a:r>
              <a:rPr lang="it-IT" b="1" dirty="0">
                <a:solidFill>
                  <a:srgbClr val="FF8A00"/>
                </a:solidFill>
              </a:rPr>
              <a:t> et al. 2014</a:t>
            </a:r>
            <a:r>
              <a:rPr lang="it-IT" b="1" dirty="0" smtClean="0">
                <a:solidFill>
                  <a:srgbClr val="FF8A00"/>
                </a:solidFill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8A00"/>
                </a:solidFill>
              </a:rPr>
              <a:t>Temperature </a:t>
            </a:r>
            <a:r>
              <a:rPr lang="it-IT" b="1" dirty="0" err="1" smtClean="0">
                <a:solidFill>
                  <a:srgbClr val="FF8A00"/>
                </a:solidFill>
              </a:rPr>
              <a:t>anomaly</a:t>
            </a:r>
            <a:r>
              <a:rPr lang="it-IT" b="1" dirty="0" smtClean="0">
                <a:solidFill>
                  <a:srgbClr val="FF8A00"/>
                </a:solidFill>
              </a:rPr>
              <a:t> (</a:t>
            </a:r>
            <a:r>
              <a:rPr lang="it-IT" b="1" dirty="0" err="1" smtClean="0">
                <a:solidFill>
                  <a:srgbClr val="FF8A00"/>
                </a:solidFill>
              </a:rPr>
              <a:t>Berrocoso</a:t>
            </a:r>
            <a:r>
              <a:rPr lang="it-IT" b="1" dirty="0" smtClean="0">
                <a:solidFill>
                  <a:srgbClr val="FF8A00"/>
                </a:solidFill>
              </a:rPr>
              <a:t> et al. 2018).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FF8A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0216" y="1658391"/>
            <a:ext cx="846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8A00"/>
                </a:solidFill>
              </a:rPr>
              <a:t/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 smtClean="0">
              <a:solidFill>
                <a:srgbClr val="FF8A0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it-IT" b="1" dirty="0" smtClean="0">
                <a:solidFill>
                  <a:srgbClr val="FF8A00"/>
                </a:solidFill>
              </a:rPr>
              <a:t>4D </a:t>
            </a:r>
            <a:r>
              <a:rPr lang="it-IT" b="1" dirty="0" err="1" smtClean="0">
                <a:solidFill>
                  <a:srgbClr val="FF8A00"/>
                </a:solidFill>
              </a:rPr>
              <a:t>analysis</a:t>
            </a:r>
            <a:r>
              <a:rPr lang="it-IT" b="1" dirty="0" smtClean="0">
                <a:solidFill>
                  <a:srgbClr val="FF8A00"/>
                </a:solidFill>
              </a:rPr>
              <a:t>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FF8A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0216" y="1658391"/>
            <a:ext cx="846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err="1" smtClean="0">
                <a:solidFill>
                  <a:srgbClr val="FF8A00"/>
                </a:solidFill>
              </a:rPr>
              <a:t>Repeat</a:t>
            </a:r>
            <a:r>
              <a:rPr lang="it-IT" b="1" dirty="0" smtClean="0">
                <a:solidFill>
                  <a:srgbClr val="FF8A00"/>
                </a:solidFill>
              </a:rPr>
              <a:t> the </a:t>
            </a:r>
            <a:r>
              <a:rPr lang="it-IT" b="1" dirty="0" err="1" smtClean="0">
                <a:solidFill>
                  <a:srgbClr val="FF8A00"/>
                </a:solidFill>
              </a:rPr>
              <a:t>analysis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using</a:t>
            </a:r>
            <a:r>
              <a:rPr lang="it-IT" b="1" dirty="0" smtClean="0">
                <a:solidFill>
                  <a:srgbClr val="FF8A00"/>
                </a:solidFill>
              </a:rPr>
              <a:t> </a:t>
            </a:r>
            <a:r>
              <a:rPr lang="it-IT" b="1" dirty="0" err="1" smtClean="0">
                <a:solidFill>
                  <a:srgbClr val="FF8A00"/>
                </a:solidFill>
              </a:rPr>
              <a:t>different</a:t>
            </a:r>
            <a:r>
              <a:rPr lang="it-IT" b="1" dirty="0" smtClean="0">
                <a:solidFill>
                  <a:srgbClr val="FF8A00"/>
                </a:solidFill>
              </a:rPr>
              <a:t> Coda Windows;</a:t>
            </a:r>
            <a:br>
              <a:rPr lang="it-IT" b="1" dirty="0" smtClean="0">
                <a:solidFill>
                  <a:srgbClr val="FF8A00"/>
                </a:solidFill>
              </a:rPr>
            </a:br>
            <a:r>
              <a:rPr lang="it-IT" b="1" dirty="0" smtClean="0">
                <a:solidFill>
                  <a:srgbClr val="FF8A00"/>
                </a:solidFill>
              </a:rPr>
              <a:t/>
            </a:r>
            <a:br>
              <a:rPr lang="it-IT" b="1" dirty="0" smtClean="0">
                <a:solidFill>
                  <a:srgbClr val="FF8A00"/>
                </a:solidFill>
              </a:rPr>
            </a:br>
            <a:endParaRPr lang="it-IT" b="1" dirty="0">
              <a:solidFill>
                <a:srgbClr val="FF8A00"/>
              </a:solidFill>
            </a:endParaRPr>
          </a:p>
        </p:txBody>
      </p:sp>
      <p:sp>
        <p:nvSpPr>
          <p:cNvPr id="9" name="Index"/>
          <p:cNvSpPr/>
          <p:nvPr/>
        </p:nvSpPr>
        <p:spPr>
          <a:xfrm>
            <a:off x="152400" y="1524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OUTLOOKS (1)</a:t>
            </a:r>
          </a:p>
          <a:p>
            <a:pPr algn="ctr"/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at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Deception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Island Volcano </a:t>
            </a:r>
          </a:p>
        </p:txBody>
      </p:sp>
    </p:spTree>
    <p:extLst>
      <p:ext uri="{BB962C8B-B14F-4D97-AF65-F5344CB8AC3E}">
        <p14:creationId xmlns:p14="http://schemas.microsoft.com/office/powerpoint/2010/main" val="3124562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eSiena2013_pd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9"/>
          <a:stretch/>
        </p:blipFill>
        <p:spPr>
          <a:xfrm>
            <a:off x="215154" y="4109264"/>
            <a:ext cx="4594972" cy="2165636"/>
          </a:xfrm>
          <a:prstGeom prst="rect">
            <a:avLst/>
          </a:prstGeom>
        </p:spPr>
      </p:pic>
      <p:pic>
        <p:nvPicPr>
          <p:cNvPr id="19" name="Picture 18" descr="DeSiena2013_pd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6"/>
          <a:stretch/>
        </p:blipFill>
        <p:spPr>
          <a:xfrm>
            <a:off x="215153" y="1030523"/>
            <a:ext cx="2875260" cy="3076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190875" y="1286570"/>
            <a:ext cx="5953125" cy="2540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marR="111231" indent="-311216">
              <a:lnSpc>
                <a:spcPct val="101499"/>
              </a:lnSpc>
              <a:buFont typeface="Arial"/>
              <a:buChar char="•"/>
            </a:pPr>
            <a:r>
              <a:rPr lang="en-US" sz="1600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Applying </a:t>
            </a:r>
            <a:r>
              <a:rPr lang="en-US" sz="1600" dirty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sz="1600" b="1" dirty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theory of radiative </a:t>
            </a:r>
            <a:r>
              <a:rPr lang="en-US" sz="1600" b="1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transfer,</a:t>
            </a:r>
            <a:r>
              <a:rPr lang="en-US" sz="1600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sensitivity </a:t>
            </a:r>
            <a:r>
              <a:rPr lang="en-US" sz="1600" dirty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kernels can be obtained by modeling scattering intensities at different lapse </a:t>
            </a:r>
            <a:r>
              <a:rPr lang="en-US" sz="1600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times;</a:t>
            </a:r>
            <a:endParaRPr lang="en-US" sz="1600" dirty="0">
              <a:ln w="10160">
                <a:noFill/>
                <a:prstDash val="solid"/>
              </a:ln>
              <a:solidFill>
                <a:srgbClr val="9974AC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22743" marR="111231" indent="-311216">
              <a:lnSpc>
                <a:spcPct val="101499"/>
              </a:lnSpc>
              <a:buFont typeface="Arial"/>
              <a:buChar char="•"/>
            </a:pPr>
            <a:endParaRPr lang="en-US" sz="1600" b="1" dirty="0" smtClean="0">
              <a:solidFill>
                <a:srgbClr val="FF8A00"/>
              </a:solidFill>
            </a:endParaRPr>
          </a:p>
          <a:p>
            <a:pPr marL="322743" marR="111231" indent="-311216">
              <a:lnSpc>
                <a:spcPct val="101499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FF8A00"/>
                </a:solidFill>
              </a:rPr>
              <a:t>Use </a:t>
            </a:r>
            <a:r>
              <a:rPr lang="en-US" sz="1600" dirty="0">
                <a:solidFill>
                  <a:srgbClr val="FF8A00"/>
                </a:solidFill>
              </a:rPr>
              <a:t>coda-wave</a:t>
            </a:r>
            <a:r>
              <a:rPr sz="1600" dirty="0">
                <a:solidFill>
                  <a:srgbClr val="FF8A00"/>
                </a:solidFill>
              </a:rPr>
              <a:t> </a:t>
            </a:r>
            <a:r>
              <a:rPr lang="en-US" sz="1600" dirty="0">
                <a:solidFill>
                  <a:srgbClr val="FF8A00"/>
                </a:solidFill>
              </a:rPr>
              <a:t>”scattered” information;</a:t>
            </a:r>
            <a:br>
              <a:rPr lang="en-US" sz="1600" dirty="0">
                <a:solidFill>
                  <a:srgbClr val="FF8A00"/>
                </a:solidFill>
              </a:rPr>
            </a:br>
            <a:endParaRPr lang="en-US" sz="1600" dirty="0">
              <a:solidFill>
                <a:srgbClr val="FF8A00"/>
              </a:solidFill>
            </a:endParaRPr>
          </a:p>
          <a:p>
            <a:pPr marL="322743" indent="-311216">
              <a:buFont typeface="Arial"/>
              <a:buChar char="•"/>
            </a:pPr>
            <a:r>
              <a:rPr lang="en-US" sz="1600" dirty="0" smtClean="0">
                <a:solidFill>
                  <a:srgbClr val="FF8A00"/>
                </a:solidFill>
              </a:rPr>
              <a:t>Absorption </a:t>
            </a:r>
            <a:r>
              <a:rPr lang="en-US" sz="1600" dirty="0">
                <a:solidFill>
                  <a:srgbClr val="FF8A00"/>
                </a:solidFill>
              </a:rPr>
              <a:t>+ </a:t>
            </a:r>
            <a:r>
              <a:rPr lang="en-US" sz="1600" dirty="0" smtClean="0">
                <a:solidFill>
                  <a:srgbClr val="FF8A00"/>
                </a:solidFill>
              </a:rPr>
              <a:t>scattering </a:t>
            </a:r>
            <a:r>
              <a:rPr lang="en-US" sz="1600" dirty="0" smtClean="0">
                <a:solidFill>
                  <a:srgbClr val="FF8A00"/>
                </a:solidFill>
                <a:sym typeface="Wingdings"/>
              </a:rPr>
              <a:t> </a:t>
            </a:r>
            <a:r>
              <a:rPr lang="en-US" sz="1600" b="1" dirty="0" smtClean="0">
                <a:solidFill>
                  <a:srgbClr val="FF8A00"/>
                </a:solidFill>
                <a:sym typeface="Wingdings"/>
              </a:rPr>
              <a:t>Coda Quality Factor </a:t>
            </a:r>
            <a:r>
              <a:rPr lang="en-US" sz="1600" dirty="0" smtClean="0">
                <a:solidFill>
                  <a:srgbClr val="FF8A00"/>
                </a:solidFill>
                <a:sym typeface="Wingdings"/>
              </a:rPr>
              <a:t>(Qc);</a:t>
            </a:r>
            <a:r>
              <a:rPr lang="en-US" sz="1600" dirty="0">
                <a:solidFill>
                  <a:srgbClr val="FF8A00"/>
                </a:solidFill>
                <a:sym typeface="Wingdings"/>
              </a:rPr>
              <a:t/>
            </a:r>
            <a:br>
              <a:rPr lang="en-US" sz="1600" dirty="0">
                <a:solidFill>
                  <a:srgbClr val="FF8A00"/>
                </a:solidFill>
                <a:sym typeface="Wingdings"/>
              </a:rPr>
            </a:br>
            <a:endParaRPr lang="en-US" sz="1600" dirty="0">
              <a:solidFill>
                <a:srgbClr val="FF8A00"/>
              </a:solidFill>
            </a:endParaRPr>
          </a:p>
          <a:p>
            <a:pPr marL="322743" indent="-311216">
              <a:buFont typeface="Arial"/>
              <a:buChar char="•"/>
            </a:pPr>
            <a:r>
              <a:rPr lang="en-US" sz="1600" dirty="0">
                <a:solidFill>
                  <a:srgbClr val="FF8A00"/>
                </a:solidFill>
              </a:rPr>
              <a:t>Qc is measured from the decay of coda intensity versus lapse </a:t>
            </a:r>
            <a:r>
              <a:rPr lang="en-US" sz="1600" dirty="0" smtClean="0">
                <a:solidFill>
                  <a:srgbClr val="FF8A00"/>
                </a:solidFill>
              </a:rPr>
              <a:t>time</a:t>
            </a:r>
            <a:r>
              <a:rPr lang="en-US" sz="1600" dirty="0">
                <a:solidFill>
                  <a:srgbClr val="FF8A00"/>
                </a:solidFill>
              </a:rPr>
              <a:t>.</a:t>
            </a:r>
            <a:endParaRPr lang="en-US" sz="1600" dirty="0">
              <a:ln w="10160">
                <a:solidFill>
                  <a:schemeClr val="accent1"/>
                </a:solidFill>
                <a:prstDash val="solid"/>
              </a:ln>
              <a:solidFill>
                <a:srgbClr val="B2E194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itolo 1" hidden="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11629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8A00"/>
                </a:solidFill>
              </a:rPr>
              <a:t>Theory 2/</a:t>
            </a:r>
            <a:endParaRPr lang="en-US" sz="2400" dirty="0">
              <a:solidFill>
                <a:srgbClr val="FF8A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10126" y="43973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2743" indent="-311216">
              <a:buFont typeface="Arial"/>
              <a:buChar char="•"/>
            </a:pPr>
            <a:r>
              <a:rPr lang="en-US" sz="1600" dirty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Does not work at all </a:t>
            </a:r>
            <a:r>
              <a:rPr lang="en-US" sz="1600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frequencies and scales at the same way:</a:t>
            </a:r>
            <a:br>
              <a:rPr lang="en-US" sz="1600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1600" b="1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we </a:t>
            </a:r>
            <a:r>
              <a:rPr lang="en-US" sz="1600" b="1" dirty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need results in different frequency bands</a:t>
            </a:r>
            <a:r>
              <a:rPr lang="en-US" sz="1600" b="1" dirty="0" smtClean="0">
                <a:ln w="10160">
                  <a:noFill/>
                  <a:prstDash val="solid"/>
                </a:ln>
                <a:solidFill>
                  <a:srgbClr val="9974A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1600" b="1" dirty="0">
              <a:ln w="10160">
                <a:noFill/>
                <a:prstDash val="solid"/>
              </a:ln>
              <a:solidFill>
                <a:srgbClr val="9974AC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THEORY 2/2</a:t>
            </a:r>
          </a:p>
        </p:txBody>
      </p:sp>
    </p:spTree>
    <p:extLst>
      <p:ext uri="{BB962C8B-B14F-4D97-AF65-F5344CB8AC3E}">
        <p14:creationId xmlns:p14="http://schemas.microsoft.com/office/powerpoint/2010/main" val="27966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  <a14:imgEffect>
                      <a14:brightnessContrast bright="-31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104" y="-530010"/>
            <a:ext cx="8443551" cy="7918019"/>
          </a:xfrm>
          <a:prstGeom prst="rect">
            <a:avLst/>
          </a:prstGeom>
        </p:spPr>
      </p:pic>
      <p:sp>
        <p:nvSpPr>
          <p:cNvPr id="4" name="Index"/>
          <p:cNvSpPr/>
          <p:nvPr/>
        </p:nvSpPr>
        <p:spPr>
          <a:xfrm>
            <a:off x="0" y="153617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Thanks</a:t>
            </a:r>
            <a:endParaRPr lang="it-IT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it-IT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 the</a:t>
            </a:r>
          </a:p>
          <a:p>
            <a:pPr algn="ctr"/>
            <a:r>
              <a:rPr lang="it-IT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Attention</a:t>
            </a:r>
            <a:endParaRPr lang="it-IT" sz="80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4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257174" y="778215"/>
            <a:ext cx="8886825" cy="5651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48260" marR="12700" indent="-35560">
              <a:defRPr sz="2400" cap="small">
                <a:latin typeface="Verdana"/>
                <a:cs typeface="Verdana"/>
              </a:defRPr>
            </a:lvl1pPr>
          </a:lstStyle>
          <a:p>
            <a:pPr marL="11527" marR="111231" indent="0">
              <a:lnSpc>
                <a:spcPct val="101499"/>
              </a:lnSpc>
            </a:pPr>
            <a:r>
              <a:rPr lang="en-US" sz="2200" b="1" dirty="0">
                <a:solidFill>
                  <a:srgbClr val="FF8A00"/>
                </a:solidFill>
                <a:latin typeface="+mn-lt"/>
                <a:cs typeface="+mn-cs"/>
              </a:rPr>
              <a:t>Sensitivity kernels for coda imaging: </a:t>
            </a:r>
            <a:r>
              <a:rPr lang="en-US" sz="2200" b="1" dirty="0" smtClean="0">
                <a:solidFill>
                  <a:srgbClr val="FF8A00"/>
                </a:solidFill>
                <a:latin typeface="+mn-lt"/>
                <a:cs typeface="+mn-cs"/>
              </a:rPr>
              <a:t>regional/continental scales</a:t>
            </a:r>
            <a: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  <a:t/>
            </a:r>
            <a:b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</a:b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(</a:t>
            </a:r>
            <a:r>
              <a:rPr lang="en-US" sz="1600" i="1" dirty="0">
                <a:solidFill>
                  <a:srgbClr val="FF8A00"/>
                </a:solidFill>
                <a:latin typeface="+mn-lt"/>
                <a:cs typeface="+mn-cs"/>
              </a:rPr>
              <a:t>Mayor et al. </a:t>
            </a: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2016)</a:t>
            </a:r>
            <a:endParaRPr i="1" dirty="0">
              <a:solidFill>
                <a:srgbClr val="FF8A00"/>
              </a:solidFill>
              <a:latin typeface="+mn-lt"/>
              <a:cs typeface="+mn-c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57213" y="1789986"/>
            <a:ext cx="8029575" cy="2143845"/>
            <a:chOff x="923925" y="1789986"/>
            <a:chExt cx="8029575" cy="2143845"/>
          </a:xfrm>
        </p:grpSpPr>
        <p:pic>
          <p:nvPicPr>
            <p:cNvPr id="2" name="Picture 1" descr="0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825" y="1794430"/>
              <a:ext cx="2801675" cy="2139401"/>
            </a:xfrm>
            <a:prstGeom prst="rect">
              <a:avLst/>
            </a:prstGeom>
          </p:spPr>
        </p:pic>
        <p:grpSp>
          <p:nvGrpSpPr>
            <p:cNvPr id="4" name="Gruppo 3"/>
            <p:cNvGrpSpPr/>
            <p:nvPr/>
          </p:nvGrpSpPr>
          <p:grpSpPr>
            <a:xfrm>
              <a:off x="923925" y="1789986"/>
              <a:ext cx="5013292" cy="2143845"/>
              <a:chOff x="923925" y="1789986"/>
              <a:chExt cx="5013292" cy="2143845"/>
            </a:xfrm>
          </p:grpSpPr>
          <p:pic>
            <p:nvPicPr>
              <p:cNvPr id="19" name="Picture 18" descr="1-s2.0-S0012821X16000479-gr00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3925" y="1789986"/>
                <a:ext cx="2381375" cy="2143845"/>
              </a:xfrm>
              <a:prstGeom prst="rect">
                <a:avLst/>
              </a:prstGeom>
            </p:spPr>
          </p:pic>
          <p:pic>
            <p:nvPicPr>
              <p:cNvPr id="3" name="Picture 2" descr="1-s2.0-S0012821X16000479-gr007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6783" y="1789986"/>
                <a:ext cx="2730434" cy="2143845"/>
              </a:xfrm>
              <a:prstGeom prst="rect">
                <a:avLst/>
              </a:prstGeom>
            </p:spPr>
          </p:pic>
        </p:grpSp>
      </p:grpSp>
      <p:sp>
        <p:nvSpPr>
          <p:cNvPr id="9" name="TextBox 8" hidden="1"/>
          <p:cNvSpPr txBox="1"/>
          <p:nvPr/>
        </p:nvSpPr>
        <p:spPr>
          <a:xfrm>
            <a:off x="0" y="4311333"/>
            <a:ext cx="9143999" cy="210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216" indent="-311216">
              <a:buAutoNum type="arabicParenBoth"/>
            </a:pPr>
            <a:r>
              <a:rPr lang="en-GB" sz="1634" dirty="0">
                <a:latin typeface="Verdana"/>
                <a:cs typeface="Verdana"/>
              </a:rPr>
              <a:t>For the same level of perturbation, a localized scattering anomaly will affect the shape of the coda at rather short lapse time in comparison to an absorption anomaly. Furthermore, in a medium with homogeneous scattering properties, the average spatial sensitivity to scattering decays by a factor t faster than the average spatial sensitivity to absorption.</a:t>
            </a:r>
          </a:p>
          <a:p>
            <a:pPr marL="311216" indent="-311216">
              <a:buAutoNum type="arabicParenBoth"/>
            </a:pPr>
            <a:r>
              <a:rPr lang="en-GB" sz="1634" dirty="0">
                <a:latin typeface="Verdana"/>
                <a:cs typeface="Verdana"/>
              </a:rPr>
              <a:t>At sufficiently long lapse-time in the coda (typically of the order of 2 to 4 mean free times) the slope of the coda decay is mostly affected by absorption anomalies.</a:t>
            </a:r>
          </a:p>
        </p:txBody>
      </p:sp>
      <p:sp>
        <p:nvSpPr>
          <p:cNvPr id="13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METHOD 1/3</a:t>
            </a:r>
          </a:p>
        </p:txBody>
      </p:sp>
      <p:pic>
        <p:nvPicPr>
          <p:cNvPr id="14" name="Picture 9" descr="Crustal_structure_of_the_Alps_as_seen_by_attenuation_tomograph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5" y="4842814"/>
            <a:ext cx="6565387" cy="9144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57212" y="4258039"/>
            <a:ext cx="8029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9974AC"/>
                </a:solidFill>
              </a:rPr>
              <a:t>Linear relation between </a:t>
            </a:r>
            <a:br>
              <a:rPr lang="en-US" sz="1600" dirty="0">
                <a:solidFill>
                  <a:srgbClr val="9974AC"/>
                </a:solidFill>
              </a:rPr>
            </a:br>
            <a:r>
              <a:rPr lang="en-US" sz="1600" dirty="0">
                <a:solidFill>
                  <a:srgbClr val="9974AC"/>
                </a:solidFill>
              </a:rPr>
              <a:t>the spatial variation of the inelastic quality factor Qi(x) and Qc: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557212" y="5757214"/>
            <a:ext cx="8029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9974AC"/>
                </a:solidFill>
              </a:rPr>
              <a:t>“</a:t>
            </a:r>
            <a:r>
              <a:rPr lang="en-US" sz="1600" i="1" dirty="0" err="1" smtClean="0">
                <a:solidFill>
                  <a:srgbClr val="9974AC"/>
                </a:solidFill>
              </a:rPr>
              <a:t>Ka</a:t>
            </a:r>
            <a:r>
              <a:rPr lang="en-US" sz="1600" i="1" dirty="0" smtClean="0">
                <a:solidFill>
                  <a:srgbClr val="9974AC"/>
                </a:solidFill>
              </a:rPr>
              <a:t>”, </a:t>
            </a:r>
            <a:r>
              <a:rPr lang="en-US" sz="1600" dirty="0" smtClean="0">
                <a:solidFill>
                  <a:srgbClr val="9974AC"/>
                </a:solidFill>
              </a:rPr>
              <a:t>the </a:t>
            </a:r>
            <a:r>
              <a:rPr lang="en-US" sz="1600" dirty="0">
                <a:solidFill>
                  <a:srgbClr val="9974AC"/>
                </a:solidFill>
              </a:rPr>
              <a:t>absorption sensitivity </a:t>
            </a:r>
            <a:r>
              <a:rPr lang="en-US" sz="1600" dirty="0" smtClean="0">
                <a:solidFill>
                  <a:srgbClr val="9974AC"/>
                </a:solidFill>
              </a:rPr>
              <a:t>kernel, </a:t>
            </a:r>
            <a:r>
              <a:rPr lang="en-US" sz="1600" dirty="0">
                <a:solidFill>
                  <a:srgbClr val="9974AC"/>
                </a:solidFill>
              </a:rPr>
              <a:t>which </a:t>
            </a:r>
            <a:r>
              <a:rPr lang="en-US" sz="1600" dirty="0" smtClean="0">
                <a:solidFill>
                  <a:srgbClr val="9974AC"/>
                </a:solidFill>
              </a:rPr>
              <a:t>depends </a:t>
            </a:r>
            <a:r>
              <a:rPr lang="en-US" sz="1600" dirty="0">
                <a:solidFill>
                  <a:srgbClr val="9974AC"/>
                </a:solidFill>
              </a:rPr>
              <a:t>on the position of the source (</a:t>
            </a:r>
            <a:r>
              <a:rPr lang="en-US" sz="1600" b="1" dirty="0">
                <a:solidFill>
                  <a:srgbClr val="9974AC"/>
                </a:solidFill>
              </a:rPr>
              <a:t>S</a:t>
            </a:r>
            <a:r>
              <a:rPr lang="en-US" sz="1600" dirty="0">
                <a:solidFill>
                  <a:srgbClr val="9974AC"/>
                </a:solidFill>
              </a:rPr>
              <a:t>) and receiver (</a:t>
            </a:r>
            <a:r>
              <a:rPr lang="en-US" sz="1600" b="1" dirty="0">
                <a:solidFill>
                  <a:srgbClr val="9974AC"/>
                </a:solidFill>
              </a:rPr>
              <a:t>R</a:t>
            </a:r>
            <a:r>
              <a:rPr lang="en-US" sz="1600" dirty="0">
                <a:solidFill>
                  <a:srgbClr val="9974AC"/>
                </a:solidFill>
              </a:rPr>
              <a:t>) and the lapse-time </a:t>
            </a:r>
            <a:r>
              <a:rPr lang="en-US" sz="1600" i="1" dirty="0" smtClean="0">
                <a:solidFill>
                  <a:srgbClr val="9974AC"/>
                </a:solidFill>
              </a:rPr>
              <a:t>t </a:t>
            </a:r>
            <a:r>
              <a:rPr lang="en-US" sz="1600" dirty="0" smtClean="0">
                <a:solidFill>
                  <a:srgbClr val="9974AC"/>
                </a:solidFill>
              </a:rPr>
              <a:t>in </a:t>
            </a:r>
            <a:r>
              <a:rPr lang="en-US" sz="1600" dirty="0">
                <a:solidFill>
                  <a:srgbClr val="9974AC"/>
                </a:solidFill>
              </a:rPr>
              <a:t>the coda</a:t>
            </a:r>
            <a:r>
              <a:rPr lang="en-US" sz="1600" dirty="0" smtClean="0">
                <a:solidFill>
                  <a:srgbClr val="9974AC"/>
                </a:solidFill>
              </a:rPr>
              <a:t>.</a:t>
            </a:r>
            <a:endParaRPr lang="en-US" sz="1600" dirty="0">
              <a:solidFill>
                <a:srgbClr val="9974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6534" y="1862016"/>
            <a:ext cx="44491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9974AC"/>
                </a:solidFill>
              </a:rPr>
              <a:t>Inhomogeneous </a:t>
            </a:r>
            <a:r>
              <a:rPr lang="en-GB" sz="1600" dirty="0">
                <a:solidFill>
                  <a:srgbClr val="9974AC"/>
                </a:solidFill>
              </a:rPr>
              <a:t>scattering properties of volcanoes to map shape and dimensions of hot reservoirs and plumbing systems. </a:t>
            </a:r>
            <a:r>
              <a:rPr lang="en-GB" sz="1600" dirty="0" smtClean="0">
                <a:solidFill>
                  <a:srgbClr val="9974AC"/>
                </a:solidFill>
              </a:rPr>
              <a:t/>
            </a:r>
            <a:br>
              <a:rPr lang="en-GB" sz="1600" dirty="0" smtClean="0">
                <a:solidFill>
                  <a:srgbClr val="9974AC"/>
                </a:solidFill>
              </a:rPr>
            </a:br>
            <a:r>
              <a:rPr lang="en-GB" sz="1600" dirty="0" smtClean="0">
                <a:solidFill>
                  <a:srgbClr val="9974AC"/>
                </a:solidFill>
              </a:rPr>
              <a:t/>
            </a:r>
            <a:br>
              <a:rPr lang="en-GB" sz="1600" dirty="0" smtClean="0">
                <a:solidFill>
                  <a:srgbClr val="9974AC"/>
                </a:solidFill>
              </a:rPr>
            </a:br>
            <a:endParaRPr lang="en-GB" sz="1600" dirty="0" smtClean="0">
              <a:solidFill>
                <a:srgbClr val="9974AC"/>
              </a:solidFill>
            </a:endParaRPr>
          </a:p>
          <a:p>
            <a:endParaRPr lang="en-US" sz="1600" dirty="0" smtClean="0">
              <a:solidFill>
                <a:srgbClr val="9974AC"/>
              </a:solidFill>
            </a:endParaRPr>
          </a:p>
          <a:p>
            <a:r>
              <a:rPr lang="en-US" sz="1600" dirty="0" smtClean="0">
                <a:solidFill>
                  <a:srgbClr val="9974AC"/>
                </a:solidFill>
              </a:rPr>
              <a:t>The </a:t>
            </a:r>
            <a:r>
              <a:rPr lang="en-US" sz="1600" b="1" dirty="0">
                <a:solidFill>
                  <a:srgbClr val="9974AC"/>
                </a:solidFill>
              </a:rPr>
              <a:t>forward model</a:t>
            </a:r>
            <a:r>
              <a:rPr lang="en-US" sz="1600" dirty="0">
                <a:solidFill>
                  <a:srgbClr val="9974AC"/>
                </a:solidFill>
              </a:rPr>
              <a:t> is built with Monte Carlo simulations of Radiative Transfer </a:t>
            </a:r>
            <a:r>
              <a:rPr lang="en-US" sz="1600" dirty="0" smtClean="0">
                <a:solidFill>
                  <a:srgbClr val="9974AC"/>
                </a:solidFill>
              </a:rPr>
              <a:t>Theory equations</a:t>
            </a:r>
            <a:r>
              <a:rPr lang="en-US" sz="1600" dirty="0">
                <a:solidFill>
                  <a:srgbClr val="9974AC"/>
                </a:solidFill>
              </a:rPr>
              <a:t>. </a:t>
            </a:r>
            <a:endParaRPr lang="en-US" sz="1600" dirty="0" smtClean="0">
              <a:solidFill>
                <a:srgbClr val="9974AC"/>
              </a:solidFill>
            </a:endParaRPr>
          </a:p>
          <a:p>
            <a:endParaRPr lang="en-US" sz="1600" dirty="0" smtClean="0">
              <a:solidFill>
                <a:srgbClr val="9974AC"/>
              </a:solidFill>
            </a:endParaRPr>
          </a:p>
          <a:p>
            <a:r>
              <a:rPr lang="en-US" sz="1600" dirty="0" smtClean="0">
                <a:solidFill>
                  <a:srgbClr val="9974AC"/>
                </a:solidFill>
              </a:rPr>
              <a:t/>
            </a:r>
            <a:br>
              <a:rPr lang="en-US" sz="1600" dirty="0" smtClean="0">
                <a:solidFill>
                  <a:srgbClr val="9974AC"/>
                </a:solidFill>
              </a:rPr>
            </a:br>
            <a:endParaRPr lang="en-US" sz="1600" dirty="0" smtClean="0">
              <a:solidFill>
                <a:srgbClr val="9974AC"/>
              </a:solidFill>
            </a:endParaRPr>
          </a:p>
          <a:p>
            <a:r>
              <a:rPr lang="en-US" sz="1600" dirty="0" smtClean="0">
                <a:solidFill>
                  <a:srgbClr val="9974AC"/>
                </a:solidFill>
              </a:rPr>
              <a:t>Sensitivity </a:t>
            </a:r>
            <a:r>
              <a:rPr lang="en-US" sz="1600" dirty="0">
                <a:solidFill>
                  <a:srgbClr val="9974AC"/>
                </a:solidFill>
              </a:rPr>
              <a:t>is generally </a:t>
            </a:r>
            <a:r>
              <a:rPr lang="en-US" sz="1600" b="1" dirty="0">
                <a:solidFill>
                  <a:srgbClr val="9974AC"/>
                </a:solidFill>
              </a:rPr>
              <a:t>maximum at source and receiver</a:t>
            </a:r>
            <a:r>
              <a:rPr lang="en-US" sz="1600" dirty="0">
                <a:solidFill>
                  <a:srgbClr val="9974AC"/>
                </a:solidFill>
              </a:rPr>
              <a:t>, with wider illumination than in ray-dependent tomography</a:t>
            </a:r>
            <a:r>
              <a:rPr lang="en-US" sz="1600" dirty="0" smtClean="0">
                <a:solidFill>
                  <a:srgbClr val="9974AC"/>
                </a:solidFill>
              </a:rPr>
              <a:t>.</a:t>
            </a:r>
            <a:endParaRPr lang="en-US" sz="1600" dirty="0">
              <a:solidFill>
                <a:srgbClr val="9974AC"/>
              </a:solidFill>
            </a:endParaRPr>
          </a:p>
        </p:txBody>
      </p:sp>
      <p:pic>
        <p:nvPicPr>
          <p:cNvPr id="27" name="Picture 1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9" y="1692511"/>
            <a:ext cx="3719409" cy="4124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METHOD 2/3</a:t>
            </a:r>
          </a:p>
        </p:txBody>
      </p:sp>
      <p:sp>
        <p:nvSpPr>
          <p:cNvPr id="8" name="object 29"/>
          <p:cNvSpPr txBox="1"/>
          <p:nvPr/>
        </p:nvSpPr>
        <p:spPr>
          <a:xfrm>
            <a:off x="257174" y="778215"/>
            <a:ext cx="8886825" cy="5651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48260" marR="12700" indent="-35560">
              <a:defRPr sz="2400" cap="small">
                <a:latin typeface="Verdana"/>
                <a:cs typeface="Verdana"/>
              </a:defRPr>
            </a:lvl1pPr>
          </a:lstStyle>
          <a:p>
            <a:pPr marL="11527" marR="111231" indent="0">
              <a:lnSpc>
                <a:spcPct val="101499"/>
              </a:lnSpc>
            </a:pPr>
            <a:r>
              <a:rPr lang="en-US" sz="2200" b="1" dirty="0" smtClean="0">
                <a:solidFill>
                  <a:srgbClr val="FF8A00"/>
                </a:solidFill>
                <a:latin typeface="+mn-lt"/>
                <a:cs typeface="+mn-cs"/>
              </a:rPr>
              <a:t>Kernels-based imaging in volcanoes</a:t>
            </a:r>
            <a: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  <a:t/>
            </a:r>
            <a:b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</a:b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(Del </a:t>
            </a:r>
            <a:r>
              <a:rPr lang="en-US" sz="1600" i="1" dirty="0" err="1" smtClean="0">
                <a:solidFill>
                  <a:srgbClr val="FF8A00"/>
                </a:solidFill>
                <a:latin typeface="+mn-lt"/>
                <a:cs typeface="+mn-cs"/>
              </a:rPr>
              <a:t>Pezzo</a:t>
            </a: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 </a:t>
            </a:r>
            <a:r>
              <a:rPr lang="en-US" sz="1600" i="1" dirty="0">
                <a:solidFill>
                  <a:srgbClr val="FF8A00"/>
                </a:solidFill>
                <a:latin typeface="+mn-lt"/>
                <a:cs typeface="+mn-cs"/>
              </a:rPr>
              <a:t>et al. </a:t>
            </a: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2016)</a:t>
            </a:r>
            <a:endParaRPr i="1" dirty="0">
              <a:solidFill>
                <a:srgbClr val="FF8A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0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2435" y="4796541"/>
            <a:ext cx="3736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9974AC"/>
                </a:solidFill>
              </a:rPr>
              <a:t>The </a:t>
            </a:r>
            <a:r>
              <a:rPr lang="en-US" sz="1600" dirty="0">
                <a:solidFill>
                  <a:srgbClr val="9974AC"/>
                </a:solidFill>
              </a:rPr>
              <a:t>output is generated from the contribution of all nodes of the grid to the single-station Qc measurement</a:t>
            </a:r>
          </a:p>
        </p:txBody>
      </p:sp>
      <p:sp>
        <p:nvSpPr>
          <p:cNvPr id="6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METHOD 3/3</a:t>
            </a:r>
          </a:p>
        </p:txBody>
      </p:sp>
      <p:sp>
        <p:nvSpPr>
          <p:cNvPr id="8" name="object 29"/>
          <p:cNvSpPr txBox="1"/>
          <p:nvPr/>
        </p:nvSpPr>
        <p:spPr>
          <a:xfrm>
            <a:off x="257174" y="778215"/>
            <a:ext cx="8886825" cy="5651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marL="48260" marR="12700" indent="-35560">
              <a:defRPr sz="2400" cap="small">
                <a:latin typeface="Verdana"/>
                <a:cs typeface="Verdana"/>
              </a:defRPr>
            </a:lvl1pPr>
          </a:lstStyle>
          <a:p>
            <a:pPr marL="11527" marR="111231" indent="0">
              <a:lnSpc>
                <a:spcPct val="101499"/>
              </a:lnSpc>
            </a:pPr>
            <a:r>
              <a:rPr lang="en-US" sz="2200" b="1" dirty="0" smtClean="0">
                <a:solidFill>
                  <a:srgbClr val="FF8A00"/>
                </a:solidFill>
                <a:latin typeface="+mn-lt"/>
                <a:cs typeface="+mn-cs"/>
              </a:rPr>
              <a:t>Kernels-based imaging in volcanoes (inversion model)</a:t>
            </a:r>
            <a: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  <a:t/>
            </a:r>
            <a:br>
              <a:rPr lang="en-US" dirty="0" smtClean="0">
                <a:solidFill>
                  <a:srgbClr val="FF8A00"/>
                </a:solidFill>
                <a:latin typeface="+mn-lt"/>
                <a:cs typeface="+mn-cs"/>
              </a:rPr>
            </a:b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(De Siena </a:t>
            </a:r>
            <a:r>
              <a:rPr lang="en-US" sz="1600" i="1" dirty="0">
                <a:solidFill>
                  <a:srgbClr val="FF8A00"/>
                </a:solidFill>
                <a:latin typeface="+mn-lt"/>
                <a:cs typeface="+mn-cs"/>
              </a:rPr>
              <a:t>et al. </a:t>
            </a:r>
            <a:r>
              <a:rPr lang="en-US" sz="1600" i="1" dirty="0" smtClean="0">
                <a:solidFill>
                  <a:srgbClr val="FF8A00"/>
                </a:solidFill>
                <a:latin typeface="+mn-lt"/>
                <a:cs typeface="+mn-cs"/>
              </a:rPr>
              <a:t>2017)</a:t>
            </a:r>
            <a:endParaRPr i="1" dirty="0">
              <a:solidFill>
                <a:srgbClr val="FF8A00"/>
              </a:solidFill>
              <a:latin typeface="+mn-lt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65510" b="44776"/>
          <a:stretch/>
        </p:blipFill>
        <p:spPr>
          <a:xfrm>
            <a:off x="5992691" y="1772386"/>
            <a:ext cx="2365346" cy="26629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752" t="57821" r="29221"/>
          <a:stretch/>
        </p:blipFill>
        <p:spPr>
          <a:xfrm>
            <a:off x="452120" y="4316408"/>
            <a:ext cx="4673518" cy="2037485"/>
          </a:xfrm>
          <a:prstGeom prst="rect">
            <a:avLst/>
          </a:prstGeom>
        </p:spPr>
      </p:pic>
      <p:sp>
        <p:nvSpPr>
          <p:cNvPr id="9" name="Rectangle 1"/>
          <p:cNvSpPr/>
          <p:nvPr/>
        </p:nvSpPr>
        <p:spPr>
          <a:xfrm>
            <a:off x="452120" y="2319050"/>
            <a:ext cx="5540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974AC"/>
                </a:solidFill>
              </a:rPr>
              <a:t>The main assumption is that total coda attenuation is caused by the medium comprising the inversion grid;</a:t>
            </a:r>
          </a:p>
          <a:p>
            <a:endParaRPr lang="en-US" sz="1600" dirty="0" smtClean="0">
              <a:solidFill>
                <a:srgbClr val="9974AC"/>
              </a:solidFill>
            </a:endParaRPr>
          </a:p>
          <a:p>
            <a:r>
              <a:rPr lang="en-US" sz="1600" dirty="0" smtClean="0">
                <a:solidFill>
                  <a:srgbClr val="9974AC"/>
                </a:solidFill>
              </a:rPr>
              <a:t>The </a:t>
            </a:r>
            <a:r>
              <a:rPr lang="en-US" sz="1600" dirty="0">
                <a:solidFill>
                  <a:srgbClr val="9974AC"/>
                </a:solidFill>
              </a:rPr>
              <a:t>weighting functions provide the rows of the inversion matrix at the nodes after normalization for the total weight relative to the source-receiver pair</a:t>
            </a:r>
            <a:r>
              <a:rPr lang="en-US" sz="1600" dirty="0" smtClean="0">
                <a:solidFill>
                  <a:srgbClr val="9974AC"/>
                </a:solidFill>
              </a:rPr>
              <a:t>;</a:t>
            </a:r>
            <a:endParaRPr lang="en-US" sz="1600" dirty="0">
              <a:solidFill>
                <a:srgbClr val="9974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4775" y="1055655"/>
            <a:ext cx="8943976" cy="4746691"/>
          </a:xfrm>
          <a:prstGeom prst="rect">
            <a:avLst/>
          </a:prstGeom>
          <a:solidFill>
            <a:srgbClr val="9974AC"/>
          </a:solidFill>
          <a:ln>
            <a:solidFill>
              <a:srgbClr val="FFE9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717" y="7089472"/>
            <a:ext cx="3849888" cy="36873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2521" y="784755"/>
            <a:ext cx="10872842" cy="5288491"/>
          </a:xfrm>
          <a:prstGeom prst="rect">
            <a:avLst/>
          </a:prstGeom>
        </p:spPr>
      </p:pic>
      <p:sp>
        <p:nvSpPr>
          <p:cNvPr id="14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DATA ANALYSIS</a:t>
            </a:r>
          </a:p>
        </p:txBody>
      </p:sp>
      <p:sp>
        <p:nvSpPr>
          <p:cNvPr id="15" name="Info data"/>
          <p:cNvSpPr/>
          <p:nvPr/>
        </p:nvSpPr>
        <p:spPr>
          <a:xfrm>
            <a:off x="236306" y="1613119"/>
            <a:ext cx="86713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9974AC"/>
                </a:solidFill>
              </a:rPr>
              <a:t>TOMODEC</a:t>
            </a:r>
            <a:r>
              <a:rPr lang="en-US" dirty="0">
                <a:solidFill>
                  <a:srgbClr val="FF8A00"/>
                </a:solidFill>
              </a:rPr>
              <a:t>, </a:t>
            </a:r>
            <a:r>
              <a:rPr lang="en-US" dirty="0" smtClean="0">
                <a:solidFill>
                  <a:srgbClr val="FF8A00"/>
                </a:solidFill>
              </a:rPr>
              <a:t>January 2005;</a:t>
            </a:r>
          </a:p>
          <a:p>
            <a:endParaRPr lang="en-US" dirty="0">
              <a:solidFill>
                <a:srgbClr val="FF8A00"/>
              </a:solidFill>
            </a:endParaRPr>
          </a:p>
          <a:p>
            <a:endParaRPr lang="en-US" dirty="0">
              <a:solidFill>
                <a:srgbClr val="FF8A00"/>
              </a:solidFill>
            </a:endParaRPr>
          </a:p>
          <a:p>
            <a:r>
              <a:rPr lang="da-DK" b="1" dirty="0">
                <a:solidFill>
                  <a:srgbClr val="FF8A00"/>
                </a:solidFill>
              </a:rPr>
              <a:t>2-D and 3-D velocity </a:t>
            </a:r>
            <a:r>
              <a:rPr lang="da-DK" b="1" dirty="0" smtClean="0">
                <a:solidFill>
                  <a:srgbClr val="FF8A00"/>
                </a:solidFill>
              </a:rPr>
              <a:t>tomography</a:t>
            </a:r>
            <a:r>
              <a:rPr lang="da-DK" dirty="0" smtClean="0">
                <a:solidFill>
                  <a:srgbClr val="FF8A00"/>
                </a:solidFill>
              </a:rPr>
              <a:t> (Ben-Zvi </a:t>
            </a:r>
            <a:r>
              <a:rPr lang="da-DK" dirty="0">
                <a:solidFill>
                  <a:srgbClr val="FF8A00"/>
                </a:solidFill>
              </a:rPr>
              <a:t>et al. 2009; Zandomeneghi et al. 2009; </a:t>
            </a:r>
            <a:r>
              <a:rPr lang="da-DK" dirty="0" smtClean="0">
                <a:solidFill>
                  <a:srgbClr val="FF8A00"/>
                </a:solidFill>
              </a:rPr>
              <a:t>Garc</a:t>
            </a:r>
            <a:r>
              <a:rPr lang="es-AR" dirty="0" smtClean="0">
                <a:solidFill>
                  <a:srgbClr val="FF8A00"/>
                </a:solidFill>
              </a:rPr>
              <a:t>í</a:t>
            </a:r>
            <a:r>
              <a:rPr lang="da-DK" dirty="0" smtClean="0">
                <a:solidFill>
                  <a:srgbClr val="FF8A00"/>
                </a:solidFill>
              </a:rPr>
              <a:t>a-Yeguas </a:t>
            </a:r>
            <a:r>
              <a:rPr lang="da-DK" dirty="0">
                <a:solidFill>
                  <a:srgbClr val="FF8A00"/>
                </a:solidFill>
              </a:rPr>
              <a:t>et al. 2011; </a:t>
            </a:r>
            <a:r>
              <a:rPr lang="da-DK" dirty="0" smtClean="0">
                <a:solidFill>
                  <a:srgbClr val="FF8A00"/>
                </a:solidFill>
              </a:rPr>
              <a:t>Luzón </a:t>
            </a:r>
            <a:r>
              <a:rPr lang="da-DK" dirty="0">
                <a:solidFill>
                  <a:srgbClr val="FF8A00"/>
                </a:solidFill>
              </a:rPr>
              <a:t>et al. 2011</a:t>
            </a:r>
            <a:r>
              <a:rPr lang="da-DK" dirty="0" smtClean="0">
                <a:solidFill>
                  <a:srgbClr val="FF8A00"/>
                </a:solidFill>
              </a:rPr>
              <a:t>);</a:t>
            </a:r>
          </a:p>
          <a:p>
            <a:endParaRPr lang="da-DK" sz="1600" dirty="0">
              <a:solidFill>
                <a:srgbClr val="FF8A00"/>
              </a:solidFill>
            </a:endParaRPr>
          </a:p>
          <a:p>
            <a:endParaRPr lang="da-DK" sz="1600" dirty="0" smtClean="0">
              <a:solidFill>
                <a:srgbClr val="FF8A00"/>
              </a:solidFill>
            </a:endParaRPr>
          </a:p>
          <a:p>
            <a:r>
              <a:rPr lang="en-US" b="1" dirty="0" smtClean="0">
                <a:solidFill>
                  <a:srgbClr val="FF8A00"/>
                </a:solidFill>
              </a:rPr>
              <a:t>Intrinsic and scattering </a:t>
            </a:r>
            <a:r>
              <a:rPr lang="en-US" b="1" dirty="0">
                <a:solidFill>
                  <a:srgbClr val="FF8A00"/>
                </a:solidFill>
              </a:rPr>
              <a:t>seismic </a:t>
            </a:r>
            <a:r>
              <a:rPr lang="en-US" b="1" dirty="0" smtClean="0">
                <a:solidFill>
                  <a:srgbClr val="FF8A00"/>
                </a:solidFill>
              </a:rPr>
              <a:t>attenuation</a:t>
            </a:r>
            <a:r>
              <a:rPr lang="en-US" dirty="0" smtClean="0">
                <a:solidFill>
                  <a:srgbClr val="FF8A00"/>
                </a:solidFill>
              </a:rPr>
              <a:t> </a:t>
            </a:r>
            <a:r>
              <a:rPr lang="en-US" dirty="0">
                <a:solidFill>
                  <a:srgbClr val="FF8A00"/>
                </a:solidFill>
              </a:rPr>
              <a:t>(a.k.a. </a:t>
            </a:r>
            <a:r>
              <a:rPr lang="en-US" dirty="0" smtClean="0">
                <a:solidFill>
                  <a:srgbClr val="FF8A00"/>
                </a:solidFill>
              </a:rPr>
              <a:t>Gaussian kernels)</a:t>
            </a:r>
          </a:p>
          <a:p>
            <a:r>
              <a:rPr lang="en-US" dirty="0" smtClean="0">
                <a:solidFill>
                  <a:srgbClr val="FF8A00"/>
                </a:solidFill>
              </a:rPr>
              <a:t>(</a:t>
            </a:r>
            <a:r>
              <a:rPr lang="en-US" dirty="0" err="1" smtClean="0">
                <a:solidFill>
                  <a:srgbClr val="FF8A00"/>
                </a:solidFill>
              </a:rPr>
              <a:t>Prudencio</a:t>
            </a:r>
            <a:r>
              <a:rPr lang="en-US" dirty="0" smtClean="0">
                <a:solidFill>
                  <a:srgbClr val="FF8A00"/>
                </a:solidFill>
              </a:rPr>
              <a:t> et al. </a:t>
            </a:r>
            <a:r>
              <a:rPr lang="en-US" dirty="0">
                <a:solidFill>
                  <a:srgbClr val="FF8A00"/>
                </a:solidFill>
              </a:rPr>
              <a:t>2013</a:t>
            </a:r>
            <a:r>
              <a:rPr lang="en-US" dirty="0" smtClean="0">
                <a:solidFill>
                  <a:srgbClr val="FF8A00"/>
                </a:solidFill>
              </a:rPr>
              <a:t>);</a:t>
            </a:r>
          </a:p>
          <a:p>
            <a:endParaRPr lang="it-IT" dirty="0">
              <a:solidFill>
                <a:srgbClr val="FF8A00"/>
              </a:solidFill>
            </a:endParaRPr>
          </a:p>
          <a:p>
            <a:endParaRPr lang="it-IT" dirty="0" smtClean="0">
              <a:solidFill>
                <a:srgbClr val="FF8A00"/>
              </a:solidFill>
            </a:endParaRPr>
          </a:p>
          <a:p>
            <a:r>
              <a:rPr lang="en-US" b="1" dirty="0">
                <a:solidFill>
                  <a:srgbClr val="FF8A00"/>
                </a:solidFill>
              </a:rPr>
              <a:t>Kernels-based imaging in </a:t>
            </a:r>
            <a:r>
              <a:rPr lang="en-US" b="1" dirty="0" smtClean="0">
                <a:solidFill>
                  <a:srgbClr val="FF8A00"/>
                </a:solidFill>
              </a:rPr>
              <a:t>volcanoes</a:t>
            </a:r>
            <a:r>
              <a:rPr lang="en-US" dirty="0" smtClean="0">
                <a:solidFill>
                  <a:srgbClr val="FF8A00"/>
                </a:solidFill>
              </a:rPr>
              <a:t> (without inversion)</a:t>
            </a:r>
          </a:p>
          <a:p>
            <a:r>
              <a:rPr lang="it-IT" dirty="0" smtClean="0">
                <a:solidFill>
                  <a:srgbClr val="FF8A00"/>
                </a:solidFill>
              </a:rPr>
              <a:t>(Del Pezzo et al. 2016).</a:t>
            </a:r>
            <a:endParaRPr lang="en-US" b="1" dirty="0">
              <a:solidFill>
                <a:srgbClr val="FF8A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3274" y="985338"/>
            <a:ext cx="8944330" cy="4887325"/>
          </a:xfrm>
          <a:prstGeom prst="rect">
            <a:avLst/>
          </a:prstGeom>
          <a:solidFill>
            <a:srgbClr val="9974AC"/>
          </a:solidFill>
          <a:ln>
            <a:solidFill>
              <a:srgbClr val="FFE9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3Trace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5980" y="833120"/>
            <a:ext cx="10591800" cy="5334000"/>
          </a:xfrm>
          <a:prstGeom prst="rect">
            <a:avLst/>
          </a:prstGeom>
        </p:spPr>
      </p:pic>
      <p:sp>
        <p:nvSpPr>
          <p:cNvPr id="23" name="X"/>
          <p:cNvSpPr>
            <a:spLocks noChangeAspect="1"/>
          </p:cNvSpPr>
          <p:nvPr/>
        </p:nvSpPr>
        <p:spPr>
          <a:xfrm>
            <a:off x="774009" y="4453806"/>
            <a:ext cx="517681" cy="50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B4401"/>
                </a:solidFill>
              </a:rPr>
              <a:t>✗</a:t>
            </a:r>
          </a:p>
        </p:txBody>
      </p:sp>
      <p:sp>
        <p:nvSpPr>
          <p:cNvPr id="22" name="X"/>
          <p:cNvSpPr>
            <a:spLocks noChangeAspect="1"/>
          </p:cNvSpPr>
          <p:nvPr/>
        </p:nvSpPr>
        <p:spPr>
          <a:xfrm>
            <a:off x="800055" y="2863902"/>
            <a:ext cx="517681" cy="50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B4401"/>
                </a:solidFill>
              </a:rPr>
              <a:t>✗</a:t>
            </a:r>
          </a:p>
        </p:txBody>
      </p:sp>
      <p:sp>
        <p:nvSpPr>
          <p:cNvPr id="21" name="V"/>
          <p:cNvSpPr>
            <a:spLocks noChangeAspect="1"/>
          </p:cNvSpPr>
          <p:nvPr/>
        </p:nvSpPr>
        <p:spPr>
          <a:xfrm>
            <a:off x="818283" y="1282093"/>
            <a:ext cx="465589" cy="50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3B7615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14244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7" grpId="0" animBg="1"/>
      <p:bldP spid="23" grpId="0"/>
      <p:bldP spid="22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 hidden="1"/>
          <p:cNvSpPr/>
          <p:nvPr/>
        </p:nvSpPr>
        <p:spPr>
          <a:xfrm>
            <a:off x="-1396678" y="254640"/>
            <a:ext cx="11887200" cy="6273478"/>
          </a:xfrm>
          <a:prstGeom prst="rect">
            <a:avLst/>
          </a:prstGeom>
          <a:solidFill>
            <a:srgbClr val="9974AC"/>
          </a:solidFill>
          <a:ln>
            <a:solidFill>
              <a:srgbClr val="FFE9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Immagine 16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477" y="1405144"/>
            <a:ext cx="3849888" cy="3687321"/>
          </a:xfrm>
          <a:prstGeom prst="rect">
            <a:avLst/>
          </a:prstGeom>
        </p:spPr>
      </p:pic>
      <p:sp>
        <p:nvSpPr>
          <p:cNvPr id="12" name="Tito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DATA ANALYSIS</a:t>
            </a:r>
          </a:p>
        </p:txBody>
      </p:sp>
      <p:grpSp>
        <p:nvGrpSpPr>
          <p:cNvPr id="16" name="Gruppo 15" hidden="1"/>
          <p:cNvGrpSpPr>
            <a:grpSpLocks noChangeAspect="1"/>
          </p:cNvGrpSpPr>
          <p:nvPr/>
        </p:nvGrpSpPr>
        <p:grpSpPr>
          <a:xfrm>
            <a:off x="-226060" y="985338"/>
            <a:ext cx="5295900" cy="2667000"/>
            <a:chOff x="-855980" y="833120"/>
            <a:chExt cx="10591800" cy="5334000"/>
          </a:xfrm>
        </p:grpSpPr>
        <p:sp>
          <p:nvSpPr>
            <p:cNvPr id="18" name="Rettangolo 17"/>
            <p:cNvSpPr/>
            <p:nvPr/>
          </p:nvSpPr>
          <p:spPr>
            <a:xfrm>
              <a:off x="103274" y="985338"/>
              <a:ext cx="8944330" cy="4887325"/>
            </a:xfrm>
            <a:prstGeom prst="rect">
              <a:avLst/>
            </a:prstGeom>
            <a:solidFill>
              <a:srgbClr val="9974AC"/>
            </a:solidFill>
            <a:ln>
              <a:solidFill>
                <a:srgbClr val="FFE9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3Trace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55980" y="833120"/>
              <a:ext cx="10591800" cy="5334000"/>
            </a:xfrm>
            <a:prstGeom prst="rect">
              <a:avLst/>
            </a:prstGeom>
          </p:spPr>
        </p:pic>
      </p:grpSp>
      <p:sp>
        <p:nvSpPr>
          <p:cNvPr id="27" name="CasellaDiTesto 26" hidden="1"/>
          <p:cNvSpPr txBox="1"/>
          <p:nvPr/>
        </p:nvSpPr>
        <p:spPr>
          <a:xfrm>
            <a:off x="4725346" y="1868069"/>
            <a:ext cx="4587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amplitude Noise windows;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signal amplitude;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Signal to Noise ratio;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amplitude Coda windows;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</a:t>
            </a:r>
            <a:r>
              <a:rPr lang="en-US" dirty="0" smtClean="0"/>
              <a:t>amplitude </a:t>
            </a:r>
            <a:r>
              <a:rPr lang="en-US" dirty="0"/>
              <a:t>max power;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frequencies at max power;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Cross-correlation mean values;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Sum of the </a:t>
            </a:r>
            <a:r>
              <a:rPr lang="en-US" dirty="0" err="1"/>
              <a:t>ampl</a:t>
            </a:r>
            <a:r>
              <a:rPr lang="en-US" dirty="0"/>
              <a:t>. </a:t>
            </a:r>
            <a:r>
              <a:rPr lang="en-US" dirty="0" smtClean="0"/>
              <a:t>values </a:t>
            </a:r>
            <a:r>
              <a:rPr lang="en-US" dirty="0"/>
              <a:t>&gt; 500;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Amplitude “jumps”;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Mean </a:t>
            </a:r>
            <a:r>
              <a:rPr lang="en-US" dirty="0" smtClean="0"/>
              <a:t>Correlation coefficients;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Deviation Standard </a:t>
            </a:r>
            <a:r>
              <a:rPr lang="en-US" dirty="0" smtClean="0"/>
              <a:t>STA/LTA;</a:t>
            </a:r>
            <a:endParaRPr lang="en-US" dirty="0"/>
          </a:p>
        </p:txBody>
      </p: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-393411" y="2169931"/>
            <a:ext cx="5295900" cy="2667000"/>
            <a:chOff x="-855980" y="833120"/>
            <a:chExt cx="10591800" cy="5334000"/>
          </a:xfrm>
        </p:grpSpPr>
        <p:sp>
          <p:nvSpPr>
            <p:cNvPr id="20" name="Rettangolo 19"/>
            <p:cNvSpPr/>
            <p:nvPr/>
          </p:nvSpPr>
          <p:spPr>
            <a:xfrm>
              <a:off x="103274" y="985338"/>
              <a:ext cx="8944330" cy="4887325"/>
            </a:xfrm>
            <a:prstGeom prst="rect">
              <a:avLst/>
            </a:prstGeom>
            <a:solidFill>
              <a:srgbClr val="99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3Trace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55980" y="833120"/>
              <a:ext cx="10591800" cy="5334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CasellaDiTesto 25"/>
          <p:cNvSpPr txBox="1"/>
          <p:nvPr/>
        </p:nvSpPr>
        <p:spPr>
          <a:xfrm>
            <a:off x="4725732" y="1870564"/>
            <a:ext cx="4587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amplitude;</a:t>
            </a:r>
          </a:p>
          <a:p>
            <a:r>
              <a:rPr lang="en-US" dirty="0"/>
              <a:t>Signal to Noise ratio;</a:t>
            </a:r>
          </a:p>
          <a:p>
            <a:r>
              <a:rPr lang="en-US" dirty="0"/>
              <a:t>Mean amplitude Coda windows;</a:t>
            </a:r>
          </a:p>
          <a:p>
            <a:r>
              <a:rPr lang="en-US" dirty="0"/>
              <a:t>Mean amplitude max power;</a:t>
            </a:r>
          </a:p>
          <a:p>
            <a:r>
              <a:rPr lang="en-US" dirty="0"/>
              <a:t>Mean frequencies at max power;</a:t>
            </a:r>
          </a:p>
          <a:p>
            <a:r>
              <a:rPr lang="en-US" dirty="0"/>
              <a:t>Cross-correlation mean values;</a:t>
            </a:r>
          </a:p>
          <a:p>
            <a:r>
              <a:rPr lang="en-US" dirty="0"/>
              <a:t>Sum of the </a:t>
            </a:r>
            <a:r>
              <a:rPr lang="en-US" dirty="0" err="1"/>
              <a:t>ampl</a:t>
            </a:r>
            <a:r>
              <a:rPr lang="en-US" dirty="0"/>
              <a:t>. values &gt; 500;</a:t>
            </a:r>
          </a:p>
          <a:p>
            <a:r>
              <a:rPr lang="en-US" dirty="0"/>
              <a:t>Amplitude “jumps”;</a:t>
            </a:r>
          </a:p>
          <a:p>
            <a:r>
              <a:rPr lang="en-US" dirty="0"/>
              <a:t>Mean Correlation coefficients;</a:t>
            </a:r>
          </a:p>
          <a:p>
            <a:r>
              <a:rPr lang="en-US" dirty="0"/>
              <a:t>Deviation Standard </a:t>
            </a:r>
            <a:r>
              <a:rPr lang="en-US" dirty="0" smtClean="0"/>
              <a:t>STA/LTA.</a:t>
            </a:r>
            <a:endParaRPr lang="en-US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725732" y="1870564"/>
            <a:ext cx="4587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amplitude;</a:t>
            </a:r>
          </a:p>
          <a:p>
            <a:r>
              <a:rPr lang="en-US" dirty="0"/>
              <a:t>Signal to Noise ratio;</a:t>
            </a:r>
          </a:p>
          <a:p>
            <a:r>
              <a:rPr lang="en-US" dirty="0"/>
              <a:t>Mean amplitude Coda windows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4725732" y="1870564"/>
            <a:ext cx="4587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amplitude;</a:t>
            </a:r>
          </a:p>
          <a:p>
            <a:r>
              <a:rPr lang="en-US" dirty="0">
                <a:solidFill>
                  <a:srgbClr val="FFC000"/>
                </a:solidFill>
              </a:rPr>
              <a:t>Signal</a:t>
            </a:r>
            <a:r>
              <a:rPr lang="en-US" dirty="0"/>
              <a:t> to </a:t>
            </a:r>
            <a:r>
              <a:rPr lang="en-US" dirty="0">
                <a:solidFill>
                  <a:srgbClr val="784A8F"/>
                </a:solidFill>
              </a:rPr>
              <a:t>Noise</a:t>
            </a:r>
            <a:r>
              <a:rPr lang="en-US" dirty="0"/>
              <a:t> ratio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4725732" y="1870564"/>
            <a:ext cx="4587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4725732" y="1870564"/>
            <a:ext cx="458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725732" y="1870564"/>
            <a:ext cx="458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725732" y="1870564"/>
            <a:ext cx="4587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/>
              <a:t>Zeros</a:t>
            </a:r>
            <a:r>
              <a:rPr lang="en-US" dirty="0"/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amplitude;</a:t>
            </a:r>
          </a:p>
          <a:p>
            <a:r>
              <a:rPr lang="en-US" dirty="0"/>
              <a:t>Signal to Noise ratio;</a:t>
            </a:r>
          </a:p>
          <a:p>
            <a:r>
              <a:rPr lang="en-US" dirty="0"/>
              <a:t>Mean amplitude Coda windows;</a:t>
            </a:r>
          </a:p>
          <a:p>
            <a:r>
              <a:rPr lang="en-US" dirty="0"/>
              <a:t>Mean amplitude max power;</a:t>
            </a:r>
          </a:p>
          <a:p>
            <a:r>
              <a:rPr lang="en-US" dirty="0"/>
              <a:t>Mean frequencies at max power;</a:t>
            </a:r>
          </a:p>
          <a:p>
            <a:r>
              <a:rPr lang="en-US" dirty="0"/>
              <a:t>Cross-correlation mean values;</a:t>
            </a:r>
          </a:p>
          <a:p>
            <a:r>
              <a:rPr lang="en-US" dirty="0"/>
              <a:t>Sum of the </a:t>
            </a:r>
            <a:r>
              <a:rPr lang="en-US" dirty="0" err="1"/>
              <a:t>ampl</a:t>
            </a:r>
            <a:r>
              <a:rPr lang="en-US" dirty="0"/>
              <a:t>. values &gt; 500;</a:t>
            </a:r>
          </a:p>
          <a:p>
            <a:r>
              <a:rPr lang="en-US" dirty="0"/>
              <a:t>Amplitude “jumps”;</a:t>
            </a:r>
          </a:p>
          <a:p>
            <a:r>
              <a:rPr lang="en-US" dirty="0"/>
              <a:t>Mean Correlation coefficients;</a:t>
            </a:r>
          </a:p>
          <a:p>
            <a:r>
              <a:rPr lang="en-US" dirty="0"/>
              <a:t>Deviation Standard STA/LTA;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725732" y="1870564"/>
            <a:ext cx="4587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342900" indent="-342900">
              <a:buFont typeface="+mj-lt"/>
              <a:buAutoNum type="arabicPeriod"/>
            </a:lvl1pPr>
          </a:lstStyle>
          <a:p>
            <a:r>
              <a:rPr lang="en-US" dirty="0" err="1">
                <a:solidFill>
                  <a:srgbClr val="FF8A00"/>
                </a:solidFill>
              </a:rPr>
              <a:t>Zeros</a:t>
            </a:r>
            <a:r>
              <a:rPr lang="en-US" dirty="0">
                <a:solidFill>
                  <a:srgbClr val="FF8A00"/>
                </a:solidFill>
              </a:rPr>
              <a:t> percentage;</a:t>
            </a:r>
          </a:p>
          <a:p>
            <a:r>
              <a:rPr lang="en-US" dirty="0"/>
              <a:t>Mean amplitude Noise windows;</a:t>
            </a:r>
          </a:p>
          <a:p>
            <a:r>
              <a:rPr lang="en-US" dirty="0"/>
              <a:t>Mean signal amplitude;</a:t>
            </a:r>
          </a:p>
          <a:p>
            <a:r>
              <a:rPr lang="en-US" dirty="0"/>
              <a:t>Signal to Noise ratio;</a:t>
            </a:r>
          </a:p>
          <a:p>
            <a:r>
              <a:rPr lang="en-US" dirty="0"/>
              <a:t>Mean amplitude Coda windows;</a:t>
            </a:r>
          </a:p>
          <a:p>
            <a:r>
              <a:rPr lang="en-US" dirty="0"/>
              <a:t>Mean amplitude max power;</a:t>
            </a:r>
          </a:p>
          <a:p>
            <a:r>
              <a:rPr lang="en-US" dirty="0"/>
              <a:t>Mean frequencies at max power;</a:t>
            </a:r>
          </a:p>
          <a:p>
            <a:r>
              <a:rPr lang="en-US" dirty="0"/>
              <a:t>Cross-correlation mean values;</a:t>
            </a:r>
          </a:p>
          <a:p>
            <a:r>
              <a:rPr lang="en-US" dirty="0"/>
              <a:t>Sum of the </a:t>
            </a:r>
            <a:r>
              <a:rPr lang="en-US" dirty="0" err="1"/>
              <a:t>ampl</a:t>
            </a:r>
            <a:r>
              <a:rPr lang="en-US" dirty="0"/>
              <a:t>. values &gt; 500;</a:t>
            </a:r>
          </a:p>
          <a:p>
            <a:r>
              <a:rPr lang="en-US" dirty="0"/>
              <a:t>Amplitude “jumps”;</a:t>
            </a:r>
          </a:p>
          <a:p>
            <a:r>
              <a:rPr lang="en-US" dirty="0">
                <a:solidFill>
                  <a:srgbClr val="FF8A00"/>
                </a:solidFill>
              </a:rPr>
              <a:t>Mean Correlation coefficients;</a:t>
            </a:r>
          </a:p>
          <a:p>
            <a:r>
              <a:rPr lang="en-US" dirty="0"/>
              <a:t>Deviation Standard </a:t>
            </a:r>
            <a:r>
              <a:rPr lang="en-US" dirty="0" smtClean="0"/>
              <a:t>STA/LTA.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226820" y="3347892"/>
            <a:ext cx="3093720" cy="218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/>
          <p:cNvSpPr/>
          <p:nvPr/>
        </p:nvSpPr>
        <p:spPr>
          <a:xfrm>
            <a:off x="315057" y="2537328"/>
            <a:ext cx="576000" cy="218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/>
          <p:cNvSpPr/>
          <p:nvPr/>
        </p:nvSpPr>
        <p:spPr>
          <a:xfrm>
            <a:off x="894177" y="2366615"/>
            <a:ext cx="576000" cy="573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>
            <a:off x="894177" y="2366615"/>
            <a:ext cx="576000" cy="5739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/>
          <p:cNvSpPr/>
          <p:nvPr/>
        </p:nvSpPr>
        <p:spPr>
          <a:xfrm>
            <a:off x="315057" y="2537328"/>
            <a:ext cx="576000" cy="218268"/>
          </a:xfrm>
          <a:prstGeom prst="rect">
            <a:avLst/>
          </a:prstGeom>
          <a:noFill/>
          <a:ln>
            <a:solidFill>
              <a:srgbClr val="997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ttangolo 38"/>
          <p:cNvSpPr/>
          <p:nvPr/>
        </p:nvSpPr>
        <p:spPr>
          <a:xfrm>
            <a:off x="1518719" y="2437986"/>
            <a:ext cx="1643396" cy="431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0.01945 0.5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22" grpId="0"/>
      <p:bldP spid="22" grpId="1"/>
      <p:bldP spid="23" grpId="0"/>
      <p:bldP spid="4" grpId="0" animBg="1"/>
      <p:bldP spid="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Green/Purpl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Ret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TM03457485[[fn=Rete]]</Template>
  <TotalTime>7810</TotalTime>
  <Words>1597</Words>
  <Application>Microsoft Office PowerPoint</Application>
  <PresentationFormat>Presentazione su schermo (4:3)</PresentationFormat>
  <Paragraphs>287</Paragraphs>
  <Slides>40</Slides>
  <Notes>35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Verdana</vt:lpstr>
      <vt:lpstr>Wingdings</vt:lpstr>
      <vt:lpstr>Rete</vt:lpstr>
      <vt:lpstr>Image</vt:lpstr>
      <vt:lpstr>Presentazione standard di PowerPoint</vt:lpstr>
      <vt:lpstr>Presentazione standard di PowerPoint</vt:lpstr>
      <vt:lpstr>Theory 1/</vt:lpstr>
      <vt:lpstr>Theory 2/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Joining kernel-dependent  seismic coda-attenuation imaging  with geology and geomorphology  of Deception Island, Antarctica:  a unique interpretational framework  using Geographic information s</dc:title>
  <dc:creator>Roby</dc:creator>
  <cp:lastModifiedBy>Roberto Guardo</cp:lastModifiedBy>
  <cp:revision>167</cp:revision>
  <dcterms:created xsi:type="dcterms:W3CDTF">2018-08-25T07:58:59Z</dcterms:created>
  <dcterms:modified xsi:type="dcterms:W3CDTF">2020-04-27T20:13:41Z</dcterms:modified>
</cp:coreProperties>
</file>