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311" r:id="rId2"/>
    <p:sldId id="341" r:id="rId3"/>
    <p:sldId id="257" r:id="rId4"/>
    <p:sldId id="342" r:id="rId5"/>
    <p:sldId id="343" r:id="rId6"/>
    <p:sldId id="346" r:id="rId7"/>
    <p:sldId id="345" r:id="rId8"/>
    <p:sldId id="344" r:id="rId9"/>
    <p:sldId id="348" r:id="rId10"/>
    <p:sldId id="349" r:id="rId11"/>
    <p:sldId id="347" r:id="rId12"/>
    <p:sldId id="320" r:id="rId13"/>
    <p:sldId id="350" r:id="rId14"/>
    <p:sldId id="315" r:id="rId15"/>
    <p:sldId id="333" r:id="rId16"/>
    <p:sldId id="336" r:id="rId17"/>
    <p:sldId id="337" r:id="rId18"/>
    <p:sldId id="338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9B"/>
    <a:srgbClr val="228B22"/>
    <a:srgbClr val="373737"/>
    <a:srgbClr val="51FF51"/>
    <a:srgbClr val="FF3300"/>
    <a:srgbClr val="68CB52"/>
    <a:srgbClr val="0000FF"/>
    <a:srgbClr val="FFB351"/>
    <a:srgbClr val="6ACA56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94599"/>
  </p:normalViewPr>
  <p:slideViewPr>
    <p:cSldViewPr snapToGrid="0">
      <p:cViewPr varScale="1">
        <p:scale>
          <a:sx n="106" d="100"/>
          <a:sy n="106" d="100"/>
        </p:scale>
        <p:origin x="1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C70C9-C5E0-4683-A325-9509C3E4BA99}" type="datetimeFigureOut">
              <a:rPr lang="es-ES" smtClean="0"/>
              <a:t>6/5/20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FACAA-A690-4B0A-86E9-D59A48EA4C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06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rtic-WEB-S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t="10693" r="7066"/>
          <a:stretch/>
        </p:blipFill>
        <p:spPr>
          <a:xfrm>
            <a:off x="-7650" y="665617"/>
            <a:ext cx="9144000" cy="549539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-7650" y="1935656"/>
            <a:ext cx="9150063" cy="29532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32573"/>
            <a:ext cx="7772400" cy="1470025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48834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-7650" y="6135350"/>
            <a:ext cx="9151650" cy="2886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216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375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4432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Artic-WEB-S3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" r="7066" b="85079"/>
          <a:stretch/>
        </p:blipFill>
        <p:spPr>
          <a:xfrm>
            <a:off x="0" y="0"/>
            <a:ext cx="9144000" cy="918099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0" y="1"/>
            <a:ext cx="9144000" cy="918098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n 8" descr="Isardsat Logo_transp_peque.png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8" y="291873"/>
            <a:ext cx="2141725" cy="33549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590800" y="75713"/>
            <a:ext cx="6501450" cy="68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10" name="Rectángulo 9"/>
          <p:cNvSpPr/>
          <p:nvPr userDrawn="1"/>
        </p:nvSpPr>
        <p:spPr>
          <a:xfrm>
            <a:off x="0" y="6446146"/>
            <a:ext cx="9156830" cy="42309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69556" y="6458974"/>
            <a:ext cx="6172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2132" y="1215370"/>
            <a:ext cx="8294667" cy="4813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167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800" b="0" i="0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>
              <a:lumMod val="75000"/>
              <a:lumOff val="2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6533"/>
            <a:ext cx="9144000" cy="1470025"/>
          </a:xfrm>
        </p:spPr>
        <p:txBody>
          <a:bodyPr/>
          <a:lstStyle/>
          <a:p>
            <a:r>
              <a:rPr lang="en-GB" b="1" dirty="0">
                <a:latin typeface="Arial" charset="0"/>
                <a:ea typeface="Arial" charset="0"/>
                <a:cs typeface="Arial" charset="0"/>
              </a:rPr>
              <a:t>High-resolution soil moisture retrieval using a </a:t>
            </a:r>
            <a:r>
              <a:rPr lang="en-GB" b="1" dirty="0" smtClean="0">
                <a:latin typeface="Arial" charset="0"/>
                <a:ea typeface="Arial" charset="0"/>
                <a:cs typeface="Arial" charset="0"/>
              </a:rPr>
              <a:t>Neural Network approach </a:t>
            </a:r>
            <a:r>
              <a:rPr lang="en-GB" b="1" dirty="0">
                <a:latin typeface="Arial" charset="0"/>
                <a:ea typeface="Arial" charset="0"/>
                <a:cs typeface="Arial" charset="0"/>
              </a:rPr>
              <a:t>from Sentinel-1 SAR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358" y="3488348"/>
            <a:ext cx="8386009" cy="1752600"/>
          </a:xfrm>
        </p:spPr>
        <p:txBody>
          <a:bodyPr/>
          <a:lstStyle/>
          <a:p>
            <a:r>
              <a:rPr lang="es-ES" dirty="0" err="1" smtClean="0"/>
              <a:t>Qi</a:t>
            </a:r>
            <a:r>
              <a:rPr lang="es-ES" dirty="0" smtClean="0"/>
              <a:t> </a:t>
            </a:r>
            <a:r>
              <a:rPr lang="es-ES" dirty="0" smtClean="0"/>
              <a:t>Gao</a:t>
            </a:r>
            <a:r>
              <a:rPr lang="es-ES" baseline="30000" dirty="0" smtClean="0"/>
              <a:t>1</a:t>
            </a:r>
            <a:r>
              <a:rPr lang="es-ES" dirty="0" smtClean="0"/>
              <a:t>, </a:t>
            </a:r>
            <a:r>
              <a:rPr lang="es-ES" b="1" dirty="0" err="1" smtClean="0"/>
              <a:t>Maria</a:t>
            </a:r>
            <a:r>
              <a:rPr lang="es-ES" b="1" dirty="0" smtClean="0"/>
              <a:t> </a:t>
            </a:r>
            <a:r>
              <a:rPr lang="es-ES" b="1" dirty="0" err="1"/>
              <a:t>Jose</a:t>
            </a:r>
            <a:r>
              <a:rPr lang="es-ES" b="1" dirty="0"/>
              <a:t> </a:t>
            </a:r>
            <a:r>
              <a:rPr lang="es-ES" b="1" dirty="0" smtClean="0"/>
              <a:t>Escorihuela</a:t>
            </a:r>
            <a:r>
              <a:rPr lang="es-ES" baseline="30000" dirty="0"/>
              <a:t>1</a:t>
            </a:r>
            <a:r>
              <a:rPr lang="es-ES" dirty="0" smtClean="0"/>
              <a:t>, </a:t>
            </a:r>
            <a:r>
              <a:rPr lang="es-ES" dirty="0"/>
              <a:t>Nemesio </a:t>
            </a:r>
            <a:r>
              <a:rPr lang="es-ES" dirty="0" smtClean="0"/>
              <a:t>Rodriguez-Fernandez</a:t>
            </a:r>
            <a:r>
              <a:rPr lang="es-ES" baseline="30000" dirty="0" smtClean="0"/>
              <a:t>2</a:t>
            </a:r>
            <a:r>
              <a:rPr lang="es-ES" dirty="0" smtClean="0"/>
              <a:t>, </a:t>
            </a:r>
            <a:r>
              <a:rPr lang="es-ES" dirty="0"/>
              <a:t>Olivier </a:t>
            </a:r>
            <a:r>
              <a:rPr lang="es-ES" dirty="0" smtClean="0"/>
              <a:t>Merlin</a:t>
            </a:r>
            <a:r>
              <a:rPr lang="es-ES" baseline="30000" dirty="0" smtClean="0"/>
              <a:t>2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Mehrez</a:t>
            </a:r>
            <a:r>
              <a:rPr lang="es-ES" dirty="0"/>
              <a:t> </a:t>
            </a:r>
            <a:r>
              <a:rPr lang="es-ES" dirty="0" smtClean="0"/>
              <a:t>Zribi</a:t>
            </a:r>
            <a:r>
              <a:rPr lang="es-ES" baseline="30000" dirty="0"/>
              <a:t>2</a:t>
            </a:r>
            <a:endParaRPr lang="es-ES" dirty="0" smtClean="0"/>
          </a:p>
          <a:p>
            <a:r>
              <a:rPr lang="es-ES" sz="1800" baseline="30000" dirty="0" smtClean="0"/>
              <a:t>1</a:t>
            </a:r>
            <a:r>
              <a:rPr lang="es-ES" sz="1800" dirty="0" smtClean="0"/>
              <a:t>isardSAT, </a:t>
            </a:r>
            <a:r>
              <a:rPr lang="es-ES" sz="1800" baseline="30000" dirty="0" smtClean="0"/>
              <a:t>2 </a:t>
            </a:r>
            <a:r>
              <a:rPr lang="es-ES" sz="1800" dirty="0" smtClean="0"/>
              <a:t>CESBIO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647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30" y="75713"/>
            <a:ext cx="4833170" cy="3609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713"/>
            <a:ext cx="4833170" cy="3609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30" y="3304461"/>
            <a:ext cx="4781420" cy="3571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1240" y="4926592"/>
            <a:ext cx="1928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2609B"/>
                </a:solidFill>
              </a:rPr>
              <a:t>RFI </a:t>
            </a:r>
            <a:r>
              <a:rPr lang="es-ES" sz="2000" b="1" dirty="0" err="1" smtClean="0">
                <a:solidFill>
                  <a:srgbClr val="02609B"/>
                </a:solidFill>
              </a:rPr>
              <a:t>removal</a:t>
            </a:r>
            <a:r>
              <a:rPr lang="es-ES" sz="2000" b="1" dirty="0" smtClean="0">
                <a:solidFill>
                  <a:srgbClr val="02609B"/>
                </a:solidFill>
              </a:rPr>
              <a:t> →</a:t>
            </a:r>
          </a:p>
          <a:p>
            <a:pPr algn="ctr"/>
            <a:r>
              <a:rPr lang="en-GB" sz="2000" b="1" dirty="0" err="1" smtClean="0">
                <a:solidFill>
                  <a:srgbClr val="02609B"/>
                </a:solidFill>
              </a:rPr>
              <a:t>SM_max</a:t>
            </a:r>
            <a:r>
              <a:rPr lang="en-GB" sz="2000" b="1" dirty="0" smtClean="0">
                <a:solidFill>
                  <a:srgbClr val="02609B"/>
                </a:solidFill>
              </a:rPr>
              <a:t>&lt;0.2</a:t>
            </a:r>
            <a:endParaRPr lang="en-GB" sz="2000" b="1" dirty="0">
              <a:solidFill>
                <a:srgbClr val="02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82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Neural Network (</a:t>
            </a:r>
            <a:r>
              <a:rPr lang="en-GB" dirty="0" err="1"/>
              <a:t>Matlab</a:t>
            </a:r>
            <a:r>
              <a:rPr lang="en-GB" dirty="0"/>
              <a:t> toolbox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Training </a:t>
            </a:r>
            <a:r>
              <a:rPr lang="en-GB" dirty="0"/>
              <a:t>target: </a:t>
            </a:r>
            <a:r>
              <a:rPr lang="en-GB" dirty="0" smtClean="0"/>
              <a:t>DISPATCH soil moisture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pic>
        <p:nvPicPr>
          <p:cNvPr id="1028" name="Picture 4" descr="Dark side of neural networks explain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8"/>
          <a:stretch/>
        </p:blipFill>
        <p:spPr bwMode="auto">
          <a:xfrm>
            <a:off x="1502433" y="2493812"/>
            <a:ext cx="6392544" cy="322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4068411" y="2484436"/>
            <a:ext cx="1544694" cy="41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81774" y="5771762"/>
            <a:ext cx="1631331" cy="96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3180" y="2035869"/>
            <a:ext cx="192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 smtClean="0">
                <a:solidFill>
                  <a:srgbClr val="02609B"/>
                </a:solidFill>
              </a:rPr>
              <a:t>Feed</a:t>
            </a:r>
            <a:r>
              <a:rPr lang="es-ES" sz="2000" b="1" dirty="0" smtClean="0">
                <a:solidFill>
                  <a:srgbClr val="02609B"/>
                </a:solidFill>
              </a:rPr>
              <a:t>-Forward</a:t>
            </a:r>
            <a:endParaRPr lang="en-GB" sz="2000" b="1" dirty="0">
              <a:solidFill>
                <a:srgbClr val="02609B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85375" y="5859945"/>
            <a:ext cx="2156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2609B"/>
                </a:solidFill>
              </a:rPr>
              <a:t>Back-</a:t>
            </a:r>
            <a:r>
              <a:rPr lang="es-ES" sz="2000" b="1" dirty="0" err="1" smtClean="0">
                <a:solidFill>
                  <a:srgbClr val="02609B"/>
                </a:solidFill>
              </a:rPr>
              <a:t>Propagation</a:t>
            </a:r>
            <a:endParaRPr lang="en-GB" sz="2000" b="1" dirty="0">
              <a:solidFill>
                <a:srgbClr val="02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2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9" r="8407"/>
          <a:stretch/>
        </p:blipFill>
        <p:spPr>
          <a:xfrm>
            <a:off x="277091" y="1110828"/>
            <a:ext cx="8615376" cy="51514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6070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286" y="1987209"/>
            <a:ext cx="4365388" cy="43653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28" y="1982057"/>
            <a:ext cx="4370540" cy="4370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0983" y="1197180"/>
            <a:ext cx="385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981198" y="1197180"/>
            <a:ext cx="3851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SMAP, </a:t>
            </a:r>
            <a:r>
              <a:rPr lang="en-GB" dirty="0" smtClean="0">
                <a:solidFill>
                  <a:srgbClr val="02609B"/>
                </a:solidFill>
              </a:rPr>
              <a:t>NDVI</a:t>
            </a:r>
            <a:r>
              <a:rPr lang="en-GB" dirty="0" smtClean="0"/>
              <a:t> 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28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for different land cover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810"/>
            <a:ext cx="4813300" cy="48133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60" y="1556810"/>
            <a:ext cx="4615390" cy="46153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2836" y="4941249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CCI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2377" y="4941249"/>
            <a:ext cx="85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SIGPAC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09861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 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476860" y="1105589"/>
            <a:ext cx="1814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Only for cropland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41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different land cover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674"/>
            <a:ext cx="4813300" cy="481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48" y="1645674"/>
            <a:ext cx="4732212" cy="47322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2836" y="4941249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CCI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2377" y="4941249"/>
            <a:ext cx="85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SIGPAC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09861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 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476860" y="1105589"/>
            <a:ext cx="153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Only for forest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4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different land cover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" y="1645674"/>
            <a:ext cx="4813300" cy="481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70" y="1645674"/>
            <a:ext cx="4820136" cy="48201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22836" y="4941249"/>
            <a:ext cx="779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ereal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2377" y="4941249"/>
            <a:ext cx="631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Corn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09861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 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7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for different land cover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674"/>
            <a:ext cx="4813300" cy="4813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28" y="1645674"/>
            <a:ext cx="4813300" cy="4813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00064" y="4941043"/>
            <a:ext cx="97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Irrigated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0096" y="4941249"/>
            <a:ext cx="1438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Non-</a:t>
            </a:r>
            <a:r>
              <a:rPr lang="es-ES" dirty="0" err="1" smtClean="0">
                <a:solidFill>
                  <a:srgbClr val="FF0000"/>
                </a:solidFill>
              </a:rPr>
              <a:t>irrigated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098615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Input: Index1, Index2, SMAP </a:t>
            </a:r>
          </a:p>
          <a:p>
            <a:r>
              <a:rPr lang="en-GB" dirty="0" smtClean="0"/>
              <a:t>Target: DISPATCH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843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 depend on the inputs</a:t>
            </a:r>
          </a:p>
          <a:p>
            <a:pPr lvl="1"/>
            <a:r>
              <a:rPr lang="en-GB" dirty="0" smtClean="0"/>
              <a:t>With NDVI </a:t>
            </a:r>
            <a:r>
              <a:rPr lang="en-GB" dirty="0"/>
              <a:t>the correlation coefficient </a:t>
            </a:r>
            <a:r>
              <a:rPr lang="en-GB" dirty="0" smtClean="0"/>
              <a:t>R is slightly higher</a:t>
            </a:r>
          </a:p>
          <a:p>
            <a:pPr lvl="1"/>
            <a:endParaRPr lang="en-GB" dirty="0" smtClean="0"/>
          </a:p>
          <a:p>
            <a:r>
              <a:rPr lang="en-GB" dirty="0"/>
              <a:t>Results depend on </a:t>
            </a:r>
            <a:r>
              <a:rPr lang="en-GB" dirty="0" smtClean="0"/>
              <a:t>data filtering</a:t>
            </a:r>
          </a:p>
          <a:p>
            <a:pPr lvl="1"/>
            <a:r>
              <a:rPr lang="en-GB" dirty="0" smtClean="0"/>
              <a:t>For cropland SIGPAC gives a higher R than CCI (0.71 vs 0.65)</a:t>
            </a:r>
          </a:p>
          <a:p>
            <a:pPr lvl="1"/>
            <a:r>
              <a:rPr lang="en-GB" dirty="0" smtClean="0"/>
              <a:t>Separate corn and wheat didn’t improve the results</a:t>
            </a:r>
          </a:p>
          <a:p>
            <a:pPr lvl="1"/>
            <a:r>
              <a:rPr lang="en-GB" dirty="0"/>
              <a:t>I</a:t>
            </a:r>
            <a:r>
              <a:rPr lang="en-GB" dirty="0" smtClean="0"/>
              <a:t>rrigation fields have a slightly higher correlation R=0.72</a:t>
            </a:r>
          </a:p>
          <a:p>
            <a:endParaRPr lang="en-GB" dirty="0"/>
          </a:p>
          <a:p>
            <a:r>
              <a:rPr lang="en-GB" dirty="0" smtClean="0"/>
              <a:t>Results heavily depend on the land cover, better filtering of data is needed.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3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 Study Area and Database</a:t>
            </a:r>
          </a:p>
          <a:p>
            <a:pPr lvl="1"/>
            <a:r>
              <a:rPr lang="en-GB" dirty="0"/>
              <a:t>1.1 Study Area</a:t>
            </a:r>
          </a:p>
          <a:p>
            <a:pPr lvl="1"/>
            <a:r>
              <a:rPr lang="en-GB" dirty="0"/>
              <a:t>1.2 </a:t>
            </a:r>
            <a:r>
              <a:rPr lang="en-GB" dirty="0" smtClean="0"/>
              <a:t>Database</a:t>
            </a:r>
          </a:p>
          <a:p>
            <a:pPr lvl="1"/>
            <a:endParaRPr lang="en-GB" dirty="0"/>
          </a:p>
          <a:p>
            <a:r>
              <a:rPr lang="en-GB" dirty="0"/>
              <a:t>2 </a:t>
            </a:r>
            <a:r>
              <a:rPr lang="en-GB" dirty="0" smtClean="0"/>
              <a:t>Methodology</a:t>
            </a:r>
            <a:endParaRPr lang="en-GB" dirty="0"/>
          </a:p>
          <a:p>
            <a:pPr lvl="1"/>
            <a:r>
              <a:rPr lang="en-GB" dirty="0" smtClean="0"/>
              <a:t>Neural Network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3 </a:t>
            </a:r>
            <a:r>
              <a:rPr lang="en-GB" dirty="0"/>
              <a:t>Results</a:t>
            </a:r>
          </a:p>
          <a:p>
            <a:pPr lvl="1"/>
            <a:r>
              <a:rPr lang="en-GB" dirty="0"/>
              <a:t>3.1 </a:t>
            </a:r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4 </a:t>
            </a:r>
            <a:r>
              <a:rPr lang="en-GB" dirty="0"/>
              <a:t>Conclusions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150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70" y="1502867"/>
            <a:ext cx="5292437" cy="52533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Study Area and Data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92132" y="1215371"/>
            <a:ext cx="8294667" cy="947538"/>
          </a:xfrm>
        </p:spPr>
        <p:txBody>
          <a:bodyPr/>
          <a:lstStyle/>
          <a:p>
            <a:r>
              <a:rPr lang="en-GB" dirty="0" smtClean="0"/>
              <a:t>Study area</a:t>
            </a:r>
            <a:r>
              <a:rPr lang="es-ES" dirty="0" smtClean="0"/>
              <a:t>: </a:t>
            </a:r>
            <a:r>
              <a:rPr lang="en-GB" dirty="0" smtClean="0"/>
              <a:t>Catalonia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998" r="3374"/>
          <a:stretch/>
        </p:blipFill>
        <p:spPr>
          <a:xfrm>
            <a:off x="4770930" y="2082973"/>
            <a:ext cx="4345006" cy="4093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35" t="93262" r="92344"/>
          <a:stretch/>
        </p:blipFill>
        <p:spPr>
          <a:xfrm>
            <a:off x="5930024" y="5879258"/>
            <a:ext cx="469858" cy="296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4000" y="4729018"/>
            <a:ext cx="1418250" cy="15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Datasets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14" y="2066865"/>
            <a:ext cx="2755514" cy="6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sentinel 2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1" y="3765230"/>
            <a:ext cx="2501997" cy="89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523703-5661-489B-92BC-3690DDC29652}"/>
              </a:ext>
            </a:extLst>
          </p:cNvPr>
          <p:cNvSpPr/>
          <p:nvPr/>
        </p:nvSpPr>
        <p:spPr>
          <a:xfrm>
            <a:off x="1219842" y="2588118"/>
            <a:ext cx="14988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April 03, 2014</a:t>
            </a:r>
          </a:p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April 22, 2016</a:t>
            </a:r>
          </a:p>
          <a:p>
            <a:r>
              <a:rPr lang="es-ES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C-SAR</a:t>
            </a:r>
          </a:p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days, 10 m</a:t>
            </a:r>
            <a:endParaRPr lang="en-GB" sz="1400" dirty="0">
              <a:solidFill>
                <a:srgbClr val="006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F523703-5661-489B-92BC-3690DDC29652}"/>
              </a:ext>
            </a:extLst>
          </p:cNvPr>
          <p:cNvSpPr/>
          <p:nvPr/>
        </p:nvSpPr>
        <p:spPr>
          <a:xfrm>
            <a:off x="1227467" y="4402197"/>
            <a:ext cx="22140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GB" sz="1400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23, 2015</a:t>
            </a:r>
          </a:p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1400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March 7, </a:t>
            </a:r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GB" sz="1400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 Spectral </a:t>
            </a:r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es-ES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GB" sz="1400" dirty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days, 10 </a:t>
            </a:r>
            <a:r>
              <a:rPr lang="en-GB" sz="1400" dirty="0" smtClean="0">
                <a:solidFill>
                  <a:srgbClr val="0060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GB" sz="1400" dirty="0">
              <a:solidFill>
                <a:srgbClr val="0060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0646" y="4002087"/>
            <a:ext cx="92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2609B"/>
                </a:solidFill>
              </a:rPr>
              <a:t>NDVI</a:t>
            </a:r>
            <a:endParaRPr lang="en-GB" sz="2000" b="1" dirty="0">
              <a:solidFill>
                <a:srgbClr val="02609B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9353" y="2234175"/>
            <a:ext cx="169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2609B"/>
                </a:solidFill>
              </a:rPr>
              <a:t>VV + VH</a:t>
            </a:r>
            <a:r>
              <a:rPr lang="en-GB" sz="2000" dirty="0"/>
              <a:t> </a:t>
            </a:r>
            <a:endParaRPr lang="en-GB" sz="2000" dirty="0" smtClean="0"/>
          </a:p>
          <a:p>
            <a:r>
              <a:rPr lang="en-GB" sz="2000" b="1" dirty="0" smtClean="0">
                <a:solidFill>
                  <a:srgbClr val="02609B"/>
                </a:solidFill>
              </a:rPr>
              <a:t>track </a:t>
            </a:r>
            <a:r>
              <a:rPr lang="en-GB" sz="2000" b="1" dirty="0">
                <a:solidFill>
                  <a:srgbClr val="02609B"/>
                </a:solidFill>
              </a:rPr>
              <a:t>30/110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75790" y="2139703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28B22"/>
                </a:solidFill>
              </a:rPr>
              <a:t>SMAP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3493" y="4629043"/>
            <a:ext cx="2185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28B22"/>
                </a:solidFill>
              </a:rPr>
              <a:t>DISPATCH SM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5790" y="3280294"/>
            <a:ext cx="1873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28B22"/>
                </a:solidFill>
              </a:rPr>
              <a:t>SMOS_NRT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2132" y="1215371"/>
            <a:ext cx="8294667" cy="947538"/>
          </a:xfrm>
        </p:spPr>
        <p:txBody>
          <a:bodyPr/>
          <a:lstStyle/>
          <a:p>
            <a:r>
              <a:rPr lang="en-GB" dirty="0" smtClean="0"/>
              <a:t>Satellite data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F523703-5661-489B-92BC-3690DDC29652}"/>
              </a:ext>
            </a:extLst>
          </p:cNvPr>
          <p:cNvSpPr/>
          <p:nvPr/>
        </p:nvSpPr>
        <p:spPr>
          <a:xfrm>
            <a:off x="5131222" y="5280485"/>
            <a:ext cx="2805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228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1km downscale soil moisture</a:t>
            </a:r>
            <a:endParaRPr lang="en-GB" sz="1600" dirty="0">
              <a:solidFill>
                <a:srgbClr val="228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F523703-5661-489B-92BC-3690DDC29652}"/>
              </a:ext>
            </a:extLst>
          </p:cNvPr>
          <p:cNvSpPr/>
          <p:nvPr/>
        </p:nvSpPr>
        <p:spPr>
          <a:xfrm>
            <a:off x="5131222" y="3828330"/>
            <a:ext cx="34338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228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km Near Real Time soil moisture</a:t>
            </a:r>
            <a:endParaRPr lang="en-GB" sz="1600" dirty="0">
              <a:solidFill>
                <a:srgbClr val="228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523703-5661-489B-92BC-3690DDC29652}"/>
              </a:ext>
            </a:extLst>
          </p:cNvPr>
          <p:cNvSpPr/>
          <p:nvPr/>
        </p:nvSpPr>
        <p:spPr>
          <a:xfrm>
            <a:off x="5131222" y="2732258"/>
            <a:ext cx="19527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228B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km soil moisture</a:t>
            </a:r>
            <a:endParaRPr lang="en-GB" sz="1600" dirty="0">
              <a:solidFill>
                <a:srgbClr val="228B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7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Datasets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92132" y="1215371"/>
            <a:ext cx="8294667" cy="4797502"/>
          </a:xfrm>
        </p:spPr>
        <p:txBody>
          <a:bodyPr>
            <a:normAutofit/>
          </a:bodyPr>
          <a:lstStyle/>
          <a:p>
            <a:r>
              <a:rPr lang="en-GB" dirty="0" smtClean="0"/>
              <a:t>Land cover:</a:t>
            </a:r>
          </a:p>
          <a:p>
            <a:pPr lvl="1"/>
            <a:r>
              <a:rPr lang="en-GB" dirty="0" smtClean="0"/>
              <a:t>CCI (</a:t>
            </a:r>
            <a:r>
              <a:rPr lang="en-GB" dirty="0"/>
              <a:t>Climate Change Initiative</a:t>
            </a:r>
            <a:r>
              <a:rPr lang="en-GB" dirty="0" smtClean="0"/>
              <a:t>) land cover: 300m resolution</a:t>
            </a:r>
          </a:p>
          <a:p>
            <a:pPr lvl="1"/>
            <a:r>
              <a:rPr lang="en-GB" dirty="0" smtClean="0"/>
              <a:t>SIGPAC land cover: at field scale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Crop type</a:t>
            </a:r>
          </a:p>
          <a:p>
            <a:pPr lvl="1"/>
            <a:r>
              <a:rPr lang="en-GB" dirty="0" smtClean="0"/>
              <a:t>SIGPAC crop type: wheat, corn, etc.</a:t>
            </a:r>
          </a:p>
          <a:p>
            <a:endParaRPr lang="en-GB" dirty="0" smtClean="0"/>
          </a:p>
          <a:p>
            <a:r>
              <a:rPr lang="en-GB" dirty="0" smtClean="0"/>
              <a:t>Irrigation index</a:t>
            </a:r>
          </a:p>
          <a:p>
            <a:pPr lvl="1"/>
            <a:r>
              <a:rPr lang="en-GB" dirty="0" smtClean="0"/>
              <a:t>CCI land cover</a:t>
            </a:r>
          </a:p>
          <a:p>
            <a:pPr lvl="1"/>
            <a:r>
              <a:rPr lang="en-GB" dirty="0" smtClean="0"/>
              <a:t>SIGPAC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DEM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6063674" y="3146535"/>
            <a:ext cx="28401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02609B"/>
                </a:solidFill>
                <a:latin typeface="Helvetica"/>
                <a:cs typeface="Helvetica"/>
              </a:rPr>
              <a:t>SIGPAC: Geographic </a:t>
            </a:r>
            <a:r>
              <a:rPr lang="en-GB" dirty="0">
                <a:solidFill>
                  <a:srgbClr val="02609B"/>
                </a:solidFill>
                <a:latin typeface="Helvetica"/>
                <a:cs typeface="Helvetica"/>
              </a:rPr>
              <a:t>Information System for Agricultural </a:t>
            </a:r>
            <a:r>
              <a:rPr lang="en-GB" dirty="0" smtClean="0">
                <a:solidFill>
                  <a:srgbClr val="02609B"/>
                </a:solidFill>
                <a:latin typeface="Helvetica"/>
                <a:cs typeface="Helvetica"/>
              </a:rPr>
              <a:t>Parcels</a:t>
            </a:r>
            <a:endParaRPr lang="en-GB" dirty="0">
              <a:solidFill>
                <a:srgbClr val="026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0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Datasets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28"/>
            <a:ext cx="4697094" cy="35081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378" y="692728"/>
            <a:ext cx="4697094" cy="350814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93" y="3508142"/>
            <a:ext cx="4200503" cy="3483344"/>
          </a:xfrm>
        </p:spPr>
      </p:pic>
    </p:spTree>
    <p:extLst>
      <p:ext uri="{BB962C8B-B14F-4D97-AF65-F5344CB8AC3E}">
        <p14:creationId xmlns:p14="http://schemas.microsoft.com/office/powerpoint/2010/main" val="1290552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Datasets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90" y="655781"/>
            <a:ext cx="4774310" cy="356581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782"/>
            <a:ext cx="4774310" cy="35658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08" y="3986127"/>
            <a:ext cx="4458364" cy="287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91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Datasets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Indexes for VV and VH </a:t>
            </a:r>
          </a:p>
          <a:p>
            <a:endParaRPr lang="en-GB" dirty="0"/>
          </a:p>
          <a:p>
            <a:pPr lvl="1"/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smtClean="0"/>
              <a:t>1</a:t>
            </a:r>
          </a:p>
          <a:p>
            <a:pPr lvl="1"/>
            <a:endParaRPr lang="es-ES" dirty="0" smtClean="0"/>
          </a:p>
          <a:p>
            <a:pPr lvl="1"/>
            <a:endParaRPr lang="es-ES" dirty="0"/>
          </a:p>
          <a:p>
            <a:pPr lvl="1"/>
            <a:endParaRPr lang="es-ES" dirty="0"/>
          </a:p>
          <a:p>
            <a:pPr lvl="1"/>
            <a:r>
              <a:rPr lang="es-ES" dirty="0" err="1"/>
              <a:t>Index</a:t>
            </a:r>
            <a:r>
              <a:rPr lang="es-ES" dirty="0"/>
              <a:t> </a:t>
            </a:r>
            <a:r>
              <a:rPr lang="es-ES" dirty="0" smtClean="0"/>
              <a:t>2</a:t>
            </a:r>
            <a:endParaRPr lang="es-ES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90800" y="2530294"/>
                <a:ext cx="1950919" cy="6471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GB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530294"/>
                <a:ext cx="1950919" cy="647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90800" y="4511006"/>
                <a:ext cx="36059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511006"/>
                <a:ext cx="3605987" cy="276999"/>
              </a:xfrm>
              <a:prstGeom prst="rect">
                <a:avLst/>
              </a:prstGeom>
              <a:blipFill>
                <a:blip r:embed="rId3"/>
                <a:stretch>
                  <a:fillRect l="-1520" r="-338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1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9941" cy="35699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DC61A-1CE8-E647-BBB8-A4F096C66633}" type="slidenum">
              <a:rPr kumimoji="0" lang="es-E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59" y="3391753"/>
            <a:ext cx="4759941" cy="3569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59" y="0"/>
            <a:ext cx="4759941" cy="35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1753"/>
            <a:ext cx="4759941" cy="356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674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10962</TotalTime>
  <Words>388</Words>
  <Application>Microsoft Macintosh PowerPoint</Application>
  <PresentationFormat>On-screen Show (4:3)</PresentationFormat>
  <Paragraphs>124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Cambria Math</vt:lpstr>
      <vt:lpstr>Helvetica</vt:lpstr>
      <vt:lpstr>Arial</vt:lpstr>
      <vt:lpstr>Diseño personalizado</vt:lpstr>
      <vt:lpstr>High-resolution soil moisture retrieval using a Neural Network approach from Sentinel-1 SAR data</vt:lpstr>
      <vt:lpstr>Outline</vt:lpstr>
      <vt:lpstr>1 Study Area and Data Base</vt:lpstr>
      <vt:lpstr>Datasets</vt:lpstr>
      <vt:lpstr>Datasets</vt:lpstr>
      <vt:lpstr>Datasets</vt:lpstr>
      <vt:lpstr>Datasets</vt:lpstr>
      <vt:lpstr>Datasets</vt:lpstr>
      <vt:lpstr>PowerPoint Presentation</vt:lpstr>
      <vt:lpstr>PowerPoint Presentation</vt:lpstr>
      <vt:lpstr>Methodology</vt:lpstr>
      <vt:lpstr>PowerPoint Presentation</vt:lpstr>
      <vt:lpstr>Results</vt:lpstr>
      <vt:lpstr>Results for different land cover</vt:lpstr>
      <vt:lpstr>Results for different land cover</vt:lpstr>
      <vt:lpstr>Results for different land cover</vt:lpstr>
      <vt:lpstr>Results for different land cover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COMPARISION OF RETRACKERS’ PERFORMANCES OVER INLAND WATER BODIES</dc:title>
  <dc:creator>Qi</dc:creator>
  <cp:lastModifiedBy>MJ</cp:lastModifiedBy>
  <cp:revision>274</cp:revision>
  <cp:lastPrinted>2020-05-06T15:12:29Z</cp:lastPrinted>
  <dcterms:created xsi:type="dcterms:W3CDTF">2018-04-04T10:16:02Z</dcterms:created>
  <dcterms:modified xsi:type="dcterms:W3CDTF">2020-05-06T15:26:09Z</dcterms:modified>
</cp:coreProperties>
</file>