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7" r:id="rId2"/>
    <p:sldId id="264" r:id="rId3"/>
    <p:sldId id="267" r:id="rId4"/>
    <p:sldId id="273" r:id="rId5"/>
    <p:sldId id="272" r:id="rId6"/>
    <p:sldId id="265" r:id="rId7"/>
    <p:sldId id="266" r:id="rId8"/>
    <p:sldId id="268" r:id="rId9"/>
    <p:sldId id="269" r:id="rId10"/>
    <p:sldId id="271"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255374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4036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443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270671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581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987417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11442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93213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273296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415FE-83CC-4E32-8CC4-BE53206EF52A}"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214044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2415FE-83CC-4E32-8CC4-BE53206EF52A}"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14090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2415FE-83CC-4E32-8CC4-BE53206EF52A}"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183249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2415FE-83CC-4E32-8CC4-BE53206EF52A}"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227006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415FE-83CC-4E32-8CC4-BE53206EF52A}"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170343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2415FE-83CC-4E32-8CC4-BE53206EF52A}"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23D3B-5D8C-4245-A6BA-C93F8A591358}" type="slidenum">
              <a:rPr lang="en-US" smtClean="0"/>
              <a:t>‹#›</a:t>
            </a:fld>
            <a:endParaRPr lang="en-US"/>
          </a:p>
        </p:txBody>
      </p:sp>
    </p:spTree>
    <p:extLst>
      <p:ext uri="{BB962C8B-B14F-4D97-AF65-F5344CB8AC3E}">
        <p14:creationId xmlns:p14="http://schemas.microsoft.com/office/powerpoint/2010/main" val="20236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23D3B-5D8C-4245-A6BA-C93F8A591358}" type="slidenum">
              <a:rPr lang="en-US" smtClean="0"/>
              <a:t>‹#›</a:t>
            </a:fld>
            <a:endParaRPr lang="en-US"/>
          </a:p>
        </p:txBody>
      </p:sp>
      <p:sp>
        <p:nvSpPr>
          <p:cNvPr id="5" name="Date Placeholder 4"/>
          <p:cNvSpPr>
            <a:spLocks noGrp="1"/>
          </p:cNvSpPr>
          <p:nvPr>
            <p:ph type="dt" sz="half" idx="10"/>
          </p:nvPr>
        </p:nvSpPr>
        <p:spPr/>
        <p:txBody>
          <a:bodyPr/>
          <a:lstStyle/>
          <a:p>
            <a:fld id="{1C2415FE-83CC-4E32-8CC4-BE53206EF52A}" type="datetimeFigureOut">
              <a:rPr lang="en-US" smtClean="0"/>
              <a:t>5/1/2020</a:t>
            </a:fld>
            <a:endParaRPr lang="en-US"/>
          </a:p>
        </p:txBody>
      </p:sp>
    </p:spTree>
    <p:extLst>
      <p:ext uri="{BB962C8B-B14F-4D97-AF65-F5344CB8AC3E}">
        <p14:creationId xmlns:p14="http://schemas.microsoft.com/office/powerpoint/2010/main" val="393109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2415FE-83CC-4E32-8CC4-BE53206EF52A}" type="datetimeFigureOut">
              <a:rPr lang="en-US" smtClean="0"/>
              <a:t>5/1/2020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623D3B-5D8C-4245-A6BA-C93F8A591358}" type="slidenum">
              <a:rPr lang="en-US" smtClean="0"/>
              <a:t>‹#›</a:t>
            </a:fld>
            <a:endParaRPr lang="en-US"/>
          </a:p>
        </p:txBody>
      </p:sp>
    </p:spTree>
    <p:extLst>
      <p:ext uri="{BB962C8B-B14F-4D97-AF65-F5344CB8AC3E}">
        <p14:creationId xmlns:p14="http://schemas.microsoft.com/office/powerpoint/2010/main" val="105851218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4" name="Subtitle 8">
            <a:extLst>
              <a:ext uri="{FF2B5EF4-FFF2-40B4-BE49-F238E27FC236}">
                <a16:creationId xmlns:a16="http://schemas.microsoft.com/office/drawing/2014/main" id="{17F46B5A-940A-4557-A70E-D884D13595A3}"/>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
        <p:nvSpPr>
          <p:cNvPr id="5" name="Subtitle 8">
            <a:extLst>
              <a:ext uri="{FF2B5EF4-FFF2-40B4-BE49-F238E27FC236}">
                <a16:creationId xmlns:a16="http://schemas.microsoft.com/office/drawing/2014/main" id="{F7CA33FC-B12A-4AE5-9DCC-C8CC5D26FADD}"/>
              </a:ext>
            </a:extLst>
          </p:cNvPr>
          <p:cNvSpPr txBox="1">
            <a:spLocks/>
          </p:cNvSpPr>
          <p:nvPr/>
        </p:nvSpPr>
        <p:spPr>
          <a:xfrm>
            <a:off x="51786" y="1752194"/>
            <a:ext cx="12088429" cy="51642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de-DE" sz="3000" dirty="0">
                <a:solidFill>
                  <a:schemeClr val="bg2">
                    <a:lumMod val="25000"/>
                  </a:schemeClr>
                </a:solidFill>
              </a:rPr>
              <a:t>Welcome </a:t>
            </a:r>
            <a:r>
              <a:rPr lang="de-DE" sz="3000" dirty="0" err="1">
                <a:solidFill>
                  <a:schemeClr val="bg2">
                    <a:lumMod val="25000"/>
                  </a:schemeClr>
                </a:solidFill>
              </a:rPr>
              <a:t>to</a:t>
            </a:r>
            <a:r>
              <a:rPr lang="de-DE" sz="3000" dirty="0">
                <a:solidFill>
                  <a:schemeClr val="bg2">
                    <a:lumMod val="25000"/>
                  </a:schemeClr>
                </a:solidFill>
              </a:rPr>
              <a:t> EGU 2020 Sharing </a:t>
            </a:r>
            <a:r>
              <a:rPr lang="de-DE" sz="3000" dirty="0" err="1">
                <a:solidFill>
                  <a:schemeClr val="bg2">
                    <a:lumMod val="25000"/>
                  </a:schemeClr>
                </a:solidFill>
              </a:rPr>
              <a:t>Geoscience</a:t>
            </a:r>
            <a:r>
              <a:rPr lang="de-DE" sz="3000" dirty="0">
                <a:solidFill>
                  <a:schemeClr val="bg2">
                    <a:lumMod val="25000"/>
                  </a:schemeClr>
                </a:solidFill>
              </a:rPr>
              <a:t> Online</a:t>
            </a:r>
          </a:p>
          <a:p>
            <a:pPr algn="ctr"/>
            <a:r>
              <a:rPr lang="de-DE" sz="2600" dirty="0">
                <a:solidFill>
                  <a:schemeClr val="bg2">
                    <a:lumMod val="25000"/>
                  </a:schemeClr>
                </a:solidFill>
              </a:rPr>
              <a:t>#shareEGU20</a:t>
            </a:r>
          </a:p>
          <a:p>
            <a:pPr algn="ctr"/>
            <a:r>
              <a:rPr lang="de-DE" sz="3200" b="1" dirty="0" err="1">
                <a:solidFill>
                  <a:schemeClr val="accent2">
                    <a:lumMod val="75000"/>
                  </a:schemeClr>
                </a:solidFill>
              </a:rPr>
              <a:t>Cryosphere</a:t>
            </a:r>
            <a:r>
              <a:rPr lang="de-DE" sz="3200" b="1" dirty="0">
                <a:solidFill>
                  <a:schemeClr val="accent2">
                    <a:lumMod val="75000"/>
                  </a:schemeClr>
                </a:solidFill>
              </a:rPr>
              <a:t> </a:t>
            </a:r>
            <a:r>
              <a:rPr lang="de-DE" sz="3200" b="1" dirty="0" err="1">
                <a:solidFill>
                  <a:schemeClr val="accent2">
                    <a:lumMod val="75000"/>
                  </a:schemeClr>
                </a:solidFill>
              </a:rPr>
              <a:t>change</a:t>
            </a:r>
            <a:r>
              <a:rPr lang="de-DE" sz="3200" b="1" dirty="0">
                <a:solidFill>
                  <a:schemeClr val="accent2">
                    <a:lumMod val="75000"/>
                  </a:schemeClr>
                </a:solidFill>
              </a:rPr>
              <a:t> </a:t>
            </a:r>
            <a:r>
              <a:rPr lang="de-DE" sz="3200" b="1" dirty="0" err="1">
                <a:solidFill>
                  <a:schemeClr val="accent2">
                    <a:lumMod val="75000"/>
                  </a:schemeClr>
                </a:solidFill>
              </a:rPr>
              <a:t>impacts</a:t>
            </a:r>
            <a:r>
              <a:rPr lang="de-DE" sz="3200" b="1" dirty="0">
                <a:solidFill>
                  <a:schemeClr val="accent2">
                    <a:lumMod val="75000"/>
                  </a:schemeClr>
                </a:solidFill>
              </a:rPr>
              <a:t> on marine </a:t>
            </a:r>
          </a:p>
          <a:p>
            <a:pPr algn="ctr"/>
            <a:r>
              <a:rPr lang="de-DE" sz="3200" b="1" dirty="0" err="1">
                <a:solidFill>
                  <a:schemeClr val="accent2">
                    <a:lumMod val="75000"/>
                  </a:schemeClr>
                </a:solidFill>
              </a:rPr>
              <a:t>ecosystems</a:t>
            </a:r>
            <a:r>
              <a:rPr lang="de-DE" sz="3200" b="1" dirty="0">
                <a:solidFill>
                  <a:schemeClr val="accent2">
                    <a:lumMod val="75000"/>
                  </a:schemeClr>
                </a:solidFill>
              </a:rPr>
              <a:t> and </a:t>
            </a:r>
            <a:r>
              <a:rPr lang="de-DE" sz="3200" b="1" dirty="0" err="1">
                <a:solidFill>
                  <a:schemeClr val="accent2">
                    <a:lumMod val="75000"/>
                  </a:schemeClr>
                </a:solidFill>
              </a:rPr>
              <a:t>biogeochemical</a:t>
            </a:r>
            <a:r>
              <a:rPr lang="de-DE" sz="3200" b="1" dirty="0">
                <a:solidFill>
                  <a:schemeClr val="accent2">
                    <a:lumMod val="75000"/>
                  </a:schemeClr>
                </a:solidFill>
              </a:rPr>
              <a:t> </a:t>
            </a:r>
            <a:r>
              <a:rPr lang="de-DE" sz="3200" b="1" dirty="0" err="1">
                <a:solidFill>
                  <a:schemeClr val="accent2">
                    <a:lumMod val="75000"/>
                  </a:schemeClr>
                </a:solidFill>
              </a:rPr>
              <a:t>cycling</a:t>
            </a:r>
            <a:endParaRPr lang="de-DE" sz="3200" b="1" dirty="0">
              <a:solidFill>
                <a:schemeClr val="accent2">
                  <a:lumMod val="75000"/>
                </a:schemeClr>
              </a:solidFill>
            </a:endParaRPr>
          </a:p>
          <a:p>
            <a:pPr algn="ctr"/>
            <a:endParaRPr lang="de-DE" sz="2600" b="1" dirty="0">
              <a:solidFill>
                <a:schemeClr val="bg2">
                  <a:lumMod val="25000"/>
                </a:schemeClr>
              </a:solidFill>
            </a:endParaRPr>
          </a:p>
          <a:p>
            <a:pPr algn="ctr"/>
            <a:r>
              <a:rPr lang="de-DE" sz="2600" dirty="0">
                <a:solidFill>
                  <a:schemeClr val="bg2">
                    <a:lumMod val="25000"/>
                  </a:schemeClr>
                </a:solidFill>
              </a:rPr>
              <a:t>Live online </a:t>
            </a:r>
            <a:r>
              <a:rPr lang="de-DE" sz="2600" dirty="0" err="1">
                <a:solidFill>
                  <a:schemeClr val="bg2">
                    <a:lumMod val="25000"/>
                  </a:schemeClr>
                </a:solidFill>
              </a:rPr>
              <a:t>discussion</a:t>
            </a:r>
            <a:r>
              <a:rPr lang="de-DE" sz="2600" dirty="0">
                <a:solidFill>
                  <a:schemeClr val="bg2">
                    <a:lumMod val="25000"/>
                  </a:schemeClr>
                </a:solidFill>
              </a:rPr>
              <a:t>: 07 May 16:15-18:00</a:t>
            </a:r>
          </a:p>
          <a:p>
            <a:pPr algn="ctr"/>
            <a:endParaRPr lang="en-US" sz="2600" b="1" dirty="0">
              <a:solidFill>
                <a:schemeClr val="bg2">
                  <a:lumMod val="25000"/>
                </a:schemeClr>
              </a:solidFill>
            </a:endParaRPr>
          </a:p>
        </p:txBody>
      </p:sp>
    </p:spTree>
    <p:extLst>
      <p:ext uri="{BB962C8B-B14F-4D97-AF65-F5344CB8AC3E}">
        <p14:creationId xmlns:p14="http://schemas.microsoft.com/office/powerpoint/2010/main" val="217841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5" name="Content Placeholder 2">
            <a:extLst>
              <a:ext uri="{FF2B5EF4-FFF2-40B4-BE49-F238E27FC236}">
                <a16:creationId xmlns:a16="http://schemas.microsoft.com/office/drawing/2014/main" id="{34F56CD0-F2AE-4920-9E51-D4BF875B0B2C}"/>
              </a:ext>
            </a:extLst>
          </p:cNvPr>
          <p:cNvSpPr txBox="1">
            <a:spLocks/>
          </p:cNvSpPr>
          <p:nvPr/>
        </p:nvSpPr>
        <p:spPr>
          <a:xfrm>
            <a:off x="103571" y="169319"/>
            <a:ext cx="11003993" cy="147338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n-GB" sz="2200" dirty="0">
                <a:solidFill>
                  <a:schemeClr val="tx1">
                    <a:lumMod val="75000"/>
                    <a:lumOff val="25000"/>
                  </a:schemeClr>
                </a:solidFill>
                <a:latin typeface="Calibri" panose="020F0502020204030204" pitchFamily="34" charset="0"/>
                <a:cs typeface="Calibri" panose="020F0502020204030204" pitchFamily="34" charset="0"/>
              </a:rPr>
              <a:t>Whilst productivity in </a:t>
            </a:r>
            <a:r>
              <a:rPr lang="en-GB" sz="2400" b="1" dirty="0">
                <a:solidFill>
                  <a:schemeClr val="tx1">
                    <a:lumMod val="75000"/>
                    <a:lumOff val="25000"/>
                  </a:schemeClr>
                </a:solidFill>
                <a:latin typeface="Calibri" panose="020F0502020204030204" pitchFamily="34" charset="0"/>
                <a:cs typeface="Calibri" panose="020F0502020204030204" pitchFamily="34" charset="0"/>
              </a:rPr>
              <a:t>Arctic glacier fjords </a:t>
            </a:r>
            <a:r>
              <a:rPr lang="en-GB" sz="2200" dirty="0">
                <a:solidFill>
                  <a:schemeClr val="tx1">
                    <a:lumMod val="75000"/>
                    <a:lumOff val="25000"/>
                  </a:schemeClr>
                </a:solidFill>
                <a:latin typeface="Calibri" panose="020F0502020204030204" pitchFamily="34" charset="0"/>
                <a:cs typeface="Calibri" panose="020F0502020204030204" pitchFamily="34" charset="0"/>
              </a:rPr>
              <a:t>varies markedly, averages from present datasets suggest glacier fjords are at the unproductive end of the Arctic. Clear differences in productivity do however arise between land- and marine- terminating glaciers (</a:t>
            </a:r>
            <a:r>
              <a:rPr lang="en-GB" sz="2200" dirty="0" err="1">
                <a:solidFill>
                  <a:schemeClr val="tx1">
                    <a:lumMod val="75000"/>
                    <a:lumOff val="25000"/>
                  </a:schemeClr>
                </a:solidFill>
                <a:latin typeface="Calibri" panose="020F0502020204030204" pitchFamily="34" charset="0"/>
                <a:cs typeface="Calibri" panose="020F0502020204030204" pitchFamily="34" charset="0"/>
              </a:rPr>
              <a:t>Meire</a:t>
            </a:r>
            <a:r>
              <a:rPr lang="en-GB" sz="2200" dirty="0">
                <a:solidFill>
                  <a:schemeClr val="tx1">
                    <a:lumMod val="75000"/>
                    <a:lumOff val="25000"/>
                  </a:schemeClr>
                </a:solidFill>
                <a:latin typeface="Calibri" panose="020F0502020204030204" pitchFamily="34" charset="0"/>
                <a:cs typeface="Calibri" panose="020F0502020204030204" pitchFamily="34" charset="0"/>
              </a:rPr>
              <a:t> et al., Glob. Chang. Biol., 2017, https://onlinelibrary.wiley.com/doi/full/10.1111/gcb.13801)</a:t>
            </a: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33CDA3-7766-4950-B6FE-BE1F172BCAAA}"/>
              </a:ext>
            </a:extLst>
          </p:cNvPr>
          <p:cNvSpPr/>
          <p:nvPr/>
        </p:nvSpPr>
        <p:spPr>
          <a:xfrm>
            <a:off x="50304" y="4559120"/>
            <a:ext cx="11901256" cy="1446550"/>
          </a:xfrm>
          <a:prstGeom prst="rect">
            <a:avLst/>
          </a:prstGeom>
        </p:spPr>
        <p:txBody>
          <a:bodyPr wrap="square">
            <a:spAutoFit/>
          </a:bodyPr>
          <a:lstStyle/>
          <a:p>
            <a:pPr algn="just"/>
            <a:r>
              <a:rPr lang="en-US" sz="2200" dirty="0">
                <a:solidFill>
                  <a:schemeClr val="tx1">
                    <a:lumMod val="75000"/>
                    <a:lumOff val="25000"/>
                  </a:schemeClr>
                </a:solidFill>
                <a:latin typeface="Calibri" panose="020F0502020204030204" pitchFamily="34" charset="0"/>
                <a:cs typeface="Calibri" panose="020F0502020204030204" pitchFamily="34" charset="0"/>
              </a:rPr>
              <a:t>Interesting contrasts between Arctic and Antarctic glacier-fjord systems are beginning to emerge. Future work may address why some Antarctic glacier-fjord systems have extremely high productivity compared to any well documented Arctic case studies (</a:t>
            </a:r>
            <a:r>
              <a:rPr lang="en-US" sz="2200" dirty="0" err="1">
                <a:solidFill>
                  <a:schemeClr val="tx1">
                    <a:lumMod val="75000"/>
                    <a:lumOff val="25000"/>
                  </a:schemeClr>
                </a:solidFill>
                <a:latin typeface="Calibri" panose="020F0502020204030204" pitchFamily="34" charset="0"/>
                <a:cs typeface="Calibri" panose="020F0502020204030204" pitchFamily="34" charset="0"/>
              </a:rPr>
              <a:t>Mascioni</a:t>
            </a:r>
            <a:r>
              <a:rPr lang="en-US" sz="2200" dirty="0">
                <a:solidFill>
                  <a:schemeClr val="tx1">
                    <a:lumMod val="75000"/>
                    <a:lumOff val="25000"/>
                  </a:schemeClr>
                </a:solidFill>
                <a:latin typeface="Calibri" panose="020F0502020204030204" pitchFamily="34" charset="0"/>
                <a:cs typeface="Calibri" panose="020F0502020204030204" pitchFamily="34" charset="0"/>
              </a:rPr>
              <a:t> et al., Polar Biol., 2019, https://link.springer.com/article/10.1007/s00300-019-02564-7).</a:t>
            </a:r>
          </a:p>
        </p:txBody>
      </p:sp>
      <p:pic>
        <p:nvPicPr>
          <p:cNvPr id="7" name="Picture 6">
            <a:extLst>
              <a:ext uri="{FF2B5EF4-FFF2-40B4-BE49-F238E27FC236}">
                <a16:creationId xmlns:a16="http://schemas.microsoft.com/office/drawing/2014/main" id="{B1ABF5D3-D267-454E-83CA-94681B29AE92}"/>
              </a:ext>
            </a:extLst>
          </p:cNvPr>
          <p:cNvPicPr>
            <a:picLocks noChangeAspect="1"/>
          </p:cNvPicPr>
          <p:nvPr/>
        </p:nvPicPr>
        <p:blipFill>
          <a:blip r:embed="rId3"/>
          <a:stretch>
            <a:fillRect/>
          </a:stretch>
        </p:blipFill>
        <p:spPr>
          <a:xfrm>
            <a:off x="273604" y="1616068"/>
            <a:ext cx="2283165" cy="3040535"/>
          </a:xfrm>
          <a:prstGeom prst="rect">
            <a:avLst/>
          </a:prstGeom>
        </p:spPr>
      </p:pic>
      <p:sp>
        <p:nvSpPr>
          <p:cNvPr id="8" name="Rectangle 7">
            <a:extLst>
              <a:ext uri="{FF2B5EF4-FFF2-40B4-BE49-F238E27FC236}">
                <a16:creationId xmlns:a16="http://schemas.microsoft.com/office/drawing/2014/main" id="{26F25965-FB35-4051-95C4-4EC9AD8127C4}"/>
              </a:ext>
            </a:extLst>
          </p:cNvPr>
          <p:cNvSpPr/>
          <p:nvPr/>
        </p:nvSpPr>
        <p:spPr>
          <a:xfrm>
            <a:off x="2556769" y="1807549"/>
            <a:ext cx="8550796" cy="2462213"/>
          </a:xfrm>
          <a:prstGeom prst="rect">
            <a:avLst/>
          </a:prstGeom>
        </p:spPr>
        <p:txBody>
          <a:bodyPr wrap="square">
            <a:spAutoFit/>
          </a:bodyPr>
          <a:lstStyle/>
          <a:p>
            <a:pPr algn="just"/>
            <a:r>
              <a:rPr lang="en-US" sz="2200" dirty="0">
                <a:solidFill>
                  <a:schemeClr val="tx1">
                    <a:lumMod val="75000"/>
                    <a:lumOff val="25000"/>
                  </a:schemeClr>
                </a:solidFill>
                <a:latin typeface="Calibri" panose="020F0502020204030204" pitchFamily="34" charset="0"/>
                <a:cs typeface="Calibri" panose="020F0502020204030204" pitchFamily="34" charset="0"/>
              </a:rPr>
              <a:t>Generally, the transition from marine- to land- terminating glacier-fjord systems is expected to induce changes in turbidity, light availability and the mixing of nutrients into surface waters that combined will negatively affect marine primary producers. </a:t>
            </a:r>
            <a:r>
              <a:rPr lang="en-US" sz="2200" dirty="0" err="1">
                <a:solidFill>
                  <a:schemeClr val="tx1">
                    <a:lumMod val="75000"/>
                    <a:lumOff val="25000"/>
                  </a:schemeClr>
                </a:solidFill>
                <a:latin typeface="Calibri" panose="020F0502020204030204" pitchFamily="34" charset="0"/>
                <a:cs typeface="Calibri" panose="020F0502020204030204" pitchFamily="34" charset="0"/>
              </a:rPr>
              <a:t>Kongsfjorden</a:t>
            </a:r>
            <a:r>
              <a:rPr lang="en-US" sz="2200" dirty="0">
                <a:solidFill>
                  <a:schemeClr val="tx1">
                    <a:lumMod val="75000"/>
                    <a:lumOff val="25000"/>
                  </a:schemeClr>
                </a:solidFill>
                <a:latin typeface="Calibri" panose="020F0502020204030204" pitchFamily="34" charset="0"/>
                <a:cs typeface="Calibri" panose="020F0502020204030204" pitchFamily="34" charset="0"/>
              </a:rPr>
              <a:t> in Svalbard is a well-studied system poised to make such a transition in the next few decades </a:t>
            </a:r>
          </a:p>
          <a:p>
            <a:pPr algn="just"/>
            <a:r>
              <a:rPr lang="en-US" sz="2200" dirty="0">
                <a:solidFill>
                  <a:schemeClr val="tx1">
                    <a:lumMod val="75000"/>
                    <a:lumOff val="25000"/>
                  </a:schemeClr>
                </a:solidFill>
                <a:latin typeface="Calibri" panose="020F0502020204030204" pitchFamily="34" charset="0"/>
                <a:cs typeface="Calibri" panose="020F0502020204030204" pitchFamily="34" charset="0"/>
              </a:rPr>
              <a:t>(</a:t>
            </a:r>
            <a:r>
              <a:rPr lang="en-US" sz="2200" dirty="0" err="1">
                <a:solidFill>
                  <a:schemeClr val="tx1">
                    <a:lumMod val="75000"/>
                    <a:lumOff val="25000"/>
                  </a:schemeClr>
                </a:solidFill>
                <a:latin typeface="Calibri" panose="020F0502020204030204" pitchFamily="34" charset="0"/>
                <a:cs typeface="Calibri" panose="020F0502020204030204" pitchFamily="34" charset="0"/>
              </a:rPr>
              <a:t>Torsvik</a:t>
            </a:r>
            <a:r>
              <a:rPr lang="en-US" sz="2200" dirty="0">
                <a:solidFill>
                  <a:schemeClr val="tx1">
                    <a:lumMod val="75000"/>
                    <a:lumOff val="25000"/>
                  </a:schemeClr>
                </a:solidFill>
                <a:latin typeface="Calibri" panose="020F0502020204030204" pitchFamily="34" charset="0"/>
                <a:cs typeface="Calibri" panose="020F0502020204030204" pitchFamily="34" charset="0"/>
              </a:rPr>
              <a:t> et al., </a:t>
            </a:r>
            <a:r>
              <a:rPr lang="en-US" sz="2200" dirty="0" err="1">
                <a:solidFill>
                  <a:schemeClr val="tx1">
                    <a:lumMod val="75000"/>
                    <a:lumOff val="25000"/>
                  </a:schemeClr>
                </a:solidFill>
                <a:latin typeface="Calibri" panose="020F0502020204030204" pitchFamily="34" charset="0"/>
                <a:cs typeface="Calibri" panose="020F0502020204030204" pitchFamily="34" charset="0"/>
              </a:rPr>
              <a:t>Estuar</a:t>
            </a:r>
            <a:r>
              <a:rPr lang="en-US" sz="2200" dirty="0">
                <a:solidFill>
                  <a:schemeClr val="tx1">
                    <a:lumMod val="75000"/>
                    <a:lumOff val="25000"/>
                  </a:schemeClr>
                </a:solidFill>
                <a:latin typeface="Calibri" panose="020F0502020204030204" pitchFamily="34" charset="0"/>
                <a:cs typeface="Calibri" panose="020F0502020204030204" pitchFamily="34" charset="0"/>
              </a:rPr>
              <a:t>. Coast. Shelf Sci., 2019, www.sciencedirect.com/science/article/abs/pii/S0272771418308837)</a:t>
            </a:r>
          </a:p>
        </p:txBody>
      </p:sp>
      <p:sp>
        <p:nvSpPr>
          <p:cNvPr id="10" name="Subtitle 8">
            <a:extLst>
              <a:ext uri="{FF2B5EF4-FFF2-40B4-BE49-F238E27FC236}">
                <a16:creationId xmlns:a16="http://schemas.microsoft.com/office/drawing/2014/main" id="{F57F8AEC-1B71-4BBD-A7E4-42B6498C35B1}"/>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250757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2AC131-182C-4605-B224-B5FD3EC4976E}"/>
              </a:ext>
            </a:extLst>
          </p:cNvPr>
          <p:cNvPicPr>
            <a:picLocks noChangeAspect="1"/>
          </p:cNvPicPr>
          <p:nvPr/>
        </p:nvPicPr>
        <p:blipFill rotWithShape="1">
          <a:blip r:embed="rId2"/>
          <a:srcRect l="14709" t="14240" r="61553" b="5324"/>
          <a:stretch/>
        </p:blipFill>
        <p:spPr>
          <a:xfrm>
            <a:off x="6147786" y="440352"/>
            <a:ext cx="2761486" cy="5263522"/>
          </a:xfrm>
          <a:prstGeom prst="rect">
            <a:avLst/>
          </a:prstGeom>
        </p:spPr>
      </p:pic>
      <p:pic>
        <p:nvPicPr>
          <p:cNvPr id="7" name="Picture 6">
            <a:extLst>
              <a:ext uri="{FF2B5EF4-FFF2-40B4-BE49-F238E27FC236}">
                <a16:creationId xmlns:a16="http://schemas.microsoft.com/office/drawing/2014/main" id="{6C058310-6C04-4BB4-9511-1B1A6F82CB4B}"/>
              </a:ext>
            </a:extLst>
          </p:cNvPr>
          <p:cNvPicPr>
            <a:picLocks noChangeAspect="1"/>
          </p:cNvPicPr>
          <p:nvPr/>
        </p:nvPicPr>
        <p:blipFill rotWithShape="1">
          <a:blip r:embed="rId3"/>
          <a:srcRect l="38301" t="14240" r="39151" b="5324"/>
          <a:stretch/>
        </p:blipFill>
        <p:spPr>
          <a:xfrm>
            <a:off x="9391097" y="80291"/>
            <a:ext cx="2617976" cy="5253438"/>
          </a:xfrm>
          <a:prstGeom prst="rect">
            <a:avLst/>
          </a:prstGeom>
        </p:spPr>
      </p:pic>
      <p:pic>
        <p:nvPicPr>
          <p:cNvPr id="8" name="Picture 7">
            <a:extLst>
              <a:ext uri="{FF2B5EF4-FFF2-40B4-BE49-F238E27FC236}">
                <a16:creationId xmlns:a16="http://schemas.microsoft.com/office/drawing/2014/main" id="{8AEC589D-1D07-4B89-96D4-5DB0D53E60ED}"/>
              </a:ext>
            </a:extLst>
          </p:cNvPr>
          <p:cNvPicPr>
            <a:picLocks noChangeAspect="1"/>
          </p:cNvPicPr>
          <p:nvPr/>
        </p:nvPicPr>
        <p:blipFill rotWithShape="1">
          <a:blip r:embed="rId4"/>
          <a:srcRect l="38083" t="16052" r="39370" b="6019"/>
          <a:stretch/>
        </p:blipFill>
        <p:spPr>
          <a:xfrm>
            <a:off x="3162263" y="958777"/>
            <a:ext cx="2686568" cy="5223009"/>
          </a:xfrm>
          <a:prstGeom prst="rect">
            <a:avLst/>
          </a:prstGeom>
        </p:spPr>
      </p:pic>
      <p:pic>
        <p:nvPicPr>
          <p:cNvPr id="10" name="Picture 9">
            <a:extLst>
              <a:ext uri="{FF2B5EF4-FFF2-40B4-BE49-F238E27FC236}">
                <a16:creationId xmlns:a16="http://schemas.microsoft.com/office/drawing/2014/main" id="{CFD74775-0245-4C99-96A4-788D4AF04FE2}"/>
              </a:ext>
            </a:extLst>
          </p:cNvPr>
          <p:cNvPicPr>
            <a:picLocks noChangeAspect="1"/>
          </p:cNvPicPr>
          <p:nvPr/>
        </p:nvPicPr>
        <p:blipFill rotWithShape="1">
          <a:blip r:embed="rId5"/>
          <a:srcRect l="37792" t="13544" r="38980" b="6019"/>
          <a:stretch/>
        </p:blipFill>
        <p:spPr>
          <a:xfrm>
            <a:off x="173394" y="738171"/>
            <a:ext cx="2689913" cy="5239609"/>
          </a:xfrm>
          <a:prstGeom prst="rect">
            <a:avLst/>
          </a:prstGeom>
        </p:spPr>
      </p:pic>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6"/>
          <a:stretch>
            <a:fillRect/>
          </a:stretch>
        </p:blipFill>
        <p:spPr>
          <a:xfrm>
            <a:off x="10846450" y="5572820"/>
            <a:ext cx="1286368" cy="484674"/>
          </a:xfrm>
          <a:prstGeom prst="rect">
            <a:avLst/>
          </a:prstGeom>
        </p:spPr>
      </p:pic>
      <p:sp>
        <p:nvSpPr>
          <p:cNvPr id="11" name="Subtitle 8">
            <a:extLst>
              <a:ext uri="{FF2B5EF4-FFF2-40B4-BE49-F238E27FC236}">
                <a16:creationId xmlns:a16="http://schemas.microsoft.com/office/drawing/2014/main" id="{2625FBF2-6D51-4D5E-B833-7F2EF14BAD08}"/>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
        <p:nvSpPr>
          <p:cNvPr id="5" name="Title 1">
            <a:extLst>
              <a:ext uri="{FF2B5EF4-FFF2-40B4-BE49-F238E27FC236}">
                <a16:creationId xmlns:a16="http://schemas.microsoft.com/office/drawing/2014/main" id="{05E671FD-E68A-4C8B-8AD4-7955BBBB040E}"/>
              </a:ext>
            </a:extLst>
          </p:cNvPr>
          <p:cNvSpPr txBox="1">
            <a:spLocks/>
          </p:cNvSpPr>
          <p:nvPr/>
        </p:nvSpPr>
        <p:spPr>
          <a:xfrm>
            <a:off x="40759" y="62535"/>
            <a:ext cx="5543296" cy="85035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chemeClr val="tx1">
                    <a:lumMod val="75000"/>
                    <a:lumOff val="25000"/>
                  </a:schemeClr>
                </a:solidFill>
              </a:rPr>
              <a:t>Further </a:t>
            </a:r>
            <a:r>
              <a:rPr lang="de-DE" dirty="0" err="1">
                <a:solidFill>
                  <a:schemeClr val="tx1">
                    <a:lumMod val="75000"/>
                    <a:lumOff val="25000"/>
                  </a:schemeClr>
                </a:solidFill>
              </a:rPr>
              <a:t>reading</a:t>
            </a:r>
            <a:r>
              <a:rPr lang="de-DE" dirty="0">
                <a:solidFill>
                  <a:schemeClr val="tx1">
                    <a:lumMod val="75000"/>
                    <a:lumOff val="25000"/>
                  </a:schemeClr>
                </a:solidFill>
              </a:rPr>
              <a:t>:</a:t>
            </a:r>
            <a:endParaRPr lang="en-US" dirty="0">
              <a:solidFill>
                <a:schemeClr val="tx1">
                  <a:lumMod val="75000"/>
                  <a:lumOff val="25000"/>
                </a:schemeClr>
              </a:solidFill>
            </a:endParaRPr>
          </a:p>
        </p:txBody>
      </p:sp>
    </p:spTree>
    <p:extLst>
      <p:ext uri="{BB962C8B-B14F-4D97-AF65-F5344CB8AC3E}">
        <p14:creationId xmlns:p14="http://schemas.microsoft.com/office/powerpoint/2010/main" val="17103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3" name="Rectangle 2">
            <a:extLst>
              <a:ext uri="{FF2B5EF4-FFF2-40B4-BE49-F238E27FC236}">
                <a16:creationId xmlns:a16="http://schemas.microsoft.com/office/drawing/2014/main" id="{D935DA55-4D2F-4436-B430-795E4B3BCA89}"/>
              </a:ext>
            </a:extLst>
          </p:cNvPr>
          <p:cNvSpPr/>
          <p:nvPr/>
        </p:nvSpPr>
        <p:spPr>
          <a:xfrm>
            <a:off x="103572" y="605792"/>
            <a:ext cx="10742878" cy="3970318"/>
          </a:xfrm>
          <a:prstGeom prst="rect">
            <a:avLst/>
          </a:prstGeom>
        </p:spPr>
        <p:txBody>
          <a:bodyPr wrap="square">
            <a:spAutoFit/>
          </a:bodyPr>
          <a:lstStyle/>
          <a:p>
            <a:r>
              <a:rPr lang="en-US" dirty="0">
                <a:solidFill>
                  <a:schemeClr val="tx1">
                    <a:lumMod val="85000"/>
                    <a:lumOff val="15000"/>
                  </a:schemeClr>
                </a:solidFill>
              </a:rPr>
              <a:t>Decreasing </a:t>
            </a:r>
            <a:r>
              <a:rPr lang="en-US" b="1" dirty="0">
                <a:solidFill>
                  <a:schemeClr val="tx1">
                    <a:lumMod val="85000"/>
                    <a:lumOff val="15000"/>
                  </a:schemeClr>
                </a:solidFill>
              </a:rPr>
              <a:t>sea-ice coverage</a:t>
            </a:r>
            <a:r>
              <a:rPr lang="en-US" dirty="0">
                <a:solidFill>
                  <a:schemeClr val="tx1">
                    <a:lumMod val="85000"/>
                    <a:lumOff val="15000"/>
                  </a:schemeClr>
                </a:solidFill>
              </a:rPr>
              <a:t>, increasing </a:t>
            </a:r>
            <a:r>
              <a:rPr lang="en-US" b="1" dirty="0">
                <a:solidFill>
                  <a:schemeClr val="tx1">
                    <a:lumMod val="85000"/>
                    <a:lumOff val="15000"/>
                  </a:schemeClr>
                </a:solidFill>
              </a:rPr>
              <a:t>permafrost-</a:t>
            </a:r>
            <a:r>
              <a:rPr lang="en-US" dirty="0">
                <a:solidFill>
                  <a:schemeClr val="tx1">
                    <a:lumMod val="85000"/>
                    <a:lumOff val="15000"/>
                  </a:schemeClr>
                </a:solidFill>
              </a:rPr>
              <a:t>derived inputs and increasing </a:t>
            </a:r>
            <a:r>
              <a:rPr lang="en-US" b="1" dirty="0">
                <a:solidFill>
                  <a:schemeClr val="tx1">
                    <a:lumMod val="85000"/>
                    <a:lumOff val="15000"/>
                  </a:schemeClr>
                </a:solidFill>
              </a:rPr>
              <a:t>ice sheet and glacier discharge </a:t>
            </a:r>
            <a:r>
              <a:rPr lang="en-US" dirty="0">
                <a:solidFill>
                  <a:schemeClr val="tx1">
                    <a:lumMod val="85000"/>
                    <a:lumOff val="15000"/>
                  </a:schemeClr>
                </a:solidFill>
              </a:rPr>
              <a:t>will continue to affect high latitude environments in the coming decades under all future climate scenarios. Such changes at the interface between </a:t>
            </a:r>
            <a:r>
              <a:rPr lang="en-US" b="1" dirty="0">
                <a:solidFill>
                  <a:schemeClr val="tx1">
                    <a:lumMod val="85000"/>
                    <a:lumOff val="15000"/>
                  </a:schemeClr>
                </a:solidFill>
              </a:rPr>
              <a:t>the ocean and the cryosphere </a:t>
            </a:r>
            <a:r>
              <a:rPr lang="en-US" dirty="0">
                <a:solidFill>
                  <a:schemeClr val="tx1">
                    <a:lumMod val="85000"/>
                    <a:lumOff val="15000"/>
                  </a:schemeClr>
                </a:solidFill>
              </a:rPr>
              <a:t>raise questions about the downstream effects in marine ecosystems, as increased meltwater discharge is likely to impact not only coastal hydrology but also </a:t>
            </a:r>
            <a:r>
              <a:rPr lang="en-US" b="1" dirty="0">
                <a:solidFill>
                  <a:schemeClr val="tx1">
                    <a:lumMod val="85000"/>
                    <a:lumOff val="15000"/>
                  </a:schemeClr>
                </a:solidFill>
              </a:rPr>
              <a:t>biogeochemistry, sediment transport and ecosystem services </a:t>
            </a:r>
            <a:r>
              <a:rPr lang="en-US" dirty="0">
                <a:solidFill>
                  <a:schemeClr val="tx1">
                    <a:lumMod val="85000"/>
                    <a:lumOff val="15000"/>
                  </a:schemeClr>
                </a:solidFill>
              </a:rPr>
              <a:t>such as </a:t>
            </a:r>
            <a:r>
              <a:rPr lang="en-US" b="1" dirty="0">
                <a:solidFill>
                  <a:schemeClr val="tx1">
                    <a:lumMod val="85000"/>
                    <a:lumOff val="15000"/>
                  </a:schemeClr>
                </a:solidFill>
              </a:rPr>
              <a:t>fisheries </a:t>
            </a:r>
            <a:r>
              <a:rPr lang="en-US" dirty="0">
                <a:solidFill>
                  <a:schemeClr val="tx1">
                    <a:lumMod val="85000"/>
                    <a:lumOff val="15000"/>
                  </a:schemeClr>
                </a:solidFill>
              </a:rPr>
              <a:t>and </a:t>
            </a:r>
            <a:r>
              <a:rPr lang="en-US" b="1" dirty="0">
                <a:solidFill>
                  <a:schemeClr val="tx1">
                    <a:lumMod val="85000"/>
                    <a:lumOff val="15000"/>
                  </a:schemeClr>
                </a:solidFill>
              </a:rPr>
              <a:t>carbon sequestration</a:t>
            </a:r>
            <a:r>
              <a:rPr lang="en-US" dirty="0">
                <a:solidFill>
                  <a:schemeClr val="tx1">
                    <a:lumMod val="85000"/>
                    <a:lumOff val="15000"/>
                  </a:schemeClr>
                </a:solidFill>
              </a:rPr>
              <a:t>. However, the impact of increasing melt on </a:t>
            </a:r>
            <a:r>
              <a:rPr lang="en-US" b="1" dirty="0">
                <a:solidFill>
                  <a:schemeClr val="tx1">
                    <a:lumMod val="85000"/>
                    <a:lumOff val="15000"/>
                  </a:schemeClr>
                </a:solidFill>
              </a:rPr>
              <a:t>fjord and coastal environments </a:t>
            </a:r>
            <a:r>
              <a:rPr lang="en-US" dirty="0">
                <a:solidFill>
                  <a:schemeClr val="tx1">
                    <a:lumMod val="85000"/>
                    <a:lumOff val="15000"/>
                  </a:schemeClr>
                </a:solidFill>
              </a:rPr>
              <a:t>is poorly constrained, impacting our ability to make predictions regarding the consequences of future climate change. In order to understand the effect of changing cryosphere-derived inputs on high latitude fjords and marine coastal environments, knowledge concerning the physical and biochemical perturbations occurring in the sea ice and water column and the structure, function and resilience of affected ecosystems must be integrated. In this session we explicitly welcome cross-disciplinary attempts to understand how far reaching the effects of sea-ice, permafrost derived material and glacial changes are on marine biogeochemistry, productivity, biodiversity, and ecosystem services. </a:t>
            </a:r>
          </a:p>
        </p:txBody>
      </p:sp>
      <p:sp>
        <p:nvSpPr>
          <p:cNvPr id="7" name="Subtitle 8">
            <a:extLst>
              <a:ext uri="{FF2B5EF4-FFF2-40B4-BE49-F238E27FC236}">
                <a16:creationId xmlns:a16="http://schemas.microsoft.com/office/drawing/2014/main" id="{854379E8-53B5-4C1E-A5DC-82E39B869E55}"/>
              </a:ext>
            </a:extLst>
          </p:cNvPr>
          <p:cNvSpPr txBox="1">
            <a:spLocks/>
          </p:cNvSpPr>
          <p:nvPr/>
        </p:nvSpPr>
        <p:spPr>
          <a:xfrm>
            <a:off x="-109042" y="4811413"/>
            <a:ext cx="11168106" cy="51642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2200" dirty="0">
                <a:solidFill>
                  <a:schemeClr val="tx1">
                    <a:lumMod val="75000"/>
                    <a:lumOff val="25000"/>
                  </a:schemeClr>
                </a:solidFill>
              </a:rPr>
              <a:t>In </a:t>
            </a:r>
            <a:r>
              <a:rPr lang="de-DE" sz="2200" dirty="0" err="1">
                <a:solidFill>
                  <a:schemeClr val="tx1">
                    <a:lumMod val="75000"/>
                    <a:lumOff val="25000"/>
                  </a:schemeClr>
                </a:solidFill>
              </a:rPr>
              <a:t>the</a:t>
            </a:r>
            <a:r>
              <a:rPr lang="de-DE" sz="2200" dirty="0">
                <a:solidFill>
                  <a:schemeClr val="tx1">
                    <a:lumMod val="75000"/>
                    <a:lumOff val="25000"/>
                  </a:schemeClr>
                </a:solidFill>
              </a:rPr>
              <a:t> </a:t>
            </a:r>
            <a:r>
              <a:rPr lang="de-DE" sz="2200" dirty="0" err="1">
                <a:solidFill>
                  <a:schemeClr val="tx1">
                    <a:lumMod val="75000"/>
                    <a:lumOff val="25000"/>
                  </a:schemeClr>
                </a:solidFill>
              </a:rPr>
              <a:t>following</a:t>
            </a:r>
            <a:r>
              <a:rPr lang="de-DE" sz="2200" dirty="0">
                <a:solidFill>
                  <a:schemeClr val="tx1">
                    <a:lumMod val="75000"/>
                    <a:lumOff val="25000"/>
                  </a:schemeClr>
                </a:solidFill>
              </a:rPr>
              <a:t> </a:t>
            </a:r>
            <a:r>
              <a:rPr lang="de-DE" sz="2200" dirty="0" err="1">
                <a:solidFill>
                  <a:schemeClr val="tx1">
                    <a:lumMod val="75000"/>
                    <a:lumOff val="25000"/>
                  </a:schemeClr>
                </a:solidFill>
              </a:rPr>
              <a:t>slides</a:t>
            </a:r>
            <a:r>
              <a:rPr lang="de-DE" sz="2200" dirty="0">
                <a:solidFill>
                  <a:schemeClr val="tx1">
                    <a:lumMod val="75000"/>
                    <a:lumOff val="25000"/>
                  </a:schemeClr>
                </a:solidFill>
              </a:rPr>
              <a:t>, </a:t>
            </a:r>
            <a:r>
              <a:rPr lang="de-DE" sz="2200" dirty="0" err="1">
                <a:solidFill>
                  <a:schemeClr val="tx1">
                    <a:lumMod val="75000"/>
                    <a:lumOff val="25000"/>
                  </a:schemeClr>
                </a:solidFill>
              </a:rPr>
              <a:t>we</a:t>
            </a:r>
            <a:r>
              <a:rPr lang="de-DE" sz="2200" dirty="0">
                <a:solidFill>
                  <a:schemeClr val="tx1">
                    <a:lumMod val="75000"/>
                    <a:lumOff val="25000"/>
                  </a:schemeClr>
                </a:solidFill>
              </a:rPr>
              <a:t> highlight </a:t>
            </a:r>
            <a:r>
              <a:rPr lang="de-DE" sz="2200" dirty="0" err="1">
                <a:solidFill>
                  <a:schemeClr val="tx1">
                    <a:lumMod val="75000"/>
                    <a:lumOff val="25000"/>
                  </a:schemeClr>
                </a:solidFill>
              </a:rPr>
              <a:t>why</a:t>
            </a:r>
            <a:r>
              <a:rPr lang="de-DE" sz="2200" dirty="0">
                <a:solidFill>
                  <a:schemeClr val="tx1">
                    <a:lumMod val="75000"/>
                    <a:lumOff val="25000"/>
                  </a:schemeClr>
                </a:solidFill>
              </a:rPr>
              <a:t> </a:t>
            </a:r>
            <a:r>
              <a:rPr lang="de-DE" sz="2200" dirty="0" err="1">
                <a:solidFill>
                  <a:schemeClr val="tx1">
                    <a:lumMod val="75000"/>
                    <a:lumOff val="25000"/>
                  </a:schemeClr>
                </a:solidFill>
              </a:rPr>
              <a:t>we</a:t>
            </a:r>
            <a:r>
              <a:rPr lang="de-DE" sz="2200" dirty="0">
                <a:solidFill>
                  <a:schemeClr val="tx1">
                    <a:lumMod val="75000"/>
                    <a:lumOff val="25000"/>
                  </a:schemeClr>
                </a:solidFill>
              </a:rPr>
              <a:t> </a:t>
            </a:r>
            <a:r>
              <a:rPr lang="de-DE" sz="2200" dirty="0" err="1">
                <a:solidFill>
                  <a:schemeClr val="tx1">
                    <a:lumMod val="75000"/>
                    <a:lumOff val="25000"/>
                  </a:schemeClr>
                </a:solidFill>
              </a:rPr>
              <a:t>think</a:t>
            </a:r>
            <a:r>
              <a:rPr lang="de-DE" sz="2200" dirty="0">
                <a:solidFill>
                  <a:schemeClr val="tx1">
                    <a:lumMod val="75000"/>
                    <a:lumOff val="25000"/>
                  </a:schemeClr>
                </a:solidFill>
              </a:rPr>
              <a:t> </a:t>
            </a:r>
            <a:r>
              <a:rPr lang="de-DE" sz="2200" dirty="0" err="1">
                <a:solidFill>
                  <a:schemeClr val="tx1">
                    <a:lumMod val="75000"/>
                    <a:lumOff val="25000"/>
                  </a:schemeClr>
                </a:solidFill>
              </a:rPr>
              <a:t>this</a:t>
            </a:r>
            <a:r>
              <a:rPr lang="de-DE" sz="2200" dirty="0">
                <a:solidFill>
                  <a:schemeClr val="tx1">
                    <a:lumMod val="75000"/>
                    <a:lumOff val="25000"/>
                  </a:schemeClr>
                </a:solidFill>
              </a:rPr>
              <a:t> </a:t>
            </a:r>
            <a:r>
              <a:rPr lang="de-DE" sz="2200" dirty="0" err="1">
                <a:solidFill>
                  <a:schemeClr val="tx1">
                    <a:lumMod val="75000"/>
                    <a:lumOff val="25000"/>
                  </a:schemeClr>
                </a:solidFill>
              </a:rPr>
              <a:t>is</a:t>
            </a:r>
            <a:r>
              <a:rPr lang="de-DE" sz="2200" dirty="0">
                <a:solidFill>
                  <a:schemeClr val="tx1">
                    <a:lumMod val="75000"/>
                    <a:lumOff val="25000"/>
                  </a:schemeClr>
                </a:solidFill>
              </a:rPr>
              <a:t> a </a:t>
            </a:r>
            <a:r>
              <a:rPr lang="de-DE" sz="2200" dirty="0" err="1">
                <a:solidFill>
                  <a:schemeClr val="tx1">
                    <a:lumMod val="75000"/>
                    <a:lumOff val="25000"/>
                  </a:schemeClr>
                </a:solidFill>
              </a:rPr>
              <a:t>critical</a:t>
            </a:r>
            <a:r>
              <a:rPr lang="de-DE" sz="2200" dirty="0">
                <a:solidFill>
                  <a:schemeClr val="tx1">
                    <a:lumMod val="75000"/>
                    <a:lumOff val="25000"/>
                  </a:schemeClr>
                </a:solidFill>
              </a:rPr>
              <a:t> </a:t>
            </a:r>
            <a:r>
              <a:rPr lang="de-DE" sz="2200" dirty="0" err="1">
                <a:solidFill>
                  <a:schemeClr val="tx1">
                    <a:lumMod val="75000"/>
                    <a:lumOff val="25000"/>
                  </a:schemeClr>
                </a:solidFill>
              </a:rPr>
              <a:t>area</a:t>
            </a:r>
            <a:r>
              <a:rPr lang="de-DE" sz="2200" dirty="0">
                <a:solidFill>
                  <a:schemeClr val="tx1">
                    <a:lumMod val="75000"/>
                    <a:lumOff val="25000"/>
                  </a:schemeClr>
                </a:solidFill>
              </a:rPr>
              <a:t> </a:t>
            </a:r>
            <a:r>
              <a:rPr lang="de-DE" sz="2200" dirty="0" err="1">
                <a:solidFill>
                  <a:schemeClr val="tx1">
                    <a:lumMod val="75000"/>
                    <a:lumOff val="25000"/>
                  </a:schemeClr>
                </a:solidFill>
              </a:rPr>
              <a:t>for</a:t>
            </a:r>
            <a:r>
              <a:rPr lang="de-DE" sz="2200" dirty="0">
                <a:solidFill>
                  <a:schemeClr val="tx1">
                    <a:lumMod val="75000"/>
                    <a:lumOff val="25000"/>
                  </a:schemeClr>
                </a:solidFill>
              </a:rPr>
              <a:t> </a:t>
            </a:r>
            <a:r>
              <a:rPr lang="de-DE" sz="2200" dirty="0" err="1">
                <a:solidFill>
                  <a:schemeClr val="tx1">
                    <a:lumMod val="75000"/>
                    <a:lumOff val="25000"/>
                  </a:schemeClr>
                </a:solidFill>
              </a:rPr>
              <a:t>research</a:t>
            </a:r>
            <a:r>
              <a:rPr lang="de-DE" sz="2200" dirty="0">
                <a:solidFill>
                  <a:schemeClr val="tx1">
                    <a:lumMod val="75000"/>
                    <a:lumOff val="25000"/>
                  </a:schemeClr>
                </a:solidFill>
              </a:rPr>
              <a:t>,</a:t>
            </a:r>
            <a:endParaRPr lang="en-US" sz="2200" dirty="0">
              <a:solidFill>
                <a:schemeClr val="tx1">
                  <a:lumMod val="75000"/>
                  <a:lumOff val="25000"/>
                </a:schemeClr>
              </a:solidFill>
            </a:endParaRPr>
          </a:p>
        </p:txBody>
      </p:sp>
      <p:sp>
        <p:nvSpPr>
          <p:cNvPr id="8" name="Subtitle 8">
            <a:extLst>
              <a:ext uri="{FF2B5EF4-FFF2-40B4-BE49-F238E27FC236}">
                <a16:creationId xmlns:a16="http://schemas.microsoft.com/office/drawing/2014/main" id="{81E76DF0-F680-45A8-9121-7D7765A95C8A}"/>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226094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7" name="Subtitle 2">
            <a:extLst>
              <a:ext uri="{FF2B5EF4-FFF2-40B4-BE49-F238E27FC236}">
                <a16:creationId xmlns:a16="http://schemas.microsoft.com/office/drawing/2014/main" id="{8927CED4-8C20-40B9-B5B5-4AAB7FCCC3B5}"/>
              </a:ext>
            </a:extLst>
          </p:cNvPr>
          <p:cNvSpPr txBox="1">
            <a:spLocks/>
          </p:cNvSpPr>
          <p:nvPr/>
        </p:nvSpPr>
        <p:spPr>
          <a:xfrm>
            <a:off x="124287" y="98632"/>
            <a:ext cx="10786369" cy="3149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b="1" dirty="0">
                <a:latin typeface="Calibri" panose="020F0502020204030204" pitchFamily="34" charset="0"/>
                <a:cs typeface="Calibri" panose="020F0502020204030204" pitchFamily="34" charset="0"/>
              </a:rPr>
              <a:t>Biogeochemical processes (diagenesis) in the sediments </a:t>
            </a:r>
            <a:r>
              <a:rPr lang="en-GB" sz="2200" dirty="0">
                <a:latin typeface="Calibri" panose="020F0502020204030204" pitchFamily="34" charset="0"/>
                <a:cs typeface="Calibri" panose="020F0502020204030204" pitchFamily="34" charset="0"/>
              </a:rPr>
              <a:t>play a key role in remobilising nutrient silicon and iron back into the overlying water column. There remains significant gaps in knowledge of such benthic nutrient flux in the polar region. Benthic supply of silicon and iron might become increasingly important with decreasing sea ice extent, especially in regions subject to shelf-break upwelling (</a:t>
            </a:r>
            <a:r>
              <a:rPr lang="en-GB" sz="2200" dirty="0" err="1">
                <a:latin typeface="Calibri" panose="020F0502020204030204" pitchFamily="34" charset="0"/>
                <a:cs typeface="Calibri" panose="020F0502020204030204" pitchFamily="34" charset="0"/>
              </a:rPr>
              <a:t>Randelhoff</a:t>
            </a:r>
            <a:r>
              <a:rPr lang="en-GB" sz="2200" dirty="0">
                <a:latin typeface="Calibri" panose="020F0502020204030204" pitchFamily="34" charset="0"/>
                <a:cs typeface="Calibri" panose="020F0502020204030204" pitchFamily="34" charset="0"/>
              </a:rPr>
              <a:t> and </a:t>
            </a:r>
            <a:r>
              <a:rPr lang="en-GB" sz="2200" dirty="0" err="1">
                <a:latin typeface="Calibri" panose="020F0502020204030204" pitchFamily="34" charset="0"/>
                <a:cs typeface="Calibri" panose="020F0502020204030204" pitchFamily="34" charset="0"/>
              </a:rPr>
              <a:t>Sundfjord</a:t>
            </a:r>
            <a:r>
              <a:rPr lang="en-GB" sz="2200" dirty="0">
                <a:latin typeface="Calibri" panose="020F0502020204030204" pitchFamily="34" charset="0"/>
                <a:cs typeface="Calibri" panose="020F0502020204030204" pitchFamily="34" charset="0"/>
              </a:rPr>
              <a:t>, 2018, https://doi.org/10.5194/os-14-293-2018), which could provide a pathway for the benthic nutrient flux to reach the surface ocean and be utilised by the planktonic ecosystems. </a:t>
            </a:r>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A3A1B6F-7BE6-4E52-BF5D-CA6FD74F2133}"/>
              </a:ext>
            </a:extLst>
          </p:cNvPr>
          <p:cNvPicPr>
            <a:picLocks noChangeAspect="1"/>
          </p:cNvPicPr>
          <p:nvPr/>
        </p:nvPicPr>
        <p:blipFill rotWithShape="1">
          <a:blip r:embed="rId3">
            <a:extLst>
              <a:ext uri="{28A0092B-C50C-407E-A947-70E740481C1C}">
                <a14:useLocalDpi xmlns:a14="http://schemas.microsoft.com/office/drawing/2010/main" val="0"/>
              </a:ext>
            </a:extLst>
          </a:blip>
          <a:srcRect l="10412" r="26628"/>
          <a:stretch/>
        </p:blipFill>
        <p:spPr>
          <a:xfrm rot="21480000">
            <a:off x="4110352" y="2332254"/>
            <a:ext cx="6867620" cy="3299614"/>
          </a:xfrm>
          <a:prstGeom prst="rect">
            <a:avLst/>
          </a:prstGeom>
        </p:spPr>
      </p:pic>
      <p:sp>
        <p:nvSpPr>
          <p:cNvPr id="10" name="TextBox 9">
            <a:extLst>
              <a:ext uri="{FF2B5EF4-FFF2-40B4-BE49-F238E27FC236}">
                <a16:creationId xmlns:a16="http://schemas.microsoft.com/office/drawing/2014/main" id="{17FCB2CE-F3CB-4C5F-A958-F23A1539D2E5}"/>
              </a:ext>
            </a:extLst>
          </p:cNvPr>
          <p:cNvSpPr txBox="1"/>
          <p:nvPr/>
        </p:nvSpPr>
        <p:spPr>
          <a:xfrm>
            <a:off x="4663050" y="5694302"/>
            <a:ext cx="3323089" cy="307777"/>
          </a:xfrm>
          <a:prstGeom prst="rect">
            <a:avLst/>
          </a:prstGeom>
          <a:noFill/>
        </p:spPr>
        <p:txBody>
          <a:bodyPr wrap="none" rtlCol="0">
            <a:spAutoFit/>
          </a:bodyPr>
          <a:lstStyle/>
          <a:p>
            <a:r>
              <a:rPr lang="en-GB" sz="1400" i="1" dirty="0">
                <a:solidFill>
                  <a:schemeClr val="bg1">
                    <a:lumMod val="50000"/>
                  </a:schemeClr>
                </a:solidFill>
                <a:latin typeface="Arial" panose="020B0604020202020204" pitchFamily="34" charset="0"/>
                <a:cs typeface="Arial" panose="020B0604020202020204" pitchFamily="34" charset="0"/>
              </a:rPr>
              <a:t>Changing Arctic Ocean Seafloor project</a:t>
            </a:r>
          </a:p>
        </p:txBody>
      </p:sp>
      <p:pic>
        <p:nvPicPr>
          <p:cNvPr id="11" name="Picture 2" descr="NERC Logo">
            <a:extLst>
              <a:ext uri="{FF2B5EF4-FFF2-40B4-BE49-F238E27FC236}">
                <a16:creationId xmlns:a16="http://schemas.microsoft.com/office/drawing/2014/main" id="{25EEE791-66D5-4F50-A1DA-65A360F20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6566" y="5499479"/>
            <a:ext cx="796780" cy="554918"/>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8">
            <a:extLst>
              <a:ext uri="{FF2B5EF4-FFF2-40B4-BE49-F238E27FC236}">
                <a16:creationId xmlns:a16="http://schemas.microsoft.com/office/drawing/2014/main" id="{88027BDE-9332-47DA-8DAE-BB3C20FAAA77}"/>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260169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5" name="Subtitle 8">
            <a:extLst>
              <a:ext uri="{FF2B5EF4-FFF2-40B4-BE49-F238E27FC236}">
                <a16:creationId xmlns:a16="http://schemas.microsoft.com/office/drawing/2014/main" id="{D9DB4BAD-4362-45A9-9402-9F0B42FE3EC3}"/>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
        <p:nvSpPr>
          <p:cNvPr id="6" name="Title 1">
            <a:extLst>
              <a:ext uri="{FF2B5EF4-FFF2-40B4-BE49-F238E27FC236}">
                <a16:creationId xmlns:a16="http://schemas.microsoft.com/office/drawing/2014/main" id="{9C72001A-F30D-4B5B-8DCE-1715C9BAC9AE}"/>
              </a:ext>
            </a:extLst>
          </p:cNvPr>
          <p:cNvSpPr txBox="1">
            <a:spLocks/>
          </p:cNvSpPr>
          <p:nvPr/>
        </p:nvSpPr>
        <p:spPr>
          <a:xfrm>
            <a:off x="0" y="-406857"/>
            <a:ext cx="12191999" cy="14806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p>
        </p:txBody>
      </p:sp>
      <p:sp>
        <p:nvSpPr>
          <p:cNvPr id="7" name="Google Shape;953;p69">
            <a:extLst>
              <a:ext uri="{FF2B5EF4-FFF2-40B4-BE49-F238E27FC236}">
                <a16:creationId xmlns:a16="http://schemas.microsoft.com/office/drawing/2014/main" id="{C24A1791-318F-417A-A456-A019E1FD136B}"/>
              </a:ext>
            </a:extLst>
          </p:cNvPr>
          <p:cNvSpPr txBox="1"/>
          <p:nvPr/>
        </p:nvSpPr>
        <p:spPr>
          <a:xfrm>
            <a:off x="751063" y="5769886"/>
            <a:ext cx="4557784" cy="4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i="1" dirty="0" err="1">
                <a:solidFill>
                  <a:srgbClr val="222222"/>
                </a:solidFill>
                <a:latin typeface="Century Gothic"/>
                <a:ea typeface="Century Gothic"/>
                <a:cs typeface="Century Gothic"/>
                <a:sym typeface="Century Gothic"/>
              </a:rPr>
              <a:t>Modied</a:t>
            </a:r>
            <a:r>
              <a:rPr lang="en-GB" sz="1200" i="1" dirty="0">
                <a:solidFill>
                  <a:srgbClr val="222222"/>
                </a:solidFill>
                <a:latin typeface="Century Gothic"/>
                <a:ea typeface="Century Gothic"/>
                <a:cs typeface="Century Gothic"/>
                <a:sym typeface="Century Gothic"/>
              </a:rPr>
              <a:t> from Steiner and </a:t>
            </a:r>
            <a:r>
              <a:rPr lang="en-GB" sz="1200" i="1" dirty="0" err="1">
                <a:solidFill>
                  <a:srgbClr val="222222"/>
                </a:solidFill>
                <a:latin typeface="Century Gothic"/>
                <a:ea typeface="Century Gothic"/>
                <a:cs typeface="Century Gothic"/>
                <a:sym typeface="Century Gothic"/>
              </a:rPr>
              <a:t>Stefels</a:t>
            </a:r>
            <a:r>
              <a:rPr lang="en-GB" sz="1200" i="1" dirty="0">
                <a:solidFill>
                  <a:srgbClr val="222222"/>
                </a:solidFill>
                <a:latin typeface="Century Gothic"/>
                <a:ea typeface="Century Gothic"/>
                <a:cs typeface="Century Gothic"/>
                <a:sym typeface="Century Gothic"/>
              </a:rPr>
              <a:t> (Elementa, 2017)</a:t>
            </a:r>
            <a:endParaRPr sz="1200" i="1" dirty="0">
              <a:latin typeface="Century Gothic"/>
              <a:ea typeface="Century Gothic"/>
              <a:cs typeface="Century Gothic"/>
              <a:sym typeface="Century Gothic"/>
            </a:endParaRPr>
          </a:p>
        </p:txBody>
      </p:sp>
      <p:pic>
        <p:nvPicPr>
          <p:cNvPr id="8" name="Picture 7" descr="elementa-5-272-g1-3.png">
            <a:extLst>
              <a:ext uri="{FF2B5EF4-FFF2-40B4-BE49-F238E27FC236}">
                <a16:creationId xmlns:a16="http://schemas.microsoft.com/office/drawing/2014/main" id="{D258EF8F-D74E-4F9E-BEDC-6E2884ACD950}"/>
              </a:ext>
            </a:extLst>
          </p:cNvPr>
          <p:cNvPicPr>
            <a:picLocks noChangeAspect="1"/>
          </p:cNvPicPr>
          <p:nvPr/>
        </p:nvPicPr>
        <p:blipFill rotWithShape="1">
          <a:blip r:embed="rId3">
            <a:extLst>
              <a:ext uri="{28A0092B-C50C-407E-A947-70E740481C1C}">
                <a14:useLocalDpi xmlns:a14="http://schemas.microsoft.com/office/drawing/2010/main" val="0"/>
              </a:ext>
            </a:extLst>
          </a:blip>
          <a:srcRect l="6990" t="2395" r="1827" b="11070"/>
          <a:stretch/>
        </p:blipFill>
        <p:spPr>
          <a:xfrm>
            <a:off x="178315" y="2917174"/>
            <a:ext cx="5753828" cy="2798538"/>
          </a:xfrm>
          <a:prstGeom prst="rect">
            <a:avLst/>
          </a:prstGeom>
          <a:ln w="38100">
            <a:solidFill>
              <a:schemeClr val="tx1"/>
            </a:solidFill>
          </a:ln>
        </p:spPr>
      </p:pic>
      <p:sp>
        <p:nvSpPr>
          <p:cNvPr id="10" name="Rectangle 9">
            <a:extLst>
              <a:ext uri="{FF2B5EF4-FFF2-40B4-BE49-F238E27FC236}">
                <a16:creationId xmlns:a16="http://schemas.microsoft.com/office/drawing/2014/main" id="{CCAEC355-E98C-4812-8687-43D3F180A8EB}"/>
              </a:ext>
            </a:extLst>
          </p:cNvPr>
          <p:cNvSpPr/>
          <p:nvPr/>
        </p:nvSpPr>
        <p:spPr>
          <a:xfrm>
            <a:off x="0" y="12049"/>
            <a:ext cx="11997791" cy="2831544"/>
          </a:xfrm>
          <a:prstGeom prst="rect">
            <a:avLst/>
          </a:prstGeom>
        </p:spPr>
        <p:txBody>
          <a:bodyPr wrap="square">
            <a:spAutoFit/>
          </a:bodyPr>
          <a:lstStyle/>
          <a:p>
            <a:r>
              <a:rPr lang="de-DE" sz="2400" b="1" dirty="0" err="1">
                <a:latin typeface="Calibri" panose="020F0502020204030204" pitchFamily="34" charset="0"/>
                <a:cs typeface="Calibri" panose="020F0502020204030204" pitchFamily="34" charset="0"/>
              </a:rPr>
              <a:t>Sea</a:t>
            </a:r>
            <a:r>
              <a:rPr lang="de-DE" sz="2400" b="1" dirty="0">
                <a:latin typeface="Calibri" panose="020F0502020204030204" pitchFamily="34" charset="0"/>
                <a:cs typeface="Calibri" panose="020F0502020204030204" pitchFamily="34" charset="0"/>
              </a:rPr>
              <a:t> </a:t>
            </a:r>
            <a:r>
              <a:rPr lang="de-DE" sz="2400" b="1" dirty="0" err="1">
                <a:latin typeface="Calibri" panose="020F0502020204030204" pitchFamily="34" charset="0"/>
                <a:cs typeface="Calibri" panose="020F0502020204030204" pitchFamily="34" charset="0"/>
              </a:rPr>
              <a:t>ice</a:t>
            </a:r>
            <a:r>
              <a:rPr lang="de-DE" sz="2400" b="1" dirty="0">
                <a:latin typeface="Calibri" panose="020F0502020204030204" pitchFamily="34" charset="0"/>
                <a:cs typeface="Calibri" panose="020F0502020204030204" pitchFamily="34" charset="0"/>
              </a:rPr>
              <a:t> </a:t>
            </a:r>
            <a:r>
              <a:rPr lang="de-DE" sz="2400" b="1" dirty="0" err="1">
                <a:latin typeface="Calibri" panose="020F0502020204030204" pitchFamily="34" charset="0"/>
                <a:cs typeface="Calibri" panose="020F0502020204030204" pitchFamily="34" charset="0"/>
              </a:rPr>
              <a:t>biogeochemical</a:t>
            </a:r>
            <a:r>
              <a:rPr lang="de-DE" sz="2400" b="1" dirty="0">
                <a:latin typeface="Calibri" panose="020F0502020204030204" pitchFamily="34" charset="0"/>
                <a:cs typeface="Calibri" panose="020F0502020204030204" pitchFamily="34" charset="0"/>
              </a:rPr>
              <a:t> </a:t>
            </a:r>
            <a:r>
              <a:rPr lang="de-DE" sz="2400" b="1" dirty="0" err="1">
                <a:latin typeface="Calibri" panose="020F0502020204030204" pitchFamily="34" charset="0"/>
                <a:cs typeface="Calibri" panose="020F0502020204030204" pitchFamily="34" charset="0"/>
              </a:rPr>
              <a:t>processes</a:t>
            </a:r>
            <a:r>
              <a:rPr lang="de-DE" sz="2400" b="1"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i</a:t>
            </a:r>
            <a:r>
              <a:rPr lang="en-US" sz="2200" dirty="0">
                <a:latin typeface="Calibri" panose="020F0502020204030204" pitchFamily="34" charset="0"/>
                <a:cs typeface="Calibri" panose="020F0502020204030204" pitchFamily="34" charset="0"/>
              </a:rPr>
              <a:t>mpact the underlying seawater and remote water masses through effects on marine productivity, nutrient stocks, and releases of brine and meltwater</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Affect the atmospheric composition by controlling air-sea fluxes of gases and aerosols with the potential for significant climate feedbacks through direct and indirect (cloud) forcing mechanisms</a:t>
            </a:r>
          </a:p>
          <a:p>
            <a:endParaRPr lang="en-US" sz="2200" dirty="0">
              <a:latin typeface="Calibri" panose="020F0502020204030204" pitchFamily="34" charset="0"/>
              <a:cs typeface="Calibri" panose="020F0502020204030204" pitchFamily="34" charset="0"/>
            </a:endParaRPr>
          </a:p>
          <a:p>
            <a:r>
              <a:rPr lang="en-US" sz="2200" b="1" dirty="0">
                <a:latin typeface="Calibri" panose="020F0502020204030204" pitchFamily="34" charset="0"/>
                <a:cs typeface="Calibri" panose="020F0502020204030204" pitchFamily="34" charset="0"/>
              </a:rPr>
              <a:t>Terrestrial processes </a:t>
            </a:r>
            <a:r>
              <a:rPr lang="en-US" sz="2200" dirty="0">
                <a:latin typeface="Calibri" panose="020F0502020204030204" pitchFamily="34" charset="0"/>
                <a:cs typeface="Calibri" panose="020F0502020204030204" pitchFamily="34" charset="0"/>
              </a:rPr>
              <a:t>can impact sea-ice and ocean processes by transporting nutrients and carbon via riverine input and coastal erosion</a:t>
            </a:r>
          </a:p>
        </p:txBody>
      </p:sp>
      <p:sp>
        <p:nvSpPr>
          <p:cNvPr id="11" name="Rectangle 10">
            <a:extLst>
              <a:ext uri="{FF2B5EF4-FFF2-40B4-BE49-F238E27FC236}">
                <a16:creationId xmlns:a16="http://schemas.microsoft.com/office/drawing/2014/main" id="{EA225833-E548-472E-B553-B36EADCF9210}"/>
              </a:ext>
            </a:extLst>
          </p:cNvPr>
          <p:cNvSpPr/>
          <p:nvPr/>
        </p:nvSpPr>
        <p:spPr>
          <a:xfrm>
            <a:off x="6036818" y="2922337"/>
            <a:ext cx="6096000" cy="2800767"/>
          </a:xfrm>
          <a:prstGeom prst="rect">
            <a:avLst/>
          </a:prstGeom>
        </p:spPr>
        <p:txBody>
          <a:bodyPr>
            <a:spAutoFit/>
          </a:bodyPr>
          <a:lstStyle/>
          <a:p>
            <a:r>
              <a:rPr lang="en-US" sz="2200" dirty="0">
                <a:latin typeface="Calibri" panose="020F0502020204030204" pitchFamily="34" charset="0"/>
                <a:cs typeface="Calibri" panose="020F0502020204030204" pitchFamily="34" charset="0"/>
              </a:rPr>
              <a:t>Higher trophic levels of polar ecosystems are dependent on sea ice.</a:t>
            </a:r>
          </a:p>
          <a:p>
            <a:r>
              <a:rPr lang="en-US" sz="2200" dirty="0">
                <a:latin typeface="Calibri" panose="020F0502020204030204" pitchFamily="34" charset="0"/>
                <a:cs typeface="Calibri" panose="020F0502020204030204" pitchFamily="34" charset="0"/>
              </a:rPr>
              <a:t>Indigenous communities in the Arctic are affected by changes in sea-ice biogeochemistry through cascading ecosystem effects </a:t>
            </a:r>
          </a:p>
          <a:p>
            <a:r>
              <a:rPr lang="en-US" sz="2200" dirty="0">
                <a:latin typeface="Calibri" panose="020F0502020204030204" pitchFamily="34" charset="0"/>
                <a:cs typeface="Calibri" panose="020F0502020204030204" pitchFamily="34" charset="0"/>
              </a:rPr>
              <a:t>Changes in sea-ice structure and integrity will themselves impact the use of sea ice for cultural purposes and transportation.</a:t>
            </a:r>
          </a:p>
        </p:txBody>
      </p:sp>
      <p:sp>
        <p:nvSpPr>
          <p:cNvPr id="12" name="TextBox 11">
            <a:extLst>
              <a:ext uri="{FF2B5EF4-FFF2-40B4-BE49-F238E27FC236}">
                <a16:creationId xmlns:a16="http://schemas.microsoft.com/office/drawing/2014/main" id="{12D7C7A2-6ECE-459F-A730-A194494BA3F5}"/>
              </a:ext>
            </a:extLst>
          </p:cNvPr>
          <p:cNvSpPr txBox="1"/>
          <p:nvPr/>
        </p:nvSpPr>
        <p:spPr>
          <a:xfrm>
            <a:off x="2123074" y="4911802"/>
            <a:ext cx="1864310" cy="830997"/>
          </a:xfrm>
          <a:prstGeom prst="rect">
            <a:avLst/>
          </a:prstGeom>
          <a:solidFill>
            <a:schemeClr val="bg1">
              <a:lumMod val="85000"/>
            </a:schemeClr>
          </a:solidFill>
          <a:ln>
            <a:noFill/>
          </a:ln>
        </p:spPr>
        <p:txBody>
          <a:bodyPr wrap="square" rtlCol="0">
            <a:spAutoFit/>
          </a:bodyPr>
          <a:lstStyle/>
          <a:p>
            <a:pPr algn="ctr"/>
            <a:r>
              <a:rPr lang="de-DE" sz="1600" dirty="0"/>
              <a:t>Concept </a:t>
            </a:r>
            <a:r>
              <a:rPr lang="de-DE" sz="1600" dirty="0" err="1"/>
              <a:t>sea-ice</a:t>
            </a:r>
            <a:r>
              <a:rPr lang="de-DE" sz="1600" dirty="0"/>
              <a:t> – </a:t>
            </a:r>
            <a:r>
              <a:rPr lang="de-DE" sz="1600" dirty="0" err="1"/>
              <a:t>ocean</a:t>
            </a:r>
            <a:r>
              <a:rPr lang="de-DE" sz="1600" dirty="0"/>
              <a:t> – </a:t>
            </a:r>
            <a:r>
              <a:rPr lang="de-DE" sz="1600" dirty="0" err="1"/>
              <a:t>terrestrial</a:t>
            </a:r>
            <a:r>
              <a:rPr lang="de-DE" sz="1600" dirty="0"/>
              <a:t> </a:t>
            </a:r>
            <a:r>
              <a:rPr lang="de-DE" sz="1600" dirty="0" err="1"/>
              <a:t>interaction</a:t>
            </a:r>
            <a:endParaRPr lang="en-US" sz="1600" dirty="0"/>
          </a:p>
        </p:txBody>
      </p:sp>
    </p:spTree>
    <p:extLst>
      <p:ext uri="{BB962C8B-B14F-4D97-AF65-F5344CB8AC3E}">
        <p14:creationId xmlns:p14="http://schemas.microsoft.com/office/powerpoint/2010/main" val="79921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5" name="Subtitle 8">
            <a:extLst>
              <a:ext uri="{FF2B5EF4-FFF2-40B4-BE49-F238E27FC236}">
                <a16:creationId xmlns:a16="http://schemas.microsoft.com/office/drawing/2014/main" id="{D9DB4BAD-4362-45A9-9402-9F0B42FE3EC3}"/>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
        <p:nvSpPr>
          <p:cNvPr id="6" name="Title 1">
            <a:extLst>
              <a:ext uri="{FF2B5EF4-FFF2-40B4-BE49-F238E27FC236}">
                <a16:creationId xmlns:a16="http://schemas.microsoft.com/office/drawing/2014/main" id="{23393E0B-04C7-4BD9-9721-1BFF2EC6036A}"/>
              </a:ext>
            </a:extLst>
          </p:cNvPr>
          <p:cNvSpPr txBox="1">
            <a:spLocks/>
          </p:cNvSpPr>
          <p:nvPr/>
        </p:nvSpPr>
        <p:spPr>
          <a:xfrm>
            <a:off x="0" y="-271238"/>
            <a:ext cx="12191999" cy="14806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p>
        </p:txBody>
      </p:sp>
      <p:sp>
        <p:nvSpPr>
          <p:cNvPr id="10" name="Rectangle 9">
            <a:extLst>
              <a:ext uri="{FF2B5EF4-FFF2-40B4-BE49-F238E27FC236}">
                <a16:creationId xmlns:a16="http://schemas.microsoft.com/office/drawing/2014/main" id="{982BE4AE-1ECC-405B-BB55-B3615DA00788}"/>
              </a:ext>
            </a:extLst>
          </p:cNvPr>
          <p:cNvSpPr/>
          <p:nvPr/>
        </p:nvSpPr>
        <p:spPr>
          <a:xfrm>
            <a:off x="3661016" y="403815"/>
            <a:ext cx="4268545" cy="5386090"/>
          </a:xfrm>
          <a:prstGeom prst="rect">
            <a:avLst/>
          </a:prstGeom>
        </p:spPr>
        <p:txBody>
          <a:bodyPr wrap="square">
            <a:spAutoFit/>
          </a:bodyPr>
          <a:lstStyle/>
          <a:p>
            <a:pPr lvl="0">
              <a:buClr>
                <a:schemeClr val="dk1"/>
              </a:buClr>
              <a:buSzPts val="2000"/>
            </a:pPr>
            <a:r>
              <a:rPr lang="en-US" sz="2800" b="1" dirty="0">
                <a:solidFill>
                  <a:schemeClr val="dk1"/>
                </a:solidFill>
                <a:latin typeface="Calibri" panose="020F0502020204030204" pitchFamily="34" charset="0"/>
                <a:ea typeface="Century Gothic"/>
                <a:cs typeface="Calibri" panose="020F0502020204030204" pitchFamily="34" charset="0"/>
                <a:sym typeface="Century Gothic"/>
              </a:rPr>
              <a:t>Ecological consequences of Arctic sea ice decline:</a:t>
            </a:r>
          </a:p>
          <a:p>
            <a:pPr lvl="0">
              <a:buClr>
                <a:schemeClr val="dk1"/>
              </a:buClr>
              <a:buSzPts val="2000"/>
            </a:pPr>
            <a:endParaRPr lang="fi-FI" sz="2400" dirty="0">
              <a:solidFill>
                <a:schemeClr val="dk1"/>
              </a:solidFill>
              <a:latin typeface="Calibri" panose="020F0502020204030204" pitchFamily="34" charset="0"/>
              <a:ea typeface="Century Gothic"/>
              <a:cs typeface="Calibri" panose="020F0502020204030204" pitchFamily="34" charset="0"/>
              <a:sym typeface="Century Gothic"/>
            </a:endParaRPr>
          </a:p>
          <a:p>
            <a:pPr marL="342900" lvl="0" indent="-342900">
              <a:buClr>
                <a:schemeClr val="dk1"/>
              </a:buClr>
              <a:buSzPts val="2000"/>
              <a:buFont typeface="Arial"/>
              <a:buChar char="•"/>
            </a:pPr>
            <a:r>
              <a:rPr lang="fi-FI" sz="2400" dirty="0">
                <a:solidFill>
                  <a:schemeClr val="dk1"/>
                </a:solidFill>
                <a:latin typeface="Calibri" panose="020F0502020204030204" pitchFamily="34" charset="0"/>
                <a:ea typeface="Century Gothic"/>
                <a:cs typeface="Calibri" panose="020F0502020204030204" pitchFamily="34" charset="0"/>
                <a:sym typeface="Century Gothic"/>
              </a:rPr>
              <a:t>Greening on land and </a:t>
            </a:r>
            <a:r>
              <a:rPr lang="en-US" sz="2400" dirty="0">
                <a:latin typeface="Calibri" panose="020F0502020204030204" pitchFamily="34" charset="0"/>
                <a:cs typeface="Calibri" panose="020F0502020204030204" pitchFamily="34" charset="0"/>
              </a:rPr>
              <a:t>earlier plant growth</a:t>
            </a:r>
          </a:p>
          <a:p>
            <a:pPr marL="342900" lvl="0" indent="-342900">
              <a:buClr>
                <a:schemeClr val="dk1"/>
              </a:buClr>
              <a:buSzPts val="2000"/>
              <a:buFont typeface="Arial"/>
              <a:buChar char="•"/>
            </a:pPr>
            <a:endParaRPr lang="en-US" sz="2400" dirty="0">
              <a:latin typeface="Calibri" panose="020F0502020204030204" pitchFamily="34" charset="0"/>
              <a:cs typeface="Calibri" panose="020F0502020204030204" pitchFamily="34" charset="0"/>
            </a:endParaRPr>
          </a:p>
          <a:p>
            <a:pPr marL="342900" lvl="0" indent="-342900">
              <a:buClr>
                <a:schemeClr val="dk1"/>
              </a:buClr>
              <a:buSzPts val="2000"/>
              <a:buFont typeface="Arial"/>
              <a:buChar char="•"/>
            </a:pPr>
            <a:r>
              <a:rPr lang="en-US" sz="2400" dirty="0">
                <a:latin typeface="Calibri" panose="020F0502020204030204" pitchFamily="34" charset="0"/>
                <a:cs typeface="Calibri" panose="020F0502020204030204" pitchFamily="34" charset="0"/>
              </a:rPr>
              <a:t>Loss of critical habitat </a:t>
            </a:r>
            <a:r>
              <a:rPr lang="mr-IN" sz="2400" dirty="0">
                <a:latin typeface="Calibri" panose="020F0502020204030204" pitchFamily="34" charset="0"/>
                <a:cs typeface="Century Gothic"/>
              </a:rPr>
              <a:t>–</a:t>
            </a:r>
            <a:r>
              <a:rPr lang="en-US" sz="2400" dirty="0">
                <a:latin typeface="Calibri" panose="020F0502020204030204" pitchFamily="34" charset="0"/>
                <a:cs typeface="Calibri" panose="020F0502020204030204" pitchFamily="34" charset="0"/>
              </a:rPr>
              <a:t> reduction in population or possibly moving to land</a:t>
            </a:r>
          </a:p>
          <a:p>
            <a:pPr marL="342900" lvl="0" indent="-342900">
              <a:buClr>
                <a:schemeClr val="dk1"/>
              </a:buClr>
              <a:buSzPts val="2000"/>
              <a:buFont typeface="Arial"/>
              <a:buChar char="•"/>
            </a:pPr>
            <a:endParaRPr lang="en-US" sz="2400" dirty="0">
              <a:latin typeface="Calibri" panose="020F0502020204030204" pitchFamily="34" charset="0"/>
              <a:cs typeface="Calibri" panose="020F0502020204030204" pitchFamily="34" charset="0"/>
            </a:endParaRPr>
          </a:p>
          <a:p>
            <a:pPr marL="342900" lvl="0" indent="-342900">
              <a:buClr>
                <a:schemeClr val="dk1"/>
              </a:buClr>
              <a:buSzPts val="2000"/>
              <a:buFont typeface="Arial"/>
              <a:buChar char="•"/>
            </a:pPr>
            <a:r>
              <a:rPr lang="en-US" sz="2400" dirty="0">
                <a:latin typeface="Calibri" panose="020F0502020204030204" pitchFamily="34" charset="0"/>
                <a:cs typeface="Calibri" panose="020F0502020204030204" pitchFamily="34" charset="0"/>
              </a:rPr>
              <a:t>Change to a less nutritious diet</a:t>
            </a:r>
          </a:p>
          <a:p>
            <a:pPr marL="342900" lvl="0" indent="-342900">
              <a:buClr>
                <a:schemeClr val="dk1"/>
              </a:buClr>
              <a:buSzPts val="2000"/>
              <a:buFont typeface="Arial"/>
              <a:buChar char="•"/>
            </a:pPr>
            <a:endParaRPr lang="en-US" sz="2400" dirty="0">
              <a:latin typeface="Calibri" panose="020F0502020204030204" pitchFamily="34" charset="0"/>
              <a:cs typeface="Calibri" panose="020F0502020204030204" pitchFamily="34" charset="0"/>
            </a:endParaRPr>
          </a:p>
          <a:p>
            <a:pPr marL="342900" lvl="0" indent="-342900">
              <a:buClr>
                <a:schemeClr val="dk1"/>
              </a:buClr>
              <a:buSzPts val="2000"/>
              <a:buFont typeface="Arial"/>
              <a:buChar char="•"/>
            </a:pPr>
            <a:r>
              <a:rPr lang="en-US" sz="2400" dirty="0">
                <a:latin typeface="Calibri" panose="020F0502020204030204" pitchFamily="34" charset="0"/>
                <a:cs typeface="Calibri" panose="020F0502020204030204" pitchFamily="34" charset="0"/>
              </a:rPr>
              <a:t>Arrival of new species</a:t>
            </a:r>
          </a:p>
        </p:txBody>
      </p:sp>
      <p:sp>
        <p:nvSpPr>
          <p:cNvPr id="11" name="Google Shape;953;p69">
            <a:extLst>
              <a:ext uri="{FF2B5EF4-FFF2-40B4-BE49-F238E27FC236}">
                <a16:creationId xmlns:a16="http://schemas.microsoft.com/office/drawing/2014/main" id="{E5F1ED27-8959-4FE9-9A96-886B087A88D3}"/>
              </a:ext>
            </a:extLst>
          </p:cNvPr>
          <p:cNvSpPr txBox="1"/>
          <p:nvPr/>
        </p:nvSpPr>
        <p:spPr>
          <a:xfrm>
            <a:off x="103572" y="-82175"/>
            <a:ext cx="3762617" cy="4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i="1" dirty="0">
                <a:solidFill>
                  <a:srgbClr val="222222"/>
                </a:solidFill>
                <a:latin typeface="Century Gothic"/>
                <a:ea typeface="Century Gothic"/>
                <a:cs typeface="Century Gothic"/>
                <a:sym typeface="Century Gothic"/>
              </a:rPr>
              <a:t>Modified from Post et al (Science, 2013)</a:t>
            </a:r>
            <a:endParaRPr sz="1200" i="1" dirty="0">
              <a:latin typeface="Century Gothic"/>
              <a:ea typeface="Century Gothic"/>
              <a:cs typeface="Century Gothic"/>
              <a:sym typeface="Century Gothic"/>
            </a:endParaRPr>
          </a:p>
        </p:txBody>
      </p:sp>
      <p:pic>
        <p:nvPicPr>
          <p:cNvPr id="12" name="Picture 11" descr="Screen Shot 2020-05-01 at 15.21.06.png">
            <a:extLst>
              <a:ext uri="{FF2B5EF4-FFF2-40B4-BE49-F238E27FC236}">
                <a16:creationId xmlns:a16="http://schemas.microsoft.com/office/drawing/2014/main" id="{64088943-AA86-43AA-BAE9-713CC4734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339" y="1821621"/>
            <a:ext cx="4268545" cy="2748822"/>
          </a:xfrm>
          <a:prstGeom prst="rect">
            <a:avLst/>
          </a:prstGeom>
        </p:spPr>
      </p:pic>
      <p:grpSp>
        <p:nvGrpSpPr>
          <p:cNvPr id="16" name="Group 15">
            <a:extLst>
              <a:ext uri="{FF2B5EF4-FFF2-40B4-BE49-F238E27FC236}">
                <a16:creationId xmlns:a16="http://schemas.microsoft.com/office/drawing/2014/main" id="{2F06B61E-7B25-41C8-A121-259740E1A4D8}"/>
              </a:ext>
            </a:extLst>
          </p:cNvPr>
          <p:cNvGrpSpPr/>
          <p:nvPr/>
        </p:nvGrpSpPr>
        <p:grpSpPr>
          <a:xfrm>
            <a:off x="297366" y="198322"/>
            <a:ext cx="3039807" cy="5875878"/>
            <a:chOff x="206838" y="94355"/>
            <a:chExt cx="3039807" cy="5875878"/>
          </a:xfrm>
        </p:grpSpPr>
        <p:grpSp>
          <p:nvGrpSpPr>
            <p:cNvPr id="14" name="Group 13">
              <a:extLst>
                <a:ext uri="{FF2B5EF4-FFF2-40B4-BE49-F238E27FC236}">
                  <a16:creationId xmlns:a16="http://schemas.microsoft.com/office/drawing/2014/main" id="{AFAFB6DD-6497-443D-962B-0410EE30B264}"/>
                </a:ext>
              </a:extLst>
            </p:cNvPr>
            <p:cNvGrpSpPr/>
            <p:nvPr/>
          </p:nvGrpSpPr>
          <p:grpSpPr>
            <a:xfrm>
              <a:off x="206838" y="94355"/>
              <a:ext cx="3039807" cy="5875878"/>
              <a:chOff x="603682" y="982122"/>
              <a:chExt cx="3039807" cy="5875878"/>
            </a:xfrm>
          </p:grpSpPr>
          <p:pic>
            <p:nvPicPr>
              <p:cNvPr id="7" name="Picture 6" descr="https://lh6.googleusercontent.com/W04e37S_-1TLhp-V0ciSEpbQ2qLXFLoeoD1y5dRcQ03wcGAfoV_4Iui1hOpWZDRD63-kr14nQVgvEWiJmWZM7xYCVvZdWy9wxLL6Tiat6HmpmzHeXkOTbmDQ9upt4_dStDmF">
                <a:extLst>
                  <a:ext uri="{FF2B5EF4-FFF2-40B4-BE49-F238E27FC236}">
                    <a16:creationId xmlns:a16="http://schemas.microsoft.com/office/drawing/2014/main" id="{DD7CD4E6-ED15-46EB-B7B8-A8AD42950EA8}"/>
                  </a:ext>
                </a:extLst>
              </p:cNvPr>
              <p:cNvPicPr/>
              <p:nvPr/>
            </p:nvPicPr>
            <p:blipFill rotWithShape="1">
              <a:blip r:embed="rId4">
                <a:extLst>
                  <a:ext uri="{28A0092B-C50C-407E-A947-70E740481C1C}">
                    <a14:useLocalDpi xmlns:a14="http://schemas.microsoft.com/office/drawing/2010/main" val="0"/>
                  </a:ext>
                </a:extLst>
              </a:blip>
              <a:srcRect l="12687"/>
              <a:stretch/>
            </p:blipFill>
            <p:spPr bwMode="auto">
              <a:xfrm>
                <a:off x="603682" y="982122"/>
                <a:ext cx="3039807" cy="3001969"/>
              </a:xfrm>
              <a:prstGeom prst="rect">
                <a:avLst/>
              </a:prstGeom>
              <a:noFill/>
              <a:ln>
                <a:noFill/>
              </a:ln>
            </p:spPr>
          </p:pic>
          <p:pic>
            <p:nvPicPr>
              <p:cNvPr id="8" name="Picture 7" descr="https://lh5.googleusercontent.com/eJoYUVPUT3wihIR_U7poTXshFQC8K77gNnStUgqXnEJ8YqgeZgO8Ws8EmB-APCpagC75GcZkbiytKL7fpcduf9HLxKuHHvx74iPb2bbiaoTScGT0kWZEnRM8o7iiVpe-ONs-">
                <a:extLst>
                  <a:ext uri="{FF2B5EF4-FFF2-40B4-BE49-F238E27FC236}">
                    <a16:creationId xmlns:a16="http://schemas.microsoft.com/office/drawing/2014/main" id="{47954467-CF82-47F7-B3CE-72617BEE637E}"/>
                  </a:ext>
                </a:extLst>
              </p:cNvPr>
              <p:cNvPicPr/>
              <p:nvPr/>
            </p:nvPicPr>
            <p:blipFill rotWithShape="1">
              <a:blip r:embed="rId5">
                <a:extLst>
                  <a:ext uri="{28A0092B-C50C-407E-A947-70E740481C1C}">
                    <a14:useLocalDpi xmlns:a14="http://schemas.microsoft.com/office/drawing/2010/main" val="0"/>
                  </a:ext>
                </a:extLst>
              </a:blip>
              <a:srcRect l="13611"/>
              <a:stretch/>
            </p:blipFill>
            <p:spPr bwMode="auto">
              <a:xfrm>
                <a:off x="603682" y="3911142"/>
                <a:ext cx="2979762" cy="2946858"/>
              </a:xfrm>
              <a:prstGeom prst="rect">
                <a:avLst/>
              </a:prstGeom>
              <a:noFill/>
              <a:ln>
                <a:noFill/>
              </a:ln>
            </p:spPr>
          </p:pic>
          <p:sp>
            <p:nvSpPr>
              <p:cNvPr id="3" name="Rectangle 2">
                <a:extLst>
                  <a:ext uri="{FF2B5EF4-FFF2-40B4-BE49-F238E27FC236}">
                    <a16:creationId xmlns:a16="http://schemas.microsoft.com/office/drawing/2014/main" id="{D89DB339-4B39-4C51-B4E5-CF629DC00FA4}"/>
                  </a:ext>
                </a:extLst>
              </p:cNvPr>
              <p:cNvSpPr/>
              <p:nvPr/>
            </p:nvSpPr>
            <p:spPr>
              <a:xfrm>
                <a:off x="2894119" y="1514965"/>
                <a:ext cx="749369" cy="44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412D4-95BD-4FDA-9B5E-9A1D2D4D2387}"/>
                  </a:ext>
                </a:extLst>
              </p:cNvPr>
              <p:cNvSpPr/>
              <p:nvPr/>
            </p:nvSpPr>
            <p:spPr>
              <a:xfrm>
                <a:off x="2477942" y="4281959"/>
                <a:ext cx="749369" cy="44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row: Down 14">
              <a:extLst>
                <a:ext uri="{FF2B5EF4-FFF2-40B4-BE49-F238E27FC236}">
                  <a16:creationId xmlns:a16="http://schemas.microsoft.com/office/drawing/2014/main" id="{16ED23BF-019D-4AEB-B16F-D4ADFCEB3EDE}"/>
                </a:ext>
              </a:extLst>
            </p:cNvPr>
            <p:cNvSpPr/>
            <p:nvPr/>
          </p:nvSpPr>
          <p:spPr>
            <a:xfrm>
              <a:off x="2390724" y="2975061"/>
              <a:ext cx="689325" cy="973712"/>
            </a:xfrm>
            <a:prstGeom prst="downArrow">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971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6" name="Subtitle 2">
            <a:extLst>
              <a:ext uri="{FF2B5EF4-FFF2-40B4-BE49-F238E27FC236}">
                <a16:creationId xmlns:a16="http://schemas.microsoft.com/office/drawing/2014/main" id="{A8269937-9530-44C4-84B1-3B181BD4757A}"/>
              </a:ext>
            </a:extLst>
          </p:cNvPr>
          <p:cNvSpPr txBox="1">
            <a:spLocks/>
          </p:cNvSpPr>
          <p:nvPr/>
        </p:nvSpPr>
        <p:spPr>
          <a:xfrm>
            <a:off x="281124" y="279647"/>
            <a:ext cx="9510946" cy="3149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b="1" dirty="0">
                <a:latin typeface="Calibri" panose="020F0502020204030204" pitchFamily="34" charset="0"/>
                <a:cs typeface="Calibri" panose="020F0502020204030204" pitchFamily="34" charset="0"/>
              </a:rPr>
              <a:t>The Transpolar Drift </a:t>
            </a:r>
            <a:r>
              <a:rPr lang="en-GB" sz="2200" dirty="0">
                <a:latin typeface="Calibri" panose="020F0502020204030204" pitchFamily="34" charset="0"/>
                <a:cs typeface="Calibri" panose="020F0502020204030204" pitchFamily="34" charset="0"/>
              </a:rPr>
              <a:t>is emerging as a major biogeochemical feature of the Arctic transferring a broad range of shelf-derived material across the Arctic and potentially into the high latitude North Atlantic. Key questions are how shifts in future sea-ice dynamics will effect the current, its biogeochemical signature and biological effects. (Charrette et al., JGR Oceans, 2020, https://agupubs.onlinelibrary.wiley.com/doi/abs/10.1029/2019JC015920</a:t>
            </a:r>
            <a:r>
              <a:rPr lang="en-US" sz="2200" dirty="0">
                <a:latin typeface="Calibri" panose="020F0502020204030204" pitchFamily="34" charset="0"/>
                <a:cs typeface="Calibri" panose="020F0502020204030204" pitchFamily="34" charset="0"/>
              </a:rPr>
              <a:t>)</a:t>
            </a:r>
          </a:p>
          <a:p>
            <a:endParaRPr lang="en-US" sz="22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BF0C66B-577E-46BB-AF78-D29F25CA2307}"/>
              </a:ext>
            </a:extLst>
          </p:cNvPr>
          <p:cNvPicPr>
            <a:picLocks noChangeAspect="1"/>
          </p:cNvPicPr>
          <p:nvPr/>
        </p:nvPicPr>
        <p:blipFill rotWithShape="1">
          <a:blip r:embed="rId3"/>
          <a:srcRect l="9612" t="30680" r="36091" b="16230"/>
          <a:stretch/>
        </p:blipFill>
        <p:spPr>
          <a:xfrm>
            <a:off x="4548055" y="2439833"/>
            <a:ext cx="6132158" cy="3372683"/>
          </a:xfrm>
          <a:prstGeom prst="rect">
            <a:avLst/>
          </a:prstGeom>
        </p:spPr>
      </p:pic>
      <p:sp>
        <p:nvSpPr>
          <p:cNvPr id="8" name="Subtitle 8">
            <a:extLst>
              <a:ext uri="{FF2B5EF4-FFF2-40B4-BE49-F238E27FC236}">
                <a16:creationId xmlns:a16="http://schemas.microsoft.com/office/drawing/2014/main" id="{77D3EAE3-A68B-4160-9390-567C45A89B2E}"/>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14490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8" name="Subtitle 2">
            <a:extLst>
              <a:ext uri="{FF2B5EF4-FFF2-40B4-BE49-F238E27FC236}">
                <a16:creationId xmlns:a16="http://schemas.microsoft.com/office/drawing/2014/main" id="{EA66E12C-4495-409B-9319-B8D828D24177}"/>
              </a:ext>
            </a:extLst>
          </p:cNvPr>
          <p:cNvSpPr txBox="1">
            <a:spLocks/>
          </p:cNvSpPr>
          <p:nvPr/>
        </p:nvSpPr>
        <p:spPr>
          <a:xfrm>
            <a:off x="221723" y="1275410"/>
            <a:ext cx="6915923" cy="494927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n-US" sz="2200" dirty="0">
                <a:solidFill>
                  <a:schemeClr val="tx1">
                    <a:lumMod val="75000"/>
                    <a:lumOff val="25000"/>
                  </a:schemeClr>
                </a:solidFill>
                <a:latin typeface="Calibri" panose="020F0502020204030204" pitchFamily="34" charset="0"/>
                <a:cs typeface="Calibri" panose="020F0502020204030204" pitchFamily="34" charset="0"/>
              </a:rPr>
              <a:t>Around Greenland and Antarctica, much uncertainty concerns the </a:t>
            </a:r>
            <a:r>
              <a:rPr lang="en-US" sz="2400" b="1" dirty="0">
                <a:solidFill>
                  <a:schemeClr val="tx1">
                    <a:lumMod val="75000"/>
                    <a:lumOff val="25000"/>
                  </a:schemeClr>
                </a:solidFill>
                <a:latin typeface="Calibri" panose="020F0502020204030204" pitchFamily="34" charset="0"/>
                <a:cs typeface="Calibri" panose="020F0502020204030204" pitchFamily="34" charset="0"/>
              </a:rPr>
              <a:t>fate and effects on increasing discharge from the Ice Sheet into the ocean</a:t>
            </a:r>
            <a:r>
              <a:rPr lang="en-US" sz="2200" dirty="0">
                <a:solidFill>
                  <a:schemeClr val="tx1">
                    <a:lumMod val="75000"/>
                    <a:lumOff val="25000"/>
                  </a:schemeClr>
                </a:solidFill>
                <a:latin typeface="Calibri" panose="020F0502020204030204" pitchFamily="34" charset="0"/>
                <a:cs typeface="Calibri" panose="020F0502020204030204" pitchFamily="34" charset="0"/>
              </a:rPr>
              <a:t>. We know that glacier discharge plumes are responsible for driving mixing of heat, salinity and nutrients downstream of glacier termini. But how these plumes will respond in the future to the combined effects of terminus retreat and increasing discharge remains challenging to predict (de Andrés et al., The Cryosphere Discussions, 2020, www.the-cryosphere-discuss.net/tc-2019-264/).</a:t>
            </a:r>
          </a:p>
        </p:txBody>
      </p:sp>
      <p:grpSp>
        <p:nvGrpSpPr>
          <p:cNvPr id="10" name="Group 9">
            <a:extLst>
              <a:ext uri="{FF2B5EF4-FFF2-40B4-BE49-F238E27FC236}">
                <a16:creationId xmlns:a16="http://schemas.microsoft.com/office/drawing/2014/main" id="{60513581-07FA-4184-B08D-4A3CB9C1ABD9}"/>
              </a:ext>
            </a:extLst>
          </p:cNvPr>
          <p:cNvGrpSpPr/>
          <p:nvPr/>
        </p:nvGrpSpPr>
        <p:grpSpPr>
          <a:xfrm>
            <a:off x="7082536" y="1065903"/>
            <a:ext cx="4887741" cy="4231750"/>
            <a:chOff x="16277" y="1500973"/>
            <a:chExt cx="3763914" cy="3124293"/>
          </a:xfrm>
        </p:grpSpPr>
        <p:pic>
          <p:nvPicPr>
            <p:cNvPr id="11" name="Picture 10">
              <a:extLst>
                <a:ext uri="{FF2B5EF4-FFF2-40B4-BE49-F238E27FC236}">
                  <a16:creationId xmlns:a16="http://schemas.microsoft.com/office/drawing/2014/main" id="{172FAB04-F394-41A5-9876-7DC0CFCA9C7E}"/>
                </a:ext>
              </a:extLst>
            </p:cNvPr>
            <p:cNvPicPr>
              <a:picLocks noChangeAspect="1"/>
            </p:cNvPicPr>
            <p:nvPr/>
          </p:nvPicPr>
          <p:blipFill>
            <a:blip r:embed="rId3"/>
            <a:stretch>
              <a:fillRect/>
            </a:stretch>
          </p:blipFill>
          <p:spPr>
            <a:xfrm>
              <a:off x="771943" y="1500973"/>
              <a:ext cx="3008248" cy="3124293"/>
            </a:xfrm>
            <a:prstGeom prst="rect">
              <a:avLst/>
            </a:prstGeom>
          </p:spPr>
        </p:pic>
        <p:sp>
          <p:nvSpPr>
            <p:cNvPr id="12" name="TextBox 11">
              <a:extLst>
                <a:ext uri="{FF2B5EF4-FFF2-40B4-BE49-F238E27FC236}">
                  <a16:creationId xmlns:a16="http://schemas.microsoft.com/office/drawing/2014/main" id="{D234F059-28D1-4AFC-A9D8-6231984318F8}"/>
                </a:ext>
              </a:extLst>
            </p:cNvPr>
            <p:cNvSpPr txBox="1"/>
            <p:nvPr/>
          </p:nvSpPr>
          <p:spPr>
            <a:xfrm>
              <a:off x="16277" y="3868434"/>
              <a:ext cx="1597981" cy="431738"/>
            </a:xfrm>
            <a:prstGeom prst="rect">
              <a:avLst/>
            </a:prstGeom>
            <a:solidFill>
              <a:schemeClr val="bg1">
                <a:lumMod val="85000"/>
              </a:schemeClr>
            </a:solidFill>
            <a:ln>
              <a:noFill/>
            </a:ln>
          </p:spPr>
          <p:txBody>
            <a:bodyPr wrap="square" rtlCol="0" anchor="ctr">
              <a:spAutoFit/>
            </a:bodyPr>
            <a:lstStyle/>
            <a:p>
              <a:pPr algn="ctr"/>
              <a:r>
                <a:rPr lang="de-DE" sz="1600" dirty="0"/>
                <a:t>Concept glacier </a:t>
              </a:r>
              <a:r>
                <a:rPr lang="de-DE" sz="1600" dirty="0" err="1"/>
                <a:t>plume</a:t>
              </a:r>
              <a:endParaRPr lang="en-US" sz="1600" dirty="0"/>
            </a:p>
          </p:txBody>
        </p:sp>
      </p:grpSp>
      <p:sp>
        <p:nvSpPr>
          <p:cNvPr id="13" name="Subtitle 8">
            <a:extLst>
              <a:ext uri="{FF2B5EF4-FFF2-40B4-BE49-F238E27FC236}">
                <a16:creationId xmlns:a16="http://schemas.microsoft.com/office/drawing/2014/main" id="{B6B6D854-0ED2-47F2-9E7C-F16B9EAF058B}"/>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58355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5" name="Content Placeholder 2">
            <a:extLst>
              <a:ext uri="{FF2B5EF4-FFF2-40B4-BE49-F238E27FC236}">
                <a16:creationId xmlns:a16="http://schemas.microsoft.com/office/drawing/2014/main" id="{41551AA1-87C6-406E-8EA4-683C5AD48F2F}"/>
              </a:ext>
            </a:extLst>
          </p:cNvPr>
          <p:cNvSpPr txBox="1">
            <a:spLocks/>
          </p:cNvSpPr>
          <p:nvPr/>
        </p:nvSpPr>
        <p:spPr>
          <a:xfrm>
            <a:off x="253028" y="191899"/>
            <a:ext cx="10897325" cy="141453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n-US" sz="2000" dirty="0">
                <a:solidFill>
                  <a:schemeClr val="tx1">
                    <a:lumMod val="75000"/>
                    <a:lumOff val="25000"/>
                  </a:schemeClr>
                </a:solidFill>
                <a:latin typeface="Calibri" panose="020F0502020204030204" pitchFamily="34" charset="0"/>
                <a:cs typeface="Calibri" panose="020F0502020204030204" pitchFamily="34" charset="0"/>
              </a:rPr>
              <a:t>Despite its importance to the global climate system and the need for long-term quantitative data (pre-observational period) for future projections, sea ice is a relatively difficult parameter to reconstruct from the </a:t>
            </a:r>
            <a:r>
              <a:rPr lang="en-US" sz="2400" b="1" dirty="0" err="1">
                <a:solidFill>
                  <a:schemeClr val="tx1">
                    <a:lumMod val="75000"/>
                    <a:lumOff val="25000"/>
                  </a:schemeClr>
                </a:solidFill>
                <a:latin typeface="Calibri" panose="020F0502020204030204" pitchFamily="34" charset="0"/>
                <a:cs typeface="Calibri" panose="020F0502020204030204" pitchFamily="34" charset="0"/>
              </a:rPr>
              <a:t>palaeo</a:t>
            </a:r>
            <a:r>
              <a:rPr lang="en-US" sz="2400" b="1" dirty="0">
                <a:solidFill>
                  <a:schemeClr val="tx1">
                    <a:lumMod val="75000"/>
                    <a:lumOff val="25000"/>
                  </a:schemeClr>
                </a:solidFill>
                <a:latin typeface="Calibri" panose="020F0502020204030204" pitchFamily="34" charset="0"/>
                <a:cs typeface="Calibri" panose="020F0502020204030204" pitchFamily="34" charset="0"/>
              </a:rPr>
              <a:t> record</a:t>
            </a:r>
            <a:r>
              <a:rPr lang="en-US" sz="2000" dirty="0">
                <a:solidFill>
                  <a:schemeClr val="tx1">
                    <a:lumMod val="75000"/>
                    <a:lumOff val="25000"/>
                  </a:schemeClr>
                </a:solidFill>
                <a:latin typeface="Calibri" panose="020F0502020204030204" pitchFamily="34" charset="0"/>
                <a:cs typeface="Calibri" panose="020F0502020204030204" pitchFamily="34" charset="0"/>
              </a:rPr>
              <a:t>. This is because most biogenic proxies commonly used for sea ice reconstructions are only indirectly associated with sea ice.     </a:t>
            </a:r>
          </a:p>
        </p:txBody>
      </p:sp>
      <p:sp>
        <p:nvSpPr>
          <p:cNvPr id="6" name="Content Placeholder 2">
            <a:extLst>
              <a:ext uri="{FF2B5EF4-FFF2-40B4-BE49-F238E27FC236}">
                <a16:creationId xmlns:a16="http://schemas.microsoft.com/office/drawing/2014/main" id="{10A9FAF2-D38B-4220-97E1-46C0BD5AA881}"/>
              </a:ext>
            </a:extLst>
          </p:cNvPr>
          <p:cNvSpPr txBox="1">
            <a:spLocks/>
          </p:cNvSpPr>
          <p:nvPr/>
        </p:nvSpPr>
        <p:spPr>
          <a:xfrm>
            <a:off x="298785" y="1632810"/>
            <a:ext cx="7434616" cy="4591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75000"/>
                    <a:lumOff val="25000"/>
                  </a:schemeClr>
                </a:solidFill>
                <a:latin typeface="Calibri" panose="020F0502020204030204" pitchFamily="34" charset="0"/>
                <a:cs typeface="Calibri" panose="020F0502020204030204" pitchFamily="34" charset="0"/>
              </a:rPr>
              <a:t>Novel approaches are emerging, including sedimentary ancient DNA of obligate sea ice organisms (de Schepper et al., 2019, ISME J 13, 2566–2577), and highly-branched isoprenoid (HBIs) lipid biomarkers. The latter include HBIs produced by obligate sea ice diatoms (IP</a:t>
            </a:r>
            <a:r>
              <a:rPr lang="en-US" sz="2000" baseline="-25000" dirty="0">
                <a:solidFill>
                  <a:schemeClr val="tx1">
                    <a:lumMod val="75000"/>
                    <a:lumOff val="25000"/>
                  </a:schemeClr>
                </a:solidFill>
                <a:latin typeface="Calibri" panose="020F0502020204030204" pitchFamily="34" charset="0"/>
                <a:cs typeface="Calibri" panose="020F0502020204030204" pitchFamily="34" charset="0"/>
              </a:rPr>
              <a:t>25</a:t>
            </a:r>
            <a:r>
              <a:rPr lang="en-US" sz="2000" dirty="0">
                <a:solidFill>
                  <a:schemeClr val="tx1">
                    <a:lumMod val="75000"/>
                    <a:lumOff val="25000"/>
                  </a:schemeClr>
                </a:solidFill>
                <a:latin typeface="Calibri" panose="020F0502020204030204" pitchFamily="34" charset="0"/>
                <a:cs typeface="Calibri" panose="020F0502020204030204" pitchFamily="34" charset="0"/>
              </a:rPr>
              <a:t>, IPSO</a:t>
            </a:r>
            <a:r>
              <a:rPr lang="en-US" sz="2000" baseline="-25000" dirty="0">
                <a:solidFill>
                  <a:schemeClr val="tx1">
                    <a:lumMod val="75000"/>
                    <a:lumOff val="25000"/>
                  </a:schemeClr>
                </a:solidFill>
                <a:latin typeface="Calibri" panose="020F0502020204030204" pitchFamily="34" charset="0"/>
                <a:cs typeface="Calibri" panose="020F0502020204030204" pitchFamily="34" charset="0"/>
              </a:rPr>
              <a:t>25</a:t>
            </a:r>
            <a:r>
              <a:rPr lang="en-US" sz="2000" dirty="0">
                <a:solidFill>
                  <a:schemeClr val="tx1">
                    <a:lumMod val="75000"/>
                    <a:lumOff val="25000"/>
                  </a:schemeClr>
                </a:solidFill>
                <a:latin typeface="Calibri" panose="020F0502020204030204" pitchFamily="34" charset="0"/>
                <a:cs typeface="Calibri" panose="020F0502020204030204" pitchFamily="34" charset="0"/>
              </a:rPr>
              <a:t>) and open-water phytoplankton (HBI III, HBI IV) that can be used together to reconstruct seasonal spring sea ice and the seasonal sea ice edge (Belt, 2018, Org. Geochem. 125, 277–298). </a:t>
            </a:r>
          </a:p>
          <a:p>
            <a:pPr marL="0" indent="0" algn="just">
              <a:buNone/>
            </a:pPr>
            <a:r>
              <a:rPr lang="en-US" sz="2000" dirty="0">
                <a:solidFill>
                  <a:schemeClr val="tx1">
                    <a:lumMod val="75000"/>
                    <a:lumOff val="25000"/>
                  </a:schemeClr>
                </a:solidFill>
                <a:latin typeface="Calibri" panose="020F0502020204030204" pitchFamily="34" charset="0"/>
                <a:cs typeface="Calibri" panose="020F0502020204030204" pitchFamily="34" charset="0"/>
              </a:rPr>
              <a:t>Disregarding these advances, the confident use of biogenic indicators for </a:t>
            </a:r>
            <a:r>
              <a:rPr lang="en-US" sz="2000" dirty="0" err="1">
                <a:solidFill>
                  <a:schemeClr val="tx1">
                    <a:lumMod val="75000"/>
                    <a:lumOff val="25000"/>
                  </a:schemeClr>
                </a:solidFill>
                <a:latin typeface="Calibri" panose="020F0502020204030204" pitchFamily="34" charset="0"/>
                <a:cs typeface="Calibri" panose="020F0502020204030204" pitchFamily="34" charset="0"/>
              </a:rPr>
              <a:t>palaeo</a:t>
            </a:r>
            <a:r>
              <a:rPr lang="en-US" sz="2000" dirty="0">
                <a:solidFill>
                  <a:schemeClr val="tx1">
                    <a:lumMod val="75000"/>
                    <a:lumOff val="25000"/>
                  </a:schemeClr>
                </a:solidFill>
                <a:latin typeface="Calibri" panose="020F0502020204030204" pitchFamily="34" charset="0"/>
                <a:cs typeface="Calibri" panose="020F0502020204030204" pitchFamily="34" charset="0"/>
              </a:rPr>
              <a:t> sea ice reconstructions relies on an in-depth understanding of organism-proxy relationships, present-day proxy distributions vis-á-vis measured environmental parameters, as well as rigorous testing of, and comparison between, proxies (Limoges et al., 2018, J.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Geophys</a:t>
            </a:r>
            <a:r>
              <a:rPr lang="en-US" sz="2000" dirty="0">
                <a:solidFill>
                  <a:schemeClr val="tx1">
                    <a:lumMod val="75000"/>
                    <a:lumOff val="25000"/>
                  </a:schemeClr>
                </a:solidFill>
                <a:latin typeface="Calibri" panose="020F0502020204030204" pitchFamily="34" charset="0"/>
                <a:cs typeface="Calibri" panose="020F0502020204030204" pitchFamily="34" charset="0"/>
              </a:rPr>
              <a:t>. Res. </a:t>
            </a:r>
            <a:r>
              <a:rPr lang="en-US" sz="2000" dirty="0" err="1">
                <a:solidFill>
                  <a:schemeClr val="tx1">
                    <a:lumMod val="75000"/>
                    <a:lumOff val="25000"/>
                  </a:schemeClr>
                </a:solidFill>
                <a:latin typeface="Calibri" panose="020F0502020204030204" pitchFamily="34" charset="0"/>
                <a:cs typeface="Calibri" panose="020F0502020204030204" pitchFamily="34" charset="0"/>
              </a:rPr>
              <a:t>Biogeosci</a:t>
            </a:r>
            <a:r>
              <a:rPr lang="en-US" sz="2000" dirty="0">
                <a:solidFill>
                  <a:schemeClr val="tx1">
                    <a:lumMod val="75000"/>
                    <a:lumOff val="25000"/>
                  </a:schemeClr>
                </a:solidFill>
                <a:latin typeface="Calibri" panose="020F0502020204030204" pitchFamily="34" charset="0"/>
                <a:cs typeface="Calibri" panose="020F0502020204030204" pitchFamily="34" charset="0"/>
              </a:rPr>
              <a:t>., 123, 760–786).</a:t>
            </a:r>
            <a:endParaRPr lang="nb-NO" sz="2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273019A-42CD-4577-AE0D-6F8EC7A04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339" y="2047138"/>
            <a:ext cx="4146387" cy="3084973"/>
          </a:xfrm>
          <a:prstGeom prst="rect">
            <a:avLst/>
          </a:prstGeom>
        </p:spPr>
      </p:pic>
      <p:sp>
        <p:nvSpPr>
          <p:cNvPr id="8" name="Subtitle 8">
            <a:extLst>
              <a:ext uri="{FF2B5EF4-FFF2-40B4-BE49-F238E27FC236}">
                <a16:creationId xmlns:a16="http://schemas.microsoft.com/office/drawing/2014/main" id="{B39B3613-7B5E-411B-875B-A8F3C74B6709}"/>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165521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A127F912-024B-4DD0-8253-A9B4E45AAA39}"/>
              </a:ext>
            </a:extLst>
          </p:cNvPr>
          <p:cNvSpPr>
            <a:spLocks noGrp="1"/>
          </p:cNvSpPr>
          <p:nvPr>
            <p:ph type="subTitle" idx="1"/>
          </p:nvPr>
        </p:nvSpPr>
        <p:spPr>
          <a:xfrm>
            <a:off x="103572" y="6057494"/>
            <a:ext cx="12088429" cy="516429"/>
          </a:xfrm>
        </p:spPr>
        <p:txBody>
          <a:bodyPr>
            <a:noAutofit/>
          </a:bodyPr>
          <a:lstStyle/>
          <a:p>
            <a:r>
              <a:rPr lang="de-DE" sz="2200" dirty="0">
                <a:solidFill>
                  <a:schemeClr val="tx1">
                    <a:lumMod val="75000"/>
                    <a:lumOff val="25000"/>
                  </a:schemeClr>
                </a:solidFill>
              </a:rPr>
              <a:t>BG4/CL4/OS3 </a:t>
            </a:r>
            <a:r>
              <a:rPr lang="de-DE" sz="2200" dirty="0" err="1">
                <a:solidFill>
                  <a:schemeClr val="tx1">
                    <a:lumMod val="75000"/>
                    <a:lumOff val="25000"/>
                  </a:schemeClr>
                </a:solidFill>
              </a:rPr>
              <a:t>Cryosphere</a:t>
            </a:r>
            <a:r>
              <a:rPr lang="de-DE" sz="2200" dirty="0">
                <a:solidFill>
                  <a:schemeClr val="tx1">
                    <a:lumMod val="75000"/>
                    <a:lumOff val="25000"/>
                  </a:schemeClr>
                </a:solidFill>
              </a:rPr>
              <a:t> </a:t>
            </a:r>
            <a:r>
              <a:rPr lang="de-DE" sz="2200" dirty="0" err="1">
                <a:solidFill>
                  <a:schemeClr val="tx1">
                    <a:lumMod val="75000"/>
                    <a:lumOff val="25000"/>
                  </a:schemeClr>
                </a:solidFill>
              </a:rPr>
              <a:t>change</a:t>
            </a:r>
            <a:r>
              <a:rPr lang="de-DE" sz="2200" dirty="0">
                <a:solidFill>
                  <a:schemeClr val="tx1">
                    <a:lumMod val="75000"/>
                    <a:lumOff val="25000"/>
                  </a:schemeClr>
                </a:solidFill>
              </a:rPr>
              <a:t> </a:t>
            </a:r>
            <a:r>
              <a:rPr lang="de-DE" sz="2200" dirty="0" err="1">
                <a:solidFill>
                  <a:schemeClr val="tx1">
                    <a:lumMod val="75000"/>
                    <a:lumOff val="25000"/>
                  </a:schemeClr>
                </a:solidFill>
              </a:rPr>
              <a:t>impacts</a:t>
            </a:r>
            <a:r>
              <a:rPr lang="de-DE" sz="2200" dirty="0">
                <a:solidFill>
                  <a:schemeClr val="tx1">
                    <a:lumMod val="75000"/>
                    <a:lumOff val="25000"/>
                  </a:schemeClr>
                </a:solidFill>
              </a:rPr>
              <a:t> on marine </a:t>
            </a:r>
            <a:r>
              <a:rPr lang="de-DE" sz="2200" dirty="0" err="1">
                <a:solidFill>
                  <a:schemeClr val="tx1">
                    <a:lumMod val="75000"/>
                    <a:lumOff val="25000"/>
                  </a:schemeClr>
                </a:solidFill>
              </a:rPr>
              <a:t>ecosystems</a:t>
            </a:r>
            <a:r>
              <a:rPr lang="de-DE" sz="2200" dirty="0">
                <a:solidFill>
                  <a:schemeClr val="tx1">
                    <a:lumMod val="75000"/>
                    <a:lumOff val="25000"/>
                  </a:schemeClr>
                </a:solidFill>
              </a:rPr>
              <a:t> and </a:t>
            </a:r>
            <a:r>
              <a:rPr lang="de-DE" sz="2200" dirty="0" err="1">
                <a:solidFill>
                  <a:schemeClr val="tx1">
                    <a:lumMod val="75000"/>
                    <a:lumOff val="25000"/>
                  </a:schemeClr>
                </a:solidFill>
              </a:rPr>
              <a:t>biogeochemical</a:t>
            </a:r>
            <a:r>
              <a:rPr lang="de-DE" sz="2200" dirty="0">
                <a:solidFill>
                  <a:schemeClr val="tx1">
                    <a:lumMod val="75000"/>
                    <a:lumOff val="25000"/>
                  </a:schemeClr>
                </a:solidFill>
              </a:rPr>
              <a:t> </a:t>
            </a:r>
            <a:r>
              <a:rPr lang="de-DE" sz="2200" dirty="0" err="1">
                <a:solidFill>
                  <a:schemeClr val="tx1">
                    <a:lumMod val="75000"/>
                    <a:lumOff val="25000"/>
                  </a:schemeClr>
                </a:solidFill>
              </a:rPr>
              <a:t>cycling</a:t>
            </a:r>
            <a:endParaRPr lang="en-US" sz="22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097C965-AF15-4F69-8E71-DCF7FC95355D}"/>
              </a:ext>
            </a:extLst>
          </p:cNvPr>
          <p:cNvPicPr>
            <a:picLocks noChangeAspect="1"/>
          </p:cNvPicPr>
          <p:nvPr/>
        </p:nvPicPr>
        <p:blipFill>
          <a:blip r:embed="rId2"/>
          <a:stretch>
            <a:fillRect/>
          </a:stretch>
        </p:blipFill>
        <p:spPr>
          <a:xfrm>
            <a:off x="10846450" y="5572820"/>
            <a:ext cx="1286368" cy="484674"/>
          </a:xfrm>
          <a:prstGeom prst="rect">
            <a:avLst/>
          </a:prstGeom>
        </p:spPr>
      </p:pic>
      <p:sp>
        <p:nvSpPr>
          <p:cNvPr id="5" name="Content Placeholder 2">
            <a:extLst>
              <a:ext uri="{FF2B5EF4-FFF2-40B4-BE49-F238E27FC236}">
                <a16:creationId xmlns:a16="http://schemas.microsoft.com/office/drawing/2014/main" id="{9714E914-7644-4033-A9CF-C71B91E63425}"/>
              </a:ext>
            </a:extLst>
          </p:cNvPr>
          <p:cNvSpPr txBox="1">
            <a:spLocks/>
          </p:cNvSpPr>
          <p:nvPr/>
        </p:nvSpPr>
        <p:spPr>
          <a:xfrm>
            <a:off x="103572" y="171575"/>
            <a:ext cx="10886983" cy="273749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en-GB" sz="2200" dirty="0">
                <a:solidFill>
                  <a:schemeClr val="tx1">
                    <a:lumMod val="75000"/>
                    <a:lumOff val="25000"/>
                  </a:schemeClr>
                </a:solidFill>
                <a:latin typeface="Calibri" panose="020F0502020204030204" pitchFamily="34" charset="0"/>
                <a:cs typeface="Calibri" panose="020F0502020204030204" pitchFamily="34" charset="0"/>
              </a:rPr>
              <a:t>Some relatively large effects of increased freshening on the ocean are definitely under-studied. </a:t>
            </a:r>
            <a:r>
              <a:rPr lang="en-GB" sz="2400" b="1" dirty="0">
                <a:solidFill>
                  <a:schemeClr val="tx1">
                    <a:lumMod val="75000"/>
                    <a:lumOff val="25000"/>
                  </a:schemeClr>
                </a:solidFill>
                <a:latin typeface="Calibri" panose="020F0502020204030204" pitchFamily="34" charset="0"/>
                <a:cs typeface="Calibri" panose="020F0502020204030204" pitchFamily="34" charset="0"/>
              </a:rPr>
              <a:t>Arctic freshening </a:t>
            </a:r>
            <a:r>
              <a:rPr lang="en-GB" sz="2200" dirty="0">
                <a:solidFill>
                  <a:schemeClr val="tx1">
                    <a:lumMod val="75000"/>
                    <a:lumOff val="25000"/>
                  </a:schemeClr>
                </a:solidFill>
                <a:latin typeface="Calibri" panose="020F0502020204030204" pitchFamily="34" charset="0"/>
                <a:cs typeface="Calibri" panose="020F0502020204030204" pitchFamily="34" charset="0"/>
              </a:rPr>
              <a:t>and the resulting increase in ocean stratification exerts a strong influence on nutrient dynamics and thereby marine primary production. Recent work increases our ability to quantify the reduction in nutrient supply that occurs as increasing volumes of discharge are released into the Arctic. </a:t>
            </a:r>
          </a:p>
          <a:p>
            <a:pPr algn="just"/>
            <a:r>
              <a:rPr lang="en-GB" sz="2200" dirty="0">
                <a:solidFill>
                  <a:schemeClr val="tx1">
                    <a:lumMod val="75000"/>
                    <a:lumOff val="25000"/>
                  </a:schemeClr>
                </a:solidFill>
                <a:latin typeface="Calibri" panose="020F0502020204030204" pitchFamily="34" charset="0"/>
                <a:cs typeface="Calibri" panose="020F0502020204030204" pitchFamily="34" charset="0"/>
              </a:rPr>
              <a:t>(</a:t>
            </a:r>
            <a:r>
              <a:rPr lang="en-GB" sz="2200" dirty="0" err="1">
                <a:solidFill>
                  <a:schemeClr val="tx1">
                    <a:lumMod val="75000"/>
                    <a:lumOff val="25000"/>
                  </a:schemeClr>
                </a:solidFill>
                <a:latin typeface="Calibri" panose="020F0502020204030204" pitchFamily="34" charset="0"/>
                <a:cs typeface="Calibri" panose="020F0502020204030204" pitchFamily="34" charset="0"/>
              </a:rPr>
              <a:t>Randelhoff</a:t>
            </a:r>
            <a:r>
              <a:rPr lang="en-GB" sz="2200" dirty="0">
                <a:solidFill>
                  <a:schemeClr val="tx1">
                    <a:lumMod val="75000"/>
                    <a:lumOff val="25000"/>
                  </a:schemeClr>
                </a:solidFill>
                <a:latin typeface="Calibri" panose="020F0502020204030204" pitchFamily="34" charset="0"/>
                <a:cs typeface="Calibri" panose="020F0502020204030204" pitchFamily="34" charset="0"/>
              </a:rPr>
              <a:t> et al., 2020, www.frontiersin.org/articles/10.3389/fmars.2020.00150/full)</a:t>
            </a: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200" dirty="0">
              <a:solidFill>
                <a:schemeClr val="tx1">
                  <a:lumMod val="75000"/>
                  <a:lumOff val="25000"/>
                </a:schemeClr>
              </a:solidFill>
            </a:endParaRPr>
          </a:p>
        </p:txBody>
      </p:sp>
      <p:sp>
        <p:nvSpPr>
          <p:cNvPr id="6" name="Rectangle 5">
            <a:extLst>
              <a:ext uri="{FF2B5EF4-FFF2-40B4-BE49-F238E27FC236}">
                <a16:creationId xmlns:a16="http://schemas.microsoft.com/office/drawing/2014/main" id="{C603BCC1-5BA0-4AD2-9841-91ED56331E06}"/>
              </a:ext>
            </a:extLst>
          </p:cNvPr>
          <p:cNvSpPr/>
          <p:nvPr/>
        </p:nvSpPr>
        <p:spPr>
          <a:xfrm>
            <a:off x="103573" y="3858653"/>
            <a:ext cx="10886982" cy="2154436"/>
          </a:xfrm>
          <a:prstGeom prst="rect">
            <a:avLst/>
          </a:prstGeom>
        </p:spPr>
        <p:txBody>
          <a:bodyPr wrap="square">
            <a:spAutoFit/>
          </a:bodyPr>
          <a:lstStyle/>
          <a:p>
            <a:pPr algn="just"/>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Arctic river water and meltwater alike are known to perturb </a:t>
            </a:r>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carbonate system </a:t>
            </a:r>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negatively affect shell-forming organisms by amplifying ocean acidification. Due to low alkalinity, and a pCO</a:t>
            </a:r>
            <a:r>
              <a:rPr lang="en-GB" sz="2200" baseline="-250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2</a:t>
            </a:r>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under-saturation that arises when meltwater mixes with saline water, meltwater is particularly corrosive promoting ocean acidification, but also creating a large pCO</a:t>
            </a:r>
            <a:r>
              <a:rPr lang="en-GB" sz="2200" baseline="-250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2</a:t>
            </a:r>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sink in glacier-estuaries. </a:t>
            </a:r>
          </a:p>
          <a:p>
            <a:pPr algn="just"/>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22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Meire</a:t>
            </a:r>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et al., </a:t>
            </a:r>
            <a:r>
              <a:rPr lang="en-GB" sz="2200" dirty="0" err="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Biogeosciences</a:t>
            </a:r>
            <a:r>
              <a:rPr lang="en-GB" sz="2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2015, https://www.biogeosciences.net/12/2347/2015/)</a:t>
            </a:r>
            <a:endParaRPr lang="en-US" sz="2200" dirty="0">
              <a:solidFill>
                <a:schemeClr val="tx1">
                  <a:lumMod val="75000"/>
                  <a:lumOff val="25000"/>
                </a:schemeClr>
              </a:solidFill>
            </a:endParaRPr>
          </a:p>
        </p:txBody>
      </p:sp>
      <p:pic>
        <p:nvPicPr>
          <p:cNvPr id="7" name="Picture 6">
            <a:extLst>
              <a:ext uri="{FF2B5EF4-FFF2-40B4-BE49-F238E27FC236}">
                <a16:creationId xmlns:a16="http://schemas.microsoft.com/office/drawing/2014/main" id="{CC541BBD-A048-4425-91DB-3E8D19521B70}"/>
              </a:ext>
            </a:extLst>
          </p:cNvPr>
          <p:cNvPicPr>
            <a:picLocks noChangeAspect="1"/>
          </p:cNvPicPr>
          <p:nvPr/>
        </p:nvPicPr>
        <p:blipFill rotWithShape="1">
          <a:blip r:embed="rId3"/>
          <a:srcRect l="3586" t="34822" r="55276" b="51414"/>
          <a:stretch/>
        </p:blipFill>
        <p:spPr>
          <a:xfrm>
            <a:off x="573829" y="2308947"/>
            <a:ext cx="7386738" cy="1390225"/>
          </a:xfrm>
          <a:prstGeom prst="rect">
            <a:avLst/>
          </a:prstGeom>
        </p:spPr>
      </p:pic>
      <p:sp>
        <p:nvSpPr>
          <p:cNvPr id="8" name="Subtitle 8">
            <a:extLst>
              <a:ext uri="{FF2B5EF4-FFF2-40B4-BE49-F238E27FC236}">
                <a16:creationId xmlns:a16="http://schemas.microsoft.com/office/drawing/2014/main" id="{E096FF38-9470-4840-B929-226F16D6BF6E}"/>
              </a:ext>
            </a:extLst>
          </p:cNvPr>
          <p:cNvSpPr txBox="1">
            <a:spLocks/>
          </p:cNvSpPr>
          <p:nvPr/>
        </p:nvSpPr>
        <p:spPr>
          <a:xfrm>
            <a:off x="5770486" y="6391884"/>
            <a:ext cx="6362334" cy="4270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de-DE" sz="1600" i="1" dirty="0" err="1">
                <a:solidFill>
                  <a:schemeClr val="tx1"/>
                </a:solidFill>
              </a:rPr>
              <a:t>Introduction</a:t>
            </a:r>
            <a:r>
              <a:rPr lang="de-DE" sz="1600" i="1" dirty="0">
                <a:solidFill>
                  <a:schemeClr val="tx1"/>
                </a:solidFill>
              </a:rPr>
              <a:t> </a:t>
            </a:r>
            <a:r>
              <a:rPr lang="de-DE" sz="1600" i="1" dirty="0" err="1">
                <a:solidFill>
                  <a:schemeClr val="tx1"/>
                </a:solidFill>
              </a:rPr>
              <a:t>slides</a:t>
            </a:r>
            <a:r>
              <a:rPr lang="de-DE" sz="1600" i="1" dirty="0">
                <a:solidFill>
                  <a:schemeClr val="tx1"/>
                </a:solidFill>
              </a:rPr>
              <a:t> </a:t>
            </a:r>
            <a:r>
              <a:rPr lang="de-DE" sz="1600" i="1" dirty="0" err="1">
                <a:solidFill>
                  <a:schemeClr val="tx1"/>
                </a:solidFill>
              </a:rPr>
              <a:t>by</a:t>
            </a:r>
            <a:r>
              <a:rPr lang="de-DE" sz="1600" i="1" dirty="0">
                <a:solidFill>
                  <a:schemeClr val="tx1"/>
                </a:solidFill>
              </a:rPr>
              <a:t> M Hopwood, S Ribeiro, H C </a:t>
            </a:r>
            <a:r>
              <a:rPr lang="de-DE" sz="1600" i="1" dirty="0" err="1">
                <a:solidFill>
                  <a:schemeClr val="tx1"/>
                </a:solidFill>
              </a:rPr>
              <a:t>Ng</a:t>
            </a:r>
            <a:r>
              <a:rPr lang="de-DE" sz="1600" i="1" dirty="0">
                <a:solidFill>
                  <a:schemeClr val="tx1"/>
                </a:solidFill>
              </a:rPr>
              <a:t> and L </a:t>
            </a:r>
            <a:r>
              <a:rPr lang="de-DE" sz="1600" i="1" dirty="0" err="1">
                <a:solidFill>
                  <a:schemeClr val="tx1"/>
                </a:solidFill>
              </a:rPr>
              <a:t>Tedesco</a:t>
            </a:r>
            <a:endParaRPr lang="en-US" sz="1600" i="1" dirty="0">
              <a:solidFill>
                <a:schemeClr val="tx1"/>
              </a:solidFill>
            </a:endParaRPr>
          </a:p>
        </p:txBody>
      </p:sp>
    </p:spTree>
    <p:extLst>
      <p:ext uri="{BB962C8B-B14F-4D97-AF65-F5344CB8AC3E}">
        <p14:creationId xmlns:p14="http://schemas.microsoft.com/office/powerpoint/2010/main" val="17016465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1614</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Hopwood, Mark James</dc:creator>
  <cp:lastModifiedBy>Hopwood, Mark James</cp:lastModifiedBy>
  <cp:revision>40</cp:revision>
  <dcterms:created xsi:type="dcterms:W3CDTF">2020-04-23T14:16:43Z</dcterms:created>
  <dcterms:modified xsi:type="dcterms:W3CDTF">2020-05-01T13:08:17Z</dcterms:modified>
</cp:coreProperties>
</file>