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61" r:id="rId5"/>
    <p:sldId id="257" r:id="rId6"/>
    <p:sldId id="260" r:id="rId7"/>
    <p:sldId id="259"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D64"/>
    <a:srgbClr val="D97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320B7-6D9B-469C-A66F-EC01A7FE15DB}" v="5" dt="2020-04-23T09:52:40.834"/>
    <p1510:client id="{0DA29EA6-042C-4E47-9869-A8E1EF846A02}" v="21" dt="2020-04-23T09:53:50.819"/>
    <p1510:client id="{18681C92-16E2-432C-ABB0-27B9CE9338F4}" v="12" dt="2020-04-22T14:35:52.634"/>
    <p1510:client id="{23E10A95-9CF6-4AD0-BF4B-EB6B6E9918EA}" v="240" dt="2020-04-22T14:40:58.376"/>
    <p1510:client id="{23EF9706-E452-4F9F-9E41-ADEA8E5C559C}" v="6" dt="2020-04-23T11:09:05.203"/>
    <p1510:client id="{67E570C9-9B63-4966-B621-246081BE9219}" v="45" dt="2020-04-22T14:29:02.144"/>
    <p1510:client id="{75E50BDC-950B-4B86-813F-39F8A546EEF2}" v="2" dt="2020-04-22T14:37:15.604"/>
    <p1510:client id="{76EA2D3D-DBF0-4323-B3CF-4CF2DCB5F4FF}" v="33" dt="2020-04-23T13:40:40.699"/>
    <p1510:client id="{773A4291-7775-494D-B62E-65F35B5F11A5}" v="16" dt="2020-04-22T19:53:10.227"/>
    <p1510:client id="{88CD5226-B5E6-448A-8DC1-EFA4A2B1A866}" v="71" dt="2020-04-23T09:47:19.364"/>
    <p1510:client id="{8D7B8A1E-C116-4A36-9A28-FBDE5470A1A9}" v="39" dt="2020-04-23T11:08:52.613"/>
    <p1510:client id="{A0BD8B68-8F89-4A9A-9C48-937B99A3F3F5}" v="77" dt="2020-04-22T18:37:52.964"/>
    <p1510:client id="{AF541735-3C3A-4727-81ED-9EEA0DA367B9}" v="94" dt="2020-04-22T14:28:45.520"/>
    <p1510:client id="{B10DF999-55F7-498D-9F94-A4B96D243B3A}" v="12" dt="2020-04-23T11:06:26.193"/>
    <p1510:client id="{BC9D7B7F-7AAF-2148-9DA0-69AD492D0FF8}" v="267" dt="2020-04-23T08:59:36.875"/>
    <p1510:client id="{C62D9840-9EEF-4FA7-88D3-DA560D910AF4}" v="160" dt="2020-04-23T11:10:00.968"/>
    <p1510:client id="{D7E59D85-0949-4BAC-8E87-BA3F68667925}" v="183" dt="2020-04-22T14:49:54.760"/>
    <p1510:client id="{EA33861D-B920-421A-8FE6-BAE23F0E06DD}" v="7" dt="2020-04-22T15:05:21.934"/>
    <p1510:client id="{F0622561-B5BB-40FC-A52C-013463F7212C}" v="4" dt="2020-04-23T09:52:14.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849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6674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344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061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7197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355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393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4542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743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9237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747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984722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gu2020.eu/sharing_geoscience_online/presentation_upload_recipe.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mailto:c.mccloskey@cranfield.ac.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5BC5739-3B32-4B56-8A12-244F0A83DC17}"/>
              </a:ext>
            </a:extLst>
          </p:cNvPr>
          <p:cNvPicPr>
            <a:picLocks noChangeAspect="1"/>
          </p:cNvPicPr>
          <p:nvPr/>
        </p:nvPicPr>
        <p:blipFill>
          <a:blip r:embed="rId2"/>
          <a:stretch>
            <a:fillRect/>
          </a:stretch>
        </p:blipFill>
        <p:spPr>
          <a:xfrm>
            <a:off x="-4314" y="-5985"/>
            <a:ext cx="9141843" cy="6866376"/>
          </a:xfrm>
          <a:prstGeom prst="rect">
            <a:avLst/>
          </a:prstGeom>
        </p:spPr>
      </p:pic>
      <p:sp>
        <p:nvSpPr>
          <p:cNvPr id="2" name="Title 1">
            <a:extLst>
              <a:ext uri="{FF2B5EF4-FFF2-40B4-BE49-F238E27FC236}">
                <a16:creationId xmlns:a16="http://schemas.microsoft.com/office/drawing/2014/main" id="{10E1D602-26A3-AF4D-8C3A-F91F356C2F53}"/>
              </a:ext>
            </a:extLst>
          </p:cNvPr>
          <p:cNvSpPr>
            <a:spLocks noGrp="1"/>
          </p:cNvSpPr>
          <p:nvPr>
            <p:ph type="ctrTitle"/>
          </p:nvPr>
        </p:nvSpPr>
        <p:spPr>
          <a:xfrm>
            <a:off x="35944" y="74528"/>
            <a:ext cx="9072112" cy="1696403"/>
          </a:xfrm>
        </p:spPr>
        <p:txBody>
          <a:bodyPr>
            <a:normAutofit fontScale="90000"/>
          </a:bodyPr>
          <a:lstStyle/>
          <a:p>
            <a:r>
              <a:rPr lang="en-GB" b="1">
                <a:solidFill>
                  <a:schemeClr val="bg1"/>
                </a:solidFill>
              </a:rPr>
              <a:t>Soils and the Critical Zone: carbon, resilience, and change</a:t>
            </a:r>
            <a:endParaRPr lang="en-US">
              <a:solidFill>
                <a:schemeClr val="bg1"/>
              </a:solidFill>
            </a:endParaRPr>
          </a:p>
        </p:txBody>
      </p:sp>
      <p:sp>
        <p:nvSpPr>
          <p:cNvPr id="3" name="Subtitle 2">
            <a:extLst>
              <a:ext uri="{FF2B5EF4-FFF2-40B4-BE49-F238E27FC236}">
                <a16:creationId xmlns:a16="http://schemas.microsoft.com/office/drawing/2014/main" id="{EEDF85EF-7094-AC4D-A210-BF2B4D115594}"/>
              </a:ext>
            </a:extLst>
          </p:cNvPr>
          <p:cNvSpPr>
            <a:spLocks noGrp="1"/>
          </p:cNvSpPr>
          <p:nvPr>
            <p:ph type="subTitle" idx="1"/>
          </p:nvPr>
        </p:nvSpPr>
        <p:spPr>
          <a:xfrm>
            <a:off x="-7188" y="1890662"/>
            <a:ext cx="9158376" cy="3520668"/>
          </a:xfrm>
          <a:solidFill>
            <a:srgbClr val="E3BD64">
              <a:alpha val="15000"/>
            </a:srgbClr>
          </a:solidFill>
        </p:spPr>
        <p:txBody>
          <a:bodyPr vert="horz" lIns="91440" tIns="45720" rIns="91440" bIns="45720" rtlCol="0" anchor="t">
            <a:normAutofit lnSpcReduction="10000"/>
          </a:bodyPr>
          <a:lstStyle/>
          <a:p>
            <a:endParaRPr lang="en-GB" b="1">
              <a:solidFill>
                <a:schemeClr val="bg1"/>
              </a:solidFill>
            </a:endParaRPr>
          </a:p>
          <a:p>
            <a:r>
              <a:rPr lang="en-GB" sz="3200" b="1">
                <a:solidFill>
                  <a:schemeClr val="bg1"/>
                </a:solidFill>
              </a:rPr>
              <a:t>Convener: Chris McCloskey</a:t>
            </a:r>
            <a:endParaRPr lang="en-GB" sz="3200" b="1">
              <a:solidFill>
                <a:schemeClr val="bg1"/>
              </a:solidFill>
              <a:cs typeface="Calibri"/>
            </a:endParaRPr>
          </a:p>
          <a:p>
            <a:r>
              <a:rPr lang="en-GB" sz="3200" b="1">
                <a:solidFill>
                  <a:schemeClr val="bg1"/>
                </a:solidFill>
              </a:rPr>
              <a:t> Co-conveners: Emily Dowdeswell-Downey, Dan Evans, Victoria Janes-Bassett</a:t>
            </a:r>
            <a:endParaRPr lang="en-GB" sz="3200" b="1">
              <a:solidFill>
                <a:schemeClr val="bg1"/>
              </a:solidFill>
              <a:cs typeface="Calibri"/>
            </a:endParaRPr>
          </a:p>
          <a:p>
            <a:endParaRPr lang="en-GB" sz="2800" b="1">
              <a:solidFill>
                <a:schemeClr val="bg1"/>
              </a:solidFill>
            </a:endParaRPr>
          </a:p>
          <a:p>
            <a:endParaRPr lang="en-GB" sz="2800" b="1">
              <a:solidFill>
                <a:schemeClr val="bg1"/>
              </a:solidFill>
            </a:endParaRPr>
          </a:p>
          <a:p>
            <a:r>
              <a:rPr lang="en-GB" sz="2800" b="1">
                <a:solidFill>
                  <a:schemeClr val="bg1"/>
                </a:solidFill>
              </a:rPr>
              <a:t>SSS5.8 | Mon, 04 May, 14:00–15:45</a:t>
            </a:r>
            <a:endParaRPr lang="en-US" sz="2800" b="1">
              <a:solidFill>
                <a:schemeClr val="bg1"/>
              </a:solidFill>
              <a:cs typeface="Calibri"/>
            </a:endParaRPr>
          </a:p>
        </p:txBody>
      </p:sp>
      <p:pic>
        <p:nvPicPr>
          <p:cNvPr id="4" name="Picture 3">
            <a:extLst>
              <a:ext uri="{FF2B5EF4-FFF2-40B4-BE49-F238E27FC236}">
                <a16:creationId xmlns:a16="http://schemas.microsoft.com/office/drawing/2014/main" id="{A9ED45A8-6C8E-F044-8D9D-02F7015FF26B}"/>
              </a:ext>
            </a:extLst>
          </p:cNvPr>
          <p:cNvPicPr>
            <a:picLocks noChangeAspect="1"/>
          </p:cNvPicPr>
          <p:nvPr/>
        </p:nvPicPr>
        <p:blipFill rotWithShape="1">
          <a:blip r:embed="rId3"/>
          <a:srcRect t="31250" b="34798"/>
          <a:stretch/>
        </p:blipFill>
        <p:spPr>
          <a:xfrm>
            <a:off x="2133600" y="5481939"/>
            <a:ext cx="4876800" cy="1241822"/>
          </a:xfrm>
          <a:prstGeom prst="rect">
            <a:avLst/>
          </a:prstGeom>
        </p:spPr>
      </p:pic>
    </p:spTree>
    <p:extLst>
      <p:ext uri="{BB962C8B-B14F-4D97-AF65-F5344CB8AC3E}">
        <p14:creationId xmlns:p14="http://schemas.microsoft.com/office/powerpoint/2010/main" val="2624378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l="-6000" r="-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3D6AB-F4C7-6647-A1AF-C27966F0F7BD}"/>
              </a:ext>
            </a:extLst>
          </p:cNvPr>
          <p:cNvPicPr>
            <a:picLocks noChangeAspect="1"/>
          </p:cNvPicPr>
          <p:nvPr/>
        </p:nvPicPr>
        <p:blipFill rotWithShape="1">
          <a:blip r:embed="rId3"/>
          <a:srcRect/>
          <a:stretch/>
        </p:blipFill>
        <p:spPr>
          <a:xfrm>
            <a:off x="731354" y="1751337"/>
            <a:ext cx="1807649" cy="180764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a:extLst>
              <a:ext uri="{FF2B5EF4-FFF2-40B4-BE49-F238E27FC236}">
                <a16:creationId xmlns:a16="http://schemas.microsoft.com/office/drawing/2014/main" id="{E408E135-63A2-8D4B-93AA-AED40C403965}"/>
              </a:ext>
            </a:extLst>
          </p:cNvPr>
          <p:cNvPicPr>
            <a:picLocks noChangeAspect="1"/>
          </p:cNvPicPr>
          <p:nvPr/>
        </p:nvPicPr>
        <p:blipFill rotWithShape="1">
          <a:blip r:embed="rId4"/>
          <a:srcRect r="3" b="3"/>
          <a:stretch/>
        </p:blipFill>
        <p:spPr>
          <a:xfrm>
            <a:off x="4628281" y="1751337"/>
            <a:ext cx="1807649" cy="180764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a:extLst>
              <a:ext uri="{FF2B5EF4-FFF2-40B4-BE49-F238E27FC236}">
                <a16:creationId xmlns:a16="http://schemas.microsoft.com/office/drawing/2014/main" id="{B2BD1878-7C67-9847-85A1-142223E41BA6}"/>
              </a:ext>
            </a:extLst>
          </p:cNvPr>
          <p:cNvPicPr>
            <a:picLocks noChangeAspect="1"/>
          </p:cNvPicPr>
          <p:nvPr/>
        </p:nvPicPr>
        <p:blipFill rotWithShape="1">
          <a:blip r:embed="rId5"/>
          <a:srcRect t="2174" r="-4" b="18113"/>
          <a:stretch/>
        </p:blipFill>
        <p:spPr>
          <a:xfrm>
            <a:off x="6604997" y="1751337"/>
            <a:ext cx="1807649" cy="180764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6" name="Picture 5">
            <a:extLst>
              <a:ext uri="{FF2B5EF4-FFF2-40B4-BE49-F238E27FC236}">
                <a16:creationId xmlns:a16="http://schemas.microsoft.com/office/drawing/2014/main" id="{E01D6E68-F9C4-784B-8E03-24A142C820CE}"/>
              </a:ext>
            </a:extLst>
          </p:cNvPr>
          <p:cNvPicPr>
            <a:picLocks noChangeAspect="1"/>
          </p:cNvPicPr>
          <p:nvPr/>
        </p:nvPicPr>
        <p:blipFill rotWithShape="1">
          <a:blip r:embed="rId6"/>
          <a:srcRect r="-8" b="-8"/>
          <a:stretch/>
        </p:blipFill>
        <p:spPr>
          <a:xfrm>
            <a:off x="2689234" y="1751337"/>
            <a:ext cx="1807649" cy="180764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11" name="Rectangle 10">
            <a:extLst>
              <a:ext uri="{FF2B5EF4-FFF2-40B4-BE49-F238E27FC236}">
                <a16:creationId xmlns:a16="http://schemas.microsoft.com/office/drawing/2014/main" id="{95C9A769-74DC-544F-B143-8B69ED67CD91}"/>
              </a:ext>
            </a:extLst>
          </p:cNvPr>
          <p:cNvSpPr/>
          <p:nvPr/>
        </p:nvSpPr>
        <p:spPr>
          <a:xfrm>
            <a:off x="6620137" y="3721475"/>
            <a:ext cx="1890913" cy="184560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Victoria Janes-Bassett</a:t>
            </a:r>
          </a:p>
          <a:p>
            <a:pPr algn="ctr"/>
            <a:r>
              <a:rPr lang="en-US" sz="1350" dirty="0"/>
              <a:t>Lancaster University, UK</a:t>
            </a:r>
            <a:endParaRPr lang="en-US" sz="1350" dirty="0">
              <a:cs typeface="Calibri"/>
            </a:endParaRPr>
          </a:p>
          <a:p>
            <a:pPr algn="ctr"/>
            <a:endParaRPr lang="en-US" sz="1050"/>
          </a:p>
          <a:p>
            <a:pPr algn="ctr"/>
            <a:r>
              <a:rPr lang="en-US" sz="1050" dirty="0"/>
              <a:t>Research Associate</a:t>
            </a:r>
            <a:endParaRPr lang="en-US" sz="1050" dirty="0">
              <a:cs typeface="Calibri"/>
            </a:endParaRPr>
          </a:p>
          <a:p>
            <a:pPr algn="ctr"/>
            <a:endParaRPr lang="en-US" sz="1050"/>
          </a:p>
          <a:p>
            <a:pPr algn="ctr"/>
            <a:r>
              <a:rPr lang="en-US" sz="1050" dirty="0"/>
              <a:t>Interests: Environmental modelling, biogeochemical cycling and land use</a:t>
            </a:r>
            <a:endParaRPr lang="en-US" sz="1050" dirty="0">
              <a:cs typeface="Calibri"/>
            </a:endParaRPr>
          </a:p>
          <a:p>
            <a:pPr algn="ctr"/>
            <a:endParaRPr lang="en-US" sz="700" dirty="0">
              <a:cs typeface="Calibri"/>
            </a:endParaRPr>
          </a:p>
          <a:p>
            <a:pPr algn="ctr"/>
            <a:r>
              <a:rPr lang="en-US" sz="1050" dirty="0"/>
              <a:t>v.janes@lancaster.ac.uk</a:t>
            </a:r>
          </a:p>
        </p:txBody>
      </p:sp>
      <p:sp>
        <p:nvSpPr>
          <p:cNvPr id="12" name="Rectangle 11">
            <a:extLst>
              <a:ext uri="{FF2B5EF4-FFF2-40B4-BE49-F238E27FC236}">
                <a16:creationId xmlns:a16="http://schemas.microsoft.com/office/drawing/2014/main" id="{D66A3078-0A1A-6C44-9392-E31C304CCB72}"/>
              </a:ext>
            </a:extLst>
          </p:cNvPr>
          <p:cNvSpPr/>
          <p:nvPr/>
        </p:nvSpPr>
        <p:spPr>
          <a:xfrm>
            <a:off x="4628282" y="3721475"/>
            <a:ext cx="1906052" cy="184560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Dan Evans</a:t>
            </a:r>
          </a:p>
          <a:p>
            <a:pPr algn="ctr"/>
            <a:r>
              <a:rPr lang="en-US" sz="1350" dirty="0"/>
              <a:t>Lancaster University, UK</a:t>
            </a:r>
            <a:endParaRPr lang="en-US" sz="1350" dirty="0">
              <a:cs typeface="Calibri"/>
            </a:endParaRPr>
          </a:p>
          <a:p>
            <a:pPr algn="ctr"/>
            <a:endParaRPr lang="en-US" sz="1350">
              <a:cs typeface="Calibri"/>
            </a:endParaRPr>
          </a:p>
          <a:p>
            <a:pPr algn="ctr"/>
            <a:r>
              <a:rPr lang="en-US" sz="1050" dirty="0">
                <a:cs typeface="Calibri" panose="020F0502020204030204"/>
              </a:rPr>
              <a:t>PhD Researcher</a:t>
            </a:r>
          </a:p>
          <a:p>
            <a:pPr algn="ctr"/>
            <a:endParaRPr lang="en-US" sz="1050">
              <a:cs typeface="Calibri" panose="020F0502020204030204"/>
            </a:endParaRPr>
          </a:p>
          <a:p>
            <a:pPr algn="ctr"/>
            <a:r>
              <a:rPr lang="en-US" sz="1050" dirty="0">
                <a:cs typeface="Calibri" panose="020F0502020204030204"/>
              </a:rPr>
              <a:t>Interests: Soil formation, soil erosion, soil sustainability</a:t>
            </a:r>
          </a:p>
          <a:p>
            <a:pPr algn="ctr"/>
            <a:endParaRPr lang="en-US" sz="1050">
              <a:cs typeface="Calibri" panose="020F0502020204030204"/>
            </a:endParaRPr>
          </a:p>
          <a:p>
            <a:pPr algn="ctr"/>
            <a:r>
              <a:rPr lang="en-US" sz="1050" dirty="0">
                <a:cs typeface="Calibri" panose="020F0502020204030204"/>
              </a:rPr>
              <a:t>d.evans3@lancaster.ac.uk</a:t>
            </a:r>
          </a:p>
        </p:txBody>
      </p:sp>
      <p:sp>
        <p:nvSpPr>
          <p:cNvPr id="13" name="Rectangle 12">
            <a:extLst>
              <a:ext uri="{FF2B5EF4-FFF2-40B4-BE49-F238E27FC236}">
                <a16:creationId xmlns:a16="http://schemas.microsoft.com/office/drawing/2014/main" id="{DDFA197A-17DA-D34D-BAE1-FE145929AB10}"/>
              </a:ext>
            </a:extLst>
          </p:cNvPr>
          <p:cNvSpPr/>
          <p:nvPr/>
        </p:nvSpPr>
        <p:spPr>
          <a:xfrm>
            <a:off x="663227" y="3721475"/>
            <a:ext cx="1913622" cy="184560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Chris McCloskey</a:t>
            </a:r>
          </a:p>
          <a:p>
            <a:pPr algn="ctr"/>
            <a:r>
              <a:rPr lang="en-GB" sz="1350" dirty="0"/>
              <a:t>Cranfield University, UK</a:t>
            </a:r>
            <a:endParaRPr lang="en-GB" sz="1350" dirty="0">
              <a:cs typeface="Calibri"/>
            </a:endParaRPr>
          </a:p>
          <a:p>
            <a:pPr algn="ctr"/>
            <a:endParaRPr lang="en-GB" sz="1050">
              <a:cs typeface="Calibri" panose="020F0502020204030204"/>
            </a:endParaRPr>
          </a:p>
          <a:p>
            <a:pPr algn="ctr"/>
            <a:r>
              <a:rPr lang="en-US" sz="1050" dirty="0">
                <a:ea typeface="+mn-lt"/>
                <a:cs typeface="+mn-lt"/>
              </a:rPr>
              <a:t>PhD Researcher</a:t>
            </a:r>
            <a:endParaRPr lang="en-GB" sz="1050" dirty="0">
              <a:ea typeface="+mn-lt"/>
              <a:cs typeface="+mn-lt"/>
            </a:endParaRPr>
          </a:p>
          <a:p>
            <a:pPr algn="ctr"/>
            <a:endParaRPr lang="en-GB" sz="1050">
              <a:cs typeface="Calibri" panose="020F0502020204030204"/>
            </a:endParaRPr>
          </a:p>
          <a:p>
            <a:pPr algn="ctr"/>
            <a:r>
              <a:rPr lang="en-GB" sz="1050" dirty="0">
                <a:cs typeface="Calibri" panose="020F0502020204030204"/>
              </a:rPr>
              <a:t>Interests: plant-soil interactions, soil C dynamics, rhizosphere processes</a:t>
            </a:r>
          </a:p>
          <a:p>
            <a:pPr algn="ctr"/>
            <a:r>
              <a:rPr lang="en-GB" sz="700" dirty="0">
                <a:cs typeface="Calibri" panose="020F0502020204030204"/>
              </a:rPr>
              <a:t>  </a:t>
            </a:r>
          </a:p>
          <a:p>
            <a:pPr algn="ctr"/>
            <a:r>
              <a:rPr lang="en-GB" sz="1050" dirty="0">
                <a:cs typeface="Calibri" panose="020F0502020204030204"/>
              </a:rPr>
              <a:t>c.mccloskey@cranfield.ac.uk</a:t>
            </a:r>
          </a:p>
        </p:txBody>
      </p:sp>
      <p:sp>
        <p:nvSpPr>
          <p:cNvPr id="14" name="Rectangle 13">
            <a:extLst>
              <a:ext uri="{FF2B5EF4-FFF2-40B4-BE49-F238E27FC236}">
                <a16:creationId xmlns:a16="http://schemas.microsoft.com/office/drawing/2014/main" id="{19C1F91C-F503-2243-BB73-5B7AC8D8236E}"/>
              </a:ext>
            </a:extLst>
          </p:cNvPr>
          <p:cNvSpPr/>
          <p:nvPr/>
        </p:nvSpPr>
        <p:spPr>
          <a:xfrm>
            <a:off x="2636480" y="3721475"/>
            <a:ext cx="1904364" cy="184560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Emily </a:t>
            </a:r>
            <a:r>
              <a:rPr lang="en-GB" sz="1350" dirty="0"/>
              <a:t>Dowdeswell-Downey</a:t>
            </a:r>
          </a:p>
          <a:p>
            <a:pPr algn="ctr"/>
            <a:r>
              <a:rPr lang="en-GB" sz="1350" dirty="0"/>
              <a:t>Cranfield University, UK</a:t>
            </a:r>
            <a:endParaRPr lang="en-GB" sz="1350" dirty="0">
              <a:cs typeface="Calibri"/>
            </a:endParaRPr>
          </a:p>
          <a:p>
            <a:pPr algn="ctr"/>
            <a:endParaRPr lang="en-US" sz="1050">
              <a:cs typeface="Calibri"/>
            </a:endParaRPr>
          </a:p>
          <a:p>
            <a:pPr algn="ctr"/>
            <a:r>
              <a:rPr lang="en-US" sz="1050" dirty="0">
                <a:cs typeface="Calibri"/>
              </a:rPr>
              <a:t>PhD Researcher</a:t>
            </a:r>
            <a:endParaRPr lang="en-GB" sz="1050" dirty="0">
              <a:ea typeface="+mn-lt"/>
              <a:cs typeface="+mn-lt"/>
            </a:endParaRPr>
          </a:p>
          <a:p>
            <a:pPr algn="ctr"/>
            <a:endParaRPr lang="en-GB" sz="1050">
              <a:ea typeface="+mn-lt"/>
              <a:cs typeface="+mn-lt"/>
            </a:endParaRPr>
          </a:p>
          <a:p>
            <a:pPr algn="ctr"/>
            <a:r>
              <a:rPr lang="en-GB" sz="1050" dirty="0">
                <a:ea typeface="+mn-lt"/>
                <a:cs typeface="+mn-lt"/>
              </a:rPr>
              <a:t>Interests:  soil erosion, climate change, microbial responses</a:t>
            </a:r>
          </a:p>
          <a:p>
            <a:pPr algn="ctr"/>
            <a:endParaRPr lang="en-GB" sz="1050">
              <a:cs typeface="Calibri"/>
            </a:endParaRPr>
          </a:p>
          <a:p>
            <a:pPr algn="ctr"/>
            <a:r>
              <a:rPr lang="en-GB" sz="1050" dirty="0">
                <a:cs typeface="Calibri"/>
              </a:rPr>
              <a:t>e.dowdeswell@cranfield.ac.uk</a:t>
            </a:r>
          </a:p>
        </p:txBody>
      </p:sp>
      <p:sp>
        <p:nvSpPr>
          <p:cNvPr id="38" name="Rectangle: Rounded Corners 37">
            <a:extLst>
              <a:ext uri="{FF2B5EF4-FFF2-40B4-BE49-F238E27FC236}">
                <a16:creationId xmlns:a16="http://schemas.microsoft.com/office/drawing/2014/main" id="{9AA86A71-C4E7-48D8-B695-DD330645F65E}"/>
              </a:ext>
            </a:extLst>
          </p:cNvPr>
          <p:cNvSpPr/>
          <p:nvPr/>
        </p:nvSpPr>
        <p:spPr>
          <a:xfrm>
            <a:off x="6696010" y="5621137"/>
            <a:ext cx="1544184" cy="310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DA2224D-D8EA-F147-BF8D-1796EBEFA67D}"/>
              </a:ext>
            </a:extLst>
          </p:cNvPr>
          <p:cNvPicPr>
            <a:picLocks noChangeAspect="1"/>
          </p:cNvPicPr>
          <p:nvPr/>
        </p:nvPicPr>
        <p:blipFill>
          <a:blip r:embed="rId7"/>
          <a:stretch>
            <a:fillRect/>
          </a:stretch>
        </p:blipFill>
        <p:spPr>
          <a:xfrm>
            <a:off x="6876142" y="5647630"/>
            <a:ext cx="317378" cy="257870"/>
          </a:xfrm>
          <a:prstGeom prst="rect">
            <a:avLst/>
          </a:prstGeom>
          <a:solidFill>
            <a:schemeClr val="bg1"/>
          </a:solidFill>
        </p:spPr>
      </p:pic>
      <p:sp>
        <p:nvSpPr>
          <p:cNvPr id="16" name="TextBox 15">
            <a:extLst>
              <a:ext uri="{FF2B5EF4-FFF2-40B4-BE49-F238E27FC236}">
                <a16:creationId xmlns:a16="http://schemas.microsoft.com/office/drawing/2014/main" id="{AB57A433-AF48-D647-9CDE-C486EDDBEDBE}"/>
              </a:ext>
            </a:extLst>
          </p:cNvPr>
          <p:cNvSpPr txBox="1"/>
          <p:nvPr/>
        </p:nvSpPr>
        <p:spPr>
          <a:xfrm>
            <a:off x="7147650" y="5647630"/>
            <a:ext cx="822764" cy="230833"/>
          </a:xfrm>
          <a:prstGeom prst="rect">
            <a:avLst/>
          </a:prstGeom>
          <a:solidFill>
            <a:schemeClr val="bg1"/>
          </a:solidFill>
        </p:spPr>
        <p:txBody>
          <a:bodyPr wrap="square" rtlCol="0">
            <a:spAutoFit/>
          </a:bodyPr>
          <a:lstStyle/>
          <a:p>
            <a:r>
              <a:rPr lang="en-US" sz="1050"/>
              <a:t>@</a:t>
            </a:r>
            <a:r>
              <a:rPr lang="en-US" sz="1050" err="1"/>
              <a:t>torijanes</a:t>
            </a:r>
            <a:endParaRPr lang="en-US" sz="1050"/>
          </a:p>
        </p:txBody>
      </p:sp>
      <p:sp>
        <p:nvSpPr>
          <p:cNvPr id="37" name="Rectangle: Rounded Corners 36">
            <a:extLst>
              <a:ext uri="{FF2B5EF4-FFF2-40B4-BE49-F238E27FC236}">
                <a16:creationId xmlns:a16="http://schemas.microsoft.com/office/drawing/2014/main" id="{B68E84AC-8AB7-498D-B3A9-D857965F54AF}"/>
              </a:ext>
            </a:extLst>
          </p:cNvPr>
          <p:cNvSpPr/>
          <p:nvPr/>
        </p:nvSpPr>
        <p:spPr>
          <a:xfrm>
            <a:off x="4727931" y="5621137"/>
            <a:ext cx="1544184" cy="310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842E8EF7-F8BD-FE47-974E-78398F3DFE7F}"/>
              </a:ext>
            </a:extLst>
          </p:cNvPr>
          <p:cNvPicPr>
            <a:picLocks noChangeAspect="1"/>
          </p:cNvPicPr>
          <p:nvPr/>
        </p:nvPicPr>
        <p:blipFill>
          <a:blip r:embed="rId7"/>
          <a:stretch>
            <a:fillRect/>
          </a:stretch>
        </p:blipFill>
        <p:spPr>
          <a:xfrm>
            <a:off x="4878189" y="5647630"/>
            <a:ext cx="317378" cy="257870"/>
          </a:xfrm>
          <a:prstGeom prst="rect">
            <a:avLst/>
          </a:prstGeom>
        </p:spPr>
      </p:pic>
      <p:sp>
        <p:nvSpPr>
          <p:cNvPr id="20" name="TextBox 19">
            <a:extLst>
              <a:ext uri="{FF2B5EF4-FFF2-40B4-BE49-F238E27FC236}">
                <a16:creationId xmlns:a16="http://schemas.microsoft.com/office/drawing/2014/main" id="{7278F424-99C2-D341-B18E-A24F8FF4DA89}"/>
              </a:ext>
            </a:extLst>
          </p:cNvPr>
          <p:cNvSpPr txBox="1"/>
          <p:nvPr/>
        </p:nvSpPr>
        <p:spPr>
          <a:xfrm>
            <a:off x="5164835" y="5647630"/>
            <a:ext cx="978514" cy="230833"/>
          </a:xfrm>
          <a:prstGeom prst="rect">
            <a:avLst/>
          </a:prstGeom>
          <a:solidFill>
            <a:schemeClr val="bg1"/>
          </a:solidFill>
        </p:spPr>
        <p:txBody>
          <a:bodyPr wrap="square" rtlCol="0">
            <a:spAutoFit/>
          </a:bodyPr>
          <a:lstStyle/>
          <a:p>
            <a:r>
              <a:rPr lang="en-US" sz="1050"/>
              <a:t>@</a:t>
            </a:r>
            <a:r>
              <a:rPr lang="en-US" sz="1050" err="1"/>
              <a:t>DanEvansol</a:t>
            </a:r>
            <a:endParaRPr lang="en-US" sz="1050"/>
          </a:p>
        </p:txBody>
      </p:sp>
      <p:sp>
        <p:nvSpPr>
          <p:cNvPr id="36" name="Rectangle: Rounded Corners 35">
            <a:extLst>
              <a:ext uri="{FF2B5EF4-FFF2-40B4-BE49-F238E27FC236}">
                <a16:creationId xmlns:a16="http://schemas.microsoft.com/office/drawing/2014/main" id="{F38F4C8E-6FE3-4244-942A-8F38211B390B}"/>
              </a:ext>
            </a:extLst>
          </p:cNvPr>
          <p:cNvSpPr/>
          <p:nvPr/>
        </p:nvSpPr>
        <p:spPr>
          <a:xfrm>
            <a:off x="2843116" y="5621137"/>
            <a:ext cx="1544184" cy="310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28DF74F2-96C7-8442-9B62-2AA3DD6BF746}"/>
              </a:ext>
            </a:extLst>
          </p:cNvPr>
          <p:cNvPicPr>
            <a:picLocks noChangeAspect="1"/>
          </p:cNvPicPr>
          <p:nvPr/>
        </p:nvPicPr>
        <p:blipFill>
          <a:blip r:embed="rId7"/>
          <a:stretch>
            <a:fillRect/>
          </a:stretch>
        </p:blipFill>
        <p:spPr>
          <a:xfrm>
            <a:off x="2932845" y="5647630"/>
            <a:ext cx="317378" cy="257870"/>
          </a:xfrm>
          <a:prstGeom prst="rect">
            <a:avLst/>
          </a:prstGeom>
        </p:spPr>
      </p:pic>
      <p:sp>
        <p:nvSpPr>
          <p:cNvPr id="23" name="TextBox 22">
            <a:extLst>
              <a:ext uri="{FF2B5EF4-FFF2-40B4-BE49-F238E27FC236}">
                <a16:creationId xmlns:a16="http://schemas.microsoft.com/office/drawing/2014/main" id="{9EC46CAC-67D6-D54C-9A48-3463327C2AD2}"/>
              </a:ext>
            </a:extLst>
          </p:cNvPr>
          <p:cNvSpPr txBox="1"/>
          <p:nvPr/>
        </p:nvSpPr>
        <p:spPr>
          <a:xfrm>
            <a:off x="3196784" y="5647630"/>
            <a:ext cx="1056492" cy="230833"/>
          </a:xfrm>
          <a:prstGeom prst="rect">
            <a:avLst/>
          </a:prstGeom>
          <a:solidFill>
            <a:schemeClr val="bg1"/>
          </a:solidFill>
        </p:spPr>
        <p:txBody>
          <a:bodyPr wrap="square" rtlCol="0">
            <a:spAutoFit/>
          </a:bodyPr>
          <a:lstStyle/>
          <a:p>
            <a:r>
              <a:rPr lang="en-US" sz="1050"/>
              <a:t>@</a:t>
            </a:r>
            <a:r>
              <a:rPr lang="en-US" sz="1050" err="1"/>
              <a:t>EDowdeswell</a:t>
            </a:r>
            <a:endParaRPr lang="en-US" sz="1050"/>
          </a:p>
        </p:txBody>
      </p:sp>
      <p:sp>
        <p:nvSpPr>
          <p:cNvPr id="8" name="Rectangle: Rounded Corners 7">
            <a:extLst>
              <a:ext uri="{FF2B5EF4-FFF2-40B4-BE49-F238E27FC236}">
                <a16:creationId xmlns:a16="http://schemas.microsoft.com/office/drawing/2014/main" id="{25B98961-805A-4E3A-AF33-FFE181789336}"/>
              </a:ext>
            </a:extLst>
          </p:cNvPr>
          <p:cNvSpPr/>
          <p:nvPr/>
        </p:nvSpPr>
        <p:spPr>
          <a:xfrm>
            <a:off x="844759" y="5621137"/>
            <a:ext cx="1544184" cy="310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C632B210-388A-EC40-8AF0-626A1523B205}"/>
              </a:ext>
            </a:extLst>
          </p:cNvPr>
          <p:cNvPicPr>
            <a:picLocks noChangeAspect="1"/>
          </p:cNvPicPr>
          <p:nvPr/>
        </p:nvPicPr>
        <p:blipFill>
          <a:blip r:embed="rId7"/>
          <a:stretch>
            <a:fillRect/>
          </a:stretch>
        </p:blipFill>
        <p:spPr>
          <a:xfrm>
            <a:off x="900443" y="5647630"/>
            <a:ext cx="317377" cy="257870"/>
          </a:xfrm>
          <a:prstGeom prst="rect">
            <a:avLst/>
          </a:prstGeom>
        </p:spPr>
      </p:pic>
      <p:sp>
        <p:nvSpPr>
          <p:cNvPr id="26" name="TextBox 25">
            <a:extLst>
              <a:ext uri="{FF2B5EF4-FFF2-40B4-BE49-F238E27FC236}">
                <a16:creationId xmlns:a16="http://schemas.microsoft.com/office/drawing/2014/main" id="{11F9A880-13FA-5144-B00D-7DA123EE84CF}"/>
              </a:ext>
            </a:extLst>
          </p:cNvPr>
          <p:cNvSpPr txBox="1"/>
          <p:nvPr/>
        </p:nvSpPr>
        <p:spPr>
          <a:xfrm>
            <a:off x="1187090" y="5647630"/>
            <a:ext cx="1154895" cy="261111"/>
          </a:xfrm>
          <a:prstGeom prst="rect">
            <a:avLst/>
          </a:prstGeom>
          <a:solidFill>
            <a:schemeClr val="bg1"/>
          </a:solidFill>
        </p:spPr>
        <p:txBody>
          <a:bodyPr wrap="square" rtlCol="0" anchor="t">
            <a:spAutoFit/>
          </a:bodyPr>
          <a:lstStyle/>
          <a:p>
            <a:r>
              <a:rPr lang="en-US" sz="1050"/>
              <a:t>@CS_</a:t>
            </a:r>
            <a:r>
              <a:rPr lang="en-GB" sz="1050"/>
              <a:t>McCloskey</a:t>
            </a:r>
            <a:endParaRPr lang="en-US" sz="1050">
              <a:cs typeface="Calibri"/>
            </a:endParaRPr>
          </a:p>
        </p:txBody>
      </p:sp>
    </p:spTree>
    <p:extLst>
      <p:ext uri="{BB962C8B-B14F-4D97-AF65-F5344CB8AC3E}">
        <p14:creationId xmlns:p14="http://schemas.microsoft.com/office/powerpoint/2010/main" val="98108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F0AC-B71B-4131-AA1A-2E66F9E68BB2}"/>
              </a:ext>
            </a:extLst>
          </p:cNvPr>
          <p:cNvSpPr>
            <a:spLocks noGrp="1"/>
          </p:cNvSpPr>
          <p:nvPr>
            <p:ph type="title"/>
          </p:nvPr>
        </p:nvSpPr>
        <p:spPr/>
        <p:txBody>
          <a:bodyPr/>
          <a:lstStyle/>
          <a:p>
            <a:r>
              <a:rPr lang="en-GB">
                <a:solidFill>
                  <a:schemeClr val="bg1"/>
                </a:solidFill>
                <a:cs typeface="Calibri Light"/>
              </a:rPr>
              <a:t>Session overview</a:t>
            </a:r>
            <a:endParaRPr lang="en-GB">
              <a:solidFill>
                <a:schemeClr val="bg1"/>
              </a:solidFill>
            </a:endParaRPr>
          </a:p>
        </p:txBody>
      </p:sp>
      <p:sp>
        <p:nvSpPr>
          <p:cNvPr id="3" name="Content Placeholder 2">
            <a:extLst>
              <a:ext uri="{FF2B5EF4-FFF2-40B4-BE49-F238E27FC236}">
                <a16:creationId xmlns:a16="http://schemas.microsoft.com/office/drawing/2014/main" id="{1D720C8A-A608-4E46-A63C-2A2F52FCE4C1}"/>
              </a:ext>
            </a:extLst>
          </p:cNvPr>
          <p:cNvSpPr>
            <a:spLocks noGrp="1"/>
          </p:cNvSpPr>
          <p:nvPr>
            <p:ph idx="1"/>
          </p:nvPr>
        </p:nvSpPr>
        <p:spPr/>
        <p:txBody>
          <a:bodyPr vert="horz" lIns="68580" tIns="34290" rIns="68580" bIns="34290" rtlCol="0" anchor="t">
            <a:noAutofit/>
          </a:bodyPr>
          <a:lstStyle/>
          <a:p>
            <a:pPr marL="0" indent="0">
              <a:buNone/>
            </a:pPr>
            <a:r>
              <a:rPr lang="en-GB" sz="1350">
                <a:solidFill>
                  <a:schemeClr val="bg1"/>
                </a:solidFill>
                <a:ea typeface="+mn-lt"/>
                <a:cs typeface="+mn-lt"/>
              </a:rPr>
              <a:t>Soils represent a major terrestrial carbon store and fulfil a variety of functions from which the environment and humankind benefit. Soils processes operate and interact across the Critical Zone: the near-surface terrestrial layer extending from the bedrock through to the lower atmosphere. Multiple external pressures may result in changes to soil functioning, and we need a good understanding of how soils respond at a range of spatial and temporal scales.</a:t>
            </a:r>
            <a:br>
              <a:rPr lang="en-GB" sz="1350">
                <a:solidFill>
                  <a:schemeClr val="bg1"/>
                </a:solidFill>
                <a:ea typeface="+mn-lt"/>
                <a:cs typeface="+mn-lt"/>
              </a:rPr>
            </a:br>
            <a:r>
              <a:rPr lang="en-GB" sz="1350">
                <a:solidFill>
                  <a:schemeClr val="bg1"/>
                </a:solidFill>
                <a:ea typeface="+mn-lt"/>
                <a:cs typeface="+mn-lt"/>
              </a:rPr>
              <a:t> </a:t>
            </a:r>
            <a:br>
              <a:rPr lang="en-GB" sz="1350">
                <a:solidFill>
                  <a:schemeClr val="bg1"/>
                </a:solidFill>
                <a:ea typeface="+mn-lt"/>
                <a:cs typeface="+mn-lt"/>
              </a:rPr>
            </a:br>
            <a:r>
              <a:rPr lang="en-GB" sz="1350">
                <a:solidFill>
                  <a:schemeClr val="bg1"/>
                </a:solidFill>
                <a:ea typeface="+mn-lt"/>
                <a:cs typeface="+mn-lt"/>
              </a:rPr>
              <a:t>The storage, stability, and cycling of carbon is fundamental to the resilience of soil systems. It is essential that we consider the role of carbon in all soil systems, from the microbial and aggregate scale to the catchment and the whole land surface, in order to better understand the interconnectivity between rocks, soils, plants, and the atmosphere. This is particularly important as soils are facing multiple perturbations, ranging from rapid shifts in land use and management to degradation and long-term environmental and climatic change. To maintain soil functions we need to develop further knowledge of how resistant soils are to these changes, alongside if, and how, they recover.</a:t>
            </a:r>
            <a:br>
              <a:rPr lang="en-GB" sz="1350">
                <a:solidFill>
                  <a:schemeClr val="bg1"/>
                </a:solidFill>
                <a:ea typeface="+mn-lt"/>
                <a:cs typeface="+mn-lt"/>
              </a:rPr>
            </a:br>
            <a:r>
              <a:rPr lang="en-GB" sz="1350">
                <a:solidFill>
                  <a:schemeClr val="bg1"/>
                </a:solidFill>
                <a:ea typeface="+mn-lt"/>
                <a:cs typeface="+mn-lt"/>
              </a:rPr>
              <a:t> </a:t>
            </a:r>
            <a:br>
              <a:rPr lang="en-GB" sz="1350">
                <a:solidFill>
                  <a:schemeClr val="bg1"/>
                </a:solidFill>
                <a:ea typeface="+mn-lt"/>
                <a:cs typeface="+mn-lt"/>
              </a:rPr>
            </a:br>
            <a:r>
              <a:rPr lang="en-GB" sz="1350">
                <a:solidFill>
                  <a:schemeClr val="bg1"/>
                </a:solidFill>
                <a:ea typeface="+mn-lt"/>
                <a:cs typeface="+mn-lt"/>
              </a:rPr>
              <a:t>This session will consider terrestrial carbon pools and dynamics, and explore soil resilience at any, or multiple scales. We welcome contributions that consider processes within and between different elements of the Critical Zone, alongside innovative methods of quantifying and investigating change. Early career researchers are strongly encouraged to apply, and we seek submissions considering empirical, modelling, or meta-analytical approaches.</a:t>
            </a:r>
            <a:endParaRPr lang="en-GB" sz="1350">
              <a:solidFill>
                <a:schemeClr val="bg1"/>
              </a:solidFill>
              <a:cs typeface="Calibri" panose="020F0502020204030204"/>
            </a:endParaRPr>
          </a:p>
        </p:txBody>
      </p:sp>
    </p:spTree>
    <p:extLst>
      <p:ext uri="{BB962C8B-B14F-4D97-AF65-F5344CB8AC3E}">
        <p14:creationId xmlns:p14="http://schemas.microsoft.com/office/powerpoint/2010/main" val="351957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F43280A-93F7-4298-AB76-65D57AD5272A}"/>
              </a:ext>
            </a:extLst>
          </p:cNvPr>
          <p:cNvPicPr>
            <a:picLocks noChangeAspect="1"/>
          </p:cNvPicPr>
          <p:nvPr/>
        </p:nvPicPr>
        <p:blipFill rotWithShape="1">
          <a:blip r:embed="rId2">
            <a:alphaModFix/>
          </a:blip>
          <a:srcRect l="379" r="10620"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F63464-8F97-43C3-80EB-A013609266D2}"/>
              </a:ext>
            </a:extLst>
          </p:cNvPr>
          <p:cNvSpPr>
            <a:spLocks noGrp="1"/>
          </p:cNvSpPr>
          <p:nvPr>
            <p:ph type="title"/>
          </p:nvPr>
        </p:nvSpPr>
        <p:spPr>
          <a:xfrm>
            <a:off x="1142988" y="1054121"/>
            <a:ext cx="7098848" cy="654244"/>
          </a:xfrm>
        </p:spPr>
        <p:txBody>
          <a:bodyPr>
            <a:normAutofit/>
          </a:bodyPr>
          <a:lstStyle/>
          <a:p>
            <a:r>
              <a:rPr lang="en-GB" sz="2400" dirty="0">
                <a:cs typeface="Calibri Light"/>
              </a:rPr>
              <a:t>How this session will work</a:t>
            </a:r>
          </a:p>
        </p:txBody>
      </p:sp>
      <p:sp>
        <p:nvSpPr>
          <p:cNvPr id="3" name="Content Placeholder 2">
            <a:extLst>
              <a:ext uri="{FF2B5EF4-FFF2-40B4-BE49-F238E27FC236}">
                <a16:creationId xmlns:a16="http://schemas.microsoft.com/office/drawing/2014/main" id="{9A3C4AF2-1935-4538-967A-AFF3774F392A}"/>
              </a:ext>
            </a:extLst>
          </p:cNvPr>
          <p:cNvSpPr>
            <a:spLocks noGrp="1"/>
          </p:cNvSpPr>
          <p:nvPr>
            <p:ph idx="1"/>
          </p:nvPr>
        </p:nvSpPr>
        <p:spPr>
          <a:xfrm>
            <a:off x="1143000" y="1627007"/>
            <a:ext cx="7099173" cy="4180630"/>
          </a:xfrm>
        </p:spPr>
        <p:txBody>
          <a:bodyPr vert="horz" lIns="91440" tIns="45720" rIns="91440" bIns="45720" rtlCol="0" anchor="t">
            <a:normAutofit/>
          </a:bodyPr>
          <a:lstStyle/>
          <a:p>
            <a:pPr marL="0" indent="0">
              <a:buNone/>
            </a:pPr>
            <a:r>
              <a:rPr lang="en-GB" sz="900" dirty="0">
                <a:ea typeface="+mn-lt"/>
                <a:cs typeface="+mn-lt"/>
              </a:rPr>
              <a:t>Thank you again for submitting your abstracts to this EGU session. Despite the prevailing circumstances we hope it will be possible to have a stimulating session centred around our shared research interests through the EGU “sharing geosciences online” format.</a:t>
            </a:r>
          </a:p>
          <a:p>
            <a:pPr marL="0" indent="0">
              <a:buNone/>
            </a:pPr>
            <a:r>
              <a:rPr lang="en-GB" sz="900" b="1" dirty="0">
                <a:ea typeface="+mn-lt"/>
                <a:cs typeface="+mn-lt"/>
              </a:rPr>
              <a:t>Displays </a:t>
            </a:r>
            <a:endParaRPr lang="en-GB" sz="900" dirty="0">
              <a:ea typeface="+mn-lt"/>
              <a:cs typeface="+mn-lt"/>
            </a:endParaRPr>
          </a:p>
          <a:p>
            <a:pPr marL="0" indent="0">
              <a:buNone/>
            </a:pPr>
            <a:r>
              <a:rPr lang="en-GB" sz="900" dirty="0">
                <a:ea typeface="+mn-lt"/>
                <a:cs typeface="+mn-lt"/>
              </a:rPr>
              <a:t>Please note all abstracts have been assigned the same format of display for </a:t>
            </a:r>
            <a:r>
              <a:rPr lang="en-GB" sz="900" dirty="0" err="1">
                <a:ea typeface="+mn-lt"/>
                <a:cs typeface="+mn-lt"/>
              </a:rPr>
              <a:t>shareEGU</a:t>
            </a:r>
            <a:r>
              <a:rPr lang="en-GB" sz="900" dirty="0">
                <a:ea typeface="+mn-lt"/>
                <a:cs typeface="+mn-lt"/>
              </a:rPr>
              <a:t>. We encourage you to upload a presentation in advance for discussion during the session. Presentations could take the form of (for example) a single slide poster-style presentation, or a short set of slides guiding readers through your research, but please bear in mind </a:t>
            </a:r>
            <a:r>
              <a:rPr lang="en-GB" sz="900" b="1" dirty="0">
                <a:ea typeface="+mn-lt"/>
                <a:cs typeface="+mn-lt"/>
              </a:rPr>
              <a:t>the time allocated for each display is limited.</a:t>
            </a:r>
            <a:r>
              <a:rPr lang="en-GB" sz="900" dirty="0">
                <a:ea typeface="+mn-lt"/>
                <a:cs typeface="+mn-lt"/>
              </a:rPr>
              <a:t> Details for uploading presentations can be found here: </a:t>
            </a:r>
            <a:r>
              <a:rPr lang="en-GB" sz="900" u="sng" dirty="0">
                <a:ea typeface="+mn-lt"/>
                <a:cs typeface="+mn-lt"/>
                <a:hlinkClick r:id="rId3"/>
              </a:rPr>
              <a:t>https://egu2020.eu/sharing_geoscience_online/presentation_upload_recipe.html</a:t>
            </a:r>
            <a:endParaRPr lang="en-GB" sz="900" dirty="0">
              <a:ea typeface="+mn-lt"/>
              <a:cs typeface="+mn-lt"/>
            </a:endParaRPr>
          </a:p>
          <a:p>
            <a:pPr marL="0" indent="0">
              <a:buNone/>
            </a:pPr>
            <a:r>
              <a:rPr lang="en-GB" sz="900" b="1" dirty="0">
                <a:ea typeface="+mn-lt"/>
                <a:cs typeface="+mn-lt"/>
              </a:rPr>
              <a:t>If you do not intend to upload a display please let us know at </a:t>
            </a:r>
            <a:r>
              <a:rPr lang="en-GB" sz="900" b="1" u="sng" dirty="0">
                <a:ea typeface="+mn-lt"/>
                <a:cs typeface="+mn-lt"/>
                <a:hlinkClick r:id="rId4"/>
              </a:rPr>
              <a:t>c.mccloskey@cranfield.ac.uk</a:t>
            </a:r>
            <a:r>
              <a:rPr lang="en-GB" sz="900" b="1" dirty="0">
                <a:ea typeface="+mn-lt"/>
                <a:cs typeface="+mn-lt"/>
              </a:rPr>
              <a:t> to help us plan the session.</a:t>
            </a:r>
            <a:endParaRPr lang="en-GB" sz="900" dirty="0">
              <a:ea typeface="+mn-lt"/>
              <a:cs typeface="+mn-lt"/>
            </a:endParaRPr>
          </a:p>
          <a:p>
            <a:pPr marL="0" indent="0">
              <a:buNone/>
            </a:pPr>
            <a:r>
              <a:rPr lang="en-GB" sz="900" b="1" dirty="0">
                <a:ea typeface="+mn-lt"/>
                <a:cs typeface="+mn-lt"/>
              </a:rPr>
              <a:t>Online session</a:t>
            </a:r>
            <a:endParaRPr lang="en-GB" sz="900" dirty="0">
              <a:ea typeface="+mn-lt"/>
              <a:cs typeface="+mn-lt"/>
            </a:endParaRPr>
          </a:p>
          <a:p>
            <a:pPr marL="0" indent="0">
              <a:buNone/>
            </a:pPr>
            <a:r>
              <a:rPr lang="en-GB" sz="900" dirty="0">
                <a:ea typeface="+mn-lt"/>
                <a:cs typeface="+mn-lt"/>
              </a:rPr>
              <a:t>Based on approximately 20 participants, </a:t>
            </a:r>
            <a:r>
              <a:rPr lang="en-GB" sz="900" b="1" dirty="0">
                <a:ea typeface="+mn-lt"/>
                <a:cs typeface="+mn-lt"/>
              </a:rPr>
              <a:t>we estimate about 5 minutes per display</a:t>
            </a:r>
            <a:r>
              <a:rPr lang="en-GB" sz="900" dirty="0">
                <a:ea typeface="+mn-lt"/>
                <a:cs typeface="+mn-lt"/>
              </a:rPr>
              <a:t> – although we may have more time depending on how many of us are available to attend the chat, and we expect time for extra questions at the end.</a:t>
            </a:r>
          </a:p>
          <a:p>
            <a:pPr marL="0" indent="0">
              <a:buNone/>
            </a:pPr>
            <a:r>
              <a:rPr lang="en-GB" sz="900" dirty="0">
                <a:ea typeface="+mn-lt"/>
                <a:cs typeface="+mn-lt"/>
              </a:rPr>
              <a:t>To get discussion of your display started, please </a:t>
            </a:r>
            <a:r>
              <a:rPr lang="en-GB" sz="900" b="1" dirty="0">
                <a:ea typeface="+mn-lt"/>
                <a:cs typeface="+mn-lt"/>
              </a:rPr>
              <a:t>prepare four highlights about your research</a:t>
            </a:r>
            <a:r>
              <a:rPr lang="en-GB" sz="900" dirty="0">
                <a:ea typeface="+mn-lt"/>
                <a:cs typeface="+mn-lt"/>
              </a:rPr>
              <a:t> in advance, to paste into the chat at the relevant point. These should cover:</a:t>
            </a:r>
          </a:p>
          <a:p>
            <a:pPr marL="0" indent="0">
              <a:buNone/>
            </a:pPr>
            <a:r>
              <a:rPr lang="en-GB" sz="900" dirty="0">
                <a:ea typeface="+mn-lt"/>
                <a:cs typeface="+mn-lt"/>
              </a:rPr>
              <a:t>• What is the main scientific question that your paper addresses?</a:t>
            </a:r>
          </a:p>
          <a:p>
            <a:pPr marL="0" indent="0">
              <a:buNone/>
            </a:pPr>
            <a:r>
              <a:rPr lang="en-GB" sz="900" dirty="0">
                <a:ea typeface="+mn-lt"/>
                <a:cs typeface="+mn-lt"/>
              </a:rPr>
              <a:t>• What is novel, important and timely about your work? </a:t>
            </a:r>
          </a:p>
          <a:p>
            <a:pPr marL="0" indent="0">
              <a:buNone/>
            </a:pPr>
            <a:r>
              <a:rPr lang="en-GB" sz="900" dirty="0">
                <a:ea typeface="+mn-lt"/>
                <a:cs typeface="+mn-lt"/>
              </a:rPr>
              <a:t>• What are your key findings? </a:t>
            </a:r>
          </a:p>
          <a:p>
            <a:pPr marL="0" indent="0">
              <a:buNone/>
            </a:pPr>
            <a:r>
              <a:rPr lang="en-GB" sz="900" dirty="0">
                <a:ea typeface="+mn-lt"/>
                <a:cs typeface="+mn-lt"/>
              </a:rPr>
              <a:t>• What is your main conclusion?</a:t>
            </a:r>
          </a:p>
          <a:p>
            <a:pPr marL="0" indent="0">
              <a:buNone/>
            </a:pPr>
            <a:r>
              <a:rPr lang="en-GB" sz="900" dirty="0">
                <a:ea typeface="+mn-lt"/>
                <a:cs typeface="+mn-lt"/>
              </a:rPr>
              <a:t>To get discussions started quickly we need to keep things concise, so please l</a:t>
            </a:r>
            <a:r>
              <a:rPr lang="en-GB" sz="900" b="1" dirty="0">
                <a:ea typeface="+mn-lt"/>
                <a:cs typeface="+mn-lt"/>
              </a:rPr>
              <a:t>imit each highlight to at most 25 words</a:t>
            </a:r>
            <a:r>
              <a:rPr lang="en-GB" sz="900" dirty="0">
                <a:ea typeface="+mn-lt"/>
                <a:cs typeface="+mn-lt"/>
              </a:rPr>
              <a:t>. Following this there will be an opportunity for those attending to ask questions and start a discussion based upon your research.</a:t>
            </a:r>
          </a:p>
          <a:p>
            <a:pPr marL="0" indent="0">
              <a:buNone/>
            </a:pPr>
            <a:r>
              <a:rPr lang="en-GB" sz="900" dirty="0">
                <a:ea typeface="+mn-lt"/>
                <a:cs typeface="+mn-lt"/>
              </a:rPr>
              <a:t>If you have any questions please don’t hesitate the session convenors.</a:t>
            </a:r>
          </a:p>
          <a:p>
            <a:pPr marL="0" indent="0">
              <a:buNone/>
            </a:pPr>
            <a:endParaRPr lang="en-GB" sz="700" dirty="0">
              <a:cs typeface="Calibri"/>
            </a:endParaRPr>
          </a:p>
        </p:txBody>
      </p:sp>
    </p:spTree>
    <p:extLst>
      <p:ext uri="{BB962C8B-B14F-4D97-AF65-F5344CB8AC3E}">
        <p14:creationId xmlns:p14="http://schemas.microsoft.com/office/powerpoint/2010/main" val="156235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3B8B88-8965-42C7-B71E-6E56F8A7D603}"/>
              </a:ext>
            </a:extLst>
          </p:cNvPr>
          <p:cNvSpPr/>
          <p:nvPr/>
        </p:nvSpPr>
        <p:spPr>
          <a:xfrm>
            <a:off x="-1688" y="2530"/>
            <a:ext cx="9152434" cy="6849563"/>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8E896A9-DCD0-4FC6-8144-6FCB246A2317}"/>
              </a:ext>
            </a:extLst>
          </p:cNvPr>
          <p:cNvSpPr>
            <a:spLocks noGrp="1"/>
          </p:cNvSpPr>
          <p:nvPr>
            <p:ph type="title"/>
          </p:nvPr>
        </p:nvSpPr>
        <p:spPr>
          <a:xfrm>
            <a:off x="488480" y="640081"/>
            <a:ext cx="2532887" cy="1235703"/>
          </a:xfrm>
          <a:noFill/>
        </p:spPr>
        <p:txBody>
          <a:bodyPr vert="horz" lIns="91440" tIns="45720" rIns="91440" bIns="45720" rtlCol="0" anchor="b">
            <a:normAutofit/>
          </a:bodyPr>
          <a:lstStyle/>
          <a:p>
            <a:r>
              <a:rPr lang="en-US" sz="3800">
                <a:solidFill>
                  <a:schemeClr val="bg1"/>
                </a:solidFill>
              </a:rPr>
              <a:t>Running order</a:t>
            </a:r>
          </a:p>
        </p:txBody>
      </p:sp>
      <p:pic>
        <p:nvPicPr>
          <p:cNvPr id="4" name="Picture 4" descr="A rodent in grass&#10;&#10;Description generated with very high confidence">
            <a:extLst>
              <a:ext uri="{FF2B5EF4-FFF2-40B4-BE49-F238E27FC236}">
                <a16:creationId xmlns:a16="http://schemas.microsoft.com/office/drawing/2014/main" id="{AD525DA6-F247-4325-962B-B82BD13B3DDE}"/>
              </a:ext>
            </a:extLst>
          </p:cNvPr>
          <p:cNvPicPr>
            <a:picLocks noChangeAspect="1"/>
          </p:cNvPicPr>
          <p:nvPr/>
        </p:nvPicPr>
        <p:blipFill rotWithShape="1">
          <a:blip r:embed="rId2"/>
          <a:srcRect l="19108" r="19067"/>
          <a:stretch/>
        </p:blipFill>
        <p:spPr>
          <a:xfrm>
            <a:off x="-1544" y="2041383"/>
            <a:ext cx="3957758" cy="4816618"/>
          </a:xfrm>
          <a:prstGeom prst="rect">
            <a:avLst/>
          </a:prstGeom>
        </p:spPr>
      </p:pic>
      <p:graphicFrame>
        <p:nvGraphicFramePr>
          <p:cNvPr id="8" name="Table 7">
            <a:extLst>
              <a:ext uri="{FF2B5EF4-FFF2-40B4-BE49-F238E27FC236}">
                <a16:creationId xmlns:a16="http://schemas.microsoft.com/office/drawing/2014/main" id="{48779CBA-B741-4F6A-8C12-41E29461A72C}"/>
              </a:ext>
            </a:extLst>
          </p:cNvPr>
          <p:cNvGraphicFramePr>
            <a:graphicFrameLocks noGrp="1"/>
          </p:cNvGraphicFramePr>
          <p:nvPr/>
        </p:nvGraphicFramePr>
        <p:xfrm>
          <a:off x="4310501" y="514561"/>
          <a:ext cx="4283611" cy="6035040"/>
        </p:xfrm>
        <a:graphic>
          <a:graphicData uri="http://schemas.openxmlformats.org/drawingml/2006/table">
            <a:tbl>
              <a:tblPr firstRow="1" firstCol="1" bandRow="1">
                <a:tableStyleId>{2D5ABB26-0587-4C30-8999-92F81FD0307C}</a:tableStyleId>
              </a:tblPr>
              <a:tblGrid>
                <a:gridCol w="970073">
                  <a:extLst>
                    <a:ext uri="{9D8B030D-6E8A-4147-A177-3AD203B41FA5}">
                      <a16:colId xmlns:a16="http://schemas.microsoft.com/office/drawing/2014/main" val="4156368437"/>
                    </a:ext>
                  </a:extLst>
                </a:gridCol>
                <a:gridCol w="3313538">
                  <a:extLst>
                    <a:ext uri="{9D8B030D-6E8A-4147-A177-3AD203B41FA5}">
                      <a16:colId xmlns:a16="http://schemas.microsoft.com/office/drawing/2014/main" val="3918703502"/>
                    </a:ext>
                  </a:extLst>
                </a:gridCol>
              </a:tblGrid>
              <a:tr h="0">
                <a:tc>
                  <a:txBody>
                    <a:bodyPr/>
                    <a:lstStyle/>
                    <a:p>
                      <a:r>
                        <a:rPr lang="en-GB">
                          <a:solidFill>
                            <a:schemeClr val="bg1"/>
                          </a:solidFill>
                          <a:effectLst/>
                        </a:rPr>
                        <a:t>14.00</a:t>
                      </a:r>
                    </a:p>
                  </a:txBody>
                  <a:tcPr marL="68580" marR="68580" marT="0" marB="0"/>
                </a:tc>
                <a:tc>
                  <a:txBody>
                    <a:bodyPr/>
                    <a:lstStyle/>
                    <a:p>
                      <a:r>
                        <a:rPr lang="en-GB">
                          <a:solidFill>
                            <a:schemeClr val="bg1"/>
                          </a:solidFill>
                          <a:effectLst/>
                        </a:rPr>
                        <a:t>Introduction</a:t>
                      </a:r>
                    </a:p>
                  </a:txBody>
                  <a:tcPr marL="68580" marR="68580" marT="0" marB="0"/>
                </a:tc>
                <a:extLst>
                  <a:ext uri="{0D108BD9-81ED-4DB2-BD59-A6C34878D82A}">
                    <a16:rowId xmlns:a16="http://schemas.microsoft.com/office/drawing/2014/main" val="2695145543"/>
                  </a:ext>
                </a:extLst>
              </a:tr>
              <a:tr h="0">
                <a:tc>
                  <a:txBody>
                    <a:bodyPr/>
                    <a:lstStyle/>
                    <a:p>
                      <a:r>
                        <a:rPr lang="en-GB">
                          <a:solidFill>
                            <a:schemeClr val="bg1"/>
                          </a:solidFill>
                          <a:effectLst/>
                        </a:rPr>
                        <a:t>14.05</a:t>
                      </a:r>
                    </a:p>
                  </a:txBody>
                  <a:tcPr marL="68580" marR="68580" marT="0" marB="0"/>
                </a:tc>
                <a:tc>
                  <a:txBody>
                    <a:bodyPr/>
                    <a:lstStyle/>
                    <a:p>
                      <a:r>
                        <a:rPr lang="en-GB">
                          <a:solidFill>
                            <a:schemeClr val="bg1"/>
                          </a:solidFill>
                          <a:effectLst/>
                        </a:rPr>
                        <a:t>Nathaniel Looker</a:t>
                      </a:r>
                    </a:p>
                  </a:txBody>
                  <a:tcPr marL="68580" marR="68580" marT="0" marB="0"/>
                </a:tc>
                <a:extLst>
                  <a:ext uri="{0D108BD9-81ED-4DB2-BD59-A6C34878D82A}">
                    <a16:rowId xmlns:a16="http://schemas.microsoft.com/office/drawing/2014/main" val="694185747"/>
                  </a:ext>
                </a:extLst>
              </a:tr>
              <a:tr h="0">
                <a:tc>
                  <a:txBody>
                    <a:bodyPr/>
                    <a:lstStyle/>
                    <a:p>
                      <a:r>
                        <a:rPr lang="en-GB">
                          <a:solidFill>
                            <a:schemeClr val="bg1"/>
                          </a:solidFill>
                          <a:effectLst/>
                        </a:rPr>
                        <a:t>14.10</a:t>
                      </a:r>
                    </a:p>
                  </a:txBody>
                  <a:tcPr marL="68580" marR="68580" marT="0" marB="0"/>
                </a:tc>
                <a:tc>
                  <a:txBody>
                    <a:bodyPr/>
                    <a:lstStyle/>
                    <a:p>
                      <a:r>
                        <a:rPr lang="en-GB">
                          <a:solidFill>
                            <a:schemeClr val="bg1"/>
                          </a:solidFill>
                          <a:effectLst/>
                        </a:rPr>
                        <a:t>Anna Zielonka</a:t>
                      </a:r>
                    </a:p>
                  </a:txBody>
                  <a:tcPr marL="68580" marR="68580" marT="0" marB="0"/>
                </a:tc>
                <a:extLst>
                  <a:ext uri="{0D108BD9-81ED-4DB2-BD59-A6C34878D82A}">
                    <a16:rowId xmlns:a16="http://schemas.microsoft.com/office/drawing/2014/main" val="2704972602"/>
                  </a:ext>
                </a:extLst>
              </a:tr>
              <a:tr h="0">
                <a:tc>
                  <a:txBody>
                    <a:bodyPr/>
                    <a:lstStyle/>
                    <a:p>
                      <a:r>
                        <a:rPr lang="en-GB">
                          <a:solidFill>
                            <a:schemeClr val="bg1"/>
                          </a:solidFill>
                          <a:effectLst/>
                        </a:rPr>
                        <a:t>14.15</a:t>
                      </a:r>
                    </a:p>
                  </a:txBody>
                  <a:tcPr marL="68580" marR="68580" marT="0" marB="0"/>
                </a:tc>
                <a:tc>
                  <a:txBody>
                    <a:bodyPr/>
                    <a:lstStyle/>
                    <a:p>
                      <a:r>
                        <a:rPr lang="en-GB">
                          <a:solidFill>
                            <a:schemeClr val="bg1"/>
                          </a:solidFill>
                          <a:effectLst/>
                        </a:rPr>
                        <a:t>Stefano Manzoni</a:t>
                      </a:r>
                    </a:p>
                  </a:txBody>
                  <a:tcPr marL="68580" marR="68580" marT="0" marB="0"/>
                </a:tc>
                <a:extLst>
                  <a:ext uri="{0D108BD9-81ED-4DB2-BD59-A6C34878D82A}">
                    <a16:rowId xmlns:a16="http://schemas.microsoft.com/office/drawing/2014/main" val="3155693152"/>
                  </a:ext>
                </a:extLst>
              </a:tr>
              <a:tr h="0">
                <a:tc>
                  <a:txBody>
                    <a:bodyPr/>
                    <a:lstStyle/>
                    <a:p>
                      <a:r>
                        <a:rPr lang="en-GB">
                          <a:solidFill>
                            <a:schemeClr val="bg1"/>
                          </a:solidFill>
                          <a:effectLst/>
                        </a:rPr>
                        <a:t>14.20</a:t>
                      </a:r>
                    </a:p>
                  </a:txBody>
                  <a:tcPr marL="68580" marR="68580" marT="0" marB="0"/>
                </a:tc>
                <a:tc>
                  <a:txBody>
                    <a:bodyPr/>
                    <a:lstStyle/>
                    <a:p>
                      <a:r>
                        <a:rPr lang="en-GB">
                          <a:solidFill>
                            <a:schemeClr val="bg1"/>
                          </a:solidFill>
                          <a:effectLst/>
                        </a:rPr>
                        <a:t>Fiona Tang</a:t>
                      </a:r>
                    </a:p>
                  </a:txBody>
                  <a:tcPr marL="68580" marR="68580" marT="0" marB="0"/>
                </a:tc>
                <a:extLst>
                  <a:ext uri="{0D108BD9-81ED-4DB2-BD59-A6C34878D82A}">
                    <a16:rowId xmlns:a16="http://schemas.microsoft.com/office/drawing/2014/main" val="2166844351"/>
                  </a:ext>
                </a:extLst>
              </a:tr>
              <a:tr h="0">
                <a:tc>
                  <a:txBody>
                    <a:bodyPr/>
                    <a:lstStyle/>
                    <a:p>
                      <a:r>
                        <a:rPr lang="en-GB">
                          <a:solidFill>
                            <a:schemeClr val="bg1"/>
                          </a:solidFill>
                          <a:effectLst/>
                        </a:rPr>
                        <a:t>14.25</a:t>
                      </a:r>
                    </a:p>
                  </a:txBody>
                  <a:tcPr marL="68580" marR="68580" marT="0" marB="0"/>
                </a:tc>
                <a:tc>
                  <a:txBody>
                    <a:bodyPr/>
                    <a:lstStyle/>
                    <a:p>
                      <a:r>
                        <a:rPr lang="en-GB">
                          <a:solidFill>
                            <a:schemeClr val="bg1"/>
                          </a:solidFill>
                          <a:effectLst/>
                        </a:rPr>
                        <a:t>Alix Vidal</a:t>
                      </a:r>
                    </a:p>
                  </a:txBody>
                  <a:tcPr marL="68580" marR="68580" marT="0" marB="0"/>
                </a:tc>
                <a:extLst>
                  <a:ext uri="{0D108BD9-81ED-4DB2-BD59-A6C34878D82A}">
                    <a16:rowId xmlns:a16="http://schemas.microsoft.com/office/drawing/2014/main" val="1171413257"/>
                  </a:ext>
                </a:extLst>
              </a:tr>
              <a:tr h="0">
                <a:tc>
                  <a:txBody>
                    <a:bodyPr/>
                    <a:lstStyle/>
                    <a:p>
                      <a:r>
                        <a:rPr lang="en-GB">
                          <a:solidFill>
                            <a:schemeClr val="bg1"/>
                          </a:solidFill>
                          <a:effectLst/>
                        </a:rPr>
                        <a:t>14.30</a:t>
                      </a:r>
                    </a:p>
                  </a:txBody>
                  <a:tcPr marL="68580" marR="68580" marT="0" marB="0"/>
                </a:tc>
                <a:tc>
                  <a:txBody>
                    <a:bodyPr/>
                    <a:lstStyle/>
                    <a:p>
                      <a:r>
                        <a:rPr lang="en-GB">
                          <a:solidFill>
                            <a:schemeClr val="bg1"/>
                          </a:solidFill>
                          <a:effectLst/>
                        </a:rPr>
                        <a:t>Aditi Sengupta</a:t>
                      </a:r>
                    </a:p>
                  </a:txBody>
                  <a:tcPr marL="68580" marR="68580" marT="0" marB="0"/>
                </a:tc>
                <a:extLst>
                  <a:ext uri="{0D108BD9-81ED-4DB2-BD59-A6C34878D82A}">
                    <a16:rowId xmlns:a16="http://schemas.microsoft.com/office/drawing/2014/main" val="1885875702"/>
                  </a:ext>
                </a:extLst>
              </a:tr>
              <a:tr h="0">
                <a:tc>
                  <a:txBody>
                    <a:bodyPr/>
                    <a:lstStyle/>
                    <a:p>
                      <a:r>
                        <a:rPr lang="en-GB">
                          <a:solidFill>
                            <a:schemeClr val="bg1"/>
                          </a:solidFill>
                          <a:effectLst/>
                        </a:rPr>
                        <a:t>14.35</a:t>
                      </a:r>
                    </a:p>
                  </a:txBody>
                  <a:tcPr marL="68580" marR="68580" marT="0" marB="0"/>
                </a:tc>
                <a:tc>
                  <a:txBody>
                    <a:bodyPr/>
                    <a:lstStyle/>
                    <a:p>
                      <a:r>
                        <a:rPr lang="en-GB">
                          <a:solidFill>
                            <a:schemeClr val="bg1"/>
                          </a:solidFill>
                          <a:effectLst/>
                        </a:rPr>
                        <a:t>Jessica Davies</a:t>
                      </a:r>
                    </a:p>
                  </a:txBody>
                  <a:tcPr marL="68580" marR="68580" marT="0" marB="0"/>
                </a:tc>
                <a:extLst>
                  <a:ext uri="{0D108BD9-81ED-4DB2-BD59-A6C34878D82A}">
                    <a16:rowId xmlns:a16="http://schemas.microsoft.com/office/drawing/2014/main" val="1070924229"/>
                  </a:ext>
                </a:extLst>
              </a:tr>
              <a:tr h="0">
                <a:tc>
                  <a:txBody>
                    <a:bodyPr/>
                    <a:lstStyle/>
                    <a:p>
                      <a:r>
                        <a:rPr lang="en-GB">
                          <a:solidFill>
                            <a:schemeClr val="bg1"/>
                          </a:solidFill>
                          <a:effectLst/>
                        </a:rPr>
                        <a:t>14.40</a:t>
                      </a:r>
                    </a:p>
                  </a:txBody>
                  <a:tcPr marL="68580" marR="68580" marT="0" marB="0"/>
                </a:tc>
                <a:tc>
                  <a:txBody>
                    <a:bodyPr/>
                    <a:lstStyle/>
                    <a:p>
                      <a:r>
                        <a:rPr lang="en-GB">
                          <a:solidFill>
                            <a:schemeClr val="bg1"/>
                          </a:solidFill>
                          <a:effectLst/>
                        </a:rPr>
                        <a:t>Roisin </a:t>
                      </a:r>
                      <a:r>
                        <a:rPr lang="en-GB" err="1">
                          <a:solidFill>
                            <a:schemeClr val="bg1"/>
                          </a:solidFill>
                          <a:effectLst/>
                        </a:rPr>
                        <a:t>O’Riordan</a:t>
                      </a:r>
                      <a:endParaRPr lang="en-GB">
                        <a:solidFill>
                          <a:schemeClr val="bg1"/>
                        </a:solidFill>
                        <a:effectLst/>
                      </a:endParaRPr>
                    </a:p>
                  </a:txBody>
                  <a:tcPr marL="68580" marR="68580" marT="0" marB="0"/>
                </a:tc>
                <a:extLst>
                  <a:ext uri="{0D108BD9-81ED-4DB2-BD59-A6C34878D82A}">
                    <a16:rowId xmlns:a16="http://schemas.microsoft.com/office/drawing/2014/main" val="2384655205"/>
                  </a:ext>
                </a:extLst>
              </a:tr>
              <a:tr h="0">
                <a:tc>
                  <a:txBody>
                    <a:bodyPr/>
                    <a:lstStyle/>
                    <a:p>
                      <a:r>
                        <a:rPr lang="en-GB">
                          <a:solidFill>
                            <a:schemeClr val="bg1"/>
                          </a:solidFill>
                          <a:effectLst/>
                        </a:rPr>
                        <a:t>14.45</a:t>
                      </a:r>
                    </a:p>
                  </a:txBody>
                  <a:tcPr marL="68580" marR="68580" marT="0" marB="0"/>
                </a:tc>
                <a:tc>
                  <a:txBody>
                    <a:bodyPr/>
                    <a:lstStyle/>
                    <a:p>
                      <a:r>
                        <a:rPr lang="en-GB">
                          <a:solidFill>
                            <a:schemeClr val="bg1"/>
                          </a:solidFill>
                          <a:effectLst/>
                        </a:rPr>
                        <a:t>Elin </a:t>
                      </a:r>
                      <a:r>
                        <a:rPr lang="en-GB" err="1">
                          <a:solidFill>
                            <a:schemeClr val="bg1"/>
                          </a:solidFill>
                          <a:effectLst/>
                        </a:rPr>
                        <a:t>Ristorp</a:t>
                      </a:r>
                      <a:r>
                        <a:rPr lang="en-GB">
                          <a:solidFill>
                            <a:schemeClr val="bg1"/>
                          </a:solidFill>
                          <a:effectLst/>
                        </a:rPr>
                        <a:t> Aas</a:t>
                      </a:r>
                    </a:p>
                  </a:txBody>
                  <a:tcPr marL="68580" marR="68580" marT="0" marB="0"/>
                </a:tc>
                <a:extLst>
                  <a:ext uri="{0D108BD9-81ED-4DB2-BD59-A6C34878D82A}">
                    <a16:rowId xmlns:a16="http://schemas.microsoft.com/office/drawing/2014/main" val="1771397635"/>
                  </a:ext>
                </a:extLst>
              </a:tr>
              <a:tr h="0">
                <a:tc>
                  <a:txBody>
                    <a:bodyPr/>
                    <a:lstStyle/>
                    <a:p>
                      <a:r>
                        <a:rPr lang="en-GB">
                          <a:solidFill>
                            <a:schemeClr val="bg1"/>
                          </a:solidFill>
                          <a:effectLst/>
                        </a:rPr>
                        <a:t>14.50</a:t>
                      </a:r>
                    </a:p>
                  </a:txBody>
                  <a:tcPr marL="68580" marR="68580" marT="0" marB="0"/>
                </a:tc>
                <a:tc>
                  <a:txBody>
                    <a:bodyPr/>
                    <a:lstStyle/>
                    <a:p>
                      <a:r>
                        <a:rPr lang="en-GB">
                          <a:solidFill>
                            <a:schemeClr val="bg1"/>
                          </a:solidFill>
                          <a:effectLst/>
                        </a:rPr>
                        <a:t>Mariam El-Amine</a:t>
                      </a:r>
                    </a:p>
                  </a:txBody>
                  <a:tcPr marL="68580" marR="68580" marT="0" marB="0"/>
                </a:tc>
                <a:extLst>
                  <a:ext uri="{0D108BD9-81ED-4DB2-BD59-A6C34878D82A}">
                    <a16:rowId xmlns:a16="http://schemas.microsoft.com/office/drawing/2014/main" val="2760426316"/>
                  </a:ext>
                </a:extLst>
              </a:tr>
              <a:tr h="0">
                <a:tc>
                  <a:txBody>
                    <a:bodyPr/>
                    <a:lstStyle/>
                    <a:p>
                      <a:r>
                        <a:rPr lang="en-GB">
                          <a:solidFill>
                            <a:schemeClr val="bg1"/>
                          </a:solidFill>
                          <a:effectLst/>
                        </a:rPr>
                        <a:t>14.55</a:t>
                      </a:r>
                    </a:p>
                  </a:txBody>
                  <a:tcPr marL="68580" marR="68580" marT="0" marB="0"/>
                </a:tc>
                <a:tc>
                  <a:txBody>
                    <a:bodyPr/>
                    <a:lstStyle/>
                    <a:p>
                      <a:r>
                        <a:rPr lang="en-GB">
                          <a:solidFill>
                            <a:schemeClr val="bg1"/>
                          </a:solidFill>
                          <a:effectLst/>
                        </a:rPr>
                        <a:t>Ilaria </a:t>
                      </a:r>
                      <a:r>
                        <a:rPr lang="en-GB" err="1">
                          <a:solidFill>
                            <a:schemeClr val="bg1"/>
                          </a:solidFill>
                          <a:effectLst/>
                        </a:rPr>
                        <a:t>Baneschi</a:t>
                      </a:r>
                      <a:endParaRPr lang="en-GB">
                        <a:solidFill>
                          <a:schemeClr val="bg1"/>
                        </a:solidFill>
                        <a:effectLst/>
                      </a:endParaRPr>
                    </a:p>
                  </a:txBody>
                  <a:tcPr marL="68580" marR="68580" marT="0" marB="0"/>
                </a:tc>
                <a:extLst>
                  <a:ext uri="{0D108BD9-81ED-4DB2-BD59-A6C34878D82A}">
                    <a16:rowId xmlns:a16="http://schemas.microsoft.com/office/drawing/2014/main" val="615057213"/>
                  </a:ext>
                </a:extLst>
              </a:tr>
              <a:tr h="0">
                <a:tc>
                  <a:txBody>
                    <a:bodyPr/>
                    <a:lstStyle/>
                    <a:p>
                      <a:r>
                        <a:rPr lang="en-GB">
                          <a:solidFill>
                            <a:schemeClr val="bg1"/>
                          </a:solidFill>
                          <a:effectLst/>
                        </a:rPr>
                        <a:t>15.00</a:t>
                      </a:r>
                    </a:p>
                  </a:txBody>
                  <a:tcPr marL="68580" marR="68580" marT="0" marB="0"/>
                </a:tc>
                <a:tc>
                  <a:txBody>
                    <a:bodyPr/>
                    <a:lstStyle/>
                    <a:p>
                      <a:r>
                        <a:rPr lang="en-GB">
                          <a:solidFill>
                            <a:schemeClr val="bg1"/>
                          </a:solidFill>
                          <a:effectLst/>
                        </a:rPr>
                        <a:t>John Quinton</a:t>
                      </a:r>
                    </a:p>
                  </a:txBody>
                  <a:tcPr marL="68580" marR="68580" marT="0" marB="0"/>
                </a:tc>
                <a:extLst>
                  <a:ext uri="{0D108BD9-81ED-4DB2-BD59-A6C34878D82A}">
                    <a16:rowId xmlns:a16="http://schemas.microsoft.com/office/drawing/2014/main" val="3180614868"/>
                  </a:ext>
                </a:extLst>
              </a:tr>
              <a:tr h="0">
                <a:tc>
                  <a:txBody>
                    <a:bodyPr/>
                    <a:lstStyle/>
                    <a:p>
                      <a:r>
                        <a:rPr lang="en-GB">
                          <a:solidFill>
                            <a:schemeClr val="bg1"/>
                          </a:solidFill>
                          <a:effectLst/>
                        </a:rPr>
                        <a:t>15.05</a:t>
                      </a:r>
                    </a:p>
                  </a:txBody>
                  <a:tcPr marL="68580" marR="68580" marT="0" marB="0"/>
                </a:tc>
                <a:tc>
                  <a:txBody>
                    <a:bodyPr/>
                    <a:lstStyle/>
                    <a:p>
                      <a:r>
                        <a:rPr lang="en-GB">
                          <a:solidFill>
                            <a:schemeClr val="bg1"/>
                          </a:solidFill>
                          <a:effectLst/>
                        </a:rPr>
                        <a:t>James Stockdale</a:t>
                      </a:r>
                    </a:p>
                  </a:txBody>
                  <a:tcPr marL="68580" marR="68580" marT="0" marB="0"/>
                </a:tc>
                <a:extLst>
                  <a:ext uri="{0D108BD9-81ED-4DB2-BD59-A6C34878D82A}">
                    <a16:rowId xmlns:a16="http://schemas.microsoft.com/office/drawing/2014/main" val="4212928864"/>
                  </a:ext>
                </a:extLst>
              </a:tr>
              <a:tr h="0">
                <a:tc>
                  <a:txBody>
                    <a:bodyPr/>
                    <a:lstStyle/>
                    <a:p>
                      <a:r>
                        <a:rPr lang="en-GB">
                          <a:solidFill>
                            <a:schemeClr val="bg1"/>
                          </a:solidFill>
                          <a:effectLst/>
                        </a:rPr>
                        <a:t>15.10</a:t>
                      </a:r>
                    </a:p>
                  </a:txBody>
                  <a:tcPr marL="68580" marR="68580" marT="0" marB="0"/>
                </a:tc>
                <a:tc>
                  <a:txBody>
                    <a:bodyPr/>
                    <a:lstStyle/>
                    <a:p>
                      <a:r>
                        <a:rPr lang="en-GB">
                          <a:solidFill>
                            <a:schemeClr val="bg1"/>
                          </a:solidFill>
                          <a:effectLst/>
                        </a:rPr>
                        <a:t>Han Chen</a:t>
                      </a:r>
                    </a:p>
                  </a:txBody>
                  <a:tcPr marL="68580" marR="68580" marT="0" marB="0"/>
                </a:tc>
                <a:extLst>
                  <a:ext uri="{0D108BD9-81ED-4DB2-BD59-A6C34878D82A}">
                    <a16:rowId xmlns:a16="http://schemas.microsoft.com/office/drawing/2014/main" val="206873283"/>
                  </a:ext>
                </a:extLst>
              </a:tr>
              <a:tr h="0">
                <a:tc>
                  <a:txBody>
                    <a:bodyPr/>
                    <a:lstStyle/>
                    <a:p>
                      <a:r>
                        <a:rPr lang="en-GB">
                          <a:solidFill>
                            <a:schemeClr val="bg1"/>
                          </a:solidFill>
                          <a:effectLst/>
                        </a:rPr>
                        <a:t>15.15</a:t>
                      </a:r>
                    </a:p>
                  </a:txBody>
                  <a:tcPr marL="68580" marR="68580" marT="0" marB="0"/>
                </a:tc>
                <a:tc>
                  <a:txBody>
                    <a:bodyPr/>
                    <a:lstStyle/>
                    <a:p>
                      <a:r>
                        <a:rPr lang="en-GB">
                          <a:solidFill>
                            <a:schemeClr val="bg1"/>
                          </a:solidFill>
                          <a:effectLst/>
                        </a:rPr>
                        <a:t>Maria </a:t>
                      </a:r>
                      <a:r>
                        <a:rPr lang="en-GB" err="1">
                          <a:solidFill>
                            <a:schemeClr val="bg1"/>
                          </a:solidFill>
                          <a:effectLst/>
                        </a:rPr>
                        <a:t>Timofeeva</a:t>
                      </a:r>
                      <a:endParaRPr lang="en-GB">
                        <a:solidFill>
                          <a:schemeClr val="bg1"/>
                        </a:solidFill>
                        <a:effectLst/>
                      </a:endParaRPr>
                    </a:p>
                  </a:txBody>
                  <a:tcPr marL="68580" marR="68580" marT="0" marB="0"/>
                </a:tc>
                <a:extLst>
                  <a:ext uri="{0D108BD9-81ED-4DB2-BD59-A6C34878D82A}">
                    <a16:rowId xmlns:a16="http://schemas.microsoft.com/office/drawing/2014/main" val="1212209384"/>
                  </a:ext>
                </a:extLst>
              </a:tr>
              <a:tr h="0">
                <a:tc>
                  <a:txBody>
                    <a:bodyPr/>
                    <a:lstStyle/>
                    <a:p>
                      <a:r>
                        <a:rPr lang="en-GB">
                          <a:solidFill>
                            <a:schemeClr val="bg1"/>
                          </a:solidFill>
                          <a:effectLst/>
                        </a:rPr>
                        <a:t>15.20</a:t>
                      </a:r>
                    </a:p>
                  </a:txBody>
                  <a:tcPr marL="68580" marR="68580" marT="0" marB="0"/>
                </a:tc>
                <a:tc>
                  <a:txBody>
                    <a:bodyPr/>
                    <a:lstStyle/>
                    <a:p>
                      <a:r>
                        <a:rPr lang="en-GB">
                          <a:solidFill>
                            <a:schemeClr val="bg1"/>
                          </a:solidFill>
                          <a:effectLst/>
                        </a:rPr>
                        <a:t>Anurag Kumar</a:t>
                      </a:r>
                    </a:p>
                  </a:txBody>
                  <a:tcPr marL="68580" marR="68580" marT="0" marB="0"/>
                </a:tc>
                <a:extLst>
                  <a:ext uri="{0D108BD9-81ED-4DB2-BD59-A6C34878D82A}">
                    <a16:rowId xmlns:a16="http://schemas.microsoft.com/office/drawing/2014/main" val="1577870228"/>
                  </a:ext>
                </a:extLst>
              </a:tr>
              <a:tr h="0">
                <a:tc>
                  <a:txBody>
                    <a:bodyPr/>
                    <a:lstStyle/>
                    <a:p>
                      <a:r>
                        <a:rPr lang="en-GB">
                          <a:solidFill>
                            <a:schemeClr val="bg1"/>
                          </a:solidFill>
                          <a:effectLst/>
                        </a:rPr>
                        <a:t>15.25</a:t>
                      </a:r>
                    </a:p>
                  </a:txBody>
                  <a:tcPr marL="68580" marR="68580" marT="0" marB="0"/>
                </a:tc>
                <a:tc>
                  <a:txBody>
                    <a:bodyPr/>
                    <a:lstStyle/>
                    <a:p>
                      <a:r>
                        <a:rPr lang="en-GB">
                          <a:solidFill>
                            <a:schemeClr val="bg1"/>
                          </a:solidFill>
                          <a:effectLst/>
                        </a:rPr>
                        <a:t>Carlos Alberto Quesada</a:t>
                      </a:r>
                    </a:p>
                  </a:txBody>
                  <a:tcPr marL="68580" marR="68580" marT="0" marB="0"/>
                </a:tc>
                <a:extLst>
                  <a:ext uri="{0D108BD9-81ED-4DB2-BD59-A6C34878D82A}">
                    <a16:rowId xmlns:a16="http://schemas.microsoft.com/office/drawing/2014/main" val="4101261066"/>
                  </a:ext>
                </a:extLst>
              </a:tr>
              <a:tr h="0">
                <a:tc>
                  <a:txBody>
                    <a:bodyPr/>
                    <a:lstStyle/>
                    <a:p>
                      <a:r>
                        <a:rPr lang="en-GB">
                          <a:solidFill>
                            <a:schemeClr val="bg1"/>
                          </a:solidFill>
                          <a:effectLst/>
                        </a:rPr>
                        <a:t>15.30</a:t>
                      </a:r>
                    </a:p>
                  </a:txBody>
                  <a:tcPr marL="68580" marR="68580" marT="0" marB="0"/>
                </a:tc>
                <a:tc>
                  <a:txBody>
                    <a:bodyPr/>
                    <a:lstStyle/>
                    <a:p>
                      <a:r>
                        <a:rPr lang="en-GB">
                          <a:solidFill>
                            <a:schemeClr val="bg1"/>
                          </a:solidFill>
                          <a:effectLst/>
                        </a:rPr>
                        <a:t>Yang Guo</a:t>
                      </a:r>
                    </a:p>
                  </a:txBody>
                  <a:tcPr marL="68580" marR="68580" marT="0" marB="0"/>
                </a:tc>
                <a:extLst>
                  <a:ext uri="{0D108BD9-81ED-4DB2-BD59-A6C34878D82A}">
                    <a16:rowId xmlns:a16="http://schemas.microsoft.com/office/drawing/2014/main" val="2830519260"/>
                  </a:ext>
                </a:extLst>
              </a:tr>
              <a:tr h="0">
                <a:tc>
                  <a:txBody>
                    <a:bodyPr/>
                    <a:lstStyle/>
                    <a:p>
                      <a:r>
                        <a:rPr lang="en-GB">
                          <a:solidFill>
                            <a:schemeClr val="bg1"/>
                          </a:solidFill>
                          <a:effectLst/>
                        </a:rPr>
                        <a:t>15.35</a:t>
                      </a:r>
                    </a:p>
                  </a:txBody>
                  <a:tcPr marL="68580" marR="68580" marT="0" marB="0"/>
                </a:tc>
                <a:tc>
                  <a:txBody>
                    <a:bodyPr/>
                    <a:lstStyle/>
                    <a:p>
                      <a:r>
                        <a:rPr lang="en-GB">
                          <a:solidFill>
                            <a:schemeClr val="bg1"/>
                          </a:solidFill>
                          <a:effectLst/>
                        </a:rPr>
                        <a:t>Cristina Ariza </a:t>
                      </a:r>
                      <a:r>
                        <a:rPr lang="en-GB" err="1">
                          <a:solidFill>
                            <a:schemeClr val="bg1"/>
                          </a:solidFill>
                          <a:effectLst/>
                        </a:rPr>
                        <a:t>Carricondo</a:t>
                      </a:r>
                      <a:endParaRPr lang="en-GB">
                        <a:solidFill>
                          <a:schemeClr val="bg1"/>
                        </a:solidFill>
                        <a:effectLst/>
                      </a:endParaRPr>
                    </a:p>
                  </a:txBody>
                  <a:tcPr marL="68580" marR="68580" marT="0" marB="0"/>
                </a:tc>
                <a:extLst>
                  <a:ext uri="{0D108BD9-81ED-4DB2-BD59-A6C34878D82A}">
                    <a16:rowId xmlns:a16="http://schemas.microsoft.com/office/drawing/2014/main" val="3967261374"/>
                  </a:ext>
                </a:extLst>
              </a:tr>
              <a:tr h="0">
                <a:tc>
                  <a:txBody>
                    <a:bodyPr/>
                    <a:lstStyle/>
                    <a:p>
                      <a:r>
                        <a:rPr lang="en-GB">
                          <a:solidFill>
                            <a:schemeClr val="bg1"/>
                          </a:solidFill>
                          <a:effectLst/>
                        </a:rPr>
                        <a:t>15.40</a:t>
                      </a:r>
                    </a:p>
                  </a:txBody>
                  <a:tcPr marL="68580" marR="68580" marT="0" marB="0"/>
                </a:tc>
                <a:tc>
                  <a:txBody>
                    <a:bodyPr/>
                    <a:lstStyle/>
                    <a:p>
                      <a:r>
                        <a:rPr lang="en-GB" err="1">
                          <a:solidFill>
                            <a:schemeClr val="bg1"/>
                          </a:solidFill>
                          <a:effectLst/>
                        </a:rPr>
                        <a:t>Leysan</a:t>
                      </a:r>
                      <a:r>
                        <a:rPr lang="en-GB">
                          <a:solidFill>
                            <a:schemeClr val="bg1"/>
                          </a:solidFill>
                          <a:effectLst/>
                        </a:rPr>
                        <a:t> </a:t>
                      </a:r>
                      <a:r>
                        <a:rPr lang="en-GB" err="1">
                          <a:solidFill>
                            <a:schemeClr val="bg1"/>
                          </a:solidFill>
                          <a:effectLst/>
                        </a:rPr>
                        <a:t>Fattakhova</a:t>
                      </a:r>
                      <a:endParaRPr lang="en-GB">
                        <a:solidFill>
                          <a:schemeClr val="bg1"/>
                        </a:solidFill>
                        <a:effectLst/>
                      </a:endParaRPr>
                    </a:p>
                  </a:txBody>
                  <a:tcPr marL="68580" marR="68580" marT="0" marB="0"/>
                </a:tc>
                <a:extLst>
                  <a:ext uri="{0D108BD9-81ED-4DB2-BD59-A6C34878D82A}">
                    <a16:rowId xmlns:a16="http://schemas.microsoft.com/office/drawing/2014/main" val="4129199044"/>
                  </a:ext>
                </a:extLst>
              </a:tr>
              <a:tr h="0">
                <a:tc>
                  <a:txBody>
                    <a:bodyPr/>
                    <a:lstStyle/>
                    <a:p>
                      <a:pPr lvl="0">
                        <a:buNone/>
                      </a:pPr>
                      <a:r>
                        <a:rPr lang="en-GB">
                          <a:solidFill>
                            <a:schemeClr val="bg1"/>
                          </a:solidFill>
                          <a:effectLst/>
                        </a:rPr>
                        <a:t>15.45</a:t>
                      </a:r>
                    </a:p>
                  </a:txBody>
                  <a:tcPr marL="68580" marR="68580" marT="0" marB="0"/>
                </a:tc>
                <a:tc>
                  <a:txBody>
                    <a:bodyPr/>
                    <a:lstStyle/>
                    <a:p>
                      <a:pPr lvl="0">
                        <a:buNone/>
                      </a:pPr>
                      <a:r>
                        <a:rPr lang="en-GB">
                          <a:solidFill>
                            <a:schemeClr val="bg1"/>
                          </a:solidFill>
                          <a:effectLst/>
                        </a:rPr>
                        <a:t>Close</a:t>
                      </a:r>
                    </a:p>
                  </a:txBody>
                  <a:tcPr marL="68580" marR="68580" marT="0" marB="0"/>
                </a:tc>
                <a:extLst>
                  <a:ext uri="{0D108BD9-81ED-4DB2-BD59-A6C34878D82A}">
                    <a16:rowId xmlns:a16="http://schemas.microsoft.com/office/drawing/2014/main" val="393847872"/>
                  </a:ext>
                </a:extLst>
              </a:tr>
            </a:tbl>
          </a:graphicData>
        </a:graphic>
      </p:graphicFrame>
    </p:spTree>
    <p:extLst>
      <p:ext uri="{BB962C8B-B14F-4D97-AF65-F5344CB8AC3E}">
        <p14:creationId xmlns:p14="http://schemas.microsoft.com/office/powerpoint/2010/main" val="1634280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A0D8849800E842A9436FFE2D1A92E8" ma:contentTypeVersion="4" ma:contentTypeDescription="Create a new document." ma:contentTypeScope="" ma:versionID="ddf6aedb5c86938b1b7676dd53bfda23">
  <xsd:schema xmlns:xsd="http://www.w3.org/2001/XMLSchema" xmlns:xs="http://www.w3.org/2001/XMLSchema" xmlns:p="http://schemas.microsoft.com/office/2006/metadata/properties" xmlns:ns2="a57964f3-03aa-4c65-8fe8-d89b1167b911" targetNamespace="http://schemas.microsoft.com/office/2006/metadata/properties" ma:root="true" ma:fieldsID="6d01c1284c0b6220d43a245c2e3bcf68" ns2:_="">
    <xsd:import namespace="a57964f3-03aa-4c65-8fe8-d89b1167b9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7964f3-03aa-4c65-8fe8-d89b1167b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A79C21-C175-4F74-854B-6568D48C7D4A}">
  <ds:schemaRefs>
    <ds:schemaRef ds:uri="http://schemas.microsoft.com/sharepoint/v3/contenttype/forms"/>
  </ds:schemaRefs>
</ds:datastoreItem>
</file>

<file path=customXml/itemProps2.xml><?xml version="1.0" encoding="utf-8"?>
<ds:datastoreItem xmlns:ds="http://schemas.openxmlformats.org/officeDocument/2006/customXml" ds:itemID="{62565BCA-7A56-4123-A4AD-348732C91F7F}">
  <ds:schemaRefs>
    <ds:schemaRef ds:uri="a57964f3-03aa-4c65-8fe8-d89b1167b9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98FB59-37CA-4225-BFDF-8AF95F65F2EF}">
  <ds:schemaRefs>
    <ds:schemaRef ds:uri="http://purl.org/dc/dcmitype/"/>
    <ds:schemaRef ds:uri="http://schemas.microsoft.com/office/2006/metadata/properties"/>
    <ds:schemaRef ds:uri="http://purl.org/dc/elements/1.1/"/>
    <ds:schemaRef ds:uri="http://purl.org/dc/terms/"/>
    <ds:schemaRef ds:uri="http://www.w3.org/XML/1998/namespace"/>
    <ds:schemaRef ds:uri="a57964f3-03aa-4c65-8fe8-d89b1167b911"/>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302</Words>
  <Application>Microsoft Office PowerPoint</Application>
  <PresentationFormat>On-screen Show (4:3)</PresentationFormat>
  <Paragraphs>104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Soils and the Critical Zone: carbon, resilience, and change</vt:lpstr>
      <vt:lpstr>PowerPoint Presentation</vt:lpstr>
      <vt:lpstr>Session overview</vt:lpstr>
      <vt:lpstr>How this session will work</vt:lpstr>
      <vt:lpstr>Running 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Soils and the Critical Zone: carbon, resilience, and change</dc:title>
  <dc:creator>Janes-Bassett, Victoria</dc:creator>
  <cp:lastModifiedBy>Chris McCloskey</cp:lastModifiedBy>
  <cp:revision>26</cp:revision>
  <dcterms:created xsi:type="dcterms:W3CDTF">2020-04-22T13:59:53Z</dcterms:created>
  <dcterms:modified xsi:type="dcterms:W3CDTF">2020-05-04T09:48:23Z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0x010100BEA0D8849800E842A9436FFE2D1A92E8</vt:lpwstr>
  </property>
</Properties>
</file>