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0" r:id="rId7"/>
    <p:sldId id="258" r:id="rId8"/>
    <p:sldId id="259" r:id="rId9"/>
    <p:sldId id="261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0" d="100"/>
          <a:sy n="90" d="100"/>
        </p:scale>
        <p:origin x="1392" y="6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F46BD-872C-4160-8DA1-76326F4FDBE3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C339-4422-49D5-816A-B3D197B8E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3633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F46BD-872C-4160-8DA1-76326F4FDBE3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C339-4422-49D5-816A-B3D197B8E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231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F46BD-872C-4160-8DA1-76326F4FDBE3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C339-4422-49D5-816A-B3D197B8E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604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F46BD-872C-4160-8DA1-76326F4FDBE3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C339-4422-49D5-816A-B3D197B8E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61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F46BD-872C-4160-8DA1-76326F4FDBE3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C339-4422-49D5-816A-B3D197B8E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633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F46BD-872C-4160-8DA1-76326F4FDBE3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C339-4422-49D5-816A-B3D197B8E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5190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F46BD-872C-4160-8DA1-76326F4FDBE3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C339-4422-49D5-816A-B3D197B8E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8449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F46BD-872C-4160-8DA1-76326F4FDBE3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C339-4422-49D5-816A-B3D197B8E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5709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F46BD-872C-4160-8DA1-76326F4FDBE3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C339-4422-49D5-816A-B3D197B8E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979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F46BD-872C-4160-8DA1-76326F4FDBE3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C339-4422-49D5-816A-B3D197B8E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64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F46BD-872C-4160-8DA1-76326F4FDBE3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C339-4422-49D5-816A-B3D197B8E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89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F46BD-872C-4160-8DA1-76326F4FDBE3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FC339-4422-49D5-816A-B3D197B8E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7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hashtag/EGUDiggingTheFuture?src=hashtag_click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meetingorganizer.copernicus.org/EGU2020/displays/35118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182775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dirty="0"/>
              <a:t>SSS12.9</a:t>
            </a:r>
            <a:br>
              <a:rPr lang="en-GB" dirty="0"/>
            </a:br>
            <a:r>
              <a:rPr lang="en-GB" b="1" u="sng" dirty="0"/>
              <a:t>Digging the Future? Unearthing the power of soil science to address global challenges</a:t>
            </a:r>
            <a:endParaRPr lang="en-GB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031908" y="4607091"/>
            <a:ext cx="8128186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lnSpc>
                <a:spcPct val="100000"/>
              </a:lnSpc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</a:rPr>
              <a:t>Martha</a:t>
            </a:r>
            <a:r>
              <a:rPr kumimoji="0" lang="en-US" altLang="en-US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</a:rPr>
              <a:t> </a:t>
            </a:r>
            <a:r>
              <a:rPr kumimoji="0" lang="en-US" altLang="en-US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</a:rPr>
              <a:t>Ledger</a:t>
            </a:r>
            <a:r>
              <a:rPr lang="en-US" altLang="en-US" b="1" baseline="30000" dirty="0" err="1">
                <a:solidFill>
                  <a:srgbClr val="008000"/>
                </a:solidFill>
                <a:latin typeface="Corbel" panose="020B0503020204020204" pitchFamily="34" charset="0"/>
              </a:rPr>
              <a:t>ECS</a:t>
            </a:r>
            <a:r>
              <a:rPr lang="en-US" altLang="en-US" b="1" baseline="30000" dirty="0">
                <a:solidFill>
                  <a:srgbClr val="008000"/>
                </a:solidFill>
                <a:latin typeface="Corbel" panose="020B0503020204020204" pitchFamily="34" charset="0"/>
              </a:rPr>
              <a:t> </a:t>
            </a:r>
            <a:r>
              <a:rPr lang="en-US" altLang="en-US" dirty="0">
                <a:latin typeface="Corbel" panose="020B0503020204020204" pitchFamily="34" charset="0"/>
              </a:rPr>
              <a:t>- University of Nottingham, UK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</a:rPr>
              <a:t>Session Conveners: Jessica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</a:rPr>
              <a:t>Potts</a:t>
            </a:r>
            <a:r>
              <a:rPr kumimoji="0" lang="en-US" altLang="en-US" b="1" i="0" u="none" strike="noStrike" cap="none" normalizeH="0" baseline="30000" dirty="0" err="1">
                <a:ln>
                  <a:noFill/>
                </a:ln>
                <a:solidFill>
                  <a:srgbClr val="008000"/>
                </a:solidFill>
                <a:effectLst/>
                <a:latin typeface="Corbel" panose="020B0503020204020204" pitchFamily="34" charset="0"/>
              </a:rPr>
              <a:t>ECS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</a:rPr>
              <a:t> , John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</a:rPr>
              <a:t>Beale</a:t>
            </a:r>
            <a:r>
              <a:rPr kumimoji="0" lang="en-US" altLang="en-US" b="1" i="0" u="none" strike="noStrike" cap="none" normalizeH="0" baseline="30000" dirty="0" err="1">
                <a:ln>
                  <a:noFill/>
                </a:ln>
                <a:solidFill>
                  <a:srgbClr val="008000"/>
                </a:solidFill>
                <a:effectLst/>
                <a:latin typeface="Corbel" panose="020B0503020204020204" pitchFamily="34" charset="0"/>
              </a:rPr>
              <a:t>ECS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</a:rPr>
              <a:t>,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</a:rPr>
              <a:t> Harry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</a:rPr>
              <a:t>Harvey</a:t>
            </a:r>
            <a:r>
              <a:rPr kumimoji="0" lang="en-US" altLang="en-US" b="1" i="0" u="none" strike="noStrike" cap="none" normalizeH="0" baseline="30000" dirty="0" err="1">
                <a:ln>
                  <a:noFill/>
                </a:ln>
                <a:solidFill>
                  <a:srgbClr val="008000"/>
                </a:solidFill>
                <a:effectLst/>
                <a:latin typeface="Corbel" panose="020B0503020204020204" pitchFamily="34" charset="0"/>
              </a:rPr>
              <a:t>ECS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</a:rPr>
              <a:t>,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</a:rPr>
              <a:t> Corina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</a:rPr>
              <a:t>Lees</a:t>
            </a:r>
            <a:r>
              <a:rPr kumimoji="0" lang="en-US" altLang="en-US" b="1" i="0" u="none" strike="noStrike" cap="none" normalizeH="0" baseline="30000" dirty="0" err="1">
                <a:ln>
                  <a:noFill/>
                </a:ln>
                <a:solidFill>
                  <a:srgbClr val="008000"/>
                </a:solidFill>
                <a:effectLst/>
                <a:latin typeface="Corbel" panose="020B0503020204020204" pitchFamily="34" charset="0"/>
              </a:rPr>
              <a:t>ECS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</a:rPr>
              <a:t>,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</a:rPr>
              <a:t> Phil Haygarth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dirty="0">
              <a:latin typeface="Corbel" panose="020B0503020204020204" pitchFamily="34" charset="0"/>
            </a:endParaRPr>
          </a:p>
          <a:p>
            <a:pPr lvl="0">
              <a:lnSpc>
                <a:spcPct val="100000"/>
              </a:lnSpc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</a:rPr>
              <a:t>Chairperson: Jessica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</a:rPr>
              <a:t>Potts</a:t>
            </a:r>
            <a:r>
              <a:rPr lang="en-US" altLang="en-US" b="1" baseline="30000" dirty="0" err="1">
                <a:solidFill>
                  <a:srgbClr val="008000"/>
                </a:solidFill>
                <a:latin typeface="Corbel" panose="020B0503020204020204" pitchFamily="34" charset="0"/>
              </a:rPr>
              <a:t>ECS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</a:rPr>
              <a:t> 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</a:rPr>
              <a:t>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3961356" cy="182775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9482610" y="247746"/>
            <a:ext cx="237077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hlinkClick r:id="rId3"/>
              </a:rPr>
              <a:t>#</a:t>
            </a:r>
            <a:r>
              <a:rPr lang="en-GB" dirty="0" err="1">
                <a:hlinkClick r:id="rId3"/>
              </a:rPr>
              <a:t>EGUDiggingTheFuture</a:t>
            </a:r>
            <a:endParaRPr lang="en-GB" dirty="0"/>
          </a:p>
          <a:p>
            <a:r>
              <a:rPr lang="en-GB" dirty="0"/>
              <a:t>#shareEGU20</a:t>
            </a:r>
          </a:p>
        </p:txBody>
      </p:sp>
    </p:spTree>
    <p:extLst>
      <p:ext uri="{BB962C8B-B14F-4D97-AF65-F5344CB8AC3E}">
        <p14:creationId xmlns:p14="http://schemas.microsoft.com/office/powerpoint/2010/main" val="2655612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2579"/>
            <a:ext cx="10515600" cy="1325563"/>
          </a:xfrm>
        </p:spPr>
        <p:txBody>
          <a:bodyPr/>
          <a:lstStyle/>
          <a:p>
            <a:r>
              <a:rPr lang="en-GB" dirty="0">
                <a:latin typeface="Corbel" panose="020B0503020204020204" pitchFamily="34" charset="0"/>
              </a:rPr>
              <a:t>Soils are the cornerstone of Earth system regulation, and of our existence.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47257"/>
            <a:ext cx="10515600" cy="3629706"/>
          </a:xfrm>
        </p:spPr>
        <p:txBody>
          <a:bodyPr/>
          <a:lstStyle/>
          <a:p>
            <a:r>
              <a:rPr lang="en-GB" dirty="0">
                <a:latin typeface="Corbel" panose="020B0503020204020204" pitchFamily="34" charset="0"/>
              </a:rPr>
              <a:t>The nexus of the biosphere, hydrosphere, atmosphere, geosphere.</a:t>
            </a:r>
          </a:p>
          <a:p>
            <a:r>
              <a:rPr lang="en-GB" dirty="0">
                <a:latin typeface="Corbel" panose="020B0503020204020204" pitchFamily="34" charset="0"/>
              </a:rPr>
              <a:t>The great regulator of Earth’s climate.</a:t>
            </a:r>
          </a:p>
          <a:p>
            <a:r>
              <a:rPr lang="en-GB" dirty="0">
                <a:latin typeface="Corbel" panose="020B0503020204020204" pitchFamily="34" charset="0"/>
              </a:rPr>
              <a:t>Responsible for storage, filtering and regulation of water sources.</a:t>
            </a:r>
          </a:p>
          <a:p>
            <a:r>
              <a:rPr lang="en-GB" dirty="0">
                <a:latin typeface="Corbel" panose="020B0503020204020204" pitchFamily="34" charset="0"/>
              </a:rPr>
              <a:t>Host to a range of biological communities.</a:t>
            </a:r>
          </a:p>
          <a:p>
            <a:r>
              <a:rPr lang="en-GB" dirty="0">
                <a:latin typeface="Corbel" panose="020B0503020204020204" pitchFamily="34" charset="0"/>
              </a:rPr>
              <a:t>They provide the water and nutrients to feed and fuel our planet.</a:t>
            </a:r>
          </a:p>
          <a:p>
            <a:endParaRPr lang="en-GB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927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orbel" panose="020B0503020204020204" pitchFamily="34" charset="0"/>
              </a:rPr>
              <a:t>By 2050…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Corbel" panose="020B0503020204020204" pitchFamily="34" charset="0"/>
              </a:rPr>
              <a:t>The world’s population will have reached 9 billion.</a:t>
            </a:r>
          </a:p>
          <a:p>
            <a:r>
              <a:rPr lang="en-GB" dirty="0">
                <a:latin typeface="Corbel" panose="020B0503020204020204" pitchFamily="34" charset="0"/>
              </a:rPr>
              <a:t>Food production must be doubled to sustain population growth… and with half of the resources we have today.</a:t>
            </a:r>
          </a:p>
          <a:p>
            <a:r>
              <a:rPr lang="en-GB" dirty="0">
                <a:latin typeface="Corbel" panose="020B0503020204020204" pitchFamily="34" charset="0"/>
              </a:rPr>
              <a:t>Pressure on our soils is immense, and the pressure is only set to increase.</a:t>
            </a:r>
          </a:p>
          <a:p>
            <a:endParaRPr lang="en-GB" b="1" dirty="0">
              <a:latin typeface="Corbel" panose="020B0503020204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Corbel" panose="020B0503020204020204" pitchFamily="34" charset="0"/>
              </a:rPr>
              <a:t>How can the needs of people and the environment be met under such increasingly challenging circumstances?</a:t>
            </a:r>
          </a:p>
        </p:txBody>
      </p:sp>
    </p:spTree>
    <p:extLst>
      <p:ext uri="{BB962C8B-B14F-4D97-AF65-F5344CB8AC3E}">
        <p14:creationId xmlns:p14="http://schemas.microsoft.com/office/powerpoint/2010/main" val="3808644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9768" y="2930880"/>
            <a:ext cx="5779283" cy="1325563"/>
          </a:xfr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en-GB" dirty="0">
                <a:latin typeface="Corbel" panose="020B0503020204020204" pitchFamily="34" charset="0"/>
              </a:rPr>
              <a:t>Threats to soil function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68471" y="1716189"/>
            <a:ext cx="131717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Corbel" panose="020B0503020204020204" pitchFamily="34" charset="0"/>
              </a:rPr>
              <a:t>Soil erosion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10568" y="1838441"/>
            <a:ext cx="1317171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Corbel" panose="020B0503020204020204" pitchFamily="34" charset="0"/>
              </a:rPr>
              <a:t>Loss of soil biodiversity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43987" y="4632997"/>
            <a:ext cx="131717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Corbel" panose="020B0503020204020204" pitchFamily="34" charset="0"/>
              </a:rPr>
              <a:t>Salinization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24178" y="294781"/>
            <a:ext cx="1317171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Corbel" panose="020B0503020204020204" pitchFamily="34" charset="0"/>
              </a:rPr>
              <a:t>Soil compaction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437138" y="4632997"/>
            <a:ext cx="1546860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Corbel" panose="020B0503020204020204" pitchFamily="34" charset="0"/>
              </a:rPr>
              <a:t>Waterlogging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396" y="1503857"/>
            <a:ext cx="1709057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rbel" panose="020B0503020204020204" pitchFamily="34" charset="0"/>
              </a:rPr>
              <a:t>Soil contamination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45937" y="6033865"/>
            <a:ext cx="1517469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Corbel" panose="020B0503020204020204" pitchFamily="34" charset="0"/>
              </a:rPr>
              <a:t>Soil acidification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04500" y="5764514"/>
            <a:ext cx="1317171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Corbel" panose="020B0503020204020204" pitchFamily="34" charset="0"/>
              </a:rPr>
              <a:t>Nutrient imbalance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39519" y="313087"/>
            <a:ext cx="1317171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Corbel" panose="020B0503020204020204" pitchFamily="34" charset="0"/>
              </a:rPr>
              <a:t>Soil organic carbon loss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904" y="2276513"/>
            <a:ext cx="1894043" cy="189404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9824" y="1146823"/>
            <a:ext cx="2126894" cy="141981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2813" y="313087"/>
            <a:ext cx="1748488" cy="131136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5001" y="1146823"/>
            <a:ext cx="2126208" cy="141665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8740" y="2548451"/>
            <a:ext cx="2195986" cy="1463991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7138" y="5089374"/>
            <a:ext cx="2200273" cy="146684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3443" y="4495486"/>
            <a:ext cx="2159065" cy="144129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740" y="4817663"/>
            <a:ext cx="2178654" cy="8221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77" y="5117910"/>
            <a:ext cx="2260937" cy="1507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882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8845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Corbel" panose="020B0503020204020204" pitchFamily="34" charset="0"/>
              </a:rPr>
              <a:t>This session, we showcase a variety of approaches and methods towards advancing soil science understanding.</a:t>
            </a:r>
            <a:br>
              <a:rPr lang="en-GB" dirty="0">
                <a:latin typeface="Corbel" panose="020B0503020204020204" pitchFamily="34" charset="0"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852382"/>
            <a:ext cx="10515600" cy="2833261"/>
          </a:xfrm>
        </p:spPr>
        <p:txBody>
          <a:bodyPr/>
          <a:lstStyle/>
          <a:p>
            <a:pPr lvl="1"/>
            <a:r>
              <a:rPr lang="en-GB" dirty="0">
                <a:latin typeface="Corbel" panose="020B0503020204020204" pitchFamily="34" charset="0"/>
              </a:rPr>
              <a:t>Importance of, threats to and optimal management of organic and mineral soils</a:t>
            </a:r>
          </a:p>
          <a:p>
            <a:pPr lvl="1"/>
            <a:r>
              <a:rPr lang="en-GB" dirty="0">
                <a:latin typeface="Corbel" panose="020B0503020204020204" pitchFamily="34" charset="0"/>
              </a:rPr>
              <a:t>Microbiological indicators of soil function and characteristics</a:t>
            </a:r>
          </a:p>
          <a:p>
            <a:pPr lvl="1"/>
            <a:r>
              <a:rPr lang="en-GB" dirty="0">
                <a:latin typeface="Corbel" panose="020B0503020204020204" pitchFamily="34" charset="0"/>
              </a:rPr>
              <a:t>Optimising soils for sustainable extra-terrestrial agriculture</a:t>
            </a:r>
          </a:p>
          <a:p>
            <a:pPr lvl="1"/>
            <a:r>
              <a:rPr lang="en-GB" dirty="0">
                <a:latin typeface="Corbel" panose="020B0503020204020204" pitchFamily="34" charset="0"/>
              </a:rPr>
              <a:t>Requirements of our soils for the future – can these requirements be met?</a:t>
            </a:r>
          </a:p>
          <a:p>
            <a:pPr marL="457200" lvl="1" indent="0">
              <a:buNone/>
            </a:pPr>
            <a:endParaRPr lang="en-GB" dirty="0">
              <a:latin typeface="Corbel" panose="020B0503020204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Corbel" panose="020B0503020204020204" pitchFamily="34" charset="0"/>
              </a:rPr>
              <a:t>We look forward to your contribution towards our discussion.</a:t>
            </a:r>
          </a:p>
          <a:p>
            <a:pPr lvl="1"/>
            <a:endParaRPr lang="en-GB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528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042" y="254266"/>
            <a:ext cx="10515600" cy="1325563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Corbel" panose="020B0503020204020204" pitchFamily="34" charset="0"/>
              </a:rPr>
              <a:t>Live Session Details-</a:t>
            </a:r>
            <a:br>
              <a:rPr lang="en-GB" dirty="0">
                <a:latin typeface="Corbel" panose="020B0503020204020204" pitchFamily="34" charset="0"/>
              </a:rPr>
            </a:br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4E031A-FB85-4EE2-8F3C-6CEF0AE75F5F}"/>
              </a:ext>
            </a:extLst>
          </p:cNvPr>
          <p:cNvSpPr/>
          <p:nvPr/>
        </p:nvSpPr>
        <p:spPr>
          <a:xfrm>
            <a:off x="397042" y="883929"/>
            <a:ext cx="11585408" cy="5720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GB" b="1" dirty="0"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general live chat will be structured as follows-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en-GB" sz="1050" b="1" dirty="0">
              <a:latin typeface="Corbel" panose="020B05030202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b="1" dirty="0"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Displays will be discussed in display number order (outlined in following slides), and each display will be discussed for 5-7 minutes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b="1" dirty="0"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Each presenting author is asked to prepare a 1-3 sentence introduction in advance, and we kindly ask that attendees do not post in the chat during this time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b="1" dirty="0"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Following this introduction, we will take questions from attendees. Please begin questions with @”</a:t>
            </a:r>
            <a:r>
              <a:rPr lang="en-GB" b="1" dirty="0" err="1"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authorname</a:t>
            </a:r>
            <a:r>
              <a:rPr lang="en-GB" b="1" dirty="0"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when asking questions. We would ask that attendees be mindful of the group discussion format and to time their questions appropriately to keep the discussion flowing and easy to follow.</a:t>
            </a:r>
          </a:p>
          <a:p>
            <a:pPr lvl="0" algn="just">
              <a:lnSpc>
                <a:spcPct val="150000"/>
              </a:lnSpc>
              <a:spcAft>
                <a:spcPts val="800"/>
              </a:spcAft>
            </a:pPr>
            <a:endParaRPr lang="en-GB" sz="1050" b="1" dirty="0">
              <a:latin typeface="Corbel" panose="020B05030202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en-GB" b="1" dirty="0"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Finally, we would like to make everyone aware that interactive discussion can take place before and after the conclusion of our live chat by engaging with the display comments at </a:t>
            </a:r>
            <a:r>
              <a:rPr lang="en-GB" b="1" u="sng" dirty="0">
                <a:solidFill>
                  <a:srgbClr val="0000FF"/>
                </a:solidFill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https://meetingorganizer.copernicus.org/EGU2020/displays/35118</a:t>
            </a:r>
            <a:endParaRPr lang="en-GB" b="1" dirty="0">
              <a:latin typeface="Corbel" panose="020B05030202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707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ABF400F-F6BC-4447-B97D-90531851A94B}"/>
              </a:ext>
            </a:extLst>
          </p:cNvPr>
          <p:cNvSpPr/>
          <p:nvPr/>
        </p:nvSpPr>
        <p:spPr>
          <a:xfrm>
            <a:off x="198473" y="214904"/>
            <a:ext cx="5599813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/>
              <a:t>D2292 |Determining regional scale carbon losses from tropical peatlands using ISBAS-</a:t>
            </a:r>
            <a:r>
              <a:rPr lang="en-GB" sz="1200" b="1" dirty="0" err="1"/>
              <a:t>InSAR</a:t>
            </a:r>
            <a:r>
              <a:rPr lang="en-GB" sz="1200" b="1" dirty="0"/>
              <a:t> </a:t>
            </a:r>
          </a:p>
          <a:p>
            <a:r>
              <a:rPr lang="en-GB" sz="1200" dirty="0"/>
              <a:t>Martha Ledger, Sofie </a:t>
            </a:r>
            <a:r>
              <a:rPr lang="en-GB" sz="1200" dirty="0" err="1"/>
              <a:t>Sjögersten</a:t>
            </a:r>
            <a:r>
              <a:rPr lang="en-GB" sz="1200" dirty="0"/>
              <a:t>, Andrew </a:t>
            </a:r>
            <a:r>
              <a:rPr lang="en-GB" sz="1200" dirty="0" err="1"/>
              <a:t>Sowter</a:t>
            </a:r>
            <a:r>
              <a:rPr lang="en-GB" sz="1200" dirty="0"/>
              <a:t>, David Large, Chris Evans, and Keith Morrison</a:t>
            </a:r>
          </a:p>
          <a:p>
            <a:endParaRPr lang="en-GB" sz="1200" dirty="0"/>
          </a:p>
          <a:p>
            <a:r>
              <a:rPr lang="en-GB" sz="1200" b="1" dirty="0"/>
              <a:t>D2293 | Life cycle assessment of horticultural production on UK lowland peat soils</a:t>
            </a:r>
            <a:br>
              <a:rPr lang="en-GB" sz="1200" b="1" dirty="0"/>
            </a:br>
            <a:r>
              <a:rPr lang="en-GB" sz="1200" dirty="0"/>
              <a:t>Benjamin Freeman, David Styles, Christopher Evans, David Chadwick, and David Jones</a:t>
            </a:r>
          </a:p>
          <a:p>
            <a:endParaRPr lang="en-GB" sz="1200" dirty="0"/>
          </a:p>
          <a:p>
            <a:r>
              <a:rPr lang="en-GB" sz="1200" b="1" dirty="0"/>
              <a:t>D2294 | Effects of crop residue on carbon dioxide, methane and nitrous oxide emissions on cultivated peat soils </a:t>
            </a:r>
          </a:p>
          <a:p>
            <a:r>
              <a:rPr lang="en-GB" sz="1200" dirty="0"/>
              <a:t>Samuel </a:t>
            </a:r>
            <a:r>
              <a:rPr lang="en-GB" sz="1200" dirty="0" err="1"/>
              <a:t>Musarika</a:t>
            </a:r>
            <a:r>
              <a:rPr lang="en-GB" sz="1200" dirty="0"/>
              <a:t>, Davey Jones, Dave Chadwick, Niall McNamara, and Chris Evans</a:t>
            </a:r>
          </a:p>
          <a:p>
            <a:endParaRPr lang="en-GB" sz="1200" dirty="0"/>
          </a:p>
          <a:p>
            <a:r>
              <a:rPr lang="en-GB" sz="1200" b="1" dirty="0"/>
              <a:t>D2295 | Life, but not as we know it: exploring RNA viral diversity in soils through </a:t>
            </a:r>
            <a:r>
              <a:rPr lang="en-GB" sz="1200" b="1" dirty="0" err="1"/>
              <a:t>viromics</a:t>
            </a:r>
            <a:endParaRPr lang="en-GB" sz="1200" b="1" dirty="0"/>
          </a:p>
          <a:p>
            <a:r>
              <a:rPr lang="en-GB" sz="1200" dirty="0"/>
              <a:t>Luke Hillary, Evelien </a:t>
            </a:r>
            <a:r>
              <a:rPr lang="en-GB" sz="1200" dirty="0" err="1"/>
              <a:t>Adriaenssens</a:t>
            </a:r>
            <a:r>
              <a:rPr lang="en-GB" sz="1200" dirty="0"/>
              <a:t>, Davey Jones, and James McDonald</a:t>
            </a:r>
          </a:p>
          <a:p>
            <a:endParaRPr lang="en-GB" sz="1200" dirty="0"/>
          </a:p>
          <a:p>
            <a:r>
              <a:rPr lang="en-GB" sz="1200" b="1" dirty="0"/>
              <a:t>D2296 | Highlight | Characterisation of Martian soil simulant MMS-1 in mixture with green compost for future sustainable space agriculture </a:t>
            </a:r>
          </a:p>
          <a:p>
            <a:r>
              <a:rPr lang="en-GB" sz="1200" dirty="0"/>
              <a:t>Paola Adamo, Simona </a:t>
            </a:r>
            <a:r>
              <a:rPr lang="en-GB" sz="1200" dirty="0" err="1"/>
              <a:t>Vingiani</a:t>
            </a:r>
            <a:r>
              <a:rPr lang="en-GB" sz="1200" dirty="0"/>
              <a:t>, Mario Palladino, Christophe El-</a:t>
            </a:r>
            <a:r>
              <a:rPr lang="en-GB" sz="1200" dirty="0" err="1"/>
              <a:t>Nakhel</a:t>
            </a:r>
            <a:r>
              <a:rPr lang="en-GB" sz="1200" dirty="0"/>
              <a:t>, Luigi G. </a:t>
            </a:r>
            <a:r>
              <a:rPr lang="en-GB" sz="1200" dirty="0" err="1"/>
              <a:t>Duri</a:t>
            </a:r>
            <a:r>
              <a:rPr lang="en-GB" sz="1200" dirty="0"/>
              <a:t>, Antonio </a:t>
            </a:r>
            <a:r>
              <a:rPr lang="en-GB" sz="1200" dirty="0" err="1"/>
              <a:t>Pannico</a:t>
            </a:r>
            <a:r>
              <a:rPr lang="en-GB" sz="1200" dirty="0"/>
              <a:t>, Youssef </a:t>
            </a:r>
            <a:r>
              <a:rPr lang="en-GB" sz="1200" dirty="0" err="1"/>
              <a:t>Rouphael</a:t>
            </a:r>
            <a:r>
              <a:rPr lang="en-GB" sz="1200" dirty="0"/>
              <a:t>, Stefania De Pascale, and Antonio G. </a:t>
            </a:r>
            <a:r>
              <a:rPr lang="en-GB" sz="1200" dirty="0" err="1"/>
              <a:t>Caporale</a:t>
            </a:r>
            <a:endParaRPr lang="en-GB" sz="1200" dirty="0"/>
          </a:p>
          <a:p>
            <a:endParaRPr lang="en-GB" sz="1200" dirty="0"/>
          </a:p>
          <a:p>
            <a:r>
              <a:rPr lang="en-GB" sz="1200" b="1" dirty="0"/>
              <a:t>D2297 | Effects of land use change and grazing on soil carbon dynamics in the semi arid Chaco, Argentina </a:t>
            </a:r>
          </a:p>
          <a:p>
            <a:r>
              <a:rPr lang="en-GB" sz="1200" dirty="0"/>
              <a:t>Rose Durcan, Mariana Rufino, Nick </a:t>
            </a:r>
            <a:r>
              <a:rPr lang="en-GB" sz="1200" dirty="0" err="1"/>
              <a:t>Ostle</a:t>
            </a:r>
            <a:r>
              <a:rPr lang="en-GB" sz="1200" dirty="0"/>
              <a:t>, Natalia Banegas, and </a:t>
            </a:r>
            <a:r>
              <a:rPr lang="en-GB" sz="1200" dirty="0" err="1"/>
              <a:t>Emilce</a:t>
            </a:r>
            <a:r>
              <a:rPr lang="en-GB" sz="1200" dirty="0"/>
              <a:t> </a:t>
            </a:r>
            <a:r>
              <a:rPr lang="en-GB" sz="1200" dirty="0" err="1"/>
              <a:t>Viruel</a:t>
            </a:r>
            <a:endParaRPr lang="en-GB" sz="1200" dirty="0"/>
          </a:p>
          <a:p>
            <a:endParaRPr lang="en-GB" sz="1200" dirty="0"/>
          </a:p>
          <a:p>
            <a:r>
              <a:rPr lang="en-GB" sz="1200" b="1" dirty="0"/>
              <a:t>D2298 | The influence of soil fertility on carbon cycling and storage in temperate tree bioenergy crops </a:t>
            </a:r>
          </a:p>
          <a:p>
            <a:r>
              <a:rPr lang="en-GB" sz="1200" dirty="0"/>
              <a:t>Leigh-Anne Kemp</a:t>
            </a:r>
          </a:p>
          <a:p>
            <a:endParaRPr lang="en-GB" sz="1200" b="1" dirty="0"/>
          </a:p>
          <a:p>
            <a:r>
              <a:rPr lang="en-GB" sz="1200" b="1" dirty="0"/>
              <a:t>D2299 | Anaerobic Digestate Fraction and Nutrient Stoichiometry Significantly Influence the Carbon Cycle in Grassland Soils </a:t>
            </a:r>
          </a:p>
          <a:p>
            <a:r>
              <a:rPr lang="en-GB" sz="1200" dirty="0"/>
              <a:t>Marta </a:t>
            </a:r>
            <a:r>
              <a:rPr lang="en-GB" sz="1200" dirty="0" err="1"/>
              <a:t>Cattin</a:t>
            </a:r>
            <a:r>
              <a:rPr lang="en-GB" sz="1200" dirty="0"/>
              <a:t>, Marc Stutter, Alfonso Lag-</a:t>
            </a:r>
            <a:r>
              <a:rPr lang="en-GB" sz="1200" dirty="0" err="1"/>
              <a:t>Brotons</a:t>
            </a:r>
            <a:r>
              <a:rPr lang="en-GB" sz="1200" dirty="0"/>
              <a:t>, Phil Wadley, Kirk T. Semple, Chris Parry, and Ben W.J. </a:t>
            </a:r>
            <a:r>
              <a:rPr lang="en-GB" sz="1200" dirty="0" err="1"/>
              <a:t>Surridge</a:t>
            </a:r>
            <a:endParaRPr lang="en-GB" sz="1200" dirty="0"/>
          </a:p>
          <a:p>
            <a:endParaRPr lang="en-GB" sz="1200" dirty="0"/>
          </a:p>
          <a:p>
            <a:endParaRPr lang="en-GB" sz="12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D33ADF1-4687-458E-899E-4D161FCA087E}"/>
              </a:ext>
            </a:extLst>
          </p:cNvPr>
          <p:cNvSpPr/>
          <p:nvPr/>
        </p:nvSpPr>
        <p:spPr>
          <a:xfrm>
            <a:off x="6195238" y="249055"/>
            <a:ext cx="571676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strike="sngStrike" dirty="0"/>
              <a:t>D2300 | Regional Characterisation of Soils from Ground, Air and Space (withdrawn)</a:t>
            </a:r>
          </a:p>
          <a:p>
            <a:r>
              <a:rPr lang="en-GB" sz="1200" strike="sngStrike" dirty="0"/>
              <a:t>Uwe Meyer, Michaela Frei, and Elke Fries</a:t>
            </a:r>
          </a:p>
          <a:p>
            <a:endParaRPr lang="en-GB" sz="1200" dirty="0"/>
          </a:p>
          <a:p>
            <a:r>
              <a:rPr lang="en-GB" sz="1200" b="1" dirty="0"/>
              <a:t>D2301 |The utilisation of Amino methyl phosphonic acid by soil micro-organisms as a phosphorus nutrient source </a:t>
            </a:r>
          </a:p>
          <a:p>
            <a:r>
              <a:rPr lang="en-GB" sz="1200" dirty="0" err="1"/>
              <a:t>Anchen</a:t>
            </a:r>
            <a:r>
              <a:rPr lang="en-GB" sz="1200" dirty="0"/>
              <a:t> </a:t>
            </a:r>
            <a:r>
              <a:rPr lang="en-GB" sz="1200" dirty="0" err="1"/>
              <a:t>Kehler</a:t>
            </a:r>
            <a:r>
              <a:rPr lang="en-GB" sz="1200" dirty="0"/>
              <a:t>, Martin Blackwell, Phil </a:t>
            </a:r>
            <a:r>
              <a:rPr lang="en-GB" sz="1200" dirty="0" err="1"/>
              <a:t>Haygarth</a:t>
            </a:r>
            <a:r>
              <a:rPr lang="en-GB" sz="1200" dirty="0"/>
              <a:t>, and Federica </a:t>
            </a:r>
            <a:r>
              <a:rPr lang="en-GB" sz="1200" dirty="0" err="1"/>
              <a:t>Tamburini</a:t>
            </a:r>
            <a:endParaRPr lang="en-GB" sz="1200" dirty="0"/>
          </a:p>
          <a:p>
            <a:endParaRPr lang="en-GB" sz="1200" dirty="0"/>
          </a:p>
          <a:p>
            <a:r>
              <a:rPr lang="en-GB" sz="1200" b="1" dirty="0"/>
              <a:t>D2302 | Soil Microbial Indicators of Alkane Flux around a Natural Gas Seep </a:t>
            </a:r>
          </a:p>
          <a:p>
            <a:r>
              <a:rPr lang="en-GB" sz="1200" dirty="0"/>
              <a:t>Thomas </a:t>
            </a:r>
            <a:r>
              <a:rPr lang="en-GB" sz="1200" dirty="0" err="1"/>
              <a:t>Bott</a:t>
            </a:r>
            <a:r>
              <a:rPr lang="en-GB" sz="1200" dirty="0"/>
              <a:t>, Simon Gregory, George Shaw, and Barbara Palumbo-Roe</a:t>
            </a:r>
          </a:p>
          <a:p>
            <a:r>
              <a:rPr lang="en-GB" sz="1200" dirty="0"/>
              <a:t> </a:t>
            </a:r>
          </a:p>
          <a:p>
            <a:r>
              <a:rPr lang="en-GB" sz="1200" b="1" dirty="0"/>
              <a:t>D2303 | Phosphorus chemical changes under soils over a period of agricultural intensification </a:t>
            </a:r>
          </a:p>
          <a:p>
            <a:r>
              <a:rPr lang="en-GB" sz="1200" dirty="0"/>
              <a:t>Andrew Tweedie, Philip M. </a:t>
            </a:r>
            <a:r>
              <a:rPr lang="en-GB" sz="1200" dirty="0" err="1"/>
              <a:t>Haygarth</a:t>
            </a:r>
            <a:r>
              <a:rPr lang="en-GB" sz="1200" dirty="0"/>
              <a:t>, Anthony Edwards, Allan Lilly, Nikki </a:t>
            </a:r>
            <a:r>
              <a:rPr lang="en-GB" sz="1200" dirty="0" err="1"/>
              <a:t>Baggaley</a:t>
            </a:r>
            <a:r>
              <a:rPr lang="en-GB" sz="1200" dirty="0"/>
              <a:t>, and Marc Stutter</a:t>
            </a:r>
          </a:p>
          <a:p>
            <a:endParaRPr lang="en-GB" sz="1200" dirty="0"/>
          </a:p>
          <a:p>
            <a:r>
              <a:rPr lang="en-GB" sz="1200" b="1" dirty="0"/>
              <a:t>D2304 | Exploring nitrogen losses from urine patches between upland and lowland grazing systems</a:t>
            </a:r>
          </a:p>
          <a:p>
            <a:r>
              <a:rPr lang="en-GB" sz="1200" dirty="0"/>
              <a:t>Danielle Hunt, David Jones, Laura Cardenas, and David Chadwick</a:t>
            </a:r>
          </a:p>
          <a:p>
            <a:endParaRPr lang="en-GB" sz="1200" dirty="0"/>
          </a:p>
          <a:p>
            <a:r>
              <a:rPr lang="en-GB" sz="1200" b="1" dirty="0"/>
              <a:t>D2305 | Geochemical fingerprinting of lemon juices and cultivation soils for authentication and traceability of geographical provenience </a:t>
            </a:r>
          </a:p>
          <a:p>
            <a:r>
              <a:rPr lang="en-GB" sz="1200" dirty="0"/>
              <a:t>Luigi Ruggiero, Maria Chiara </a:t>
            </a:r>
            <a:r>
              <a:rPr lang="en-GB" sz="1200" dirty="0" err="1"/>
              <a:t>Fontanella</a:t>
            </a:r>
            <a:r>
              <a:rPr lang="en-GB" sz="1200" dirty="0"/>
              <a:t>, Carmine Amalfitano, Gian Maria </a:t>
            </a:r>
            <a:r>
              <a:rPr lang="en-GB" sz="1200" dirty="0" err="1"/>
              <a:t>Beone</a:t>
            </a:r>
            <a:r>
              <a:rPr lang="en-GB" sz="1200" dirty="0"/>
              <a:t>, Claudio Di </a:t>
            </a:r>
            <a:r>
              <a:rPr lang="en-GB" sz="1200" dirty="0" err="1"/>
              <a:t>Vaio</a:t>
            </a:r>
            <a:r>
              <a:rPr lang="en-GB" sz="1200" dirty="0"/>
              <a:t>, and Paola Adamo</a:t>
            </a:r>
          </a:p>
          <a:p>
            <a:endParaRPr lang="en-GB" sz="1200" dirty="0"/>
          </a:p>
          <a:p>
            <a:r>
              <a:rPr lang="en-GB" sz="1200" b="1" dirty="0"/>
              <a:t>D2306 | Sediment origins across the terrestrial-aquatic continuum: climate threat mitigation and promotion of water quality </a:t>
            </a:r>
          </a:p>
          <a:p>
            <a:r>
              <a:rPr lang="en-GB" sz="1200" dirty="0"/>
              <a:t>Katy Wiltshire, Toby </a:t>
            </a:r>
            <a:r>
              <a:rPr lang="en-GB" sz="1200" dirty="0" err="1"/>
              <a:t>Waine</a:t>
            </a:r>
            <a:r>
              <a:rPr lang="en-GB" sz="1200" dirty="0"/>
              <a:t>, Bob Grabowski, Miriam </a:t>
            </a:r>
            <a:r>
              <a:rPr lang="en-GB" sz="1200" dirty="0" err="1"/>
              <a:t>Glendell</a:t>
            </a:r>
            <a:r>
              <a:rPr lang="en-GB" sz="1200" dirty="0"/>
              <a:t>, Steve Addy, Nikki </a:t>
            </a:r>
            <a:r>
              <a:rPr lang="en-GB" sz="1200" dirty="0" err="1"/>
              <a:t>Baggaley</a:t>
            </a:r>
            <a:r>
              <a:rPr lang="en-GB" sz="1200" dirty="0"/>
              <a:t>, Barry Thornton, Jeroen </a:t>
            </a:r>
            <a:r>
              <a:rPr lang="en-GB" sz="1200" dirty="0" err="1"/>
              <a:t>Meersmans</a:t>
            </a:r>
            <a:r>
              <a:rPr lang="en-GB" sz="1200" dirty="0"/>
              <a:t>, and Fiona Napier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246BD9E-B0CC-4CFE-8315-E64D4F1C362B}"/>
              </a:ext>
            </a:extLst>
          </p:cNvPr>
          <p:cNvCxnSpPr/>
          <p:nvPr/>
        </p:nvCxnSpPr>
        <p:spPr>
          <a:xfrm>
            <a:off x="5996763" y="214904"/>
            <a:ext cx="0" cy="63028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3473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54D6EF4E5FCFE43ADF7955FA9CCF590" ma:contentTypeVersion="13" ma:contentTypeDescription="Create a new document." ma:contentTypeScope="" ma:versionID="8c6f9ddb901f18413f4ba18d1e802319">
  <xsd:schema xmlns:xsd="http://www.w3.org/2001/XMLSchema" xmlns:xs="http://www.w3.org/2001/XMLSchema" xmlns:p="http://schemas.microsoft.com/office/2006/metadata/properties" xmlns:ns3="315d7f17-2499-4834-88ad-ac54f5f2ce2d" xmlns:ns4="5f5034c8-b6d8-44e3-a5ed-c87e5c58ab12" targetNamespace="http://schemas.microsoft.com/office/2006/metadata/properties" ma:root="true" ma:fieldsID="eff401b22ac4a9320ee6edd466edd857" ns3:_="" ns4:_="">
    <xsd:import namespace="315d7f17-2499-4834-88ad-ac54f5f2ce2d"/>
    <xsd:import namespace="5f5034c8-b6d8-44e3-a5ed-c87e5c58ab1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5d7f17-2499-4834-88ad-ac54f5f2ce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5034c8-b6d8-44e3-a5ed-c87e5c58ab1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FA6242D-DA4A-4DBB-8D6F-B38B665F06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3CC49FB-A94F-4D60-8673-BB681E65A2F2}">
  <ds:schemaRefs>
    <ds:schemaRef ds:uri="http://purl.org/dc/terms/"/>
    <ds:schemaRef ds:uri="http://schemas.microsoft.com/office/2006/documentManagement/types"/>
    <ds:schemaRef ds:uri="http://www.w3.org/XML/1998/namespace"/>
    <ds:schemaRef ds:uri="http://purl.org/dc/elements/1.1/"/>
    <ds:schemaRef ds:uri="http://schemas.openxmlformats.org/package/2006/metadata/core-properties"/>
    <ds:schemaRef ds:uri="315d7f17-2499-4834-88ad-ac54f5f2ce2d"/>
    <ds:schemaRef ds:uri="http://schemas.microsoft.com/office/2006/metadata/properties"/>
    <ds:schemaRef ds:uri="http://schemas.microsoft.com/office/infopath/2007/PartnerControls"/>
    <ds:schemaRef ds:uri="5f5034c8-b6d8-44e3-a5ed-c87e5c58ab12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3B77FAE-79FB-4CBA-9EF4-689783680E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5d7f17-2499-4834-88ad-ac54f5f2ce2d"/>
    <ds:schemaRef ds:uri="5f5034c8-b6d8-44e3-a5ed-c87e5c58ab1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924</Words>
  <Application>Microsoft Office PowerPoint</Application>
  <PresentationFormat>Widescreen</PresentationFormat>
  <Paragraphs>87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Corbel</vt:lpstr>
      <vt:lpstr>Symbol</vt:lpstr>
      <vt:lpstr>Office Theme</vt:lpstr>
      <vt:lpstr>SSS12.9 Digging the Future? Unearthing the power of soil science to address global challenges</vt:lpstr>
      <vt:lpstr>Soils are the cornerstone of Earth system regulation, and of our existence.</vt:lpstr>
      <vt:lpstr>By 2050…</vt:lpstr>
      <vt:lpstr>Threats to soil function</vt:lpstr>
      <vt:lpstr>This session, we showcase a variety of approaches and methods towards advancing soil science understanding. </vt:lpstr>
      <vt:lpstr>Live Session Details- </vt:lpstr>
      <vt:lpstr>PowerPoint Presentation</vt:lpstr>
    </vt:vector>
  </TitlesOfParts>
  <Company>University of Nottingham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Martha Ledger</dc:creator>
  <cp:lastModifiedBy>Harry Harvey</cp:lastModifiedBy>
  <cp:revision>20</cp:revision>
  <dcterms:created xsi:type="dcterms:W3CDTF">2020-04-21T12:53:40Z</dcterms:created>
  <dcterms:modified xsi:type="dcterms:W3CDTF">2020-05-04T11:10:47Z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0x010100C54D6EF4E5FCFE43ADF7955FA9CCF590</vt:lpwstr>
  </property>
</Properties>
</file>