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5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  <p:sp>
        <p:nvSpPr>
          <p:cNvPr id="10" name="Google Shape;85;p13">
            <a:extLst>
              <a:ext uri="{FF2B5EF4-FFF2-40B4-BE49-F238E27FC236}">
                <a16:creationId xmlns:a16="http://schemas.microsoft.com/office/drawing/2014/main" id="{953557E8-A1BD-F84E-93E2-3E549DF8BC40}"/>
              </a:ext>
            </a:extLst>
          </p:cNvPr>
          <p:cNvSpPr txBox="1">
            <a:spLocks/>
          </p:cNvSpPr>
          <p:nvPr/>
        </p:nvSpPr>
        <p:spPr>
          <a:xfrm>
            <a:off x="3390470" y="4328297"/>
            <a:ext cx="5328863" cy="1178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spcBef>
                <a:spcPts val="0"/>
              </a:spcBef>
              <a:buSzPts val="2400"/>
              <a:buNone/>
            </a:pPr>
            <a:r>
              <a:rPr lang="en-GB" sz="2400" dirty="0"/>
              <a:t>On-line Live Chat</a:t>
            </a:r>
          </a:p>
          <a:p>
            <a:pPr marL="0" indent="0" algn="ctr">
              <a:spcBef>
                <a:spcPts val="0"/>
              </a:spcBef>
              <a:buSzPts val="2400"/>
              <a:buNone/>
            </a:pPr>
            <a:r>
              <a:rPr lang="en-GB" sz="2400" dirty="0"/>
              <a:t>Thursday the 7 May 2020</a:t>
            </a:r>
          </a:p>
          <a:p>
            <a:pPr marL="0" indent="0" algn="ctr">
              <a:spcBef>
                <a:spcPts val="0"/>
              </a:spcBef>
              <a:buSzPts val="2400"/>
              <a:buNone/>
            </a:pPr>
            <a:r>
              <a:rPr lang="en-GB" sz="2400" dirty="0"/>
              <a:t>08:30–10:15 and 10:45–12:30 (CET)</a:t>
            </a:r>
            <a:endParaRPr lang="en-US" sz="2400" dirty="0"/>
          </a:p>
        </p:txBody>
      </p:sp>
      <p:sp>
        <p:nvSpPr>
          <p:cNvPr id="17" name="Google Shape;85;p13">
            <a:extLst>
              <a:ext uri="{FF2B5EF4-FFF2-40B4-BE49-F238E27FC236}">
                <a16:creationId xmlns:a16="http://schemas.microsoft.com/office/drawing/2014/main" id="{C3984238-73D0-174E-AF74-75738D73EE57}"/>
              </a:ext>
            </a:extLst>
          </p:cNvPr>
          <p:cNvSpPr txBox="1">
            <a:spLocks noGrp="1"/>
          </p:cNvSpPr>
          <p:nvPr>
            <p:ph type="ctrTitle" idx="4294967295"/>
          </p:nvPr>
        </p:nvSpPr>
        <p:spPr>
          <a:xfrm>
            <a:off x="1351050" y="1105540"/>
            <a:ext cx="9407703" cy="1441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r>
              <a:rPr lang="en-US" dirty="0"/>
              <a:t>EGU2020 OS1.11: Changes in the Arctic Ocean, sea ice and subarctic seas systems: Observations, Models and Perspectives</a:t>
            </a:r>
            <a:br>
              <a:rPr lang="en-US" dirty="0"/>
            </a:br>
            <a:r>
              <a:rPr lang="en-US" dirty="0"/>
              <a:t>(Co-organized by AS4/BG4/CL2/CR6)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E47C97-B8DA-784F-B453-8BA9C1AB331D}"/>
              </a:ext>
            </a:extLst>
          </p:cNvPr>
          <p:cNvSpPr txBox="1"/>
          <p:nvPr/>
        </p:nvSpPr>
        <p:spPr>
          <a:xfrm>
            <a:off x="1508369" y="2835352"/>
            <a:ext cx="9093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Conveners: Yevgeny </a:t>
            </a:r>
            <a:r>
              <a:rPr lang="en-US" sz="2000" dirty="0" err="1"/>
              <a:t>Aksenov</a:t>
            </a:r>
            <a:r>
              <a:rPr lang="en-US" sz="2000" dirty="0"/>
              <a:t>, Paul A. Dodd, Céline </a:t>
            </a:r>
            <a:r>
              <a:rPr lang="en-US" sz="2000" dirty="0" err="1"/>
              <a:t>Heuzé</a:t>
            </a:r>
            <a:r>
              <a:rPr lang="en-US" sz="2000" dirty="0"/>
              <a:t> and Krissy Reeve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0119" y="54300"/>
            <a:ext cx="3230366" cy="618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Session Plan </a:t>
            </a:r>
            <a:endParaRPr dirty="0"/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924674" y="562290"/>
            <a:ext cx="10818688" cy="6003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400" dirty="0"/>
              <a:t>Introduction of the session from the conveners</a:t>
            </a:r>
          </a:p>
          <a:p>
            <a:pPr marL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Chair introduces each display and moderates the chat</a:t>
            </a:r>
          </a:p>
          <a:p>
            <a:pPr marL="457200" lvl="1" indent="-2286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US" sz="2000" b="1" u="sng" dirty="0">
                <a:solidFill>
                  <a:srgbClr val="FF0000"/>
                </a:solidFill>
              </a:rPr>
              <a:t>4 min slot </a:t>
            </a:r>
            <a:r>
              <a:rPr lang="en-US" sz="2000" dirty="0"/>
              <a:t>is allocated for Q&amp;A per display</a:t>
            </a:r>
          </a:p>
          <a:p>
            <a:pPr marL="457200" lvl="1" indent="-2286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US" sz="2000" dirty="0"/>
              <a:t>Chair introduces authors and the title of the displays in the order listed on the session page</a:t>
            </a:r>
          </a:p>
          <a:p>
            <a:pPr marL="457200" lvl="1" indent="-2286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US" sz="2000" dirty="0"/>
              <a:t>Authors introduce their work: </a:t>
            </a:r>
            <a:r>
              <a:rPr lang="en-US" sz="2000" b="1" u="sng" dirty="0">
                <a:solidFill>
                  <a:srgbClr val="FF0000"/>
                </a:solidFill>
              </a:rPr>
              <a:t>please prepare maximum 4 sentences before chat to cut and paste them in the chat</a:t>
            </a:r>
          </a:p>
          <a:p>
            <a:pPr marL="457200" lvl="1" indent="-2286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US" sz="2000" dirty="0"/>
              <a:t>Questions from chat participants and answers by the authors:</a:t>
            </a:r>
            <a:r>
              <a:rPr lang="en-US" sz="2000" b="1" u="sng" dirty="0"/>
              <a:t> </a:t>
            </a:r>
            <a:r>
              <a:rPr lang="en-US" sz="2000" b="1" u="sng" dirty="0">
                <a:solidFill>
                  <a:srgbClr val="FF0000"/>
                </a:solidFill>
              </a:rPr>
              <a:t>chair will prompt for the next question. If you would like to ask a question, please “raise your hand” by typing “Q”, wait and paste the question in the chat when asked by the chair.</a:t>
            </a:r>
            <a:r>
              <a:rPr lang="en-US" sz="2000" dirty="0">
                <a:solidFill>
                  <a:schemeClr val="tx1"/>
                </a:solidFill>
              </a:rPr>
              <a:t> Chairs will try to avoid several question asked simultaneously. The unanswered questions can answered in the discussion time or off-line</a:t>
            </a:r>
          </a:p>
          <a:p>
            <a:pPr marL="457200" lvl="1" indent="-228600">
              <a:lnSpc>
                <a:spcPct val="150000"/>
              </a:lnSpc>
              <a:spcBef>
                <a:spcPts val="0"/>
              </a:spcBef>
              <a:buSzPts val="2800"/>
            </a:pPr>
            <a:r>
              <a:rPr lang="en-US" sz="2000" dirty="0"/>
              <a:t>All participants: Please take a look at the displays material </a:t>
            </a:r>
            <a:r>
              <a:rPr lang="en-US" sz="2000" b="1" u="sng" dirty="0">
                <a:solidFill>
                  <a:srgbClr val="FF0000"/>
                </a:solidFill>
              </a:rPr>
              <a:t>before</a:t>
            </a:r>
            <a:r>
              <a:rPr lang="en-US" sz="2000" dirty="0"/>
              <a:t> the chat</a:t>
            </a:r>
          </a:p>
          <a:p>
            <a:pPr marL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Discussion (~20 min). Please think about topics. </a:t>
            </a:r>
            <a:r>
              <a:rPr lang="en-US" sz="2400" i="1" dirty="0"/>
              <a:t>We can start with: What are the new emerging mechanisms influencing decadal changes in the Arctic?</a:t>
            </a:r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  <p:sp>
        <p:nvSpPr>
          <p:cNvPr id="94" name="Google Shape;94;p14"/>
          <p:cNvSpPr txBox="1">
            <a:spLocks noGrp="1"/>
          </p:cNvSpPr>
          <p:nvPr>
            <p:ph type="sldNum" idx="12"/>
          </p:nvPr>
        </p:nvSpPr>
        <p:spPr>
          <a:xfrm>
            <a:off x="10437023" y="92043"/>
            <a:ext cx="1306339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EGU20 -OS1.11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248</Words>
  <Application>Microsoft Macintosh PowerPoint</Application>
  <PresentationFormat>Widescreen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EGU2020 OS1.11: Changes in the Arctic Ocean, sea ice and subarctic seas systems: Observations, Models and Perspectives (Co-organized by AS4/BG4/CL2/CR6)</vt:lpstr>
      <vt:lpstr>Session Plan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[Title]</dc:title>
  <cp:lastModifiedBy>Aksenov, Yevgeny</cp:lastModifiedBy>
  <cp:revision>51</cp:revision>
  <dcterms:modified xsi:type="dcterms:W3CDTF">2020-05-05T13:45:19Z</dcterms:modified>
</cp:coreProperties>
</file>