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99E266-7DD7-4D86-B0D8-F5D6F340C3E6}" v="46" dt="2020-04-28T13:52:26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Schito" userId="fa080e71-e23c-4dde-82bf-2473906e1be2" providerId="ADAL" clId="{0799E266-7DD7-4D86-B0D8-F5D6F340C3E6}"/>
    <pc:docChg chg="undo custSel addSld delSld modSld sldOrd">
      <pc:chgData name="Andrea Schito" userId="fa080e71-e23c-4dde-82bf-2473906e1be2" providerId="ADAL" clId="{0799E266-7DD7-4D86-B0D8-F5D6F340C3E6}" dt="2020-04-29T15:20:48.555" v="3407" actId="122"/>
      <pc:docMkLst>
        <pc:docMk/>
      </pc:docMkLst>
      <pc:sldChg chg="addSp modSp">
        <pc:chgData name="Andrea Schito" userId="fa080e71-e23c-4dde-82bf-2473906e1be2" providerId="ADAL" clId="{0799E266-7DD7-4D86-B0D8-F5D6F340C3E6}" dt="2020-04-28T13:52:37.711" v="3361" actId="114"/>
        <pc:sldMkLst>
          <pc:docMk/>
          <pc:sldMk cId="3575774237" sldId="256"/>
        </pc:sldMkLst>
        <pc:spChg chg="mod">
          <ac:chgData name="Andrea Schito" userId="fa080e71-e23c-4dde-82bf-2473906e1be2" providerId="ADAL" clId="{0799E266-7DD7-4D86-B0D8-F5D6F340C3E6}" dt="2020-04-28T13:52:22.338" v="3324" actId="1036"/>
          <ac:spMkLst>
            <pc:docMk/>
            <pc:sldMk cId="3575774237" sldId="256"/>
            <ac:spMk id="2" creationId="{5836C053-56BE-4DD2-8776-17CB6EE5ACD8}"/>
          </ac:spMkLst>
        </pc:spChg>
        <pc:spChg chg="mod">
          <ac:chgData name="Andrea Schito" userId="fa080e71-e23c-4dde-82bf-2473906e1be2" providerId="ADAL" clId="{0799E266-7DD7-4D86-B0D8-F5D6F340C3E6}" dt="2020-04-28T13:52:37.711" v="3361" actId="114"/>
          <ac:spMkLst>
            <pc:docMk/>
            <pc:sldMk cId="3575774237" sldId="256"/>
            <ac:spMk id="3" creationId="{4DC3ABF1-B8CC-4513-8B9F-AC6752A97150}"/>
          </ac:spMkLst>
        </pc:spChg>
        <pc:spChg chg="mod">
          <ac:chgData name="Andrea Schito" userId="fa080e71-e23c-4dde-82bf-2473906e1be2" providerId="ADAL" clId="{0799E266-7DD7-4D86-B0D8-F5D6F340C3E6}" dt="2020-04-28T13:52:11.114" v="3288" actId="1036"/>
          <ac:spMkLst>
            <pc:docMk/>
            <pc:sldMk cId="3575774237" sldId="256"/>
            <ac:spMk id="5" creationId="{17E1D24A-3B9A-46D2-AECD-68203072B814}"/>
          </ac:spMkLst>
        </pc:spChg>
        <pc:grpChg chg="add mod">
          <ac:chgData name="Andrea Schito" userId="fa080e71-e23c-4dde-82bf-2473906e1be2" providerId="ADAL" clId="{0799E266-7DD7-4D86-B0D8-F5D6F340C3E6}" dt="2020-04-28T13:52:26.437" v="3343" actId="1036"/>
          <ac:grpSpMkLst>
            <pc:docMk/>
            <pc:sldMk cId="3575774237" sldId="256"/>
            <ac:grpSpMk id="6" creationId="{1E6642BA-F5D3-47AC-81A8-48851495B4D0}"/>
          </ac:grpSpMkLst>
        </pc:grpChg>
      </pc:sldChg>
      <pc:sldChg chg="modSp">
        <pc:chgData name="Andrea Schito" userId="fa080e71-e23c-4dde-82bf-2473906e1be2" providerId="ADAL" clId="{0799E266-7DD7-4D86-B0D8-F5D6F340C3E6}" dt="2020-04-29T15:20:48.555" v="3407" actId="122"/>
        <pc:sldMkLst>
          <pc:docMk/>
          <pc:sldMk cId="1815307626" sldId="257"/>
        </pc:sldMkLst>
        <pc:spChg chg="mod">
          <ac:chgData name="Andrea Schito" userId="fa080e71-e23c-4dde-82bf-2473906e1be2" providerId="ADAL" clId="{0799E266-7DD7-4D86-B0D8-F5D6F340C3E6}" dt="2020-04-28T09:53:30.637" v="2055" actId="1035"/>
          <ac:spMkLst>
            <pc:docMk/>
            <pc:sldMk cId="1815307626" sldId="257"/>
            <ac:spMk id="2" creationId="{87B75D68-A21E-446F-8DA1-D005153D3106}"/>
          </ac:spMkLst>
        </pc:spChg>
        <pc:spChg chg="mod">
          <ac:chgData name="Andrea Schito" userId="fa080e71-e23c-4dde-82bf-2473906e1be2" providerId="ADAL" clId="{0799E266-7DD7-4D86-B0D8-F5D6F340C3E6}" dt="2020-04-29T15:20:48.555" v="3407" actId="122"/>
          <ac:spMkLst>
            <pc:docMk/>
            <pc:sldMk cId="1815307626" sldId="257"/>
            <ac:spMk id="3" creationId="{4388964D-7379-4199-B159-C60F2EE41637}"/>
          </ac:spMkLst>
        </pc:spChg>
      </pc:sldChg>
      <pc:sldChg chg="modSp add del ord">
        <pc:chgData name="Andrea Schito" userId="fa080e71-e23c-4dde-82bf-2473906e1be2" providerId="ADAL" clId="{0799E266-7DD7-4D86-B0D8-F5D6F340C3E6}" dt="2020-04-28T13:54:42.761" v="3380" actId="2696"/>
        <pc:sldMkLst>
          <pc:docMk/>
          <pc:sldMk cId="3017649513" sldId="258"/>
        </pc:sldMkLst>
        <pc:spChg chg="mod">
          <ac:chgData name="Andrea Schito" userId="fa080e71-e23c-4dde-82bf-2473906e1be2" providerId="ADAL" clId="{0799E266-7DD7-4D86-B0D8-F5D6F340C3E6}" dt="2020-04-28T10:01:43.544" v="2217" actId="1035"/>
          <ac:spMkLst>
            <pc:docMk/>
            <pc:sldMk cId="3017649513" sldId="258"/>
            <ac:spMk id="3" creationId="{4388964D-7379-4199-B159-C60F2EE41637}"/>
          </ac:spMkLst>
        </pc:spChg>
      </pc:sldChg>
      <pc:sldChg chg="modSp add setBg">
        <pc:chgData name="Andrea Schito" userId="fa080e71-e23c-4dde-82bf-2473906e1be2" providerId="ADAL" clId="{0799E266-7DD7-4D86-B0D8-F5D6F340C3E6}" dt="2020-04-28T13:41:18.101" v="3238" actId="113"/>
        <pc:sldMkLst>
          <pc:docMk/>
          <pc:sldMk cId="3521062348" sldId="259"/>
        </pc:sldMkLst>
        <pc:spChg chg="mod">
          <ac:chgData name="Andrea Schito" userId="fa080e71-e23c-4dde-82bf-2473906e1be2" providerId="ADAL" clId="{0799E266-7DD7-4D86-B0D8-F5D6F340C3E6}" dt="2020-04-28T10:03:16.183" v="2227" actId="20577"/>
          <ac:spMkLst>
            <pc:docMk/>
            <pc:sldMk cId="3521062348" sldId="259"/>
            <ac:spMk id="2" creationId="{87B75D68-A21E-446F-8DA1-D005153D3106}"/>
          </ac:spMkLst>
        </pc:spChg>
        <pc:spChg chg="mod">
          <ac:chgData name="Andrea Schito" userId="fa080e71-e23c-4dde-82bf-2473906e1be2" providerId="ADAL" clId="{0799E266-7DD7-4D86-B0D8-F5D6F340C3E6}" dt="2020-04-28T13:41:18.101" v="3238" actId="113"/>
          <ac:spMkLst>
            <pc:docMk/>
            <pc:sldMk cId="3521062348" sldId="259"/>
            <ac:spMk id="3" creationId="{4388964D-7379-4199-B159-C60F2EE41637}"/>
          </ac:spMkLst>
        </pc:spChg>
      </pc:sldChg>
      <pc:sldChg chg="addSp delSp modSp add">
        <pc:chgData name="Andrea Schito" userId="fa080e71-e23c-4dde-82bf-2473906e1be2" providerId="ADAL" clId="{0799E266-7DD7-4D86-B0D8-F5D6F340C3E6}" dt="2020-04-28T13:54:20.357" v="3379" actId="20577"/>
        <pc:sldMkLst>
          <pc:docMk/>
          <pc:sldMk cId="3650103839" sldId="260"/>
        </pc:sldMkLst>
        <pc:spChg chg="mod">
          <ac:chgData name="Andrea Schito" userId="fa080e71-e23c-4dde-82bf-2473906e1be2" providerId="ADAL" clId="{0799E266-7DD7-4D86-B0D8-F5D6F340C3E6}" dt="2020-04-28T13:54:20.357" v="3379" actId="20577"/>
          <ac:spMkLst>
            <pc:docMk/>
            <pc:sldMk cId="3650103839" sldId="260"/>
            <ac:spMk id="3" creationId="{4388964D-7379-4199-B159-C60F2EE41637}"/>
          </ac:spMkLst>
        </pc:spChg>
        <pc:spChg chg="add del">
          <ac:chgData name="Andrea Schito" userId="fa080e71-e23c-4dde-82bf-2473906e1be2" providerId="ADAL" clId="{0799E266-7DD7-4D86-B0D8-F5D6F340C3E6}" dt="2020-04-28T13:30:16.735" v="2770"/>
          <ac:spMkLst>
            <pc:docMk/>
            <pc:sldMk cId="3650103839" sldId="260"/>
            <ac:spMk id="4" creationId="{D75AB7E0-777C-4A3D-A4D1-FCCA25DB01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75EE07-806D-4329-99CB-9B2405EDE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3DCB47D-4EA7-4D87-A5B9-8AEF3A0931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1BBFBF-486F-4231-A447-14C07B3F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C793F3-F983-4FB8-AA97-FF5409D8F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3BF30D-673C-4C2F-8345-D08E6FB88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80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6E14D9-650C-4710-946E-9873FC128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ED0287-812F-41A9-BC8C-F04A1142A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DD56EA-55C5-4DC8-BA7E-D15CEDAE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C8A4FE-8F89-43CD-B6E7-B08EBDA1E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A8FB49-E70A-4D20-BA99-4679EC33A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81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32995B4-FEF8-4732-A3DC-7540F01644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A8F33F-BE4A-4D8A-9B50-5E3679EEF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B8BEDA-37E7-46E2-B3C8-0D5BA8AE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BA2C9B-8CE4-4436-B146-64AB5D51D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2B83FC-3355-4897-AEE3-FF1C4E89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448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400E35-215A-4046-9D10-B647B792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ABC737-8A5E-43D4-A9A6-E8B540582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DE07CA-75C4-4AD2-9727-46735C61D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D434CF-D5DE-4CD8-A86F-3234791BF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56CD71-3E14-4BD4-9371-22E3B78AC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739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0174D3-8CF7-4E07-8A2F-EC5C33598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FB15AA6-11FC-4AC4-8035-39934CC5F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9C4317-219B-403E-BF29-51F0182DE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EB027B-2EE2-466A-8E43-5F0D4B2D9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72BF61-91CD-4060-9772-165349181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8680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4CA4A3-F844-4AE1-8D62-47724BFEB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57D498-DE42-4380-95E8-C436118150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4F24275-EE91-4F7C-9097-FB84CCE74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488E6A-1F7F-4011-B275-3C633D87A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8F279-7C08-4389-AA9F-75D24DB6E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2B8000-D399-4711-8BEA-B130F2DC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347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872013-D538-4977-AE01-28CC30FC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BB08BB-80A0-4C4B-9C30-841A74980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1B60DA2-623E-4DBD-AEFE-31897260C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0F722D0-008F-4148-BB9E-ED4C42BF82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AB3BFB9-93DB-47EA-BD1B-3FE6AE40EC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17D4213-53A4-4F1B-B9B6-0539ABDB4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8055234-E13F-4813-96F8-999A50E20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504F85-DE33-49A3-9D4D-3517BDECD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96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8E5321-79A8-4800-B61B-3DBD52670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A501C84-877F-496C-98A9-27BDC78E3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3D05839-8AF4-4666-9B81-A95ADEB97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D9A1127-A12D-4988-B43E-E836A0DE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883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2149EE9-D067-4C58-AB41-5D51F875D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B9EF79E-6179-4F78-BDC0-98D891509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18309F7-5A00-4BAD-8900-49DDA4C07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580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7FB81E-6EC4-4467-8EEE-D1255DE8E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8228B6-C7B0-4618-B71F-27874D8EB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672CB05-1147-4C47-92A5-CDC6EB0C91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1AD4C98-9936-44AC-ABD6-677F82CE0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706B42A-4F0F-43CC-AFEE-5F3CB2355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FAE5C24-B892-401B-A01A-ECE16175B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145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A967F2-441A-4325-B8B2-ECEC2CE07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9182042-6399-4A78-A868-6B57364104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0A128F0-225F-44C7-A087-1EDADB497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E7A582-2924-4913-BF1C-CAA377224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B9CB8A5-B7AC-489F-ADA5-99F41F1CD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EF51F7C-E879-4D32-B20A-8739EB3D1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82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8750BB3-F76E-46FA-ADB8-01F1C1359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034B53-E1C3-4DF0-B940-EB928ADC1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55BF55-8690-42EC-90EC-2A27C1991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C715F-8D4B-47A4-A04A-03B78AE7938C}" type="datetimeFigureOut">
              <a:rPr lang="it-IT" smtClean="0"/>
              <a:t>29/04/2020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E4680B-CA87-4F3D-A2B0-190A44D00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4560B2-99BF-4F08-AFA2-D66F457F0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A7072-A319-425C-A3FC-35798967F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998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36C053-56BE-4DD2-8776-17CB6EE5AC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541337"/>
            <a:ext cx="9144000" cy="2387600"/>
          </a:xfrm>
        </p:spPr>
        <p:txBody>
          <a:bodyPr/>
          <a:lstStyle/>
          <a:p>
            <a:r>
              <a:rPr lang="it-IT" dirty="0"/>
              <a:t>Temperature in </a:t>
            </a:r>
            <a:r>
              <a:rPr lang="it-IT" dirty="0" err="1"/>
              <a:t>Sedimentary</a:t>
            </a:r>
            <a:r>
              <a:rPr lang="it-IT" dirty="0"/>
              <a:t> </a:t>
            </a:r>
            <a:r>
              <a:rPr lang="it-IT" dirty="0" err="1"/>
              <a:t>Basins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DC3ABF1-B8CC-4513-8B9F-AC6752A97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06988"/>
            <a:ext cx="9144000" cy="1655762"/>
          </a:xfrm>
        </p:spPr>
        <p:txBody>
          <a:bodyPr/>
          <a:lstStyle/>
          <a:p>
            <a:r>
              <a:rPr lang="it-IT" dirty="0" err="1"/>
              <a:t>Conveners</a:t>
            </a:r>
            <a:r>
              <a:rPr lang="it-IT" dirty="0"/>
              <a:t>: </a:t>
            </a:r>
            <a:r>
              <a:rPr lang="it-IT" i="1" dirty="0"/>
              <a:t>Andrea Schito, Silvia Omodeo </a:t>
            </a:r>
            <a:r>
              <a:rPr lang="it-IT" i="1" dirty="0" err="1"/>
              <a:t>Salè</a:t>
            </a:r>
            <a:r>
              <a:rPr lang="it-IT" i="1" dirty="0"/>
              <a:t>, Sveva Corrado, David </a:t>
            </a:r>
            <a:r>
              <a:rPr lang="it-IT" i="1" dirty="0" err="1"/>
              <a:t>Muirhead</a:t>
            </a:r>
            <a:r>
              <a:rPr lang="it-IT" i="1" dirty="0"/>
              <a:t>, Marta Gasparrini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7E1D24A-3B9A-46D2-AECD-68203072B814}"/>
              </a:ext>
            </a:extLst>
          </p:cNvPr>
          <p:cNvSpPr/>
          <p:nvPr/>
        </p:nvSpPr>
        <p:spPr>
          <a:xfrm>
            <a:off x="4867459" y="6381750"/>
            <a:ext cx="2457083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400"/>
            </a:pPr>
            <a:r>
              <a:rPr lang="en-US" dirty="0"/>
              <a:t>EGU 2020 session TS 1.1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1E6642BA-F5D3-47AC-81A8-48851495B4D0}"/>
              </a:ext>
            </a:extLst>
          </p:cNvPr>
          <p:cNvGrpSpPr/>
          <p:nvPr/>
        </p:nvGrpSpPr>
        <p:grpSpPr>
          <a:xfrm>
            <a:off x="2727141" y="1426703"/>
            <a:ext cx="6696631" cy="3151150"/>
            <a:chOff x="317402" y="1556792"/>
            <a:chExt cx="8575078" cy="2917825"/>
          </a:xfrm>
        </p:grpSpPr>
        <p:pic>
          <p:nvPicPr>
            <p:cNvPr id="7" name="Picture 4" descr="CTE1502">
              <a:extLst>
                <a:ext uri="{FF2B5EF4-FFF2-40B4-BE49-F238E27FC236}">
                  <a16:creationId xmlns:a16="http://schemas.microsoft.com/office/drawing/2014/main" id="{F4C8F047-1F0A-4C68-91F4-A2A52DD883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81" b="25928"/>
            <a:stretch>
              <a:fillRect/>
            </a:stretch>
          </p:blipFill>
          <p:spPr bwMode="auto">
            <a:xfrm>
              <a:off x="323528" y="1556792"/>
              <a:ext cx="6978650" cy="2917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Immagine 7" descr="k2538043.jpg">
              <a:extLst>
                <a:ext uri="{FF2B5EF4-FFF2-40B4-BE49-F238E27FC236}">
                  <a16:creationId xmlns:a16="http://schemas.microsoft.com/office/drawing/2014/main" id="{264401D5-E51B-4017-9B41-CC0791889A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DF7"/>
                </a:clrFrom>
                <a:clrTo>
                  <a:srgbClr val="FFFD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2222" b="76984" l="5882" r="90000">
                          <a14:foregroundMark x1="78235" y1="26984" x2="78235" y2="26984"/>
                          <a14:backgroundMark x1="50000" y1="65079" x2="50000" y2="65079"/>
                          <a14:backgroundMark x1="40000" y1="48413" x2="40000" y2="48413"/>
                          <a14:backgroundMark x1="66471" y1="66667" x2="66471" y2="6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38" t="16327" b="19273"/>
            <a:stretch>
              <a:fillRect/>
            </a:stretch>
          </p:blipFill>
          <p:spPr bwMode="auto">
            <a:xfrm>
              <a:off x="317402" y="1772816"/>
              <a:ext cx="1440160" cy="720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1024BCE6-AB85-464E-9DBB-A18AAF5F09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9455" b="94909" l="11475" r="96175">
                          <a14:foregroundMark x1="85792" y1="24364" x2="85792" y2="24364"/>
                          <a14:backgroundMark x1="81421" y1="61818" x2="81421" y2="6181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1844824"/>
              <a:ext cx="1656184" cy="248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75774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B75D68-A21E-446F-8DA1-D005153D3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01625"/>
            <a:ext cx="10515600" cy="1325563"/>
          </a:xfrm>
        </p:spPr>
        <p:txBody>
          <a:bodyPr/>
          <a:lstStyle/>
          <a:p>
            <a:pPr algn="ctr"/>
            <a:r>
              <a:rPr lang="it-IT" dirty="0" err="1"/>
              <a:t>Topic</a:t>
            </a:r>
            <a:r>
              <a:rPr lang="it-IT" dirty="0"/>
              <a:t> of the session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88964D-7379-4199-B159-C60F2EE41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5" y="885825"/>
            <a:ext cx="11249025" cy="5505450"/>
          </a:xfrm>
        </p:spPr>
        <p:txBody>
          <a:bodyPr>
            <a:no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2400" dirty="0"/>
              <a:t>Welcome to </a:t>
            </a:r>
            <a:r>
              <a:rPr lang="en-US" sz="2400" b="1" dirty="0"/>
              <a:t>TS 1.1 </a:t>
            </a:r>
            <a:r>
              <a:rPr lang="en-US" sz="2400" dirty="0"/>
              <a:t>session </a:t>
            </a:r>
            <a:r>
              <a:rPr lang="en-US" sz="2400" b="1" dirty="0"/>
              <a:t>“Temperature in sedimentary basins”</a:t>
            </a:r>
            <a:r>
              <a:rPr lang="en-US" sz="2400" dirty="0"/>
              <a:t>.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/>
              <a:t>The aim of this session is to present an </a:t>
            </a:r>
            <a:r>
              <a:rPr lang="en-US" sz="2400" b="1" dirty="0"/>
              <a:t>overview</a:t>
            </a:r>
            <a:r>
              <a:rPr lang="en-US" sz="2400" dirty="0"/>
              <a:t> on the latest </a:t>
            </a:r>
            <a:r>
              <a:rPr lang="en-US" sz="2400" b="1" dirty="0"/>
              <a:t>thermal modelling approaches </a:t>
            </a:r>
            <a:r>
              <a:rPr lang="en-US" sz="2400" dirty="0"/>
              <a:t>including </a:t>
            </a:r>
            <a:r>
              <a:rPr lang="en-US" sz="2400" b="1" dirty="0"/>
              <a:t>carbonate thermo-chronometry, organic matter and clay minerals  thermal maturity and new numerical approaches </a:t>
            </a:r>
            <a:r>
              <a:rPr lang="en-US" sz="2400" dirty="0"/>
              <a:t>applied on sedimentary basin developed in different geodynamic settings.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/>
              <a:t>Presentations will last 5 minutes + 5 minutes for questions and have been ordered to group </a:t>
            </a:r>
            <a:r>
              <a:rPr lang="en-US" sz="2400" b="1" dirty="0"/>
              <a:t>similar techniques and basins’ geodynamical affinities</a:t>
            </a:r>
            <a:r>
              <a:rPr lang="en-US" sz="2400" dirty="0"/>
              <a:t>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815307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B75D68-A21E-446F-8DA1-D005153D3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01625"/>
            <a:ext cx="10515600" cy="1325563"/>
          </a:xfrm>
        </p:spPr>
        <p:txBody>
          <a:bodyPr/>
          <a:lstStyle/>
          <a:p>
            <a:pPr algn="ctr"/>
            <a:r>
              <a:rPr lang="it-IT" dirty="0"/>
              <a:t>Schedule of the session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88964D-7379-4199-B159-C60F2EE41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42950"/>
            <a:ext cx="10515601" cy="5505450"/>
          </a:xfrm>
        </p:spPr>
        <p:txBody>
          <a:bodyPr>
            <a:no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b="1" dirty="0"/>
              <a:t>Attendance time: Wednesday, 06 May 10:45–12:30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300" b="1" dirty="0"/>
              <a:t>- Presentation </a:t>
            </a:r>
            <a:r>
              <a:rPr lang="en-US" sz="2300" dirty="0"/>
              <a:t>(10:45-10:55)</a:t>
            </a:r>
          </a:p>
          <a:p>
            <a:pPr>
              <a:buFontTx/>
              <a:buChar char="-"/>
            </a:pPr>
            <a:r>
              <a:rPr lang="en-US" sz="2300" i="1" dirty="0"/>
              <a:t>Metamorphosed Permian vertebrate fossils: geochemistry and </a:t>
            </a:r>
            <a:r>
              <a:rPr lang="it-IT" sz="2300" i="1" dirty="0" err="1"/>
              <a:t>mineralogy</a:t>
            </a:r>
            <a:r>
              <a:rPr lang="it-IT" sz="2300" i="1" dirty="0"/>
              <a:t> of “white” </a:t>
            </a:r>
            <a:r>
              <a:rPr lang="it-IT" sz="2300" i="1" dirty="0" err="1"/>
              <a:t>sharks</a:t>
            </a:r>
            <a:r>
              <a:rPr lang="it-IT" sz="2300" i="1" dirty="0"/>
              <a:t> – </a:t>
            </a:r>
            <a:r>
              <a:rPr lang="it-IT" sz="2300" dirty="0" err="1"/>
              <a:t>Presented</a:t>
            </a:r>
            <a:r>
              <a:rPr lang="it-IT" sz="2300" i="1" dirty="0"/>
              <a:t> </a:t>
            </a:r>
            <a:r>
              <a:rPr lang="it-IT" sz="2300" dirty="0"/>
              <a:t>by Anthea </a:t>
            </a:r>
            <a:r>
              <a:rPr lang="it-IT" sz="2300" dirty="0" err="1"/>
              <a:t>Arns</a:t>
            </a:r>
            <a:r>
              <a:rPr lang="it-IT" sz="2300" dirty="0"/>
              <a:t> (10:55 – 11:05)</a:t>
            </a:r>
          </a:p>
          <a:p>
            <a:pPr>
              <a:buFontTx/>
              <a:buChar char="-"/>
            </a:pPr>
            <a:r>
              <a:rPr lang="it-IT" sz="2300" i="1" dirty="0" err="1"/>
              <a:t>Repurposing</a:t>
            </a:r>
            <a:r>
              <a:rPr lang="it-IT" sz="2300" i="1" dirty="0"/>
              <a:t> </a:t>
            </a:r>
            <a:r>
              <a:rPr lang="it-IT" sz="2300" i="1" dirty="0" err="1"/>
              <a:t>Britain’s</a:t>
            </a:r>
            <a:r>
              <a:rPr lang="it-IT" sz="2300" i="1" dirty="0"/>
              <a:t> </a:t>
            </a:r>
            <a:r>
              <a:rPr lang="it-IT" sz="2300" i="1" dirty="0" err="1"/>
              <a:t>Coal</a:t>
            </a:r>
            <a:r>
              <a:rPr lang="it-IT" sz="2300" i="1" dirty="0"/>
              <a:t> </a:t>
            </a:r>
            <a:r>
              <a:rPr lang="it-IT" sz="2300" i="1" dirty="0" err="1"/>
              <a:t>Measures</a:t>
            </a:r>
            <a:r>
              <a:rPr lang="it-IT" sz="2300" i="1" dirty="0"/>
              <a:t>: insight from </a:t>
            </a:r>
            <a:r>
              <a:rPr lang="it-IT" sz="2300" i="1" dirty="0" err="1"/>
              <a:t>seismic</a:t>
            </a:r>
            <a:r>
              <a:rPr lang="it-IT" sz="2300" i="1" dirty="0"/>
              <a:t> and </a:t>
            </a:r>
            <a:r>
              <a:rPr lang="it-IT" sz="2300" i="1" dirty="0" err="1"/>
              <a:t>borehole-based</a:t>
            </a:r>
            <a:r>
              <a:rPr lang="it-IT" sz="2300" i="1" dirty="0"/>
              <a:t> mapping and </a:t>
            </a:r>
            <a:r>
              <a:rPr lang="it-IT" sz="2300" i="1" dirty="0" err="1"/>
              <a:t>geothermal</a:t>
            </a:r>
            <a:r>
              <a:rPr lang="it-IT" sz="2300" i="1" dirty="0"/>
              <a:t> </a:t>
            </a:r>
            <a:r>
              <a:rPr lang="it-IT" sz="2300" i="1" dirty="0" err="1"/>
              <a:t>modelling</a:t>
            </a:r>
            <a:r>
              <a:rPr lang="it-IT" sz="2300" i="1" dirty="0"/>
              <a:t> – </a:t>
            </a:r>
            <a:r>
              <a:rPr lang="it-IT" sz="2300" dirty="0" err="1"/>
              <a:t>Presented</a:t>
            </a:r>
            <a:r>
              <a:rPr lang="it-IT" sz="2300" i="1" dirty="0"/>
              <a:t> </a:t>
            </a:r>
            <a:r>
              <a:rPr lang="it-IT" sz="2300" dirty="0"/>
              <a:t>by Louis </a:t>
            </a:r>
            <a:r>
              <a:rPr lang="it-IT" sz="2300" dirty="0" err="1"/>
              <a:t>Howell</a:t>
            </a:r>
            <a:r>
              <a:rPr lang="it-IT" sz="2300" dirty="0"/>
              <a:t> (11:05 – 11:15)</a:t>
            </a:r>
          </a:p>
          <a:p>
            <a:pPr>
              <a:buFontTx/>
              <a:buChar char="-"/>
            </a:pPr>
            <a:r>
              <a:rPr lang="en-US" sz="2300" i="1" dirty="0"/>
              <a:t>A Pyrenean-like model for the </a:t>
            </a:r>
            <a:r>
              <a:rPr lang="en-US" sz="2300" i="1" dirty="0" err="1"/>
              <a:t>Variscan</a:t>
            </a:r>
            <a:r>
              <a:rPr lang="en-US" sz="2300" i="1" dirty="0"/>
              <a:t> belt in NW Africa : insights from thermometry- based Raman spectroscopy study in the </a:t>
            </a:r>
            <a:r>
              <a:rPr lang="it-IT" sz="2300" i="1" dirty="0" err="1"/>
              <a:t>Khenifra</a:t>
            </a:r>
            <a:r>
              <a:rPr lang="it-IT" sz="2300" i="1" dirty="0"/>
              <a:t> Basin – </a:t>
            </a:r>
            <a:r>
              <a:rPr lang="it-IT" sz="2300" dirty="0" err="1"/>
              <a:t>Presented</a:t>
            </a:r>
            <a:r>
              <a:rPr lang="it-IT" sz="2300" i="1" dirty="0"/>
              <a:t> </a:t>
            </a:r>
            <a:r>
              <a:rPr lang="it-IT" sz="2300" dirty="0"/>
              <a:t>by </a:t>
            </a:r>
            <a:r>
              <a:rPr lang="it-IT" sz="2300" i="1" dirty="0"/>
              <a:t> </a:t>
            </a:r>
            <a:r>
              <a:rPr lang="it-IT" sz="2300" dirty="0" err="1"/>
              <a:t>Remì</a:t>
            </a:r>
            <a:r>
              <a:rPr lang="it-IT" sz="2300" dirty="0"/>
              <a:t> </a:t>
            </a:r>
            <a:r>
              <a:rPr lang="it-IT" sz="2300" dirty="0" err="1"/>
              <a:t>Leprêtre</a:t>
            </a:r>
            <a:r>
              <a:rPr lang="it-IT" sz="2300" dirty="0"/>
              <a:t> (11:15 – 11:25)</a:t>
            </a:r>
          </a:p>
          <a:p>
            <a:pPr>
              <a:buFontTx/>
              <a:buChar char="-"/>
            </a:pPr>
            <a:r>
              <a:rPr lang="en-US" sz="2300" i="1" dirty="0"/>
              <a:t>Sedimentological features and thermal maturity signature of the upper Triassic </a:t>
            </a:r>
            <a:r>
              <a:rPr lang="en-US" sz="2300" i="1" dirty="0" err="1"/>
              <a:t>Streppenosa</a:t>
            </a:r>
            <a:r>
              <a:rPr lang="en-US" sz="2300" i="1" dirty="0"/>
              <a:t> and Noto Formations, source rocks in the </a:t>
            </a:r>
            <a:r>
              <a:rPr lang="en-US" sz="2300" i="1" dirty="0" err="1"/>
              <a:t>Hyblean</a:t>
            </a:r>
            <a:r>
              <a:rPr lang="en-US" sz="2300" i="1" dirty="0"/>
              <a:t> Plateau (SE Sicily, Italy) - </a:t>
            </a:r>
            <a:r>
              <a:rPr lang="it-IT" sz="2300" dirty="0" err="1"/>
              <a:t>Presented</a:t>
            </a:r>
            <a:r>
              <a:rPr lang="it-IT" sz="2300" i="1" dirty="0"/>
              <a:t> </a:t>
            </a:r>
            <a:r>
              <a:rPr lang="it-IT" sz="2300" dirty="0"/>
              <a:t>by </a:t>
            </a:r>
            <a:r>
              <a:rPr lang="it-IT" sz="2300" i="1" dirty="0"/>
              <a:t> </a:t>
            </a:r>
            <a:r>
              <a:rPr lang="it-IT" sz="2300" dirty="0"/>
              <a:t>Rosanna Maniscalco (11:25 – 11:35)</a:t>
            </a:r>
          </a:p>
          <a:p>
            <a:pPr>
              <a:buFontTx/>
              <a:buChar char="-"/>
            </a:pPr>
            <a:endParaRPr lang="it-IT" sz="2300" i="1" dirty="0"/>
          </a:p>
        </p:txBody>
      </p:sp>
    </p:spTree>
    <p:extLst>
      <p:ext uri="{BB962C8B-B14F-4D97-AF65-F5344CB8AC3E}">
        <p14:creationId xmlns:p14="http://schemas.microsoft.com/office/powerpoint/2010/main" val="35210623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B75D68-A21E-446F-8DA1-D005153D3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01625"/>
            <a:ext cx="10515600" cy="1325563"/>
          </a:xfrm>
        </p:spPr>
        <p:txBody>
          <a:bodyPr/>
          <a:lstStyle/>
          <a:p>
            <a:pPr algn="ctr"/>
            <a:r>
              <a:rPr lang="it-IT" dirty="0"/>
              <a:t>Schedule of the session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88964D-7379-4199-B159-C60F2EE41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57199"/>
            <a:ext cx="10515601" cy="6124575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endParaRPr lang="en-US" sz="2300" i="1" dirty="0"/>
          </a:p>
          <a:p>
            <a:pPr>
              <a:buFontTx/>
              <a:buChar char="-"/>
            </a:pPr>
            <a:endParaRPr lang="en-US" sz="2300" i="1" dirty="0"/>
          </a:p>
          <a:p>
            <a:pPr>
              <a:buFontTx/>
              <a:buChar char="-"/>
            </a:pPr>
            <a:r>
              <a:rPr lang="en-US" sz="2300" i="1" dirty="0"/>
              <a:t>Structural styles of the External Rif and Flysch Domain (Rif belt, northern Morocco) through thermal maturity and structural data – </a:t>
            </a:r>
            <a:r>
              <a:rPr lang="en-US" sz="2300" dirty="0"/>
              <a:t>Presented by </a:t>
            </a:r>
            <a:r>
              <a:rPr lang="en-US" sz="2300" dirty="0" err="1"/>
              <a:t>Achraf</a:t>
            </a:r>
            <a:r>
              <a:rPr lang="en-US" sz="2300" dirty="0"/>
              <a:t> </a:t>
            </a:r>
            <a:r>
              <a:rPr lang="en-US" sz="2300" dirty="0" err="1"/>
              <a:t>Atouabat</a:t>
            </a:r>
            <a:r>
              <a:rPr lang="en-US" sz="2300" dirty="0"/>
              <a:t> (11:35 – 11:45)</a:t>
            </a:r>
          </a:p>
          <a:p>
            <a:pPr>
              <a:buFontTx/>
              <a:buChar char="-"/>
            </a:pPr>
            <a:r>
              <a:rPr lang="en-US" sz="2300" i="1" dirty="0"/>
              <a:t>Middle Miocene onset of thrusting along the basal décollement of the Jura Mountains: Evidence from carbonate U-Pb dating and </a:t>
            </a:r>
            <a:r>
              <a:rPr lang="it-IT" sz="2300" i="1" dirty="0" err="1"/>
              <a:t>clumped</a:t>
            </a:r>
            <a:r>
              <a:rPr lang="it-IT" sz="2300" i="1" dirty="0"/>
              <a:t> isotope </a:t>
            </a:r>
            <a:r>
              <a:rPr lang="it-IT" sz="2300" i="1" dirty="0" err="1"/>
              <a:t>thermometry</a:t>
            </a:r>
            <a:r>
              <a:rPr lang="it-IT" sz="2300" i="1" dirty="0"/>
              <a:t> </a:t>
            </a:r>
            <a:r>
              <a:rPr lang="it-IT" sz="2300" dirty="0"/>
              <a:t>– </a:t>
            </a:r>
            <a:r>
              <a:rPr lang="it-IT" sz="2300" dirty="0" err="1"/>
              <a:t>Presented</a:t>
            </a:r>
            <a:r>
              <a:rPr lang="it-IT" sz="2300" dirty="0"/>
              <a:t> by Nathan </a:t>
            </a:r>
            <a:r>
              <a:rPr lang="it-IT" sz="2300" dirty="0" err="1"/>
              <a:t>Looser</a:t>
            </a:r>
            <a:r>
              <a:rPr lang="it-IT" sz="2300" dirty="0"/>
              <a:t> (11:45 – 11:55)</a:t>
            </a:r>
          </a:p>
          <a:p>
            <a:pPr>
              <a:buFontTx/>
              <a:buChar char="-"/>
            </a:pPr>
            <a:r>
              <a:rPr lang="en-US" sz="2300" i="1" dirty="0"/>
              <a:t>Joint application of fluid inclusion and clumped isotope (Δ</a:t>
            </a:r>
            <a:r>
              <a:rPr lang="en-US" sz="2300" i="1" baseline="30000" dirty="0"/>
              <a:t>47</a:t>
            </a:r>
            <a:r>
              <a:rPr lang="en-US" sz="2300" i="1" dirty="0"/>
              <a:t>) thermometry to burial carbonate cements from Upper Triassic reservoirs of the Paris Basin – </a:t>
            </a:r>
            <a:r>
              <a:rPr lang="en-US" sz="2300" dirty="0"/>
              <a:t>Presented by Natalia</a:t>
            </a:r>
            <a:r>
              <a:rPr lang="en-US" sz="2300" i="1" dirty="0"/>
              <a:t> </a:t>
            </a:r>
            <a:r>
              <a:rPr lang="en-US" sz="2300" dirty="0"/>
              <a:t>Vergara (11:55 – 12:05)</a:t>
            </a:r>
          </a:p>
          <a:p>
            <a:pPr>
              <a:buFontTx/>
              <a:buChar char="-"/>
            </a:pPr>
            <a:r>
              <a:rPr lang="en-US" sz="2300" i="1" dirty="0"/>
              <a:t>Quantifying the Effects of Salt Structures on Source Rocks Thermal Evolution of the Marine Sedimentary Basins – </a:t>
            </a:r>
            <a:r>
              <a:rPr lang="en-US" sz="2300" dirty="0"/>
              <a:t>Presented by </a:t>
            </a:r>
            <a:r>
              <a:rPr lang="en-US" sz="2300" dirty="0" err="1"/>
              <a:t>Shaowen</a:t>
            </a:r>
            <a:r>
              <a:rPr lang="en-US" sz="2300" dirty="0"/>
              <a:t> Liu (12:05 – 12:15)</a:t>
            </a:r>
          </a:p>
          <a:p>
            <a:pPr>
              <a:buFontTx/>
              <a:buChar char="-"/>
            </a:pPr>
            <a:r>
              <a:rPr lang="en-US" sz="2300" i="1" dirty="0"/>
              <a:t>A Bayesian approach for thermal history reconstruction in basin </a:t>
            </a:r>
            <a:r>
              <a:rPr lang="it-IT" sz="2300" i="1" dirty="0" err="1"/>
              <a:t>modeling</a:t>
            </a:r>
            <a:r>
              <a:rPr lang="it-IT" sz="2300" i="1" dirty="0"/>
              <a:t> – </a:t>
            </a:r>
            <a:r>
              <a:rPr lang="it-IT" sz="2300" dirty="0" err="1"/>
              <a:t>Presented</a:t>
            </a:r>
            <a:r>
              <a:rPr lang="it-IT" sz="2300" dirty="0"/>
              <a:t> by Andrea Licciardi (12:15 – 12:25)</a:t>
            </a:r>
          </a:p>
          <a:p>
            <a:pPr>
              <a:buFontTx/>
              <a:buChar char="-"/>
            </a:pPr>
            <a:r>
              <a:rPr lang="it-IT" sz="2300" b="1" dirty="0"/>
              <a:t>General </a:t>
            </a:r>
            <a:r>
              <a:rPr lang="it-IT" sz="2300" b="1" dirty="0" err="1"/>
              <a:t>Discussion</a:t>
            </a:r>
            <a:endParaRPr lang="it-IT" sz="2300" b="1" dirty="0"/>
          </a:p>
        </p:txBody>
      </p:sp>
    </p:spTree>
    <p:extLst>
      <p:ext uri="{BB962C8B-B14F-4D97-AF65-F5344CB8AC3E}">
        <p14:creationId xmlns:p14="http://schemas.microsoft.com/office/powerpoint/2010/main" val="36501038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B1F1555F62DD94F8E8A336D93098868" ma:contentTypeVersion="13" ma:contentTypeDescription="Creare un nuovo documento." ma:contentTypeScope="" ma:versionID="233d877fa92b4b79dd60944019f91b4c">
  <xsd:schema xmlns:xsd="http://www.w3.org/2001/XMLSchema" xmlns:xs="http://www.w3.org/2001/XMLSchema" xmlns:p="http://schemas.microsoft.com/office/2006/metadata/properties" xmlns:ns3="cdb7a436-dfb4-40d8-85b9-cbf57d9bc788" xmlns:ns4="e4ced26f-6430-4058-aca0-335362830e5d" targetNamespace="http://schemas.microsoft.com/office/2006/metadata/properties" ma:root="true" ma:fieldsID="bd53224140cd9679f6e458762cf744fc" ns3:_="" ns4:_="">
    <xsd:import namespace="cdb7a436-dfb4-40d8-85b9-cbf57d9bc788"/>
    <xsd:import namespace="e4ced26f-6430-4058-aca0-335362830e5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b7a436-dfb4-40d8-85b9-cbf57d9bc7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ced26f-6430-4058-aca0-335362830e5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F1A575-8E9E-4710-8214-C6244787D5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b7a436-dfb4-40d8-85b9-cbf57d9bc788"/>
    <ds:schemaRef ds:uri="e4ced26f-6430-4058-aca0-335362830e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0771F2-5097-4E63-9587-69BB1FBAFB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FBD537-4522-4FA1-BBD8-3CB4DD21E06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</TotalTime>
  <Words>390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Temperature in Sedimentary Basins</vt:lpstr>
      <vt:lpstr>Topic of the session</vt:lpstr>
      <vt:lpstr>Schedule of the session</vt:lpstr>
      <vt:lpstr>Schedule of the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Temperature in Sedimentary Basins</dc:title>
  <dc:creator>andrea schito</dc:creator>
  <cp:lastModifiedBy>andrea schito</cp:lastModifiedBy>
  <cp:revision>2</cp:revision>
  <dcterms:created xsi:type="dcterms:W3CDTF">2020-04-27T08:39:28Z</dcterms:created>
  <dcterms:modified xsi:type="dcterms:W3CDTF">2020-04-29T15:20:54Z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0x0101004B1F1555F62DD94F8E8A336D93098868</vt:lpwstr>
  </property>
</Properties>
</file>