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6.jpg" ContentType="image/jpeg"/>
  <Override PartName="/ppt/media/image7.jpg" ContentType="image/jpeg"/>
  <Override PartName="/ppt/media/image9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0693400" cy="7569200"/>
  <p:notesSz cx="10693400" cy="75692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>
        <p:scale>
          <a:sx n="110" d="100"/>
          <a:sy n="110" d="100"/>
        </p:scale>
        <p:origin x="1144" y="-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6452"/>
            <a:ext cx="9089390" cy="15895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8752"/>
            <a:ext cx="7485379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27061" y="537972"/>
            <a:ext cx="3167633" cy="8641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40916"/>
            <a:ext cx="465162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839" y="350520"/>
            <a:ext cx="9144000" cy="64846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74839" y="350519"/>
            <a:ext cx="2376677" cy="64846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33393" y="1904103"/>
            <a:ext cx="9026612" cy="457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40916"/>
            <a:ext cx="9624059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9356"/>
            <a:ext cx="3421887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5/3/20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0131" y="6786371"/>
            <a:ext cx="108750" cy="1555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‹Nr.›</a:t>
            </a:fld>
            <a:endParaRPr sz="90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>
              <a:lnSpc>
                <a:spcPct val="100000"/>
              </a:lnSpc>
            </a:pPr>
            <a:r>
              <a:rPr dirty="0"/>
              <a:t>AS</a:t>
            </a:r>
            <a:r>
              <a:rPr dirty="0">
                <a:latin typeface="Calibri"/>
                <a:cs typeface="Calibri"/>
              </a:rPr>
              <a:t>1</a:t>
            </a:r>
            <a:r>
              <a:rPr spc="-5" dirty="0"/>
              <a:t>.</a:t>
            </a:r>
            <a:r>
              <a:rPr dirty="0">
                <a:latin typeface="Calibri"/>
                <a:cs typeface="Calibri"/>
              </a:rPr>
              <a:t>32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/>
              <a:t>:</a:t>
            </a:r>
            <a:r>
              <a:rPr spc="10" dirty="0"/>
              <a:t> </a:t>
            </a:r>
            <a:r>
              <a:rPr u="heavy" spc="-5" dirty="0">
                <a:solidFill>
                  <a:srgbClr val="0000FF"/>
                </a:solidFill>
              </a:rPr>
              <a:t>Atmospheric</a:t>
            </a:r>
            <a:r>
              <a:rPr u="heavy" spc="5" dirty="0">
                <a:solidFill>
                  <a:srgbClr val="0000FF"/>
                </a:solidFill>
              </a:rPr>
              <a:t> </a:t>
            </a:r>
            <a:r>
              <a:rPr u="heavy" spc="-5" dirty="0">
                <a:solidFill>
                  <a:srgbClr val="0000FF"/>
                </a:solidFill>
              </a:rPr>
              <a:t>Ice 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Clouds</a:t>
            </a:r>
            <a:r>
              <a:rPr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Observat</a:t>
            </a:r>
            <a:r>
              <a:rPr u="heavy" dirty="0">
                <a:solidFill>
                  <a:srgbClr val="0000FF"/>
                </a:solidFill>
                <a:latin typeface="Calibri"/>
                <a:cs typeface="Calibri"/>
              </a:rPr>
              <a:t>i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ons</a:t>
            </a:r>
            <a:r>
              <a:rPr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u="heavy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Model</a:t>
            </a:r>
            <a:r>
              <a:rPr u="heavy" dirty="0">
                <a:solidFill>
                  <a:srgbClr val="0000FF"/>
                </a:solidFill>
                <a:latin typeface="Calibri"/>
                <a:cs typeface="Calibri"/>
              </a:rPr>
              <a:t>l</a:t>
            </a:r>
            <a:r>
              <a:rPr u="heavy" spc="-5" dirty="0">
                <a:solidFill>
                  <a:srgbClr val="0000FF"/>
                </a:solidFill>
                <a:latin typeface="Calibri"/>
                <a:cs typeface="Calibri"/>
              </a:rPr>
              <a:t>ing</a:t>
            </a:r>
          </a:p>
        </p:txBody>
      </p:sp>
      <p:sp>
        <p:nvSpPr>
          <p:cNvPr id="3" name="object 3"/>
          <p:cNvSpPr/>
          <p:nvPr/>
        </p:nvSpPr>
        <p:spPr>
          <a:xfrm>
            <a:off x="9994900" y="1904103"/>
            <a:ext cx="512064" cy="5044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37291" y="3124709"/>
            <a:ext cx="1595755" cy="1278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Sessio</a:t>
            </a:r>
            <a:r>
              <a:rPr sz="1800" b="1" spc="-10" dirty="0">
                <a:latin typeface="Calibri"/>
                <a:cs typeface="Calibri"/>
              </a:rPr>
              <a:t>n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Date: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70" dirty="0">
                <a:latin typeface="Calibri"/>
                <a:cs typeface="Calibri"/>
              </a:rPr>
              <a:t>Tuesday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0</a:t>
            </a:r>
            <a:r>
              <a:rPr sz="1800" dirty="0">
                <a:latin typeface="Calibri"/>
                <a:cs typeface="Calibri"/>
              </a:rPr>
              <a:t>5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May</a:t>
            </a:r>
            <a:r>
              <a:rPr sz="1800" spc="-5" dirty="0">
                <a:latin typeface="Calibri"/>
                <a:cs typeface="Calibri"/>
              </a:rPr>
              <a:t>,</a:t>
            </a:r>
            <a:endParaRPr sz="1800">
              <a:latin typeface="Calibri"/>
              <a:cs typeface="Calibri"/>
            </a:endParaRPr>
          </a:p>
          <a:p>
            <a:pPr marL="63500">
              <a:lnSpc>
                <a:spcPct val="100000"/>
              </a:lnSpc>
            </a:pPr>
            <a:r>
              <a:rPr sz="1800" spc="-15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4:00</a:t>
            </a:r>
            <a:r>
              <a:rPr sz="1800" spc="-10" dirty="0">
                <a:latin typeface="Calibri"/>
                <a:cs typeface="Calibri"/>
              </a:rPr>
              <a:t>–1</a:t>
            </a:r>
            <a:r>
              <a:rPr sz="1800" spc="-5" dirty="0">
                <a:latin typeface="Calibri"/>
                <a:cs typeface="Calibri"/>
              </a:rPr>
              <a:t>5:45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34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1800" b="1" spc="-15" dirty="0">
                <a:latin typeface="Calibri"/>
                <a:cs typeface="Calibri"/>
              </a:rPr>
              <a:t>Co</a:t>
            </a:r>
            <a:r>
              <a:rPr sz="1800" b="1" spc="-35" dirty="0">
                <a:latin typeface="Calibri"/>
                <a:cs typeface="Calibri"/>
              </a:rPr>
              <a:t>n</a:t>
            </a:r>
            <a:r>
              <a:rPr sz="1800" b="1" spc="-20" dirty="0">
                <a:latin typeface="Calibri"/>
                <a:cs typeface="Calibri"/>
              </a:rPr>
              <a:t>v</a:t>
            </a:r>
            <a:r>
              <a:rPr sz="1800" b="1" spc="-5" dirty="0">
                <a:latin typeface="Calibri"/>
                <a:cs typeface="Calibri"/>
              </a:rPr>
              <a:t>ene</a:t>
            </a:r>
            <a:r>
              <a:rPr sz="1800" b="1" spc="-25" dirty="0">
                <a:latin typeface="Calibri"/>
                <a:cs typeface="Calibri"/>
              </a:rPr>
              <a:t>r</a:t>
            </a:r>
            <a:r>
              <a:rPr sz="1800" b="1" spc="-15" dirty="0">
                <a:latin typeface="Calibri"/>
                <a:cs typeface="Calibri"/>
              </a:rPr>
              <a:t>s: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19467" y="6476493"/>
            <a:ext cx="135890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Abdelmonem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20465" y="6477246"/>
            <a:ext cx="123825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Hinric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G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othe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89592" y="6477306"/>
            <a:ext cx="1118870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Chri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lf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41232" y="6475067"/>
            <a:ext cx="139890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Od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Sou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de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al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22571" y="6477306"/>
            <a:ext cx="1167765" cy="267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lvi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Sulli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an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093A665-06DA-F94B-95B1-9FA00626CB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990" y="4733061"/>
            <a:ext cx="1219200" cy="15875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FAE2EAC1-C1A1-BC4B-83CF-8066B4B1C5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937" y="4748634"/>
            <a:ext cx="1155492" cy="1511802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2DA3D12F-AD29-0246-81B7-111059CA48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953" y="4748635"/>
            <a:ext cx="1193528" cy="1511802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0CCBF2CC-E23A-914B-9960-4C4DDCFE32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61693" y="4733061"/>
            <a:ext cx="1552007" cy="15875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A0CD5140-DFD5-EE4D-B09B-89F8FB69B3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172" y="4736424"/>
            <a:ext cx="1193528" cy="16011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839" y="2919983"/>
            <a:ext cx="9144000" cy="858012"/>
          </a:xfrm>
          <a:custGeom>
            <a:avLst/>
            <a:gdLst/>
            <a:ahLst/>
            <a:cxnLst/>
            <a:rect l="l" t="t" r="r" b="b"/>
            <a:pathLst>
              <a:path w="9144000" h="858012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4839" y="4634484"/>
            <a:ext cx="9144000" cy="858012"/>
          </a:xfrm>
          <a:custGeom>
            <a:avLst/>
            <a:gdLst/>
            <a:ahLst/>
            <a:cxnLst/>
            <a:rect l="l" t="t" r="r" b="b"/>
            <a:pathLst>
              <a:path w="9144000" h="858012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74839" y="5491734"/>
            <a:ext cx="9143999" cy="858012"/>
          </a:xfrm>
          <a:custGeom>
            <a:avLst/>
            <a:gdLst/>
            <a:ahLst/>
            <a:cxnLst/>
            <a:rect l="l" t="t" r="r" b="b"/>
            <a:pathLst>
              <a:path w="9143999" h="858012">
                <a:moveTo>
                  <a:pt x="0" y="0"/>
                </a:moveTo>
                <a:lnTo>
                  <a:pt x="0" y="858012"/>
                </a:lnTo>
                <a:lnTo>
                  <a:pt x="9143999" y="858012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9052" y="492658"/>
            <a:ext cx="8180705" cy="56991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952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AS1.</a:t>
            </a:r>
            <a:r>
              <a:rPr sz="1800" spc="-10" dirty="0">
                <a:latin typeface="Calibri"/>
                <a:cs typeface="Calibri"/>
              </a:rPr>
              <a:t>32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Atmospheric</a:t>
            </a:r>
            <a:r>
              <a:rPr sz="1800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Ice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Clouds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Observations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Modelling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8"/>
              </a:spcBef>
            </a:pPr>
            <a:endParaRPr sz="1400"/>
          </a:p>
          <a:p>
            <a:pPr marL="4909185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Session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genera</a:t>
            </a:r>
            <a:r>
              <a:rPr sz="1800" i="1" spc="-5" dirty="0">
                <a:latin typeface="Calibri"/>
                <a:cs typeface="Calibri"/>
              </a:rPr>
              <a:t>l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guideline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Impor</a:t>
            </a:r>
            <a:r>
              <a:rPr sz="1800" b="1" spc="-30" dirty="0">
                <a:latin typeface="Calibri"/>
                <a:cs typeface="Calibri"/>
              </a:rPr>
              <a:t>t</a:t>
            </a:r>
            <a:r>
              <a:rPr sz="1800" b="1" spc="-10" dirty="0">
                <a:latin typeface="Calibri"/>
                <a:cs typeface="Calibri"/>
              </a:rPr>
              <a:t>a</a:t>
            </a:r>
            <a:r>
              <a:rPr sz="1800" b="1" spc="-30" dirty="0">
                <a:latin typeface="Calibri"/>
                <a:cs typeface="Calibri"/>
              </a:rPr>
              <a:t>n</a:t>
            </a:r>
            <a:r>
              <a:rPr sz="1800" b="1" spc="-10" dirty="0">
                <a:latin typeface="Calibri"/>
                <a:cs typeface="Calibri"/>
              </a:rPr>
              <a:t>t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no</a:t>
            </a:r>
            <a:r>
              <a:rPr sz="1800" b="1" spc="-35" dirty="0">
                <a:latin typeface="Calibri"/>
                <a:cs typeface="Calibri"/>
              </a:rPr>
              <a:t>t</a:t>
            </a:r>
            <a:r>
              <a:rPr sz="1800" b="1" dirty="0">
                <a:latin typeface="Calibri"/>
                <a:cs typeface="Calibri"/>
              </a:rPr>
              <a:t>es: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1"/>
              </a:spcBef>
            </a:pPr>
            <a:endParaRPr sz="1400"/>
          </a:p>
          <a:p>
            <a:pPr marL="358140" marR="53975" indent="-264160" algn="just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in</a:t>
            </a:r>
            <a:r>
              <a:rPr sz="1600" dirty="0">
                <a:latin typeface="Calibri"/>
                <a:cs typeface="Calibri"/>
              </a:rPr>
              <a:t>k </a:t>
            </a:r>
            <a:r>
              <a:rPr sz="1600" spc="-1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 </a:t>
            </a:r>
            <a:r>
              <a:rPr sz="1600" spc="-1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5" dirty="0">
                <a:latin typeface="Calibri"/>
                <a:cs typeface="Calibri"/>
              </a:rPr>
              <a:t>oo</a:t>
            </a:r>
            <a:r>
              <a:rPr sz="1600" dirty="0">
                <a:latin typeface="Calibri"/>
                <a:cs typeface="Calibri"/>
              </a:rPr>
              <a:t>m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me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acti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15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minu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prio</a:t>
            </a:r>
            <a:r>
              <a:rPr sz="1600" dirty="0">
                <a:latin typeface="Calibri"/>
                <a:cs typeface="Calibri"/>
              </a:rPr>
              <a:t>r </a:t>
            </a:r>
            <a:r>
              <a:rPr sz="1600" spc="-1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 </a:t>
            </a:r>
            <a:r>
              <a:rPr sz="1600" spc="-1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schedule</a:t>
            </a:r>
            <a:r>
              <a:rPr sz="1600" dirty="0">
                <a:latin typeface="Calibri"/>
                <a:cs typeface="Calibri"/>
              </a:rPr>
              <a:t>d </a:t>
            </a:r>
            <a:r>
              <a:rPr sz="1600" spc="-1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essio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15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ar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1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nd disappea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3</a:t>
            </a:r>
            <a:r>
              <a:rPr sz="1600" dirty="0">
                <a:latin typeface="Calibri"/>
                <a:cs typeface="Calibri"/>
              </a:rPr>
              <a:t>0 </a:t>
            </a:r>
            <a:r>
              <a:rPr sz="1600" spc="-5" dirty="0">
                <a:latin typeface="Calibri"/>
                <a:cs typeface="Calibri"/>
              </a:rPr>
              <a:t>minu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f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schedule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o</a:t>
            </a:r>
            <a:r>
              <a:rPr sz="1600" dirty="0">
                <a:latin typeface="Calibri"/>
                <a:cs typeface="Calibri"/>
              </a:rPr>
              <a:t>f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session.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indent="-264160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 wil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 li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5" dirty="0">
                <a:latin typeface="Calibri"/>
                <a:cs typeface="Calibri"/>
              </a:rPr>
              <a:t>audi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video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aming!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marR="53340" indent="-264160" algn="just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tin</a:t>
            </a:r>
            <a:r>
              <a:rPr sz="1600" dirty="0">
                <a:latin typeface="Calibri"/>
                <a:cs typeface="Calibri"/>
              </a:rPr>
              <a:t>g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autho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60" dirty="0">
                <a:latin typeface="Calibri"/>
                <a:cs typeface="Calibri"/>
              </a:rPr>
              <a:t>k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7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</a:t>
            </a:r>
            <a:r>
              <a:rPr sz="1600" spc="-5" dirty="0">
                <a:latin typeface="Calibri"/>
                <a:cs typeface="Calibri"/>
              </a:rPr>
              <a:t>ploa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thei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4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15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)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ria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v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(l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5" dirty="0">
                <a:latin typeface="Calibri"/>
                <a:cs typeface="Calibri"/>
              </a:rPr>
              <a:t>2</a:t>
            </a:r>
            <a:r>
              <a:rPr sz="1600" dirty="0">
                <a:latin typeface="Calibri"/>
                <a:cs typeface="Calibri"/>
              </a:rPr>
              <a:t>4</a:t>
            </a:r>
            <a:r>
              <a:rPr sz="1600" spc="-5" dirty="0">
                <a:latin typeface="Calibri"/>
                <a:cs typeface="Calibri"/>
              </a:rPr>
              <a:t> hou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spc="-5" dirty="0">
                <a:latin typeface="Calibri"/>
                <a:cs typeface="Calibri"/>
              </a:rPr>
              <a:t>ar</a:t>
            </a:r>
            <a:r>
              <a:rPr sz="1600" dirty="0">
                <a:latin typeface="Calibri"/>
                <a:cs typeface="Calibri"/>
              </a:rPr>
              <a:t>t of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session).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marR="56515" indent="-264160" algn="just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Audienc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en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u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15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vie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16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15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1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1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Ab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act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1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1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d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5" dirty="0">
                <a:latin typeface="Calibri"/>
                <a:cs typeface="Calibri"/>
              </a:rPr>
              <a:t>anc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1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pa</a:t>
            </a:r>
            <a:r>
              <a:rPr sz="1600" spc="-2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their 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tions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</a:t>
            </a:r>
            <a:r>
              <a:rPr sz="1600" spc="-5" dirty="0">
                <a:latin typeface="Calibri"/>
                <a:cs typeface="Calibri"/>
              </a:rPr>
              <a:t>leas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pa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ad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py-and-pa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spc="-5" dirty="0">
                <a:latin typeface="Calibri"/>
                <a:cs typeface="Calibri"/>
              </a:rPr>
              <a:t>e).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marR="53340" indent="-264160" algn="just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Durin</a:t>
            </a:r>
            <a:r>
              <a:rPr sz="1600" dirty="0">
                <a:latin typeface="Calibri"/>
                <a:cs typeface="Calibri"/>
              </a:rPr>
              <a:t>g </a:t>
            </a:r>
            <a:r>
              <a:rPr sz="1600" spc="-1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sessio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wil</a:t>
            </a:r>
            <a:r>
              <a:rPr sz="1600" dirty="0">
                <a:latin typeface="Calibri"/>
                <a:cs typeface="Calibri"/>
              </a:rPr>
              <a:t>l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en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u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8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ommunit</a:t>
            </a:r>
            <a:r>
              <a:rPr sz="1600" dirty="0">
                <a:latin typeface="Calibri"/>
                <a:cs typeface="Calibri"/>
              </a:rPr>
              <a:t>y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spc="-25" dirty="0">
                <a:latin typeface="Calibri"/>
                <a:cs typeface="Calibri"/>
              </a:rPr>
              <a:t>nt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actions</a:t>
            </a:r>
            <a:r>
              <a:rPr sz="1600" dirty="0">
                <a:latin typeface="Calibri"/>
                <a:cs typeface="Calibri"/>
              </a:rPr>
              <a:t>, </a:t>
            </a:r>
            <a:r>
              <a:rPr sz="1600" spc="-1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1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f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rm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f </a:t>
            </a:r>
            <a:r>
              <a:rPr sz="1600" spc="-1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Q</a:t>
            </a:r>
            <a:r>
              <a:rPr sz="1600" spc="-5" dirty="0">
                <a:latin typeface="Calibri"/>
                <a:cs typeface="Calibri"/>
              </a:rPr>
              <a:t>&amp;A f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m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udienc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ac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3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14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llo</a:t>
            </a:r>
            <a:r>
              <a:rPr sz="1600" spc="-15" dirty="0">
                <a:latin typeface="Calibri"/>
                <a:cs typeface="Calibri"/>
              </a:rPr>
              <a:t>w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dedi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im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(abou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30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min</a:t>
            </a:r>
            <a:r>
              <a:rPr sz="1600" dirty="0">
                <a:latin typeface="Calibri"/>
                <a:cs typeface="Calibri"/>
              </a:rPr>
              <a:t>)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or </a:t>
            </a:r>
            <a:r>
              <a:rPr sz="1600" spc="-5" dirty="0">
                <a:latin typeface="Calibri"/>
                <a:cs typeface="Calibri"/>
              </a:rPr>
              <a:t>ope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 discussion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 </a:t>
            </a:r>
            <a:r>
              <a:rPr sz="1600" spc="-10" dirty="0">
                <a:latin typeface="Calibri"/>
                <a:cs typeface="Calibri"/>
              </a:rPr>
              <a:t>o</a:t>
            </a:r>
            <a:r>
              <a:rPr sz="1600" spc="-1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hin</a:t>
            </a:r>
            <a:r>
              <a:rPr sz="1600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pics.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marR="53975" indent="-264160" algn="just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spc="-60" dirty="0">
                <a:latin typeface="Calibri"/>
                <a:cs typeface="Calibri"/>
              </a:rPr>
              <a:t>k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initi</a:t>
            </a:r>
            <a:r>
              <a:rPr sz="1600" spc="-25" dirty="0">
                <a:latin typeface="Calibri"/>
                <a:cs typeface="Calibri"/>
              </a:rPr>
              <a:t>at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thei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Q</a:t>
            </a:r>
            <a:r>
              <a:rPr sz="1600" spc="-5" dirty="0">
                <a:latin typeface="Calibri"/>
                <a:cs typeface="Calibri"/>
              </a:rPr>
              <a:t>&amp;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tim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submi</a:t>
            </a:r>
            <a:r>
              <a:rPr sz="1600" spc="-3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dirty="0">
                <a:latin typeface="Calibri"/>
                <a:cs typeface="Calibri"/>
              </a:rPr>
              <a:t>ng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b="1" u="heavy" dirty="0">
                <a:latin typeface="Calibri"/>
                <a:cs typeface="Calibri"/>
              </a:rPr>
              <a:t>Short</a:t>
            </a:r>
            <a:r>
              <a:rPr sz="1600" b="1" u="heavy" spc="60" dirty="0">
                <a:latin typeface="Calibri"/>
                <a:cs typeface="Calibri"/>
              </a:rPr>
              <a:t> </a:t>
            </a:r>
            <a:r>
              <a:rPr sz="1600" b="1" u="heavy" spc="5" dirty="0">
                <a:latin typeface="Calibri"/>
                <a:cs typeface="Calibri"/>
              </a:rPr>
              <a:t>S</a:t>
            </a:r>
            <a:r>
              <a:rPr sz="1600" b="1" u="heavy" dirty="0">
                <a:latin typeface="Calibri"/>
                <a:cs typeface="Calibri"/>
              </a:rPr>
              <a:t>ummary</a:t>
            </a:r>
            <a:r>
              <a:rPr sz="1600" b="1" spc="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5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r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35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y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Pleas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shor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summar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 ad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py-and-pa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spc="-5" dirty="0">
                <a:latin typeface="Calibri"/>
                <a:cs typeface="Calibri"/>
              </a:rPr>
              <a:t>e)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  <a:buFont typeface="Arial"/>
              <a:buChar char="•"/>
            </a:pPr>
            <a:endParaRPr sz="1200"/>
          </a:p>
          <a:p>
            <a:pPr marL="358140" indent="-264160">
              <a:lnSpc>
                <a:spcPct val="100000"/>
              </a:lnSpc>
              <a:buFont typeface="Arial"/>
              <a:buChar char="•"/>
              <a:tabLst>
                <a:tab pos="358140" algn="l"/>
              </a:tabLst>
            </a:pP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 discusse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de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ppea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anc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35" dirty="0">
                <a:latin typeface="Calibri"/>
                <a:cs typeface="Calibri"/>
              </a:rPr>
              <a:t>a</a:t>
            </a:r>
            <a:r>
              <a:rPr sz="1600" spc="-20" dirty="0">
                <a:latin typeface="Calibri"/>
                <a:cs typeface="Calibri"/>
              </a:rPr>
              <a:t>y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og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m.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2831" y="6786371"/>
            <a:ext cx="83820" cy="155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b="1" spc="-5" dirty="0">
                <a:latin typeface="Calibri"/>
                <a:cs typeface="Calibri"/>
              </a:rPr>
              <a:t>2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839" y="3777234"/>
            <a:ext cx="9144000" cy="858012"/>
          </a:xfrm>
          <a:custGeom>
            <a:avLst/>
            <a:gdLst/>
            <a:ahLst/>
            <a:cxnLst/>
            <a:rect l="l" t="t" r="r" b="b"/>
            <a:pathLst>
              <a:path w="9144000" h="858012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49052" y="515439"/>
            <a:ext cx="8204834" cy="6184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3301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AS1.</a:t>
            </a:r>
            <a:r>
              <a:rPr sz="1800" spc="-10" dirty="0">
                <a:latin typeface="Calibri"/>
                <a:cs typeface="Calibri"/>
              </a:rPr>
              <a:t>32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Atmospheric</a:t>
            </a:r>
            <a:r>
              <a:rPr sz="1800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Ice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Clouds Observations and Modelling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200"/>
              </a:lnSpc>
              <a:spcBef>
                <a:spcPts val="29"/>
              </a:spcBef>
            </a:pPr>
            <a:endParaRPr sz="1200"/>
          </a:p>
          <a:p>
            <a:pPr marL="4909185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Session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genera</a:t>
            </a:r>
            <a:r>
              <a:rPr sz="1800" i="1" spc="-5" dirty="0">
                <a:latin typeface="Calibri"/>
                <a:cs typeface="Calibri"/>
              </a:rPr>
              <a:t>l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guideline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1800" b="1" u="heavy" spc="-15" dirty="0">
                <a:latin typeface="Calibri"/>
                <a:cs typeface="Calibri"/>
              </a:rPr>
              <a:t>Session</a:t>
            </a:r>
            <a:r>
              <a:rPr sz="1800" b="1" u="heavy" dirty="0">
                <a:latin typeface="Calibri"/>
                <a:cs typeface="Calibri"/>
              </a:rPr>
              <a:t> </a:t>
            </a:r>
            <a:r>
              <a:rPr sz="1800" b="1" u="heavy" spc="-5" dirty="0">
                <a:latin typeface="Calibri"/>
                <a:cs typeface="Calibri"/>
              </a:rPr>
              <a:t>P</a:t>
            </a:r>
            <a:r>
              <a:rPr sz="1800" b="1" u="heavy" spc="-25" dirty="0">
                <a:latin typeface="Calibri"/>
                <a:cs typeface="Calibri"/>
              </a:rPr>
              <a:t>r</a:t>
            </a:r>
            <a:r>
              <a:rPr sz="1800" b="1" u="heavy" spc="-5" dirty="0">
                <a:latin typeface="Calibri"/>
                <a:cs typeface="Calibri"/>
              </a:rPr>
              <a:t>og</a:t>
            </a:r>
            <a:r>
              <a:rPr sz="1800" b="1" u="heavy" spc="-25" dirty="0">
                <a:latin typeface="Calibri"/>
                <a:cs typeface="Calibri"/>
              </a:rPr>
              <a:t>r</a:t>
            </a:r>
            <a:r>
              <a:rPr sz="1800" b="1" u="heavy" spc="-10" dirty="0">
                <a:latin typeface="Calibri"/>
                <a:cs typeface="Calibri"/>
              </a:rPr>
              <a:t>e</a:t>
            </a:r>
            <a:r>
              <a:rPr sz="1800" b="1" u="heavy" spc="-15" dirty="0">
                <a:latin typeface="Calibri"/>
                <a:cs typeface="Calibri"/>
              </a:rPr>
              <a:t>ss</a:t>
            </a:r>
            <a:r>
              <a:rPr sz="1800" b="1" u="heavy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29"/>
              </a:spcBef>
            </a:pPr>
            <a:endParaRPr sz="1300"/>
          </a:p>
          <a:p>
            <a:pPr marL="417195" indent="-342900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spc="-5" dirty="0">
                <a:latin typeface="Calibri"/>
                <a:cs typeface="Calibri"/>
              </a:rPr>
              <a:t>ar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sessio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5" dirty="0">
                <a:latin typeface="Calibri"/>
                <a:cs typeface="Calibri"/>
              </a:rPr>
              <a:t>wit</a:t>
            </a:r>
            <a:r>
              <a:rPr sz="1600" dirty="0">
                <a:latin typeface="Calibri"/>
                <a:cs typeface="Calibri"/>
              </a:rPr>
              <a:t>h </a:t>
            </a:r>
            <a:r>
              <a:rPr sz="1600" spc="-15" dirty="0">
                <a:latin typeface="Calibri"/>
                <a:cs typeface="Calibri"/>
              </a:rPr>
              <a:t>w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omin</a:t>
            </a:r>
            <a:r>
              <a:rPr sz="1600" dirty="0">
                <a:latin typeface="Calibri"/>
                <a:cs typeface="Calibri"/>
              </a:rPr>
              <a:t>g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audience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dirty="0">
                <a:latin typeface="Calibri"/>
                <a:cs typeface="Calibri"/>
              </a:rPr>
              <a:t>k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his/he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b="1" u="heavy" dirty="0">
                <a:latin typeface="Calibri"/>
                <a:cs typeface="Calibri"/>
              </a:rPr>
              <a:t>Short</a:t>
            </a:r>
            <a:r>
              <a:rPr sz="1600" b="1" u="heavy" spc="10" dirty="0">
                <a:latin typeface="Calibri"/>
                <a:cs typeface="Calibri"/>
              </a:rPr>
              <a:t> </a:t>
            </a:r>
            <a:r>
              <a:rPr sz="1600" b="1" u="heavy" spc="-5" dirty="0">
                <a:latin typeface="Calibri"/>
                <a:cs typeface="Calibri"/>
              </a:rPr>
              <a:t>S</a:t>
            </a:r>
            <a:r>
              <a:rPr sz="1600" b="1" u="heavy" dirty="0">
                <a:latin typeface="Calibri"/>
                <a:cs typeface="Calibri"/>
              </a:rPr>
              <a:t>ummary</a:t>
            </a:r>
            <a:r>
              <a:rPr sz="1600" b="1" u="heavy" spc="-5" dirty="0">
                <a:latin typeface="Calibri"/>
                <a:cs typeface="Calibri"/>
              </a:rPr>
              <a:t>*</a:t>
            </a:r>
            <a:r>
              <a:rPr sz="160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</a:t>
            </a:r>
            <a:r>
              <a:rPr sz="1600" spc="-35" dirty="0">
                <a:latin typeface="Calibri"/>
                <a:cs typeface="Calibri"/>
              </a:rPr>
              <a:t>r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 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py-and-pa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e-wri</a:t>
            </a:r>
            <a:r>
              <a:rPr sz="1600" spc="-30" dirty="0">
                <a:latin typeface="Calibri"/>
                <a:cs typeface="Calibri"/>
              </a:rPr>
              <a:t>t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en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shor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summer</a:t>
            </a:r>
            <a:r>
              <a:rPr sz="1600" dirty="0">
                <a:latin typeface="Calibri"/>
                <a:cs typeface="Calibri"/>
              </a:rPr>
              <a:t>y </a:t>
            </a:r>
            <a:r>
              <a:rPr sz="1600" spc="-5" dirty="0">
                <a:latin typeface="Calibri"/>
                <a:cs typeface="Calibri"/>
              </a:rPr>
              <a:t>abou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35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endParaRPr sz="1600">
              <a:latin typeface="Calibri"/>
              <a:cs typeface="Calibri"/>
            </a:endParaRPr>
          </a:p>
          <a:p>
            <a:pPr marL="417195" indent="-342900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 wri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: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“</a:t>
            </a:r>
            <a:r>
              <a:rPr sz="1600" dirty="0">
                <a:latin typeface="Calibri"/>
                <a:cs typeface="Calibri"/>
              </a:rPr>
              <a:t>Q</a:t>
            </a:r>
            <a:r>
              <a:rPr sz="1600" spc="-5" dirty="0">
                <a:latin typeface="Calibri"/>
                <a:cs typeface="Calibri"/>
              </a:rPr>
              <a:t>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tions</a:t>
            </a:r>
            <a:r>
              <a:rPr sz="1600" spc="25" dirty="0">
                <a:latin typeface="Calibri"/>
                <a:cs typeface="Calibri"/>
              </a:rPr>
              <a:t>?</a:t>
            </a:r>
            <a:r>
              <a:rPr sz="1600" dirty="0">
                <a:latin typeface="Calibri"/>
                <a:cs typeface="Calibri"/>
              </a:rPr>
              <a:t>”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Audience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wh</a:t>
            </a:r>
            <a:r>
              <a:rPr sz="1600" dirty="0">
                <a:latin typeface="Calibri"/>
                <a:cs typeface="Calibri"/>
              </a:rPr>
              <a:t>o </a:t>
            </a:r>
            <a:r>
              <a:rPr sz="1600" spc="-5" dirty="0">
                <a:latin typeface="Calibri"/>
                <a:cs typeface="Calibri"/>
              </a:rPr>
              <a:t>h</a:t>
            </a:r>
            <a:r>
              <a:rPr sz="1600" spc="-25" dirty="0">
                <a:latin typeface="Calibri"/>
                <a:cs typeface="Calibri"/>
              </a:rPr>
              <a:t>a</a:t>
            </a:r>
            <a:r>
              <a:rPr sz="1600" spc="-1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wri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“</a:t>
            </a:r>
            <a:r>
              <a:rPr sz="1600" dirty="0">
                <a:latin typeface="Calibri"/>
                <a:cs typeface="Calibri"/>
              </a:rPr>
              <a:t>Q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50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”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select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dirty="0">
                <a:latin typeface="Calibri"/>
                <a:cs typeface="Calibri"/>
              </a:rPr>
              <a:t>e a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wri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es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“</a:t>
            </a:r>
            <a:r>
              <a:rPr sz="1600" spc="-5" dirty="0">
                <a:latin typeface="Calibri"/>
                <a:cs typeface="Calibri"/>
              </a:rPr>
              <a:t>Nickname”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Nicknam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wri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his/he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 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tion.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spc="-10" dirty="0">
                <a:latin typeface="Calibri"/>
                <a:cs typeface="Calibri"/>
              </a:rPr>
              <a:t>s</a:t>
            </a:r>
            <a:r>
              <a:rPr sz="1600" spc="-15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er</a:t>
            </a:r>
            <a:endParaRPr sz="1600">
              <a:latin typeface="Calibri"/>
              <a:cs typeface="Calibri"/>
            </a:endParaRPr>
          </a:p>
          <a:p>
            <a:pPr marL="417195" indent="-342900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Nicknam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omme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 o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ns</a:t>
            </a:r>
            <a:r>
              <a:rPr sz="1600" spc="-15" dirty="0">
                <a:latin typeface="Calibri"/>
                <a:cs typeface="Calibri"/>
              </a:rPr>
              <a:t>w</a:t>
            </a:r>
            <a:r>
              <a:rPr sz="1600" dirty="0">
                <a:latin typeface="Calibri"/>
                <a:cs typeface="Calibri"/>
              </a:rPr>
              <a:t>er or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70" dirty="0">
                <a:latin typeface="Calibri"/>
                <a:cs typeface="Calibri"/>
              </a:rPr>
              <a:t>“</a:t>
            </a:r>
            <a:r>
              <a:rPr sz="1600" spc="-5" dirty="0">
                <a:latin typeface="Calibri"/>
                <a:cs typeface="Calibri"/>
              </a:rPr>
              <a:t>Than</a:t>
            </a:r>
            <a:r>
              <a:rPr sz="1600" spc="-25" dirty="0">
                <a:latin typeface="Calibri"/>
                <a:cs typeface="Calibri"/>
              </a:rPr>
              <a:t>k</a:t>
            </a:r>
            <a:r>
              <a:rPr sz="1600" spc="-5" dirty="0">
                <a:latin typeface="Calibri"/>
                <a:cs typeface="Calibri"/>
              </a:rPr>
              <a:t>s”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f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mo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Q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selec</a:t>
            </a:r>
            <a:r>
              <a:rPr sz="1600" dirty="0">
                <a:latin typeface="Calibri"/>
                <a:cs typeface="Calibri"/>
              </a:rPr>
              <a:t>t a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on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Nickname.</a:t>
            </a:r>
            <a:endParaRPr sz="1600">
              <a:latin typeface="Calibri"/>
              <a:cs typeface="Calibri"/>
            </a:endParaRPr>
          </a:p>
          <a:p>
            <a:pPr marL="417195" indent="-342900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7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9 </a:t>
            </a:r>
            <a:r>
              <a:rPr sz="1600" spc="-5" dirty="0">
                <a:latin typeface="Calibri"/>
                <a:cs typeface="Calibri"/>
              </a:rPr>
              <a:t>wil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at</a:t>
            </a:r>
            <a:r>
              <a:rPr sz="1600" dirty="0">
                <a:latin typeface="Calibri"/>
                <a:cs typeface="Calibri"/>
              </a:rPr>
              <a:t>ed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Nicknam</a:t>
            </a:r>
            <a:r>
              <a:rPr sz="1600" dirty="0">
                <a:latin typeface="Calibri"/>
                <a:cs typeface="Calibri"/>
              </a:rPr>
              <a:t>e.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</a:t>
            </a:r>
            <a:r>
              <a:rPr sz="1600" spc="-5" dirty="0">
                <a:latin typeface="Calibri"/>
                <a:cs typeface="Calibri"/>
              </a:rPr>
              <a:t>hairma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as</a:t>
            </a:r>
            <a:r>
              <a:rPr sz="1600" dirty="0">
                <a:latin typeface="Calibri"/>
                <a:cs typeface="Calibri"/>
              </a:rPr>
              <a:t>k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his/he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shor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summar</a:t>
            </a:r>
            <a:r>
              <a:rPr sz="1600" spc="-110" dirty="0">
                <a:latin typeface="Calibri"/>
                <a:cs typeface="Calibri"/>
              </a:rPr>
              <a:t>y</a:t>
            </a:r>
            <a:r>
              <a:rPr sz="160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ct val="10000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ep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3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1</a:t>
            </a:r>
            <a:r>
              <a:rPr sz="1600" dirty="0">
                <a:latin typeface="Calibri"/>
                <a:cs typeface="Calibri"/>
              </a:rPr>
              <a:t>1 </a:t>
            </a:r>
            <a:r>
              <a:rPr sz="1600" spc="-5" dirty="0">
                <a:latin typeface="Calibri"/>
                <a:cs typeface="Calibri"/>
              </a:rPr>
              <a:t>wil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pe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se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</a:t>
            </a:r>
            <a:endParaRPr sz="1600">
              <a:latin typeface="Calibri"/>
              <a:cs typeface="Calibri"/>
            </a:endParaRPr>
          </a:p>
          <a:p>
            <a:pPr marL="417195" indent="-343535">
              <a:lnSpc>
                <a:spcPts val="1910"/>
              </a:lnSpc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ep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 2-1</a:t>
            </a:r>
            <a:r>
              <a:rPr sz="1600" dirty="0">
                <a:latin typeface="Calibri"/>
                <a:cs typeface="Calibri"/>
              </a:rPr>
              <a:t>3 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pe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dirty="0">
                <a:latin typeface="Calibri"/>
                <a:cs typeface="Calibri"/>
              </a:rPr>
              <a:t>or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x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er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</a:t>
            </a:r>
            <a:r>
              <a:rPr sz="1600" spc="-25" dirty="0">
                <a:latin typeface="Calibri"/>
                <a:cs typeface="Calibri"/>
              </a:rPr>
              <a:t>n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-5" dirty="0">
                <a:latin typeface="Calibri"/>
                <a:cs typeface="Calibri"/>
              </a:rPr>
              <a:t> 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la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</a:t>
            </a:r>
            <a:r>
              <a:rPr sz="1600" spc="-40" dirty="0">
                <a:latin typeface="Calibri"/>
                <a:cs typeface="Calibri"/>
              </a:rPr>
              <a:t>a</a:t>
            </a:r>
            <a:r>
              <a:rPr sz="1600" spc="-110" dirty="0">
                <a:latin typeface="Calibri"/>
                <a:cs typeface="Calibri"/>
              </a:rPr>
              <a:t>y</a:t>
            </a:r>
            <a:r>
              <a:rPr sz="160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417195" marR="25400" indent="-342900" algn="just"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  <a:tabLst>
                <a:tab pos="417195" algn="l"/>
              </a:tabLst>
            </a:pP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f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som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tim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i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7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l</a:t>
            </a:r>
            <a:r>
              <a:rPr sz="1600" spc="-15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ft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spc="-1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discusse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as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-5" dirty="0">
                <a:latin typeface="Calibri"/>
                <a:cs typeface="Calibri"/>
              </a:rPr>
              <a:t>ollow</a:t>
            </a:r>
            <a:r>
              <a:rPr sz="1600" dirty="0">
                <a:latin typeface="Calibri"/>
                <a:cs typeface="Calibri"/>
              </a:rPr>
              <a:t>: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spc="-2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ep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4</a:t>
            </a:r>
            <a:r>
              <a:rPr sz="1600" spc="9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9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9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il</a:t>
            </a:r>
            <a:r>
              <a:rPr sz="1600" dirty="0">
                <a:latin typeface="Calibri"/>
                <a:cs typeface="Calibri"/>
              </a:rPr>
              <a:t>l</a:t>
            </a:r>
            <a:r>
              <a:rPr sz="1600" spc="8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b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epe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ed </a:t>
            </a:r>
            <a:r>
              <a:rPr sz="1600" spc="-40" dirty="0">
                <a:latin typeface="Calibri"/>
                <a:cs typeface="Calibri"/>
              </a:rPr>
              <a:t>f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pe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tions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5" dirty="0">
                <a:latin typeface="Calibri"/>
                <a:cs typeface="Calibri"/>
              </a:rPr>
              <a:t> I</a:t>
            </a:r>
            <a:r>
              <a:rPr sz="1600" dirty="0">
                <a:latin typeface="Calibri"/>
                <a:cs typeface="Calibri"/>
              </a:rPr>
              <a:t>n </a:t>
            </a:r>
            <a:r>
              <a:rPr sz="1600" spc="-5" dirty="0">
                <a:latin typeface="Calibri"/>
                <a:cs typeface="Calibri"/>
              </a:rPr>
              <a:t>thi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20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s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eac</a:t>
            </a:r>
            <a:r>
              <a:rPr sz="1600" dirty="0">
                <a:latin typeface="Calibri"/>
                <a:cs typeface="Calibri"/>
              </a:rPr>
              <a:t>h </a:t>
            </a:r>
            <a:r>
              <a:rPr sz="1600" spc="-5" dirty="0">
                <a:latin typeface="Calibri"/>
                <a:cs typeface="Calibri"/>
              </a:rPr>
              <a:t>Nicknam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st</a:t>
            </a:r>
            <a:r>
              <a:rPr sz="1600" spc="-5" dirty="0">
                <a:latin typeface="Calibri"/>
                <a:cs typeface="Calibri"/>
              </a:rPr>
              <a:t>ar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5" dirty="0">
                <a:latin typeface="Calibri"/>
                <a:cs typeface="Calibri"/>
              </a:rPr>
              <a:t>hi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5" dirty="0">
                <a:latin typeface="Calibri"/>
                <a:cs typeface="Calibri"/>
              </a:rPr>
              <a:t>que</a:t>
            </a:r>
            <a:r>
              <a:rPr sz="1600" spc="-25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ti</a:t>
            </a:r>
            <a:r>
              <a:rPr sz="1600" spc="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n w</a:t>
            </a:r>
            <a:r>
              <a:rPr sz="1600" spc="-5" dirty="0">
                <a:latin typeface="Calibri"/>
                <a:cs typeface="Calibri"/>
              </a:rPr>
              <a:t>it</a:t>
            </a:r>
            <a:r>
              <a:rPr sz="1600" dirty="0">
                <a:latin typeface="Calibri"/>
                <a:cs typeface="Calibri"/>
              </a:rPr>
              <a:t>h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Nam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f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 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10" dirty="0">
                <a:latin typeface="Calibri"/>
                <a:cs typeface="Calibri"/>
              </a:rPr>
              <a:t>g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6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>
              <a:lnSpc>
                <a:spcPts val="1400"/>
              </a:lnSpc>
              <a:spcBef>
                <a:spcPts val="25"/>
              </a:spcBef>
            </a:pPr>
            <a:endParaRPr sz="1400"/>
          </a:p>
          <a:p>
            <a:pPr marL="1861185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Please al</a:t>
            </a:r>
            <a:r>
              <a:rPr sz="1800" spc="-25" dirty="0">
                <a:latin typeface="Calibri"/>
                <a:cs typeface="Calibri"/>
              </a:rPr>
              <a:t>w</a:t>
            </a:r>
            <a:r>
              <a:rPr sz="1800" spc="-35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ait </a:t>
            </a:r>
            <a:r>
              <a:rPr sz="1800" spc="-35" dirty="0">
                <a:latin typeface="Calibri"/>
                <a:cs typeface="Calibri"/>
              </a:rPr>
              <a:t>f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chairman in</a:t>
            </a:r>
            <a:r>
              <a:rPr sz="1800" spc="-25" dirty="0">
                <a:latin typeface="Calibri"/>
                <a:cs typeface="Calibri"/>
              </a:rPr>
              <a:t>s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ructions.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97511" y="6675880"/>
            <a:ext cx="5151120" cy="298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75" dirty="0">
                <a:latin typeface="Calibri"/>
                <a:cs typeface="Calibri"/>
              </a:rPr>
              <a:t>W</a:t>
            </a:r>
            <a:r>
              <a:rPr sz="1800" spc="-1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y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ur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mme</a:t>
            </a:r>
            <a:r>
              <a:rPr sz="1800" spc="-25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only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f</a:t>
            </a:r>
            <a:r>
              <a:rPr sz="1800" spc="-35" dirty="0">
                <a:latin typeface="Calibri"/>
                <a:cs typeface="Calibri"/>
              </a:rPr>
              <a:t>t</a:t>
            </a:r>
            <a:r>
              <a:rPr sz="1800" spc="-15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chairman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app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3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/>
        </p:nvSpPr>
        <p:spPr>
          <a:xfrm>
            <a:off x="1765300" y="3777995"/>
            <a:ext cx="7239000" cy="22164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object 2"/>
          <p:cNvSpPr/>
          <p:nvPr/>
        </p:nvSpPr>
        <p:spPr>
          <a:xfrm>
            <a:off x="774839" y="2919983"/>
            <a:ext cx="9144000" cy="858012"/>
          </a:xfrm>
          <a:custGeom>
            <a:avLst/>
            <a:gdLst/>
            <a:ahLst/>
            <a:cxnLst/>
            <a:rect l="l" t="t" r="r" b="b"/>
            <a:pathLst>
              <a:path w="9144000" h="858012">
                <a:moveTo>
                  <a:pt x="0" y="0"/>
                </a:moveTo>
                <a:lnTo>
                  <a:pt x="0" y="858012"/>
                </a:lnTo>
                <a:lnTo>
                  <a:pt x="9144000" y="858012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249052" y="583274"/>
            <a:ext cx="8375015" cy="5252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0383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AS1.</a:t>
            </a:r>
            <a:r>
              <a:rPr sz="1800" spc="-10" dirty="0">
                <a:latin typeface="Calibri"/>
                <a:cs typeface="Calibri"/>
              </a:rPr>
              <a:t>32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Atmospheric</a:t>
            </a:r>
            <a:r>
              <a:rPr sz="1800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Ice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Clouds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Observations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Modelling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650"/>
              </a:lnSpc>
              <a:spcBef>
                <a:spcPts val="45"/>
              </a:spcBef>
            </a:pPr>
            <a:endParaRPr sz="6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4909185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Session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genera</a:t>
            </a:r>
            <a:r>
              <a:rPr sz="1800" i="1" spc="-5" dirty="0">
                <a:latin typeface="Calibri"/>
                <a:cs typeface="Calibri"/>
              </a:rPr>
              <a:t>l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guideline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41"/>
              </a:spcBef>
            </a:pPr>
            <a:endParaRPr sz="1200" dirty="0"/>
          </a:p>
          <a:p>
            <a:pPr marL="178435" indent="-166370">
              <a:lnSpc>
                <a:spcPct val="100000"/>
              </a:lnSpc>
              <a:buFont typeface="Calibri"/>
              <a:buChar char="*"/>
              <a:tabLst>
                <a:tab pos="178435" algn="l"/>
              </a:tabLst>
            </a:pPr>
            <a:r>
              <a:rPr sz="1800" b="1" u="heavy" spc="-15" dirty="0">
                <a:latin typeface="Calibri"/>
                <a:cs typeface="Calibri"/>
              </a:rPr>
              <a:t>No</a:t>
            </a:r>
            <a:r>
              <a:rPr sz="1800" b="1" u="heavy" spc="-35" dirty="0">
                <a:latin typeface="Calibri"/>
                <a:cs typeface="Calibri"/>
              </a:rPr>
              <a:t>t</a:t>
            </a:r>
            <a:r>
              <a:rPr sz="1800" b="1" u="heavy" dirty="0">
                <a:latin typeface="Calibri"/>
                <a:cs typeface="Calibri"/>
              </a:rPr>
              <a:t>es</a:t>
            </a:r>
            <a:r>
              <a:rPr sz="1800" b="1" u="heavy" spc="-15" dirty="0">
                <a:latin typeface="Calibri"/>
                <a:cs typeface="Calibri"/>
              </a:rPr>
              <a:t> </a:t>
            </a:r>
            <a:r>
              <a:rPr sz="1800" b="1" u="heavy" spc="-10" dirty="0">
                <a:latin typeface="Calibri"/>
                <a:cs typeface="Calibri"/>
              </a:rPr>
              <a:t>on</a:t>
            </a:r>
            <a:r>
              <a:rPr sz="1800" b="1" u="heavy" dirty="0">
                <a:latin typeface="Calibri"/>
                <a:cs typeface="Calibri"/>
              </a:rPr>
              <a:t> </a:t>
            </a:r>
            <a:r>
              <a:rPr sz="1800" b="1" u="heavy" spc="-10" dirty="0">
                <a:latin typeface="Calibri"/>
                <a:cs typeface="Calibri"/>
              </a:rPr>
              <a:t>Displ</a:t>
            </a:r>
            <a:r>
              <a:rPr sz="1800" b="1" u="heavy" spc="-40" dirty="0">
                <a:latin typeface="Calibri"/>
                <a:cs typeface="Calibri"/>
              </a:rPr>
              <a:t>a</a:t>
            </a:r>
            <a:r>
              <a:rPr sz="1800" b="1" u="heavy" spc="-10" dirty="0">
                <a:latin typeface="Calibri"/>
                <a:cs typeface="Calibri"/>
              </a:rPr>
              <a:t>y</a:t>
            </a:r>
            <a:r>
              <a:rPr sz="1800" b="1" u="heavy" dirty="0">
                <a:latin typeface="Calibri"/>
                <a:cs typeface="Calibri"/>
              </a:rPr>
              <a:t> </a:t>
            </a:r>
            <a:r>
              <a:rPr sz="1800" b="1" u="heavy" spc="-10" dirty="0">
                <a:latin typeface="Calibri"/>
                <a:cs typeface="Calibri"/>
              </a:rPr>
              <a:t>“Short</a:t>
            </a:r>
            <a:r>
              <a:rPr sz="1800" b="1" u="heavy" spc="-20" dirty="0">
                <a:latin typeface="Calibri"/>
                <a:cs typeface="Calibri"/>
              </a:rPr>
              <a:t> </a:t>
            </a:r>
            <a:r>
              <a:rPr sz="1800" b="1" u="heavy" spc="-15" dirty="0">
                <a:latin typeface="Calibri"/>
                <a:cs typeface="Calibri"/>
              </a:rPr>
              <a:t>Summar</a:t>
            </a:r>
            <a:r>
              <a:rPr sz="1800" b="1" u="heavy" spc="45" dirty="0">
                <a:latin typeface="Calibri"/>
                <a:cs typeface="Calibri"/>
              </a:rPr>
              <a:t>y</a:t>
            </a:r>
            <a:r>
              <a:rPr sz="1800" b="1" u="heavy" spc="-10" dirty="0">
                <a:latin typeface="Calibri"/>
                <a:cs typeface="Calibri"/>
              </a:rPr>
              <a:t>”</a:t>
            </a:r>
            <a:r>
              <a:rPr sz="1800" b="1" spc="-5" dirty="0"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000"/>
              </a:lnSpc>
              <a:buFont typeface="Calibri"/>
              <a:buChar char="*"/>
            </a:pPr>
            <a:endParaRPr sz="1000" dirty="0"/>
          </a:p>
          <a:p>
            <a:pPr>
              <a:lnSpc>
                <a:spcPts val="1000"/>
              </a:lnSpc>
              <a:buFont typeface="Calibri"/>
              <a:buChar char="*"/>
            </a:pPr>
            <a:endParaRPr sz="1000" dirty="0"/>
          </a:p>
          <a:p>
            <a:pPr>
              <a:lnSpc>
                <a:spcPts val="1200"/>
              </a:lnSpc>
              <a:spcBef>
                <a:spcPts val="29"/>
              </a:spcBef>
              <a:buFont typeface="Calibri"/>
              <a:buChar char="*"/>
            </a:pPr>
            <a:endParaRPr sz="1200" dirty="0"/>
          </a:p>
          <a:p>
            <a:pPr marL="369570" lvl="1" indent="-182880">
              <a:lnSpc>
                <a:spcPct val="100000"/>
              </a:lnSpc>
              <a:buFont typeface="Calibri"/>
              <a:buChar char="-"/>
              <a:tabLst>
                <a:tab pos="369570" algn="l"/>
              </a:tabLst>
            </a:pPr>
            <a:r>
              <a:rPr sz="1600" dirty="0">
                <a:latin typeface="Calibri"/>
                <a:cs typeface="Calibri"/>
              </a:rPr>
              <a:t>S</a:t>
            </a:r>
            <a:r>
              <a:rPr sz="1600" spc="-5" dirty="0">
                <a:latin typeface="Calibri"/>
                <a:cs typeface="Calibri"/>
              </a:rPr>
              <a:t>hor</a:t>
            </a:r>
            <a:r>
              <a:rPr sz="1600" dirty="0">
                <a:latin typeface="Calibri"/>
                <a:cs typeface="Calibri"/>
              </a:rPr>
              <a:t>t </a:t>
            </a:r>
            <a:r>
              <a:rPr sz="1600" spc="-5" dirty="0">
                <a:latin typeface="Calibri"/>
                <a:cs typeface="Calibri"/>
              </a:rPr>
              <a:t>Summar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shoul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h</a:t>
            </a:r>
            <a:r>
              <a:rPr sz="1600" spc="-25" dirty="0">
                <a:latin typeface="Calibri"/>
                <a:cs typeface="Calibri"/>
              </a:rPr>
              <a:t>a</a:t>
            </a:r>
            <a:r>
              <a:rPr sz="1600" spc="-15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x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100</a:t>
            </a:r>
            <a:r>
              <a:rPr sz="1600" dirty="0">
                <a:latin typeface="Calibri"/>
                <a:cs typeface="Calibri"/>
              </a:rPr>
              <a:t>0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cha</a:t>
            </a:r>
            <a:r>
              <a:rPr sz="1600" spc="-40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ac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s </a:t>
            </a:r>
            <a:r>
              <a:rPr sz="1600" spc="-5" dirty="0">
                <a:latin typeface="Calibri"/>
                <a:cs typeface="Calibri"/>
              </a:rPr>
              <a:t>(includin</a:t>
            </a:r>
            <a:r>
              <a:rPr sz="1600" dirty="0">
                <a:latin typeface="Calibri"/>
                <a:cs typeface="Calibri"/>
              </a:rPr>
              <a:t>g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spaces).</a:t>
            </a:r>
            <a:endParaRPr sz="1600" dirty="0">
              <a:latin typeface="Calibri"/>
              <a:cs typeface="Calibri"/>
            </a:endParaRPr>
          </a:p>
          <a:p>
            <a:pPr lvl="1">
              <a:lnSpc>
                <a:spcPts val="900"/>
              </a:lnSpc>
              <a:spcBef>
                <a:spcPts val="19"/>
              </a:spcBef>
              <a:buFont typeface="Calibri"/>
              <a:buChar char="-"/>
            </a:pPr>
            <a:endParaRPr sz="900" dirty="0"/>
          </a:p>
          <a:p>
            <a:pPr lvl="1">
              <a:lnSpc>
                <a:spcPts val="1000"/>
              </a:lnSpc>
              <a:buFont typeface="Calibri"/>
              <a:buChar char="-"/>
            </a:pPr>
            <a:endParaRPr sz="1000" dirty="0"/>
          </a:p>
          <a:p>
            <a:pPr marL="369570" marR="372110" lvl="1" indent="-182880">
              <a:lnSpc>
                <a:spcPct val="100000"/>
              </a:lnSpc>
              <a:buFont typeface="Calibri"/>
              <a:buChar char="-"/>
              <a:tabLst>
                <a:tab pos="369570" algn="l"/>
              </a:tabLst>
            </a:pPr>
            <a:r>
              <a:rPr sz="1600" dirty="0">
                <a:latin typeface="Calibri"/>
                <a:cs typeface="Calibri"/>
              </a:rPr>
              <a:t>S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wit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title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moti</a:t>
            </a:r>
            <a:r>
              <a:rPr sz="1600" spc="-25" dirty="0">
                <a:latin typeface="Calibri"/>
                <a:cs typeface="Calibri"/>
              </a:rPr>
              <a:t>v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tion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echnique</a:t>
            </a:r>
            <a:r>
              <a:rPr sz="1600" dirty="0">
                <a:latin typeface="Calibri"/>
                <a:cs typeface="Calibri"/>
              </a:rPr>
              <a:t>,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finding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the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1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c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nclusions</a:t>
            </a:r>
            <a:r>
              <a:rPr sz="1600" dirty="0">
                <a:latin typeface="Calibri"/>
                <a:cs typeface="Calibri"/>
              </a:rPr>
              <a:t>.</a:t>
            </a:r>
            <a:r>
              <a:rPr sz="1600" spc="125" dirty="0">
                <a:latin typeface="Calibri"/>
                <a:cs typeface="Calibri"/>
              </a:rPr>
              <a:t> </a:t>
            </a:r>
            <a:r>
              <a:rPr sz="1600" spc="-125" dirty="0">
                <a:latin typeface="Calibri"/>
                <a:cs typeface="Calibri"/>
              </a:rPr>
              <a:t>Y</a:t>
            </a:r>
            <a:r>
              <a:rPr sz="1600" spc="-5" dirty="0">
                <a:latin typeface="Calibri"/>
                <a:cs typeface="Calibri"/>
              </a:rPr>
              <a:t>o</a:t>
            </a:r>
            <a:r>
              <a:rPr sz="1600" dirty="0">
                <a:latin typeface="Calibri"/>
                <a:cs typeface="Calibri"/>
              </a:rPr>
              <a:t>u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3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y</a:t>
            </a:r>
            <a:r>
              <a:rPr sz="1600" spc="1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ls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</a:t>
            </a:r>
            <a:r>
              <a:rPr sz="1600" spc="-5" dirty="0">
                <a:latin typeface="Calibri"/>
                <a:cs typeface="Calibri"/>
              </a:rPr>
              <a:t>pload ima</a:t>
            </a:r>
            <a:r>
              <a:rPr sz="1600" spc="-15" dirty="0">
                <a:latin typeface="Calibri"/>
                <a:cs typeface="Calibri"/>
              </a:rPr>
              <a:t>g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w</a:t>
            </a:r>
            <a:r>
              <a:rPr sz="1600" spc="-5" dirty="0">
                <a:latin typeface="Calibri"/>
                <a:cs typeface="Calibri"/>
              </a:rPr>
              <a:t>it</a:t>
            </a:r>
            <a:r>
              <a:rPr sz="1600" dirty="0">
                <a:latin typeface="Calibri"/>
                <a:cs typeface="Calibri"/>
              </a:rPr>
              <a:t>h</a:t>
            </a:r>
            <a:r>
              <a:rPr sz="1600" spc="-5" dirty="0">
                <a:latin typeface="Calibri"/>
                <a:cs typeface="Calibri"/>
              </a:rPr>
              <a:t> th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ch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.</a:t>
            </a:r>
          </a:p>
          <a:p>
            <a:pPr lvl="1">
              <a:lnSpc>
                <a:spcPts val="900"/>
              </a:lnSpc>
              <a:spcBef>
                <a:spcPts val="19"/>
              </a:spcBef>
              <a:buFont typeface="Calibri"/>
              <a:buChar char="-"/>
            </a:pPr>
            <a:endParaRPr sz="900" dirty="0"/>
          </a:p>
          <a:p>
            <a:pPr lvl="1">
              <a:lnSpc>
                <a:spcPts val="1000"/>
              </a:lnSpc>
              <a:buFont typeface="Calibri"/>
              <a:buChar char="-"/>
            </a:pPr>
            <a:endParaRPr sz="1000" dirty="0"/>
          </a:p>
          <a:p>
            <a:pPr marL="369570" lvl="1" indent="-182880">
              <a:lnSpc>
                <a:spcPct val="100000"/>
              </a:lnSpc>
              <a:buFont typeface="Calibri"/>
              <a:buChar char="-"/>
              <a:tabLst>
                <a:tab pos="369570" algn="l"/>
              </a:tabLst>
            </a:pPr>
            <a:r>
              <a:rPr sz="1600" spc="-5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x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mple: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ts val="850"/>
              </a:lnSpc>
              <a:spcBef>
                <a:spcPts val="48"/>
              </a:spcBef>
            </a:pPr>
            <a:endParaRPr sz="8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598170" marR="790575" indent="0" algn="just">
              <a:lnSpc>
                <a:spcPct val="100000"/>
              </a:lnSpc>
            </a:pPr>
            <a:r>
              <a:rPr sz="1400" spc="-130" dirty="0">
                <a:latin typeface="Calibri"/>
                <a:cs typeface="Calibri"/>
              </a:rPr>
              <a:t>“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spect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os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10" dirty="0">
                <a:latin typeface="Calibri"/>
                <a:cs typeface="Calibri"/>
              </a:rPr>
              <a:t>opic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vi</a:t>
            </a:r>
            <a:r>
              <a:rPr sz="1400" spc="-20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w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ine</a:t>
            </a:r>
            <a:r>
              <a:rPr sz="1400" spc="-4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al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ae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sol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ur</a:t>
            </a:r>
            <a:r>
              <a:rPr sz="1400" spc="-4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ace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aging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under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tmospheric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10" dirty="0">
                <a:latin typeface="Calibri"/>
                <a:cs typeface="Calibri"/>
              </a:rPr>
              <a:t>onditions: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tmospheric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ine</a:t>
            </a:r>
            <a:r>
              <a:rPr sz="1400" spc="-4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ae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sols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4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</a:t>
            </a:r>
            <a:r>
              <a:rPr sz="1400" spc="-30" dirty="0">
                <a:latin typeface="Calibri"/>
                <a:cs typeface="Calibri"/>
              </a:rPr>
              <a:t>a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ect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and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ndi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ect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spc="-10" dirty="0">
                <a:latin typeface="Calibri"/>
                <a:cs typeface="Calibri"/>
              </a:rPr>
              <a:t>fluence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4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clim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y</a:t>
            </a:r>
            <a:r>
              <a:rPr sz="1400" spc="-2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em.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They m</a:t>
            </a:r>
            <a:r>
              <a:rPr sz="1400" spc="-35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y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under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na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al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a</a:t>
            </a:r>
            <a:r>
              <a:rPr sz="1400" spc="-10" dirty="0">
                <a:latin typeface="Calibri"/>
                <a:cs typeface="Calibri"/>
              </a:rPr>
              <a:t>tmospheric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10" dirty="0">
                <a:latin typeface="Calibri"/>
                <a:cs typeface="Calibri"/>
              </a:rPr>
              <a:t>onditions.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This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has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la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mpact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ice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nucle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ion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(I</a:t>
            </a:r>
            <a:r>
              <a:rPr sz="1400" spc="-20" dirty="0">
                <a:latin typeface="Calibri"/>
                <a:cs typeface="Calibri"/>
              </a:rPr>
              <a:t>N</a:t>
            </a:r>
            <a:r>
              <a:rPr sz="1400" spc="-5" dirty="0">
                <a:latin typeface="Calibri"/>
                <a:cs typeface="Calibri"/>
              </a:rPr>
              <a:t>) ability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ae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osol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icle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and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h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nc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clima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y</a:t>
            </a:r>
            <a:r>
              <a:rPr sz="1400" spc="-2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65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use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nonlinear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5" dirty="0">
                <a:latin typeface="Calibri"/>
                <a:cs typeface="Calibri"/>
              </a:rPr>
              <a:t>p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l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spect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5" dirty="0">
                <a:latin typeface="Calibri"/>
                <a:cs typeface="Calibri"/>
              </a:rPr>
              <a:t>s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10" dirty="0">
                <a:latin typeface="Calibri"/>
                <a:cs typeface="Calibri"/>
              </a:rPr>
              <a:t>opy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n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30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ocesses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on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</a:t>
            </a:r>
            <a:r>
              <a:rPr sz="1400" spc="-10" dirty="0">
                <a:latin typeface="Calibri"/>
                <a:cs typeface="Calibri"/>
              </a:rPr>
              <a:t>olecular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le</a:t>
            </a:r>
            <a:r>
              <a:rPr sz="1400" spc="-20" dirty="0">
                <a:latin typeface="Calibri"/>
                <a:cs typeface="Calibri"/>
              </a:rPr>
              <a:t>v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l.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65" dirty="0">
                <a:latin typeface="Calibri"/>
                <a:cs typeface="Calibri"/>
              </a:rPr>
              <a:t>W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ound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sili</a:t>
            </a:r>
            <a:r>
              <a:rPr sz="1400" spc="-25" dirty="0">
                <a:latin typeface="Calibri"/>
                <a:cs typeface="Calibri"/>
              </a:rPr>
              <a:t>c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sur</a:t>
            </a:r>
            <a:r>
              <a:rPr sz="1400" spc="-3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ace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es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aqueous solution.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aging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accele</a:t>
            </a:r>
            <a:r>
              <a:rPr sz="1400" spc="-3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b</a:t>
            </a:r>
            <a:r>
              <a:rPr sz="1400" spc="-10" dirty="0">
                <a:latin typeface="Calibri"/>
                <a:cs typeface="Calibri"/>
              </a:rPr>
              <a:t>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uccessive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e</a:t>
            </a:r>
            <a:r>
              <a:rPr sz="1400" spc="-45" dirty="0">
                <a:latin typeface="Calibri"/>
                <a:cs typeface="Calibri"/>
              </a:rPr>
              <a:t>z</a:t>
            </a:r>
            <a:r>
              <a:rPr sz="1400" spc="-10" dirty="0">
                <a:latin typeface="Calibri"/>
                <a:cs typeface="Calibri"/>
              </a:rPr>
              <a:t>e-melt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</a:t>
            </a:r>
            <a:r>
              <a:rPr sz="1400" spc="-35" dirty="0">
                <a:latin typeface="Calibri"/>
                <a:cs typeface="Calibri"/>
              </a:rPr>
              <a:t>y</a:t>
            </a:r>
            <a:r>
              <a:rPr sz="1400" spc="-10" dirty="0">
                <a:latin typeface="Calibri"/>
                <a:cs typeface="Calibri"/>
              </a:rPr>
              <a:t>cles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3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x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ur</a:t>
            </a:r>
            <a:r>
              <a:rPr sz="1400" spc="-4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ace.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Aging</a:t>
            </a:r>
            <a:r>
              <a:rPr sz="1400" spc="-5" dirty="0">
                <a:latin typeface="Calibri"/>
                <a:cs typeface="Calibri"/>
              </a:rPr>
              <a:t> al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he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empe</a:t>
            </a:r>
            <a:r>
              <a:rPr sz="1400" spc="-40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u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dependence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 of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w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er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tructu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-3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x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 the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ur</a:t>
            </a:r>
            <a:r>
              <a:rPr sz="1400" spc="-4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ace</a:t>
            </a:r>
            <a:r>
              <a:rPr sz="1400" dirty="0">
                <a:latin typeface="Calibri"/>
                <a:cs typeface="Calibri"/>
              </a:rPr>
              <a:t>  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and cor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s</a:t>
            </a:r>
            <a:r>
              <a:rPr sz="1400" spc="-10" dirty="0">
                <a:latin typeface="Calibri"/>
                <a:cs typeface="Calibri"/>
              </a:rPr>
              <a:t>pondin</a:t>
            </a:r>
            <a:r>
              <a:rPr sz="1400" spc="-5" dirty="0">
                <a:latin typeface="Calibri"/>
                <a:cs typeface="Calibri"/>
              </a:rPr>
              <a:t>gly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ability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u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30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ace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s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is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disruption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of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equilibrium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the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sur</a:t>
            </a:r>
            <a:r>
              <a:rPr sz="1400" spc="-40" dirty="0">
                <a:latin typeface="Calibri"/>
                <a:cs typeface="Calibri"/>
              </a:rPr>
              <a:t>f</a:t>
            </a:r>
            <a:r>
              <a:rPr sz="1400" spc="-15" dirty="0">
                <a:latin typeface="Calibri"/>
                <a:cs typeface="Calibri"/>
              </a:rPr>
              <a:t>ac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du</a:t>
            </a:r>
            <a:r>
              <a:rPr sz="1400" spc="-1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dissolu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an</a:t>
            </a:r>
            <a:r>
              <a:rPr sz="1400" spc="-10" dirty="0">
                <a:latin typeface="Calibri"/>
                <a:cs typeface="Calibri"/>
              </a:rPr>
              <a:t>d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e-adsorp</a:t>
            </a:r>
            <a:r>
              <a:rPr sz="1400" dirty="0">
                <a:latin typeface="Calibri"/>
                <a:cs typeface="Calibri"/>
              </a:rPr>
              <a:t>t</a:t>
            </a:r>
            <a:r>
              <a:rPr sz="1400" spc="-5" dirty="0">
                <a:latin typeface="Calibri"/>
                <a:cs typeface="Calibri"/>
              </a:rPr>
              <a:t>io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f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dissolu</a:t>
            </a:r>
            <a:r>
              <a:rPr sz="1400" spc="-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i</a:t>
            </a:r>
            <a:r>
              <a:rPr sz="1400" spc="-15" dirty="0">
                <a:latin typeface="Calibri"/>
                <a:cs typeface="Calibri"/>
              </a:rPr>
              <a:t>o</a:t>
            </a:r>
            <a:r>
              <a:rPr sz="1400" spc="-10" dirty="0">
                <a:latin typeface="Calibri"/>
                <a:cs typeface="Calibri"/>
              </a:rPr>
              <a:t>n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p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oducts</a:t>
            </a:r>
            <a:r>
              <a:rPr sz="1400" spc="-105" dirty="0">
                <a:latin typeface="Calibri"/>
                <a:cs typeface="Calibri"/>
              </a:rPr>
              <a:t>.</a:t>
            </a:r>
            <a:r>
              <a:rPr sz="1400" spc="-10" dirty="0">
                <a:latin typeface="Calibri"/>
                <a:cs typeface="Calibri"/>
              </a:rPr>
              <a:t>”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4</a:t>
            </a:fld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249052" y="504197"/>
            <a:ext cx="8174355" cy="1299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2535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AS1.</a:t>
            </a:r>
            <a:r>
              <a:rPr sz="1800" spc="-10" dirty="0">
                <a:latin typeface="Calibri"/>
                <a:cs typeface="Calibri"/>
              </a:rPr>
              <a:t>32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Atmospheric</a:t>
            </a:r>
            <a:r>
              <a:rPr sz="1800" u="heavy" spc="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Ice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Clouds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Observations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1800" u="heavy" spc="-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1800" u="heavy" dirty="0">
                <a:solidFill>
                  <a:srgbClr val="0000FF"/>
                </a:solidFill>
                <a:latin typeface="Calibri"/>
                <a:cs typeface="Calibri"/>
              </a:rPr>
              <a:t>Modelling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17"/>
              </a:spcBef>
            </a:pPr>
            <a:endParaRPr sz="1300"/>
          </a:p>
          <a:p>
            <a:pPr marL="4909185">
              <a:lnSpc>
                <a:spcPct val="100000"/>
              </a:lnSpc>
            </a:pPr>
            <a:r>
              <a:rPr sz="1800" i="1" dirty="0">
                <a:latin typeface="Calibri"/>
                <a:cs typeface="Calibri"/>
              </a:rPr>
              <a:t>Session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genera</a:t>
            </a:r>
            <a:r>
              <a:rPr sz="1800" i="1" spc="-5" dirty="0">
                <a:latin typeface="Calibri"/>
                <a:cs typeface="Calibri"/>
              </a:rPr>
              <a:t>l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guideline</a:t>
            </a:r>
            <a:endParaRPr sz="180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12700">
              <a:lnSpc>
                <a:spcPct val="100000"/>
              </a:lnSpc>
            </a:pPr>
            <a:r>
              <a:rPr sz="1800" b="1" u="heavy" dirty="0">
                <a:latin typeface="Calibri"/>
                <a:cs typeface="Calibri"/>
              </a:rPr>
              <a:t>Us</a:t>
            </a:r>
            <a:r>
              <a:rPr sz="1800" b="1" u="heavy" spc="-15" dirty="0">
                <a:latin typeface="Calibri"/>
                <a:cs typeface="Calibri"/>
              </a:rPr>
              <a:t>e</a:t>
            </a:r>
            <a:r>
              <a:rPr sz="1800" b="1" u="heavy" spc="-10" dirty="0">
                <a:latin typeface="Calibri"/>
                <a:cs typeface="Calibri"/>
              </a:rPr>
              <a:t>ful</a:t>
            </a:r>
            <a:r>
              <a:rPr sz="1800" b="1" u="heavy" spc="-25" dirty="0">
                <a:latin typeface="Calibri"/>
                <a:cs typeface="Calibri"/>
              </a:rPr>
              <a:t> </a:t>
            </a:r>
            <a:r>
              <a:rPr sz="1800" b="1" u="heavy" spc="-10" dirty="0">
                <a:latin typeface="Calibri"/>
                <a:cs typeface="Calibri"/>
              </a:rPr>
              <a:t>lin</a:t>
            </a:r>
            <a:r>
              <a:rPr sz="1800" b="1" u="heavy" spc="-30" dirty="0">
                <a:latin typeface="Calibri"/>
                <a:cs typeface="Calibri"/>
              </a:rPr>
              <a:t>k</a:t>
            </a:r>
            <a:r>
              <a:rPr sz="1800" b="1" u="heavy" spc="-15" dirty="0">
                <a:latin typeface="Calibri"/>
                <a:cs typeface="Calibri"/>
              </a:rPr>
              <a:t>s</a:t>
            </a:r>
            <a:r>
              <a:rPr sz="1800" b="1" spc="-5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900" b="1" spc="-5" dirty="0">
                <a:latin typeface="Calibri"/>
                <a:cs typeface="Calibri"/>
              </a:rPr>
              <a:t>5</a:t>
            </a:fld>
            <a:endParaRPr sz="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93549" y="2428336"/>
            <a:ext cx="6776720" cy="3213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0375" algn="ctr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Sessio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programm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5" dirty="0">
                <a:latin typeface="Calibri"/>
                <a:cs typeface="Calibri"/>
              </a:rPr>
              <a:t>lin</a:t>
            </a:r>
            <a:r>
              <a:rPr sz="1600" dirty="0">
                <a:latin typeface="Calibri"/>
                <a:cs typeface="Calibri"/>
              </a:rPr>
              <a:t>k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th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5" dirty="0">
                <a:latin typeface="Calibri"/>
                <a:cs typeface="Calibri"/>
              </a:rPr>
              <a:t>cha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room</a:t>
            </a:r>
            <a:endParaRPr sz="1600" dirty="0">
              <a:latin typeface="Calibri"/>
              <a:cs typeface="Calibri"/>
            </a:endParaRPr>
          </a:p>
          <a:p>
            <a:pPr marL="460375" algn="ctr">
              <a:lnSpc>
                <a:spcPct val="100000"/>
              </a:lnSpc>
            </a:pP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https://meetingorganizer.copernicus.org/EGU2020/session/36929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ts val="850"/>
              </a:lnSpc>
              <a:spcBef>
                <a:spcPts val="18"/>
              </a:spcBef>
            </a:pPr>
            <a:endParaRPr sz="85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635" algn="ctr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Sessio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Display</a:t>
            </a:r>
            <a:r>
              <a:rPr sz="1600" dirty="0">
                <a:latin typeface="Calibri"/>
                <a:cs typeface="Calibri"/>
              </a:rPr>
              <a:t>s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(Abstracts/presentations)</a:t>
            </a:r>
            <a:endParaRPr sz="1600" dirty="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</a:pPr>
            <a:r>
              <a:rPr lang="de-AT" sz="1600" u="heavy" spc="-5" dirty="0">
                <a:solidFill>
                  <a:srgbClr val="0000FF"/>
                </a:solidFill>
                <a:cs typeface="Calibri"/>
              </a:rPr>
              <a:t>https://</a:t>
            </a:r>
            <a:r>
              <a:rPr lang="de-AT" sz="1600" u="heavy" spc="-5" dirty="0" err="1">
                <a:solidFill>
                  <a:srgbClr val="0000FF"/>
                </a:solidFill>
                <a:cs typeface="Calibri"/>
              </a:rPr>
              <a:t>meetingorganizer.copernicus.org</a:t>
            </a:r>
            <a:r>
              <a:rPr lang="de-AT" sz="1600" u="heavy" spc="-5" dirty="0">
                <a:solidFill>
                  <a:srgbClr val="0000FF"/>
                </a:solidFill>
                <a:cs typeface="Calibri"/>
              </a:rPr>
              <a:t>/EGU2020/</a:t>
            </a:r>
            <a:r>
              <a:rPr lang="de-AT" sz="1600" u="heavy" spc="-5" dirty="0" err="1">
                <a:solidFill>
                  <a:srgbClr val="0000FF"/>
                </a:solidFill>
                <a:cs typeface="Calibri"/>
              </a:rPr>
              <a:t>session</a:t>
            </a:r>
            <a:r>
              <a:rPr lang="de-AT" sz="1600" u="heavy" spc="-5" dirty="0">
                <a:solidFill>
                  <a:srgbClr val="0000FF"/>
                </a:solidFill>
                <a:cs typeface="Calibri"/>
              </a:rPr>
              <a:t>/36929</a:t>
            </a: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0" algn="ctr">
              <a:lnSpc>
                <a:spcPct val="100000"/>
              </a:lnSpc>
            </a:pPr>
            <a:r>
              <a:rPr sz="1600" spc="-150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 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epa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an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uploa</a:t>
            </a:r>
            <a:r>
              <a:rPr sz="1600" dirty="0">
                <a:latin typeface="Calibri"/>
                <a:cs typeface="Calibri"/>
              </a:rPr>
              <a:t>d</a:t>
            </a:r>
            <a:r>
              <a:rPr sz="1600" spc="-20" dirty="0">
                <a:latin typeface="Calibri"/>
                <a:cs typeface="Calibri"/>
              </a:rPr>
              <a:t> y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5" dirty="0">
                <a:latin typeface="Calibri"/>
                <a:cs typeface="Calibri"/>
              </a:rPr>
              <a:t>u</a:t>
            </a:r>
            <a:r>
              <a:rPr sz="1600" dirty="0">
                <a:latin typeface="Calibri"/>
                <a:cs typeface="Calibri"/>
              </a:rPr>
              <a:t>r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p</a:t>
            </a:r>
            <a:r>
              <a:rPr sz="1600" spc="-25" dirty="0">
                <a:latin typeface="Calibri"/>
                <a:cs typeface="Calibri"/>
              </a:rPr>
              <a:t>r</a:t>
            </a:r>
            <a:r>
              <a:rPr sz="1600" spc="-5" dirty="0">
                <a:latin typeface="Calibri"/>
                <a:cs typeface="Calibri"/>
              </a:rPr>
              <a:t>ese</a:t>
            </a:r>
            <a:r>
              <a:rPr sz="1600" spc="-20" dirty="0">
                <a:latin typeface="Calibri"/>
                <a:cs typeface="Calibri"/>
              </a:rPr>
              <a:t>n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5" dirty="0">
                <a:latin typeface="Calibri"/>
                <a:cs typeface="Calibri"/>
              </a:rPr>
              <a:t>tio</a:t>
            </a:r>
            <a:r>
              <a:rPr sz="1600" dirty="0">
                <a:latin typeface="Calibri"/>
                <a:cs typeface="Calibri"/>
              </a:rPr>
              <a:t>n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m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spc="-25" dirty="0">
                <a:latin typeface="Calibri"/>
                <a:cs typeface="Calibri"/>
              </a:rPr>
              <a:t>t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5" dirty="0">
                <a:latin typeface="Calibri"/>
                <a:cs typeface="Calibri"/>
              </a:rPr>
              <a:t>rials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u="heavy" spc="-25" dirty="0">
                <a:solidFill>
                  <a:srgbClr val="0000FF"/>
                </a:solidFill>
                <a:latin typeface="Calibri"/>
                <a:cs typeface="Calibri"/>
              </a:rPr>
              <a:t>h</a:t>
            </a:r>
            <a:r>
              <a:rPr sz="1600" u="heavy" spc="-30" dirty="0">
                <a:solidFill>
                  <a:srgbClr val="0000FF"/>
                </a:solidFill>
                <a:latin typeface="Calibri"/>
                <a:cs typeface="Calibri"/>
              </a:rPr>
              <a:t>t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tps:/</a:t>
            </a:r>
            <a:r>
              <a:rPr sz="1600" u="heavy" spc="-35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egu2020.eu</a:t>
            </a:r>
            <a:r>
              <a:rPr sz="1600" u="heavy" spc="-35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sharing_</a:t>
            </a:r>
            <a:r>
              <a:rPr sz="1600" u="heavy" spc="-20" dirty="0">
                <a:solidFill>
                  <a:srgbClr val="0000FF"/>
                </a:solidFill>
                <a:latin typeface="Calibri"/>
                <a:cs typeface="Calibri"/>
              </a:rPr>
              <a:t>g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eoscience_online/p</a:t>
            </a:r>
            <a:r>
              <a:rPr sz="1600" u="heavy" spc="-30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1600" u="heavy" dirty="0">
                <a:solidFill>
                  <a:srgbClr val="0000FF"/>
                </a:solidFill>
                <a:latin typeface="Calibri"/>
                <a:cs typeface="Calibri"/>
              </a:rPr>
              <a:t>e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se</a:t>
            </a:r>
            <a:r>
              <a:rPr sz="1600" u="heavy" spc="-20" dirty="0">
                <a:solidFill>
                  <a:srgbClr val="0000FF"/>
                </a:solidFill>
                <a:latin typeface="Calibri"/>
                <a:cs typeface="Calibri"/>
              </a:rPr>
              <a:t>n</a:t>
            </a:r>
            <a:r>
              <a:rPr sz="1600" u="heavy" spc="-25" dirty="0">
                <a:solidFill>
                  <a:srgbClr val="0000FF"/>
                </a:solidFill>
                <a:latin typeface="Calibri"/>
                <a:cs typeface="Calibri"/>
              </a:rPr>
              <a:t>t</a:t>
            </a:r>
            <a:r>
              <a:rPr sz="1600" u="heavy" spc="-20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tion_upload_</a:t>
            </a:r>
            <a:r>
              <a:rPr sz="1600" u="heavy" spc="-30" dirty="0">
                <a:solidFill>
                  <a:srgbClr val="0000FF"/>
                </a:solidFill>
                <a:latin typeface="Calibri"/>
                <a:cs typeface="Calibri"/>
              </a:rPr>
              <a:t>r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ecipe.</a:t>
            </a:r>
            <a:r>
              <a:rPr sz="1600" u="heavy" spc="-25" dirty="0">
                <a:solidFill>
                  <a:srgbClr val="0000FF"/>
                </a:solidFill>
                <a:latin typeface="Calibri"/>
                <a:cs typeface="Calibri"/>
              </a:rPr>
              <a:t>h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tml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ts val="800"/>
              </a:lnSpc>
              <a:spcBef>
                <a:spcPts val="40"/>
              </a:spcBef>
            </a:pPr>
            <a:endParaRPr sz="8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635" algn="ctr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Li</a:t>
            </a:r>
            <a:r>
              <a:rPr sz="1600" spc="-20" dirty="0">
                <a:latin typeface="Calibri"/>
                <a:cs typeface="Calibri"/>
              </a:rPr>
              <a:t>v</a:t>
            </a:r>
            <a:r>
              <a:rPr sz="1600" dirty="0">
                <a:latin typeface="Calibri"/>
                <a:cs typeface="Calibri"/>
              </a:rPr>
              <a:t>e </a:t>
            </a:r>
            <a:r>
              <a:rPr sz="1600" spc="-25" dirty="0">
                <a:latin typeface="Calibri"/>
                <a:cs typeface="Calibri"/>
              </a:rPr>
              <a:t>te</a:t>
            </a:r>
            <a:r>
              <a:rPr sz="1600" spc="5" dirty="0">
                <a:latin typeface="Calibri"/>
                <a:cs typeface="Calibri"/>
              </a:rPr>
              <a:t>x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 ch</a:t>
            </a:r>
            <a:r>
              <a:rPr sz="1600" spc="-20" dirty="0">
                <a:latin typeface="Calibri"/>
                <a:cs typeface="Calibri"/>
              </a:rPr>
              <a:t>a</a:t>
            </a:r>
            <a:r>
              <a:rPr sz="1600" dirty="0">
                <a:latin typeface="Calibri"/>
                <a:cs typeface="Calibri"/>
              </a:rPr>
              <a:t>t</a:t>
            </a:r>
            <a:r>
              <a:rPr sz="1600" spc="-5" dirty="0">
                <a:latin typeface="Calibri"/>
                <a:cs typeface="Calibri"/>
              </a:rPr>
              <a:t> guide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600" u="heavy" spc="-25" dirty="0">
                <a:solidFill>
                  <a:srgbClr val="0000FF"/>
                </a:solidFill>
                <a:latin typeface="Calibri"/>
                <a:cs typeface="Calibri"/>
              </a:rPr>
              <a:t>h</a:t>
            </a:r>
            <a:r>
              <a:rPr sz="1600" u="heavy" spc="-30" dirty="0">
                <a:solidFill>
                  <a:srgbClr val="0000FF"/>
                </a:solidFill>
                <a:latin typeface="Calibri"/>
                <a:cs typeface="Calibri"/>
              </a:rPr>
              <a:t>t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tps://</a:t>
            </a:r>
            <a:r>
              <a:rPr sz="1600" u="heavy" spc="-20" dirty="0">
                <a:solidFill>
                  <a:srgbClr val="0000FF"/>
                </a:solidFill>
                <a:latin typeface="Calibri"/>
                <a:cs typeface="Calibri"/>
              </a:rPr>
              <a:t>y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outu.be/x</a:t>
            </a:r>
            <a:r>
              <a:rPr sz="1600" u="heavy" spc="-40" dirty="0">
                <a:solidFill>
                  <a:srgbClr val="0000FF"/>
                </a:solidFill>
                <a:latin typeface="Calibri"/>
                <a:cs typeface="Calibri"/>
              </a:rPr>
              <a:t>T</a:t>
            </a:r>
            <a:r>
              <a:rPr sz="1600" u="heavy" spc="-5" dirty="0">
                <a:solidFill>
                  <a:srgbClr val="0000FF"/>
                </a:solidFill>
                <a:latin typeface="Calibri"/>
                <a:cs typeface="Calibri"/>
              </a:rPr>
              <a:t>CPKDmgSVw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730</Words>
  <Application>Microsoft Macintosh PowerPoint</Application>
  <PresentationFormat>Benutzerdefiniert</PresentationFormat>
  <Paragraphs>105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AS1.32 : Atmospheric Ice Clouds Observations and Modelling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- 200506 EGU2020_Session presentation.pptx</dc:title>
  <dc:creator>hh9597</dc:creator>
  <cp:lastModifiedBy>Microsoft Office User</cp:lastModifiedBy>
  <cp:revision>2</cp:revision>
  <dcterms:created xsi:type="dcterms:W3CDTF">2020-05-03T22:17:14Z</dcterms:created>
  <dcterms:modified xsi:type="dcterms:W3CDTF">2020-05-03T20:30:50Z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2020-04-29T00:00:00Z</vt:filetime>
  </property>
  <property fmtid="{D5CDD505-2E9C-101B-9397-08002B2CF9AE}" pid="3" name="LastSaved">
    <vt:filetime>2020-05-03T00:00:00Z</vt:filetime>
  </property>
</Properties>
</file>