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39" r:id="rId6"/>
    <p:sldMasterId id="2147483961" r:id="rId7"/>
    <p:sldMasterId id="2147483972" r:id="rId8"/>
    <p:sldMasterId id="2147484005" r:id="rId9"/>
    <p:sldMasterId id="2147484027" r:id="rId10"/>
    <p:sldMasterId id="2147484066" r:id="rId11"/>
    <p:sldMasterId id="2147484099" r:id="rId12"/>
    <p:sldMasterId id="2147484159" r:id="rId13"/>
    <p:sldMasterId id="2147484181" r:id="rId14"/>
    <p:sldMasterId id="2147484214" r:id="rId15"/>
    <p:sldMasterId id="2147484246" r:id="rId16"/>
    <p:sldMasterId id="2147484355" r:id="rId17"/>
    <p:sldMasterId id="2147484377" r:id="rId18"/>
    <p:sldMasterId id="2147484399" r:id="rId19"/>
  </p:sldMasterIdLst>
  <p:notesMasterIdLst>
    <p:notesMasterId r:id="rId54"/>
  </p:notesMasterIdLst>
  <p:handoutMasterIdLst>
    <p:handoutMasterId r:id="rId55"/>
  </p:handoutMasterIdLst>
  <p:sldIdLst>
    <p:sldId id="256" r:id="rId20"/>
    <p:sldId id="787" r:id="rId21"/>
    <p:sldId id="788" r:id="rId22"/>
    <p:sldId id="789" r:id="rId23"/>
    <p:sldId id="1109" r:id="rId24"/>
    <p:sldId id="893" r:id="rId25"/>
    <p:sldId id="894" r:id="rId26"/>
    <p:sldId id="408" r:id="rId27"/>
    <p:sldId id="409" r:id="rId28"/>
    <p:sldId id="411" r:id="rId29"/>
    <p:sldId id="412" r:id="rId30"/>
    <p:sldId id="413" r:id="rId31"/>
    <p:sldId id="769" r:id="rId32"/>
    <p:sldId id="895" r:id="rId33"/>
    <p:sldId id="896" r:id="rId34"/>
    <p:sldId id="1110" r:id="rId35"/>
    <p:sldId id="792" r:id="rId36"/>
    <p:sldId id="257" r:id="rId37"/>
    <p:sldId id="1107" r:id="rId38"/>
    <p:sldId id="1108" r:id="rId39"/>
    <p:sldId id="265" r:id="rId40"/>
    <p:sldId id="304" r:id="rId41"/>
    <p:sldId id="262" r:id="rId42"/>
    <p:sldId id="1102" r:id="rId43"/>
    <p:sldId id="1111" r:id="rId44"/>
    <p:sldId id="794" r:id="rId45"/>
    <p:sldId id="892" r:id="rId46"/>
    <p:sldId id="796" r:id="rId47"/>
    <p:sldId id="797" r:id="rId48"/>
    <p:sldId id="798" r:id="rId49"/>
    <p:sldId id="890" r:id="rId50"/>
    <p:sldId id="426" r:id="rId51"/>
    <p:sldId id="888" r:id="rId52"/>
    <p:sldId id="891" r:id="rId53"/>
  </p:sldIdLst>
  <p:sldSz cx="9144000" cy="5143500" type="screen16x9"/>
  <p:notesSz cx="7010400" cy="92964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 Verbauwhede" initials="MV"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66"/>
    <a:srgbClr val="000000"/>
    <a:srgbClr val="FFFFFF"/>
    <a:srgbClr val="008542"/>
    <a:srgbClr val="CC3300"/>
    <a:srgbClr val="822433"/>
    <a:srgbClr val="104CC6"/>
    <a:srgbClr val="FF6600"/>
    <a:srgbClr val="002B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84410" autoAdjust="0"/>
  </p:normalViewPr>
  <p:slideViewPr>
    <p:cSldViewPr snapToGrid="0">
      <p:cViewPr varScale="1">
        <p:scale>
          <a:sx n="132" d="100"/>
          <a:sy n="132" d="100"/>
        </p:scale>
        <p:origin x="616" y="168"/>
      </p:cViewPr>
      <p:guideLst>
        <p:guide orient="horz" pos="2160"/>
        <p:guide pos="2880"/>
        <p:guide orient="horz" pos="1620"/>
      </p:guideLst>
    </p:cSldViewPr>
  </p:slideViewPr>
  <p:notesTextViewPr>
    <p:cViewPr>
      <p:scale>
        <a:sx n="100" d="100"/>
        <a:sy n="100" d="100"/>
      </p:scale>
      <p:origin x="0" y="0"/>
    </p:cViewPr>
  </p:notesTextViewPr>
  <p:sorterViewPr>
    <p:cViewPr>
      <p:scale>
        <a:sx n="181" d="100"/>
        <a:sy n="181"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handoutMaster" Target="handoutMasters/handout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10.xml"/><Relationship Id="rId11" Type="http://schemas.openxmlformats.org/officeDocument/2006/relationships/slideMaster" Target="slideMasters/slideMaster7.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viewProps" Target="viewProps.xml"/><Relationship Id="rId5" Type="http://schemas.openxmlformats.org/officeDocument/2006/relationships/slideMaster" Target="slideMasters/slideMaster1.xml"/><Relationship Id="rId19" Type="http://schemas.openxmlformats.org/officeDocument/2006/relationships/slideMaster" Target="slideMasters/slideMaster15.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slide" Target="slides/slide32.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theme" Target="theme/theme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presProps" Target="presProps.xml"/><Relationship Id="rId10" Type="http://schemas.openxmlformats.org/officeDocument/2006/relationships/slideMaster" Target="slideMasters/slideMaster6.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image" Target="../media/image1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1"/>
            <a:ext cx="3037735" cy="464503"/>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1082" y="1"/>
            <a:ext cx="3037735" cy="464503"/>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30312"/>
            <a:ext cx="3037735" cy="464503"/>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1082" y="8830312"/>
            <a:ext cx="3037735" cy="464503"/>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2" y="0"/>
            <a:ext cx="3009211" cy="485113"/>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88512" y="0"/>
            <a:ext cx="3009210" cy="485113"/>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5/4/20</a:t>
            </a:fld>
            <a:endParaRPr lang="en-US" dirty="0"/>
          </a:p>
        </p:txBody>
      </p:sp>
      <p:sp>
        <p:nvSpPr>
          <p:cNvPr id="11268" name="Rectangle 4"/>
          <p:cNvSpPr>
            <a:spLocks noGrp="1" noRot="1" noChangeAspect="1" noChangeArrowheads="1" noTextEdit="1"/>
          </p:cNvSpPr>
          <p:nvPr>
            <p:ph type="sldImg" idx="2"/>
          </p:nvPr>
        </p:nvSpPr>
        <p:spPr bwMode="auto">
          <a:xfrm>
            <a:off x="460375" y="692150"/>
            <a:ext cx="6151563" cy="34607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03240" y="4429425"/>
            <a:ext cx="5191245" cy="41535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2" y="8858849"/>
            <a:ext cx="3009211" cy="41535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88512" y="8858849"/>
            <a:ext cx="3009210" cy="41535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375617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17</a:t>
            </a:fld>
            <a:endParaRPr lang="en-US" dirty="0"/>
          </a:p>
        </p:txBody>
      </p:sp>
    </p:spTree>
    <p:extLst>
      <p:ext uri="{BB962C8B-B14F-4D97-AF65-F5344CB8AC3E}">
        <p14:creationId xmlns:p14="http://schemas.microsoft.com/office/powerpoint/2010/main" val="844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a:t>
            </a:r>
            <a:r>
              <a:rPr lang="en-US" baseline="0" dirty="0"/>
              <a:t> PGN</a:t>
            </a:r>
          </a:p>
          <a:p>
            <a:r>
              <a:rPr lang="en-US" baseline="0" dirty="0"/>
              <a:t>Need to add LPS Session summary slide from Jack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873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20</a:t>
            </a:fld>
            <a:endParaRPr lang="en-US" dirty="0"/>
          </a:p>
        </p:txBody>
      </p:sp>
    </p:spTree>
    <p:extLst>
      <p:ext uri="{BB962C8B-B14F-4D97-AF65-F5344CB8AC3E}">
        <p14:creationId xmlns:p14="http://schemas.microsoft.com/office/powerpoint/2010/main" val="206281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21</a:t>
            </a:fld>
            <a:endParaRPr lang="en-US" dirty="0"/>
          </a:p>
        </p:txBody>
      </p:sp>
    </p:spTree>
    <p:extLst>
      <p:ext uri="{BB962C8B-B14F-4D97-AF65-F5344CB8AC3E}">
        <p14:creationId xmlns:p14="http://schemas.microsoft.com/office/powerpoint/2010/main" val="968230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7200" y="719138"/>
            <a:ext cx="6400800" cy="3600450"/>
          </a:xfrm>
        </p:spPr>
      </p:sp>
      <p:sp>
        <p:nvSpPr>
          <p:cNvPr id="3" name="Notizenplatzhalter 2"/>
          <p:cNvSpPr>
            <a:spLocks noGrp="1"/>
          </p:cNvSpPr>
          <p:nvPr>
            <p:ph type="body" idx="1"/>
          </p:nvPr>
        </p:nvSpPr>
        <p:spPr/>
        <p:txBody>
          <a:bodyPr>
            <a:normAutofit/>
          </a:bodyPr>
          <a:lstStyle/>
          <a:p>
            <a:r>
              <a:rPr lang="en-US" dirty="0"/>
              <a:t>Triple point collocation analysis is an analysis tool for inversely estimating the uncertainties of three independent datasets (e.g., 2 satellites and 1 in-situ) on the spatial scales of satellite measurements. </a:t>
            </a:r>
          </a:p>
          <a:p>
            <a:endParaRPr lang="en-US" sz="1200" dirty="0">
              <a:solidFill>
                <a:schemeClr val="bg1"/>
              </a:solidFill>
              <a:latin typeface="Arial Narrow" panose="020B0604020202020204" pitchFamily="34" charset="0"/>
              <a:cs typeface="Arial Narrow" panose="020B0604020202020204" pitchFamily="34" charset="0"/>
            </a:endParaRPr>
          </a:p>
          <a:p>
            <a:r>
              <a:rPr lang="en-US" sz="1200" dirty="0">
                <a:solidFill>
                  <a:schemeClr val="bg1"/>
                </a:solidFill>
                <a:latin typeface="Arial Narrow" panose="020B0604020202020204" pitchFamily="34" charset="0"/>
                <a:cs typeface="Arial Narrow" panose="020B0604020202020204" pitchFamily="34" charset="0"/>
              </a:rPr>
              <a:t>The collaboration paves the way for producing multi-mission salinity synthesis products </a:t>
            </a:r>
            <a:r>
              <a:rPr lang="en-US" sz="1200">
                <a:solidFill>
                  <a:schemeClr val="bg1"/>
                </a:solidFill>
                <a:latin typeface="Arial Narrow" panose="020B0604020202020204" pitchFamily="34" charset="0"/>
                <a:cs typeface="Arial Narrow" panose="020B0604020202020204" pitchFamily="34" charset="0"/>
              </a:rPr>
              <a:t>and developing </a:t>
            </a:r>
            <a:r>
              <a:rPr lang="en-US" sz="1200" dirty="0">
                <a:solidFill>
                  <a:schemeClr val="bg1"/>
                </a:solidFill>
                <a:latin typeface="Arial Narrow" panose="020B0604020202020204" pitchFamily="34" charset="0"/>
                <a:cs typeface="Arial Narrow" panose="020B0604020202020204" pitchFamily="34" charset="0"/>
              </a:rPr>
              <a:t>requirements for potential Sentinel-like future ESA-NASA salinity missions (e.g., CIMR)</a:t>
            </a:r>
          </a:p>
          <a:p>
            <a:endParaRPr lang="en-US" dirty="0"/>
          </a:p>
        </p:txBody>
      </p:sp>
      <p:sp>
        <p:nvSpPr>
          <p:cNvPr id="4" name="Foliennummernplatzhalter 3"/>
          <p:cNvSpPr>
            <a:spLocks noGrp="1"/>
          </p:cNvSpPr>
          <p:nvPr>
            <p:ph type="sldNum" sz="quarter" idx="10"/>
          </p:nvPr>
        </p:nvSpPr>
        <p:spPr/>
        <p:txBody>
          <a:bodyPr/>
          <a:lstStyle/>
          <a:p>
            <a:fld id="{270C62B4-D3D9-46F1-A824-2A108C1F36C8}" type="slidenum">
              <a:rPr lang="en-US" smtClean="0"/>
              <a:pPr/>
              <a:t>24</a:t>
            </a:fld>
            <a:endParaRPr lang="en-US"/>
          </a:p>
        </p:txBody>
      </p:sp>
    </p:spTree>
    <p:extLst>
      <p:ext uri="{BB962C8B-B14F-4D97-AF65-F5344CB8AC3E}">
        <p14:creationId xmlns:p14="http://schemas.microsoft.com/office/powerpoint/2010/main" val="2876987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26</a:t>
            </a:fld>
            <a:endParaRPr lang="en-US" dirty="0"/>
          </a:p>
        </p:txBody>
      </p:sp>
    </p:spTree>
    <p:extLst>
      <p:ext uri="{BB962C8B-B14F-4D97-AF65-F5344CB8AC3E}">
        <p14:creationId xmlns:p14="http://schemas.microsoft.com/office/powerpoint/2010/main" val="3298708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27</a:t>
            </a:fld>
            <a:endParaRPr lang="en-US" dirty="0"/>
          </a:p>
        </p:txBody>
      </p:sp>
    </p:spTree>
    <p:extLst>
      <p:ext uri="{BB962C8B-B14F-4D97-AF65-F5344CB8AC3E}">
        <p14:creationId xmlns:p14="http://schemas.microsoft.com/office/powerpoint/2010/main" val="317570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28</a:t>
            </a:fld>
            <a:endParaRPr lang="en-US" dirty="0"/>
          </a:p>
        </p:txBody>
      </p:sp>
    </p:spTree>
    <p:extLst>
      <p:ext uri="{BB962C8B-B14F-4D97-AF65-F5344CB8AC3E}">
        <p14:creationId xmlns:p14="http://schemas.microsoft.com/office/powerpoint/2010/main" val="2470800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29</a:t>
            </a:fld>
            <a:endParaRPr lang="en-US" dirty="0"/>
          </a:p>
        </p:txBody>
      </p:sp>
    </p:spTree>
    <p:extLst>
      <p:ext uri="{BB962C8B-B14F-4D97-AF65-F5344CB8AC3E}">
        <p14:creationId xmlns:p14="http://schemas.microsoft.com/office/powerpoint/2010/main" val="1977490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30</a:t>
            </a:fld>
            <a:endParaRPr lang="en-US" dirty="0"/>
          </a:p>
        </p:txBody>
      </p:sp>
    </p:spTree>
    <p:extLst>
      <p:ext uri="{BB962C8B-B14F-4D97-AF65-F5344CB8AC3E}">
        <p14:creationId xmlns:p14="http://schemas.microsoft.com/office/powerpoint/2010/main" val="74087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84072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***UNDER EMBARGO UNTIL 17:00 CET, 10 December 2019***</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Tomorrow [December 10] the Ice Sheet Mass Balance Inter-comparison Exercise (IMBIE) - supported by ESA’s Climate Change Initiative and its Science for Society </a:t>
            </a:r>
            <a:r>
              <a:rPr lang="en-US" sz="1200" kern="1200" dirty="0" err="1">
                <a:solidFill>
                  <a:schemeClr val="tx1"/>
                </a:solidFill>
                <a:effectLst/>
                <a:latin typeface="Calibri" pitchFamily="34" charset="0"/>
                <a:ea typeface="+mn-ea"/>
                <a:cs typeface="+mn-cs"/>
              </a:rPr>
              <a:t>Programme</a:t>
            </a:r>
            <a:r>
              <a:rPr lang="en-US" sz="1200" kern="1200" dirty="0">
                <a:solidFill>
                  <a:schemeClr val="tx1"/>
                </a:solidFill>
                <a:effectLst/>
                <a:latin typeface="Calibri" pitchFamily="34" charset="0"/>
                <a:ea typeface="+mn-ea"/>
                <a:cs typeface="+mn-cs"/>
              </a:rPr>
              <a:t> - will release the most complete and assessment of Greenland ice sheet in the journal Nature.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The assessment shows: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 Greenland ice sheet is losing mass </a:t>
            </a:r>
            <a:r>
              <a:rPr lang="en-US" sz="1200" b="1" kern="1200" dirty="0">
                <a:solidFill>
                  <a:schemeClr val="tx1"/>
                </a:solidFill>
                <a:effectLst/>
                <a:latin typeface="Calibri" pitchFamily="34" charset="0"/>
                <a:ea typeface="+mn-ea"/>
                <a:cs typeface="+mn-cs"/>
              </a:rPr>
              <a:t>seven times faster </a:t>
            </a:r>
            <a:r>
              <a:rPr lang="en-US" sz="1200" kern="1200" dirty="0">
                <a:solidFill>
                  <a:schemeClr val="tx1"/>
                </a:solidFill>
                <a:effectLst/>
                <a:latin typeface="Calibri" pitchFamily="34" charset="0"/>
                <a:ea typeface="+mn-ea"/>
                <a:cs typeface="+mn-cs"/>
              </a:rPr>
              <a:t>than in the 1990s.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kern="1200" dirty="0">
                <a:solidFill>
                  <a:schemeClr val="tx1"/>
                </a:solidFill>
                <a:effectLst/>
                <a:latin typeface="Calibri" pitchFamily="34" charset="0"/>
                <a:ea typeface="+mn-ea"/>
                <a:cs typeface="+mn-cs"/>
              </a:rPr>
              <a:t>Greenland lost 3.8 trillion </a:t>
            </a:r>
            <a:r>
              <a:rPr lang="en-US" sz="1200" kern="1200" dirty="0" err="1">
                <a:solidFill>
                  <a:schemeClr val="tx1"/>
                </a:solidFill>
                <a:effectLst/>
                <a:latin typeface="Calibri" pitchFamily="34" charset="0"/>
                <a:ea typeface="+mn-ea"/>
                <a:cs typeface="+mn-cs"/>
              </a:rPr>
              <a:t>tonnes</a:t>
            </a:r>
            <a:r>
              <a:rPr lang="en-US" sz="1200" kern="1200" dirty="0">
                <a:solidFill>
                  <a:schemeClr val="tx1"/>
                </a:solidFill>
                <a:effectLst/>
                <a:latin typeface="Calibri" pitchFamily="34" charset="0"/>
                <a:ea typeface="+mn-ea"/>
                <a:cs typeface="+mn-cs"/>
              </a:rPr>
              <a:t> of ice between 1992 and 2018 – enough to push up global average sea level by 10.6mm. From 33 billion/</a:t>
            </a:r>
            <a:r>
              <a:rPr lang="en-US" sz="1200" kern="1200" dirty="0" err="1">
                <a:solidFill>
                  <a:schemeClr val="tx1"/>
                </a:solidFill>
                <a:effectLst/>
                <a:latin typeface="Calibri" pitchFamily="34" charset="0"/>
                <a:ea typeface="+mn-ea"/>
                <a:cs typeface="+mn-cs"/>
              </a:rPr>
              <a:t>tonnes</a:t>
            </a:r>
            <a:r>
              <a:rPr lang="en-US" sz="1200" kern="1200" dirty="0">
                <a:solidFill>
                  <a:schemeClr val="tx1"/>
                </a:solidFill>
                <a:effectLst/>
                <a:latin typeface="Calibri" pitchFamily="34" charset="0"/>
                <a:ea typeface="+mn-ea"/>
                <a:cs typeface="+mn-cs"/>
              </a:rPr>
              <a:t> per year in 1990s TO 254 billion </a:t>
            </a:r>
            <a:r>
              <a:rPr lang="en-US" sz="1200" kern="1200" dirty="0" err="1">
                <a:solidFill>
                  <a:schemeClr val="tx1"/>
                </a:solidFill>
                <a:effectLst/>
                <a:latin typeface="Calibri" pitchFamily="34" charset="0"/>
                <a:ea typeface="+mn-ea"/>
                <a:cs typeface="+mn-cs"/>
              </a:rPr>
              <a:t>tonnes</a:t>
            </a:r>
            <a:r>
              <a:rPr lang="en-US" sz="1200" kern="1200" dirty="0">
                <a:solidFill>
                  <a:schemeClr val="tx1"/>
                </a:solidFill>
                <a:effectLst/>
                <a:latin typeface="Calibri" pitchFamily="34" charset="0"/>
                <a:ea typeface="+mn-ea"/>
                <a:cs typeface="+mn-cs"/>
              </a:rPr>
              <a:t> per year in the last decade.</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kern="1200" dirty="0">
                <a:solidFill>
                  <a:schemeClr val="tx1"/>
                </a:solidFill>
                <a:effectLst/>
                <a:latin typeface="Calibri" pitchFamily="34" charset="0"/>
                <a:ea typeface="+mn-ea"/>
                <a:cs typeface="+mn-cs"/>
              </a:rPr>
              <a:t>IMPORTANTLY, the rate of loss over the study period tracks the IPCC high-end climate warming scenario, which predicts an additional 7cm of global average sea level rise. This puts an additional 40 million people at risk of coastal flooding by the end of the century.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kern="1200" dirty="0">
                <a:solidFill>
                  <a:schemeClr val="tx1"/>
                </a:solidFill>
                <a:effectLst/>
                <a:latin typeface="Calibri" pitchFamily="34" charset="0"/>
                <a:ea typeface="+mn-ea"/>
                <a:cs typeface="+mn-cs"/>
              </a:rPr>
              <a:t>The IPCC’s central climate warming scenario predicts that global sea levels by 2100 could put put 360 million people at risk of annual coastal flooding. The additional contribution based on the IMBIE findings suggests 400 million people will be affected</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sz="1200" kern="1200" dirty="0">
              <a:solidFill>
                <a:schemeClr val="tx1"/>
              </a:solidFill>
              <a:effectLst/>
              <a:latin typeface="Calibri" pitchFamily="34"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sz="1200"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IMBIE is: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kern="1200" dirty="0">
                <a:solidFill>
                  <a:schemeClr val="tx1"/>
                </a:solidFill>
                <a:effectLst/>
                <a:latin typeface="Calibri" pitchFamily="34" charset="0"/>
                <a:ea typeface="+mn-ea"/>
                <a:cs typeface="+mn-cs"/>
              </a:rPr>
              <a:t>a major international collaboration supported by ESA and NASA</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kern="1200" dirty="0">
                <a:solidFill>
                  <a:schemeClr val="tx1"/>
                </a:solidFill>
                <a:effectLst/>
                <a:latin typeface="Calibri" pitchFamily="34" charset="0"/>
                <a:ea typeface="+mn-ea"/>
                <a:cs typeface="+mn-cs"/>
              </a:rPr>
              <a:t>compared and combined data from 11 satellites - including ESA’s ERS-1, ERS-2, </a:t>
            </a:r>
            <a:r>
              <a:rPr lang="en-US" sz="1200" kern="1200" dirty="0" err="1">
                <a:solidFill>
                  <a:schemeClr val="tx1"/>
                </a:solidFill>
                <a:effectLst/>
                <a:latin typeface="Calibri" pitchFamily="34" charset="0"/>
                <a:ea typeface="+mn-ea"/>
                <a:cs typeface="+mn-cs"/>
              </a:rPr>
              <a:t>Envisat</a:t>
            </a:r>
            <a:r>
              <a:rPr lang="en-US" sz="1200" kern="1200" dirty="0">
                <a:solidFill>
                  <a:schemeClr val="tx1"/>
                </a:solidFill>
                <a:effectLst/>
                <a:latin typeface="Calibri" pitchFamily="34" charset="0"/>
                <a:ea typeface="+mn-ea"/>
                <a:cs typeface="+mn-cs"/>
              </a:rPr>
              <a:t> and Cryosat-2 missions and the Copernicus Sentinel-1 and Sentinel-2 missions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kern="1200" dirty="0">
                <a:solidFill>
                  <a:schemeClr val="tx1"/>
                </a:solidFill>
                <a:effectLst/>
                <a:latin typeface="Calibri" pitchFamily="34" charset="0"/>
                <a:ea typeface="+mn-ea"/>
                <a:cs typeface="+mn-cs"/>
              </a:rPr>
              <a:t>Data used to monitor changes in the ice sheet’s volume, flow and gravity.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kern="1200" dirty="0">
                <a:solidFill>
                  <a:schemeClr val="tx1"/>
                </a:solidFill>
                <a:effectLst/>
                <a:latin typeface="Calibri" pitchFamily="34" charset="0"/>
                <a:ea typeface="+mn-ea"/>
                <a:cs typeface="+mn-cs"/>
              </a:rPr>
              <a:t>Aims to condense historic and contemporary understanding and estimates into a single estimate of the Greenland’s net gain or loss of ice, known as mass balance.</a:t>
            </a:r>
            <a:endParaRPr lang="en-GB" sz="1200"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Calibri"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31</a:t>
            </a:fld>
            <a:endParaRPr lang="en-US" dirty="0"/>
          </a:p>
        </p:txBody>
      </p:sp>
    </p:spTree>
    <p:extLst>
      <p:ext uri="{BB962C8B-B14F-4D97-AF65-F5344CB8AC3E}">
        <p14:creationId xmlns:p14="http://schemas.microsoft.com/office/powerpoint/2010/main" val="4072569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Bef>
                <a:spcPts val="600"/>
              </a:spcBef>
              <a:spcAft>
                <a:spcPts val="0"/>
              </a:spcAft>
              <a:buFont typeface="Arial" panose="020B0604020202020204" pitchFamily="34" charset="0"/>
              <a:buChar char="•"/>
            </a:pPr>
            <a:r>
              <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Joint community initiative to investigate the linkages between permafrost degradation and Arctic methane emissions</a:t>
            </a:r>
          </a:p>
          <a:p>
            <a:pPr marL="342900" indent="-342900">
              <a:lnSpc>
                <a:spcPct val="107000"/>
              </a:lnSpc>
              <a:spcBef>
                <a:spcPts val="600"/>
              </a:spcBef>
              <a:spcAft>
                <a:spcPts val="0"/>
              </a:spcAft>
              <a:buFont typeface="Arial" panose="020B0604020202020204" pitchFamily="34" charset="0"/>
              <a:buChar char="•"/>
            </a:pPr>
            <a:r>
              <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Foster scientific collaboration and networking across the Atlantic to enhance current EO capabilities, methods, products and science </a:t>
            </a:r>
          </a:p>
          <a:p>
            <a:pPr marL="342900" indent="-342900">
              <a:lnSpc>
                <a:spcPct val="107000"/>
              </a:lnSpc>
              <a:spcBef>
                <a:spcPts val="600"/>
              </a:spcBef>
              <a:spcAft>
                <a:spcPts val="0"/>
              </a:spcAft>
              <a:buFont typeface="Arial" panose="020B0604020202020204" pitchFamily="34" charset="0"/>
              <a:buChar char="•"/>
            </a:pPr>
            <a:r>
              <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deliver a community response to one of the main scientific challenges of the next decade: </a:t>
            </a:r>
            <a:r>
              <a:rPr lang="en-US" sz="1200"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Estimate and understand the magnitude and dynamic evolution of the Arctic methane release to the atmosphere</a:t>
            </a:r>
            <a:endParaRPr lang="en-GB"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sz="1200" b="0" baseline="0"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32</a:t>
            </a:fld>
            <a:endParaRPr lang="en-US" dirty="0"/>
          </a:p>
        </p:txBody>
      </p:sp>
    </p:spTree>
    <p:extLst>
      <p:ext uri="{BB962C8B-B14F-4D97-AF65-F5344CB8AC3E}">
        <p14:creationId xmlns:p14="http://schemas.microsoft.com/office/powerpoint/2010/main" val="3165410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it-IT" b="1" dirty="0">
                <a:latin typeface="Lucida Grande" panose="020B0600040502020204" pitchFamily="34" charset="0"/>
              </a:rPr>
              <a:t>JAXA</a:t>
            </a:r>
          </a:p>
          <a:p>
            <a:pPr marL="171450" indent="-171450">
              <a:buFont typeface="Arial" panose="020B0604020202020204" pitchFamily="34" charset="0"/>
              <a:buChar char="•"/>
            </a:pPr>
            <a:r>
              <a:rPr lang="it-IT" dirty="0">
                <a:latin typeface="Lucida Grande" panose="020B0600040502020204" pitchFamily="34" charset="0"/>
              </a:rPr>
              <a:t>JAXA </a:t>
            </a:r>
            <a:r>
              <a:rPr lang="it-IT" dirty="0" err="1">
                <a:latin typeface="Lucida Grande" panose="020B0600040502020204" pitchFamily="34" charset="0"/>
              </a:rPr>
              <a:t>has</a:t>
            </a:r>
            <a:r>
              <a:rPr lang="it-IT" dirty="0">
                <a:latin typeface="Lucida Grande" panose="020B0600040502020204" pitchFamily="34" charset="0"/>
              </a:rPr>
              <a:t> </a:t>
            </a:r>
            <a:r>
              <a:rPr lang="it-IT" dirty="0" err="1">
                <a:latin typeface="Lucida Grande" panose="020B0600040502020204" pitchFamily="34" charset="0"/>
              </a:rPr>
              <a:t>proposed</a:t>
            </a:r>
            <a:r>
              <a:rPr lang="it-IT" dirty="0">
                <a:latin typeface="Lucida Grande" panose="020B0600040502020204" pitchFamily="34" charset="0"/>
              </a:rPr>
              <a:t> to ESA on the 2 April to cooperate on EO Applications and COVID-19</a:t>
            </a:r>
          </a:p>
          <a:p>
            <a:pPr marL="171450" indent="-171450">
              <a:buFont typeface="Arial" panose="020B0604020202020204" pitchFamily="34" charset="0"/>
              <a:buChar char="•"/>
            </a:pPr>
            <a:r>
              <a:rPr lang="it-IT" dirty="0" err="1">
                <a:latin typeface="Lucida Grande" panose="020B0600040502020204" pitchFamily="34" charset="0"/>
              </a:rPr>
              <a:t>Initial</a:t>
            </a:r>
            <a:r>
              <a:rPr lang="it-IT" dirty="0">
                <a:latin typeface="Lucida Grande" panose="020B0600040502020204" pitchFamily="34" charset="0"/>
              </a:rPr>
              <a:t> </a:t>
            </a:r>
            <a:r>
              <a:rPr lang="it-IT" dirty="0" err="1">
                <a:latin typeface="Lucida Grande" panose="020B0600040502020204" pitchFamily="34" charset="0"/>
              </a:rPr>
              <a:t>discussion</a:t>
            </a:r>
            <a:r>
              <a:rPr lang="it-IT" dirty="0">
                <a:latin typeface="Lucida Grande" panose="020B0600040502020204" pitchFamily="34" charset="0"/>
              </a:rPr>
              <a:t> </a:t>
            </a:r>
            <a:r>
              <a:rPr lang="it-IT" dirty="0" err="1">
                <a:latin typeface="Lucida Grande" panose="020B0600040502020204" pitchFamily="34" charset="0"/>
              </a:rPr>
              <a:t>planned</a:t>
            </a:r>
            <a:r>
              <a:rPr lang="it-IT" dirty="0">
                <a:latin typeface="Lucida Grande" panose="020B0600040502020204" pitchFamily="34" charset="0"/>
              </a:rPr>
              <a:t> on </a:t>
            </a:r>
            <a:r>
              <a:rPr lang="it-IT" dirty="0" err="1">
                <a:latin typeface="Lucida Grande" panose="020B0600040502020204" pitchFamily="34" charset="0"/>
              </a:rPr>
              <a:t>possible</a:t>
            </a:r>
            <a:r>
              <a:rPr lang="it-IT" dirty="0">
                <a:latin typeface="Lucida Grande" panose="020B0600040502020204" pitchFamily="34" charset="0"/>
              </a:rPr>
              <a:t>  joint use of ESA and JAXA </a:t>
            </a:r>
            <a:r>
              <a:rPr lang="it-IT" dirty="0" err="1">
                <a:latin typeface="Lucida Grande" panose="020B0600040502020204" pitchFamily="34" charset="0"/>
              </a:rPr>
              <a:t>missions</a:t>
            </a:r>
            <a:r>
              <a:rPr lang="it-IT" dirty="0">
                <a:latin typeface="Lucida Grande" panose="020B0600040502020204" pitchFamily="34" charset="0"/>
              </a:rPr>
              <a:t> and data </a:t>
            </a:r>
          </a:p>
          <a:p>
            <a:pPr marL="171450" indent="-171450">
              <a:buFont typeface="Arial" panose="020B0604020202020204" pitchFamily="34" charset="0"/>
              <a:buChar char="•"/>
            </a:pPr>
            <a:r>
              <a:rPr lang="it-IT" dirty="0">
                <a:latin typeface="Lucida Grande" panose="020B0600040502020204" pitchFamily="34" charset="0"/>
              </a:rPr>
              <a:t>JAXA </a:t>
            </a:r>
            <a:r>
              <a:rPr lang="it-IT" dirty="0" err="1">
                <a:latin typeface="Lucida Grande" panose="020B0600040502020204" pitchFamily="34" charset="0"/>
              </a:rPr>
              <a:t>could</a:t>
            </a:r>
            <a:r>
              <a:rPr lang="it-IT" dirty="0">
                <a:latin typeface="Lucida Grande" panose="020B0600040502020204" pitchFamily="34" charset="0"/>
              </a:rPr>
              <a:t> </a:t>
            </a:r>
            <a:r>
              <a:rPr lang="it-IT" dirty="0" err="1">
                <a:latin typeface="Lucida Grande" panose="020B0600040502020204" pitchFamily="34" charset="0"/>
              </a:rPr>
              <a:t>provide</a:t>
            </a:r>
            <a:r>
              <a:rPr lang="it-IT" dirty="0">
                <a:latin typeface="Lucida Grande" panose="020B0600040502020204" pitchFamily="34" charset="0"/>
              </a:rPr>
              <a:t> GOSAT-2 CO</a:t>
            </a:r>
            <a:r>
              <a:rPr lang="it-IT" baseline="-25000" dirty="0">
                <a:latin typeface="Lucida Grande" panose="020B0600040502020204" pitchFamily="34" charset="0"/>
              </a:rPr>
              <a:t>2</a:t>
            </a:r>
            <a:r>
              <a:rPr lang="it-IT" dirty="0">
                <a:latin typeface="Lucida Grande" panose="020B0600040502020204" pitchFamily="34" charset="0"/>
              </a:rPr>
              <a:t>  data,  ALOS 2 data and, </a:t>
            </a:r>
            <a:r>
              <a:rPr lang="it-IT" dirty="0" err="1">
                <a:latin typeface="Lucida Grande" panose="020B0600040502020204" pitchFamily="34" charset="0"/>
              </a:rPr>
              <a:t>possibly</a:t>
            </a:r>
            <a:r>
              <a:rPr lang="it-IT" dirty="0">
                <a:latin typeface="Lucida Grande" panose="020B0600040502020204" pitchFamily="34" charset="0"/>
              </a:rPr>
              <a:t> </a:t>
            </a:r>
            <a:r>
              <a:rPr lang="it-IT" dirty="0" err="1">
                <a:latin typeface="Lucida Grande" panose="020B0600040502020204" pitchFamily="34" charset="0"/>
              </a:rPr>
              <a:t>other</a:t>
            </a:r>
            <a:r>
              <a:rPr lang="it-IT" dirty="0">
                <a:latin typeface="Lucida Grande" panose="020B0600040502020204" pitchFamily="34" charset="0"/>
              </a:rPr>
              <a:t> satellite </a:t>
            </a:r>
            <a:r>
              <a:rPr lang="it-IT" dirty="0" err="1">
                <a:latin typeface="Lucida Grande" panose="020B0600040502020204" pitchFamily="34" charset="0"/>
              </a:rPr>
              <a:t>capabilities</a:t>
            </a:r>
            <a:endParaRPr lang="it-IT" dirty="0">
              <a:latin typeface="Lucida Grande" panose="020B0600040502020204" pitchFamily="34" charset="0"/>
            </a:endParaRPr>
          </a:p>
          <a:p>
            <a:pPr marL="171450" indent="-171450">
              <a:buFont typeface="Arial" panose="020B0604020202020204" pitchFamily="34" charset="0"/>
              <a:buChar char="•"/>
            </a:pPr>
            <a:r>
              <a:rPr lang="it-IT" dirty="0">
                <a:latin typeface="Lucida Grande" panose="020B0600040502020204" pitchFamily="34" charset="0"/>
              </a:rPr>
              <a:t>Meeting with JAXA </a:t>
            </a:r>
            <a:r>
              <a:rPr lang="it-IT" dirty="0" err="1">
                <a:latin typeface="Lucida Grande" panose="020B0600040502020204" pitchFamily="34" charset="0"/>
              </a:rPr>
              <a:t>is</a:t>
            </a:r>
            <a:r>
              <a:rPr lang="it-IT" dirty="0">
                <a:latin typeface="Lucida Grande" panose="020B0600040502020204" pitchFamily="34" charset="0"/>
              </a:rPr>
              <a:t> </a:t>
            </a:r>
            <a:r>
              <a:rPr lang="it-IT" dirty="0" err="1">
                <a:latin typeface="Lucida Grande" panose="020B0600040502020204" pitchFamily="34" charset="0"/>
              </a:rPr>
              <a:t>planned</a:t>
            </a:r>
            <a:r>
              <a:rPr lang="it-IT" dirty="0">
                <a:latin typeface="Lucida Grande" panose="020B0600040502020204" pitchFamily="34" charset="0"/>
              </a:rPr>
              <a:t> on 14 April </a:t>
            </a:r>
          </a:p>
          <a:p>
            <a:pPr marL="171450" indent="-171450">
              <a:buFont typeface="Arial" panose="020B0604020202020204" pitchFamily="34" charset="0"/>
              <a:buChar char="•"/>
            </a:pPr>
            <a:endParaRPr lang="it-IT" dirty="0">
              <a:latin typeface="Lucida Grande" panose="020B0600040502020204" pitchFamily="34" charset="0"/>
            </a:endParaRPr>
          </a:p>
          <a:p>
            <a:pPr marL="0" indent="0">
              <a:buFont typeface="Arial" panose="020B0604020202020204" pitchFamily="34" charset="0"/>
              <a:buNone/>
            </a:pPr>
            <a:r>
              <a:rPr lang="it-IT" b="1" dirty="0">
                <a:latin typeface="Lucida Grande" panose="020B0600040502020204" pitchFamily="34" charset="0"/>
              </a:rPr>
              <a:t>NASA</a:t>
            </a:r>
          </a:p>
          <a:p>
            <a:pPr marL="171450" indent="-171450">
              <a:buFont typeface="Arial" panose="020B0604020202020204" pitchFamily="34" charset="0"/>
              <a:buChar char="•"/>
            </a:pPr>
            <a:r>
              <a:rPr lang="it-IT" dirty="0">
                <a:latin typeface="Lucida Grande" panose="020B0600040502020204" pitchFamily="34" charset="0"/>
              </a:rPr>
              <a:t>Meeting </a:t>
            </a:r>
            <a:r>
              <a:rPr lang="it-IT" dirty="0" err="1">
                <a:latin typeface="Lucida Grande" panose="020B0600040502020204" pitchFamily="34" charset="0"/>
              </a:rPr>
              <a:t>between</a:t>
            </a:r>
            <a:r>
              <a:rPr lang="it-IT" dirty="0">
                <a:latin typeface="Lucida Grande" panose="020B0600040502020204" pitchFamily="34" charset="0"/>
              </a:rPr>
              <a:t> NASA Administrator </a:t>
            </a:r>
            <a:r>
              <a:rPr lang="it-IT" dirty="0" err="1">
                <a:latin typeface="Lucida Grande" panose="020B0600040502020204" pitchFamily="34" charset="0"/>
              </a:rPr>
              <a:t>Jim</a:t>
            </a:r>
            <a:r>
              <a:rPr lang="it-IT" dirty="0">
                <a:latin typeface="Lucida Grande" panose="020B0600040502020204" pitchFamily="34" charset="0"/>
              </a:rPr>
              <a:t> </a:t>
            </a:r>
            <a:r>
              <a:rPr lang="it-IT" dirty="0" err="1">
                <a:latin typeface="Lucida Grande" panose="020B0600040502020204" pitchFamily="34" charset="0"/>
              </a:rPr>
              <a:t>Brindestine</a:t>
            </a:r>
            <a:r>
              <a:rPr lang="it-IT" dirty="0">
                <a:latin typeface="Lucida Grande" panose="020B0600040502020204" pitchFamily="34" charset="0"/>
              </a:rPr>
              <a:t> and ESA DG </a:t>
            </a:r>
            <a:r>
              <a:rPr lang="it-IT" dirty="0" err="1">
                <a:latin typeface="Lucida Grande" panose="020B0600040502020204" pitchFamily="34" charset="0"/>
              </a:rPr>
              <a:t>was</a:t>
            </a:r>
            <a:r>
              <a:rPr lang="it-IT" dirty="0">
                <a:latin typeface="Lucida Grande" panose="020B0600040502020204" pitchFamily="34" charset="0"/>
              </a:rPr>
              <a:t> </a:t>
            </a:r>
            <a:r>
              <a:rPr lang="it-IT" dirty="0" err="1">
                <a:latin typeface="Lucida Grande" panose="020B0600040502020204" pitchFamily="34" charset="0"/>
              </a:rPr>
              <a:t>organised</a:t>
            </a:r>
            <a:r>
              <a:rPr lang="it-IT" dirty="0">
                <a:latin typeface="Lucida Grande" panose="020B0600040502020204" pitchFamily="34" charset="0"/>
              </a:rPr>
              <a:t> on 3 </a:t>
            </a:r>
            <a:r>
              <a:rPr lang="it-IT" dirty="0" err="1">
                <a:latin typeface="Lucida Grande" panose="020B0600040502020204" pitchFamily="34" charset="0"/>
              </a:rPr>
              <a:t>april</a:t>
            </a:r>
            <a:r>
              <a:rPr lang="it-IT" dirty="0">
                <a:latin typeface="Lucida Grande" panose="020B0600040502020204" pitchFamily="34" charset="0"/>
              </a:rPr>
              <a:t> (with D-EOP)</a:t>
            </a:r>
          </a:p>
          <a:p>
            <a:pPr marL="171450" indent="-171450">
              <a:buFont typeface="Arial" panose="020B0604020202020204" pitchFamily="34" charset="0"/>
              <a:buChar char="•"/>
            </a:pPr>
            <a:r>
              <a:rPr lang="it-IT" dirty="0">
                <a:latin typeface="Lucida Grande" panose="020B0600040502020204" pitchFamily="34" charset="0"/>
              </a:rPr>
              <a:t>NASA Administrator </a:t>
            </a:r>
            <a:r>
              <a:rPr lang="it-IT" dirty="0" err="1">
                <a:latin typeface="Lucida Grande" panose="020B0600040502020204" pitchFamily="34" charset="0"/>
              </a:rPr>
              <a:t>underlined</a:t>
            </a:r>
            <a:r>
              <a:rPr lang="it-IT" dirty="0">
                <a:latin typeface="Lucida Grande" panose="020B0600040502020204" pitchFamily="34" charset="0"/>
              </a:rPr>
              <a:t> </a:t>
            </a:r>
            <a:r>
              <a:rPr lang="it-IT" dirty="0" err="1">
                <a:latin typeface="Lucida Grande" panose="020B0600040502020204" pitchFamily="34" charset="0"/>
              </a:rPr>
              <a:t>that</a:t>
            </a:r>
            <a:r>
              <a:rPr lang="it-IT" dirty="0">
                <a:latin typeface="Lucida Grande" panose="020B0600040502020204" pitchFamily="34" charset="0"/>
              </a:rPr>
              <a:t> </a:t>
            </a:r>
            <a:r>
              <a:rPr lang="it-IT" dirty="0" err="1">
                <a:latin typeface="Lucida Grande" panose="020B0600040502020204" pitchFamily="34" charset="0"/>
              </a:rPr>
              <a:t>this</a:t>
            </a:r>
            <a:r>
              <a:rPr lang="it-IT" dirty="0">
                <a:latin typeface="Lucida Grande" panose="020B0600040502020204" pitchFamily="34" charset="0"/>
              </a:rPr>
              <a:t> </a:t>
            </a:r>
            <a:r>
              <a:rPr lang="it-IT" dirty="0" err="1">
                <a:latin typeface="Lucida Grande" panose="020B0600040502020204" pitchFamily="34" charset="0"/>
              </a:rPr>
              <a:t>pandemic</a:t>
            </a:r>
            <a:r>
              <a:rPr lang="it-IT" dirty="0">
                <a:latin typeface="Lucida Grande" panose="020B0600040502020204" pitchFamily="34" charset="0"/>
              </a:rPr>
              <a:t> </a:t>
            </a:r>
            <a:r>
              <a:rPr lang="it-IT" dirty="0" err="1">
                <a:latin typeface="Lucida Grande" panose="020B0600040502020204" pitchFamily="34" charset="0"/>
              </a:rPr>
              <a:t>is</a:t>
            </a:r>
            <a:r>
              <a:rPr lang="it-IT" dirty="0">
                <a:latin typeface="Lucida Grande" panose="020B0600040502020204" pitchFamily="34" charset="0"/>
              </a:rPr>
              <a:t> an </a:t>
            </a:r>
            <a:r>
              <a:rPr lang="it-IT" dirty="0" err="1">
                <a:latin typeface="Lucida Grande" panose="020B0600040502020204" pitchFamily="34" charset="0"/>
              </a:rPr>
              <a:t>opportunity</a:t>
            </a:r>
            <a:r>
              <a:rPr lang="it-IT" dirty="0">
                <a:latin typeface="Lucida Grande" panose="020B0600040502020204" pitchFamily="34" charset="0"/>
              </a:rPr>
              <a:t> to </a:t>
            </a:r>
            <a:r>
              <a:rPr lang="it-IT" dirty="0" err="1">
                <a:latin typeface="Lucida Grande" panose="020B0600040502020204" pitchFamily="34" charset="0"/>
              </a:rPr>
              <a:t>observe</a:t>
            </a:r>
            <a:r>
              <a:rPr lang="it-IT" dirty="0">
                <a:latin typeface="Lucida Grande" panose="020B0600040502020204" pitchFamily="34" charset="0"/>
              </a:rPr>
              <a:t> and monitor the Earth System and </a:t>
            </a:r>
            <a:r>
              <a:rPr lang="it-IT" dirty="0" err="1">
                <a:latin typeface="Lucida Grande" panose="020B0600040502020204" pitchFamily="34" charset="0"/>
              </a:rPr>
              <a:t>noted</a:t>
            </a:r>
            <a:r>
              <a:rPr lang="it-IT" dirty="0">
                <a:latin typeface="Lucida Grande" panose="020B0600040502020204" pitchFamily="34" charset="0"/>
              </a:rPr>
              <a:t> the </a:t>
            </a:r>
            <a:r>
              <a:rPr lang="it-IT" dirty="0" err="1">
                <a:latin typeface="Lucida Grande" panose="020B0600040502020204" pitchFamily="34" charset="0"/>
              </a:rPr>
              <a:t>reduction</a:t>
            </a:r>
            <a:r>
              <a:rPr lang="it-IT" dirty="0">
                <a:latin typeface="Lucida Grande" panose="020B0600040502020204" pitchFamily="34" charset="0"/>
              </a:rPr>
              <a:t> of NO2 </a:t>
            </a:r>
            <a:r>
              <a:rPr lang="it-IT" dirty="0" err="1">
                <a:latin typeface="Lucida Grande" panose="020B0600040502020204" pitchFamily="34" charset="0"/>
              </a:rPr>
              <a:t>level</a:t>
            </a:r>
            <a:r>
              <a:rPr lang="it-IT" dirty="0">
                <a:latin typeface="Lucida Grande" panose="020B0600040502020204" pitchFamily="34" charset="0"/>
              </a:rPr>
              <a:t>.</a:t>
            </a:r>
          </a:p>
          <a:p>
            <a:pPr marL="171450" indent="-171450">
              <a:buFont typeface="Arial" panose="020B0604020202020204" pitchFamily="34" charset="0"/>
              <a:buChar char="•"/>
            </a:pPr>
            <a:r>
              <a:rPr lang="it-IT" dirty="0" err="1">
                <a:latin typeface="Lucida Grande" panose="020B0600040502020204" pitchFamily="34" charset="0"/>
              </a:rPr>
              <a:t>It</a:t>
            </a:r>
            <a:r>
              <a:rPr lang="it-IT" dirty="0">
                <a:latin typeface="Lucida Grande" panose="020B0600040502020204" pitchFamily="34" charset="0"/>
              </a:rPr>
              <a:t> </a:t>
            </a:r>
            <a:r>
              <a:rPr lang="it-IT" dirty="0" err="1">
                <a:latin typeface="Lucida Grande" panose="020B0600040502020204" pitchFamily="34" charset="0"/>
              </a:rPr>
              <a:t>was</a:t>
            </a:r>
            <a:r>
              <a:rPr lang="it-IT" dirty="0">
                <a:latin typeface="Lucida Grande" panose="020B0600040502020204" pitchFamily="34" charset="0"/>
              </a:rPr>
              <a:t> </a:t>
            </a:r>
            <a:r>
              <a:rPr lang="it-IT" dirty="0" err="1">
                <a:latin typeface="Lucida Grande" panose="020B0600040502020204" pitchFamily="34" charset="0"/>
              </a:rPr>
              <a:t>agreed</a:t>
            </a:r>
            <a:r>
              <a:rPr lang="it-IT" dirty="0">
                <a:latin typeface="Lucida Grande" panose="020B0600040502020204" pitchFamily="34" charset="0"/>
              </a:rPr>
              <a:t> to </a:t>
            </a:r>
            <a:r>
              <a:rPr lang="it-IT" dirty="0" err="1">
                <a:latin typeface="Lucida Grande" panose="020B0600040502020204" pitchFamily="34" charset="0"/>
              </a:rPr>
              <a:t>organise</a:t>
            </a:r>
            <a:r>
              <a:rPr lang="it-IT" dirty="0">
                <a:latin typeface="Lucida Grande" panose="020B0600040502020204" pitchFamily="34" charset="0"/>
              </a:rPr>
              <a:t> a </a:t>
            </a:r>
            <a:r>
              <a:rPr lang="it-IT" dirty="0" err="1">
                <a:latin typeface="Lucida Grande" panose="020B0600040502020204" pitchFamily="34" charset="0"/>
              </a:rPr>
              <a:t>dedicated</a:t>
            </a:r>
            <a:r>
              <a:rPr lang="it-IT" dirty="0">
                <a:latin typeface="Lucida Grande" panose="020B0600040502020204" pitchFamily="34" charset="0"/>
              </a:rPr>
              <a:t> meeting </a:t>
            </a:r>
            <a:r>
              <a:rPr lang="it-IT" dirty="0" err="1">
                <a:latin typeface="Lucida Grande" panose="020B0600040502020204" pitchFamily="34" charset="0"/>
              </a:rPr>
              <a:t>between</a:t>
            </a:r>
            <a:r>
              <a:rPr lang="it-IT" dirty="0">
                <a:latin typeface="Lucida Grande" panose="020B0600040502020204" pitchFamily="34" charset="0"/>
              </a:rPr>
              <a:t> the Associate Administrator Thomas </a:t>
            </a:r>
            <a:r>
              <a:rPr lang="it-IT" dirty="0" err="1">
                <a:latin typeface="Lucida Grande" panose="020B0600040502020204" pitchFamily="34" charset="0"/>
              </a:rPr>
              <a:t>Zurbuchen</a:t>
            </a:r>
            <a:r>
              <a:rPr lang="it-IT" dirty="0">
                <a:latin typeface="Lucida Grande" panose="020B0600040502020204" pitchFamily="34" charset="0"/>
              </a:rPr>
              <a:t> and Josef </a:t>
            </a:r>
            <a:r>
              <a:rPr lang="it-IT" dirty="0" err="1">
                <a:latin typeface="Lucida Grande" panose="020B0600040502020204" pitchFamily="34" charset="0"/>
              </a:rPr>
              <a:t>Aschbacher</a:t>
            </a:r>
            <a:r>
              <a:rPr lang="it-IT" dirty="0">
                <a:latin typeface="Lucida Grande" panose="020B0600040502020204" pitchFamily="34" charset="0"/>
              </a:rPr>
              <a:t> to </a:t>
            </a:r>
            <a:r>
              <a:rPr lang="it-IT" dirty="0" err="1">
                <a:latin typeface="Lucida Grande" panose="020B0600040502020204" pitchFamily="34" charset="0"/>
              </a:rPr>
              <a:t>discuss</a:t>
            </a:r>
            <a:r>
              <a:rPr lang="it-IT" dirty="0">
                <a:latin typeface="Lucida Grande" panose="020B0600040502020204" pitchFamily="34" charset="0"/>
              </a:rPr>
              <a:t> </a:t>
            </a:r>
            <a:r>
              <a:rPr lang="it-IT" dirty="0" err="1">
                <a:latin typeface="Lucida Grande" panose="020B0600040502020204" pitchFamily="34" charset="0"/>
              </a:rPr>
              <a:t>potential</a:t>
            </a:r>
            <a:r>
              <a:rPr lang="it-IT" dirty="0">
                <a:latin typeface="Lucida Grande" panose="020B0600040502020204" pitchFamily="34" charset="0"/>
              </a:rPr>
              <a:t> </a:t>
            </a:r>
            <a:r>
              <a:rPr lang="it-IT" dirty="0" err="1">
                <a:latin typeface="Lucida Grande" panose="020B0600040502020204" pitchFamily="34" charset="0"/>
              </a:rPr>
              <a:t>coordination</a:t>
            </a:r>
            <a:r>
              <a:rPr lang="it-IT" dirty="0">
                <a:latin typeface="Lucida Grande" panose="020B0600040502020204" pitchFamily="34" charset="0"/>
              </a:rPr>
              <a:t> and </a:t>
            </a:r>
            <a:r>
              <a:rPr lang="it-IT" dirty="0" err="1">
                <a:latin typeface="Lucida Grande" panose="020B0600040502020204" pitchFamily="34" charset="0"/>
              </a:rPr>
              <a:t>cooperation</a:t>
            </a:r>
            <a:r>
              <a:rPr lang="it-IT" dirty="0">
                <a:latin typeface="Lucida Grande" panose="020B0600040502020204" pitchFamily="34" charset="0"/>
              </a:rPr>
              <a:t> on EO and COVID-19</a:t>
            </a:r>
          </a:p>
          <a:p>
            <a:pPr marL="171450" indent="-171450">
              <a:buFont typeface="Arial" panose="020B0604020202020204" pitchFamily="34" charset="0"/>
              <a:buChar char="•"/>
            </a:pPr>
            <a:r>
              <a:rPr lang="it-IT" dirty="0" err="1">
                <a:latin typeface="Lucida Grande" panose="020B0600040502020204" pitchFamily="34" charset="0"/>
              </a:rPr>
              <a:t>Cooperation</a:t>
            </a:r>
            <a:r>
              <a:rPr lang="it-IT" dirty="0">
                <a:latin typeface="Lucida Grande" panose="020B0600040502020204" pitchFamily="34" charset="0"/>
              </a:rPr>
              <a:t> </a:t>
            </a:r>
            <a:r>
              <a:rPr lang="it-IT" dirty="0" err="1">
                <a:latin typeface="Lucida Grande" panose="020B0600040502020204" pitchFamily="34" charset="0"/>
              </a:rPr>
              <a:t>could</a:t>
            </a:r>
            <a:r>
              <a:rPr lang="it-IT" dirty="0">
                <a:latin typeface="Lucida Grande" panose="020B0600040502020204" pitchFamily="34" charset="0"/>
              </a:rPr>
              <a:t> involve </a:t>
            </a:r>
            <a:r>
              <a:rPr lang="it-IT" dirty="0" err="1">
                <a:latin typeface="Lucida Grande" panose="020B0600040502020204" pitchFamily="34" charset="0"/>
              </a:rPr>
              <a:t>possible</a:t>
            </a:r>
            <a:r>
              <a:rPr lang="it-IT" dirty="0">
                <a:latin typeface="Lucida Grande" panose="020B0600040502020204" pitchFamily="34" charset="0"/>
              </a:rPr>
              <a:t> joint </a:t>
            </a:r>
            <a:r>
              <a:rPr lang="it-IT" dirty="0" err="1">
                <a:latin typeface="Lucida Grande" panose="020B0600040502020204" pitchFamily="34" charset="0"/>
              </a:rPr>
              <a:t>utilisation</a:t>
            </a:r>
            <a:r>
              <a:rPr lang="it-IT" dirty="0">
                <a:latin typeface="Lucida Grande" panose="020B0600040502020204" pitchFamily="34" charset="0"/>
              </a:rPr>
              <a:t> of data from ESA and NASA </a:t>
            </a:r>
            <a:r>
              <a:rPr lang="it-IT" dirty="0" err="1">
                <a:latin typeface="Lucida Grande" panose="020B0600040502020204" pitchFamily="34" charset="0"/>
              </a:rPr>
              <a:t>missions</a:t>
            </a:r>
            <a:r>
              <a:rPr lang="it-IT" dirty="0">
                <a:latin typeface="Lucida Grande" panose="020B0600040502020204" pitchFamily="34" charset="0"/>
              </a:rPr>
              <a:t>, </a:t>
            </a:r>
            <a:r>
              <a:rPr lang="it-IT" dirty="0" err="1">
                <a:latin typeface="Lucida Grande" panose="020B0600040502020204" pitchFamily="34" charset="0"/>
              </a:rPr>
              <a:t>coordinated</a:t>
            </a:r>
            <a:r>
              <a:rPr lang="it-IT" dirty="0">
                <a:latin typeface="Lucida Grande" panose="020B0600040502020204" pitchFamily="34" charset="0"/>
              </a:rPr>
              <a:t> </a:t>
            </a:r>
            <a:r>
              <a:rPr lang="it-IT" dirty="0" err="1">
                <a:latin typeface="Lucida Grande" panose="020B0600040502020204" pitchFamily="34" charset="0"/>
              </a:rPr>
              <a:t>observations</a:t>
            </a:r>
            <a:r>
              <a:rPr lang="it-IT" dirty="0">
                <a:latin typeface="Lucida Grande" panose="020B0600040502020204" pitchFamily="34" charset="0"/>
              </a:rPr>
              <a:t>, impact of </a:t>
            </a:r>
            <a:r>
              <a:rPr lang="it-IT" dirty="0" err="1">
                <a:latin typeface="Lucida Grande" panose="020B0600040502020204" pitchFamily="34" charset="0"/>
              </a:rPr>
              <a:t>forecasts</a:t>
            </a:r>
            <a:r>
              <a:rPr lang="it-IT" dirty="0">
                <a:latin typeface="Lucida Grande" panose="020B0600040502020204" pitchFamily="34" charset="0"/>
              </a:rPr>
              <a:t>, </a:t>
            </a:r>
            <a:r>
              <a:rPr lang="it-IT" dirty="0" err="1">
                <a:latin typeface="Lucida Grande" panose="020B0600040502020204" pitchFamily="34" charset="0"/>
              </a:rPr>
              <a:t>cloud</a:t>
            </a:r>
            <a:r>
              <a:rPr lang="it-IT" dirty="0">
                <a:latin typeface="Lucida Grande" panose="020B0600040502020204" pitchFamily="34" charset="0"/>
              </a:rPr>
              <a:t> </a:t>
            </a:r>
            <a:r>
              <a:rPr lang="it-IT" dirty="0" err="1">
                <a:latin typeface="Lucida Grande" panose="020B0600040502020204" pitchFamily="34" charset="0"/>
              </a:rPr>
              <a:t>formation</a:t>
            </a:r>
            <a:r>
              <a:rPr lang="it-IT" dirty="0">
                <a:latin typeface="Lucida Grande" panose="020B0600040502020204" pitchFamily="34" charset="0"/>
              </a:rPr>
              <a:t> etc.</a:t>
            </a:r>
          </a:p>
          <a:p>
            <a:pPr marL="171450" indent="-171450">
              <a:buFont typeface="Arial" panose="020B0604020202020204" pitchFamily="34" charset="0"/>
              <a:buChar char="•"/>
            </a:pPr>
            <a:r>
              <a:rPr lang="it-IT" dirty="0">
                <a:latin typeface="Lucida Grande" panose="020B0600040502020204" pitchFamily="34" charset="0"/>
              </a:rPr>
              <a:t>Meeting with NASA </a:t>
            </a:r>
            <a:r>
              <a:rPr lang="it-IT" dirty="0" err="1">
                <a:latin typeface="Lucida Grande" panose="020B0600040502020204" pitchFamily="34" charset="0"/>
              </a:rPr>
              <a:t>is</a:t>
            </a:r>
            <a:r>
              <a:rPr lang="it-IT" dirty="0">
                <a:latin typeface="Lucida Grande" panose="020B0600040502020204" pitchFamily="34" charset="0"/>
              </a:rPr>
              <a:t> </a:t>
            </a:r>
            <a:r>
              <a:rPr lang="it-IT" dirty="0" err="1">
                <a:latin typeface="Lucida Grande" panose="020B0600040502020204" pitchFamily="34" charset="0"/>
              </a:rPr>
              <a:t>planned</a:t>
            </a:r>
            <a:r>
              <a:rPr lang="it-IT" dirty="0">
                <a:latin typeface="Lucida Grande" panose="020B0600040502020204" pitchFamily="34" charset="0"/>
              </a:rPr>
              <a:t> on 14 April.</a:t>
            </a:r>
            <a:endParaRPr lang="it-IT" dirty="0">
              <a:effectLst/>
              <a:latin typeface="Lucida Grande" panose="020B0600040502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33</a:t>
            </a:fld>
            <a:endParaRPr lang="en-US" dirty="0"/>
          </a:p>
        </p:txBody>
      </p:sp>
    </p:spTree>
    <p:extLst>
      <p:ext uri="{BB962C8B-B14F-4D97-AF65-F5344CB8AC3E}">
        <p14:creationId xmlns:p14="http://schemas.microsoft.com/office/powerpoint/2010/main" val="1711001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it-IT" b="1" dirty="0">
                <a:latin typeface="Lucida Grande" panose="020B0600040502020204" pitchFamily="34" charset="0"/>
              </a:rPr>
              <a:t>JAXA</a:t>
            </a:r>
          </a:p>
          <a:p>
            <a:pPr marL="171450" indent="-171450">
              <a:buFont typeface="Arial" panose="020B0604020202020204" pitchFamily="34" charset="0"/>
              <a:buChar char="•"/>
            </a:pPr>
            <a:r>
              <a:rPr lang="it-IT" dirty="0">
                <a:latin typeface="Lucida Grande" panose="020B0600040502020204" pitchFamily="34" charset="0"/>
              </a:rPr>
              <a:t>JAXA </a:t>
            </a:r>
            <a:r>
              <a:rPr lang="it-IT" dirty="0" err="1">
                <a:latin typeface="Lucida Grande" panose="020B0600040502020204" pitchFamily="34" charset="0"/>
              </a:rPr>
              <a:t>has</a:t>
            </a:r>
            <a:r>
              <a:rPr lang="it-IT" dirty="0">
                <a:latin typeface="Lucida Grande" panose="020B0600040502020204" pitchFamily="34" charset="0"/>
              </a:rPr>
              <a:t> </a:t>
            </a:r>
            <a:r>
              <a:rPr lang="it-IT" dirty="0" err="1">
                <a:latin typeface="Lucida Grande" panose="020B0600040502020204" pitchFamily="34" charset="0"/>
              </a:rPr>
              <a:t>proposed</a:t>
            </a:r>
            <a:r>
              <a:rPr lang="it-IT" dirty="0">
                <a:latin typeface="Lucida Grande" panose="020B0600040502020204" pitchFamily="34" charset="0"/>
              </a:rPr>
              <a:t> to ESA on the 2 April to cooperate on EO Applications and COVID-19</a:t>
            </a:r>
          </a:p>
          <a:p>
            <a:pPr marL="171450" indent="-171450">
              <a:buFont typeface="Arial" panose="020B0604020202020204" pitchFamily="34" charset="0"/>
              <a:buChar char="•"/>
            </a:pPr>
            <a:r>
              <a:rPr lang="it-IT" dirty="0" err="1">
                <a:latin typeface="Lucida Grande" panose="020B0600040502020204" pitchFamily="34" charset="0"/>
              </a:rPr>
              <a:t>Initial</a:t>
            </a:r>
            <a:r>
              <a:rPr lang="it-IT" dirty="0">
                <a:latin typeface="Lucida Grande" panose="020B0600040502020204" pitchFamily="34" charset="0"/>
              </a:rPr>
              <a:t> </a:t>
            </a:r>
            <a:r>
              <a:rPr lang="it-IT" dirty="0" err="1">
                <a:latin typeface="Lucida Grande" panose="020B0600040502020204" pitchFamily="34" charset="0"/>
              </a:rPr>
              <a:t>discussion</a:t>
            </a:r>
            <a:r>
              <a:rPr lang="it-IT" dirty="0">
                <a:latin typeface="Lucida Grande" panose="020B0600040502020204" pitchFamily="34" charset="0"/>
              </a:rPr>
              <a:t> </a:t>
            </a:r>
            <a:r>
              <a:rPr lang="it-IT" dirty="0" err="1">
                <a:latin typeface="Lucida Grande" panose="020B0600040502020204" pitchFamily="34" charset="0"/>
              </a:rPr>
              <a:t>planned</a:t>
            </a:r>
            <a:r>
              <a:rPr lang="it-IT" dirty="0">
                <a:latin typeface="Lucida Grande" panose="020B0600040502020204" pitchFamily="34" charset="0"/>
              </a:rPr>
              <a:t> on </a:t>
            </a:r>
            <a:r>
              <a:rPr lang="it-IT" dirty="0" err="1">
                <a:latin typeface="Lucida Grande" panose="020B0600040502020204" pitchFamily="34" charset="0"/>
              </a:rPr>
              <a:t>possible</a:t>
            </a:r>
            <a:r>
              <a:rPr lang="it-IT" dirty="0">
                <a:latin typeface="Lucida Grande" panose="020B0600040502020204" pitchFamily="34" charset="0"/>
              </a:rPr>
              <a:t>  joint use of ESA and JAXA </a:t>
            </a:r>
            <a:r>
              <a:rPr lang="it-IT" dirty="0" err="1">
                <a:latin typeface="Lucida Grande" panose="020B0600040502020204" pitchFamily="34" charset="0"/>
              </a:rPr>
              <a:t>missions</a:t>
            </a:r>
            <a:r>
              <a:rPr lang="it-IT" dirty="0">
                <a:latin typeface="Lucida Grande" panose="020B0600040502020204" pitchFamily="34" charset="0"/>
              </a:rPr>
              <a:t> and data </a:t>
            </a:r>
          </a:p>
          <a:p>
            <a:pPr marL="171450" indent="-171450">
              <a:buFont typeface="Arial" panose="020B0604020202020204" pitchFamily="34" charset="0"/>
              <a:buChar char="•"/>
            </a:pPr>
            <a:r>
              <a:rPr lang="it-IT" dirty="0">
                <a:latin typeface="Lucida Grande" panose="020B0600040502020204" pitchFamily="34" charset="0"/>
              </a:rPr>
              <a:t>JAXA </a:t>
            </a:r>
            <a:r>
              <a:rPr lang="it-IT" dirty="0" err="1">
                <a:latin typeface="Lucida Grande" panose="020B0600040502020204" pitchFamily="34" charset="0"/>
              </a:rPr>
              <a:t>could</a:t>
            </a:r>
            <a:r>
              <a:rPr lang="it-IT" dirty="0">
                <a:latin typeface="Lucida Grande" panose="020B0600040502020204" pitchFamily="34" charset="0"/>
              </a:rPr>
              <a:t> </a:t>
            </a:r>
            <a:r>
              <a:rPr lang="it-IT" dirty="0" err="1">
                <a:latin typeface="Lucida Grande" panose="020B0600040502020204" pitchFamily="34" charset="0"/>
              </a:rPr>
              <a:t>provide</a:t>
            </a:r>
            <a:r>
              <a:rPr lang="it-IT" dirty="0">
                <a:latin typeface="Lucida Grande" panose="020B0600040502020204" pitchFamily="34" charset="0"/>
              </a:rPr>
              <a:t> GOSAT-2 CO</a:t>
            </a:r>
            <a:r>
              <a:rPr lang="it-IT" baseline="-25000" dirty="0">
                <a:latin typeface="Lucida Grande" panose="020B0600040502020204" pitchFamily="34" charset="0"/>
              </a:rPr>
              <a:t>2</a:t>
            </a:r>
            <a:r>
              <a:rPr lang="it-IT" dirty="0">
                <a:latin typeface="Lucida Grande" panose="020B0600040502020204" pitchFamily="34" charset="0"/>
              </a:rPr>
              <a:t>  data,  ALOS 2 data and, </a:t>
            </a:r>
            <a:r>
              <a:rPr lang="it-IT" dirty="0" err="1">
                <a:latin typeface="Lucida Grande" panose="020B0600040502020204" pitchFamily="34" charset="0"/>
              </a:rPr>
              <a:t>possibly</a:t>
            </a:r>
            <a:r>
              <a:rPr lang="it-IT" dirty="0">
                <a:latin typeface="Lucida Grande" panose="020B0600040502020204" pitchFamily="34" charset="0"/>
              </a:rPr>
              <a:t> </a:t>
            </a:r>
            <a:r>
              <a:rPr lang="it-IT" dirty="0" err="1">
                <a:latin typeface="Lucida Grande" panose="020B0600040502020204" pitchFamily="34" charset="0"/>
              </a:rPr>
              <a:t>other</a:t>
            </a:r>
            <a:r>
              <a:rPr lang="it-IT" dirty="0">
                <a:latin typeface="Lucida Grande" panose="020B0600040502020204" pitchFamily="34" charset="0"/>
              </a:rPr>
              <a:t> satellite </a:t>
            </a:r>
            <a:r>
              <a:rPr lang="it-IT" dirty="0" err="1">
                <a:latin typeface="Lucida Grande" panose="020B0600040502020204" pitchFamily="34" charset="0"/>
              </a:rPr>
              <a:t>capabilities</a:t>
            </a:r>
            <a:endParaRPr lang="it-IT" dirty="0">
              <a:latin typeface="Lucida Grande" panose="020B0600040502020204" pitchFamily="34" charset="0"/>
            </a:endParaRPr>
          </a:p>
          <a:p>
            <a:pPr marL="171450" indent="-171450">
              <a:buFont typeface="Arial" panose="020B0604020202020204" pitchFamily="34" charset="0"/>
              <a:buChar char="•"/>
            </a:pPr>
            <a:r>
              <a:rPr lang="it-IT" dirty="0">
                <a:latin typeface="Lucida Grande" panose="020B0600040502020204" pitchFamily="34" charset="0"/>
              </a:rPr>
              <a:t>Meeting with JAXA </a:t>
            </a:r>
            <a:r>
              <a:rPr lang="it-IT" dirty="0" err="1">
                <a:latin typeface="Lucida Grande" panose="020B0600040502020204" pitchFamily="34" charset="0"/>
              </a:rPr>
              <a:t>is</a:t>
            </a:r>
            <a:r>
              <a:rPr lang="it-IT" dirty="0">
                <a:latin typeface="Lucida Grande" panose="020B0600040502020204" pitchFamily="34" charset="0"/>
              </a:rPr>
              <a:t> </a:t>
            </a:r>
            <a:r>
              <a:rPr lang="it-IT" dirty="0" err="1">
                <a:latin typeface="Lucida Grande" panose="020B0600040502020204" pitchFamily="34" charset="0"/>
              </a:rPr>
              <a:t>planned</a:t>
            </a:r>
            <a:r>
              <a:rPr lang="it-IT" dirty="0">
                <a:latin typeface="Lucida Grande" panose="020B0600040502020204" pitchFamily="34" charset="0"/>
              </a:rPr>
              <a:t> on 14 April </a:t>
            </a:r>
          </a:p>
          <a:p>
            <a:pPr marL="171450" indent="-171450">
              <a:buFont typeface="Arial" panose="020B0604020202020204" pitchFamily="34" charset="0"/>
              <a:buChar char="•"/>
            </a:pPr>
            <a:endParaRPr lang="it-IT" dirty="0">
              <a:latin typeface="Lucida Grande" panose="020B0600040502020204" pitchFamily="34" charset="0"/>
            </a:endParaRPr>
          </a:p>
          <a:p>
            <a:pPr marL="0" indent="0">
              <a:buFont typeface="Arial" panose="020B0604020202020204" pitchFamily="34" charset="0"/>
              <a:buNone/>
            </a:pPr>
            <a:r>
              <a:rPr lang="it-IT" b="1" dirty="0">
                <a:latin typeface="Lucida Grande" panose="020B0600040502020204" pitchFamily="34" charset="0"/>
              </a:rPr>
              <a:t>NASA</a:t>
            </a:r>
          </a:p>
          <a:p>
            <a:pPr marL="171450" indent="-171450">
              <a:buFont typeface="Arial" panose="020B0604020202020204" pitchFamily="34" charset="0"/>
              <a:buChar char="•"/>
            </a:pPr>
            <a:r>
              <a:rPr lang="it-IT" dirty="0">
                <a:latin typeface="Lucida Grande" panose="020B0600040502020204" pitchFamily="34" charset="0"/>
              </a:rPr>
              <a:t>Meeting </a:t>
            </a:r>
            <a:r>
              <a:rPr lang="it-IT" dirty="0" err="1">
                <a:latin typeface="Lucida Grande" panose="020B0600040502020204" pitchFamily="34" charset="0"/>
              </a:rPr>
              <a:t>between</a:t>
            </a:r>
            <a:r>
              <a:rPr lang="it-IT" dirty="0">
                <a:latin typeface="Lucida Grande" panose="020B0600040502020204" pitchFamily="34" charset="0"/>
              </a:rPr>
              <a:t> NASA Administrator </a:t>
            </a:r>
            <a:r>
              <a:rPr lang="it-IT" dirty="0" err="1">
                <a:latin typeface="Lucida Grande" panose="020B0600040502020204" pitchFamily="34" charset="0"/>
              </a:rPr>
              <a:t>Jim</a:t>
            </a:r>
            <a:r>
              <a:rPr lang="it-IT" dirty="0">
                <a:latin typeface="Lucida Grande" panose="020B0600040502020204" pitchFamily="34" charset="0"/>
              </a:rPr>
              <a:t> </a:t>
            </a:r>
            <a:r>
              <a:rPr lang="it-IT" dirty="0" err="1">
                <a:latin typeface="Lucida Grande" panose="020B0600040502020204" pitchFamily="34" charset="0"/>
              </a:rPr>
              <a:t>Brindestine</a:t>
            </a:r>
            <a:r>
              <a:rPr lang="it-IT" dirty="0">
                <a:latin typeface="Lucida Grande" panose="020B0600040502020204" pitchFamily="34" charset="0"/>
              </a:rPr>
              <a:t> and ESA DG </a:t>
            </a:r>
            <a:r>
              <a:rPr lang="it-IT" dirty="0" err="1">
                <a:latin typeface="Lucida Grande" panose="020B0600040502020204" pitchFamily="34" charset="0"/>
              </a:rPr>
              <a:t>was</a:t>
            </a:r>
            <a:r>
              <a:rPr lang="it-IT" dirty="0">
                <a:latin typeface="Lucida Grande" panose="020B0600040502020204" pitchFamily="34" charset="0"/>
              </a:rPr>
              <a:t> </a:t>
            </a:r>
            <a:r>
              <a:rPr lang="it-IT" dirty="0" err="1">
                <a:latin typeface="Lucida Grande" panose="020B0600040502020204" pitchFamily="34" charset="0"/>
              </a:rPr>
              <a:t>organised</a:t>
            </a:r>
            <a:r>
              <a:rPr lang="it-IT" dirty="0">
                <a:latin typeface="Lucida Grande" panose="020B0600040502020204" pitchFamily="34" charset="0"/>
              </a:rPr>
              <a:t> on 3 </a:t>
            </a:r>
            <a:r>
              <a:rPr lang="it-IT" dirty="0" err="1">
                <a:latin typeface="Lucida Grande" panose="020B0600040502020204" pitchFamily="34" charset="0"/>
              </a:rPr>
              <a:t>april</a:t>
            </a:r>
            <a:r>
              <a:rPr lang="it-IT" dirty="0">
                <a:latin typeface="Lucida Grande" panose="020B0600040502020204" pitchFamily="34" charset="0"/>
              </a:rPr>
              <a:t> (with D-EOP)</a:t>
            </a:r>
          </a:p>
          <a:p>
            <a:pPr marL="171450" indent="-171450">
              <a:buFont typeface="Arial" panose="020B0604020202020204" pitchFamily="34" charset="0"/>
              <a:buChar char="•"/>
            </a:pPr>
            <a:r>
              <a:rPr lang="it-IT" dirty="0">
                <a:latin typeface="Lucida Grande" panose="020B0600040502020204" pitchFamily="34" charset="0"/>
              </a:rPr>
              <a:t>NASA Administrator </a:t>
            </a:r>
            <a:r>
              <a:rPr lang="it-IT" dirty="0" err="1">
                <a:latin typeface="Lucida Grande" panose="020B0600040502020204" pitchFamily="34" charset="0"/>
              </a:rPr>
              <a:t>underlined</a:t>
            </a:r>
            <a:r>
              <a:rPr lang="it-IT" dirty="0">
                <a:latin typeface="Lucida Grande" panose="020B0600040502020204" pitchFamily="34" charset="0"/>
              </a:rPr>
              <a:t> </a:t>
            </a:r>
            <a:r>
              <a:rPr lang="it-IT" dirty="0" err="1">
                <a:latin typeface="Lucida Grande" panose="020B0600040502020204" pitchFamily="34" charset="0"/>
              </a:rPr>
              <a:t>that</a:t>
            </a:r>
            <a:r>
              <a:rPr lang="it-IT" dirty="0">
                <a:latin typeface="Lucida Grande" panose="020B0600040502020204" pitchFamily="34" charset="0"/>
              </a:rPr>
              <a:t> </a:t>
            </a:r>
            <a:r>
              <a:rPr lang="it-IT" dirty="0" err="1">
                <a:latin typeface="Lucida Grande" panose="020B0600040502020204" pitchFamily="34" charset="0"/>
              </a:rPr>
              <a:t>this</a:t>
            </a:r>
            <a:r>
              <a:rPr lang="it-IT" dirty="0">
                <a:latin typeface="Lucida Grande" panose="020B0600040502020204" pitchFamily="34" charset="0"/>
              </a:rPr>
              <a:t> </a:t>
            </a:r>
            <a:r>
              <a:rPr lang="it-IT" dirty="0" err="1">
                <a:latin typeface="Lucida Grande" panose="020B0600040502020204" pitchFamily="34" charset="0"/>
              </a:rPr>
              <a:t>pandemic</a:t>
            </a:r>
            <a:r>
              <a:rPr lang="it-IT" dirty="0">
                <a:latin typeface="Lucida Grande" panose="020B0600040502020204" pitchFamily="34" charset="0"/>
              </a:rPr>
              <a:t> </a:t>
            </a:r>
            <a:r>
              <a:rPr lang="it-IT" dirty="0" err="1">
                <a:latin typeface="Lucida Grande" panose="020B0600040502020204" pitchFamily="34" charset="0"/>
              </a:rPr>
              <a:t>is</a:t>
            </a:r>
            <a:r>
              <a:rPr lang="it-IT" dirty="0">
                <a:latin typeface="Lucida Grande" panose="020B0600040502020204" pitchFamily="34" charset="0"/>
              </a:rPr>
              <a:t> an </a:t>
            </a:r>
            <a:r>
              <a:rPr lang="it-IT" dirty="0" err="1">
                <a:latin typeface="Lucida Grande" panose="020B0600040502020204" pitchFamily="34" charset="0"/>
              </a:rPr>
              <a:t>opportunity</a:t>
            </a:r>
            <a:r>
              <a:rPr lang="it-IT" dirty="0">
                <a:latin typeface="Lucida Grande" panose="020B0600040502020204" pitchFamily="34" charset="0"/>
              </a:rPr>
              <a:t> to </a:t>
            </a:r>
            <a:r>
              <a:rPr lang="it-IT" dirty="0" err="1">
                <a:latin typeface="Lucida Grande" panose="020B0600040502020204" pitchFamily="34" charset="0"/>
              </a:rPr>
              <a:t>observe</a:t>
            </a:r>
            <a:r>
              <a:rPr lang="it-IT" dirty="0">
                <a:latin typeface="Lucida Grande" panose="020B0600040502020204" pitchFamily="34" charset="0"/>
              </a:rPr>
              <a:t> and monitor the Earth System and </a:t>
            </a:r>
            <a:r>
              <a:rPr lang="it-IT" dirty="0" err="1">
                <a:latin typeface="Lucida Grande" panose="020B0600040502020204" pitchFamily="34" charset="0"/>
              </a:rPr>
              <a:t>noted</a:t>
            </a:r>
            <a:r>
              <a:rPr lang="it-IT" dirty="0">
                <a:latin typeface="Lucida Grande" panose="020B0600040502020204" pitchFamily="34" charset="0"/>
              </a:rPr>
              <a:t> the </a:t>
            </a:r>
            <a:r>
              <a:rPr lang="it-IT" dirty="0" err="1">
                <a:latin typeface="Lucida Grande" panose="020B0600040502020204" pitchFamily="34" charset="0"/>
              </a:rPr>
              <a:t>reduction</a:t>
            </a:r>
            <a:r>
              <a:rPr lang="it-IT" dirty="0">
                <a:latin typeface="Lucida Grande" panose="020B0600040502020204" pitchFamily="34" charset="0"/>
              </a:rPr>
              <a:t> of NO2 </a:t>
            </a:r>
            <a:r>
              <a:rPr lang="it-IT" dirty="0" err="1">
                <a:latin typeface="Lucida Grande" panose="020B0600040502020204" pitchFamily="34" charset="0"/>
              </a:rPr>
              <a:t>level</a:t>
            </a:r>
            <a:r>
              <a:rPr lang="it-IT" dirty="0">
                <a:latin typeface="Lucida Grande" panose="020B0600040502020204" pitchFamily="34" charset="0"/>
              </a:rPr>
              <a:t>.</a:t>
            </a:r>
          </a:p>
          <a:p>
            <a:pPr marL="171450" indent="-171450">
              <a:buFont typeface="Arial" panose="020B0604020202020204" pitchFamily="34" charset="0"/>
              <a:buChar char="•"/>
            </a:pPr>
            <a:r>
              <a:rPr lang="it-IT" dirty="0" err="1">
                <a:latin typeface="Lucida Grande" panose="020B0600040502020204" pitchFamily="34" charset="0"/>
              </a:rPr>
              <a:t>It</a:t>
            </a:r>
            <a:r>
              <a:rPr lang="it-IT" dirty="0">
                <a:latin typeface="Lucida Grande" panose="020B0600040502020204" pitchFamily="34" charset="0"/>
              </a:rPr>
              <a:t> </a:t>
            </a:r>
            <a:r>
              <a:rPr lang="it-IT" dirty="0" err="1">
                <a:latin typeface="Lucida Grande" panose="020B0600040502020204" pitchFamily="34" charset="0"/>
              </a:rPr>
              <a:t>was</a:t>
            </a:r>
            <a:r>
              <a:rPr lang="it-IT" dirty="0">
                <a:latin typeface="Lucida Grande" panose="020B0600040502020204" pitchFamily="34" charset="0"/>
              </a:rPr>
              <a:t> </a:t>
            </a:r>
            <a:r>
              <a:rPr lang="it-IT" dirty="0" err="1">
                <a:latin typeface="Lucida Grande" panose="020B0600040502020204" pitchFamily="34" charset="0"/>
              </a:rPr>
              <a:t>agreed</a:t>
            </a:r>
            <a:r>
              <a:rPr lang="it-IT" dirty="0">
                <a:latin typeface="Lucida Grande" panose="020B0600040502020204" pitchFamily="34" charset="0"/>
              </a:rPr>
              <a:t> to </a:t>
            </a:r>
            <a:r>
              <a:rPr lang="it-IT" dirty="0" err="1">
                <a:latin typeface="Lucida Grande" panose="020B0600040502020204" pitchFamily="34" charset="0"/>
              </a:rPr>
              <a:t>organise</a:t>
            </a:r>
            <a:r>
              <a:rPr lang="it-IT" dirty="0">
                <a:latin typeface="Lucida Grande" panose="020B0600040502020204" pitchFamily="34" charset="0"/>
              </a:rPr>
              <a:t> a </a:t>
            </a:r>
            <a:r>
              <a:rPr lang="it-IT" dirty="0" err="1">
                <a:latin typeface="Lucida Grande" panose="020B0600040502020204" pitchFamily="34" charset="0"/>
              </a:rPr>
              <a:t>dedicated</a:t>
            </a:r>
            <a:r>
              <a:rPr lang="it-IT" dirty="0">
                <a:latin typeface="Lucida Grande" panose="020B0600040502020204" pitchFamily="34" charset="0"/>
              </a:rPr>
              <a:t> meeting </a:t>
            </a:r>
            <a:r>
              <a:rPr lang="it-IT" dirty="0" err="1">
                <a:latin typeface="Lucida Grande" panose="020B0600040502020204" pitchFamily="34" charset="0"/>
              </a:rPr>
              <a:t>between</a:t>
            </a:r>
            <a:r>
              <a:rPr lang="it-IT" dirty="0">
                <a:latin typeface="Lucida Grande" panose="020B0600040502020204" pitchFamily="34" charset="0"/>
              </a:rPr>
              <a:t> the Associate Administrator Thomas </a:t>
            </a:r>
            <a:r>
              <a:rPr lang="it-IT" dirty="0" err="1">
                <a:latin typeface="Lucida Grande" panose="020B0600040502020204" pitchFamily="34" charset="0"/>
              </a:rPr>
              <a:t>Zurbuchen</a:t>
            </a:r>
            <a:r>
              <a:rPr lang="it-IT" dirty="0">
                <a:latin typeface="Lucida Grande" panose="020B0600040502020204" pitchFamily="34" charset="0"/>
              </a:rPr>
              <a:t> and Josef </a:t>
            </a:r>
            <a:r>
              <a:rPr lang="it-IT" dirty="0" err="1">
                <a:latin typeface="Lucida Grande" panose="020B0600040502020204" pitchFamily="34" charset="0"/>
              </a:rPr>
              <a:t>Aschbacher</a:t>
            </a:r>
            <a:r>
              <a:rPr lang="it-IT" dirty="0">
                <a:latin typeface="Lucida Grande" panose="020B0600040502020204" pitchFamily="34" charset="0"/>
              </a:rPr>
              <a:t> to </a:t>
            </a:r>
            <a:r>
              <a:rPr lang="it-IT" dirty="0" err="1">
                <a:latin typeface="Lucida Grande" panose="020B0600040502020204" pitchFamily="34" charset="0"/>
              </a:rPr>
              <a:t>discuss</a:t>
            </a:r>
            <a:r>
              <a:rPr lang="it-IT" dirty="0">
                <a:latin typeface="Lucida Grande" panose="020B0600040502020204" pitchFamily="34" charset="0"/>
              </a:rPr>
              <a:t> </a:t>
            </a:r>
            <a:r>
              <a:rPr lang="it-IT" dirty="0" err="1">
                <a:latin typeface="Lucida Grande" panose="020B0600040502020204" pitchFamily="34" charset="0"/>
              </a:rPr>
              <a:t>potential</a:t>
            </a:r>
            <a:r>
              <a:rPr lang="it-IT" dirty="0">
                <a:latin typeface="Lucida Grande" panose="020B0600040502020204" pitchFamily="34" charset="0"/>
              </a:rPr>
              <a:t> </a:t>
            </a:r>
            <a:r>
              <a:rPr lang="it-IT" dirty="0" err="1">
                <a:latin typeface="Lucida Grande" panose="020B0600040502020204" pitchFamily="34" charset="0"/>
              </a:rPr>
              <a:t>coordination</a:t>
            </a:r>
            <a:r>
              <a:rPr lang="it-IT" dirty="0">
                <a:latin typeface="Lucida Grande" panose="020B0600040502020204" pitchFamily="34" charset="0"/>
              </a:rPr>
              <a:t> and </a:t>
            </a:r>
            <a:r>
              <a:rPr lang="it-IT" dirty="0" err="1">
                <a:latin typeface="Lucida Grande" panose="020B0600040502020204" pitchFamily="34" charset="0"/>
              </a:rPr>
              <a:t>cooperation</a:t>
            </a:r>
            <a:r>
              <a:rPr lang="it-IT" dirty="0">
                <a:latin typeface="Lucida Grande" panose="020B0600040502020204" pitchFamily="34" charset="0"/>
              </a:rPr>
              <a:t> on EO and COVID-19</a:t>
            </a:r>
          </a:p>
          <a:p>
            <a:pPr marL="171450" indent="-171450">
              <a:buFont typeface="Arial" panose="020B0604020202020204" pitchFamily="34" charset="0"/>
              <a:buChar char="•"/>
            </a:pPr>
            <a:r>
              <a:rPr lang="it-IT" dirty="0" err="1">
                <a:latin typeface="Lucida Grande" panose="020B0600040502020204" pitchFamily="34" charset="0"/>
              </a:rPr>
              <a:t>Cooperation</a:t>
            </a:r>
            <a:r>
              <a:rPr lang="it-IT" dirty="0">
                <a:latin typeface="Lucida Grande" panose="020B0600040502020204" pitchFamily="34" charset="0"/>
              </a:rPr>
              <a:t> </a:t>
            </a:r>
            <a:r>
              <a:rPr lang="it-IT" dirty="0" err="1">
                <a:latin typeface="Lucida Grande" panose="020B0600040502020204" pitchFamily="34" charset="0"/>
              </a:rPr>
              <a:t>could</a:t>
            </a:r>
            <a:r>
              <a:rPr lang="it-IT" dirty="0">
                <a:latin typeface="Lucida Grande" panose="020B0600040502020204" pitchFamily="34" charset="0"/>
              </a:rPr>
              <a:t> involve </a:t>
            </a:r>
            <a:r>
              <a:rPr lang="it-IT" dirty="0" err="1">
                <a:latin typeface="Lucida Grande" panose="020B0600040502020204" pitchFamily="34" charset="0"/>
              </a:rPr>
              <a:t>possible</a:t>
            </a:r>
            <a:r>
              <a:rPr lang="it-IT" dirty="0">
                <a:latin typeface="Lucida Grande" panose="020B0600040502020204" pitchFamily="34" charset="0"/>
              </a:rPr>
              <a:t> joint </a:t>
            </a:r>
            <a:r>
              <a:rPr lang="it-IT" dirty="0" err="1">
                <a:latin typeface="Lucida Grande" panose="020B0600040502020204" pitchFamily="34" charset="0"/>
              </a:rPr>
              <a:t>utilisation</a:t>
            </a:r>
            <a:r>
              <a:rPr lang="it-IT" dirty="0">
                <a:latin typeface="Lucida Grande" panose="020B0600040502020204" pitchFamily="34" charset="0"/>
              </a:rPr>
              <a:t> of data from ESA and NASA </a:t>
            </a:r>
            <a:r>
              <a:rPr lang="it-IT" dirty="0" err="1">
                <a:latin typeface="Lucida Grande" panose="020B0600040502020204" pitchFamily="34" charset="0"/>
              </a:rPr>
              <a:t>missions</a:t>
            </a:r>
            <a:r>
              <a:rPr lang="it-IT" dirty="0">
                <a:latin typeface="Lucida Grande" panose="020B0600040502020204" pitchFamily="34" charset="0"/>
              </a:rPr>
              <a:t>, </a:t>
            </a:r>
            <a:r>
              <a:rPr lang="it-IT" dirty="0" err="1">
                <a:latin typeface="Lucida Grande" panose="020B0600040502020204" pitchFamily="34" charset="0"/>
              </a:rPr>
              <a:t>coordinated</a:t>
            </a:r>
            <a:r>
              <a:rPr lang="it-IT" dirty="0">
                <a:latin typeface="Lucida Grande" panose="020B0600040502020204" pitchFamily="34" charset="0"/>
              </a:rPr>
              <a:t> </a:t>
            </a:r>
            <a:r>
              <a:rPr lang="it-IT" dirty="0" err="1">
                <a:latin typeface="Lucida Grande" panose="020B0600040502020204" pitchFamily="34" charset="0"/>
              </a:rPr>
              <a:t>observations</a:t>
            </a:r>
            <a:r>
              <a:rPr lang="it-IT" dirty="0">
                <a:latin typeface="Lucida Grande" panose="020B0600040502020204" pitchFamily="34" charset="0"/>
              </a:rPr>
              <a:t>, impact of </a:t>
            </a:r>
            <a:r>
              <a:rPr lang="it-IT" dirty="0" err="1">
                <a:latin typeface="Lucida Grande" panose="020B0600040502020204" pitchFamily="34" charset="0"/>
              </a:rPr>
              <a:t>forecasts</a:t>
            </a:r>
            <a:r>
              <a:rPr lang="it-IT" dirty="0">
                <a:latin typeface="Lucida Grande" panose="020B0600040502020204" pitchFamily="34" charset="0"/>
              </a:rPr>
              <a:t>, </a:t>
            </a:r>
            <a:r>
              <a:rPr lang="it-IT" dirty="0" err="1">
                <a:latin typeface="Lucida Grande" panose="020B0600040502020204" pitchFamily="34" charset="0"/>
              </a:rPr>
              <a:t>cloud</a:t>
            </a:r>
            <a:r>
              <a:rPr lang="it-IT" dirty="0">
                <a:latin typeface="Lucida Grande" panose="020B0600040502020204" pitchFamily="34" charset="0"/>
              </a:rPr>
              <a:t> </a:t>
            </a:r>
            <a:r>
              <a:rPr lang="it-IT" dirty="0" err="1">
                <a:latin typeface="Lucida Grande" panose="020B0600040502020204" pitchFamily="34" charset="0"/>
              </a:rPr>
              <a:t>formation</a:t>
            </a:r>
            <a:r>
              <a:rPr lang="it-IT" dirty="0">
                <a:latin typeface="Lucida Grande" panose="020B0600040502020204" pitchFamily="34" charset="0"/>
              </a:rPr>
              <a:t> etc.</a:t>
            </a:r>
          </a:p>
          <a:p>
            <a:pPr marL="171450" indent="-171450">
              <a:buFont typeface="Arial" panose="020B0604020202020204" pitchFamily="34" charset="0"/>
              <a:buChar char="•"/>
            </a:pPr>
            <a:r>
              <a:rPr lang="it-IT" dirty="0">
                <a:latin typeface="Lucida Grande" panose="020B0600040502020204" pitchFamily="34" charset="0"/>
              </a:rPr>
              <a:t>Meeting with NASA </a:t>
            </a:r>
            <a:r>
              <a:rPr lang="it-IT" dirty="0" err="1">
                <a:latin typeface="Lucida Grande" panose="020B0600040502020204" pitchFamily="34" charset="0"/>
              </a:rPr>
              <a:t>is</a:t>
            </a:r>
            <a:r>
              <a:rPr lang="it-IT" dirty="0">
                <a:latin typeface="Lucida Grande" panose="020B0600040502020204" pitchFamily="34" charset="0"/>
              </a:rPr>
              <a:t> </a:t>
            </a:r>
            <a:r>
              <a:rPr lang="it-IT" dirty="0" err="1">
                <a:latin typeface="Lucida Grande" panose="020B0600040502020204" pitchFamily="34" charset="0"/>
              </a:rPr>
              <a:t>planned</a:t>
            </a:r>
            <a:r>
              <a:rPr lang="it-IT" dirty="0">
                <a:latin typeface="Lucida Grande" panose="020B0600040502020204" pitchFamily="34" charset="0"/>
              </a:rPr>
              <a:t> on 14 April.</a:t>
            </a:r>
            <a:endParaRPr lang="it-IT" dirty="0">
              <a:effectLst/>
              <a:latin typeface="Lucida Grande" panose="020B0600040502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34</a:t>
            </a:fld>
            <a:endParaRPr lang="en-US" dirty="0"/>
          </a:p>
        </p:txBody>
      </p:sp>
    </p:spTree>
    <p:extLst>
      <p:ext uri="{BB962C8B-B14F-4D97-AF65-F5344CB8AC3E}">
        <p14:creationId xmlns:p14="http://schemas.microsoft.com/office/powerpoint/2010/main" val="256955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873119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579118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ESTO:</a:t>
            </a:r>
            <a:r>
              <a:rPr lang="en-GB" dirty="0"/>
              <a:t> Earth Science Technology Office – NASA</a:t>
            </a:r>
          </a:p>
          <a:p>
            <a:r>
              <a:rPr lang="en-GB" dirty="0"/>
              <a:t>NOTE THAT AN TEM HAS BEEN SLIGHTLY MODIFIED, FROM “OTHER AREAS” TO “SPECIAL AREAS”</a:t>
            </a:r>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134816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338552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endParaRPr lang="en-GB" sz="1200" dirty="0"/>
          </a:p>
          <a:p>
            <a:pPr marL="85725" marR="0" lvl="0" indent="0" algn="l" defTabSz="914400" rtl="0" eaLnBrk="1" fontAlgn="base" latinLnBrk="0" hangingPunct="1">
              <a:lnSpc>
                <a:spcPct val="100000"/>
              </a:lnSpc>
              <a:spcBef>
                <a:spcPct val="30000"/>
              </a:spcBef>
              <a:spcAft>
                <a:spcPct val="0"/>
              </a:spcAft>
              <a:buClrTx/>
              <a:buSzTx/>
              <a:buFontTx/>
              <a:buNone/>
              <a:tabLst/>
              <a:defRPr/>
            </a:pPr>
            <a:r>
              <a:rPr lang="en-GB" sz="1200" dirty="0"/>
              <a:t>NASA &amp; ESA are discussing scenarios for establishing a joint constellation by aligning the ongoing NASA </a:t>
            </a:r>
            <a:r>
              <a:rPr lang="en-GB" sz="1200" dirty="0">
                <a:solidFill>
                  <a:schemeClr val="accent1"/>
                </a:solidFill>
              </a:rPr>
              <a:t>Mass Change Designated Observable</a:t>
            </a:r>
            <a:r>
              <a:rPr lang="en-GB" sz="1200" dirty="0"/>
              <a:t> (MCDO) and the preparatory activities for Phase-A (early 2021) of </a:t>
            </a:r>
            <a:r>
              <a:rPr lang="en-GB" sz="1200" dirty="0">
                <a:solidFill>
                  <a:schemeClr val="accent1"/>
                </a:solidFill>
              </a:rPr>
              <a:t>Next Generation Gravity Mission</a:t>
            </a:r>
            <a:r>
              <a:rPr lang="en-GB" sz="1200" dirty="0"/>
              <a:t> (NGGM) in ESA. The agencies have agreed to cooperate towards preparing User and Mission Requirement Documents and defining support science study activities. </a:t>
            </a:r>
          </a:p>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3550094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r>
              <a:rPr lang="en-US" dirty="0"/>
              <a:t>Additional</a:t>
            </a:r>
            <a:r>
              <a:rPr lang="en-US" baseline="0" dirty="0"/>
              <a:t> notes from AJSST members: Please, write your full name and comments here.</a:t>
            </a:r>
            <a:endParaRPr lang="en-US" dirty="0"/>
          </a:p>
          <a:p>
            <a:pPr marL="171450" indent="-171450">
              <a:buFont typeface="Arial"/>
              <a:buChar char="•"/>
            </a:pPr>
            <a:endParaRPr lang="en-US" dirty="0"/>
          </a:p>
        </p:txBody>
      </p:sp>
    </p:spTree>
    <p:extLst>
      <p:ext uri="{BB962C8B-B14F-4D97-AF65-F5344CB8AC3E}">
        <p14:creationId xmlns:p14="http://schemas.microsoft.com/office/powerpoint/2010/main" val="415583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E5BE57E-16DC-4205-B10A-A2864FF6A95E}" type="slidenum">
              <a:rPr lang="en-US">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283751634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9.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61.jpe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Master" Target="../slideMasters/slideMaster10.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1.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87.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89.png"/><Relationship Id="rId1" Type="http://schemas.openxmlformats.org/officeDocument/2006/relationships/slideMaster" Target="../slideMasters/slideMaster10.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8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90.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99.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92.png"/><Relationship Id="rId12" Type="http://schemas.openxmlformats.org/officeDocument/2006/relationships/image" Target="../media/image94.png"/><Relationship Id="rId17" Type="http://schemas.openxmlformats.org/officeDocument/2006/relationships/image" Target="../media/image48.png"/><Relationship Id="rId25" Type="http://schemas.openxmlformats.org/officeDocument/2006/relationships/image" Target="../media/image98.png"/><Relationship Id="rId2" Type="http://schemas.openxmlformats.org/officeDocument/2006/relationships/image" Target="../media/image91.jpeg"/><Relationship Id="rId16" Type="http://schemas.openxmlformats.org/officeDocument/2006/relationships/image" Target="../media/image95.png"/><Relationship Id="rId20" Type="http://schemas.openxmlformats.org/officeDocument/2006/relationships/image" Target="../media/image97.png"/><Relationship Id="rId29" Type="http://schemas.openxmlformats.org/officeDocument/2006/relationships/image" Target="../media/image60.png"/><Relationship Id="rId1" Type="http://schemas.openxmlformats.org/officeDocument/2006/relationships/slideMaster" Target="../slideMasters/slideMaster1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96.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100.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1.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2.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3.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4.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5.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106.jpe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Master" Target="../slideMasters/slideMaster10.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7.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8.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12.png"/><Relationship Id="rId18" Type="http://schemas.openxmlformats.org/officeDocument/2006/relationships/image" Target="../media/image17.png"/><Relationship Id="rId26" Type="http://schemas.openxmlformats.org/officeDocument/2006/relationships/image" Target="../media/image11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110.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48.png"/><Relationship Id="rId20" Type="http://schemas.openxmlformats.org/officeDocument/2006/relationships/image" Target="../media/image113.png"/><Relationship Id="rId1" Type="http://schemas.openxmlformats.org/officeDocument/2006/relationships/slideMaster" Target="../slideMasters/slideMaster11.xml"/><Relationship Id="rId6" Type="http://schemas.openxmlformats.org/officeDocument/2006/relationships/image" Target="../media/image109.png"/><Relationship Id="rId11" Type="http://schemas.openxmlformats.org/officeDocument/2006/relationships/image" Target="../media/image111.png"/><Relationship Id="rId24" Type="http://schemas.openxmlformats.org/officeDocument/2006/relationships/image" Target="../media/image11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11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8.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116.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6.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9.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112.png"/><Relationship Id="rId17" Type="http://schemas.openxmlformats.org/officeDocument/2006/relationships/image" Target="../media/image17.png"/><Relationship Id="rId25" Type="http://schemas.openxmlformats.org/officeDocument/2006/relationships/image" Target="../media/image115.png"/><Relationship Id="rId2" Type="http://schemas.openxmlformats.org/officeDocument/2006/relationships/image" Target="../media/image28.jpe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118.gif"/><Relationship Id="rId1" Type="http://schemas.openxmlformats.org/officeDocument/2006/relationships/slideMaster" Target="../slideMasters/slideMaster12.xml"/><Relationship Id="rId6" Type="http://schemas.openxmlformats.org/officeDocument/2006/relationships/image" Target="../media/image109.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4.png"/><Relationship Id="rId15" Type="http://schemas.openxmlformats.org/officeDocument/2006/relationships/image" Target="../media/image48.png"/><Relationship Id="rId23" Type="http://schemas.openxmlformats.org/officeDocument/2006/relationships/image" Target="../media/image23.png"/><Relationship Id="rId28" Type="http://schemas.openxmlformats.org/officeDocument/2006/relationships/image" Target="../media/image110.png"/><Relationship Id="rId10" Type="http://schemas.openxmlformats.org/officeDocument/2006/relationships/image" Target="../media/image111.png"/><Relationship Id="rId19" Type="http://schemas.openxmlformats.org/officeDocument/2006/relationships/image" Target="../media/image113.png"/><Relationship Id="rId4" Type="http://schemas.openxmlformats.org/officeDocument/2006/relationships/image" Target="../media/image1.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30.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61.jpe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Master" Target="../slideMasters/slideMaster13.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1.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87.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89.png"/><Relationship Id="rId1" Type="http://schemas.openxmlformats.org/officeDocument/2006/relationships/slideMaster" Target="../slideMasters/slideMaster13.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8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90.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99.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92.png"/><Relationship Id="rId12" Type="http://schemas.openxmlformats.org/officeDocument/2006/relationships/image" Target="../media/image94.png"/><Relationship Id="rId17" Type="http://schemas.openxmlformats.org/officeDocument/2006/relationships/image" Target="../media/image48.png"/><Relationship Id="rId25" Type="http://schemas.openxmlformats.org/officeDocument/2006/relationships/image" Target="../media/image98.png"/><Relationship Id="rId2" Type="http://schemas.openxmlformats.org/officeDocument/2006/relationships/image" Target="../media/image91.jpeg"/><Relationship Id="rId16" Type="http://schemas.openxmlformats.org/officeDocument/2006/relationships/image" Target="NULL"/><Relationship Id="rId20" Type="http://schemas.openxmlformats.org/officeDocument/2006/relationships/image" Target="../media/image97.png"/><Relationship Id="rId29" Type="http://schemas.openxmlformats.org/officeDocument/2006/relationships/image" Target="../media/image60.png"/><Relationship Id="rId1" Type="http://schemas.openxmlformats.org/officeDocument/2006/relationships/slideMaster" Target="../slideMasters/slideMaster1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96.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100.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1.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2.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3.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4.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5.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106.jpe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Master" Target="../slideMasters/slideMaster13.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7.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8.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4.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61.jpe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Master" Target="../slideMasters/slideMaster15.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1.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87.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89.png"/><Relationship Id="rId1" Type="http://schemas.openxmlformats.org/officeDocument/2006/relationships/slideMaster" Target="../slideMasters/slideMaster15.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8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90.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99.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92.png"/><Relationship Id="rId12" Type="http://schemas.openxmlformats.org/officeDocument/2006/relationships/image" Target="../media/image94.png"/><Relationship Id="rId17" Type="http://schemas.openxmlformats.org/officeDocument/2006/relationships/image" Target="../media/image48.png"/><Relationship Id="rId25" Type="http://schemas.openxmlformats.org/officeDocument/2006/relationships/image" Target="../media/image98.png"/><Relationship Id="rId2" Type="http://schemas.openxmlformats.org/officeDocument/2006/relationships/image" Target="../media/image91.jpeg"/><Relationship Id="rId16" Type="http://schemas.openxmlformats.org/officeDocument/2006/relationships/image" Target="NULL"/><Relationship Id="rId20" Type="http://schemas.openxmlformats.org/officeDocument/2006/relationships/image" Target="../media/image97.png"/><Relationship Id="rId29" Type="http://schemas.openxmlformats.org/officeDocument/2006/relationships/image" Target="../media/image60.png"/><Relationship Id="rId1" Type="http://schemas.openxmlformats.org/officeDocument/2006/relationships/slideMaster" Target="../slideMasters/slideMaster1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96.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100.png"/></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1.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2.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3.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4.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5.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106.jpe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Master" Target="../slideMasters/slideMaster15.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Layouts/_rels/slideLayout19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7.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8.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61.jpe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Master" Target="../slideMasters/slideMaster5.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1.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87.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89.png"/><Relationship Id="rId1" Type="http://schemas.openxmlformats.org/officeDocument/2006/relationships/slideMaster" Target="../slideMasters/slideMaster5.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8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90.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99.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92.png"/><Relationship Id="rId12" Type="http://schemas.openxmlformats.org/officeDocument/2006/relationships/image" Target="../media/image94.png"/><Relationship Id="rId17" Type="http://schemas.openxmlformats.org/officeDocument/2006/relationships/image" Target="../media/image48.png"/><Relationship Id="rId25" Type="http://schemas.openxmlformats.org/officeDocument/2006/relationships/image" Target="../media/image98.png"/><Relationship Id="rId2" Type="http://schemas.openxmlformats.org/officeDocument/2006/relationships/image" Target="../media/image91.jpeg"/><Relationship Id="rId16" Type="http://schemas.openxmlformats.org/officeDocument/2006/relationships/image" Target="../media/image95.png"/><Relationship Id="rId20" Type="http://schemas.openxmlformats.org/officeDocument/2006/relationships/image" Target="../media/image97.png"/><Relationship Id="rId29" Type="http://schemas.openxmlformats.org/officeDocument/2006/relationships/image" Target="../media/image6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96.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100.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1.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2.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3.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4.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5.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106.jpe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Master" Target="../slideMasters/slideMaster5.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7.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8.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61.jpe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Master" Target="../slideMasters/slideMaster6.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1.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87.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89.png"/><Relationship Id="rId1" Type="http://schemas.openxmlformats.org/officeDocument/2006/relationships/slideMaster" Target="../slideMasters/slideMaster6.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8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90.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99.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92.png"/><Relationship Id="rId12" Type="http://schemas.openxmlformats.org/officeDocument/2006/relationships/image" Target="../media/image94.png"/><Relationship Id="rId17" Type="http://schemas.openxmlformats.org/officeDocument/2006/relationships/image" Target="../media/image48.png"/><Relationship Id="rId25" Type="http://schemas.openxmlformats.org/officeDocument/2006/relationships/image" Target="../media/image98.png"/><Relationship Id="rId2" Type="http://schemas.openxmlformats.org/officeDocument/2006/relationships/image" Target="../media/image91.jpeg"/><Relationship Id="rId16" Type="http://schemas.openxmlformats.org/officeDocument/2006/relationships/image" Target="../media/image95.png"/><Relationship Id="rId20" Type="http://schemas.openxmlformats.org/officeDocument/2006/relationships/image" Target="../media/image97.png"/><Relationship Id="rId29"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96.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10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1.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2.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3.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4.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5.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106.jpe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Master" Target="../slideMasters/slideMaster6.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7.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108.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89.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screen">
            <a:extLst>
              <a:ext uri="{28A0092B-C50C-407E-A947-70E740481C1C}">
                <a14:useLocalDpi xmlns:a14="http://schemas.microsoft.com/office/drawing/2010/main"/>
              </a:ext>
            </a:extLst>
          </a:blip>
          <a:srcRect b="-31434"/>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016703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0731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250158"/>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2"/>
            <a:ext cx="2846388" cy="32432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a:t>Click to edit Master text styles</a:t>
            </a:r>
          </a:p>
        </p:txBody>
      </p:sp>
      <p:sp>
        <p:nvSpPr>
          <p:cNvPr id="5" name="Title 1"/>
          <p:cNvSpPr>
            <a:spLocks noGrp="1"/>
          </p:cNvSpPr>
          <p:nvPr>
            <p:ph type="title"/>
          </p:nvPr>
        </p:nvSpPr>
        <p:spPr>
          <a:xfrm>
            <a:off x="143087"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9892534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29"/>
            <a:ext cx="5932800" cy="311621"/>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7"/>
            <a:ext cx="5932800" cy="46434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a:t>Click to edit Master text styles</a:t>
            </a:r>
          </a:p>
        </p:txBody>
      </p:sp>
    </p:spTree>
    <p:extLst>
      <p:ext uri="{BB962C8B-B14F-4D97-AF65-F5344CB8AC3E}">
        <p14:creationId xmlns:p14="http://schemas.microsoft.com/office/powerpoint/2010/main" val="3680282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136519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8" tIns="45709" rIns="91418" bIns="45709"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204974325"/>
      </p:ext>
    </p:extLst>
  </p:cSld>
  <p:clrMapOvr>
    <a:masterClrMapping/>
  </p:clrMapOvr>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0610226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a:t>Click to edit Master text styles</a:t>
            </a:r>
          </a:p>
        </p:txBody>
      </p:sp>
    </p:spTree>
    <p:extLst>
      <p:ext uri="{BB962C8B-B14F-4D97-AF65-F5344CB8AC3E}">
        <p14:creationId xmlns:p14="http://schemas.microsoft.com/office/powerpoint/2010/main" val="19032115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930458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1343526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971842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99305" y="747078"/>
            <a:ext cx="8748000" cy="3823200"/>
          </a:xfrm>
        </p:spPr>
        <p:txBody>
          <a:bodyPr/>
          <a:lstStyle>
            <a:lvl1pPr marL="214313" indent="-214313">
              <a:spcBef>
                <a:spcPts val="324"/>
              </a:spcBef>
              <a:buClr>
                <a:srgbClr val="0070C0"/>
              </a:buClr>
              <a:buFont typeface="Arial" panose="020B0604020202020204" pitchFamily="34" charset="0"/>
              <a:buChar char="•"/>
              <a:defRPr baseline="0"/>
            </a:lvl1pPr>
            <a:lvl2pPr marL="809980" marR="0" indent="0" algn="l" defTabSz="914378" rtl="0" eaLnBrk="1" fontAlgn="base" latinLnBrk="0" hangingPunct="1">
              <a:lnSpc>
                <a:spcPct val="119000"/>
              </a:lnSpc>
              <a:spcBef>
                <a:spcPts val="432"/>
              </a:spcBef>
              <a:spcAft>
                <a:spcPct val="0"/>
              </a:spcAft>
              <a:buClr>
                <a:srgbClr val="0070C0"/>
              </a:buClr>
              <a:buSzTx/>
              <a:buFont typeface="Verdana" panose="020B0604030504040204" pitchFamily="34" charset="0"/>
              <a:buChar char="─"/>
              <a:tabLst/>
              <a:defRPr/>
            </a:lvl2pPr>
            <a:lvl3pPr marL="1693308" indent="-285743">
              <a:buFont typeface="Courier New" panose="02070309020205020404" pitchFamily="49" charset="0"/>
              <a:buChar char="o"/>
              <a:defRPr/>
            </a:lvl3pPr>
          </a:lstStyle>
          <a:p>
            <a:pPr lvl="0"/>
            <a:r>
              <a:rPr lang="en-US" dirty="0"/>
              <a:t>Click to edit Master text styles</a:t>
            </a:r>
          </a:p>
          <a:p>
            <a:pPr marL="285750" indent="-285750">
              <a:spcBef>
                <a:spcPts val="432"/>
              </a:spcBef>
              <a:buClr>
                <a:srgbClr val="0070C0"/>
              </a:buClr>
              <a:buFont typeface="Arial" panose="020B0604020202020204" pitchFamily="34" charset="0"/>
              <a:buChar char="•"/>
            </a:pPr>
            <a:r>
              <a:rPr lang="en-GB" sz="1800" dirty="0"/>
              <a:t>First level. </a:t>
            </a:r>
          </a:p>
          <a:p>
            <a:pPr marL="809980" marR="0" lvl="1" indent="0" algn="l" defTabSz="914378" rtl="0" eaLnBrk="1" fontAlgn="base" latinLnBrk="0" hangingPunct="1">
              <a:lnSpc>
                <a:spcPct val="119000"/>
              </a:lnSpc>
              <a:spcBef>
                <a:spcPts val="432"/>
              </a:spcBef>
              <a:spcAft>
                <a:spcPct val="0"/>
              </a:spcAft>
              <a:buClr>
                <a:srgbClr val="0070C0"/>
              </a:buClr>
              <a:buSzTx/>
              <a:buFont typeface="Verdana" panose="020B0604030504040204" pitchFamily="34" charset="0"/>
              <a:buChar char="─"/>
              <a:tabLst/>
              <a:defRPr/>
            </a:pPr>
            <a:r>
              <a:rPr lang="en-GB" sz="1800" dirty="0"/>
              <a:t> </a:t>
            </a:r>
            <a:r>
              <a:rPr lang="en-US" sz="1800" dirty="0"/>
              <a:t>Second level</a:t>
            </a:r>
          </a:p>
          <a:p>
            <a:pPr lvl="2"/>
            <a:r>
              <a:rPr lang="en-US" dirty="0"/>
              <a:t>Third level</a:t>
            </a:r>
          </a:p>
          <a:p>
            <a:pPr lvl="3"/>
            <a:r>
              <a:rPr lang="en-US" dirty="0"/>
              <a:t>Fourth level</a:t>
            </a:r>
          </a:p>
          <a:p>
            <a:pPr lvl="4"/>
            <a:r>
              <a:rPr lang="en-US" dirty="0"/>
              <a:t>Fifth level</a:t>
            </a:r>
            <a:endParaRPr lang="en-US" noProof="0" dirty="0"/>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44366411"/>
      </p:ext>
    </p:extLst>
  </p:cSld>
  <p:clrMapOvr>
    <a:masterClrMapping/>
  </p:clrMapOvr>
  <p:hf hdr="0" ftr="0"/>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786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139148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a:t>Click to edit Master text styles</a:t>
            </a:r>
          </a:p>
        </p:txBody>
      </p:sp>
    </p:spTree>
    <p:extLst>
      <p:ext uri="{BB962C8B-B14F-4D97-AF65-F5344CB8AC3E}">
        <p14:creationId xmlns:p14="http://schemas.microsoft.com/office/powerpoint/2010/main" val="19970812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826484540"/>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63064288"/>
      </p:ext>
    </p:extLst>
  </p:cSld>
  <p:clrMapOvr>
    <a:masterClrMapping/>
  </p:clrMapOvr>
  <p:hf sldNum="0"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 y="-5954"/>
            <a:ext cx="9148763" cy="5149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4" descr="be.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5" descr="ca.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6" descr="ch.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7" descr="cz.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8" descr="de.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9" descr="dk.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70" descr="e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1" descr="es.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2" descr="f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3" descr="fr.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4" descr="gr.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5" descr="hu.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6" descr="ie.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7" descr="it.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8" descr="lu.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9" descr="nl.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80" descr="no.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81" descr="p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2" descr="pt.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3" descr="ro.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4" descr="se.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5" descr="uk.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6" descr="si.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2" name="Picture 61"/>
          <p:cNvPicPr>
            <a:picLocks noChangeAspect="1"/>
          </p:cNvPicPr>
          <p:nvPr userDrawn="1"/>
        </p:nvPicPr>
        <p:blipFill>
          <a:blip r:embed="rId28"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8"/>
          <p:cNvPicPr>
            <a:picLocks noChangeAspect="1"/>
          </p:cNvPicPr>
          <p:nvPr userDrawn="1"/>
        </p:nvPicPr>
        <p:blipFill>
          <a:blip r:embed="rId29"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696626307"/>
      </p:ext>
    </p:extLst>
  </p:cSld>
  <p:clrMapOvr>
    <a:masterClrMapping/>
  </p:clrMapOvr>
  <p:hf sldNum="0"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711831793"/>
      </p:ext>
    </p:extLst>
  </p:cSld>
  <p:clrMapOvr>
    <a:masterClrMapping/>
  </p:clrMapOvr>
  <p:hf sldNum="0"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382318" y="-10716"/>
            <a:ext cx="7522369" cy="515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69070" y="4968480"/>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78621" y="4968480"/>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5166122" y="4966099"/>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356497" y="4968480"/>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89360" y="4968480"/>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638302" y="4968480"/>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797721" y="4968480"/>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06079" y="4968480"/>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937397" y="4968480"/>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219202" y="4968480"/>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427560" y="4968480"/>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846660" y="4968480"/>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053829" y="4968480"/>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262190" y="4968480"/>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2470547" y="4968480"/>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2678909" y="4968480"/>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89647" y="4968480"/>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3102771" y="4968480"/>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3309940" y="4968480"/>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3519490" y="4968480"/>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3730229" y="4968480"/>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4146947" y="4968480"/>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4562477" y="4968480"/>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4866085" y="4967289"/>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488263708"/>
      </p:ext>
    </p:extLst>
  </p:cSld>
  <p:clrMapOvr>
    <a:masterClrMapping/>
  </p:clrMapOvr>
  <p:hf sldNum="0"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cstate="screen">
            <a:extLst>
              <a:ext uri="{28A0092B-C50C-407E-A947-70E740481C1C}">
                <a14:useLocalDpi xmlns:a14="http://schemas.microsoft.com/office/drawing/2010/main"/>
              </a:ext>
            </a:extLst>
          </a:blip>
          <a:srcRect l="-7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861364573"/>
      </p:ext>
    </p:extLst>
  </p:cSld>
  <p:clrMapOvr>
    <a:masterClrMapping/>
  </p:clrMapOvr>
  <p:hf sldNum="0"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100896323"/>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2060"/>
                </a:solidFill>
                <a:latin typeface="Arial" panose="020B0604020202020204" pitchFamily="34" charset="0"/>
                <a:cs typeface="Arial" panose="020B0604020202020204" pitchFamily="34" charset="0"/>
              </a:defRPr>
            </a:lvl1pPr>
            <a:lvl2pPr>
              <a:defRPr>
                <a:solidFill>
                  <a:srgbClr val="002060"/>
                </a:solidFill>
                <a:latin typeface="Arial" panose="020B0604020202020204" pitchFamily="34" charset="0"/>
                <a:cs typeface="Arial" panose="020B0604020202020204" pitchFamily="34" charset="0"/>
              </a:defRPr>
            </a:lvl2pPr>
            <a:lvl3pPr>
              <a:defRPr>
                <a:solidFill>
                  <a:srgbClr val="002060"/>
                </a:solidFill>
                <a:latin typeface="Arial" panose="020B0604020202020204" pitchFamily="34" charset="0"/>
                <a:cs typeface="Arial" panose="020B0604020202020204" pitchFamily="34" charset="0"/>
              </a:defRPr>
            </a:lvl3pPr>
            <a:lvl4pPr>
              <a:defRPr>
                <a:solidFill>
                  <a:srgbClr val="002060"/>
                </a:solidFill>
                <a:latin typeface="Arial" panose="020B0604020202020204" pitchFamily="34" charset="0"/>
                <a:cs typeface="Arial" panose="020B0604020202020204" pitchFamily="34" charset="0"/>
              </a:defRPr>
            </a:lvl4pPr>
            <a:lvl5pPr>
              <a:defRPr>
                <a:solidFill>
                  <a:srgbClr val="002060"/>
                </a:solidFill>
                <a:latin typeface="Arial" panose="020B0604020202020204" pitchFamily="34" charset="0"/>
                <a:cs typeface="Arial" panose="020B0604020202020204"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1138216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2" descr="navigati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315235284"/>
      </p:ext>
    </p:extLst>
  </p:cSld>
  <p:clrMapOvr>
    <a:masterClrMapping/>
  </p:clrMapOvr>
  <p:hf sldNum="0"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378530581"/>
      </p:ext>
    </p:extLst>
  </p:cSld>
  <p:clrMapOvr>
    <a:masterClrMapping/>
  </p:clrMapOvr>
  <p:hf sldNum="0"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4761"/>
            <a:ext cx="9145191"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486393629"/>
      </p:ext>
    </p:extLst>
  </p:cSld>
  <p:clrMapOvr>
    <a:masterClrMapping/>
  </p:clrMapOvr>
  <p:hf sldNum="0"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9"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0"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1"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2"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3"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44"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45"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6"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7"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48"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49"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50"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1"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52"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53"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54"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5"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56"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57"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58"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59"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60"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1"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250188645"/>
      </p:ext>
    </p:extLst>
  </p:cSld>
  <p:clrMapOvr>
    <a:masterClrMapping/>
  </p:clrMapOvr>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90015355"/>
      </p:ext>
    </p:extLst>
  </p:cSld>
  <p:clrMapOvr>
    <a:masterClrMapping/>
  </p:clrMapOvr>
  <p:hf sldNum="0"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91558968"/>
      </p:ext>
    </p:extLst>
  </p:cSld>
  <p:clrMapOvr>
    <a:masterClrMapping/>
  </p:clrMapOvr>
  <p:hf sldNum="0"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7104569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65"/>
            <a:ext cx="7789050" cy="530915"/>
          </a:xfrm>
        </p:spPr>
        <p:txBody>
          <a:bodyPr anchor="t"/>
          <a:lstStyle>
            <a:lvl1pPr algn="l">
              <a:defRPr sz="3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84" indent="0">
              <a:buNone/>
              <a:defRPr sz="1400"/>
            </a:lvl2pPr>
            <a:lvl3pPr marL="685766" indent="0">
              <a:buNone/>
              <a:defRPr sz="1200"/>
            </a:lvl3pPr>
            <a:lvl4pPr marL="1028649" indent="0">
              <a:buNone/>
              <a:defRPr sz="1100"/>
            </a:lvl4pPr>
            <a:lvl5pPr marL="1371532" indent="0">
              <a:buNone/>
              <a:defRPr sz="1100"/>
            </a:lvl5pPr>
            <a:lvl6pPr marL="1714415" indent="0">
              <a:buNone/>
              <a:defRPr sz="1100"/>
            </a:lvl6pPr>
            <a:lvl7pPr marL="2057297" indent="0">
              <a:buNone/>
              <a:defRPr sz="1100"/>
            </a:lvl7pPr>
            <a:lvl8pPr marL="2400180" indent="0">
              <a:buNone/>
              <a:defRPr sz="1100"/>
            </a:lvl8pPr>
            <a:lvl9pPr marL="2743064" indent="0">
              <a:buNone/>
              <a:defRPr sz="1100"/>
            </a:lvl9pPr>
          </a:lstStyle>
          <a:p>
            <a:pPr lvl="0"/>
            <a:r>
              <a:rPr lang="en-US" noProof="0"/>
              <a:t>Click to edit Master text styles</a:t>
            </a:r>
          </a:p>
        </p:txBody>
      </p:sp>
    </p:spTree>
    <p:extLst>
      <p:ext uri="{BB962C8B-B14F-4D97-AF65-F5344CB8AC3E}">
        <p14:creationId xmlns:p14="http://schemas.microsoft.com/office/powerpoint/2010/main" val="18818316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0976862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a:t>Click to edit Master text styles</a:t>
            </a:r>
          </a:p>
        </p:txBody>
      </p:sp>
      <p:sp>
        <p:nvSpPr>
          <p:cNvPr id="6" name="Content Placeholder 5"/>
          <p:cNvSpPr>
            <a:spLocks noGrp="1"/>
          </p:cNvSpPr>
          <p:nvPr>
            <p:ph sz="quarter" idx="4"/>
          </p:nvPr>
        </p:nvSpPr>
        <p:spPr>
          <a:xfrm>
            <a:off x="4645026" y="1631171"/>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52026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57CA655-141F-5E4B-8D65-30E11F49ABDD}"/>
              </a:ext>
            </a:extLst>
          </p:cNvPr>
          <p:cNvSpPr/>
          <p:nvPr userDrawn="1"/>
        </p:nvSpPr>
        <p:spPr>
          <a:xfrm>
            <a:off x="1" y="-3647"/>
            <a:ext cx="9143999" cy="5147147"/>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863842" y="93681"/>
            <a:ext cx="7795260" cy="430887"/>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74949" y="776774"/>
            <a:ext cx="8504369" cy="1723805"/>
          </a:xfrm>
        </p:spPr>
        <p:txBody>
          <a:bodyPr wrap="square">
            <a:spAutoFit/>
          </a:bodyPr>
          <a:lstStyle>
            <a:lvl1pPr marL="406004" indent="-272654">
              <a:buClr>
                <a:schemeClr val="bg1"/>
              </a:buClr>
              <a:buSzPct val="150000"/>
              <a:buFont typeface="Arial" panose="020B0604020202020204" pitchFamily="34" charset="0"/>
              <a:buChar char="•"/>
              <a:defRPr/>
            </a:lvl1pPr>
            <a:lvl2pPr marL="1065193" indent="-257175">
              <a:buClr>
                <a:schemeClr val="bg1"/>
              </a:buClr>
              <a:buFont typeface="Courier New" panose="02070309020205020404" pitchFamily="49" charset="0"/>
              <a:buChar char="o"/>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2" descr="Afbeeldingsresultaat voor nasa logo">
            <a:extLst>
              <a:ext uri="{FF2B5EF4-FFF2-40B4-BE49-F238E27FC236}">
                <a16:creationId xmlns:a16="http://schemas.microsoft.com/office/drawing/2014/main" id="{DE65B699-7614-EA44-9A3C-02B305E0C0E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324" y="30617"/>
            <a:ext cx="665806" cy="5570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45E78C6-D05D-874D-9DB2-3B00435DFE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4972" y="30617"/>
            <a:ext cx="1138917" cy="562358"/>
          </a:xfrm>
          <a:prstGeom prst="rect">
            <a:avLst/>
          </a:prstGeom>
        </p:spPr>
      </p:pic>
    </p:spTree>
    <p:extLst>
      <p:ext uri="{BB962C8B-B14F-4D97-AF65-F5344CB8AC3E}">
        <p14:creationId xmlns:p14="http://schemas.microsoft.com/office/powerpoint/2010/main" val="144380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27878330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3868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9"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1"/>
            <a:ext cx="2846388" cy="3243263"/>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839880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602000" y="4029090"/>
            <a:ext cx="5932800" cy="464345"/>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a:t>Click to edit Master text styles</a:t>
            </a:r>
          </a:p>
        </p:txBody>
      </p:sp>
    </p:spTree>
    <p:extLst>
      <p:ext uri="{BB962C8B-B14F-4D97-AF65-F5344CB8AC3E}">
        <p14:creationId xmlns:p14="http://schemas.microsoft.com/office/powerpoint/2010/main" val="26074257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49"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spcBef>
                <a:spcPct val="50000"/>
              </a:spcBef>
            </a:pPr>
            <a:r>
              <a:rPr lang="en-US" sz="80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89119" y="489942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08007"/>
            <a:ext cx="6826666" cy="111519"/>
            <a:chOff x="172269" y="6621494"/>
            <a:chExt cx="6826666" cy="111519"/>
          </a:xfrm>
        </p:grpSpPr>
        <p:pic>
          <p:nvPicPr>
            <p:cNvPr id="38" name="Picture 37"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693337277"/>
      </p:ext>
    </p:extLst>
  </p:cSld>
  <p:clrMapOvr>
    <a:masterClrMapping/>
  </p:clrMapOvr>
  <p:hf sldNum="0"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9133600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5301064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6617946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4835184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9598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spAutoFit/>
          </a:bodyPr>
          <a:lstStyle/>
          <a:p>
            <a:pPr>
              <a:spcBef>
                <a:spcPct val="50000"/>
              </a:spcBef>
            </a:pPr>
            <a:r>
              <a:rPr lang="en-US" sz="800" dirty="0">
                <a:solidFill>
                  <a:srgbClr val="FFFFFF">
                    <a:lumMod val="85000"/>
                  </a:srgbClr>
                </a:solidFill>
              </a:rPr>
              <a:t>ESA UNCLASSIFIED - For Official Use</a:t>
            </a:r>
            <a:endParaRPr lang="en-GB" sz="8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screen">
            <a:extLst>
              <a:ext uri="{28A0092B-C50C-407E-A947-70E740481C1C}">
                <a14:useLocalDpi xmlns:a14="http://schemas.microsoft.com/office/drawing/2010/main"/>
              </a:ext>
            </a:extLst>
          </a:blip>
          <a:srcRect b="-31434"/>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21022715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9356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1191509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6517997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35"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4908978"/>
            <a:ext cx="163906" cy="108344"/>
          </a:xfrm>
          <a:prstGeom prst="rect">
            <a:avLst/>
          </a:prstGeom>
          <a:ln>
            <a:noFill/>
          </a:ln>
        </p:spPr>
      </p:pic>
      <p:pic>
        <p:nvPicPr>
          <p:cNvPr id="37" name="Picture 36"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4908978"/>
            <a:ext cx="163906" cy="108344"/>
          </a:xfrm>
          <a:prstGeom prst="rect">
            <a:avLst/>
          </a:prstGeom>
          <a:ln>
            <a:noFill/>
          </a:ln>
        </p:spPr>
      </p:pic>
      <p:pic>
        <p:nvPicPr>
          <p:cNvPr id="40" name="Picture 39" descr="ch.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8225" y="4908978"/>
            <a:ext cx="163906" cy="108344"/>
          </a:xfrm>
          <a:prstGeom prst="rect">
            <a:avLst/>
          </a:prstGeom>
          <a:ln>
            <a:noFill/>
          </a:ln>
        </p:spPr>
      </p:pic>
      <p:pic>
        <p:nvPicPr>
          <p:cNvPr id="41" name="Picture 40" descr="cz.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0914" y="4908978"/>
            <a:ext cx="163906" cy="108344"/>
          </a:xfrm>
          <a:prstGeom prst="rect">
            <a:avLst/>
          </a:prstGeom>
          <a:ln>
            <a:noFill/>
          </a:ln>
        </p:spPr>
      </p:pic>
      <p:pic>
        <p:nvPicPr>
          <p:cNvPr id="42" name="Picture 41" descr="de.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29855" y="4908978"/>
            <a:ext cx="163906" cy="108344"/>
          </a:xfrm>
          <a:prstGeom prst="rect">
            <a:avLst/>
          </a:prstGeom>
          <a:ln>
            <a:noFill/>
          </a:ln>
        </p:spPr>
      </p:pic>
      <p:pic>
        <p:nvPicPr>
          <p:cNvPr id="43" name="Picture 42" descr="dk.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149" y="4908978"/>
            <a:ext cx="163906" cy="108344"/>
          </a:xfrm>
          <a:prstGeom prst="rect">
            <a:avLst/>
          </a:prstGeom>
          <a:ln>
            <a:noFill/>
          </a:ln>
        </p:spPr>
      </p:pic>
      <p:pic>
        <p:nvPicPr>
          <p:cNvPr id="44" name="Picture 43" descr="e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7681" y="4908978"/>
            <a:ext cx="163906" cy="108344"/>
          </a:xfrm>
          <a:prstGeom prst="rect">
            <a:avLst/>
          </a:prstGeom>
          <a:ln>
            <a:noFill/>
          </a:ln>
        </p:spPr>
      </p:pic>
      <p:pic>
        <p:nvPicPr>
          <p:cNvPr id="45" name="Picture 44" descr="es.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9705" y="4908978"/>
            <a:ext cx="163906" cy="108344"/>
          </a:xfrm>
          <a:prstGeom prst="rect">
            <a:avLst/>
          </a:prstGeom>
          <a:ln>
            <a:noFill/>
          </a:ln>
        </p:spPr>
      </p:pic>
      <p:pic>
        <p:nvPicPr>
          <p:cNvPr id="46" name="Picture 45" descr="f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339" y="4908978"/>
            <a:ext cx="163906" cy="108344"/>
          </a:xfrm>
          <a:prstGeom prst="rect">
            <a:avLst/>
          </a:prstGeom>
          <a:ln>
            <a:noFill/>
          </a:ln>
        </p:spPr>
      </p:pic>
      <p:pic>
        <p:nvPicPr>
          <p:cNvPr id="47" name="Picture 46" descr="fr.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8698" y="4908978"/>
            <a:ext cx="163906" cy="108344"/>
          </a:xfrm>
          <a:prstGeom prst="rect">
            <a:avLst/>
          </a:prstGeom>
          <a:ln>
            <a:noFill/>
          </a:ln>
        </p:spPr>
      </p:pic>
      <p:pic>
        <p:nvPicPr>
          <p:cNvPr id="48" name="Picture 47" descr="g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216" y="4908978"/>
            <a:ext cx="163906" cy="108344"/>
          </a:xfrm>
          <a:prstGeom prst="rect">
            <a:avLst/>
          </a:prstGeom>
          <a:ln>
            <a:noFill/>
          </a:ln>
        </p:spPr>
      </p:pic>
      <p:pic>
        <p:nvPicPr>
          <p:cNvPr id="49" name="Picture 48" descr="hu.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4578" y="4908978"/>
            <a:ext cx="163906" cy="108344"/>
          </a:xfrm>
          <a:prstGeom prst="rect">
            <a:avLst/>
          </a:prstGeom>
          <a:ln>
            <a:noFill/>
          </a:ln>
        </p:spPr>
      </p:pic>
      <p:pic>
        <p:nvPicPr>
          <p:cNvPr id="50" name="Picture 49" descr="ie.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1938" y="4908978"/>
            <a:ext cx="163906" cy="108344"/>
          </a:xfrm>
          <a:prstGeom prst="rect">
            <a:avLst/>
          </a:prstGeom>
          <a:ln>
            <a:noFill/>
          </a:ln>
        </p:spPr>
      </p:pic>
      <p:pic>
        <p:nvPicPr>
          <p:cNvPr id="51" name="Picture 50" descr="it.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296" y="4908978"/>
            <a:ext cx="163906" cy="108344"/>
          </a:xfrm>
          <a:prstGeom prst="rect">
            <a:avLst/>
          </a:prstGeom>
          <a:ln>
            <a:noFill/>
          </a:ln>
        </p:spPr>
      </p:pic>
      <p:pic>
        <p:nvPicPr>
          <p:cNvPr id="52" name="Picture 51" descr="lu.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7855" y="4908978"/>
            <a:ext cx="163906" cy="108344"/>
          </a:xfrm>
          <a:prstGeom prst="rect">
            <a:avLst/>
          </a:prstGeom>
          <a:ln>
            <a:noFill/>
          </a:ln>
        </p:spPr>
      </p:pic>
      <p:pic>
        <p:nvPicPr>
          <p:cNvPr id="53" name="Picture 52" descr="nl.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012" y="4908978"/>
            <a:ext cx="163906" cy="108344"/>
          </a:xfrm>
          <a:prstGeom prst="rect">
            <a:avLst/>
          </a:prstGeom>
          <a:ln>
            <a:noFill/>
          </a:ln>
        </p:spPr>
      </p:pic>
      <p:pic>
        <p:nvPicPr>
          <p:cNvPr id="54" name="Picture 53" descr="no.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2770" y="4908978"/>
            <a:ext cx="163906" cy="108344"/>
          </a:xfrm>
          <a:prstGeom prst="rect">
            <a:avLst/>
          </a:prstGeom>
          <a:ln>
            <a:noFill/>
          </a:ln>
        </p:spPr>
      </p:pic>
      <p:pic>
        <p:nvPicPr>
          <p:cNvPr id="55" name="Picture 54" descr="pl.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8830" y="4908978"/>
            <a:ext cx="163906" cy="108344"/>
          </a:xfrm>
          <a:prstGeom prst="rect">
            <a:avLst/>
          </a:prstGeom>
          <a:ln>
            <a:noFill/>
          </a:ln>
        </p:spPr>
      </p:pic>
      <p:pic>
        <p:nvPicPr>
          <p:cNvPr id="56" name="Picture 55" descr="pt.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8686" y="4908978"/>
            <a:ext cx="163906" cy="108344"/>
          </a:xfrm>
          <a:prstGeom prst="rect">
            <a:avLst/>
          </a:prstGeom>
          <a:ln>
            <a:noFill/>
          </a:ln>
        </p:spPr>
      </p:pic>
      <p:pic>
        <p:nvPicPr>
          <p:cNvPr id="57" name="Picture 56" descr="ro.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19843" y="4908978"/>
            <a:ext cx="163906" cy="108344"/>
          </a:xfrm>
          <a:prstGeom prst="rect">
            <a:avLst/>
          </a:prstGeom>
          <a:ln>
            <a:noFill/>
          </a:ln>
        </p:spPr>
      </p:pic>
      <p:pic>
        <p:nvPicPr>
          <p:cNvPr id="58" name="Picture 57" descr="se.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8359" y="4908978"/>
            <a:ext cx="163906" cy="108344"/>
          </a:xfrm>
          <a:prstGeom prst="rect">
            <a:avLst/>
          </a:prstGeom>
          <a:ln>
            <a:noFill/>
          </a:ln>
        </p:spPr>
      </p:pic>
      <p:pic>
        <p:nvPicPr>
          <p:cNvPr id="59" name="Picture 58" descr="uk.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3093" y="4908978"/>
            <a:ext cx="163906" cy="108344"/>
          </a:xfrm>
          <a:prstGeom prst="rect">
            <a:avLst/>
          </a:prstGeom>
          <a:ln>
            <a:noFill/>
          </a:ln>
        </p:spPr>
      </p:pic>
      <p:pic>
        <p:nvPicPr>
          <p:cNvPr id="60" name="Picture 59"/>
          <p:cNvPicPr>
            <a:picLocks noChangeAspect="1"/>
          </p:cNvPicPr>
          <p:nvPr userDrawn="1"/>
        </p:nvPicPr>
        <p:blipFill rotWithShape="1">
          <a:blip r:embed="rId27" cstate="screen">
            <a:extLst>
              <a:ext uri="{28A0092B-C50C-407E-A947-70E740481C1C}">
                <a14:useLocalDpi xmlns:a14="http://schemas.microsoft.com/office/drawing/2010/main"/>
              </a:ext>
            </a:extLst>
          </a:blip>
          <a:srcRect b="-31434"/>
          <a:stretch/>
        </p:blipFill>
        <p:spPr>
          <a:xfrm>
            <a:off x="7789119" y="489942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ca.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803125" y="4905803"/>
            <a:ext cx="163906" cy="108344"/>
          </a:xfrm>
          <a:prstGeom prst="rect">
            <a:avLst/>
          </a:prstGeom>
          <a:ln>
            <a:noFill/>
          </a:ln>
        </p:spPr>
      </p:pic>
      <p:pic>
        <p:nvPicPr>
          <p:cNvPr id="62" name="Picture 2" descr="http://www.nationalflaggen.de/images/flaggen/flagge-slowenien-flagge-tshirt-1x1.gif"/>
          <p:cNvPicPr>
            <a:picLocks noChangeAspect="1" noChangeArrowheads="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516613" y="4905803"/>
            <a:ext cx="157128" cy="1047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41644324"/>
      </p:ext>
    </p:extLst>
  </p:cSld>
  <p:clrMapOvr>
    <a:masterClrMapping/>
  </p:clrMapOvr>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2343848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21372971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2705746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2236635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15638679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587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4633626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2021337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3444026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89"/>
            <a:ext cx="1209675"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6" y="4958960"/>
            <a:ext cx="1197769"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530221971"/>
      </p:ext>
    </p:extLst>
  </p:cSld>
  <p:clrMapOvr>
    <a:masterClrMapping/>
  </p:clrMapOvr>
  <p:hf sldNum="0"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 y="-5954"/>
            <a:ext cx="9148763" cy="5149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4" descr="be.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5" descr="ca.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6" descr="ch.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7" descr="cz.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8" descr="de.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9" descr="dk.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70" descr="e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1" descr="es.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2" descr="f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3" descr="fr.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4" descr="gr.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5" descr="hu.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6" descr="ie.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7" descr="it.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8" descr="lu.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9" descr="nl.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80" descr="no.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81" descr="p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2" descr="pt.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3" descr="ro.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4" descr="se.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5" descr="uk.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6" descr="si.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2" name="Picture 61"/>
          <p:cNvPicPr>
            <a:picLocks noChangeAspect="1"/>
          </p:cNvPicPr>
          <p:nvPr userDrawn="1"/>
        </p:nvPicPr>
        <p:blipFill>
          <a:blip r:embed="rId28"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8"/>
          <p:cNvPicPr>
            <a:picLocks noChangeAspect="1"/>
          </p:cNvPicPr>
          <p:nvPr userDrawn="1"/>
        </p:nvPicPr>
        <p:blipFill>
          <a:blip r:embed="rId29"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579188845"/>
      </p:ext>
    </p:extLst>
  </p:cSld>
  <p:clrMapOvr>
    <a:masterClrMapping/>
  </p:clrMapOvr>
  <p:hf sldNum="0"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278357861"/>
      </p:ext>
    </p:extLst>
  </p:cSld>
  <p:clrMapOvr>
    <a:masterClrMapping/>
  </p:clrMapOvr>
  <p:hf sldNum="0"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68570" tIns="34289" rIns="68570"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382321" y="-10716"/>
            <a:ext cx="7522369" cy="515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69070" y="4968485"/>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78626"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5166122" y="4966104"/>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356497" y="4968485"/>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89360"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638307"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797726"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06079" y="4968485"/>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937397" y="4968485"/>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219207"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427560"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846660"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053829"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262195"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2470547"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2678914"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89647"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3102776"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3309945"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3519495"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3730229"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4146947"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4562477" y="4968485"/>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4866085" y="4967294"/>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160267641"/>
      </p:ext>
    </p:extLst>
  </p:cSld>
  <p:clrMapOvr>
    <a:masterClrMapping/>
  </p:clrMapOvr>
  <p:hf sldNum="0"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cstate="screen">
            <a:extLst>
              <a:ext uri="{28A0092B-C50C-407E-A947-70E740481C1C}">
                <a14:useLocalDpi xmlns:a14="http://schemas.microsoft.com/office/drawing/2010/main"/>
              </a:ext>
            </a:extLst>
          </a:blip>
          <a:srcRect l="-7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470615803"/>
      </p:ext>
    </p:extLst>
  </p:cSld>
  <p:clrMapOvr>
    <a:masterClrMapping/>
  </p:clrMapOvr>
  <p:hf sldNum="0"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224366133"/>
      </p:ext>
    </p:extLst>
  </p:cSld>
  <p:clrMapOvr>
    <a:masterClrMapping/>
  </p:clrMapOvr>
  <p:hf sldNum="0"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68570" tIns="34289" rIns="68570"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2" descr="navigati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263671050"/>
      </p:ext>
    </p:extLst>
  </p:cSld>
  <p:clrMapOvr>
    <a:masterClrMapping/>
  </p:clrMapOvr>
  <p:hf sldNum="0"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474333239"/>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9577752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4761"/>
            <a:ext cx="9145191"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967970071"/>
      </p:ext>
    </p:extLst>
  </p:cSld>
  <p:clrMapOvr>
    <a:masterClrMapping/>
  </p:clrMapOvr>
  <p:hf sldNum="0"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89"/>
            <a:ext cx="1209675"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6" y="4958960"/>
            <a:ext cx="1197769"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9"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0"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1"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2"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3"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44"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45"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6"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7"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48"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49"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50"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1"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52"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53"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54"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5"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56"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57"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58"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59"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60"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1"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750869309"/>
      </p:ext>
    </p:extLst>
  </p:cSld>
  <p:clrMapOvr>
    <a:masterClrMapping/>
  </p:clrMapOvr>
  <p:hf sldNum="0"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728135308"/>
      </p:ext>
    </p:extLst>
  </p:cSld>
  <p:clrMapOvr>
    <a:masterClrMapping/>
  </p:clrMapOvr>
  <p:hf sldNum="0"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293158866"/>
      </p:ext>
    </p:extLst>
  </p:cSld>
  <p:clrMapOvr>
    <a:masterClrMapping/>
  </p:clrMapOvr>
  <p:hf sldNum="0"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2761103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70"/>
            <a:ext cx="7789050" cy="530915"/>
          </a:xfrm>
        </p:spPr>
        <p:txBody>
          <a:bodyPr anchor="t"/>
          <a:lstStyle>
            <a:lvl1pPr algn="l">
              <a:defRPr sz="3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39" indent="0">
              <a:buNone/>
              <a:defRPr sz="1400"/>
            </a:lvl2pPr>
            <a:lvl3pPr marL="685681" indent="0">
              <a:buNone/>
              <a:defRPr sz="1200"/>
            </a:lvl3pPr>
            <a:lvl4pPr marL="1028522" indent="0">
              <a:buNone/>
              <a:defRPr sz="1100"/>
            </a:lvl4pPr>
            <a:lvl5pPr marL="1371362" indent="0">
              <a:buNone/>
              <a:defRPr sz="1100"/>
            </a:lvl5pPr>
            <a:lvl6pPr marL="1714205" indent="0">
              <a:buNone/>
              <a:defRPr sz="1100"/>
            </a:lvl6pPr>
            <a:lvl7pPr marL="2057042" indent="0">
              <a:buNone/>
              <a:defRPr sz="1100"/>
            </a:lvl7pPr>
            <a:lvl8pPr marL="2399880" indent="0">
              <a:buNone/>
              <a:defRPr sz="1100"/>
            </a:lvl8pPr>
            <a:lvl9pPr marL="2742719" indent="0">
              <a:buNone/>
              <a:defRPr sz="1100"/>
            </a:lvl9pPr>
          </a:lstStyle>
          <a:p>
            <a:pPr lvl="0"/>
            <a:r>
              <a:rPr lang="en-US" noProof="0"/>
              <a:t>Click to edit Master text styles</a:t>
            </a:r>
          </a:p>
        </p:txBody>
      </p:sp>
    </p:spTree>
    <p:extLst>
      <p:ext uri="{BB962C8B-B14F-4D97-AF65-F5344CB8AC3E}">
        <p14:creationId xmlns:p14="http://schemas.microsoft.com/office/powerpoint/2010/main" val="30520656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1927343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noProof="0"/>
              <a:t>Click to edit Master text styles</a:t>
            </a:r>
          </a:p>
        </p:txBody>
      </p:sp>
      <p:sp>
        <p:nvSpPr>
          <p:cNvPr id="6" name="Content Placeholder 5"/>
          <p:cNvSpPr>
            <a:spLocks noGrp="1"/>
          </p:cNvSpPr>
          <p:nvPr>
            <p:ph sz="quarter" idx="4"/>
          </p:nvPr>
        </p:nvSpPr>
        <p:spPr>
          <a:xfrm>
            <a:off x="4645026" y="1631176"/>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0689801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0166250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94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6654616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39" indent="0">
              <a:buNone/>
              <a:defRPr sz="900"/>
            </a:lvl2pPr>
            <a:lvl3pPr marL="685681" indent="0">
              <a:buNone/>
              <a:defRPr sz="800"/>
            </a:lvl3pPr>
            <a:lvl4pPr marL="1028522" indent="0">
              <a:buNone/>
              <a:defRPr sz="700"/>
            </a:lvl4pPr>
            <a:lvl5pPr marL="1371362" indent="0">
              <a:buNone/>
              <a:defRPr sz="700"/>
            </a:lvl5pPr>
            <a:lvl6pPr marL="1714205" indent="0">
              <a:buNone/>
              <a:defRPr sz="700"/>
            </a:lvl6pPr>
            <a:lvl7pPr marL="2057042" indent="0">
              <a:buNone/>
              <a:defRPr sz="700"/>
            </a:lvl7pPr>
            <a:lvl8pPr marL="2399880" indent="0">
              <a:buNone/>
              <a:defRPr sz="700"/>
            </a:lvl8pPr>
            <a:lvl9pPr marL="2742719" indent="0">
              <a:buNone/>
              <a:defRPr sz="700"/>
            </a:lvl9pPr>
          </a:lstStyle>
          <a:p>
            <a:pPr lvl="0"/>
            <a:r>
              <a:rPr lang="en-US" noProof="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5396393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39" indent="0">
              <a:buNone/>
              <a:defRPr sz="2100"/>
            </a:lvl2pPr>
            <a:lvl3pPr marL="685681" indent="0">
              <a:buNone/>
              <a:defRPr sz="1800"/>
            </a:lvl3pPr>
            <a:lvl4pPr marL="1028522" indent="0">
              <a:buNone/>
              <a:defRPr sz="1500"/>
            </a:lvl4pPr>
            <a:lvl5pPr marL="1371362" indent="0">
              <a:buNone/>
              <a:defRPr sz="1500"/>
            </a:lvl5pPr>
            <a:lvl6pPr marL="1714205" indent="0">
              <a:buNone/>
              <a:defRPr sz="1500"/>
            </a:lvl6pPr>
            <a:lvl7pPr marL="2057042" indent="0">
              <a:buNone/>
              <a:defRPr sz="1500"/>
            </a:lvl7pPr>
            <a:lvl8pPr marL="2399880" indent="0">
              <a:buNone/>
              <a:defRPr sz="1500"/>
            </a:lvl8pPr>
            <a:lvl9pPr marL="2742719" indent="0">
              <a:buNone/>
              <a:defRPr sz="15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602000" y="4029095"/>
            <a:ext cx="5932800" cy="464345"/>
          </a:xfrm>
        </p:spPr>
        <p:txBody>
          <a:bodyPr/>
          <a:lstStyle>
            <a:lvl1pPr marL="0" indent="0">
              <a:buNone/>
              <a:defRPr sz="1100"/>
            </a:lvl1pPr>
            <a:lvl2pPr marL="342839" indent="0">
              <a:buNone/>
              <a:defRPr sz="900"/>
            </a:lvl2pPr>
            <a:lvl3pPr marL="685681" indent="0">
              <a:buNone/>
              <a:defRPr sz="800"/>
            </a:lvl3pPr>
            <a:lvl4pPr marL="1028522" indent="0">
              <a:buNone/>
              <a:defRPr sz="700"/>
            </a:lvl4pPr>
            <a:lvl5pPr marL="1371362" indent="0">
              <a:buNone/>
              <a:defRPr sz="700"/>
            </a:lvl5pPr>
            <a:lvl6pPr marL="1714205" indent="0">
              <a:buNone/>
              <a:defRPr sz="700"/>
            </a:lvl6pPr>
            <a:lvl7pPr marL="2057042" indent="0">
              <a:buNone/>
              <a:defRPr sz="700"/>
            </a:lvl7pPr>
            <a:lvl8pPr marL="2399880" indent="0">
              <a:buNone/>
              <a:defRPr sz="700"/>
            </a:lvl8pPr>
            <a:lvl9pPr marL="2742719" indent="0">
              <a:buNone/>
              <a:defRPr sz="700"/>
            </a:lvl9pPr>
          </a:lstStyle>
          <a:p>
            <a:pPr lvl="0"/>
            <a:r>
              <a:rPr lang="en-US" noProof="0"/>
              <a:t>Click to edit Master text styles</a:t>
            </a:r>
          </a:p>
        </p:txBody>
      </p:sp>
    </p:spTree>
    <p:extLst>
      <p:ext uri="{BB962C8B-B14F-4D97-AF65-F5344CB8AC3E}">
        <p14:creationId xmlns:p14="http://schemas.microsoft.com/office/powerpoint/2010/main" val="28400524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a:solidFill>
                  <a:srgbClr val="000000"/>
                </a:solidFill>
                <a:latin typeface="Verdana"/>
                <a:sym typeface="Helvetica Light"/>
              </a:rPr>
              <a:t>Issue/Revision: 0.0</a:t>
            </a:r>
          </a:p>
          <a:p>
            <a:pPr>
              <a:spcBef>
                <a:spcPct val="50000"/>
              </a:spcBef>
            </a:pPr>
            <a:r>
              <a:rPr lang="en-US" sz="800">
                <a:solidFill>
                  <a:srgbClr val="000000"/>
                </a:solidFill>
                <a:latin typeface="Verdana"/>
                <a:sym typeface="Helvetica Light"/>
              </a:rPr>
              <a:t>Reference: </a:t>
            </a:r>
          </a:p>
          <a:p>
            <a:pPr>
              <a:spcBef>
                <a:spcPct val="50000"/>
              </a:spcBef>
            </a:pPr>
            <a:r>
              <a:rPr lang="en-US" sz="800">
                <a:solidFill>
                  <a:srgbClr val="000000"/>
                </a:solidFill>
                <a:latin typeface="Verdana"/>
                <a:sym typeface="Helvetica Light"/>
              </a:rPr>
              <a:t>Status: </a:t>
            </a:r>
          </a:p>
          <a:p>
            <a:pPr>
              <a:spcBef>
                <a:spcPct val="50000"/>
              </a:spcBef>
            </a:pPr>
            <a:r>
              <a:rPr lang="en-US" sz="800">
                <a:solidFill>
                  <a:srgbClr val="000000"/>
                </a:solidFill>
                <a:latin typeface="Verdana"/>
                <a:sym typeface="Helvetica Light"/>
              </a:rPr>
              <a:t>ESA UNCLASSIFIED - For Official Use</a:t>
            </a:r>
            <a:endParaRPr lang="en-GB" sz="800" dirty="0">
              <a:solidFill>
                <a:srgbClr val="000000"/>
              </a:solidFill>
              <a:latin typeface="Verdana"/>
              <a:sym typeface="Helvetica Light"/>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48807999"/>
      </p:ext>
    </p:extLst>
  </p:cSld>
  <p:clrMapOvr>
    <a:masterClrMapping/>
  </p:clrMapOvr>
  <p:hf sldNum="0"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7972248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12941355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3126783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7826413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2075442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5820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017158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044871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23716347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sym typeface="Helvetica Light"/>
              </a:rPr>
              <a:pPr>
                <a:defRPr/>
              </a:pPr>
              <a:t>‹#›</a:t>
            </a:fld>
            <a:endParaRPr>
              <a:sym typeface="Helvetica Light"/>
            </a:endParaRPr>
          </a:p>
        </p:txBody>
      </p:sp>
    </p:spTree>
    <p:extLst>
      <p:ext uri="{BB962C8B-B14F-4D97-AF65-F5344CB8AC3E}">
        <p14:creationId xmlns:p14="http://schemas.microsoft.com/office/powerpoint/2010/main" val="3655481112"/>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91"/>
            <a:ext cx="1209675"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21419170"/>
      </p:ext>
    </p:extLst>
  </p:cSld>
  <p:clrMapOvr>
    <a:masterClrMapping/>
  </p:clrMapOvr>
  <p:hf sldNum="0" hdr="0" dt="0"/>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 y="-5954"/>
            <a:ext cx="9148763" cy="5149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4" descr="be.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5" descr="ca.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6" descr="ch.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7" descr="cz.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8" descr="de.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9" descr="dk.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70" descr="e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1" descr="es.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2" descr="f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3" descr="fr.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4" descr="gr.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5" descr="hu.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6" descr="ie.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7" descr="it.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8" descr="lu.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9" descr="nl.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80" descr="no.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81" descr="p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2" descr="pt.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3" descr="ro.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4" descr="se.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5" descr="uk.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6" descr="si.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2" name="Picture 61"/>
          <p:cNvPicPr>
            <a:picLocks noChangeAspect="1"/>
          </p:cNvPicPr>
          <p:nvPr userDrawn="1"/>
        </p:nvPicPr>
        <p:blipFill>
          <a:blip r:embed="rId28"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8"/>
          <p:cNvPicPr>
            <a:picLocks noChangeAspect="1"/>
          </p:cNvPicPr>
          <p:nvPr userDrawn="1"/>
        </p:nvPicPr>
        <p:blipFill>
          <a:blip r:embed="rId29"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37194478"/>
      </p:ext>
    </p:extLst>
  </p:cSld>
  <p:clrMapOvr>
    <a:masterClrMapping/>
  </p:clrMapOvr>
  <p:hf sldNum="0"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980113942"/>
      </p:ext>
    </p:extLst>
  </p:cSld>
  <p:clrMapOvr>
    <a:masterClrMapping/>
  </p:clrMapOvr>
  <p:hf sldNum="0" hdr="0" dt="0"/>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68567" tIns="34289" rIns="6856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382321" y="-10716"/>
            <a:ext cx="7522369" cy="515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69070" y="4968487"/>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78626"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5166122" y="4966106"/>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356497" y="4968487"/>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89360"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638309"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797728"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06079" y="4968487"/>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937397" y="4968487"/>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219209"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427560"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846660"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053829"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262197"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2470547"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2678916"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89647"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3102778"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3309947"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3519497"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3730229"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4146947"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4562477" y="4968487"/>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4866085" y="4967296"/>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630855789"/>
      </p:ext>
    </p:extLst>
  </p:cSld>
  <p:clrMapOvr>
    <a:masterClrMapping/>
  </p:clrMapOvr>
  <p:hf sldNum="0" hdr="0" dt="0"/>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cstate="screen">
            <a:extLst>
              <a:ext uri="{28A0092B-C50C-407E-A947-70E740481C1C}">
                <a14:useLocalDpi xmlns:a14="http://schemas.microsoft.com/office/drawing/2010/main"/>
              </a:ext>
            </a:extLst>
          </a:blip>
          <a:srcRect l="-7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771156996"/>
      </p:ext>
    </p:extLst>
  </p:cSld>
  <p:clrMapOvr>
    <a:masterClrMapping/>
  </p:clrMapOvr>
  <p:hf sldNum="0" hdr="0" dt="0"/>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 y="0"/>
            <a:ext cx="9157097"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901838880"/>
      </p:ext>
    </p:extLst>
  </p:cSld>
  <p:clrMapOvr>
    <a:masterClrMapping/>
  </p:clrMapOvr>
  <p:hf sldNum="0" hdr="0" dt="0"/>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68567" tIns="34289" rIns="6856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2" descr="navigati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78078109"/>
      </p:ext>
    </p:extLst>
  </p:cSld>
  <p:clrMapOvr>
    <a:masterClrMapping/>
  </p:clrMapOvr>
  <p:hf sldNum="0"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616178769"/>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4349609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 y="-4761"/>
            <a:ext cx="9145191"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338365123"/>
      </p:ext>
    </p:extLst>
  </p:cSld>
  <p:clrMapOvr>
    <a:masterClrMapping/>
  </p:clrMapOvr>
  <p:hf sldNum="0"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91"/>
            <a:ext cx="1209675"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9"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0"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1"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2"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3"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44"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45"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6"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7"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48"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49"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50"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1"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52"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53"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54"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5"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56"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57"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58"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59"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60"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1"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4267612767"/>
      </p:ext>
    </p:extLst>
  </p:cSld>
  <p:clrMapOvr>
    <a:masterClrMapping/>
  </p:clrMapOvr>
  <p:hf sldNum="0" hdr="0" dt="0"/>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470623644"/>
      </p:ext>
    </p:extLst>
  </p:cSld>
  <p:clrMapOvr>
    <a:masterClrMapping/>
  </p:clrMapOvr>
  <p:hf sldNum="0" hdr="0" dt="0"/>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608134046"/>
      </p:ext>
    </p:extLst>
  </p:cSld>
  <p:clrMapOvr>
    <a:masterClrMapping/>
  </p:clrMapOvr>
  <p:hf sldNum="0"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8428370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72"/>
            <a:ext cx="7789050" cy="530915"/>
          </a:xfrm>
        </p:spPr>
        <p:txBody>
          <a:bodyPr anchor="t"/>
          <a:lstStyle>
            <a:lvl1pPr algn="l">
              <a:defRPr sz="3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21" indent="0">
              <a:buNone/>
              <a:defRPr sz="1400"/>
            </a:lvl2pPr>
            <a:lvl3pPr marL="685647" indent="0">
              <a:buNone/>
              <a:defRPr sz="1200"/>
            </a:lvl3pPr>
            <a:lvl4pPr marL="1028471" indent="0">
              <a:buNone/>
              <a:defRPr sz="1100"/>
            </a:lvl4pPr>
            <a:lvl5pPr marL="1371294" indent="0">
              <a:buNone/>
              <a:defRPr sz="1100"/>
            </a:lvl5pPr>
            <a:lvl6pPr marL="1714121" indent="0">
              <a:buNone/>
              <a:defRPr sz="1100"/>
            </a:lvl6pPr>
            <a:lvl7pPr marL="2056940" indent="0">
              <a:buNone/>
              <a:defRPr sz="1100"/>
            </a:lvl7pPr>
            <a:lvl8pPr marL="2399760" indent="0">
              <a:buNone/>
              <a:defRPr sz="1100"/>
            </a:lvl8pPr>
            <a:lvl9pPr marL="2742581" indent="0">
              <a:buNone/>
              <a:defRPr sz="1100"/>
            </a:lvl9pPr>
          </a:lstStyle>
          <a:p>
            <a:pPr lvl="0"/>
            <a:r>
              <a:rPr lang="en-US" noProof="0"/>
              <a:t>Click to edit Master text styles</a:t>
            </a:r>
          </a:p>
        </p:txBody>
      </p:sp>
    </p:spTree>
    <p:extLst>
      <p:ext uri="{BB962C8B-B14F-4D97-AF65-F5344CB8AC3E}">
        <p14:creationId xmlns:p14="http://schemas.microsoft.com/office/powerpoint/2010/main" val="39385424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1390623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9324252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7781360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09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18801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72830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21" indent="0">
              <a:buNone/>
              <a:defRPr sz="900"/>
            </a:lvl2pPr>
            <a:lvl3pPr marL="685647" indent="0">
              <a:buNone/>
              <a:defRPr sz="800"/>
            </a:lvl3pPr>
            <a:lvl4pPr marL="1028471" indent="0">
              <a:buNone/>
              <a:defRPr sz="700"/>
            </a:lvl4pPr>
            <a:lvl5pPr marL="1371294" indent="0">
              <a:buNone/>
              <a:defRPr sz="700"/>
            </a:lvl5pPr>
            <a:lvl6pPr marL="1714121" indent="0">
              <a:buNone/>
              <a:defRPr sz="700"/>
            </a:lvl6pPr>
            <a:lvl7pPr marL="2056940" indent="0">
              <a:buNone/>
              <a:defRPr sz="700"/>
            </a:lvl7pPr>
            <a:lvl8pPr marL="2399760" indent="0">
              <a:buNone/>
              <a:defRPr sz="700"/>
            </a:lvl8pPr>
            <a:lvl9pPr marL="2742581" indent="0">
              <a:buNone/>
              <a:defRPr sz="700"/>
            </a:lvl9pPr>
          </a:lstStyle>
          <a:p>
            <a:pPr lvl="0"/>
            <a:r>
              <a:rPr lang="en-US" noProof="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9356611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602000" y="4029097"/>
            <a:ext cx="5932800" cy="464345"/>
          </a:xfrm>
        </p:spPr>
        <p:txBody>
          <a:bodyPr/>
          <a:lstStyle>
            <a:lvl1pPr marL="0" indent="0">
              <a:buNone/>
              <a:defRPr sz="1100"/>
            </a:lvl1pPr>
            <a:lvl2pPr marL="342821" indent="0">
              <a:buNone/>
              <a:defRPr sz="900"/>
            </a:lvl2pPr>
            <a:lvl3pPr marL="685647" indent="0">
              <a:buNone/>
              <a:defRPr sz="800"/>
            </a:lvl3pPr>
            <a:lvl4pPr marL="1028471" indent="0">
              <a:buNone/>
              <a:defRPr sz="700"/>
            </a:lvl4pPr>
            <a:lvl5pPr marL="1371294" indent="0">
              <a:buNone/>
              <a:defRPr sz="700"/>
            </a:lvl5pPr>
            <a:lvl6pPr marL="1714121" indent="0">
              <a:buNone/>
              <a:defRPr sz="700"/>
            </a:lvl6pPr>
            <a:lvl7pPr marL="2056940" indent="0">
              <a:buNone/>
              <a:defRPr sz="700"/>
            </a:lvl7pPr>
            <a:lvl8pPr marL="2399760" indent="0">
              <a:buNone/>
              <a:defRPr sz="700"/>
            </a:lvl8pPr>
            <a:lvl9pPr marL="2742581" indent="0">
              <a:buNone/>
              <a:defRPr sz="700"/>
            </a:lvl9pPr>
          </a:lstStyle>
          <a:p>
            <a:pPr lvl="0"/>
            <a:r>
              <a:rPr lang="en-US" noProof="0"/>
              <a:t>Click to edit Master text styles</a:t>
            </a:r>
          </a:p>
        </p:txBody>
      </p:sp>
    </p:spTree>
    <p:extLst>
      <p:ext uri="{BB962C8B-B14F-4D97-AF65-F5344CB8AC3E}">
        <p14:creationId xmlns:p14="http://schemas.microsoft.com/office/powerpoint/2010/main" val="813743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688447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038029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3146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2758047"/>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619817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2085241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676799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09717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60270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195031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051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554103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2079986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23295915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036012564"/>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764761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1545701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40026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840328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66552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191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993736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509332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94204795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91"/>
            <a:ext cx="1209675"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421950162"/>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 y="-5954"/>
            <a:ext cx="9148763" cy="5149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4" descr="be.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5" descr="ca.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6" descr="ch.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7" descr="cz.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8" descr="de.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9" descr="dk.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70" descr="e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1" descr="es.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2" descr="f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3" descr="fr.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4" descr="gr.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5" descr="hu.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6" descr="ie.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7" descr="it.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8" descr="lu.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9" descr="nl.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80" descr="no.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81" descr="p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2" descr="pt.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3" descr="ro.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4" descr="se.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5" descr="uk.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6" descr="si.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2" name="Picture 61"/>
          <p:cNvPicPr>
            <a:picLocks noChangeAspect="1"/>
          </p:cNvPicPr>
          <p:nvPr userDrawn="1"/>
        </p:nvPicPr>
        <p:blipFill>
          <a:blip r:embed="rId28"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8"/>
          <p:cNvPicPr>
            <a:picLocks noChangeAspect="1"/>
          </p:cNvPicPr>
          <p:nvPr userDrawn="1"/>
        </p:nvPicPr>
        <p:blipFill>
          <a:blip r:embed="rId29"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587297463"/>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42815664"/>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68567" tIns="34289" rIns="6856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382321" y="-10716"/>
            <a:ext cx="7522369" cy="515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69070" y="4968487"/>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78626"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5166122" y="4966106"/>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356497" y="4968487"/>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89360"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638309"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797728"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06079" y="4968487"/>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937397" y="4968487"/>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219209"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427560"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846660"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053829"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262197"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2470547"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2678916"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89647"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3102778"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3309947"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3519497" y="4968487"/>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3730229"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4146947" y="4968487"/>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4562477" y="4968487"/>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4866085" y="4967296"/>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808028632"/>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cstate="screen">
            <a:extLst>
              <a:ext uri="{28A0092B-C50C-407E-A947-70E740481C1C}">
                <a14:useLocalDpi xmlns:a14="http://schemas.microsoft.com/office/drawing/2010/main"/>
              </a:ext>
            </a:extLst>
          </a:blip>
          <a:srcRect l="-7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029837928"/>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 y="0"/>
            <a:ext cx="9157097"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683536392"/>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68567" tIns="34289" rIns="6856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2" descr="navigati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485460284"/>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061889937"/>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 y="-4761"/>
            <a:ext cx="9145191"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505084968"/>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91"/>
            <a:ext cx="1209675"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9"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0"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1"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2"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3"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44"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45"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6"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7"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48"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49"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50"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1"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52"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53"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54"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5"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56"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57"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58"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59"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60"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1"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457361815"/>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776183394"/>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91"/>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526730589"/>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034572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72"/>
            <a:ext cx="7789050" cy="530915"/>
          </a:xfrm>
        </p:spPr>
        <p:txBody>
          <a:bodyPr anchor="t"/>
          <a:lstStyle>
            <a:lvl1pPr algn="l">
              <a:defRPr sz="3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21" indent="0">
              <a:buNone/>
              <a:defRPr sz="1400"/>
            </a:lvl2pPr>
            <a:lvl3pPr marL="685647" indent="0">
              <a:buNone/>
              <a:defRPr sz="1200"/>
            </a:lvl3pPr>
            <a:lvl4pPr marL="1028471" indent="0">
              <a:buNone/>
              <a:defRPr sz="1100"/>
            </a:lvl4pPr>
            <a:lvl5pPr marL="1371294" indent="0">
              <a:buNone/>
              <a:defRPr sz="1100"/>
            </a:lvl5pPr>
            <a:lvl6pPr marL="1714121" indent="0">
              <a:buNone/>
              <a:defRPr sz="1100"/>
            </a:lvl6pPr>
            <a:lvl7pPr marL="2056940" indent="0">
              <a:buNone/>
              <a:defRPr sz="1100"/>
            </a:lvl7pPr>
            <a:lvl8pPr marL="2399760" indent="0">
              <a:buNone/>
              <a:defRPr sz="1100"/>
            </a:lvl8pPr>
            <a:lvl9pPr marL="2742581" indent="0">
              <a:buNone/>
              <a:defRPr sz="1100"/>
            </a:lvl9pPr>
          </a:lstStyle>
          <a:p>
            <a:pPr lvl="0"/>
            <a:r>
              <a:rPr lang="en-US" noProof="0"/>
              <a:t>Click to edit Master text styles</a:t>
            </a:r>
          </a:p>
        </p:txBody>
      </p:sp>
    </p:spTree>
    <p:extLst>
      <p:ext uri="{BB962C8B-B14F-4D97-AF65-F5344CB8AC3E}">
        <p14:creationId xmlns:p14="http://schemas.microsoft.com/office/powerpoint/2010/main" val="3637851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0754969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27192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391654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20861468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000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21" indent="0">
              <a:buNone/>
              <a:defRPr sz="900"/>
            </a:lvl2pPr>
            <a:lvl3pPr marL="685647" indent="0">
              <a:buNone/>
              <a:defRPr sz="800"/>
            </a:lvl3pPr>
            <a:lvl4pPr marL="1028471" indent="0">
              <a:buNone/>
              <a:defRPr sz="700"/>
            </a:lvl4pPr>
            <a:lvl5pPr marL="1371294" indent="0">
              <a:buNone/>
              <a:defRPr sz="700"/>
            </a:lvl5pPr>
            <a:lvl6pPr marL="1714121" indent="0">
              <a:buNone/>
              <a:defRPr sz="700"/>
            </a:lvl6pPr>
            <a:lvl7pPr marL="2056940" indent="0">
              <a:buNone/>
              <a:defRPr sz="700"/>
            </a:lvl7pPr>
            <a:lvl8pPr marL="2399760" indent="0">
              <a:buNone/>
              <a:defRPr sz="700"/>
            </a:lvl8pPr>
            <a:lvl9pPr marL="2742581" indent="0">
              <a:buNone/>
              <a:defRPr sz="700"/>
            </a:lvl9pPr>
          </a:lstStyle>
          <a:p>
            <a:pPr lvl="0"/>
            <a:r>
              <a:rPr lang="en-US" noProof="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66271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602000" y="4029097"/>
            <a:ext cx="5932800" cy="464345"/>
          </a:xfrm>
        </p:spPr>
        <p:txBody>
          <a:bodyPr/>
          <a:lstStyle>
            <a:lvl1pPr marL="0" indent="0">
              <a:buNone/>
              <a:defRPr sz="1100"/>
            </a:lvl1pPr>
            <a:lvl2pPr marL="342821" indent="0">
              <a:buNone/>
              <a:defRPr sz="900"/>
            </a:lvl2pPr>
            <a:lvl3pPr marL="685647" indent="0">
              <a:buNone/>
              <a:defRPr sz="800"/>
            </a:lvl3pPr>
            <a:lvl4pPr marL="1028471" indent="0">
              <a:buNone/>
              <a:defRPr sz="700"/>
            </a:lvl4pPr>
            <a:lvl5pPr marL="1371294" indent="0">
              <a:buNone/>
              <a:defRPr sz="700"/>
            </a:lvl5pPr>
            <a:lvl6pPr marL="1714121" indent="0">
              <a:buNone/>
              <a:defRPr sz="700"/>
            </a:lvl6pPr>
            <a:lvl7pPr marL="2056940" indent="0">
              <a:buNone/>
              <a:defRPr sz="700"/>
            </a:lvl7pPr>
            <a:lvl8pPr marL="2399760" indent="0">
              <a:buNone/>
              <a:defRPr sz="700"/>
            </a:lvl8pPr>
            <a:lvl9pPr marL="2742581" indent="0">
              <a:buNone/>
              <a:defRPr sz="700"/>
            </a:lvl9pPr>
          </a:lstStyle>
          <a:p>
            <a:pPr lvl="0"/>
            <a:r>
              <a:rPr lang="en-US" noProof="0"/>
              <a:t>Click to edit Master text styles</a:t>
            </a:r>
          </a:p>
        </p:txBody>
      </p:sp>
    </p:spTree>
    <p:extLst>
      <p:ext uri="{BB962C8B-B14F-4D97-AF65-F5344CB8AC3E}">
        <p14:creationId xmlns:p14="http://schemas.microsoft.com/office/powerpoint/2010/main" val="3980864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89"/>
            <a:ext cx="1209675"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6" y="4958960"/>
            <a:ext cx="1197769"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916736104"/>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 y="-5954"/>
            <a:ext cx="9148763" cy="5149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4" descr="be.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5" descr="ca.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6" descr="ch.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7" descr="cz.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8" descr="de.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9" descr="dk.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70" descr="e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1" descr="es.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2" descr="f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3" descr="fr.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4" descr="gr.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5" descr="hu.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6" descr="ie.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7" descr="it.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8" descr="lu.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9" descr="nl.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80" descr="no.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81" descr="p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2" descr="pt.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3" descr="ro.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4" descr="se.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5" descr="uk.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6" descr="si.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2" name="Picture 61"/>
          <p:cNvPicPr>
            <a:picLocks noChangeAspect="1"/>
          </p:cNvPicPr>
          <p:nvPr userDrawn="1"/>
        </p:nvPicPr>
        <p:blipFill>
          <a:blip r:embed="rId28"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8"/>
          <p:cNvPicPr>
            <a:picLocks noChangeAspect="1"/>
          </p:cNvPicPr>
          <p:nvPr userDrawn="1"/>
        </p:nvPicPr>
        <p:blipFill>
          <a:blip r:embed="rId29"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970733145"/>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708965655"/>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68570" tIns="34289" rIns="68570"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382321" y="-10716"/>
            <a:ext cx="7522369" cy="515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69070" y="4968485"/>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78626"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5166122" y="4966104"/>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356497" y="4968485"/>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89360"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638307"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797726"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06079" y="4968485"/>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937397" y="4968485"/>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219207"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427560"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846660"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053829"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262195"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2470547"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2678914"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89647"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3102776"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3309945"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3519495" y="4968485"/>
            <a:ext cx="12263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3730229"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4146947" y="4968485"/>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4562477" y="4968485"/>
            <a:ext cx="123825"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4866085" y="4967294"/>
            <a:ext cx="122634" cy="8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905997479"/>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cstate="screen">
            <a:extLst>
              <a:ext uri="{28A0092B-C50C-407E-A947-70E740481C1C}">
                <a14:useLocalDpi xmlns:a14="http://schemas.microsoft.com/office/drawing/2010/main"/>
              </a:ext>
            </a:extLst>
          </a:blip>
          <a:srcRect l="-7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512715743"/>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120748836"/>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68570" tIns="34289" rIns="68570"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a:solidFill>
                <a:srgbClr val="FFFFFF"/>
              </a:solidFill>
              <a:latin typeface="Arial" pitchFamily="34" charset="0"/>
            </a:endParaRPr>
          </a:p>
        </p:txBody>
      </p:sp>
      <p:pic>
        <p:nvPicPr>
          <p:cNvPr id="5" name="Picture 32" descr="navigati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102840304"/>
      </p:ext>
    </p:extLst>
  </p:cSld>
  <p:clrMapOvr>
    <a:masterClrMapping/>
  </p:clrMapOvr>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075974184"/>
      </p:ext>
    </p:extLst>
  </p:cSld>
  <p:clrMapOvr>
    <a:masterClrMapping/>
  </p:clrMapOvr>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4761"/>
            <a:ext cx="9145191"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759529099"/>
      </p:ext>
    </p:extLst>
  </p:cSld>
  <p:clrMapOvr>
    <a:masterClrMapping/>
  </p:clrMapOvr>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89"/>
            <a:ext cx="1209675"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6" y="4958960"/>
            <a:ext cx="1197769"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9"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0"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1"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2"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3"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44"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45"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6"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7"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48"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49"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50"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1"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52"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53"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54"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5"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56"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57"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58"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59"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60"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1"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987103679"/>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006216041"/>
      </p:ext>
    </p:extLst>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9"/>
            <a:ext cx="907256" cy="35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7" y="4958960"/>
            <a:ext cx="897731" cy="10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3"/>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485503942"/>
      </p:ext>
    </p:extLst>
  </p:cSld>
  <p:clrMapOvr>
    <a:masterClrMapping/>
  </p:clrMapOvr>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765308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70"/>
            <a:ext cx="7789050" cy="530915"/>
          </a:xfrm>
        </p:spPr>
        <p:txBody>
          <a:bodyPr anchor="t"/>
          <a:lstStyle>
            <a:lvl1pPr algn="l">
              <a:defRPr sz="3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39" indent="0">
              <a:buNone/>
              <a:defRPr sz="1400"/>
            </a:lvl2pPr>
            <a:lvl3pPr marL="685681" indent="0">
              <a:buNone/>
              <a:defRPr sz="1200"/>
            </a:lvl3pPr>
            <a:lvl4pPr marL="1028522" indent="0">
              <a:buNone/>
              <a:defRPr sz="1100"/>
            </a:lvl4pPr>
            <a:lvl5pPr marL="1371362" indent="0">
              <a:buNone/>
              <a:defRPr sz="1100"/>
            </a:lvl5pPr>
            <a:lvl6pPr marL="1714205" indent="0">
              <a:buNone/>
              <a:defRPr sz="1100"/>
            </a:lvl6pPr>
            <a:lvl7pPr marL="2057042" indent="0">
              <a:buNone/>
              <a:defRPr sz="1100"/>
            </a:lvl7pPr>
            <a:lvl8pPr marL="2399880" indent="0">
              <a:buNone/>
              <a:defRPr sz="1100"/>
            </a:lvl8pPr>
            <a:lvl9pPr marL="2742719" indent="0">
              <a:buNone/>
              <a:defRPr sz="1100"/>
            </a:lvl9pPr>
          </a:lstStyle>
          <a:p>
            <a:pPr lvl="0"/>
            <a:r>
              <a:rPr lang="en-US" noProof="0"/>
              <a:t>Click to edit Master text styles</a:t>
            </a:r>
          </a:p>
        </p:txBody>
      </p:sp>
    </p:spTree>
    <p:extLst>
      <p:ext uri="{BB962C8B-B14F-4D97-AF65-F5344CB8AC3E}">
        <p14:creationId xmlns:p14="http://schemas.microsoft.com/office/powerpoint/2010/main" val="26941148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2994318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noProof="0"/>
              <a:t>Click to edit Master text styles</a:t>
            </a:r>
          </a:p>
        </p:txBody>
      </p:sp>
      <p:sp>
        <p:nvSpPr>
          <p:cNvPr id="6" name="Content Placeholder 5"/>
          <p:cNvSpPr>
            <a:spLocks noGrp="1"/>
          </p:cNvSpPr>
          <p:nvPr>
            <p:ph sz="quarter" idx="4"/>
          </p:nvPr>
        </p:nvSpPr>
        <p:spPr>
          <a:xfrm>
            <a:off x="4645026" y="1631176"/>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89063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1465289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0199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39" indent="0">
              <a:buNone/>
              <a:defRPr sz="900"/>
            </a:lvl2pPr>
            <a:lvl3pPr marL="685681" indent="0">
              <a:buNone/>
              <a:defRPr sz="800"/>
            </a:lvl3pPr>
            <a:lvl4pPr marL="1028522" indent="0">
              <a:buNone/>
              <a:defRPr sz="700"/>
            </a:lvl4pPr>
            <a:lvl5pPr marL="1371362" indent="0">
              <a:buNone/>
              <a:defRPr sz="700"/>
            </a:lvl5pPr>
            <a:lvl6pPr marL="1714205" indent="0">
              <a:buNone/>
              <a:defRPr sz="700"/>
            </a:lvl6pPr>
            <a:lvl7pPr marL="2057042" indent="0">
              <a:buNone/>
              <a:defRPr sz="700"/>
            </a:lvl7pPr>
            <a:lvl8pPr marL="2399880" indent="0">
              <a:buNone/>
              <a:defRPr sz="700"/>
            </a:lvl8pPr>
            <a:lvl9pPr marL="2742719" indent="0">
              <a:buNone/>
              <a:defRPr sz="700"/>
            </a:lvl9pPr>
          </a:lstStyle>
          <a:p>
            <a:pPr lvl="0"/>
            <a:r>
              <a:rPr lang="en-US" noProof="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101794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39" indent="0">
              <a:buNone/>
              <a:defRPr sz="2100"/>
            </a:lvl2pPr>
            <a:lvl3pPr marL="685681" indent="0">
              <a:buNone/>
              <a:defRPr sz="1800"/>
            </a:lvl3pPr>
            <a:lvl4pPr marL="1028522" indent="0">
              <a:buNone/>
              <a:defRPr sz="1500"/>
            </a:lvl4pPr>
            <a:lvl5pPr marL="1371362" indent="0">
              <a:buNone/>
              <a:defRPr sz="1500"/>
            </a:lvl5pPr>
            <a:lvl6pPr marL="1714205" indent="0">
              <a:buNone/>
              <a:defRPr sz="1500"/>
            </a:lvl6pPr>
            <a:lvl7pPr marL="2057042" indent="0">
              <a:buNone/>
              <a:defRPr sz="1500"/>
            </a:lvl7pPr>
            <a:lvl8pPr marL="2399880" indent="0">
              <a:buNone/>
              <a:defRPr sz="1500"/>
            </a:lvl8pPr>
            <a:lvl9pPr marL="2742719" indent="0">
              <a:buNone/>
              <a:defRPr sz="15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602000" y="4029095"/>
            <a:ext cx="5932800" cy="464345"/>
          </a:xfrm>
        </p:spPr>
        <p:txBody>
          <a:bodyPr/>
          <a:lstStyle>
            <a:lvl1pPr marL="0" indent="0">
              <a:buNone/>
              <a:defRPr sz="1100"/>
            </a:lvl1pPr>
            <a:lvl2pPr marL="342839" indent="0">
              <a:buNone/>
              <a:defRPr sz="900"/>
            </a:lvl2pPr>
            <a:lvl3pPr marL="685681" indent="0">
              <a:buNone/>
              <a:defRPr sz="800"/>
            </a:lvl3pPr>
            <a:lvl4pPr marL="1028522" indent="0">
              <a:buNone/>
              <a:defRPr sz="700"/>
            </a:lvl4pPr>
            <a:lvl5pPr marL="1371362" indent="0">
              <a:buNone/>
              <a:defRPr sz="700"/>
            </a:lvl5pPr>
            <a:lvl6pPr marL="1714205" indent="0">
              <a:buNone/>
              <a:defRPr sz="700"/>
            </a:lvl6pPr>
            <a:lvl7pPr marL="2057042" indent="0">
              <a:buNone/>
              <a:defRPr sz="700"/>
            </a:lvl7pPr>
            <a:lvl8pPr marL="2399880" indent="0">
              <a:buNone/>
              <a:defRPr sz="700"/>
            </a:lvl8pPr>
            <a:lvl9pPr marL="2742719" indent="0">
              <a:buNone/>
              <a:defRPr sz="700"/>
            </a:lvl9pPr>
          </a:lstStyle>
          <a:p>
            <a:pPr lvl="0"/>
            <a:r>
              <a:rPr lang="en-US" noProof="0"/>
              <a:t>Click to edit Master text styles</a:t>
            </a:r>
          </a:p>
        </p:txBody>
      </p:sp>
    </p:spTree>
    <p:extLst>
      <p:ext uri="{BB962C8B-B14F-4D97-AF65-F5344CB8AC3E}">
        <p14:creationId xmlns:p14="http://schemas.microsoft.com/office/powerpoint/2010/main" val="15737023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5"/>
            <a:ext cx="5016500" cy="790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0" tIns="45705" rIns="91410" bIns="45705"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072547443"/>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40" indent="-272954">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2332564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25" indent="0">
              <a:buNone/>
              <a:defRPr sz="1800"/>
            </a:lvl2pPr>
            <a:lvl3pPr marL="914060" indent="0">
              <a:buNone/>
              <a:defRPr sz="1600"/>
            </a:lvl3pPr>
            <a:lvl4pPr marL="1371090" indent="0">
              <a:buNone/>
              <a:defRPr sz="1400"/>
            </a:lvl4pPr>
            <a:lvl5pPr marL="1828118" indent="0">
              <a:buNone/>
              <a:defRPr sz="1400"/>
            </a:lvl5pPr>
            <a:lvl6pPr marL="2285145" indent="0">
              <a:buNone/>
              <a:defRPr sz="1400"/>
            </a:lvl6pPr>
            <a:lvl7pPr marL="2742167" indent="0">
              <a:buNone/>
              <a:defRPr sz="1400"/>
            </a:lvl7pPr>
            <a:lvl8pPr marL="3199200" indent="0">
              <a:buNone/>
              <a:defRPr sz="1400"/>
            </a:lvl8pPr>
            <a:lvl9pPr marL="3656230" indent="0">
              <a:buNone/>
              <a:defRPr sz="1400"/>
            </a:lvl9pPr>
          </a:lstStyle>
          <a:p>
            <a:pPr lvl="0"/>
            <a:r>
              <a:rPr lang="en-US" noProof="0"/>
              <a:t>Click to edit Master text styles</a:t>
            </a:r>
          </a:p>
        </p:txBody>
      </p:sp>
    </p:spTree>
    <p:extLst>
      <p:ext uri="{BB962C8B-B14F-4D97-AF65-F5344CB8AC3E}">
        <p14:creationId xmlns:p14="http://schemas.microsoft.com/office/powerpoint/2010/main" val="3652176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155064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25" indent="0">
              <a:buNone/>
              <a:defRPr sz="2000" b="1"/>
            </a:lvl2pPr>
            <a:lvl3pPr marL="914060" indent="0">
              <a:buNone/>
              <a:defRPr sz="1800" b="1"/>
            </a:lvl3pPr>
            <a:lvl4pPr marL="1371090" indent="0">
              <a:buNone/>
              <a:defRPr sz="1600" b="1"/>
            </a:lvl4pPr>
            <a:lvl5pPr marL="1828118" indent="0">
              <a:buNone/>
              <a:defRPr sz="1600" b="1"/>
            </a:lvl5pPr>
            <a:lvl6pPr marL="2285145" indent="0">
              <a:buNone/>
              <a:defRPr sz="1600" b="1"/>
            </a:lvl6pPr>
            <a:lvl7pPr marL="2742167" indent="0">
              <a:buNone/>
              <a:defRPr sz="1600" b="1"/>
            </a:lvl7pPr>
            <a:lvl8pPr marL="3199200" indent="0">
              <a:buNone/>
              <a:defRPr sz="1600" b="1"/>
            </a:lvl8pPr>
            <a:lvl9pPr marL="365623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25" indent="0">
              <a:buNone/>
              <a:defRPr sz="2000" b="1"/>
            </a:lvl2pPr>
            <a:lvl3pPr marL="914060" indent="0">
              <a:buNone/>
              <a:defRPr sz="1800" b="1"/>
            </a:lvl3pPr>
            <a:lvl4pPr marL="1371090" indent="0">
              <a:buNone/>
              <a:defRPr sz="1600" b="1"/>
            </a:lvl4pPr>
            <a:lvl5pPr marL="1828118" indent="0">
              <a:buNone/>
              <a:defRPr sz="1600" b="1"/>
            </a:lvl5pPr>
            <a:lvl6pPr marL="2285145" indent="0">
              <a:buNone/>
              <a:defRPr sz="1600" b="1"/>
            </a:lvl6pPr>
            <a:lvl7pPr marL="2742167" indent="0">
              <a:buNone/>
              <a:defRPr sz="1600" b="1"/>
            </a:lvl7pPr>
            <a:lvl8pPr marL="3199200" indent="0">
              <a:buNone/>
              <a:defRPr sz="1600" b="1"/>
            </a:lvl8pPr>
            <a:lvl9pPr marL="365623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0356290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p:spPr>
        <p:txBody>
          <a:bodyPr vert="horz" wrap="square" lIns="91410" tIns="45705" rIns="91410" bIns="4570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805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2270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7025" indent="0">
              <a:buNone/>
              <a:defRPr sz="1200"/>
            </a:lvl2pPr>
            <a:lvl3pPr marL="914060" indent="0">
              <a:buNone/>
              <a:defRPr sz="1000"/>
            </a:lvl3pPr>
            <a:lvl4pPr marL="1371090" indent="0">
              <a:buNone/>
              <a:defRPr sz="900"/>
            </a:lvl4pPr>
            <a:lvl5pPr marL="1828118" indent="0">
              <a:buNone/>
              <a:defRPr sz="900"/>
            </a:lvl5pPr>
            <a:lvl6pPr marL="2285145" indent="0">
              <a:buNone/>
              <a:defRPr sz="900"/>
            </a:lvl6pPr>
            <a:lvl7pPr marL="2742167" indent="0">
              <a:buNone/>
              <a:defRPr sz="900"/>
            </a:lvl7pPr>
            <a:lvl8pPr marL="3199200" indent="0">
              <a:buNone/>
              <a:defRPr sz="900"/>
            </a:lvl8pPr>
            <a:lvl9pPr marL="3656230"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397872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25" indent="0">
              <a:buNone/>
              <a:defRPr sz="2800"/>
            </a:lvl2pPr>
            <a:lvl3pPr marL="914060" indent="0">
              <a:buNone/>
              <a:defRPr sz="2400"/>
            </a:lvl3pPr>
            <a:lvl4pPr marL="1371090" indent="0">
              <a:buNone/>
              <a:defRPr sz="2000"/>
            </a:lvl4pPr>
            <a:lvl5pPr marL="1828118" indent="0">
              <a:buNone/>
              <a:defRPr sz="2000"/>
            </a:lvl5pPr>
            <a:lvl6pPr marL="2285145" indent="0">
              <a:buNone/>
              <a:defRPr sz="2000"/>
            </a:lvl6pPr>
            <a:lvl7pPr marL="2742167" indent="0">
              <a:buNone/>
              <a:defRPr sz="2000"/>
            </a:lvl7pPr>
            <a:lvl8pPr marL="3199200" indent="0">
              <a:buNone/>
              <a:defRPr sz="2000"/>
            </a:lvl8pPr>
            <a:lvl9pPr marL="365623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91"/>
            <a:ext cx="5932800" cy="464345"/>
          </a:xfrm>
        </p:spPr>
        <p:txBody>
          <a:bodyPr/>
          <a:lstStyle>
            <a:lvl1pPr marL="0" indent="0">
              <a:buNone/>
              <a:defRPr sz="1400"/>
            </a:lvl1pPr>
            <a:lvl2pPr marL="457025" indent="0">
              <a:buNone/>
              <a:defRPr sz="1200"/>
            </a:lvl2pPr>
            <a:lvl3pPr marL="914060" indent="0">
              <a:buNone/>
              <a:defRPr sz="1000"/>
            </a:lvl3pPr>
            <a:lvl4pPr marL="1371090" indent="0">
              <a:buNone/>
              <a:defRPr sz="900"/>
            </a:lvl4pPr>
            <a:lvl5pPr marL="1828118" indent="0">
              <a:buNone/>
              <a:defRPr sz="900"/>
            </a:lvl5pPr>
            <a:lvl6pPr marL="2285145" indent="0">
              <a:buNone/>
              <a:defRPr sz="900"/>
            </a:lvl6pPr>
            <a:lvl7pPr marL="2742167" indent="0">
              <a:buNone/>
              <a:defRPr sz="900"/>
            </a:lvl7pPr>
            <a:lvl8pPr marL="3199200" indent="0">
              <a:buNone/>
              <a:defRPr sz="900"/>
            </a:lvl8pPr>
            <a:lvl9pPr marL="3656230" indent="0">
              <a:buNone/>
              <a:defRPr sz="900"/>
            </a:lvl9pPr>
          </a:lstStyle>
          <a:p>
            <a:pPr lvl="0"/>
            <a:r>
              <a:rPr lang="en-US" noProof="0"/>
              <a:t>Click to edit Master text styles</a:t>
            </a:r>
          </a:p>
        </p:txBody>
      </p:sp>
    </p:spTree>
    <p:extLst>
      <p:ext uri="{BB962C8B-B14F-4D97-AF65-F5344CB8AC3E}">
        <p14:creationId xmlns:p14="http://schemas.microsoft.com/office/powerpoint/2010/main" val="6733245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5"/>
            <a:ext cx="584200" cy="423863"/>
          </a:xfrm>
          <a:prstGeom prst="rect">
            <a:avLst/>
          </a:prstGeom>
        </p:spPr>
        <p:txBody>
          <a:bodyPr lIns="91420" tIns="45710" rIns="91420" bIns="45710"/>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340672288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48" y="-2000251"/>
            <a:ext cx="5143501" cy="9144001"/>
          </a:xfrm>
          <a:prstGeom prst="rect">
            <a:avLst/>
          </a:prstGeom>
        </p:spPr>
      </p:pic>
      <p:pic>
        <p:nvPicPr>
          <p:cNvPr id="33" name="Picture 32"/>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8"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6" y="1585865"/>
            <a:ext cx="7947025" cy="584776"/>
          </a:xfrm>
        </p:spPr>
        <p:txBody>
          <a:bodyPr/>
          <a:lstStyle>
            <a:lvl1pPr>
              <a:defRPr sz="3200">
                <a:solidFill>
                  <a:schemeClr val="bg1">
                    <a:lumMod val="95000"/>
                  </a:schemeClr>
                </a:solidFill>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 Box 38"/>
          <p:cNvSpPr txBox="1">
            <a:spLocks noChangeArrowheads="1"/>
          </p:cNvSpPr>
          <p:nvPr userDrawn="1"/>
        </p:nvSpPr>
        <p:spPr bwMode="auto">
          <a:xfrm>
            <a:off x="162825" y="4571669"/>
            <a:ext cx="5016500"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5719" rIns="91438" bIns="45719">
            <a:spAutoFit/>
          </a:bodyPr>
          <a:lstStyle/>
          <a:p>
            <a:pPr>
              <a:spcBef>
                <a:spcPct val="50000"/>
              </a:spcBef>
            </a:pPr>
            <a:r>
              <a:rPr lang="en-US" sz="800" dirty="0">
                <a:solidFill>
                  <a:srgbClr val="FFFFFF">
                    <a:lumMod val="85000"/>
                  </a:srgbClr>
                </a:solidFill>
              </a:rPr>
              <a:t>ESA UNCLASSIFIED - For Official Use</a:t>
            </a:r>
            <a:endParaRPr lang="en-GB" sz="800" dirty="0">
              <a:solidFill>
                <a:srgbClr val="FFFFFF">
                  <a:lumMod val="85000"/>
                </a:srgbClr>
              </a:solidFill>
            </a:endParaRPr>
          </a:p>
        </p:txBody>
      </p:sp>
      <p:grpSp>
        <p:nvGrpSpPr>
          <p:cNvPr id="35" name="Group 34"/>
          <p:cNvGrpSpPr/>
          <p:nvPr userDrawn="1"/>
        </p:nvGrpSpPr>
        <p:grpSpPr>
          <a:xfrm>
            <a:off x="119194" y="4916131"/>
            <a:ext cx="6802386" cy="111519"/>
            <a:chOff x="171652" y="6621093"/>
            <a:chExt cx="6802386" cy="111519"/>
          </a:xfrm>
        </p:grpSpPr>
        <p:pic>
          <p:nvPicPr>
            <p:cNvPr id="36" name="Picture 35"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screen">
            <a:extLst>
              <a:ext uri="{28A0092B-C50C-407E-A947-70E740481C1C}">
                <a14:useLocalDpi xmlns:a14="http://schemas.microsoft.com/office/drawing/2010/main"/>
              </a:ext>
            </a:extLst>
          </a:blip>
          <a:srcRect b="-31434"/>
          <a:stretch/>
        </p:blipFill>
        <p:spPr>
          <a:xfrm>
            <a:off x="7794690"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6427086" y="4915370"/>
            <a:ext cx="163385" cy="108000"/>
          </a:xfrm>
          <a:prstGeom prst="rect">
            <a:avLst/>
          </a:prstGeom>
        </p:spPr>
      </p:pic>
    </p:spTree>
    <p:extLst>
      <p:ext uri="{BB962C8B-B14F-4D97-AF65-F5344CB8AC3E}">
        <p14:creationId xmlns:p14="http://schemas.microsoft.com/office/powerpoint/2010/main" val="21205769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740874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3"/>
            <a:ext cx="7789050" cy="1323439"/>
          </a:xfrm>
        </p:spPr>
        <p:txBody>
          <a:bodyPr anchor="t"/>
          <a:lstStyle>
            <a:lvl1pPr algn="l">
              <a:defRPr sz="4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47222"/>
            <a:ext cx="778905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noProof="0"/>
              <a:t>Click to edit Master text styles</a:t>
            </a:r>
          </a:p>
        </p:txBody>
      </p:sp>
    </p:spTree>
    <p:extLst>
      <p:ext uri="{BB962C8B-B14F-4D97-AF65-F5344CB8AC3E}">
        <p14:creationId xmlns:p14="http://schemas.microsoft.com/office/powerpoint/2010/main" val="2297446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1"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5628726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7"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7718021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24769627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image" Target="../media/image4.png"/><Relationship Id="rId26" Type="http://schemas.openxmlformats.org/officeDocument/2006/relationships/image" Target="../media/image12.png"/><Relationship Id="rId39" Type="http://schemas.openxmlformats.org/officeDocument/2006/relationships/image" Target="../media/image25.png"/><Relationship Id="rId21" Type="http://schemas.openxmlformats.org/officeDocument/2006/relationships/image" Target="../media/image7.png"/><Relationship Id="rId34" Type="http://schemas.openxmlformats.org/officeDocument/2006/relationships/image" Target="../media/image20.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29" Type="http://schemas.openxmlformats.org/officeDocument/2006/relationships/image" Target="../media/image15.png"/><Relationship Id="rId41"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0.png"/><Relationship Id="rId32" Type="http://schemas.openxmlformats.org/officeDocument/2006/relationships/image" Target="../media/image18.png"/><Relationship Id="rId37" Type="http://schemas.openxmlformats.org/officeDocument/2006/relationships/image" Target="../media/image23.png"/><Relationship Id="rId40"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image" Target="../media/image1.png"/><Relationship Id="rId23" Type="http://schemas.openxmlformats.org/officeDocument/2006/relationships/image" Target="../media/image9.png"/><Relationship Id="rId28" Type="http://schemas.openxmlformats.org/officeDocument/2006/relationships/image" Target="../media/image14.png"/><Relationship Id="rId36" Type="http://schemas.openxmlformats.org/officeDocument/2006/relationships/image" Target="../media/image22.png"/><Relationship Id="rId10" Type="http://schemas.openxmlformats.org/officeDocument/2006/relationships/slideLayout" Target="../slideLayouts/slideLayout10.xml"/><Relationship Id="rId19" Type="http://schemas.openxmlformats.org/officeDocument/2006/relationships/image" Target="../media/image5.png"/><Relationship Id="rId31" Type="http://schemas.openxmlformats.org/officeDocument/2006/relationships/image" Target="../media/image1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png"/><Relationship Id="rId27" Type="http://schemas.openxmlformats.org/officeDocument/2006/relationships/image" Target="../media/image13.png"/><Relationship Id="rId30" Type="http://schemas.openxmlformats.org/officeDocument/2006/relationships/image" Target="../media/image16.png"/><Relationship Id="rId35" Type="http://schemas.openxmlformats.org/officeDocument/2006/relationships/image" Target="../media/image2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image" Target="../media/image3.png"/><Relationship Id="rId25" Type="http://schemas.openxmlformats.org/officeDocument/2006/relationships/image" Target="../media/image11.png"/><Relationship Id="rId33" Type="http://schemas.openxmlformats.org/officeDocument/2006/relationships/image" Target="../media/image19.png"/><Relationship Id="rId38" Type="http://schemas.openxmlformats.org/officeDocument/2006/relationships/image" Target="../media/image24.png"/></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theme" Target="../theme/theme10.xml"/><Relationship Id="rId34" Type="http://schemas.openxmlformats.org/officeDocument/2006/relationships/image" Target="../media/image45.png"/><Relationship Id="rId42" Type="http://schemas.openxmlformats.org/officeDocument/2006/relationships/image" Target="../media/image53.png"/><Relationship Id="rId47" Type="http://schemas.openxmlformats.org/officeDocument/2006/relationships/image" Target="../media/image58.png"/><Relationship Id="rId7" Type="http://schemas.openxmlformats.org/officeDocument/2006/relationships/slideLayout" Target="../slideLayouts/slideLayout12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9" Type="http://schemas.openxmlformats.org/officeDocument/2006/relationships/image" Target="../media/image40.png"/><Relationship Id="rId11" Type="http://schemas.openxmlformats.org/officeDocument/2006/relationships/slideLayout" Target="../slideLayouts/slideLayout124.xml"/><Relationship Id="rId24" Type="http://schemas.openxmlformats.org/officeDocument/2006/relationships/image" Target="../media/image1.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image" Target="../media/image35.jpe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image" Target="../media/image42.png"/><Relationship Id="rId44" Type="http://schemas.openxmlformats.org/officeDocument/2006/relationships/image" Target="../media/image55.pn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image" Target="../media/image34.jpe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png"/><Relationship Id="rId8" Type="http://schemas.openxmlformats.org/officeDocument/2006/relationships/slideLayout" Target="../slideLayouts/slideLayout121.xml"/><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20" Type="http://schemas.openxmlformats.org/officeDocument/2006/relationships/slideLayout" Target="../slideLayouts/slideLayout133.xml"/><Relationship Id="rId41" Type="http://schemas.openxmlformats.org/officeDocument/2006/relationships/image" Target="../media/image52.png"/><Relationship Id="rId1" Type="http://schemas.openxmlformats.org/officeDocument/2006/relationships/slideLayout" Target="../slideLayouts/slideLayout114.xml"/><Relationship Id="rId6"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slideLayout" Target="../slideLayouts/slideLayout136.xml"/><Relationship Id="rId21" Type="http://schemas.openxmlformats.org/officeDocument/2006/relationships/image" Target="../media/image112.png"/><Relationship Id="rId34" Type="http://schemas.openxmlformats.org/officeDocument/2006/relationships/image" Target="../media/image115.png"/><Relationship Id="rId7" Type="http://schemas.openxmlformats.org/officeDocument/2006/relationships/slideLayout" Target="../slideLayouts/slideLayout140.xml"/><Relationship Id="rId12" Type="http://schemas.openxmlformats.org/officeDocument/2006/relationships/image" Target="../media/image33.jpeg"/><Relationship Id="rId17" Type="http://schemas.openxmlformats.org/officeDocument/2006/relationships/image" Target="../media/image8.png"/><Relationship Id="rId25" Type="http://schemas.openxmlformats.org/officeDocument/2006/relationships/image" Target="../media/image16.png"/><Relationship Id="rId33" Type="http://schemas.openxmlformats.org/officeDocument/2006/relationships/image" Target="../media/image24.png"/><Relationship Id="rId2" Type="http://schemas.openxmlformats.org/officeDocument/2006/relationships/slideLayout" Target="../slideLayouts/slideLayout135.xml"/><Relationship Id="rId16" Type="http://schemas.openxmlformats.org/officeDocument/2006/relationships/image" Target="../media/image40.png"/><Relationship Id="rId20" Type="http://schemas.openxmlformats.org/officeDocument/2006/relationships/image" Target="../media/image11.png"/><Relationship Id="rId29" Type="http://schemas.openxmlformats.org/officeDocument/2006/relationships/image" Target="../media/image20.pn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image" Target="../media/image2.png"/><Relationship Id="rId24" Type="http://schemas.openxmlformats.org/officeDocument/2006/relationships/image" Target="../media/image48.png"/><Relationship Id="rId32" Type="http://schemas.openxmlformats.org/officeDocument/2006/relationships/image" Target="../media/image114.png"/><Relationship Id="rId5" Type="http://schemas.openxmlformats.org/officeDocument/2006/relationships/slideLayout" Target="../slideLayouts/slideLayout138.xml"/><Relationship Id="rId15" Type="http://schemas.openxmlformats.org/officeDocument/2006/relationships/image" Target="../media/image110.png"/><Relationship Id="rId23" Type="http://schemas.openxmlformats.org/officeDocument/2006/relationships/image" Target="../media/image14.png"/><Relationship Id="rId28" Type="http://schemas.openxmlformats.org/officeDocument/2006/relationships/image" Target="../media/image113.png"/><Relationship Id="rId36" Type="http://schemas.openxmlformats.org/officeDocument/2006/relationships/image" Target="../media/image117.png"/><Relationship Id="rId10" Type="http://schemas.openxmlformats.org/officeDocument/2006/relationships/theme" Target="../theme/theme11.xml"/><Relationship Id="rId19" Type="http://schemas.openxmlformats.org/officeDocument/2006/relationships/image" Target="../media/image111.png"/><Relationship Id="rId31" Type="http://schemas.openxmlformats.org/officeDocument/2006/relationships/image" Target="../media/image22.png"/><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109.png"/><Relationship Id="rId22" Type="http://schemas.openxmlformats.org/officeDocument/2006/relationships/image" Target="../media/image46.png"/><Relationship Id="rId27" Type="http://schemas.openxmlformats.org/officeDocument/2006/relationships/image" Target="../media/image18.png"/><Relationship Id="rId30" Type="http://schemas.openxmlformats.org/officeDocument/2006/relationships/image" Target="../media/image54.png"/><Relationship Id="rId35" Type="http://schemas.openxmlformats.org/officeDocument/2006/relationships/image" Target="../media/image116.png"/><Relationship Id="rId8" Type="http://schemas.openxmlformats.org/officeDocument/2006/relationships/slideLayout" Target="../slideLayouts/slideLayout141.xml"/></Relationships>
</file>

<file path=ppt/slideMasters/_rels/slideMaster12.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8.png"/><Relationship Id="rId26" Type="http://schemas.openxmlformats.org/officeDocument/2006/relationships/image" Target="../media/image16.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149.xml"/><Relationship Id="rId12" Type="http://schemas.openxmlformats.org/officeDocument/2006/relationships/image" Target="../media/image1.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23.png"/><Relationship Id="rId2" Type="http://schemas.openxmlformats.org/officeDocument/2006/relationships/slideLayout" Target="../slideLayouts/slideLayout144.xml"/><Relationship Id="rId16" Type="http://schemas.openxmlformats.org/officeDocument/2006/relationships/image" Target="../media/image110.png"/><Relationship Id="rId20" Type="http://schemas.openxmlformats.org/officeDocument/2006/relationships/image" Target="../media/image111.png"/><Relationship Id="rId29" Type="http://schemas.openxmlformats.org/officeDocument/2006/relationships/image" Target="../media/image113.pn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image" Target="../media/image33.jpeg"/><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118.gif"/><Relationship Id="rId5" Type="http://schemas.openxmlformats.org/officeDocument/2006/relationships/slideLayout" Target="../slideLayouts/slideLayout147.xml"/><Relationship Id="rId15" Type="http://schemas.openxmlformats.org/officeDocument/2006/relationships/image" Target="../media/image109.png"/><Relationship Id="rId23" Type="http://schemas.openxmlformats.org/officeDocument/2006/relationships/image" Target="../media/image46.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2.xml"/><Relationship Id="rId19" Type="http://schemas.openxmlformats.org/officeDocument/2006/relationships/image" Target="../media/image9.png"/><Relationship Id="rId31" Type="http://schemas.openxmlformats.org/officeDocument/2006/relationships/image" Target="../media/image54.pn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4.png"/><Relationship Id="rId22" Type="http://schemas.openxmlformats.org/officeDocument/2006/relationships/image" Target="../media/image1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115.png"/><Relationship Id="rId8" Type="http://schemas.openxmlformats.org/officeDocument/2006/relationships/slideLayout" Target="../slideLayouts/slideLayout150.xml"/><Relationship Id="rId3"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theme" Target="../theme/theme13.xml"/><Relationship Id="rId34" Type="http://schemas.openxmlformats.org/officeDocument/2006/relationships/image" Target="../media/image45.png"/><Relationship Id="rId42" Type="http://schemas.openxmlformats.org/officeDocument/2006/relationships/image" Target="../media/image53.png"/><Relationship Id="rId47" Type="http://schemas.openxmlformats.org/officeDocument/2006/relationships/image" Target="../media/image58.png"/><Relationship Id="rId7" Type="http://schemas.openxmlformats.org/officeDocument/2006/relationships/slideLayout" Target="../slideLayouts/slideLayout15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9" Type="http://schemas.openxmlformats.org/officeDocument/2006/relationships/image" Target="../media/image40.png"/><Relationship Id="rId11" Type="http://schemas.openxmlformats.org/officeDocument/2006/relationships/slideLayout" Target="../slideLayouts/slideLayout162.xml"/><Relationship Id="rId24" Type="http://schemas.openxmlformats.org/officeDocument/2006/relationships/image" Target="../media/image1.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image" Target="../media/image35.jpe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image" Target="../media/image42.png"/><Relationship Id="rId44" Type="http://schemas.openxmlformats.org/officeDocument/2006/relationships/image" Target="../media/image55.png"/><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image" Target="../media/image34.jpe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png"/><Relationship Id="rId8" Type="http://schemas.openxmlformats.org/officeDocument/2006/relationships/slideLayout" Target="../slideLayouts/slideLayout159.xml"/><Relationship Id="rId3" Type="http://schemas.openxmlformats.org/officeDocument/2006/relationships/slideLayout" Target="../slideLayouts/slideLayout154.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20" Type="http://schemas.openxmlformats.org/officeDocument/2006/relationships/slideLayout" Target="../slideLayouts/slideLayout171.xml"/><Relationship Id="rId41" Type="http://schemas.openxmlformats.org/officeDocument/2006/relationships/image" Target="../media/image52.png"/><Relationship Id="rId1" Type="http://schemas.openxmlformats.org/officeDocument/2006/relationships/slideLayout" Target="../slideLayouts/slideLayout152.xml"/><Relationship Id="rId6"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8.png"/><Relationship Id="rId26" Type="http://schemas.openxmlformats.org/officeDocument/2006/relationships/image" Target="../media/image16.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178.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173.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theme" Target="../theme/theme14.xml"/><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slideLayout" Target="../slideLayouts/slideLayout176.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slideLayout" Target="../slideLayouts/slideLayout18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179.xml"/><Relationship Id="rId3" Type="http://schemas.openxmlformats.org/officeDocument/2006/relationships/slideLayout" Target="../slideLayouts/slideLayout174.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theme" Target="../theme/theme15.xml"/><Relationship Id="rId34" Type="http://schemas.openxmlformats.org/officeDocument/2006/relationships/image" Target="../media/image45.png"/><Relationship Id="rId42" Type="http://schemas.openxmlformats.org/officeDocument/2006/relationships/image" Target="../media/image53.png"/><Relationship Id="rId47" Type="http://schemas.openxmlformats.org/officeDocument/2006/relationships/image" Target="../media/image58.png"/><Relationship Id="rId7" Type="http://schemas.openxmlformats.org/officeDocument/2006/relationships/slideLayout" Target="../slideLayouts/slideLayout18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9" Type="http://schemas.openxmlformats.org/officeDocument/2006/relationships/image" Target="../media/image40.png"/><Relationship Id="rId11" Type="http://schemas.openxmlformats.org/officeDocument/2006/relationships/slideLayout" Target="../slideLayouts/slideLayout192.xml"/><Relationship Id="rId24" Type="http://schemas.openxmlformats.org/officeDocument/2006/relationships/image" Target="../media/image1.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image" Target="../media/image35.jpe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31" Type="http://schemas.openxmlformats.org/officeDocument/2006/relationships/image" Target="../media/image42.png"/><Relationship Id="rId44" Type="http://schemas.openxmlformats.org/officeDocument/2006/relationships/image" Target="../media/image55.png"/><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image" Target="../media/image34.jpe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png"/><Relationship Id="rId8" Type="http://schemas.openxmlformats.org/officeDocument/2006/relationships/slideLayout" Target="../slideLayouts/slideLayout189.xml"/><Relationship Id="rId3" Type="http://schemas.openxmlformats.org/officeDocument/2006/relationships/slideLayout" Target="../slideLayouts/slideLayout184.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20" Type="http://schemas.openxmlformats.org/officeDocument/2006/relationships/slideLayout" Target="../slideLayouts/slideLayout201.xml"/><Relationship Id="rId41" Type="http://schemas.openxmlformats.org/officeDocument/2006/relationships/image" Target="../media/image52.png"/><Relationship Id="rId1" Type="http://schemas.openxmlformats.org/officeDocument/2006/relationships/slideLayout" Target="../slideLayouts/slideLayout182.xml"/><Relationship Id="rId6"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7.png"/><Relationship Id="rId26" Type="http://schemas.openxmlformats.org/officeDocument/2006/relationships/image" Target="../media/image15.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0.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png"/><Relationship Id="rId2" Type="http://schemas.openxmlformats.org/officeDocument/2006/relationships/slideLayout" Target="../slideLayouts/slideLayout15.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8.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3.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21.xml"/><Relationship Id="rId3"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8.png"/><Relationship Id="rId26" Type="http://schemas.openxmlformats.org/officeDocument/2006/relationships/image" Target="../media/image16.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30.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25.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slideLayout" Target="../slideLayouts/slideLayout28.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slideLayout" Target="../slideLayouts/slideLayout33.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8.png"/><Relationship Id="rId26" Type="http://schemas.openxmlformats.org/officeDocument/2006/relationships/image" Target="../media/image16.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40.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35.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slideLayout" Target="../slideLayouts/slideLayout38.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slideLayout" Target="../slideLayouts/slideLayout43.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theme" Target="../theme/theme5.xml"/><Relationship Id="rId34" Type="http://schemas.openxmlformats.org/officeDocument/2006/relationships/image" Target="../media/image45.png"/><Relationship Id="rId42" Type="http://schemas.openxmlformats.org/officeDocument/2006/relationships/image" Target="../media/image53.png"/><Relationship Id="rId47" Type="http://schemas.openxmlformats.org/officeDocument/2006/relationships/image" Target="../media/image58.png"/><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image" Target="../media/image40.png"/><Relationship Id="rId11" Type="http://schemas.openxmlformats.org/officeDocument/2006/relationships/slideLayout" Target="../slideLayouts/slideLayout54.xml"/><Relationship Id="rId24" Type="http://schemas.openxmlformats.org/officeDocument/2006/relationships/image" Target="../media/image1.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image" Target="../media/image35.jpe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image" Target="../media/image42.png"/><Relationship Id="rId44" Type="http://schemas.openxmlformats.org/officeDocument/2006/relationships/image" Target="../media/image55.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34.jpe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png"/><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20" Type="http://schemas.openxmlformats.org/officeDocument/2006/relationships/slideLayout" Target="../slideLayouts/slideLayout63.xml"/><Relationship Id="rId41" Type="http://schemas.openxmlformats.org/officeDocument/2006/relationships/image" Target="../media/image52.png"/><Relationship Id="rId1" Type="http://schemas.openxmlformats.org/officeDocument/2006/relationships/slideLayout" Target="../slideLayouts/slideLayout44.xml"/><Relationship Id="rId6"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theme" Target="../theme/theme6.xml"/><Relationship Id="rId34" Type="http://schemas.openxmlformats.org/officeDocument/2006/relationships/image" Target="../media/image45.png"/><Relationship Id="rId42" Type="http://schemas.openxmlformats.org/officeDocument/2006/relationships/image" Target="../media/image53.png"/><Relationship Id="rId47" Type="http://schemas.openxmlformats.org/officeDocument/2006/relationships/image" Target="../media/image58.png"/><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image" Target="../media/image40.png"/><Relationship Id="rId11" Type="http://schemas.openxmlformats.org/officeDocument/2006/relationships/slideLayout" Target="../slideLayouts/slideLayout74.xml"/><Relationship Id="rId24" Type="http://schemas.openxmlformats.org/officeDocument/2006/relationships/image" Target="../media/image1.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35.jpe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image" Target="../media/image42.png"/><Relationship Id="rId44" Type="http://schemas.openxmlformats.org/officeDocument/2006/relationships/image" Target="../media/image55.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34.jpe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png"/><Relationship Id="rId8" Type="http://schemas.openxmlformats.org/officeDocument/2006/relationships/slideLayout" Target="../slideLayouts/slideLayout71.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20" Type="http://schemas.openxmlformats.org/officeDocument/2006/relationships/slideLayout" Target="../slideLayouts/slideLayout83.xml"/><Relationship Id="rId41" Type="http://schemas.openxmlformats.org/officeDocument/2006/relationships/image" Target="../media/image52.png"/><Relationship Id="rId1" Type="http://schemas.openxmlformats.org/officeDocument/2006/relationships/slideLayout" Target="../slideLayouts/slideLayout64.xml"/><Relationship Id="rId6"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8.png"/><Relationship Id="rId26" Type="http://schemas.openxmlformats.org/officeDocument/2006/relationships/image" Target="../media/image16.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90.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85.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7.xml"/><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slideLayout" Target="../slideLayouts/slideLayout88.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slideLayout" Target="../slideLayouts/slideLayout93.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91.xml"/><Relationship Id="rId3"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7.png"/><Relationship Id="rId26" Type="http://schemas.openxmlformats.org/officeDocument/2006/relationships/image" Target="../media/image15.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00.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png"/><Relationship Id="rId2" Type="http://schemas.openxmlformats.org/officeDocument/2006/relationships/slideLayout" Target="../slideLayouts/slideLayout95.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theme" Target="../theme/theme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98.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03.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101.xml"/><Relationship Id="rId3"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8.png"/><Relationship Id="rId26" Type="http://schemas.openxmlformats.org/officeDocument/2006/relationships/image" Target="../media/image16.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110.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105.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theme" Target="../theme/theme9.xml"/><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slideLayout" Target="../slideLayouts/slideLayout108.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slideLayout" Target="../slideLayouts/slideLayout113.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111.xml"/><Relationship Id="rId3"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r>
              <a:rPr lang="en-US" dirty="0"/>
              <a:t>Click to edit Master title style</a:t>
            </a:r>
            <a:endParaRPr lang="en-GB" dirty="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8" name="Picture 87"/>
          <p:cNvPicPr>
            <a:picLocks noChangeAspect="1"/>
          </p:cNvPicPr>
          <p:nvPr userDrawn="1"/>
        </p:nvPicPr>
        <p:blipFill rotWithShape="1">
          <a:blip r:embed="rId16" cstate="screen">
            <a:extLst>
              <a:ext uri="{28A0092B-C50C-407E-A947-70E740481C1C}">
                <a14:useLocalDpi xmlns:a14="http://schemas.microsoft.com/office/drawing/2010/main"/>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7" cstate="screen">
            <a:extLst>
              <a:ext uri="{28A0092B-C50C-407E-A947-70E740481C1C}">
                <a14:useLocalDpi xmlns:a14="http://schemas.microsoft.com/office/drawing/2010/main"/>
              </a:ext>
            </a:extLst>
          </a:blip>
          <a:srcRect r="-1119" b="-37906"/>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lstStyle/>
          <a:p>
            <a:pPr algn="r">
              <a:spcBef>
                <a:spcPct val="50000"/>
              </a:spcBef>
            </a:pPr>
            <a:r>
              <a:rPr lang="en-GB" sz="800" noProof="1">
                <a:solidFill>
                  <a:schemeClr val="bg2"/>
                </a:solidFill>
              </a:rPr>
              <a:t>| Slide  </a:t>
            </a:r>
            <a:fld id="{BBA2E11D-44E1-43DD-A173-928128880055}" type="slidenum">
              <a:rPr lang="en-GB" sz="800" noProof="1" smtClean="0">
                <a:solidFill>
                  <a:schemeClr val="bg2"/>
                </a:solidFill>
              </a:rPr>
              <a:pPr algn="r">
                <a:spcBef>
                  <a:spcPct val="50000"/>
                </a:spcBef>
              </a:pPr>
              <a:t>‹#›</a:t>
            </a:fld>
            <a:endParaRPr lang="en-GB" sz="800" noProof="1">
              <a:solidFill>
                <a:schemeClr val="bg2"/>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a:spAutoFit/>
          </a:bodyPr>
          <a:lstStyle/>
          <a:p>
            <a:pPr algn="l">
              <a:spcBef>
                <a:spcPct val="50000"/>
              </a:spcBef>
            </a:pPr>
            <a:r>
              <a:rPr lang="en-US" sz="800" noProof="0" dirty="0">
                <a:solidFill>
                  <a:schemeClr val="tx1">
                    <a:lumMod val="75000"/>
                    <a:lumOff val="25000"/>
                  </a:schemeClr>
                </a:solidFill>
              </a:rPr>
              <a:t>ESA UNCLASSIFIED - For Official Use		</a:t>
            </a:r>
            <a:endParaRPr lang="en-GB" sz="800" noProof="0" dirty="0">
              <a:solidFill>
                <a:schemeClr val="tx1">
                  <a:lumMod val="75000"/>
                  <a:lumOff val="25000"/>
                </a:schemeClr>
              </a:solidFill>
            </a:endParaRPr>
          </a:p>
        </p:txBody>
      </p:sp>
      <p:pic>
        <p:nvPicPr>
          <p:cNvPr id="41" name="Picture 40" descr="si.png"/>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4420" r:id="rId11"/>
    <p:sldLayoutId id="2147484421" r:id="rId12"/>
    <p:sldLayoutId id="2147484423" r:id="rId13"/>
  </p:sldLayoutIdLst>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3"/>
            <a:ext cx="8747522" cy="400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Text Box 34"/>
          <p:cNvSpPr txBox="1">
            <a:spLocks noChangeAspect="1" noChangeArrowheads="1"/>
          </p:cNvSpPr>
          <p:nvPr/>
        </p:nvSpPr>
        <p:spPr bwMode="auto">
          <a:xfrm>
            <a:off x="4480325" y="4722021"/>
            <a:ext cx="4520803" cy="110729"/>
          </a:xfrm>
          <a:prstGeom prst="rect">
            <a:avLst/>
          </a:prstGeom>
          <a:noFill/>
          <a:ln w="9525">
            <a:noFill/>
            <a:miter lim="800000"/>
            <a:headEnd/>
            <a:tailEnd/>
          </a:ln>
          <a:effectLst/>
        </p:spPr>
        <p:txBody>
          <a:bodyPr wrap="none" lIns="6857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a:spcBef>
                <a:spcPct val="50000"/>
              </a:spcBef>
              <a:defRPr/>
            </a:pPr>
            <a:r>
              <a:rPr lang="en-GB" altLang="en-US" sz="600" noProof="1">
                <a:solidFill>
                  <a:srgbClr val="4D4F53"/>
                </a:solidFill>
                <a:latin typeface="Arial" pitchFamily="34" charset="0"/>
              </a:rPr>
              <a:t>Slide  </a:t>
            </a:r>
            <a:fld id="{41DF4D05-2C94-4248-88EB-CF7B6CD75591}" type="slidenum">
              <a:rPr altLang="en-US" sz="600" noProof="1" smtClean="0">
                <a:solidFill>
                  <a:srgbClr val="4D4F53"/>
                </a:solidFill>
                <a:latin typeface="Arial" pitchFamily="34" charset="0"/>
              </a:rPr>
              <a:pPr algn="r">
                <a:spcBef>
                  <a:spcPct val="50000"/>
                </a:spcBef>
                <a:defRPr/>
              </a:pPr>
              <a:t>‹#›</a:t>
            </a:fld>
            <a:endParaRPr lang="en-GB" altLang="en-US" sz="600" noProof="1">
              <a:solidFill>
                <a:srgbClr val="4D4F53"/>
              </a:solidFill>
              <a:latin typeface="Arial" pitchFamily="34" charset="0"/>
            </a:endParaRPr>
          </a:p>
        </p:txBody>
      </p:sp>
      <p:sp>
        <p:nvSpPr>
          <p:cNvPr id="1031" name="Rectangle 6"/>
          <p:cNvSpPr>
            <a:spLocks noGrp="1" noChangeArrowheads="1"/>
          </p:cNvSpPr>
          <p:nvPr>
            <p:ph type="title"/>
          </p:nvPr>
        </p:nvSpPr>
        <p:spPr bwMode="auto">
          <a:xfrm>
            <a:off x="142878" y="114232"/>
            <a:ext cx="7175897" cy="334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spAutoFit/>
          </a:bodyPr>
          <a:lstStyle/>
          <a:p>
            <a:pPr lvl="0"/>
            <a:r>
              <a:rPr lang="en-US" altLang="en-US"/>
              <a:t>Click to edit Master title style</a:t>
            </a:r>
            <a:endParaRPr lang="en-GB" altLang="en-US"/>
          </a:p>
        </p:txBody>
      </p:sp>
      <p:pic>
        <p:nvPicPr>
          <p:cNvPr id="1032" name="Picture 34"/>
          <p:cNvPicPr>
            <a:picLocks noChangeAspect="1"/>
          </p:cNvPicPr>
          <p:nvPr userDrawn="1"/>
        </p:nvPicPr>
        <p:blipFill>
          <a:blip r:embed="rId25" cstate="screen">
            <a:extLst>
              <a:ext uri="{28A0092B-C50C-407E-A947-70E740481C1C}">
                <a14:useLocalDpi xmlns:a14="http://schemas.microsoft.com/office/drawing/2010/main"/>
              </a:ext>
            </a:extLst>
          </a:blip>
          <a:srcRect t="-3"/>
          <a:stretch>
            <a:fillRect/>
          </a:stretch>
        </p:blipFill>
        <p:spPr bwMode="auto">
          <a:xfrm>
            <a:off x="8090299" y="116683"/>
            <a:ext cx="907256"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482320642"/>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 id="2147484198" r:id="rId17"/>
    <p:sldLayoutId id="2147484199" r:id="rId18"/>
    <p:sldLayoutId id="2147484200" r:id="rId19"/>
    <p:sldLayoutId id="2147484201" r:id="rId20"/>
  </p:sldLayoutIdLst>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84" algn="l" rtl="0" eaLnBrk="1" fontAlgn="base" hangingPunct="1">
        <a:spcBef>
          <a:spcPct val="0"/>
        </a:spcBef>
        <a:spcAft>
          <a:spcPct val="0"/>
        </a:spcAft>
        <a:defRPr sz="1700" b="1">
          <a:solidFill>
            <a:schemeClr val="bg1"/>
          </a:solidFill>
          <a:latin typeface="Verdana" pitchFamily="34" charset="0"/>
        </a:defRPr>
      </a:lvl6pPr>
      <a:lvl7pPr marL="685766" algn="l" rtl="0" eaLnBrk="1" fontAlgn="base" hangingPunct="1">
        <a:spcBef>
          <a:spcPct val="0"/>
        </a:spcBef>
        <a:spcAft>
          <a:spcPct val="0"/>
        </a:spcAft>
        <a:defRPr sz="1700" b="1">
          <a:solidFill>
            <a:schemeClr val="bg1"/>
          </a:solidFill>
          <a:latin typeface="Verdana" pitchFamily="34" charset="0"/>
        </a:defRPr>
      </a:lvl7pPr>
      <a:lvl8pPr marL="1028649" algn="l" rtl="0" eaLnBrk="1" fontAlgn="base" hangingPunct="1">
        <a:spcBef>
          <a:spcPct val="0"/>
        </a:spcBef>
        <a:spcAft>
          <a:spcPct val="0"/>
        </a:spcAft>
        <a:defRPr sz="1700" b="1">
          <a:solidFill>
            <a:schemeClr val="bg1"/>
          </a:solidFill>
          <a:latin typeface="Verdana" pitchFamily="34" charset="0"/>
        </a:defRPr>
      </a:lvl8pPr>
      <a:lvl9pPr marL="1371532" algn="l" rtl="0" eaLnBrk="1" fontAlgn="base" hangingPunct="1">
        <a:spcBef>
          <a:spcPct val="0"/>
        </a:spcBef>
        <a:spcAft>
          <a:spcPct val="0"/>
        </a:spcAft>
        <a:defRPr sz="1700" b="1">
          <a:solidFill>
            <a:schemeClr val="bg1"/>
          </a:solidFill>
          <a:latin typeface="Verdana" pitchFamily="34" charset="0"/>
        </a:defRPr>
      </a:lvl9pPr>
    </p:titleStyle>
    <p:bodyStyle>
      <a:lvl1pPr marL="257162" indent="-257162"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999" indent="-26311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842" indent="-36907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685" indent="-47503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528" indent="-58099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720"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603"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486"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368"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screen">
            <a:extLst>
              <a:ext uri="{28A0092B-C50C-407E-A947-70E740481C1C}">
                <a14:useLocalDpi xmlns:a14="http://schemas.microsoft.com/office/drawing/2010/main"/>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spAutoFit/>
          </a:bodyPr>
          <a:lstStyle/>
          <a:p>
            <a:pPr>
              <a:spcBef>
                <a:spcPct val="50000"/>
              </a:spcBef>
            </a:pPr>
            <a:r>
              <a:rPr lang="en-US" sz="80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lstStyle/>
          <a:p>
            <a:pPr algn="r">
              <a:spcBef>
                <a:spcPct val="50000"/>
              </a:spcBef>
            </a:pPr>
            <a:r>
              <a:rPr lang="en-GB" sz="800" noProof="1">
                <a:solidFill>
                  <a:srgbClr val="4D4F53"/>
                </a:solidFill>
              </a:rPr>
              <a:t>| Slide  </a:t>
            </a:r>
            <a:fld id="{71EAD4F2-866B-304A-9A50-FC7592816342}"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40" name="Group 39"/>
          <p:cNvGrpSpPr/>
          <p:nvPr/>
        </p:nvGrpSpPr>
        <p:grpSpPr>
          <a:xfrm>
            <a:off x="172269" y="4908007"/>
            <a:ext cx="6826666" cy="111519"/>
            <a:chOff x="172269" y="6621494"/>
            <a:chExt cx="6826666" cy="111519"/>
          </a:xfrm>
        </p:grpSpPr>
        <p:pic>
          <p:nvPicPr>
            <p:cNvPr id="41" name="Picture 40" descr="at.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42" name="Picture 41" descr="be.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43" name="Picture 42" descr="ca.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44" name="Picture 43" descr="ch.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45" name="Picture 44" descr="cz.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46" name="Picture 45" descr="d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47" name="Picture 46" descr="dk.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8" name="Picture 47" descr="ee.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9" name="Picture 48" descr="es.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50" name="Picture 49" descr="fi.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51" name="Picture 50" descr="fr.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52" name="Picture 51" descr="g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53" name="Picture 52" descr="hu.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54" name="Picture 53" descr="i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55" name="Picture 54" descr="it.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56" name="Picture 55" descr="lu.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57" name="Picture 56" descr="nl.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8" name="Picture 57" descr="no.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9" name="Picture 58" descr="pl.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60" name="Picture 59" descr="pt.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61" name="Picture 60" descr="ro.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62" name="Picture 61" descr="se.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63" name="Picture 62" descr="uk.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64" name="Picture 63" descr="si.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4229368022"/>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2" name="Picture 41" descr="PPT_Footer.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4776787"/>
            <a:ext cx="9144000" cy="366713"/>
          </a:xfrm>
          <a:prstGeom prst="rect">
            <a:avLst/>
          </a:prstGeom>
        </p:spPr>
      </p:pic>
      <p:pic>
        <p:nvPicPr>
          <p:cNvPr id="55331" name="Picture 35" descr="PPT_Header02" hidden="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r>
              <a:rPr lang="en-US"/>
              <a:t>Click to edit Master title style</a:t>
            </a:r>
            <a:endParaRPr lang="en-GB" dirty="0"/>
          </a:p>
        </p:txBody>
      </p:sp>
      <p:pic>
        <p:nvPicPr>
          <p:cNvPr id="88" name="Picture 87"/>
          <p:cNvPicPr>
            <a:picLocks noChangeAspect="1"/>
          </p:cNvPicPr>
          <p:nvPr/>
        </p:nvPicPr>
        <p:blipFill rotWithShape="1">
          <a:blip r:embed="rId13" cstate="screen">
            <a:extLst>
              <a:ext uri="{28A0092B-C50C-407E-A947-70E740481C1C}">
                <a14:useLocalDpi xmlns:a14="http://schemas.microsoft.com/office/drawing/2010/main"/>
              </a:ext>
            </a:extLst>
          </a:blip>
          <a:srcRect t="-1" b="23122"/>
          <a:stretch/>
        </p:blipFill>
        <p:spPr>
          <a:xfrm>
            <a:off x="7787917" y="155435"/>
            <a:ext cx="1210456" cy="504000"/>
          </a:xfrm>
          <a:prstGeom prst="rect">
            <a:avLst/>
          </a:prstGeom>
        </p:spPr>
      </p:pic>
      <p:pic>
        <p:nvPicPr>
          <p:cNvPr id="34" name="Picture 33" descr="at.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1652" y="4908978"/>
            <a:ext cx="163906" cy="108344"/>
          </a:xfrm>
          <a:prstGeom prst="rect">
            <a:avLst/>
          </a:prstGeom>
          <a:ln>
            <a:noFill/>
          </a:ln>
        </p:spPr>
      </p:pic>
      <p:pic>
        <p:nvPicPr>
          <p:cNvPr id="35" name="Picture 34" descr="be.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0180" y="4908978"/>
            <a:ext cx="163906" cy="108344"/>
          </a:xfrm>
          <a:prstGeom prst="rect">
            <a:avLst/>
          </a:prstGeom>
          <a:ln>
            <a:noFill/>
          </a:ln>
        </p:spPr>
      </p:pic>
      <p:pic>
        <p:nvPicPr>
          <p:cNvPr id="36" name="Picture 35" descr="ca.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03125" y="4905803"/>
            <a:ext cx="163906" cy="108344"/>
          </a:xfrm>
          <a:prstGeom prst="rect">
            <a:avLst/>
          </a:prstGeom>
          <a:ln>
            <a:noFill/>
          </a:ln>
        </p:spPr>
      </p:pic>
      <p:pic>
        <p:nvPicPr>
          <p:cNvPr id="37" name="Picture 36" descr="ch.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758225" y="4908978"/>
            <a:ext cx="163906" cy="108344"/>
          </a:xfrm>
          <a:prstGeom prst="rect">
            <a:avLst/>
          </a:prstGeom>
          <a:ln>
            <a:noFill/>
          </a:ln>
        </p:spPr>
      </p:pic>
      <p:pic>
        <p:nvPicPr>
          <p:cNvPr id="38" name="Picture 37" descr="cz.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30914" y="4908978"/>
            <a:ext cx="163906" cy="108344"/>
          </a:xfrm>
          <a:prstGeom prst="rect">
            <a:avLst/>
          </a:prstGeom>
          <a:ln>
            <a:noFill/>
          </a:ln>
        </p:spPr>
      </p:pic>
      <p:pic>
        <p:nvPicPr>
          <p:cNvPr id="39" name="Picture 38" descr="de.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129855" y="4908978"/>
            <a:ext cx="163906" cy="108344"/>
          </a:xfrm>
          <a:prstGeom prst="rect">
            <a:avLst/>
          </a:prstGeom>
          <a:ln>
            <a:noFill/>
          </a:ln>
        </p:spPr>
      </p:pic>
      <p:pic>
        <p:nvPicPr>
          <p:cNvPr id="60" name="Picture 59" descr="dk.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09149" y="4908978"/>
            <a:ext cx="163906" cy="108344"/>
          </a:xfrm>
          <a:prstGeom prst="rect">
            <a:avLst/>
          </a:prstGeom>
          <a:ln>
            <a:noFill/>
          </a:ln>
        </p:spPr>
      </p:pic>
      <p:pic>
        <p:nvPicPr>
          <p:cNvPr id="62" name="Picture 61" descr="ee.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287681" y="4908978"/>
            <a:ext cx="163906" cy="108344"/>
          </a:xfrm>
          <a:prstGeom prst="rect">
            <a:avLst/>
          </a:prstGeom>
          <a:ln>
            <a:noFill/>
          </a:ln>
        </p:spPr>
      </p:pic>
      <p:pic>
        <p:nvPicPr>
          <p:cNvPr id="63" name="Picture 62" descr="es.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199705" y="4908978"/>
            <a:ext cx="163906" cy="108344"/>
          </a:xfrm>
          <a:prstGeom prst="rect">
            <a:avLst/>
          </a:prstGeom>
          <a:ln>
            <a:noFill/>
          </a:ln>
        </p:spPr>
      </p:pic>
      <p:pic>
        <p:nvPicPr>
          <p:cNvPr id="64" name="Picture 63" descr="fi.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571339" y="4908978"/>
            <a:ext cx="163906" cy="108344"/>
          </a:xfrm>
          <a:prstGeom prst="rect">
            <a:avLst/>
          </a:prstGeom>
          <a:ln>
            <a:noFill/>
          </a:ln>
        </p:spPr>
      </p:pic>
      <p:pic>
        <p:nvPicPr>
          <p:cNvPr id="65" name="Picture 64" descr="fr.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848698" y="4908978"/>
            <a:ext cx="163906" cy="108344"/>
          </a:xfrm>
          <a:prstGeom prst="rect">
            <a:avLst/>
          </a:prstGeom>
          <a:ln>
            <a:noFill/>
          </a:ln>
        </p:spPr>
      </p:pic>
      <p:pic>
        <p:nvPicPr>
          <p:cNvPr id="66" name="Picture 65" descr="gr.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407216" y="4908978"/>
            <a:ext cx="163906" cy="108344"/>
          </a:xfrm>
          <a:prstGeom prst="rect">
            <a:avLst/>
          </a:prstGeom>
          <a:ln>
            <a:noFill/>
          </a:ln>
        </p:spPr>
      </p:pic>
      <p:pic>
        <p:nvPicPr>
          <p:cNvPr id="67" name="Picture 66" descr="hu.png"/>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684578" y="4908978"/>
            <a:ext cx="163906" cy="108344"/>
          </a:xfrm>
          <a:prstGeom prst="rect">
            <a:avLst/>
          </a:prstGeom>
          <a:ln>
            <a:noFill/>
          </a:ln>
        </p:spPr>
      </p:pic>
      <p:pic>
        <p:nvPicPr>
          <p:cNvPr id="68" name="Picture 67" descr="ie.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961938" y="4908978"/>
            <a:ext cx="163906" cy="108344"/>
          </a:xfrm>
          <a:prstGeom prst="rect">
            <a:avLst/>
          </a:prstGeom>
          <a:ln>
            <a:noFill/>
          </a:ln>
        </p:spPr>
      </p:pic>
      <p:pic>
        <p:nvPicPr>
          <p:cNvPr id="69" name="Picture 68" descr="it.png"/>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239296" y="4908978"/>
            <a:ext cx="163906" cy="108344"/>
          </a:xfrm>
          <a:prstGeom prst="rect">
            <a:avLst/>
          </a:prstGeom>
          <a:ln>
            <a:noFill/>
          </a:ln>
        </p:spPr>
      </p:pic>
      <p:pic>
        <p:nvPicPr>
          <p:cNvPr id="70" name="Picture 69" descr="lu.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517855" y="4908978"/>
            <a:ext cx="163906" cy="108344"/>
          </a:xfrm>
          <a:prstGeom prst="rect">
            <a:avLst/>
          </a:prstGeom>
          <a:ln>
            <a:noFill/>
          </a:ln>
        </p:spPr>
      </p:pic>
      <p:pic>
        <p:nvPicPr>
          <p:cNvPr id="71" name="Picture 70" descr="nl.png"/>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3799012" y="4908978"/>
            <a:ext cx="163906" cy="108344"/>
          </a:xfrm>
          <a:prstGeom prst="rect">
            <a:avLst/>
          </a:prstGeom>
          <a:ln>
            <a:noFill/>
          </a:ln>
        </p:spPr>
      </p:pic>
      <p:pic>
        <p:nvPicPr>
          <p:cNvPr id="72" name="Picture 71" descr="no.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4082770" y="4908978"/>
            <a:ext cx="163906" cy="108344"/>
          </a:xfrm>
          <a:prstGeom prst="rect">
            <a:avLst/>
          </a:prstGeom>
          <a:ln>
            <a:noFill/>
          </a:ln>
        </p:spPr>
      </p:pic>
      <p:pic>
        <p:nvPicPr>
          <p:cNvPr id="73" name="Picture 72" descr="pl.png"/>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358830" y="4908978"/>
            <a:ext cx="163906" cy="108344"/>
          </a:xfrm>
          <a:prstGeom prst="rect">
            <a:avLst/>
          </a:prstGeom>
          <a:ln>
            <a:noFill/>
          </a:ln>
        </p:spPr>
      </p:pic>
      <p:pic>
        <p:nvPicPr>
          <p:cNvPr id="74" name="Picture 73" descr="pt.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638686" y="4908978"/>
            <a:ext cx="163906" cy="108344"/>
          </a:xfrm>
          <a:prstGeom prst="rect">
            <a:avLst/>
          </a:prstGeom>
          <a:ln>
            <a:noFill/>
          </a:ln>
        </p:spPr>
      </p:pic>
      <p:pic>
        <p:nvPicPr>
          <p:cNvPr id="75" name="Picture 74" descr="ro.png"/>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919843" y="4908978"/>
            <a:ext cx="163906" cy="108344"/>
          </a:xfrm>
          <a:prstGeom prst="rect">
            <a:avLst/>
          </a:prstGeom>
          <a:ln>
            <a:noFill/>
          </a:ln>
        </p:spPr>
      </p:pic>
      <p:pic>
        <p:nvPicPr>
          <p:cNvPr id="76" name="Picture 75" descr="se.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478359" y="4908978"/>
            <a:ext cx="163906" cy="108344"/>
          </a:xfrm>
          <a:prstGeom prst="rect">
            <a:avLst/>
          </a:prstGeom>
          <a:ln>
            <a:noFill/>
          </a:ln>
        </p:spPr>
      </p:pic>
      <p:pic>
        <p:nvPicPr>
          <p:cNvPr id="77" name="Picture 76" descr="uk.png"/>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033093" y="4908978"/>
            <a:ext cx="163906" cy="108344"/>
          </a:xfrm>
          <a:prstGeom prst="rect">
            <a:avLst/>
          </a:prstGeom>
          <a:ln>
            <a:noFill/>
          </a:ln>
        </p:spPr>
      </p:pic>
      <p:pic>
        <p:nvPicPr>
          <p:cNvPr id="1026" name="Picture 2" descr="http://www.nationalflaggen.de/images/flaggen/flagge-slowenien-flagge-tshirt-1x1.gif"/>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6516613" y="4905803"/>
            <a:ext cx="157128" cy="1047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36578413"/>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Lst>
  <p:hf sldNum="0" hd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20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8"/>
            <a:ext cx="8747522" cy="400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0" tIns="34289" rIns="68570"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Text Box 34"/>
          <p:cNvSpPr txBox="1">
            <a:spLocks noChangeAspect="1" noChangeArrowheads="1"/>
          </p:cNvSpPr>
          <p:nvPr/>
        </p:nvSpPr>
        <p:spPr bwMode="auto">
          <a:xfrm>
            <a:off x="4480325" y="4722026"/>
            <a:ext cx="4520803" cy="110729"/>
          </a:xfrm>
          <a:prstGeom prst="rect">
            <a:avLst/>
          </a:prstGeom>
          <a:noFill/>
          <a:ln w="9525">
            <a:noFill/>
            <a:miter lim="800000"/>
            <a:headEnd/>
            <a:tailEnd/>
          </a:ln>
          <a:effectLst/>
        </p:spPr>
        <p:txBody>
          <a:bodyPr wrap="none" lIns="68570"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a:spcBef>
                <a:spcPct val="50000"/>
              </a:spcBef>
              <a:defRPr/>
            </a:pPr>
            <a:r>
              <a:rPr lang="en-GB" altLang="en-US" sz="600" noProof="1">
                <a:solidFill>
                  <a:srgbClr val="4D4F53"/>
                </a:solidFill>
                <a:latin typeface="Arial" pitchFamily="34" charset="0"/>
              </a:rPr>
              <a:t>Slide  </a:t>
            </a:r>
            <a:fld id="{41DF4D05-2C94-4248-88EB-CF7B6CD75591}" type="slidenum">
              <a:rPr altLang="en-US" sz="600" noProof="1" smtClean="0">
                <a:solidFill>
                  <a:srgbClr val="4D4F53"/>
                </a:solidFill>
                <a:latin typeface="Arial" pitchFamily="34" charset="0"/>
              </a:rPr>
              <a:pPr algn="r">
                <a:spcBef>
                  <a:spcPct val="50000"/>
                </a:spcBef>
                <a:defRPr/>
              </a:pPr>
              <a:t>‹#›</a:t>
            </a:fld>
            <a:endParaRPr lang="en-GB" altLang="en-US" sz="600" noProof="1">
              <a:solidFill>
                <a:srgbClr val="4D4F53"/>
              </a:solidFill>
              <a:latin typeface="Arial" pitchFamily="34" charset="0"/>
            </a:endParaRPr>
          </a:p>
        </p:txBody>
      </p:sp>
      <p:sp>
        <p:nvSpPr>
          <p:cNvPr id="1031" name="Rectangle 6"/>
          <p:cNvSpPr>
            <a:spLocks noGrp="1" noChangeArrowheads="1"/>
          </p:cNvSpPr>
          <p:nvPr>
            <p:ph type="title"/>
          </p:nvPr>
        </p:nvSpPr>
        <p:spPr bwMode="auto">
          <a:xfrm>
            <a:off x="142881" y="114232"/>
            <a:ext cx="7175897" cy="334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0" tIns="34289" rIns="68570" bIns="34289" numCol="1" anchor="ctr" anchorCtr="0" compatLnSpc="1">
            <a:prstTxWarp prst="textNoShape">
              <a:avLst/>
            </a:prstTxWarp>
            <a:spAutoFit/>
          </a:bodyPr>
          <a:lstStyle/>
          <a:p>
            <a:pPr lvl="0"/>
            <a:r>
              <a:rPr lang="en-US" altLang="en-US"/>
              <a:t>Click to edit Master title style</a:t>
            </a:r>
            <a:endParaRPr lang="en-GB" altLang="en-US"/>
          </a:p>
        </p:txBody>
      </p:sp>
      <p:pic>
        <p:nvPicPr>
          <p:cNvPr id="1032" name="Picture 34"/>
          <p:cNvPicPr>
            <a:picLocks noChangeAspect="1"/>
          </p:cNvPicPr>
          <p:nvPr userDrawn="1"/>
        </p:nvPicPr>
        <p:blipFill>
          <a:blip r:embed="rId25" cstate="screen">
            <a:extLst>
              <a:ext uri="{28A0092B-C50C-407E-A947-70E740481C1C}">
                <a14:useLocalDpi xmlns:a14="http://schemas.microsoft.com/office/drawing/2010/main"/>
              </a:ext>
            </a:extLst>
          </a:blip>
          <a:srcRect t="-3"/>
          <a:stretch>
            <a:fillRect/>
          </a:stretch>
        </p:blipFill>
        <p:spPr bwMode="auto">
          <a:xfrm>
            <a:off x="8090299" y="116688"/>
            <a:ext cx="907256"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412347652"/>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 id="2147484370" r:id="rId15"/>
    <p:sldLayoutId id="2147484371" r:id="rId16"/>
    <p:sldLayoutId id="2147484372" r:id="rId17"/>
    <p:sldLayoutId id="2147484373" r:id="rId18"/>
    <p:sldLayoutId id="2147484374" r:id="rId19"/>
    <p:sldLayoutId id="2147484375" r:id="rId20"/>
  </p:sldLayoutIdLst>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39" algn="l" rtl="0" eaLnBrk="1" fontAlgn="base" hangingPunct="1">
        <a:spcBef>
          <a:spcPct val="0"/>
        </a:spcBef>
        <a:spcAft>
          <a:spcPct val="0"/>
        </a:spcAft>
        <a:defRPr sz="1700" b="1">
          <a:solidFill>
            <a:schemeClr val="bg1"/>
          </a:solidFill>
          <a:latin typeface="Verdana" pitchFamily="34" charset="0"/>
        </a:defRPr>
      </a:lvl6pPr>
      <a:lvl7pPr marL="685681" algn="l" rtl="0" eaLnBrk="1" fontAlgn="base" hangingPunct="1">
        <a:spcBef>
          <a:spcPct val="0"/>
        </a:spcBef>
        <a:spcAft>
          <a:spcPct val="0"/>
        </a:spcAft>
        <a:defRPr sz="1700" b="1">
          <a:solidFill>
            <a:schemeClr val="bg1"/>
          </a:solidFill>
          <a:latin typeface="Verdana" pitchFamily="34" charset="0"/>
        </a:defRPr>
      </a:lvl7pPr>
      <a:lvl8pPr marL="1028522" algn="l" rtl="0" eaLnBrk="1" fontAlgn="base" hangingPunct="1">
        <a:spcBef>
          <a:spcPct val="0"/>
        </a:spcBef>
        <a:spcAft>
          <a:spcPct val="0"/>
        </a:spcAft>
        <a:defRPr sz="1700" b="1">
          <a:solidFill>
            <a:schemeClr val="bg1"/>
          </a:solidFill>
          <a:latin typeface="Verdana" pitchFamily="34" charset="0"/>
        </a:defRPr>
      </a:lvl8pPr>
      <a:lvl9pPr marL="1371362" algn="l" rtl="0" eaLnBrk="1" fontAlgn="base" hangingPunct="1">
        <a:spcBef>
          <a:spcPct val="0"/>
        </a:spcBef>
        <a:spcAft>
          <a:spcPct val="0"/>
        </a:spcAft>
        <a:defRPr sz="1700" b="1">
          <a:solidFill>
            <a:schemeClr val="bg1"/>
          </a:solidFill>
          <a:latin typeface="Verdana" pitchFamily="34" charset="0"/>
        </a:defRPr>
      </a:lvl9pPr>
    </p:titleStyle>
    <p:bodyStyle>
      <a:lvl1pPr marL="257132" indent="-257132"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924" indent="-26308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712" indent="-369031"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497" indent="-47497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288" indent="-580922"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395" indent="-31427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236" indent="-31427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073" indent="-31427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913" indent="-31427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latin typeface="Verdana"/>
              <a:sym typeface="Helvetica Light"/>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a:solidFill>
                  <a:srgbClr val="4D4F53"/>
                </a:solidFill>
                <a:latin typeface="Verdana"/>
                <a:sym typeface="Helvetica Light"/>
              </a:rPr>
              <a:t> Slide  </a:t>
            </a:r>
            <a:fld id="{4630B4BB-2C40-48DB-9D8B-17679D651B0A}" type="slidenum">
              <a:rPr lang="en-GB" sz="800" noProof="1" smtClean="0">
                <a:solidFill>
                  <a:srgbClr val="4D4F53"/>
                </a:solidFill>
                <a:latin typeface="Verdana"/>
                <a:sym typeface="Helvetica Light"/>
              </a:rPr>
              <a:pPr algn="r">
                <a:spcBef>
                  <a:spcPct val="50000"/>
                </a:spcBef>
              </a:pPr>
              <a:t>‹#›</a:t>
            </a:fld>
            <a:endParaRPr lang="en-GB" sz="800" noProof="1">
              <a:solidFill>
                <a:srgbClr val="4D4F53"/>
              </a:solidFill>
              <a:latin typeface="Verdana"/>
              <a:sym typeface="Helvetica Light"/>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a:solidFill>
                  <a:srgbClr val="4D4F53"/>
                </a:solidFill>
                <a:latin typeface="Verdana"/>
                <a:sym typeface="Helvetica Light"/>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703109140"/>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9"/>
            <a:ext cx="8747522" cy="400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7" tIns="34289" rIns="6856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Text Box 34"/>
          <p:cNvSpPr txBox="1">
            <a:spLocks noChangeAspect="1" noChangeArrowheads="1"/>
          </p:cNvSpPr>
          <p:nvPr/>
        </p:nvSpPr>
        <p:spPr bwMode="auto">
          <a:xfrm>
            <a:off x="4480332" y="4722028"/>
            <a:ext cx="4520803" cy="110729"/>
          </a:xfrm>
          <a:prstGeom prst="rect">
            <a:avLst/>
          </a:prstGeom>
          <a:noFill/>
          <a:ln w="9525">
            <a:noFill/>
            <a:miter lim="800000"/>
            <a:headEnd/>
            <a:tailEnd/>
          </a:ln>
          <a:effectLst/>
        </p:spPr>
        <p:txBody>
          <a:bodyPr wrap="none" lIns="6856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a:spcBef>
                <a:spcPct val="50000"/>
              </a:spcBef>
              <a:defRPr/>
            </a:pPr>
            <a:r>
              <a:rPr lang="en-GB" altLang="en-US" sz="600" noProof="1">
                <a:solidFill>
                  <a:srgbClr val="4D4F53"/>
                </a:solidFill>
                <a:latin typeface="Arial" pitchFamily="34" charset="0"/>
              </a:rPr>
              <a:t>Slide  </a:t>
            </a:r>
            <a:fld id="{41DF4D05-2C94-4248-88EB-CF7B6CD75591}" type="slidenum">
              <a:rPr altLang="en-US" sz="600" noProof="1" smtClean="0">
                <a:solidFill>
                  <a:srgbClr val="4D4F53"/>
                </a:solidFill>
                <a:latin typeface="Arial" pitchFamily="34" charset="0"/>
              </a:rPr>
              <a:pPr algn="r">
                <a:spcBef>
                  <a:spcPct val="50000"/>
                </a:spcBef>
                <a:defRPr/>
              </a:pPr>
              <a:t>‹#›</a:t>
            </a:fld>
            <a:endParaRPr lang="en-GB" altLang="en-US" sz="600" noProof="1">
              <a:solidFill>
                <a:srgbClr val="4D4F53"/>
              </a:solidFill>
              <a:latin typeface="Arial" pitchFamily="34" charset="0"/>
            </a:endParaRPr>
          </a:p>
        </p:txBody>
      </p:sp>
      <p:sp>
        <p:nvSpPr>
          <p:cNvPr id="1031" name="Rectangle 6"/>
          <p:cNvSpPr>
            <a:spLocks noGrp="1" noChangeArrowheads="1"/>
          </p:cNvSpPr>
          <p:nvPr>
            <p:ph type="title"/>
          </p:nvPr>
        </p:nvSpPr>
        <p:spPr bwMode="auto">
          <a:xfrm>
            <a:off x="142881" y="114232"/>
            <a:ext cx="7175897" cy="334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7" tIns="34289" rIns="68567" bIns="34289" numCol="1" anchor="ctr" anchorCtr="0" compatLnSpc="1">
            <a:prstTxWarp prst="textNoShape">
              <a:avLst/>
            </a:prstTxWarp>
            <a:spAutoFit/>
          </a:bodyPr>
          <a:lstStyle/>
          <a:p>
            <a:pPr lvl="0"/>
            <a:r>
              <a:rPr lang="en-US" altLang="en-US"/>
              <a:t>Click to edit Master title style</a:t>
            </a:r>
            <a:endParaRPr lang="en-GB" altLang="en-US"/>
          </a:p>
        </p:txBody>
      </p:sp>
      <p:pic>
        <p:nvPicPr>
          <p:cNvPr id="1032" name="Picture 34"/>
          <p:cNvPicPr>
            <a:picLocks noChangeAspect="1"/>
          </p:cNvPicPr>
          <p:nvPr userDrawn="1"/>
        </p:nvPicPr>
        <p:blipFill>
          <a:blip r:embed="rId25" cstate="screen">
            <a:extLst>
              <a:ext uri="{28A0092B-C50C-407E-A947-70E740481C1C}">
                <a14:useLocalDpi xmlns:a14="http://schemas.microsoft.com/office/drawing/2010/main"/>
              </a:ext>
            </a:extLst>
          </a:blip>
          <a:srcRect t="-3"/>
          <a:stretch>
            <a:fillRect/>
          </a:stretch>
        </p:blipFill>
        <p:spPr bwMode="auto">
          <a:xfrm>
            <a:off x="8090299" y="116690"/>
            <a:ext cx="907256"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07355602"/>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 id="2147484412" r:id="rId13"/>
    <p:sldLayoutId id="2147484413" r:id="rId14"/>
    <p:sldLayoutId id="2147484414" r:id="rId15"/>
    <p:sldLayoutId id="2147484415" r:id="rId16"/>
    <p:sldLayoutId id="2147484416" r:id="rId17"/>
    <p:sldLayoutId id="2147484417" r:id="rId18"/>
    <p:sldLayoutId id="2147484418" r:id="rId19"/>
    <p:sldLayoutId id="2147484419" r:id="rId20"/>
  </p:sldLayoutIdLst>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21" algn="l" rtl="0" eaLnBrk="1" fontAlgn="base" hangingPunct="1">
        <a:spcBef>
          <a:spcPct val="0"/>
        </a:spcBef>
        <a:spcAft>
          <a:spcPct val="0"/>
        </a:spcAft>
        <a:defRPr sz="1700" b="1">
          <a:solidFill>
            <a:schemeClr val="bg1"/>
          </a:solidFill>
          <a:latin typeface="Verdana" pitchFamily="34" charset="0"/>
        </a:defRPr>
      </a:lvl6pPr>
      <a:lvl7pPr marL="685647" algn="l" rtl="0" eaLnBrk="1" fontAlgn="base" hangingPunct="1">
        <a:spcBef>
          <a:spcPct val="0"/>
        </a:spcBef>
        <a:spcAft>
          <a:spcPct val="0"/>
        </a:spcAft>
        <a:defRPr sz="1700" b="1">
          <a:solidFill>
            <a:schemeClr val="bg1"/>
          </a:solidFill>
          <a:latin typeface="Verdana" pitchFamily="34" charset="0"/>
        </a:defRPr>
      </a:lvl7pPr>
      <a:lvl8pPr marL="1028471" algn="l" rtl="0" eaLnBrk="1" fontAlgn="base" hangingPunct="1">
        <a:spcBef>
          <a:spcPct val="0"/>
        </a:spcBef>
        <a:spcAft>
          <a:spcPct val="0"/>
        </a:spcAft>
        <a:defRPr sz="1700" b="1">
          <a:solidFill>
            <a:schemeClr val="bg1"/>
          </a:solidFill>
          <a:latin typeface="Verdana" pitchFamily="34" charset="0"/>
        </a:defRPr>
      </a:lvl8pPr>
      <a:lvl9pPr marL="1371294" algn="l" rtl="0" eaLnBrk="1" fontAlgn="base" hangingPunct="1">
        <a:spcBef>
          <a:spcPct val="0"/>
        </a:spcBef>
        <a:spcAft>
          <a:spcPct val="0"/>
        </a:spcAft>
        <a:defRPr sz="1700" b="1">
          <a:solidFill>
            <a:schemeClr val="bg1"/>
          </a:solidFill>
          <a:latin typeface="Verdana" pitchFamily="34" charset="0"/>
        </a:defRPr>
      </a:lvl9pPr>
    </p:titleStyle>
    <p:bodyStyle>
      <a:lvl1pPr marL="257120" indent="-257120"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894" indent="-263075"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660" indent="-369013"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422" indent="-474953"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192" indent="-580892"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265"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089"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4909"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731"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r>
              <a:rPr lang="en-US" dirty="0"/>
              <a:t>Click to edit Master title style</a:t>
            </a:r>
            <a:endParaRPr lang="en-GB" dirty="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8" name="Picture 87"/>
          <p:cNvPicPr>
            <a:picLocks noChangeAspect="1"/>
          </p:cNvPicPr>
          <p:nvPr userDrawn="1"/>
        </p:nvPicPr>
        <p:blipFill rotWithShape="1">
          <a:blip r:embed="rId13" cstate="screen">
            <a:extLst>
              <a:ext uri="{28A0092B-C50C-407E-A947-70E740481C1C}">
                <a14:useLocalDpi xmlns:a14="http://schemas.microsoft.com/office/drawing/2010/main"/>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4" cstate="screen">
            <a:extLst>
              <a:ext uri="{28A0092B-C50C-407E-A947-70E740481C1C}">
                <a14:useLocalDpi xmlns:a14="http://schemas.microsoft.com/office/drawing/2010/main"/>
              </a:ext>
            </a:extLst>
          </a:blip>
          <a:srcRect r="-1119" b="-37906"/>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lstStyle/>
          <a:p>
            <a:pPr algn="r">
              <a:spcBef>
                <a:spcPct val="50000"/>
              </a:spcBef>
            </a:pPr>
            <a:r>
              <a:rPr lang="en-GB" sz="800" noProof="1">
                <a:solidFill>
                  <a:srgbClr val="4D4F53"/>
                </a:solidFill>
              </a:rPr>
              <a:t>| Slide  </a:t>
            </a:r>
            <a:fld id="{BBA2E11D-44E1-43DD-A173-928128880055}"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a:spAutoFit/>
          </a:bodyPr>
          <a:lstStyle/>
          <a:p>
            <a:pPr>
              <a:spcBef>
                <a:spcPct val="50000"/>
              </a:spcBef>
            </a:pPr>
            <a:r>
              <a:rPr lang="en-US" sz="800" dirty="0">
                <a:solidFill>
                  <a:srgbClr val="000000">
                    <a:lumMod val="75000"/>
                    <a:lumOff val="25000"/>
                  </a:srgbClr>
                </a:solidFill>
              </a:rPr>
              <a:t>ESA UNCLASSIFIED - For Official Use		ESA/PB-EO/172/</a:t>
            </a:r>
            <a:r>
              <a:rPr lang="en-US" sz="800" dirty="0" err="1">
                <a:solidFill>
                  <a:srgbClr val="000000">
                    <a:lumMod val="75000"/>
                    <a:lumOff val="25000"/>
                  </a:srgbClr>
                </a:solidFill>
              </a:rPr>
              <a:t>RoomDoc</a:t>
            </a:r>
            <a:r>
              <a:rPr lang="en-US" sz="800">
                <a:solidFill>
                  <a:srgbClr val="000000">
                    <a:lumMod val="75000"/>
                    <a:lumOff val="25000"/>
                  </a:srgbClr>
                </a:solidFill>
              </a:rPr>
              <a:t>(2017)61</a:t>
            </a:r>
            <a:endParaRPr lang="en-GB" sz="800" dirty="0">
              <a:solidFill>
                <a:srgbClr val="000000">
                  <a:lumMod val="75000"/>
                  <a:lumOff val="25000"/>
                </a:srgbClr>
              </a:solidFill>
            </a:endParaRPr>
          </a:p>
        </p:txBody>
      </p:sp>
      <p:pic>
        <p:nvPicPr>
          <p:cNvPr id="41" name="Picture 40" descr="si.png"/>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3416000670"/>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Lst>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0672893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3693963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9"/>
            <a:ext cx="8747522" cy="400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7" tIns="34289" rIns="6856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Text Box 34"/>
          <p:cNvSpPr txBox="1">
            <a:spLocks noChangeAspect="1" noChangeArrowheads="1"/>
          </p:cNvSpPr>
          <p:nvPr/>
        </p:nvSpPr>
        <p:spPr bwMode="auto">
          <a:xfrm>
            <a:off x="4480332" y="4722028"/>
            <a:ext cx="4520803" cy="110729"/>
          </a:xfrm>
          <a:prstGeom prst="rect">
            <a:avLst/>
          </a:prstGeom>
          <a:noFill/>
          <a:ln w="9525">
            <a:noFill/>
            <a:miter lim="800000"/>
            <a:headEnd/>
            <a:tailEnd/>
          </a:ln>
          <a:effectLst/>
        </p:spPr>
        <p:txBody>
          <a:bodyPr wrap="none" lIns="6856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a:spcBef>
                <a:spcPct val="50000"/>
              </a:spcBef>
              <a:defRPr/>
            </a:pPr>
            <a:r>
              <a:rPr lang="en-GB" altLang="en-US" sz="600" noProof="1">
                <a:solidFill>
                  <a:srgbClr val="4D4F53"/>
                </a:solidFill>
                <a:latin typeface="Arial" pitchFamily="34" charset="0"/>
              </a:rPr>
              <a:t>Slide  </a:t>
            </a:r>
            <a:fld id="{41DF4D05-2C94-4248-88EB-CF7B6CD75591}" type="slidenum">
              <a:rPr altLang="en-US" sz="600" noProof="1" smtClean="0">
                <a:solidFill>
                  <a:srgbClr val="4D4F53"/>
                </a:solidFill>
                <a:latin typeface="Arial" pitchFamily="34" charset="0"/>
              </a:rPr>
              <a:pPr algn="r">
                <a:spcBef>
                  <a:spcPct val="50000"/>
                </a:spcBef>
                <a:defRPr/>
              </a:pPr>
              <a:t>‹#›</a:t>
            </a:fld>
            <a:endParaRPr lang="en-GB" altLang="en-US" sz="600" noProof="1">
              <a:solidFill>
                <a:srgbClr val="4D4F53"/>
              </a:solidFill>
              <a:latin typeface="Arial" pitchFamily="34" charset="0"/>
            </a:endParaRPr>
          </a:p>
        </p:txBody>
      </p:sp>
      <p:sp>
        <p:nvSpPr>
          <p:cNvPr id="1031" name="Rectangle 6"/>
          <p:cNvSpPr>
            <a:spLocks noGrp="1" noChangeArrowheads="1"/>
          </p:cNvSpPr>
          <p:nvPr>
            <p:ph type="title"/>
          </p:nvPr>
        </p:nvSpPr>
        <p:spPr bwMode="auto">
          <a:xfrm>
            <a:off x="142881" y="114232"/>
            <a:ext cx="7175897" cy="334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7" tIns="34289" rIns="68567" bIns="34289" numCol="1" anchor="ctr" anchorCtr="0" compatLnSpc="1">
            <a:prstTxWarp prst="textNoShape">
              <a:avLst/>
            </a:prstTxWarp>
            <a:spAutoFit/>
          </a:bodyPr>
          <a:lstStyle/>
          <a:p>
            <a:pPr lvl="0"/>
            <a:r>
              <a:rPr lang="en-US" altLang="en-US"/>
              <a:t>Click to edit Master title style</a:t>
            </a:r>
            <a:endParaRPr lang="en-GB" altLang="en-US"/>
          </a:p>
        </p:txBody>
      </p:sp>
      <p:pic>
        <p:nvPicPr>
          <p:cNvPr id="1032" name="Picture 34"/>
          <p:cNvPicPr>
            <a:picLocks noChangeAspect="1"/>
          </p:cNvPicPr>
          <p:nvPr userDrawn="1"/>
        </p:nvPicPr>
        <p:blipFill>
          <a:blip r:embed="rId25" cstate="screen">
            <a:extLst>
              <a:ext uri="{28A0092B-C50C-407E-A947-70E740481C1C}">
                <a14:useLocalDpi xmlns:a14="http://schemas.microsoft.com/office/drawing/2010/main"/>
              </a:ext>
            </a:extLst>
          </a:blip>
          <a:srcRect t="-3"/>
          <a:stretch>
            <a:fillRect/>
          </a:stretch>
        </p:blipFill>
        <p:spPr bwMode="auto">
          <a:xfrm>
            <a:off x="8090299" y="116690"/>
            <a:ext cx="907256"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489110983"/>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 id="2147484023" r:id="rId18"/>
    <p:sldLayoutId id="2147484024" r:id="rId19"/>
    <p:sldLayoutId id="2147484025" r:id="rId20"/>
  </p:sldLayoutIdLst>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21" algn="l" rtl="0" eaLnBrk="1" fontAlgn="base" hangingPunct="1">
        <a:spcBef>
          <a:spcPct val="0"/>
        </a:spcBef>
        <a:spcAft>
          <a:spcPct val="0"/>
        </a:spcAft>
        <a:defRPr sz="1700" b="1">
          <a:solidFill>
            <a:schemeClr val="bg1"/>
          </a:solidFill>
          <a:latin typeface="Verdana" pitchFamily="34" charset="0"/>
        </a:defRPr>
      </a:lvl6pPr>
      <a:lvl7pPr marL="685647" algn="l" rtl="0" eaLnBrk="1" fontAlgn="base" hangingPunct="1">
        <a:spcBef>
          <a:spcPct val="0"/>
        </a:spcBef>
        <a:spcAft>
          <a:spcPct val="0"/>
        </a:spcAft>
        <a:defRPr sz="1700" b="1">
          <a:solidFill>
            <a:schemeClr val="bg1"/>
          </a:solidFill>
          <a:latin typeface="Verdana" pitchFamily="34" charset="0"/>
        </a:defRPr>
      </a:lvl7pPr>
      <a:lvl8pPr marL="1028471" algn="l" rtl="0" eaLnBrk="1" fontAlgn="base" hangingPunct="1">
        <a:spcBef>
          <a:spcPct val="0"/>
        </a:spcBef>
        <a:spcAft>
          <a:spcPct val="0"/>
        </a:spcAft>
        <a:defRPr sz="1700" b="1">
          <a:solidFill>
            <a:schemeClr val="bg1"/>
          </a:solidFill>
          <a:latin typeface="Verdana" pitchFamily="34" charset="0"/>
        </a:defRPr>
      </a:lvl8pPr>
      <a:lvl9pPr marL="1371294" algn="l" rtl="0" eaLnBrk="1" fontAlgn="base" hangingPunct="1">
        <a:spcBef>
          <a:spcPct val="0"/>
        </a:spcBef>
        <a:spcAft>
          <a:spcPct val="0"/>
        </a:spcAft>
        <a:defRPr sz="1700" b="1">
          <a:solidFill>
            <a:schemeClr val="bg1"/>
          </a:solidFill>
          <a:latin typeface="Verdana" pitchFamily="34" charset="0"/>
        </a:defRPr>
      </a:lvl9pPr>
    </p:titleStyle>
    <p:bodyStyle>
      <a:lvl1pPr marL="257120" indent="-257120"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894" indent="-263075"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660" indent="-369013"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422" indent="-474953"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192" indent="-580892"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265"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089"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4909"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731"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0" y="7"/>
            <a:ext cx="9144000" cy="90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8"/>
            <a:ext cx="8747522" cy="400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0" tIns="34289" rIns="68570"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Text Box 34"/>
          <p:cNvSpPr txBox="1">
            <a:spLocks noChangeAspect="1" noChangeArrowheads="1"/>
          </p:cNvSpPr>
          <p:nvPr/>
        </p:nvSpPr>
        <p:spPr bwMode="auto">
          <a:xfrm>
            <a:off x="4480325" y="4722026"/>
            <a:ext cx="4520803" cy="110729"/>
          </a:xfrm>
          <a:prstGeom prst="rect">
            <a:avLst/>
          </a:prstGeom>
          <a:noFill/>
          <a:ln w="9525">
            <a:noFill/>
            <a:miter lim="800000"/>
            <a:headEnd/>
            <a:tailEnd/>
          </a:ln>
          <a:effectLst/>
        </p:spPr>
        <p:txBody>
          <a:bodyPr wrap="none" lIns="68570"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a:spcBef>
                <a:spcPct val="50000"/>
              </a:spcBef>
              <a:defRPr/>
            </a:pPr>
            <a:r>
              <a:rPr lang="en-GB" altLang="en-US" sz="600" noProof="1">
                <a:solidFill>
                  <a:srgbClr val="4D4F53"/>
                </a:solidFill>
                <a:latin typeface="Arial" pitchFamily="34" charset="0"/>
              </a:rPr>
              <a:t>Slide  </a:t>
            </a:r>
            <a:fld id="{41DF4D05-2C94-4248-88EB-CF7B6CD75591}" type="slidenum">
              <a:rPr altLang="en-US" sz="600" noProof="1" smtClean="0">
                <a:solidFill>
                  <a:srgbClr val="4D4F53"/>
                </a:solidFill>
                <a:latin typeface="Arial" pitchFamily="34" charset="0"/>
              </a:rPr>
              <a:pPr algn="r">
                <a:spcBef>
                  <a:spcPct val="50000"/>
                </a:spcBef>
                <a:defRPr/>
              </a:pPr>
              <a:t>‹#›</a:t>
            </a:fld>
            <a:endParaRPr lang="en-GB" altLang="en-US" sz="600" noProof="1">
              <a:solidFill>
                <a:srgbClr val="4D4F53"/>
              </a:solidFill>
              <a:latin typeface="Arial" pitchFamily="34" charset="0"/>
            </a:endParaRPr>
          </a:p>
        </p:txBody>
      </p:sp>
      <p:sp>
        <p:nvSpPr>
          <p:cNvPr id="1031" name="Rectangle 6"/>
          <p:cNvSpPr>
            <a:spLocks noGrp="1" noChangeArrowheads="1"/>
          </p:cNvSpPr>
          <p:nvPr>
            <p:ph type="title"/>
          </p:nvPr>
        </p:nvSpPr>
        <p:spPr bwMode="auto">
          <a:xfrm>
            <a:off x="142881" y="114232"/>
            <a:ext cx="7175897" cy="334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0" tIns="34289" rIns="68570" bIns="34289" numCol="1" anchor="ctr" anchorCtr="0" compatLnSpc="1">
            <a:prstTxWarp prst="textNoShape">
              <a:avLst/>
            </a:prstTxWarp>
            <a:spAutoFit/>
          </a:bodyPr>
          <a:lstStyle/>
          <a:p>
            <a:pPr lvl="0"/>
            <a:r>
              <a:rPr lang="en-US" altLang="en-US"/>
              <a:t>Click to edit Master title style</a:t>
            </a:r>
            <a:endParaRPr lang="en-GB" altLang="en-US"/>
          </a:p>
        </p:txBody>
      </p:sp>
      <p:pic>
        <p:nvPicPr>
          <p:cNvPr id="1032" name="Picture 34"/>
          <p:cNvPicPr>
            <a:picLocks noChangeAspect="1"/>
          </p:cNvPicPr>
          <p:nvPr userDrawn="1"/>
        </p:nvPicPr>
        <p:blipFill>
          <a:blip r:embed="rId25" cstate="screen">
            <a:extLst>
              <a:ext uri="{28A0092B-C50C-407E-A947-70E740481C1C}">
                <a14:useLocalDpi xmlns:a14="http://schemas.microsoft.com/office/drawing/2010/main"/>
              </a:ext>
            </a:extLst>
          </a:blip>
          <a:srcRect t="-3"/>
          <a:stretch>
            <a:fillRect/>
          </a:stretch>
        </p:blipFill>
        <p:spPr bwMode="auto">
          <a:xfrm>
            <a:off x="8090299" y="116688"/>
            <a:ext cx="907256"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44046238"/>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Lst>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39" algn="l" rtl="0" eaLnBrk="1" fontAlgn="base" hangingPunct="1">
        <a:spcBef>
          <a:spcPct val="0"/>
        </a:spcBef>
        <a:spcAft>
          <a:spcPct val="0"/>
        </a:spcAft>
        <a:defRPr sz="1700" b="1">
          <a:solidFill>
            <a:schemeClr val="bg1"/>
          </a:solidFill>
          <a:latin typeface="Verdana" pitchFamily="34" charset="0"/>
        </a:defRPr>
      </a:lvl6pPr>
      <a:lvl7pPr marL="685681" algn="l" rtl="0" eaLnBrk="1" fontAlgn="base" hangingPunct="1">
        <a:spcBef>
          <a:spcPct val="0"/>
        </a:spcBef>
        <a:spcAft>
          <a:spcPct val="0"/>
        </a:spcAft>
        <a:defRPr sz="1700" b="1">
          <a:solidFill>
            <a:schemeClr val="bg1"/>
          </a:solidFill>
          <a:latin typeface="Verdana" pitchFamily="34" charset="0"/>
        </a:defRPr>
      </a:lvl7pPr>
      <a:lvl8pPr marL="1028522" algn="l" rtl="0" eaLnBrk="1" fontAlgn="base" hangingPunct="1">
        <a:spcBef>
          <a:spcPct val="0"/>
        </a:spcBef>
        <a:spcAft>
          <a:spcPct val="0"/>
        </a:spcAft>
        <a:defRPr sz="1700" b="1">
          <a:solidFill>
            <a:schemeClr val="bg1"/>
          </a:solidFill>
          <a:latin typeface="Verdana" pitchFamily="34" charset="0"/>
        </a:defRPr>
      </a:lvl8pPr>
      <a:lvl9pPr marL="1371362" algn="l" rtl="0" eaLnBrk="1" fontAlgn="base" hangingPunct="1">
        <a:spcBef>
          <a:spcPct val="0"/>
        </a:spcBef>
        <a:spcAft>
          <a:spcPct val="0"/>
        </a:spcAft>
        <a:defRPr sz="1700" b="1">
          <a:solidFill>
            <a:schemeClr val="bg1"/>
          </a:solidFill>
          <a:latin typeface="Verdana" pitchFamily="34" charset="0"/>
        </a:defRPr>
      </a:lvl9pPr>
    </p:titleStyle>
    <p:bodyStyle>
      <a:lvl1pPr marL="257132" indent="-257132"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924" indent="-26308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712" indent="-369031"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497" indent="-47497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288" indent="-580922"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395" indent="-31427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236" indent="-31427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073" indent="-31427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913" indent="-31427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0" tIns="45705" rIns="91410" bIns="4570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0" tIns="45705" rIns="91410" bIns="45705">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p:spPr>
        <p:txBody>
          <a:bodyPr vert="horz" wrap="square" lIns="91410" tIns="45705" rIns="91410" bIns="45705"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2"/>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10" tIns="45705" rIns="0" bIns="45705"/>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0" tIns="45705" rIns="91410" bIns="45705">
            <a:spAutoFit/>
          </a:bodyPr>
          <a:lstStyle/>
          <a:p>
            <a:r>
              <a:rPr lang="en-GB" sz="8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269486458"/>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25" algn="l" rtl="0" eaLnBrk="1" fontAlgn="base" hangingPunct="1">
        <a:spcBef>
          <a:spcPct val="0"/>
        </a:spcBef>
        <a:spcAft>
          <a:spcPct val="0"/>
        </a:spcAft>
        <a:defRPr sz="2200" b="1">
          <a:solidFill>
            <a:schemeClr val="bg1"/>
          </a:solidFill>
          <a:latin typeface="Verdana" pitchFamily="34" charset="0"/>
        </a:defRPr>
      </a:lvl6pPr>
      <a:lvl7pPr marL="914060" algn="l" rtl="0" eaLnBrk="1" fontAlgn="base" hangingPunct="1">
        <a:spcBef>
          <a:spcPct val="0"/>
        </a:spcBef>
        <a:spcAft>
          <a:spcPct val="0"/>
        </a:spcAft>
        <a:defRPr sz="2200" b="1">
          <a:solidFill>
            <a:schemeClr val="bg1"/>
          </a:solidFill>
          <a:latin typeface="Verdana" pitchFamily="34" charset="0"/>
        </a:defRPr>
      </a:lvl7pPr>
      <a:lvl8pPr marL="1371090" algn="l" rtl="0" eaLnBrk="1" fontAlgn="base" hangingPunct="1">
        <a:spcBef>
          <a:spcPct val="0"/>
        </a:spcBef>
        <a:spcAft>
          <a:spcPct val="0"/>
        </a:spcAft>
        <a:defRPr sz="2200" b="1">
          <a:solidFill>
            <a:schemeClr val="bg1"/>
          </a:solidFill>
          <a:latin typeface="Verdana" pitchFamily="34" charset="0"/>
        </a:defRPr>
      </a:lvl8pPr>
      <a:lvl9pPr marL="1828118" algn="l" rtl="0" eaLnBrk="1" fontAlgn="base" hangingPunct="1">
        <a:spcBef>
          <a:spcPct val="0"/>
        </a:spcBef>
        <a:spcAft>
          <a:spcPct val="0"/>
        </a:spcAft>
        <a:defRPr sz="2200" b="1">
          <a:solidFill>
            <a:schemeClr val="bg1"/>
          </a:solidFill>
          <a:latin typeface="Verdana" pitchFamily="34" charset="0"/>
        </a:defRPr>
      </a:lvl9pPr>
    </p:titleStyle>
    <p:bodyStyle>
      <a:lvl1pPr marL="0" indent="-34276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0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4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8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49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522"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55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58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060" rtl="0" eaLnBrk="1" latinLnBrk="0" hangingPunct="1">
        <a:defRPr sz="1800" kern="1200">
          <a:solidFill>
            <a:schemeClr val="tx1"/>
          </a:solidFill>
          <a:latin typeface="+mn-lt"/>
          <a:ea typeface="+mn-ea"/>
          <a:cs typeface="+mn-cs"/>
        </a:defRPr>
      </a:lvl1pPr>
      <a:lvl2pPr marL="457025" algn="l" defTabSz="914060" rtl="0" eaLnBrk="1" latinLnBrk="0" hangingPunct="1">
        <a:defRPr sz="1800" kern="1200">
          <a:solidFill>
            <a:schemeClr val="tx1"/>
          </a:solidFill>
          <a:latin typeface="+mn-lt"/>
          <a:ea typeface="+mn-ea"/>
          <a:cs typeface="+mn-cs"/>
        </a:defRPr>
      </a:lvl2pPr>
      <a:lvl3pPr marL="914060" algn="l" defTabSz="914060" rtl="0" eaLnBrk="1" latinLnBrk="0" hangingPunct="1">
        <a:defRPr sz="1800" kern="1200">
          <a:solidFill>
            <a:schemeClr val="tx1"/>
          </a:solidFill>
          <a:latin typeface="+mn-lt"/>
          <a:ea typeface="+mn-ea"/>
          <a:cs typeface="+mn-cs"/>
        </a:defRPr>
      </a:lvl3pPr>
      <a:lvl4pPr marL="1371090" algn="l" defTabSz="914060" rtl="0" eaLnBrk="1" latinLnBrk="0" hangingPunct="1">
        <a:defRPr sz="1800" kern="1200">
          <a:solidFill>
            <a:schemeClr val="tx1"/>
          </a:solidFill>
          <a:latin typeface="+mn-lt"/>
          <a:ea typeface="+mn-ea"/>
          <a:cs typeface="+mn-cs"/>
        </a:defRPr>
      </a:lvl4pPr>
      <a:lvl5pPr marL="1828118" algn="l" defTabSz="914060" rtl="0" eaLnBrk="1" latinLnBrk="0" hangingPunct="1">
        <a:defRPr sz="1800" kern="1200">
          <a:solidFill>
            <a:schemeClr val="tx1"/>
          </a:solidFill>
          <a:latin typeface="+mn-lt"/>
          <a:ea typeface="+mn-ea"/>
          <a:cs typeface="+mn-cs"/>
        </a:defRPr>
      </a:lvl5pPr>
      <a:lvl6pPr marL="2285145" algn="l" defTabSz="914060" rtl="0" eaLnBrk="1" latinLnBrk="0" hangingPunct="1">
        <a:defRPr sz="1800" kern="1200">
          <a:solidFill>
            <a:schemeClr val="tx1"/>
          </a:solidFill>
          <a:latin typeface="+mn-lt"/>
          <a:ea typeface="+mn-ea"/>
          <a:cs typeface="+mn-cs"/>
        </a:defRPr>
      </a:lvl6pPr>
      <a:lvl7pPr marL="2742167" algn="l" defTabSz="914060" rtl="0" eaLnBrk="1" latinLnBrk="0" hangingPunct="1">
        <a:defRPr sz="1800" kern="1200">
          <a:solidFill>
            <a:schemeClr val="tx1"/>
          </a:solidFill>
          <a:latin typeface="+mn-lt"/>
          <a:ea typeface="+mn-ea"/>
          <a:cs typeface="+mn-cs"/>
        </a:defRPr>
      </a:lvl7pPr>
      <a:lvl8pPr marL="3199200" algn="l" defTabSz="914060" rtl="0" eaLnBrk="1" latinLnBrk="0" hangingPunct="1">
        <a:defRPr sz="1800" kern="1200">
          <a:solidFill>
            <a:schemeClr val="tx1"/>
          </a:solidFill>
          <a:latin typeface="+mn-lt"/>
          <a:ea typeface="+mn-ea"/>
          <a:cs typeface="+mn-cs"/>
        </a:defRPr>
      </a:lvl8pPr>
      <a:lvl9pPr marL="3656230" algn="l" defTabSz="91406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55299" name="Rectangle 2"/>
          <p:cNvSpPr>
            <a:spLocks noGrp="1" noChangeArrowheads="1"/>
          </p:cNvSpPr>
          <p:nvPr>
            <p:ph type="body" idx="1"/>
          </p:nvPr>
        </p:nvSpPr>
        <p:spPr bwMode="auto">
          <a:xfrm>
            <a:off x="171654" y="728714"/>
            <a:ext cx="8746316" cy="382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7" y="149150"/>
            <a:ext cx="7174846" cy="430887"/>
          </a:xfrm>
          <a:prstGeom prst="rect">
            <a:avLst/>
          </a:prstGeom>
          <a:noFill/>
          <a:ln>
            <a:noFill/>
          </a:ln>
        </p:spPr>
        <p:txBody>
          <a:bodyPr vert="horz" wrap="square" lIns="91438" tIns="45719" rIns="91438" bIns="45719" numCol="1" anchor="ctr" anchorCtr="0" compatLnSpc="1">
            <a:prstTxWarp prst="textNoShape">
              <a:avLst/>
            </a:prstTxWarp>
            <a:spAutoFit/>
          </a:bodyPr>
          <a:lstStyle/>
          <a:p>
            <a:pPr lvl="0"/>
            <a:r>
              <a:rPr lang="en-US" dirty="0"/>
              <a:t>Click to edit Master title style</a:t>
            </a:r>
            <a:endParaRPr lang="en-GB" dirty="0"/>
          </a:p>
        </p:txBody>
      </p:sp>
      <p:sp>
        <p:nvSpPr>
          <p:cNvPr id="40" name="Rectangle 39"/>
          <p:cNvSpPr/>
          <p:nvPr userDrawn="1"/>
        </p:nvSpPr>
        <p:spPr>
          <a:xfrm>
            <a:off x="0" y="4792748"/>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solidFill>
                <a:srgbClr val="FFFFFF"/>
              </a:solidFill>
            </a:endParaRPr>
          </a:p>
        </p:txBody>
      </p:sp>
      <p:pic>
        <p:nvPicPr>
          <p:cNvPr id="88" name="Picture 87"/>
          <p:cNvPicPr>
            <a:picLocks noChangeAspect="1"/>
          </p:cNvPicPr>
          <p:nvPr userDrawn="1"/>
        </p:nvPicPr>
        <p:blipFill rotWithShape="1">
          <a:blip r:embed="rId13" cstate="screen">
            <a:extLst>
              <a:ext uri="{28A0092B-C50C-407E-A947-70E740481C1C}">
                <a14:useLocalDpi xmlns:a14="http://schemas.microsoft.com/office/drawing/2010/main"/>
              </a:ext>
            </a:extLst>
          </a:blip>
          <a:srcRect t="-1" b="23122"/>
          <a:stretch/>
        </p:blipFill>
        <p:spPr>
          <a:xfrm>
            <a:off x="7787918" y="155435"/>
            <a:ext cx="1210456" cy="504000"/>
          </a:xfrm>
          <a:prstGeom prst="rect">
            <a:avLst/>
          </a:prstGeom>
        </p:spPr>
      </p:pic>
      <p:pic>
        <p:nvPicPr>
          <p:cNvPr id="89" name="Picture 88"/>
          <p:cNvPicPr>
            <a:picLocks noChangeAspect="1"/>
          </p:cNvPicPr>
          <p:nvPr userDrawn="1"/>
        </p:nvPicPr>
        <p:blipFill rotWithShape="1">
          <a:blip r:embed="rId14" cstate="screen">
            <a:extLst>
              <a:ext uri="{28A0092B-C50C-407E-A947-70E740481C1C}">
                <a14:useLocalDpi xmlns:a14="http://schemas.microsoft.com/office/drawing/2010/main"/>
              </a:ext>
            </a:extLst>
          </a:blip>
          <a:srcRect r="-1119" b="-37906"/>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3"/>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8" tIns="45719" rIns="0" bIns="45719"/>
          <a:lstStyle/>
          <a:p>
            <a:pPr algn="r">
              <a:spcBef>
                <a:spcPct val="50000"/>
              </a:spcBef>
            </a:pPr>
            <a:r>
              <a:rPr lang="en-GB" sz="800" noProof="1">
                <a:solidFill>
                  <a:srgbClr val="4D4F53"/>
                </a:solidFill>
              </a:rPr>
              <a:t>| Slide  </a:t>
            </a:r>
            <a:fld id="{BBA2E11D-44E1-43DD-A173-928128880055}"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79" name="Text Box 38"/>
          <p:cNvSpPr txBox="1">
            <a:spLocks noChangeArrowheads="1"/>
          </p:cNvSpPr>
          <p:nvPr userDrawn="1"/>
        </p:nvSpPr>
        <p:spPr bwMode="auto">
          <a:xfrm>
            <a:off x="166065" y="4575170"/>
            <a:ext cx="5674114"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45719" rIns="91438" bIns="45719">
            <a:spAutoFit/>
          </a:bodyPr>
          <a:lstStyle/>
          <a:p>
            <a:pPr>
              <a:spcBef>
                <a:spcPct val="50000"/>
              </a:spcBef>
            </a:pPr>
            <a:r>
              <a:rPr lang="en-US" sz="800" dirty="0">
                <a:solidFill>
                  <a:srgbClr val="000000">
                    <a:lumMod val="75000"/>
                    <a:lumOff val="25000"/>
                  </a:srgbClr>
                </a:solidFill>
              </a:rPr>
              <a:t>ESA UNCLASSIFIED - For Official Use		</a:t>
            </a:r>
            <a:endParaRPr lang="en-GB" sz="800" dirty="0">
              <a:solidFill>
                <a:srgbClr val="000000">
                  <a:lumMod val="75000"/>
                  <a:lumOff val="25000"/>
                </a:srgbClr>
              </a:solidFill>
            </a:endParaRPr>
          </a:p>
        </p:txBody>
      </p:sp>
      <p:pic>
        <p:nvPicPr>
          <p:cNvPr id="41" name="Picture 40" descr="si.png"/>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6353351" y="4905134"/>
            <a:ext cx="163385" cy="108000"/>
          </a:xfrm>
          <a:prstGeom prst="rect">
            <a:avLst/>
          </a:prstGeom>
        </p:spPr>
      </p:pic>
    </p:spTree>
    <p:extLst>
      <p:ext uri="{BB962C8B-B14F-4D97-AF65-F5344CB8AC3E}">
        <p14:creationId xmlns:p14="http://schemas.microsoft.com/office/powerpoint/2010/main" val="75966927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Lst>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89" algn="l" rtl="0" eaLnBrk="1" fontAlgn="base" hangingPunct="1">
        <a:spcBef>
          <a:spcPct val="0"/>
        </a:spcBef>
        <a:spcAft>
          <a:spcPct val="0"/>
        </a:spcAft>
        <a:defRPr sz="2200" b="1">
          <a:solidFill>
            <a:schemeClr val="bg1"/>
          </a:solidFill>
          <a:latin typeface="Verdana" pitchFamily="34" charset="0"/>
        </a:defRPr>
      </a:lvl6pPr>
      <a:lvl7pPr marL="914378" algn="l" rtl="0" eaLnBrk="1" fontAlgn="base" hangingPunct="1">
        <a:spcBef>
          <a:spcPct val="0"/>
        </a:spcBef>
        <a:spcAft>
          <a:spcPct val="0"/>
        </a:spcAft>
        <a:defRPr sz="2200" b="1">
          <a:solidFill>
            <a:schemeClr val="bg1"/>
          </a:solidFill>
          <a:latin typeface="Verdana" pitchFamily="34" charset="0"/>
        </a:defRPr>
      </a:lvl7pPr>
      <a:lvl8pPr marL="1371566" algn="l" rtl="0" eaLnBrk="1" fontAlgn="base" hangingPunct="1">
        <a:spcBef>
          <a:spcPct val="0"/>
        </a:spcBef>
        <a:spcAft>
          <a:spcPct val="0"/>
        </a:spcAft>
        <a:defRPr sz="2200" b="1">
          <a:solidFill>
            <a:schemeClr val="bg1"/>
          </a:solidFill>
          <a:latin typeface="Verdana" pitchFamily="34" charset="0"/>
        </a:defRPr>
      </a:lvl8pPr>
      <a:lvl9pPr marL="1828754"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1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49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496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43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713"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902"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090"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279"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8" tIns="45709" rIns="91418" bIns="45709">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3"/>
            <a:ext cx="7174846" cy="430887"/>
          </a:xfrm>
          <a:prstGeom prst="rect">
            <a:avLst/>
          </a:prstGeom>
          <a:noFill/>
          <a:ln>
            <a:noFill/>
          </a:ln>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18" tIns="45709" rIns="0" bIns="45709"/>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r>
              <a:rPr lang="en-GB" sz="8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53612458"/>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9.png"/><Relationship Id="rId4" Type="http://schemas.openxmlformats.org/officeDocument/2006/relationships/image" Target="../media/image15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9.png"/><Relationship Id="rId4" Type="http://schemas.openxmlformats.org/officeDocument/2006/relationships/image" Target="../media/image158.png"/></Relationships>
</file>

<file path=ppt/slides/_rels/slide1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63.jpg"/><Relationship Id="rId2" Type="http://schemas.openxmlformats.org/officeDocument/2006/relationships/image" Target="../media/image159.jpeg"/><Relationship Id="rId1" Type="http://schemas.openxmlformats.org/officeDocument/2006/relationships/slideLayout" Target="../slideLayouts/slideLayout8.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4.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gif"/><Relationship Id="rId4" Type="http://schemas.openxmlformats.org/officeDocument/2006/relationships/image" Target="../media/image165.png"/></Relationships>
</file>

<file path=ppt/slides/_rels/slide1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emf"/><Relationship Id="rId1" Type="http://schemas.openxmlformats.org/officeDocument/2006/relationships/slideLayout" Target="../slideLayouts/slideLayout2.xml"/><Relationship Id="rId5" Type="http://schemas.openxmlformats.org/officeDocument/2006/relationships/image" Target="../media/image11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10.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1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1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1.png"/></Relationships>
</file>

<file path=ppt/slides/_rels/slide1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3.xml"/><Relationship Id="rId4" Type="http://schemas.openxmlformats.org/officeDocument/2006/relationships/image" Target="../media/image17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2.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1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2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77.png"/><Relationship Id="rId4" Type="http://schemas.openxmlformats.org/officeDocument/2006/relationships/image" Target="../media/image176.png"/></Relationships>
</file>

<file path=ppt/slides/_rels/slide2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80.tiff"/><Relationship Id="rId4" Type="http://schemas.openxmlformats.org/officeDocument/2006/relationships/image" Target="../media/image179.png"/></Relationships>
</file>

<file path=ppt/slides/_rels/slide2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3.xml"/><Relationship Id="rId4" Type="http://schemas.openxmlformats.org/officeDocument/2006/relationships/image" Target="../media/image183.png"/></Relationships>
</file>

<file path=ppt/slides/_rels/slide2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4.png"/><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image" Target="../media/image19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88.svg"/><Relationship Id="rId11" Type="http://schemas.openxmlformats.org/officeDocument/2006/relationships/image" Target="../media/image192.svg"/><Relationship Id="rId5" Type="http://schemas.openxmlformats.org/officeDocument/2006/relationships/image" Target="../media/image187.png"/><Relationship Id="rId10" Type="http://schemas.openxmlformats.org/officeDocument/2006/relationships/image" Target="../media/image191.png"/><Relationship Id="rId4" Type="http://schemas.openxmlformats.org/officeDocument/2006/relationships/image" Target="../media/image186.png"/><Relationship Id="rId9"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15.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1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16.xml"/><Relationship Id="rId16" Type="http://schemas.openxmlformats.org/officeDocument/2006/relationships/image" Target="../media/image132.png"/><Relationship Id="rId20" Type="http://schemas.openxmlformats.org/officeDocument/2006/relationships/image" Target="../media/image136.png"/><Relationship Id="rId29" Type="http://schemas.openxmlformats.org/officeDocument/2006/relationships/image" Target="../media/image196.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32" Type="http://schemas.openxmlformats.org/officeDocument/2006/relationships/image" Target="../media/image119.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95.png"/><Relationship Id="rId10" Type="http://schemas.openxmlformats.org/officeDocument/2006/relationships/image" Target="../media/image126.png"/><Relationship Id="rId19" Type="http://schemas.openxmlformats.org/officeDocument/2006/relationships/image" Target="../media/image135.png"/><Relationship Id="rId31" Type="http://schemas.microsoft.com/office/2007/relationships/hdphoto" Target="../media/hdphoto4.wdp"/><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 Id="rId30" Type="http://schemas.openxmlformats.org/officeDocument/2006/relationships/image" Target="../media/image197.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17.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1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18.xml"/><Relationship Id="rId16" Type="http://schemas.openxmlformats.org/officeDocument/2006/relationships/image" Target="../media/image132.png"/><Relationship Id="rId20" Type="http://schemas.openxmlformats.org/officeDocument/2006/relationships/image" Target="../media/image136.png"/><Relationship Id="rId29" Type="http://schemas.openxmlformats.org/officeDocument/2006/relationships/image" Target="../media/image119.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98.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3.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1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19.xml"/><Relationship Id="rId16" Type="http://schemas.openxmlformats.org/officeDocument/2006/relationships/image" Target="../media/image132.png"/><Relationship Id="rId20" Type="http://schemas.openxmlformats.org/officeDocument/2006/relationships/image" Target="../media/image136.png"/><Relationship Id="rId29" Type="http://schemas.openxmlformats.org/officeDocument/2006/relationships/image" Target="../media/image119.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99.jpe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31.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7.png"/><Relationship Id="rId18" Type="http://schemas.openxmlformats.org/officeDocument/2006/relationships/image" Target="../media/image132.png"/><Relationship Id="rId26" Type="http://schemas.openxmlformats.org/officeDocument/2006/relationships/image" Target="../media/image140.png"/><Relationship Id="rId3" Type="http://schemas.openxmlformats.org/officeDocument/2006/relationships/slideLayout" Target="../slideLayouts/slideLayout11.xml"/><Relationship Id="rId21" Type="http://schemas.openxmlformats.org/officeDocument/2006/relationships/image" Target="../media/image135.png"/><Relationship Id="rId7" Type="http://schemas.openxmlformats.org/officeDocument/2006/relationships/image" Target="../media/image122.png"/><Relationship Id="rId12" Type="http://schemas.openxmlformats.org/officeDocument/2006/relationships/image" Target="../media/image126.png"/><Relationship Id="rId17" Type="http://schemas.openxmlformats.org/officeDocument/2006/relationships/image" Target="../media/image131.png"/><Relationship Id="rId25" Type="http://schemas.openxmlformats.org/officeDocument/2006/relationships/image" Target="../media/image139.png"/><Relationship Id="rId2" Type="http://schemas.openxmlformats.org/officeDocument/2006/relationships/video" Target="../media/media3.mp4"/><Relationship Id="rId16" Type="http://schemas.openxmlformats.org/officeDocument/2006/relationships/image" Target="../media/image130.png"/><Relationship Id="rId20" Type="http://schemas.openxmlformats.org/officeDocument/2006/relationships/image" Target="../media/image134.png"/><Relationship Id="rId29" Type="http://schemas.openxmlformats.org/officeDocument/2006/relationships/image" Target="../media/image143.png"/><Relationship Id="rId1" Type="http://schemas.microsoft.com/office/2007/relationships/media" Target="../media/media3.mp4"/><Relationship Id="rId6" Type="http://schemas.openxmlformats.org/officeDocument/2006/relationships/image" Target="../media/image121.png"/><Relationship Id="rId11" Type="http://schemas.openxmlformats.org/officeDocument/2006/relationships/image" Target="../media/image125.png"/><Relationship Id="rId24" Type="http://schemas.openxmlformats.org/officeDocument/2006/relationships/image" Target="../media/image138.png"/><Relationship Id="rId5" Type="http://schemas.openxmlformats.org/officeDocument/2006/relationships/image" Target="../media/image120.png"/><Relationship Id="rId15" Type="http://schemas.openxmlformats.org/officeDocument/2006/relationships/image" Target="../media/image129.png"/><Relationship Id="rId23" Type="http://schemas.openxmlformats.org/officeDocument/2006/relationships/image" Target="../media/image137.png"/><Relationship Id="rId28" Type="http://schemas.openxmlformats.org/officeDocument/2006/relationships/image" Target="../media/image142.png"/><Relationship Id="rId10" Type="http://schemas.openxmlformats.org/officeDocument/2006/relationships/image" Target="../media/image8.png"/><Relationship Id="rId19" Type="http://schemas.openxmlformats.org/officeDocument/2006/relationships/image" Target="../media/image133.png"/><Relationship Id="rId31" Type="http://schemas.openxmlformats.org/officeDocument/2006/relationships/image" Target="../media/image119.png"/><Relationship Id="rId4" Type="http://schemas.openxmlformats.org/officeDocument/2006/relationships/notesSlide" Target="../notesSlides/notesSlide20.xml"/><Relationship Id="rId9" Type="http://schemas.openxmlformats.org/officeDocument/2006/relationships/image" Target="../media/image124.png"/><Relationship Id="rId14" Type="http://schemas.openxmlformats.org/officeDocument/2006/relationships/image" Target="../media/image128.png"/><Relationship Id="rId22" Type="http://schemas.openxmlformats.org/officeDocument/2006/relationships/image" Target="../media/image136.png"/><Relationship Id="rId27" Type="http://schemas.openxmlformats.org/officeDocument/2006/relationships/image" Target="../media/image141.png"/><Relationship Id="rId30" Type="http://schemas.openxmlformats.org/officeDocument/2006/relationships/image" Target="../media/image200.png"/></Relationships>
</file>

<file path=ppt/slides/_rels/slide3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7.png"/><Relationship Id="rId18" Type="http://schemas.openxmlformats.org/officeDocument/2006/relationships/image" Target="../media/image132.png"/><Relationship Id="rId26" Type="http://schemas.openxmlformats.org/officeDocument/2006/relationships/image" Target="../media/image140.png"/><Relationship Id="rId3" Type="http://schemas.openxmlformats.org/officeDocument/2006/relationships/image" Target="../media/image201.png"/><Relationship Id="rId21" Type="http://schemas.openxmlformats.org/officeDocument/2006/relationships/image" Target="../media/image135.png"/><Relationship Id="rId7" Type="http://schemas.openxmlformats.org/officeDocument/2006/relationships/image" Target="../media/image122.png"/><Relationship Id="rId12" Type="http://schemas.openxmlformats.org/officeDocument/2006/relationships/image" Target="../media/image126.png"/><Relationship Id="rId17" Type="http://schemas.openxmlformats.org/officeDocument/2006/relationships/image" Target="../media/image131.png"/><Relationship Id="rId25" Type="http://schemas.openxmlformats.org/officeDocument/2006/relationships/image" Target="../media/image139.png"/><Relationship Id="rId2" Type="http://schemas.openxmlformats.org/officeDocument/2006/relationships/notesSlide" Target="../notesSlides/notesSlide21.xml"/><Relationship Id="rId16" Type="http://schemas.openxmlformats.org/officeDocument/2006/relationships/image" Target="../media/image130.png"/><Relationship Id="rId20" Type="http://schemas.openxmlformats.org/officeDocument/2006/relationships/image" Target="../media/image134.png"/><Relationship Id="rId29" Type="http://schemas.openxmlformats.org/officeDocument/2006/relationships/image" Target="../media/image143.png"/><Relationship Id="rId1" Type="http://schemas.openxmlformats.org/officeDocument/2006/relationships/slideLayout" Target="../slideLayouts/slideLayout11.xml"/><Relationship Id="rId6" Type="http://schemas.openxmlformats.org/officeDocument/2006/relationships/image" Target="../media/image121.png"/><Relationship Id="rId11" Type="http://schemas.openxmlformats.org/officeDocument/2006/relationships/image" Target="../media/image125.png"/><Relationship Id="rId24" Type="http://schemas.openxmlformats.org/officeDocument/2006/relationships/image" Target="../media/image138.png"/><Relationship Id="rId5" Type="http://schemas.openxmlformats.org/officeDocument/2006/relationships/image" Target="../media/image120.png"/><Relationship Id="rId15" Type="http://schemas.openxmlformats.org/officeDocument/2006/relationships/image" Target="../media/image129.png"/><Relationship Id="rId23" Type="http://schemas.openxmlformats.org/officeDocument/2006/relationships/image" Target="../media/image137.png"/><Relationship Id="rId28" Type="http://schemas.openxmlformats.org/officeDocument/2006/relationships/image" Target="../media/image142.png"/><Relationship Id="rId10" Type="http://schemas.openxmlformats.org/officeDocument/2006/relationships/image" Target="../media/image8.png"/><Relationship Id="rId19" Type="http://schemas.openxmlformats.org/officeDocument/2006/relationships/image" Target="../media/image133.png"/><Relationship Id="rId4" Type="http://schemas.microsoft.com/office/2007/relationships/hdphoto" Target="../media/hdphoto5.wdp"/><Relationship Id="rId9" Type="http://schemas.openxmlformats.org/officeDocument/2006/relationships/image" Target="../media/image124.png"/><Relationship Id="rId14" Type="http://schemas.openxmlformats.org/officeDocument/2006/relationships/image" Target="../media/image128.png"/><Relationship Id="rId22" Type="http://schemas.openxmlformats.org/officeDocument/2006/relationships/image" Target="../media/image136.png"/><Relationship Id="rId27" Type="http://schemas.openxmlformats.org/officeDocument/2006/relationships/image" Target="../media/image141.png"/><Relationship Id="rId30" Type="http://schemas.openxmlformats.org/officeDocument/2006/relationships/image" Target="../media/image202.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22.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12.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1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23.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12.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1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4.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1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5.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1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6.xml"/><Relationship Id="rId16" Type="http://schemas.openxmlformats.org/officeDocument/2006/relationships/image" Target="../media/image132.png"/><Relationship Id="rId20" Type="http://schemas.openxmlformats.org/officeDocument/2006/relationships/image" Target="../media/image136.png"/><Relationship Id="rId29" Type="http://schemas.openxmlformats.org/officeDocument/2006/relationships/image" Target="../media/image145.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7.png"/><Relationship Id="rId24" Type="http://schemas.openxmlformats.org/officeDocument/2006/relationships/image" Target="../media/image140.png"/><Relationship Id="rId32" Type="http://schemas.openxmlformats.org/officeDocument/2006/relationships/image" Target="../media/image119.png"/><Relationship Id="rId5" Type="http://schemas.openxmlformats.org/officeDocument/2006/relationships/image" Target="../media/image122.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png"/><Relationship Id="rId10" Type="http://schemas.openxmlformats.org/officeDocument/2006/relationships/image" Target="../media/image126.pn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 Id="rId30" Type="http://schemas.openxmlformats.org/officeDocument/2006/relationships/image" Target="../media/image146.emf"/></Relationships>
</file>

<file path=ppt/slides/_rels/slide8.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oleObject" Target="../embeddings/oleObject7.bin"/><Relationship Id="rId3" Type="http://schemas.openxmlformats.org/officeDocument/2006/relationships/notesSlide" Target="../notesSlides/notesSlide7.xml"/><Relationship Id="rId7" Type="http://schemas.openxmlformats.org/officeDocument/2006/relationships/image" Target="../media/image149.png"/><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148.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oleObject" Target="../embeddings/oleObject3.bin"/><Relationship Id="rId1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9"/>
          <p:cNvSpPr txBox="1">
            <a:spLocks noGrp="1" noChangeArrowheads="1"/>
          </p:cNvSpPr>
          <p:nvPr>
            <p:ph type="ctrTitle"/>
          </p:nvPr>
        </p:nvSpPr>
        <p:spPr bwMode="auto">
          <a:xfrm>
            <a:off x="579182" y="1161717"/>
            <a:ext cx="860942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r>
              <a:rPr lang="en-GB"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Enhanced ESA-NASA Cooperation in Earth Observation</a:t>
            </a:r>
          </a:p>
        </p:txBody>
      </p:sp>
      <p:sp>
        <p:nvSpPr>
          <p:cNvPr id="8" name="Subtitle 2"/>
          <p:cNvSpPr>
            <a:spLocks noGrp="1"/>
          </p:cNvSpPr>
          <p:nvPr>
            <p:ph type="subTitle" idx="1"/>
          </p:nvPr>
        </p:nvSpPr>
        <p:spPr>
          <a:xfrm>
            <a:off x="579182" y="2729485"/>
            <a:ext cx="7947025" cy="1708801"/>
          </a:xfrm>
          <a:noFill/>
        </p:spPr>
        <p:txBody>
          <a:bodyPr/>
          <a:lstStyle/>
          <a:p>
            <a:pPr lvl="0">
              <a:buClr>
                <a:srgbClr val="0098DB"/>
              </a:buClr>
            </a:pPr>
            <a:r>
              <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EGU On-line Townhall Meeting, </a:t>
            </a:r>
            <a:r>
              <a:rPr lang="en-GB"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May 2020</a:t>
            </a:r>
          </a:p>
          <a:p>
            <a:pPr lvl="0">
              <a:buClr>
                <a:srgbClr val="0098DB"/>
              </a:buClr>
            </a:pPr>
            <a:endParaRPr lang="en-GB"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Clr>
                <a:srgbClr val="0098DB"/>
              </a:buClr>
            </a:pPr>
            <a:r>
              <a:rPr lang="en-GB"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Sandra Cauffman, </a:t>
            </a:r>
            <a:r>
              <a:rPr lang="en-US"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NASA Earth Science Division</a:t>
            </a:r>
            <a:endParaRPr lang="en-GB"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buClr>
                <a:srgbClr val="0098DB"/>
              </a:buClr>
            </a:pPr>
            <a:r>
              <a:rPr lang="en-GB"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Maurice Borgeaud, ESA Earth Observation Programmes</a:t>
            </a:r>
          </a:p>
        </p:txBody>
      </p:sp>
      <p:pic>
        <p:nvPicPr>
          <p:cNvPr id="5" name="Picture 2" descr="Afbeeldingsresultaat voor nasa logo">
            <a:extLst>
              <a:ext uri="{FF2B5EF4-FFF2-40B4-BE49-F238E27FC236}">
                <a16:creationId xmlns:a16="http://schemas.microsoft.com/office/drawing/2014/main" id="{DE65B699-7614-EA44-9A3C-02B305E0C0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65" y="40822"/>
            <a:ext cx="1058235" cy="8853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48118"/>
            <a:ext cx="6468008" cy="430887"/>
          </a:xfrm>
        </p:spPr>
        <p:txBody>
          <a:bodyPr/>
          <a:lstStyle/>
          <a:p>
            <a:r>
              <a:rPr lang="en-US" dirty="0"/>
              <a:t>Thematic fields and signals</a:t>
            </a:r>
          </a:p>
        </p:txBody>
      </p:sp>
      <p:sp>
        <p:nvSpPr>
          <p:cNvPr id="4" name="Rectangle 3"/>
          <p:cNvSpPr/>
          <p:nvPr/>
        </p:nvSpPr>
        <p:spPr>
          <a:xfrm>
            <a:off x="283763" y="720594"/>
            <a:ext cx="2226108" cy="83075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Hydrology</a:t>
            </a:r>
          </a:p>
        </p:txBody>
      </p:sp>
      <p:sp>
        <p:nvSpPr>
          <p:cNvPr id="8" name="Rectangle 7"/>
          <p:cNvSpPr/>
          <p:nvPr/>
        </p:nvSpPr>
        <p:spPr>
          <a:xfrm>
            <a:off x="283762" y="1610129"/>
            <a:ext cx="2226109" cy="914399"/>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Cryosphere</a:t>
            </a:r>
          </a:p>
        </p:txBody>
      </p:sp>
      <p:sp>
        <p:nvSpPr>
          <p:cNvPr id="9" name="Rectangle 8"/>
          <p:cNvSpPr/>
          <p:nvPr/>
        </p:nvSpPr>
        <p:spPr>
          <a:xfrm>
            <a:off x="283762" y="2583312"/>
            <a:ext cx="2226109" cy="106462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Oceanography</a:t>
            </a:r>
          </a:p>
        </p:txBody>
      </p:sp>
      <p:sp>
        <p:nvSpPr>
          <p:cNvPr id="10" name="Rectangle 9"/>
          <p:cNvSpPr/>
          <p:nvPr/>
        </p:nvSpPr>
        <p:spPr>
          <a:xfrm>
            <a:off x="283762" y="3706717"/>
            <a:ext cx="2226109" cy="76417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Solid Earth</a:t>
            </a:r>
          </a:p>
        </p:txBody>
      </p:sp>
      <p:sp>
        <p:nvSpPr>
          <p:cNvPr id="11" name="Rectangle 10"/>
          <p:cNvSpPr/>
          <p:nvPr/>
        </p:nvSpPr>
        <p:spPr>
          <a:xfrm>
            <a:off x="2707787" y="720594"/>
            <a:ext cx="4462370" cy="83075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000" dirty="0">
                <a:solidFill>
                  <a:schemeClr val="tx1"/>
                </a:solidFill>
              </a:rPr>
              <a:t>Ground water storage</a:t>
            </a:r>
          </a:p>
          <a:p>
            <a:pPr marL="285750" indent="-285750">
              <a:buFont typeface="Arial" panose="020B0604020202020204" pitchFamily="34" charset="0"/>
              <a:buChar char="•"/>
            </a:pPr>
            <a:r>
              <a:rPr lang="en-GB" sz="1000" dirty="0">
                <a:solidFill>
                  <a:schemeClr val="tx1"/>
                </a:solidFill>
              </a:rPr>
              <a:t>Soil moisture &amp; surface water storage</a:t>
            </a:r>
          </a:p>
          <a:p>
            <a:pPr marL="285750" indent="-285750">
              <a:buFont typeface="Arial" panose="020B0604020202020204" pitchFamily="34" charset="0"/>
              <a:buChar char="•"/>
            </a:pPr>
            <a:r>
              <a:rPr lang="en-GB" sz="1000" dirty="0">
                <a:solidFill>
                  <a:schemeClr val="tx1"/>
                </a:solidFill>
              </a:rPr>
              <a:t>Extreme events warning (e.g. drought, flood)</a:t>
            </a:r>
          </a:p>
          <a:p>
            <a:pPr marL="285750" indent="-285750">
              <a:buFont typeface="Arial" panose="020B0604020202020204" pitchFamily="34" charset="0"/>
              <a:buChar char="•"/>
            </a:pPr>
            <a:r>
              <a:rPr lang="en-GB" sz="1000" dirty="0">
                <a:solidFill>
                  <a:schemeClr val="tx1"/>
                </a:solidFill>
              </a:rPr>
              <a:t>Water balance closure</a:t>
            </a:r>
          </a:p>
          <a:p>
            <a:pPr marL="285750" indent="-285750">
              <a:buFont typeface="Arial" panose="020B0604020202020204" pitchFamily="34" charset="0"/>
              <a:buChar char="•"/>
            </a:pPr>
            <a:r>
              <a:rPr lang="en-GB" sz="1000" dirty="0">
                <a:solidFill>
                  <a:schemeClr val="tx1"/>
                </a:solidFill>
              </a:rPr>
              <a:t>Global change impact on water cycle</a:t>
            </a:r>
          </a:p>
        </p:txBody>
      </p:sp>
      <p:sp>
        <p:nvSpPr>
          <p:cNvPr id="12" name="Rectangle 11"/>
          <p:cNvSpPr/>
          <p:nvPr/>
        </p:nvSpPr>
        <p:spPr>
          <a:xfrm>
            <a:off x="2707787" y="1610129"/>
            <a:ext cx="4462370" cy="914399"/>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000" dirty="0">
                <a:solidFill>
                  <a:schemeClr val="tx1"/>
                </a:solidFill>
              </a:rPr>
              <a:t>Cryosphere mass balance</a:t>
            </a:r>
          </a:p>
          <a:p>
            <a:pPr marL="285750" indent="-285750">
              <a:buFont typeface="Arial" panose="020B0604020202020204" pitchFamily="34" charset="0"/>
              <a:buChar char="•"/>
            </a:pPr>
            <a:r>
              <a:rPr lang="en-GB" sz="1000" dirty="0">
                <a:solidFill>
                  <a:schemeClr val="tx1"/>
                </a:solidFill>
              </a:rPr>
              <a:t>Global and regional sea level</a:t>
            </a:r>
          </a:p>
          <a:p>
            <a:pPr marL="285750" indent="-285750">
              <a:buFont typeface="Arial" panose="020B0604020202020204" pitchFamily="34" charset="0"/>
              <a:buChar char="•"/>
            </a:pPr>
            <a:r>
              <a:rPr lang="en-GB" sz="1000" dirty="0">
                <a:solidFill>
                  <a:schemeClr val="tx1"/>
                </a:solidFill>
              </a:rPr>
              <a:t>Global isostatic adjustment (GIA)</a:t>
            </a:r>
          </a:p>
          <a:p>
            <a:pPr marL="285750" indent="-285750">
              <a:buFont typeface="Arial" panose="020B0604020202020204" pitchFamily="34" charset="0"/>
              <a:buChar char="•"/>
            </a:pPr>
            <a:r>
              <a:rPr lang="en-GB" sz="1000" dirty="0">
                <a:solidFill>
                  <a:schemeClr val="tx1"/>
                </a:solidFill>
              </a:rPr>
              <a:t>Mass changes of ice sheet and glaciers</a:t>
            </a:r>
          </a:p>
          <a:p>
            <a:pPr marL="285750" indent="-285750">
              <a:buFont typeface="Arial" panose="020B0604020202020204" pitchFamily="34" charset="0"/>
              <a:buChar char="•"/>
            </a:pPr>
            <a:r>
              <a:rPr lang="en-GB" sz="1000" dirty="0">
                <a:solidFill>
                  <a:schemeClr val="tx1"/>
                </a:solidFill>
              </a:rPr>
              <a:t>Emergency applications (e.g. meltwater flooding)</a:t>
            </a:r>
          </a:p>
        </p:txBody>
      </p:sp>
      <p:sp>
        <p:nvSpPr>
          <p:cNvPr id="13" name="Rectangle 12"/>
          <p:cNvSpPr/>
          <p:nvPr/>
        </p:nvSpPr>
        <p:spPr>
          <a:xfrm>
            <a:off x="2707787" y="2583313"/>
            <a:ext cx="4462370" cy="106462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000" dirty="0">
                <a:solidFill>
                  <a:schemeClr val="bg1"/>
                </a:solidFill>
              </a:rPr>
              <a:t>Sea-level rise</a:t>
            </a:r>
          </a:p>
          <a:p>
            <a:pPr marL="285750" indent="-285750">
              <a:buFont typeface="Arial" panose="020B0604020202020204" pitchFamily="34" charset="0"/>
              <a:buChar char="•"/>
            </a:pPr>
            <a:r>
              <a:rPr lang="en-GB" sz="1000" dirty="0">
                <a:solidFill>
                  <a:schemeClr val="bg1"/>
                </a:solidFill>
              </a:rPr>
              <a:t>Ocean bottom pressure</a:t>
            </a:r>
          </a:p>
          <a:p>
            <a:pPr marL="285750" indent="-285750">
              <a:buFont typeface="Arial" panose="020B0604020202020204" pitchFamily="34" charset="0"/>
              <a:buChar char="•"/>
            </a:pPr>
            <a:r>
              <a:rPr lang="en-GB" sz="1000" dirty="0">
                <a:solidFill>
                  <a:schemeClr val="bg1"/>
                </a:solidFill>
              </a:rPr>
              <a:t>ACC and AMOC variability</a:t>
            </a:r>
          </a:p>
          <a:p>
            <a:pPr marL="285750" indent="-285750">
              <a:buFont typeface="Arial" panose="020B0604020202020204" pitchFamily="34" charset="0"/>
              <a:buChar char="•"/>
            </a:pPr>
            <a:r>
              <a:rPr lang="en-GB" sz="1000" dirty="0">
                <a:solidFill>
                  <a:schemeClr val="bg1"/>
                </a:solidFill>
              </a:rPr>
              <a:t>Tidal models</a:t>
            </a:r>
          </a:p>
          <a:p>
            <a:pPr marL="285750" indent="-285750">
              <a:buFont typeface="Arial" panose="020B0604020202020204" pitchFamily="34" charset="0"/>
              <a:buChar char="•"/>
            </a:pPr>
            <a:r>
              <a:rPr lang="en-GB" sz="1000" dirty="0">
                <a:solidFill>
                  <a:schemeClr val="bg1"/>
                </a:solidFill>
              </a:rPr>
              <a:t>Heat and mass observations</a:t>
            </a:r>
          </a:p>
          <a:p>
            <a:pPr marL="285750" indent="-285750">
              <a:buFont typeface="Arial" panose="020B0604020202020204" pitchFamily="34" charset="0"/>
              <a:buChar char="•"/>
            </a:pPr>
            <a:r>
              <a:rPr lang="en-GB" sz="1000" dirty="0">
                <a:solidFill>
                  <a:schemeClr val="bg1"/>
                </a:solidFill>
              </a:rPr>
              <a:t>Ocean circulation models</a:t>
            </a:r>
          </a:p>
        </p:txBody>
      </p:sp>
      <p:sp>
        <p:nvSpPr>
          <p:cNvPr id="14" name="Rectangle 13"/>
          <p:cNvSpPr/>
          <p:nvPr/>
        </p:nvSpPr>
        <p:spPr>
          <a:xfrm>
            <a:off x="2707787" y="3706718"/>
            <a:ext cx="4462370" cy="76417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000" dirty="0">
                <a:solidFill>
                  <a:schemeClr val="bg1"/>
                </a:solidFill>
              </a:rPr>
              <a:t>Natural hazards</a:t>
            </a:r>
          </a:p>
          <a:p>
            <a:pPr marL="285750" indent="-285750">
              <a:buFont typeface="Arial" panose="020B0604020202020204" pitchFamily="34" charset="0"/>
              <a:buChar char="•"/>
            </a:pPr>
            <a:r>
              <a:rPr lang="en-GB" sz="1000" dirty="0">
                <a:solidFill>
                  <a:schemeClr val="bg1"/>
                </a:solidFill>
              </a:rPr>
              <a:t>Evolution of Earth’s crust under external or internal </a:t>
            </a:r>
            <a:r>
              <a:rPr lang="en-GB" sz="1000" dirty="0" err="1">
                <a:solidFill>
                  <a:schemeClr val="bg1"/>
                </a:solidFill>
              </a:rPr>
              <a:t>forcings</a:t>
            </a:r>
            <a:endParaRPr lang="en-GB" sz="1000" dirty="0">
              <a:solidFill>
                <a:schemeClr val="bg1"/>
              </a:solidFill>
            </a:endParaRPr>
          </a:p>
          <a:p>
            <a:pPr marL="285750" indent="-285750">
              <a:buFont typeface="Arial" panose="020B0604020202020204" pitchFamily="34" charset="0"/>
              <a:buChar char="•"/>
            </a:pPr>
            <a:r>
              <a:rPr lang="en-GB" sz="1000" dirty="0">
                <a:solidFill>
                  <a:schemeClr val="bg1"/>
                </a:solidFill>
              </a:rPr>
              <a:t>Natural resources exploitation</a:t>
            </a:r>
          </a:p>
          <a:p>
            <a:pPr marL="285750" indent="-285750">
              <a:buFont typeface="Arial" panose="020B0604020202020204" pitchFamily="34" charset="0"/>
              <a:buChar char="•"/>
            </a:pPr>
            <a:r>
              <a:rPr lang="en-GB" sz="1000" dirty="0">
                <a:solidFill>
                  <a:schemeClr val="bg1"/>
                </a:solidFill>
              </a:rPr>
              <a:t>Deep interior properties and dynamics</a:t>
            </a:r>
          </a:p>
        </p:txBody>
      </p:sp>
      <p:pic>
        <p:nvPicPr>
          <p:cNvPr id="1026" name="Picture 2" descr="Photo for Hydrology/Hydrogeology - Master's Programme in Earth Science 2020/202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17932" y="720594"/>
            <a:ext cx="1610478" cy="8343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ryospher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21815" y="1613734"/>
            <a:ext cx="162069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ocean"/>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321505" y="2570472"/>
            <a:ext cx="1614390" cy="10958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o4society.esa.int/wp-content/uploads/2018/09/501576381-170667ab-825x36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327812" y="3696449"/>
            <a:ext cx="1601777" cy="77816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261198" y="4646341"/>
            <a:ext cx="3317805" cy="108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descr="Afbeeldingsresultaat voor nasa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766" y="40823"/>
            <a:ext cx="853567" cy="7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626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732" y="96251"/>
            <a:ext cx="6361199" cy="430887"/>
          </a:xfrm>
        </p:spPr>
        <p:txBody>
          <a:bodyPr/>
          <a:lstStyle/>
          <a:p>
            <a:r>
              <a:rPr lang="en-GB" dirty="0"/>
              <a:t>Example of simulation results over Europe</a:t>
            </a:r>
          </a:p>
        </p:txBody>
      </p:sp>
      <p:sp>
        <p:nvSpPr>
          <p:cNvPr id="7" name="TextBox 6"/>
          <p:cNvSpPr txBox="1"/>
          <p:nvPr/>
        </p:nvSpPr>
        <p:spPr>
          <a:xfrm>
            <a:off x="1244998" y="580037"/>
            <a:ext cx="27865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Verdana" pitchFamily="34" charset="0"/>
                <a:ea typeface="+mn-ea"/>
                <a:cs typeface="+mn-cs"/>
              </a:rPr>
              <a:t>30 days “GRACE” type</a:t>
            </a:r>
          </a:p>
        </p:txBody>
      </p:sp>
      <p:sp>
        <p:nvSpPr>
          <p:cNvPr id="8" name="TextBox 7"/>
          <p:cNvSpPr txBox="1"/>
          <p:nvPr/>
        </p:nvSpPr>
        <p:spPr>
          <a:xfrm>
            <a:off x="4616328" y="573334"/>
            <a:ext cx="233410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Verdana" pitchFamily="34" charset="0"/>
                <a:ea typeface="+mn-ea"/>
                <a:cs typeface="+mn-cs"/>
              </a:rPr>
              <a:t>3 days double pair</a:t>
            </a:r>
          </a:p>
        </p:txBody>
      </p:sp>
      <p:pic>
        <p:nvPicPr>
          <p:cNvPr id="4" name="nggm_vs_grace_30d40_3d50_danube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635" y="949369"/>
            <a:ext cx="6545263" cy="3822700"/>
          </a:xfrm>
        </p:spPr>
      </p:pic>
      <p:pic>
        <p:nvPicPr>
          <p:cNvPr id="6" name="Picture 2" descr="Afbeeldingsresultaat voor nasa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766" y="40823"/>
            <a:ext cx="853567" cy="7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5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44998" y="580037"/>
            <a:ext cx="27865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Verdana" pitchFamily="34" charset="0"/>
                <a:ea typeface="+mn-ea"/>
                <a:cs typeface="+mn-cs"/>
              </a:rPr>
              <a:t>30 days “GRACE” type</a:t>
            </a:r>
          </a:p>
        </p:txBody>
      </p:sp>
      <p:sp>
        <p:nvSpPr>
          <p:cNvPr id="8" name="TextBox 7"/>
          <p:cNvSpPr txBox="1"/>
          <p:nvPr/>
        </p:nvSpPr>
        <p:spPr>
          <a:xfrm>
            <a:off x="4616328" y="573334"/>
            <a:ext cx="248157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Verdana" pitchFamily="34" charset="0"/>
                <a:ea typeface="+mn-ea"/>
                <a:cs typeface="+mn-cs"/>
              </a:rPr>
              <a:t>30 days double pair</a:t>
            </a:r>
          </a:p>
        </p:txBody>
      </p:sp>
      <p:pic>
        <p:nvPicPr>
          <p:cNvPr id="5" name="nggm_vs_grace_30d40_30d90_danube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635" y="949369"/>
            <a:ext cx="6545263" cy="3822700"/>
          </a:xfrm>
        </p:spPr>
      </p:pic>
      <p:sp>
        <p:nvSpPr>
          <p:cNvPr id="9" name="Title 1"/>
          <p:cNvSpPr>
            <a:spLocks noGrp="1"/>
          </p:cNvSpPr>
          <p:nvPr>
            <p:ph type="title"/>
          </p:nvPr>
        </p:nvSpPr>
        <p:spPr>
          <a:xfrm>
            <a:off x="956731" y="96251"/>
            <a:ext cx="6335799" cy="430887"/>
          </a:xfrm>
        </p:spPr>
        <p:txBody>
          <a:bodyPr/>
          <a:lstStyle/>
          <a:p>
            <a:r>
              <a:rPr lang="en-GB" dirty="0"/>
              <a:t>Example of simulation results over Europe</a:t>
            </a:r>
          </a:p>
        </p:txBody>
      </p:sp>
      <p:pic>
        <p:nvPicPr>
          <p:cNvPr id="6" name="Picture 2" descr="Afbeeldingsresultaat voor nasa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766" y="40823"/>
            <a:ext cx="853567" cy="7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37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8215"/>
            <a:ext cx="9144000" cy="514350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sp>
        <p:nvSpPr>
          <p:cNvPr id="10" name="Title 3"/>
          <p:cNvSpPr>
            <a:spLocks noGrp="1"/>
          </p:cNvSpPr>
          <p:nvPr>
            <p:ph type="title"/>
          </p:nvPr>
        </p:nvSpPr>
        <p:spPr>
          <a:xfrm>
            <a:off x="169858" y="88232"/>
            <a:ext cx="7174846" cy="553998"/>
          </a:xfrm>
        </p:spPr>
        <p:txBody>
          <a:bodyPr/>
          <a:lstStyle/>
          <a:p>
            <a:r>
              <a:rPr lang="en-US" sz="3000" b="1" dirty="0">
                <a:solidFill>
                  <a:schemeClr val="bg1"/>
                </a:solidFill>
                <a:effectLst>
                  <a:outerShdw blurRad="38100" dist="38100" dir="2700000" algn="tl">
                    <a:srgbClr val="000000">
                      <a:alpha val="43137"/>
                    </a:srgbClr>
                  </a:outerShdw>
                </a:effectLst>
              </a:rPr>
              <a:t>Sentinel-6 </a:t>
            </a:r>
            <a:r>
              <a:rPr lang="en-US" sz="2400" dirty="0">
                <a:solidFill>
                  <a:schemeClr val="bg1"/>
                </a:solidFill>
                <a:effectLst>
                  <a:outerShdw blurRad="38100" dist="38100" dir="2700000" algn="tl">
                    <a:srgbClr val="000000">
                      <a:alpha val="43137"/>
                    </a:srgbClr>
                  </a:outerShdw>
                </a:effectLst>
              </a:rPr>
              <a:t>Michael Freilich</a:t>
            </a:r>
            <a:endParaRPr lang="en-GB" sz="2400" dirty="0">
              <a:solidFill>
                <a:schemeClr val="bg1"/>
              </a:solidFill>
              <a:effectLst>
                <a:outerShdw blurRad="38100" dist="38100" dir="2700000" algn="tl">
                  <a:srgbClr val="000000">
                    <a:alpha val="43137"/>
                  </a:srgbClr>
                </a:outerShdw>
              </a:effectLst>
            </a:endParaRPr>
          </a:p>
        </p:txBody>
      </p:sp>
      <p:sp>
        <p:nvSpPr>
          <p:cNvPr id="36" name="Title 3">
            <a:extLst>
              <a:ext uri="{FF2B5EF4-FFF2-40B4-BE49-F238E27FC236}">
                <a16:creationId xmlns:a16="http://schemas.microsoft.com/office/drawing/2014/main" id="{2355C4AC-A895-3049-A99B-FA60219C5822}"/>
              </a:ext>
            </a:extLst>
          </p:cNvPr>
          <p:cNvSpPr txBox="1">
            <a:spLocks/>
          </p:cNvSpPr>
          <p:nvPr/>
        </p:nvSpPr>
        <p:spPr bwMode="auto">
          <a:xfrm>
            <a:off x="169857" y="586727"/>
            <a:ext cx="71657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r>
              <a:rPr lang="en-US" sz="2400" kern="0" dirty="0">
                <a:solidFill>
                  <a:schemeClr val="bg1"/>
                </a:solidFill>
                <a:effectLst>
                  <a:outerShdw blurRad="38100" dist="38100" dir="2700000" algn="tl">
                    <a:srgbClr val="000000">
                      <a:alpha val="43137"/>
                    </a:srgbClr>
                  </a:outerShdw>
                </a:effectLst>
              </a:rPr>
              <a:t>Launch in 2020</a:t>
            </a:r>
            <a:endParaRPr lang="en-GB" sz="2400" kern="0" dirty="0">
              <a:solidFill>
                <a:schemeClr val="bg1"/>
              </a:solidFill>
              <a:effectLst>
                <a:outerShdw blurRad="38100" dist="38100" dir="2700000" algn="tl">
                  <a:srgbClr val="000000">
                    <a:alpha val="43137"/>
                  </a:srgbClr>
                </a:outerShdw>
              </a:effectLst>
            </a:endParaRPr>
          </a:p>
        </p:txBody>
      </p:sp>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5825" y="3015718"/>
            <a:ext cx="932338" cy="932338"/>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4308" y="1935580"/>
            <a:ext cx="1097280" cy="822960"/>
          </a:xfrm>
          <a:prstGeom prst="rect">
            <a:avLst/>
          </a:prstGeom>
        </p:spPr>
      </p:pic>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916" y="767229"/>
            <a:ext cx="1042415" cy="822960"/>
          </a:xfrm>
          <a:prstGeom prst="rect">
            <a:avLst/>
          </a:prstGeom>
        </p:spPr>
      </p:pic>
      <p:sp>
        <p:nvSpPr>
          <p:cNvPr id="3" name="TextBox 2">
            <a:extLst>
              <a:ext uri="{FF2B5EF4-FFF2-40B4-BE49-F238E27FC236}">
                <a16:creationId xmlns:a16="http://schemas.microsoft.com/office/drawing/2014/main" id="{569091FA-A184-184B-BAEE-E89804832F1C}"/>
              </a:ext>
            </a:extLst>
          </p:cNvPr>
          <p:cNvSpPr txBox="1"/>
          <p:nvPr/>
        </p:nvSpPr>
        <p:spPr>
          <a:xfrm>
            <a:off x="-22671" y="3354002"/>
            <a:ext cx="4868308" cy="1015663"/>
          </a:xfrm>
          <a:prstGeom prst="rect">
            <a:avLst/>
          </a:prstGeom>
          <a:noFill/>
        </p:spPr>
        <p:txBody>
          <a:bodyPr wrap="square" rtlCol="0">
            <a:spAutoFit/>
          </a:bodyPr>
          <a:lstStyle/>
          <a:p>
            <a:pPr marL="171450" indent="-171450">
              <a:buFont typeface="Wingdings" pitchFamily="2" charset="2"/>
              <a:buChar char="ü"/>
            </a:pPr>
            <a:r>
              <a:rPr lang="en-GB" sz="1200" dirty="0">
                <a:solidFill>
                  <a:schemeClr val="bg1"/>
                </a:solidFill>
              </a:rPr>
              <a:t>Radar altimetry from non-sun-synchronous</a:t>
            </a:r>
            <a:r>
              <a:rPr lang="it-IT" sz="1200" dirty="0">
                <a:solidFill>
                  <a:schemeClr val="bg1"/>
                </a:solidFill>
              </a:rPr>
              <a:t> </a:t>
            </a:r>
            <a:r>
              <a:rPr lang="it-IT" sz="1200" dirty="0" err="1">
                <a:solidFill>
                  <a:schemeClr val="bg1"/>
                </a:solidFill>
              </a:rPr>
              <a:t>orbit</a:t>
            </a:r>
            <a:r>
              <a:rPr lang="it-IT" sz="1200" dirty="0">
                <a:solidFill>
                  <a:schemeClr val="bg1"/>
                </a:solidFill>
              </a:rPr>
              <a:t> (h=</a:t>
            </a:r>
            <a:r>
              <a:rPr lang="en-GB" sz="1200" dirty="0">
                <a:solidFill>
                  <a:schemeClr val="bg1"/>
                </a:solidFill>
              </a:rPr>
              <a:t>1336 km, I=66°) with 10 day repeat cycle</a:t>
            </a:r>
          </a:p>
          <a:p>
            <a:pPr marL="171450" indent="-171450">
              <a:buFont typeface="Wingdings" pitchFamily="2" charset="2"/>
              <a:buChar char="ü"/>
            </a:pPr>
            <a:r>
              <a:rPr lang="it-IT" sz="1200" dirty="0">
                <a:solidFill>
                  <a:schemeClr val="bg1"/>
                </a:solidFill>
              </a:rPr>
              <a:t>Instruments: SAR </a:t>
            </a:r>
            <a:r>
              <a:rPr lang="it-IT" sz="1200" dirty="0" err="1">
                <a:solidFill>
                  <a:schemeClr val="bg1"/>
                </a:solidFill>
              </a:rPr>
              <a:t>altimeter</a:t>
            </a:r>
            <a:r>
              <a:rPr lang="it-IT" sz="1200" dirty="0">
                <a:solidFill>
                  <a:schemeClr val="bg1"/>
                </a:solidFill>
              </a:rPr>
              <a:t>, </a:t>
            </a:r>
            <a:r>
              <a:rPr lang="it-IT" sz="1200" dirty="0" err="1">
                <a:solidFill>
                  <a:schemeClr val="bg1"/>
                </a:solidFill>
              </a:rPr>
              <a:t>climate-quality</a:t>
            </a:r>
            <a:r>
              <a:rPr lang="it-IT" sz="1200" dirty="0">
                <a:solidFill>
                  <a:schemeClr val="bg1"/>
                </a:solidFill>
              </a:rPr>
              <a:t> </a:t>
            </a:r>
            <a:r>
              <a:rPr lang="it-IT" sz="1200" dirty="0" err="1">
                <a:solidFill>
                  <a:schemeClr val="bg1"/>
                </a:solidFill>
              </a:rPr>
              <a:t>microwave</a:t>
            </a:r>
            <a:r>
              <a:rPr lang="it-IT" sz="1200" dirty="0">
                <a:solidFill>
                  <a:schemeClr val="bg1"/>
                </a:solidFill>
              </a:rPr>
              <a:t> </a:t>
            </a:r>
            <a:r>
              <a:rPr lang="it-IT" sz="1200" dirty="0" err="1">
                <a:solidFill>
                  <a:schemeClr val="bg1"/>
                </a:solidFill>
              </a:rPr>
              <a:t>radiometer</a:t>
            </a:r>
            <a:r>
              <a:rPr lang="it-IT" sz="1200" dirty="0">
                <a:solidFill>
                  <a:schemeClr val="bg1"/>
                </a:solidFill>
              </a:rPr>
              <a:t>, precise </a:t>
            </a:r>
            <a:r>
              <a:rPr lang="it-IT" sz="1200" dirty="0" err="1">
                <a:solidFill>
                  <a:schemeClr val="bg1"/>
                </a:solidFill>
              </a:rPr>
              <a:t>orbit</a:t>
            </a:r>
            <a:r>
              <a:rPr lang="it-IT" sz="1200" dirty="0">
                <a:solidFill>
                  <a:schemeClr val="bg1"/>
                </a:solidFill>
              </a:rPr>
              <a:t> </a:t>
            </a:r>
            <a:r>
              <a:rPr lang="it-IT" sz="1200" dirty="0" err="1">
                <a:solidFill>
                  <a:schemeClr val="bg1"/>
                </a:solidFill>
              </a:rPr>
              <a:t>determination</a:t>
            </a:r>
            <a:r>
              <a:rPr lang="it-IT" sz="1200" dirty="0">
                <a:solidFill>
                  <a:schemeClr val="bg1"/>
                </a:solidFill>
              </a:rPr>
              <a:t> and radio-</a:t>
            </a:r>
            <a:r>
              <a:rPr lang="it-IT" sz="1200" dirty="0" err="1">
                <a:solidFill>
                  <a:schemeClr val="bg1"/>
                </a:solidFill>
              </a:rPr>
              <a:t>occultation</a:t>
            </a:r>
            <a:r>
              <a:rPr lang="it-IT" sz="1200" dirty="0">
                <a:solidFill>
                  <a:schemeClr val="bg1"/>
                </a:solidFill>
              </a:rPr>
              <a:t> </a:t>
            </a:r>
            <a:r>
              <a:rPr lang="it-IT" sz="1200" dirty="0" err="1">
                <a:solidFill>
                  <a:schemeClr val="bg1"/>
                </a:solidFill>
              </a:rPr>
              <a:t>receivers</a:t>
            </a:r>
            <a:endParaRPr lang="it-IT" sz="1200" dirty="0">
              <a:solidFill>
                <a:schemeClr val="bg1"/>
              </a:solidFill>
            </a:endParaRPr>
          </a:p>
        </p:txBody>
      </p:sp>
      <p:pic>
        <p:nvPicPr>
          <p:cNvPr id="6" name="Picture 5">
            <a:extLst>
              <a:ext uri="{FF2B5EF4-FFF2-40B4-BE49-F238E27FC236}">
                <a16:creationId xmlns:a16="http://schemas.microsoft.com/office/drawing/2014/main" id="{19968FDA-3D4F-9B45-BEB6-70FD7E2C43B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60590" y="1087901"/>
            <a:ext cx="2947249" cy="3917384"/>
          </a:xfrm>
          <a:prstGeom prst="rect">
            <a:avLst/>
          </a:prstGeom>
        </p:spPr>
      </p:pic>
    </p:spTree>
    <p:extLst>
      <p:ext uri="{BB962C8B-B14F-4D97-AF65-F5344CB8AC3E}">
        <p14:creationId xmlns:p14="http://schemas.microsoft.com/office/powerpoint/2010/main" val="414364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katrina_tchp"/>
          <p:cNvPicPr>
            <a:picLocks noChangeAspect="1" noChangeArrowheads="1"/>
          </p:cNvPicPr>
          <p:nvPr/>
        </p:nvPicPr>
        <p:blipFill>
          <a:blip r:embed="rId3" cstate="email">
            <a:extLst>
              <a:ext uri="{28A0092B-C50C-407E-A947-70E740481C1C}">
                <a14:useLocalDpi xmlns:a14="http://schemas.microsoft.com/office/drawing/2010/main"/>
              </a:ext>
            </a:extLst>
          </a:blip>
          <a:srcRect t="3044"/>
          <a:stretch>
            <a:fillRect/>
          </a:stretch>
        </p:blipFill>
        <p:spPr bwMode="auto">
          <a:xfrm>
            <a:off x="2743042" y="2806361"/>
            <a:ext cx="2299097" cy="1820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3046585" y="2481223"/>
            <a:ext cx="1443038" cy="415498"/>
          </a:xfrm>
          <a:prstGeom prst="rect">
            <a:avLst/>
          </a:prstGeom>
          <a:noFill/>
        </p:spPr>
        <p:txBody>
          <a:bodyPr wrap="square">
            <a:spAutoFit/>
          </a:bodyPr>
          <a:lstStyle/>
          <a:p>
            <a:pPr defTabSz="685800">
              <a:defRPr/>
            </a:pPr>
            <a:r>
              <a:rPr lang="en-US" sz="1050" dirty="0">
                <a:solidFill>
                  <a:srgbClr val="000000"/>
                </a:solidFill>
                <a:latin typeface="Arial"/>
                <a:ea typeface="ＭＳ Ｐゴシック" pitchFamily="34" charset="-128"/>
              </a:rPr>
              <a:t>Ocean Heat Content &amp; Tropical Cyclones</a:t>
            </a:r>
          </a:p>
        </p:txBody>
      </p:sp>
      <p:sp>
        <p:nvSpPr>
          <p:cNvPr id="4" name="TextBox 3"/>
          <p:cNvSpPr txBox="1"/>
          <p:nvPr/>
        </p:nvSpPr>
        <p:spPr>
          <a:xfrm>
            <a:off x="441719" y="981949"/>
            <a:ext cx="2125462" cy="3247043"/>
          </a:xfrm>
          <a:prstGeom prst="rect">
            <a:avLst/>
          </a:prstGeom>
          <a:noFill/>
        </p:spPr>
        <p:txBody>
          <a:bodyPr wrap="square" rtlCol="0">
            <a:spAutoFit/>
          </a:bodyPr>
          <a:lstStyle/>
          <a:p>
            <a:pPr marL="127397" indent="-127397" defTabSz="704850" eaLnBrk="0" hangingPunct="0">
              <a:spcBef>
                <a:spcPct val="20000"/>
              </a:spcBef>
              <a:spcAft>
                <a:spcPts val="450"/>
              </a:spcAft>
              <a:buSzPct val="100000"/>
              <a:buFontTx/>
              <a:buChar char="•"/>
              <a:defRPr/>
            </a:pPr>
            <a:r>
              <a:rPr lang="en-US" sz="1200" b="1" kern="0" dirty="0">
                <a:solidFill>
                  <a:srgbClr val="000000"/>
                </a:solidFill>
                <a:latin typeface="Arial"/>
                <a:ea typeface="ＭＳ Ｐゴシック" pitchFamily="34" charset="-128"/>
                <a:cs typeface="Arial" charset="0"/>
              </a:rPr>
              <a:t>Continue the time series of global and regional sea level change</a:t>
            </a:r>
          </a:p>
          <a:p>
            <a:pPr marL="127397" indent="-127397" defTabSz="704850" eaLnBrk="0" hangingPunct="0">
              <a:spcBef>
                <a:spcPct val="20000"/>
              </a:spcBef>
              <a:spcAft>
                <a:spcPts val="450"/>
              </a:spcAft>
              <a:buSzPct val="100000"/>
              <a:buFontTx/>
              <a:buChar char="•"/>
              <a:defRPr/>
            </a:pPr>
            <a:r>
              <a:rPr lang="en-US" sz="1200" kern="0" dirty="0">
                <a:solidFill>
                  <a:srgbClr val="000000"/>
                </a:solidFill>
                <a:latin typeface="Arial"/>
                <a:ea typeface="ＭＳ Ｐゴシック" pitchFamily="34" charset="-128"/>
                <a:cs typeface="Arial" charset="0"/>
              </a:rPr>
              <a:t>Seasonal, inter-annual and decadal ocean variability</a:t>
            </a:r>
          </a:p>
          <a:p>
            <a:pPr marL="127397" indent="-127397" defTabSz="704850" eaLnBrk="0" hangingPunct="0">
              <a:spcBef>
                <a:spcPct val="20000"/>
              </a:spcBef>
              <a:spcAft>
                <a:spcPts val="450"/>
              </a:spcAft>
              <a:buSzPct val="100000"/>
              <a:buFontTx/>
              <a:buChar char="•"/>
              <a:defRPr/>
            </a:pPr>
            <a:r>
              <a:rPr lang="en-US" sz="1200" kern="0" dirty="0">
                <a:solidFill>
                  <a:srgbClr val="000000"/>
                </a:solidFill>
                <a:latin typeface="Arial"/>
                <a:ea typeface="ＭＳ Ｐゴシック" pitchFamily="34" charset="-128"/>
                <a:cs typeface="Arial" charset="0"/>
              </a:rPr>
              <a:t>Coastal variability and its impact on ecosystems</a:t>
            </a:r>
          </a:p>
          <a:p>
            <a:pPr marL="127397" indent="-127397" defTabSz="704850" eaLnBrk="0" hangingPunct="0">
              <a:spcBef>
                <a:spcPct val="20000"/>
              </a:spcBef>
              <a:spcAft>
                <a:spcPts val="450"/>
              </a:spcAft>
              <a:buSzPct val="100000"/>
              <a:buFontTx/>
              <a:buChar char="•"/>
              <a:defRPr/>
            </a:pPr>
            <a:r>
              <a:rPr lang="en-US" sz="1200" kern="0" dirty="0">
                <a:solidFill>
                  <a:srgbClr val="000000"/>
                </a:solidFill>
                <a:latin typeface="Arial"/>
                <a:ea typeface="ＭＳ Ｐゴシック" pitchFamily="34" charset="-128"/>
                <a:cs typeface="Arial" charset="0"/>
              </a:rPr>
              <a:t>Ocean weather-operational oceanography</a:t>
            </a:r>
          </a:p>
          <a:p>
            <a:pPr marL="127397" indent="-127397" defTabSz="704850" eaLnBrk="0" hangingPunct="0">
              <a:spcBef>
                <a:spcPct val="20000"/>
              </a:spcBef>
              <a:spcAft>
                <a:spcPts val="450"/>
              </a:spcAft>
              <a:buSzPct val="100000"/>
              <a:buFontTx/>
              <a:buChar char="•"/>
              <a:defRPr/>
            </a:pPr>
            <a:r>
              <a:rPr lang="en-US" sz="1200" kern="0" dirty="0">
                <a:solidFill>
                  <a:srgbClr val="000000"/>
                </a:solidFill>
                <a:latin typeface="Arial"/>
                <a:ea typeface="ＭＳ Ｐゴシック" pitchFamily="34" charset="-128"/>
                <a:cs typeface="Arial" charset="0"/>
              </a:rPr>
              <a:t>Surface wave forecasting and evaluation</a:t>
            </a:r>
          </a:p>
          <a:p>
            <a:pPr marL="127397" indent="-127397" defTabSz="704850" eaLnBrk="0" hangingPunct="0">
              <a:spcBef>
                <a:spcPct val="20000"/>
              </a:spcBef>
              <a:spcAft>
                <a:spcPts val="450"/>
              </a:spcAft>
              <a:buSzPct val="100000"/>
              <a:buFontTx/>
              <a:buChar char="•"/>
              <a:defRPr/>
            </a:pPr>
            <a:r>
              <a:rPr lang="en-US" sz="1200" kern="0" dirty="0">
                <a:solidFill>
                  <a:srgbClr val="000000"/>
                </a:solidFill>
                <a:latin typeface="Arial"/>
                <a:ea typeface="ＭＳ Ｐゴシック" pitchFamily="34" charset="-128"/>
                <a:cs typeface="Arial" charset="0"/>
              </a:rPr>
              <a:t>Hurricane intensity forecasting</a:t>
            </a:r>
          </a:p>
          <a:p>
            <a:pPr defTabSz="685800">
              <a:defRPr/>
            </a:pPr>
            <a:endParaRPr lang="en-US" sz="1200" dirty="0">
              <a:solidFill>
                <a:srgbClr val="000000"/>
              </a:solidFill>
              <a:latin typeface="Arial" pitchFamily="34" charset="0"/>
            </a:endParaRPr>
          </a:p>
        </p:txBody>
      </p:sp>
      <p:pic>
        <p:nvPicPr>
          <p:cNvPr id="11" name="Picture 12" descr="oil_spill_new.g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01414" y="961216"/>
            <a:ext cx="2144316" cy="1478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5626953" y="652124"/>
            <a:ext cx="2186817" cy="253916"/>
          </a:xfrm>
          <a:prstGeom prst="rect">
            <a:avLst/>
          </a:prstGeom>
          <a:noFill/>
        </p:spPr>
        <p:txBody>
          <a:bodyPr wrap="none">
            <a:spAutoFit/>
          </a:bodyPr>
          <a:lstStyle/>
          <a:p>
            <a:pPr defTabSz="685800">
              <a:defRPr/>
            </a:pPr>
            <a:r>
              <a:rPr lang="en-US" sz="1050" dirty="0">
                <a:solidFill>
                  <a:srgbClr val="000000"/>
                </a:solidFill>
                <a:latin typeface="Arial"/>
                <a:ea typeface="ＭＳ Ｐゴシック" pitchFamily="34" charset="-128"/>
              </a:rPr>
              <a:t>Near Real Time Surface Currents</a:t>
            </a:r>
          </a:p>
        </p:txBody>
      </p:sp>
      <p:sp>
        <p:nvSpPr>
          <p:cNvPr id="15" name="TextBox 14"/>
          <p:cNvSpPr txBox="1"/>
          <p:nvPr/>
        </p:nvSpPr>
        <p:spPr>
          <a:xfrm>
            <a:off x="2983828" y="661926"/>
            <a:ext cx="2234907" cy="253916"/>
          </a:xfrm>
          <a:prstGeom prst="rect">
            <a:avLst/>
          </a:prstGeom>
          <a:noFill/>
        </p:spPr>
        <p:txBody>
          <a:bodyPr wrap="none">
            <a:spAutoFit/>
          </a:bodyPr>
          <a:lstStyle/>
          <a:p>
            <a:pPr defTabSz="685800">
              <a:defRPr/>
            </a:pPr>
            <a:r>
              <a:rPr lang="en-US" sz="1050" dirty="0">
                <a:solidFill>
                  <a:srgbClr val="000000"/>
                </a:solidFill>
                <a:latin typeface="Arial"/>
                <a:ea typeface="ＭＳ Ｐゴシック" pitchFamily="34" charset="-128"/>
              </a:rPr>
              <a:t>Globally Averaged Sea Level Rise</a:t>
            </a: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l="2472" t="4009" r="5562" b="2716"/>
          <a:stretch/>
        </p:blipFill>
        <p:spPr>
          <a:xfrm>
            <a:off x="2944231" y="915842"/>
            <a:ext cx="2314099" cy="1641277"/>
          </a:xfrm>
          <a:prstGeom prst="rect">
            <a:avLst/>
          </a:prstGeom>
        </p:spPr>
      </p:pic>
      <p:pic>
        <p:nvPicPr>
          <p:cNvPr id="14" name="Picture 1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25695" y="2821151"/>
            <a:ext cx="3063309" cy="1781470"/>
          </a:xfrm>
          <a:prstGeom prst="rect">
            <a:avLst/>
          </a:prstGeom>
        </p:spPr>
      </p:pic>
      <p:sp>
        <p:nvSpPr>
          <p:cNvPr id="16" name="TextBox 15"/>
          <p:cNvSpPr txBox="1"/>
          <p:nvPr/>
        </p:nvSpPr>
        <p:spPr>
          <a:xfrm>
            <a:off x="5616296" y="2560264"/>
            <a:ext cx="1923182" cy="253916"/>
          </a:xfrm>
          <a:prstGeom prst="rect">
            <a:avLst/>
          </a:prstGeom>
          <a:noFill/>
        </p:spPr>
        <p:txBody>
          <a:bodyPr wrap="square">
            <a:spAutoFit/>
          </a:bodyPr>
          <a:lstStyle/>
          <a:p>
            <a:pPr algn="ctr" defTabSz="685800">
              <a:defRPr/>
            </a:pPr>
            <a:r>
              <a:rPr lang="en-US" sz="1050" dirty="0">
                <a:solidFill>
                  <a:srgbClr val="000000"/>
                </a:solidFill>
                <a:latin typeface="Arial"/>
                <a:ea typeface="ＭＳ Ｐゴシック" pitchFamily="34" charset="-128"/>
              </a:rPr>
              <a:t>El Nino/La Nina monitoring</a:t>
            </a:r>
          </a:p>
        </p:txBody>
      </p:sp>
      <p:sp>
        <p:nvSpPr>
          <p:cNvPr id="22" name="Slide Number Placeholder 21"/>
          <p:cNvSpPr>
            <a:spLocks noGrp="1"/>
          </p:cNvSpPr>
          <p:nvPr>
            <p:ph type="sldNum" sz="quarter" idx="4294967295"/>
          </p:nvPr>
        </p:nvSpPr>
        <p:spPr/>
        <p:txBody>
          <a:bodyPr/>
          <a:lstStyle/>
          <a:p>
            <a:pPr algn="r" defTabSz="685800">
              <a:defRPr/>
            </a:pPr>
            <a:fld id="{1724ADBC-5338-4FBD-B8B0-3E13A8C849DF}" type="slidenum">
              <a:rPr lang="en-US" sz="825">
                <a:solidFill>
                  <a:srgbClr val="000000">
                    <a:lumMod val="65000"/>
                    <a:lumOff val="35000"/>
                  </a:srgbClr>
                </a:solidFill>
                <a:latin typeface="Arial" charset="0"/>
              </a:rPr>
              <a:pPr algn="r" defTabSz="685800">
                <a:defRPr/>
              </a:pPr>
              <a:t>14</a:t>
            </a:fld>
            <a:endParaRPr lang="en-US" sz="825" dirty="0">
              <a:solidFill>
                <a:srgbClr val="000000">
                  <a:lumMod val="65000"/>
                  <a:lumOff val="35000"/>
                </a:srgbClr>
              </a:solidFill>
              <a:latin typeface="Arial" charset="0"/>
            </a:endParaRPr>
          </a:p>
        </p:txBody>
      </p:sp>
      <p:sp>
        <p:nvSpPr>
          <p:cNvPr id="20" name="Title 6"/>
          <p:cNvSpPr>
            <a:spLocks noGrp="1"/>
          </p:cNvSpPr>
          <p:nvPr>
            <p:ph type="title"/>
          </p:nvPr>
        </p:nvSpPr>
        <p:spPr>
          <a:xfrm>
            <a:off x="143086" y="149150"/>
            <a:ext cx="7174846" cy="430887"/>
          </a:xfrm>
        </p:spPr>
        <p:txBody>
          <a:bodyPr/>
          <a:lstStyle/>
          <a:p>
            <a:pPr algn="ctr"/>
            <a:r>
              <a:rPr lang="en-US" sz="2100" dirty="0"/>
              <a:t>Sentinel-6 Main Science Objectives</a:t>
            </a:r>
          </a:p>
        </p:txBody>
      </p:sp>
      <p:pic>
        <p:nvPicPr>
          <p:cNvPr id="18" name="Picture 2" descr="Afbeeldingsresultaat voor nasa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766" y="40823"/>
            <a:ext cx="853567" cy="7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522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706" y="104249"/>
            <a:ext cx="7006707" cy="769441"/>
          </a:xfrm>
        </p:spPr>
        <p:txBody>
          <a:bodyPr/>
          <a:lstStyle/>
          <a:p>
            <a:r>
              <a:rPr lang="en-US" dirty="0"/>
              <a:t>NASA support for ESA Biomass Reflector development</a:t>
            </a:r>
          </a:p>
        </p:txBody>
      </p:sp>
      <p:sp>
        <p:nvSpPr>
          <p:cNvPr id="4" name="Rectangle 2"/>
          <p:cNvSpPr txBox="1">
            <a:spLocks noChangeArrowheads="1"/>
          </p:cNvSpPr>
          <p:nvPr/>
        </p:nvSpPr>
        <p:spPr bwMode="auto">
          <a:xfrm>
            <a:off x="659110" y="853108"/>
            <a:ext cx="4352728" cy="3456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57175" indent="-257175">
              <a:buFontTx/>
              <a:buChar char="•"/>
            </a:pPr>
            <a:r>
              <a:rPr lang="en-US" altLang="en-US" sz="1100" kern="0" dirty="0">
                <a:ea typeface="MS Mincho" pitchFamily="49" charset="-128"/>
              </a:rPr>
              <a:t>Provides NASA/JPL expertise, to assist the ESA Biomass project’s Large Deployable Reflector (LDR) procurement, development, integration and test, and risk assessment throughout implementation.</a:t>
            </a:r>
          </a:p>
          <a:p>
            <a:pPr marL="257175" indent="-257175">
              <a:buFontTx/>
              <a:buChar char="•"/>
            </a:pPr>
            <a:r>
              <a:rPr lang="en-US" altLang="en-US" sz="1100" kern="0" dirty="0">
                <a:ea typeface="MS Mincho" pitchFamily="49" charset="-128"/>
              </a:rPr>
              <a:t>Cooperative activity from contractor selection through LDR deployment and checkout</a:t>
            </a:r>
          </a:p>
          <a:p>
            <a:pPr marL="257175" indent="-257175">
              <a:buFontTx/>
              <a:buChar char="•"/>
            </a:pPr>
            <a:r>
              <a:rPr lang="en-US" altLang="en-US" sz="1100" kern="0" dirty="0">
                <a:ea typeface="MS Mincho" pitchFamily="49" charset="-128"/>
              </a:rPr>
              <a:t>Joint ESA and NASA/JPL team overseeing LDR build at Harris Corporation in Florida</a:t>
            </a:r>
          </a:p>
        </p:txBody>
      </p:sp>
      <p:pic>
        <p:nvPicPr>
          <p:cNvPr id="5"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8706" y="2645433"/>
            <a:ext cx="3378488" cy="202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Biomass equinox 2016 reflector Airbus.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5159211" y="670388"/>
            <a:ext cx="3104752" cy="17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14CE386-285E-FE49-B3F9-7385D5BD5041}"/>
              </a:ext>
            </a:extLst>
          </p:cNvPr>
          <p:cNvSpPr txBox="1"/>
          <p:nvPr/>
        </p:nvSpPr>
        <p:spPr>
          <a:xfrm>
            <a:off x="4876790" y="2432951"/>
            <a:ext cx="4051299" cy="2108597"/>
          </a:xfrm>
          <a:prstGeom prst="rect">
            <a:avLst/>
          </a:prstGeom>
        </p:spPr>
        <p:txBody>
          <a:bodyPr>
            <a:noAutofit/>
          </a:bodyPr>
          <a:lstStyle>
            <a:lvl1pPr marL="342900" indent="-342900">
              <a:spcBef>
                <a:spcPct val="20000"/>
              </a:spcBef>
              <a:buFont typeface="Wingdings" charset="2"/>
              <a:buChar char="§"/>
              <a:tabLst>
                <a:tab pos="358775" algn="l"/>
              </a:tabLst>
              <a:defRPr sz="1600">
                <a:latin typeface="Calibri" panose="020F0502020204030204" pitchFamily="34" charset="0"/>
                <a:cs typeface="Calibri" panose="020F0502020204030204" pitchFamily="34" charset="0"/>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176213" indent="-176213" defTabSz="685800" eaLnBrk="0" hangingPunct="0">
              <a:tabLst>
                <a:tab pos="269081" algn="l"/>
              </a:tabLst>
              <a:defRPr/>
            </a:pPr>
            <a:r>
              <a:rPr lang="en-US" sz="1050" dirty="0">
                <a:solidFill>
                  <a:srgbClr val="000000"/>
                </a:solidFill>
                <a:ea typeface="ヒラギノ角ゴ Pro W3" pitchFamily="1" charset="-128"/>
              </a:rPr>
              <a:t>Mission Objective - Take stock of the biomass in the world’s forests and monitor its evolution</a:t>
            </a:r>
          </a:p>
          <a:p>
            <a:pPr marL="176213" indent="-176213" defTabSz="685800" eaLnBrk="0" hangingPunct="0">
              <a:tabLst>
                <a:tab pos="269081" algn="l"/>
              </a:tabLst>
              <a:defRPr/>
            </a:pPr>
            <a:r>
              <a:rPr lang="en-GB" sz="1050" dirty="0">
                <a:solidFill>
                  <a:srgbClr val="000000"/>
                </a:solidFill>
                <a:ea typeface="ヒラギノ角ゴ Pro W3" pitchFamily="1" charset="-128"/>
              </a:rPr>
              <a:t>Single satellite/single payload mission</a:t>
            </a:r>
          </a:p>
          <a:p>
            <a:pPr marL="176213" indent="-176213" defTabSz="685800" eaLnBrk="0" hangingPunct="0">
              <a:tabLst>
                <a:tab pos="269081" algn="l"/>
              </a:tabLst>
              <a:defRPr/>
            </a:pPr>
            <a:r>
              <a:rPr lang="en-GB" sz="1050" dirty="0">
                <a:solidFill>
                  <a:srgbClr val="000000"/>
                </a:solidFill>
                <a:ea typeface="ヒラギノ角ゴ Pro W3" pitchFamily="1" charset="-128"/>
              </a:rPr>
              <a:t>P-band (435 MHz) Synthetic Aperture Radar (SAR), 6 MHz bandwidth </a:t>
            </a:r>
          </a:p>
          <a:p>
            <a:pPr marL="176213" indent="-176213" defTabSz="685800" eaLnBrk="0" hangingPunct="0">
              <a:tabLst>
                <a:tab pos="269081" algn="l"/>
              </a:tabLst>
              <a:defRPr/>
            </a:pPr>
            <a:r>
              <a:rPr lang="en-GB" sz="1050" dirty="0">
                <a:solidFill>
                  <a:srgbClr val="000000"/>
                </a:solidFill>
                <a:ea typeface="ヒラギノ角ゴ Pro W3" pitchFamily="1" charset="-128"/>
              </a:rPr>
              <a:t>12 m diameter deployable reflector</a:t>
            </a:r>
          </a:p>
          <a:p>
            <a:pPr marL="176213" indent="-176213" defTabSz="685800" eaLnBrk="0" hangingPunct="0">
              <a:tabLst>
                <a:tab pos="269081" algn="l"/>
              </a:tabLst>
              <a:defRPr/>
            </a:pPr>
            <a:r>
              <a:rPr lang="en-GB" sz="1050" dirty="0">
                <a:solidFill>
                  <a:srgbClr val="000000"/>
                </a:solidFill>
                <a:ea typeface="ヒラギノ角ゴ Pro W3" pitchFamily="1" charset="-128"/>
              </a:rPr>
              <a:t>Full polarimetric SAR</a:t>
            </a:r>
          </a:p>
          <a:p>
            <a:pPr marL="176213" indent="-176213" defTabSz="685800" eaLnBrk="0" hangingPunct="0">
              <a:tabLst>
                <a:tab pos="269081" algn="l"/>
              </a:tabLst>
              <a:defRPr/>
            </a:pPr>
            <a:r>
              <a:rPr lang="en-GB" sz="1050" dirty="0">
                <a:solidFill>
                  <a:srgbClr val="000000"/>
                </a:solidFill>
                <a:ea typeface="ヒラギノ角ゴ Pro W3" pitchFamily="1" charset="-128"/>
              </a:rPr>
              <a:t>Multi-pass interferometry</a:t>
            </a:r>
          </a:p>
          <a:p>
            <a:pPr marL="176213" indent="-176213" defTabSz="685800" eaLnBrk="0" hangingPunct="0">
              <a:tabLst>
                <a:tab pos="269081" algn="l"/>
              </a:tabLst>
              <a:defRPr/>
            </a:pPr>
            <a:r>
              <a:rPr lang="en-GB" sz="1050" dirty="0">
                <a:solidFill>
                  <a:srgbClr val="000000"/>
                </a:solidFill>
                <a:ea typeface="ヒラギノ角ゴ Pro W3" pitchFamily="1" charset="-128"/>
              </a:rPr>
              <a:t>Sun-synchronous 666 km orbit</a:t>
            </a:r>
          </a:p>
          <a:p>
            <a:pPr marL="176213" indent="-176213" defTabSz="685800" eaLnBrk="0" hangingPunct="0">
              <a:tabLst>
                <a:tab pos="269081" algn="l"/>
              </a:tabLst>
              <a:defRPr/>
            </a:pPr>
            <a:r>
              <a:rPr lang="en-GB" sz="1050" dirty="0">
                <a:solidFill>
                  <a:srgbClr val="000000"/>
                </a:solidFill>
                <a:ea typeface="ヒラギノ角ゴ Pro W3" pitchFamily="1" charset="-128"/>
              </a:rPr>
              <a:t>1250 kg - VEGA launch</a:t>
            </a:r>
          </a:p>
          <a:p>
            <a:pPr marL="176213" indent="-176213" defTabSz="685800" eaLnBrk="0" hangingPunct="0">
              <a:tabLst>
                <a:tab pos="269081" algn="l"/>
              </a:tabLst>
              <a:defRPr/>
            </a:pPr>
            <a:r>
              <a:rPr lang="en-GB" sz="1050" dirty="0">
                <a:solidFill>
                  <a:srgbClr val="000000"/>
                </a:solidFill>
                <a:ea typeface="ヒラギノ角ゴ Pro W3" pitchFamily="1" charset="-128"/>
              </a:rPr>
              <a:t>5 years lifetime</a:t>
            </a:r>
          </a:p>
          <a:p>
            <a:pPr marL="176213" indent="-176213" defTabSz="685800" eaLnBrk="0" hangingPunct="0">
              <a:tabLst>
                <a:tab pos="269081" algn="l"/>
              </a:tabLst>
              <a:defRPr/>
            </a:pPr>
            <a:r>
              <a:rPr lang="en-GB" sz="1050" dirty="0">
                <a:solidFill>
                  <a:srgbClr val="000000"/>
                </a:solidFill>
                <a:ea typeface="ヒラギノ角ゴ Pro W3" pitchFamily="1" charset="-128"/>
              </a:rPr>
              <a:t>LRD –Q4 2022</a:t>
            </a:r>
          </a:p>
        </p:txBody>
      </p:sp>
      <p:pic>
        <p:nvPicPr>
          <p:cNvPr id="9" name="Picture 2" descr="Afbeeldingsresultaat voor nasa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766" y="40823"/>
            <a:ext cx="853567" cy="7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231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1F97C-309F-1047-80A7-067975607FEB}"/>
              </a:ext>
            </a:extLst>
          </p:cNvPr>
          <p:cNvSpPr>
            <a:spLocks noGrp="1"/>
          </p:cNvSpPr>
          <p:nvPr>
            <p:ph type="ctrTitle"/>
          </p:nvPr>
        </p:nvSpPr>
        <p:spPr>
          <a:xfrm>
            <a:off x="598487" y="780056"/>
            <a:ext cx="7947025" cy="2677656"/>
          </a:xfrm>
        </p:spPr>
        <p:txBody>
          <a:bodyPr/>
          <a:lstStyle/>
          <a:p>
            <a:pPr algn="ctr"/>
            <a:r>
              <a:rPr lang="en-US" b="1" dirty="0">
                <a:solidFill>
                  <a:srgbClr val="FFFF00"/>
                </a:solidFill>
                <a:effectLst>
                  <a:outerShdw blurRad="38100" dist="38100" dir="2700000" algn="tl">
                    <a:srgbClr val="000000">
                      <a:alpha val="43137"/>
                    </a:srgbClr>
                  </a:outerShdw>
                </a:effectLst>
              </a:rPr>
              <a:t>SG2: </a:t>
            </a:r>
            <a:r>
              <a:rPr lang="en-GB"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Calibration/Validation and </a:t>
            </a:r>
            <a:br>
              <a:rPr lang="en-GB"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Field Campaigns</a:t>
            </a:r>
            <a:br>
              <a:rPr lang="en-GB"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br>
              <a:rPr lang="en-GB"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US" sz="2400" dirty="0">
                <a:solidFill>
                  <a:srgbClr val="FFFF00"/>
                </a:solidFill>
                <a:effectLst>
                  <a:outerShdw blurRad="38100" dist="38100" dir="2700000" algn="tl">
                    <a:srgbClr val="000000">
                      <a:alpha val="43137"/>
                    </a:srgbClr>
                  </a:outerShdw>
                </a:effectLst>
              </a:rPr>
              <a:t>Malcolm Davidson (ESA)</a:t>
            </a:r>
            <a:br>
              <a:rPr lang="en-US" sz="2400" dirty="0">
                <a:solidFill>
                  <a:srgbClr val="FFFF00"/>
                </a:solidFill>
                <a:effectLst>
                  <a:outerShdw blurRad="38100" dist="38100" dir="2700000" algn="tl">
                    <a:srgbClr val="000000">
                      <a:alpha val="43137"/>
                    </a:srgbClr>
                  </a:outerShdw>
                </a:effectLst>
              </a:rPr>
            </a:br>
            <a:r>
              <a:rPr lang="en-US" sz="2400" dirty="0">
                <a:solidFill>
                  <a:srgbClr val="FFFF00"/>
                </a:solidFill>
                <a:effectLst>
                  <a:outerShdw blurRad="38100" dist="38100" dir="2700000" algn="tl">
                    <a:srgbClr val="000000">
                      <a:alpha val="43137"/>
                    </a:srgbClr>
                  </a:outerShdw>
                </a:effectLst>
              </a:rPr>
              <a:t>Mark Drinkwater (ESA)</a:t>
            </a:r>
            <a:br>
              <a:rPr lang="en-US" sz="2400" dirty="0">
                <a:solidFill>
                  <a:srgbClr val="FFFF00"/>
                </a:solidFill>
                <a:effectLst>
                  <a:outerShdw blurRad="38100" dist="38100" dir="2700000" algn="tl">
                    <a:srgbClr val="000000">
                      <a:alpha val="43137"/>
                    </a:srgbClr>
                  </a:outerShdw>
                </a:effectLst>
              </a:rPr>
            </a:br>
            <a:r>
              <a:rPr lang="en-US" sz="2400" dirty="0">
                <a:solidFill>
                  <a:srgbClr val="FFFF00"/>
                </a:solidFill>
                <a:effectLst>
                  <a:outerShdw blurRad="38100" dist="38100" dir="2700000" algn="tl">
                    <a:srgbClr val="000000">
                      <a:alpha val="43137"/>
                    </a:srgbClr>
                  </a:outerShdw>
                </a:effectLst>
              </a:rPr>
              <a:t>Jack Kaye (NASA)</a:t>
            </a:r>
            <a:endParaRPr lang="en-US" sz="2400" b="1" dirty="0">
              <a:solidFill>
                <a:srgbClr val="FFFF00"/>
              </a:solidFill>
            </a:endParaRPr>
          </a:p>
        </p:txBody>
      </p:sp>
      <p:pic>
        <p:nvPicPr>
          <p:cNvPr id="4" name="Picture 2" descr="Afbeeldingsresultaat voor nas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766" y="40823"/>
            <a:ext cx="912632" cy="76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749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91414" y="-50496"/>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 name="Title 1">
            <a:extLst>
              <a:ext uri="{FF2B5EF4-FFF2-40B4-BE49-F238E27FC236}">
                <a16:creationId xmlns:a16="http://schemas.microsoft.com/office/drawing/2014/main" id="{CBAE0DF1-60CB-2242-808F-56F526B00EBE}"/>
              </a:ext>
            </a:extLst>
          </p:cNvPr>
          <p:cNvSpPr txBox="1">
            <a:spLocks/>
          </p:cNvSpPr>
          <p:nvPr/>
        </p:nvSpPr>
        <p:spPr bwMode="auto">
          <a:xfrm>
            <a:off x="38556" y="33670"/>
            <a:ext cx="8592977" cy="8079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SG-2: Calibration/Validation and </a:t>
            </a:r>
          </a:p>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Field Campaigns</a:t>
            </a:r>
          </a:p>
        </p:txBody>
      </p:sp>
      <p:sp>
        <p:nvSpPr>
          <p:cNvPr id="35" name="Rectangle 34">
            <a:extLst>
              <a:ext uri="{FF2B5EF4-FFF2-40B4-BE49-F238E27FC236}">
                <a16:creationId xmlns:a16="http://schemas.microsoft.com/office/drawing/2014/main" id="{67D0DAAB-F859-5D4B-9D1E-F1C3C91CDEB0}"/>
              </a:ext>
            </a:extLst>
          </p:cNvPr>
          <p:cNvSpPr/>
          <p:nvPr/>
        </p:nvSpPr>
        <p:spPr>
          <a:xfrm>
            <a:off x="88600" y="824145"/>
            <a:ext cx="8903367" cy="3826176"/>
          </a:xfrm>
          <a:prstGeom prst="rect">
            <a:avLst/>
          </a:prstGeom>
        </p:spPr>
        <p:txBody>
          <a:bodyPr wrap="square">
            <a:spAutoFit/>
          </a:bodyPr>
          <a:lstStyle/>
          <a:p>
            <a:pPr lvl="0" algn="just">
              <a:lnSpc>
                <a:spcPct val="115000"/>
              </a:lnSpc>
              <a:spcAft>
                <a:spcPts val="0"/>
              </a:spcAft>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Objectives:</a:t>
            </a:r>
          </a:p>
          <a:p>
            <a:pPr marL="304800" lvl="1" indent="-27940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Coordinated Cal/Val field work for current, future, or potential ESA &amp; NASA satellite missions</a:t>
            </a:r>
          </a:p>
          <a:p>
            <a:pPr marL="304800" lvl="1" indent="-27940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Focused coordination on data utilization and integration that requires participation from both ESA and NASA satellite and research communities</a:t>
            </a:r>
          </a:p>
          <a:p>
            <a:pPr marL="304800" lvl="1" indent="-27940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Share results and build connections that can further community understanding and  participation in activities</a:t>
            </a:r>
          </a:p>
          <a:p>
            <a:pPr algn="just">
              <a:lnSpc>
                <a:spcPct val="115000"/>
              </a:lnSpc>
              <a:spcBef>
                <a:spcPts val="600"/>
              </a:spcBef>
              <a:spcAft>
                <a:spcPts val="0"/>
              </a:spcAft>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Collaboration/Coordination activities:</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Provide for laboratory calibration of relevant sensors</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Provide opportunities for one party’s instrument to fly aboard the other’s platform</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Provide for jointly implemented airborne field work (e.g., both parties bring platforms to same place)</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Provide for coincident under flight of one party’s satellite as part of other’s campaign</a:t>
            </a:r>
          </a:p>
        </p:txBody>
      </p:sp>
      <p:pic>
        <p:nvPicPr>
          <p:cNvPr id="36" name="Picture 2" descr="Afbeeldingsresultaat voor nasa logo"/>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7766" y="40823"/>
            <a:ext cx="853567" cy="7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371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b="1" dirty="0">
                <a:solidFill>
                  <a:srgbClr val="FFFF00"/>
                </a:solidFill>
                <a:effectLst>
                  <a:outerShdw blurRad="38100" dist="38100" dir="2700000" algn="tl">
                    <a:srgbClr val="000000">
                      <a:alpha val="43137"/>
                    </a:srgbClr>
                  </a:outerShdw>
                </a:effectLst>
              </a:rPr>
              <a:t>Some highlights from recent and upcoming activities</a:t>
            </a:r>
            <a:endParaRPr lang="en-US" sz="21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4950" y="636310"/>
            <a:ext cx="6556136" cy="4312763"/>
          </a:xfrm>
        </p:spPr>
        <p:txBody>
          <a:bodyPr>
            <a:normAutofit fontScale="85000" lnSpcReduction="20000"/>
          </a:bodyPr>
          <a:lstStyle/>
          <a:p>
            <a:pPr marL="0" indent="0">
              <a:buNone/>
            </a:pPr>
            <a:r>
              <a:rPr lang="en-US" b="1" dirty="0">
                <a:solidFill>
                  <a:schemeClr val="bg1"/>
                </a:solidFill>
                <a:effectLst>
                  <a:outerShdw blurRad="38100" dist="38100" dir="2700000" algn="tl">
                    <a:srgbClr val="000000">
                      <a:alpha val="43137"/>
                    </a:srgbClr>
                  </a:outerShdw>
                </a:effectLst>
              </a:rPr>
              <a:t>Pursuing opportunities provided by new missions and associated science</a:t>
            </a:r>
          </a:p>
          <a:p>
            <a:pPr marL="214313" indent="-214313">
              <a:buClr>
                <a:schemeClr val="accent3"/>
              </a:buClr>
            </a:pPr>
            <a:r>
              <a:rPr lang="en-US" sz="1200" dirty="0">
                <a:solidFill>
                  <a:schemeClr val="bg1"/>
                </a:solidFill>
              </a:rPr>
              <a:t>Preparation for new Copernicus High Priority Copernicus Missions (HPCM) has led to large-scale collaboration on two pan-European campaigns</a:t>
            </a:r>
          </a:p>
          <a:p>
            <a:pPr marL="557213" lvl="1" indent="-214313">
              <a:buClr>
                <a:schemeClr val="accent3"/>
              </a:buClr>
              <a:buSzPct val="100000"/>
            </a:pPr>
            <a:r>
              <a:rPr lang="en-US" sz="1200" dirty="0">
                <a:solidFill>
                  <a:schemeClr val="bg1"/>
                </a:solidFill>
              </a:rPr>
              <a:t>European Hyperspectral Campaign 2018 and SBG-CHIME 2020 (now 2021)</a:t>
            </a:r>
          </a:p>
          <a:p>
            <a:pPr marL="557213" lvl="1" indent="-214313">
              <a:buClr>
                <a:schemeClr val="accent3"/>
              </a:buClr>
              <a:buSzPct val="100000"/>
            </a:pPr>
            <a:r>
              <a:rPr lang="en-US" sz="1200" dirty="0">
                <a:solidFill>
                  <a:schemeClr val="bg1"/>
                </a:solidFill>
              </a:rPr>
              <a:t>European Hyperspectral Thermal Emission Campaign 2018 and 2019 (Net-Sense)</a:t>
            </a:r>
          </a:p>
          <a:p>
            <a:pPr marL="214313" indent="-214313">
              <a:buClr>
                <a:schemeClr val="accent3"/>
              </a:buClr>
            </a:pPr>
            <a:r>
              <a:rPr lang="en-US" sz="1200" dirty="0">
                <a:solidFill>
                  <a:schemeClr val="bg1"/>
                </a:solidFill>
              </a:rPr>
              <a:t>Launch of Aeolus mission has led to dedicated activities (</a:t>
            </a:r>
            <a:r>
              <a:rPr lang="en-US" sz="1200" dirty="0" err="1">
                <a:solidFill>
                  <a:schemeClr val="bg1"/>
                </a:solidFill>
              </a:rPr>
              <a:t>underflights</a:t>
            </a:r>
            <a:r>
              <a:rPr lang="en-US" sz="1200" dirty="0">
                <a:solidFill>
                  <a:schemeClr val="bg1"/>
                </a:solidFill>
              </a:rPr>
              <a:t>) including joint field campaigns in 2020 (now delayed to 2021)</a:t>
            </a:r>
          </a:p>
          <a:p>
            <a:pPr marL="214313" indent="-214313">
              <a:buClr>
                <a:schemeClr val="accent3"/>
              </a:buClr>
            </a:pPr>
            <a:r>
              <a:rPr lang="en-US" sz="1200" dirty="0">
                <a:solidFill>
                  <a:schemeClr val="bg1"/>
                </a:solidFill>
              </a:rPr>
              <a:t>Continued collaboration on </a:t>
            </a:r>
            <a:r>
              <a:rPr lang="en-US" sz="1200" dirty="0" err="1">
                <a:solidFill>
                  <a:schemeClr val="bg1"/>
                </a:solidFill>
              </a:rPr>
              <a:t>Pandonia</a:t>
            </a:r>
            <a:r>
              <a:rPr lang="en-US" sz="1200" dirty="0">
                <a:solidFill>
                  <a:schemeClr val="bg1"/>
                </a:solidFill>
              </a:rPr>
              <a:t> Global Network (PGN) and focused activities on S5p </a:t>
            </a:r>
            <a:r>
              <a:rPr lang="en-US" sz="1200" dirty="0" err="1">
                <a:solidFill>
                  <a:schemeClr val="bg1"/>
                </a:solidFill>
              </a:rPr>
              <a:t>cal</a:t>
            </a:r>
            <a:r>
              <a:rPr lang="en-US" sz="1200" dirty="0">
                <a:solidFill>
                  <a:schemeClr val="bg1"/>
                </a:solidFill>
              </a:rPr>
              <a:t>/</a:t>
            </a:r>
            <a:r>
              <a:rPr lang="en-US" sz="1200" dirty="0" err="1">
                <a:solidFill>
                  <a:schemeClr val="bg1"/>
                </a:solidFill>
              </a:rPr>
              <a:t>val</a:t>
            </a:r>
            <a:endParaRPr lang="en-US" sz="1200" dirty="0">
              <a:solidFill>
                <a:schemeClr val="bg1"/>
              </a:solidFill>
            </a:endParaRPr>
          </a:p>
          <a:p>
            <a:pPr marL="214313" indent="-214313">
              <a:buClr>
                <a:schemeClr val="accent3"/>
              </a:buClr>
            </a:pPr>
            <a:r>
              <a:rPr lang="en-US" sz="1200" dirty="0">
                <a:solidFill>
                  <a:schemeClr val="bg1"/>
                </a:solidFill>
              </a:rPr>
              <a:t>Continued collaboration on FLEX &amp; Ecosystem Science incl. potential 2021 French Guyana campaign</a:t>
            </a:r>
          </a:p>
          <a:p>
            <a:pPr marL="0" indent="0">
              <a:buClr>
                <a:schemeClr val="accent3"/>
              </a:buClr>
              <a:buNone/>
            </a:pPr>
            <a:r>
              <a:rPr lang="en-US" sz="1200" dirty="0">
                <a:solidFill>
                  <a:schemeClr val="bg1"/>
                </a:solidFill>
              </a:rPr>
              <a:t> </a:t>
            </a:r>
          </a:p>
          <a:p>
            <a:pPr marL="0" indent="0">
              <a:buNone/>
            </a:pPr>
            <a:r>
              <a:rPr lang="en-US" b="1" dirty="0">
                <a:solidFill>
                  <a:schemeClr val="bg1"/>
                </a:solidFill>
                <a:effectLst>
                  <a:outerShdw blurRad="38100" dist="38100" dir="2700000" algn="tl">
                    <a:srgbClr val="000000">
                      <a:alpha val="43137"/>
                    </a:srgbClr>
                  </a:outerShdw>
                </a:effectLst>
              </a:rPr>
              <a:t>Enabling new innovative EO science</a:t>
            </a:r>
          </a:p>
          <a:p>
            <a:pPr marL="214313" indent="-214313"/>
            <a:r>
              <a:rPr lang="en-US" sz="1200" dirty="0">
                <a:solidFill>
                  <a:schemeClr val="bg1"/>
                </a:solidFill>
              </a:rPr>
              <a:t>Collect more systematically science output of joint campaign activities e.g. scientific publication lists for FLEX, </a:t>
            </a:r>
            <a:r>
              <a:rPr lang="en-US" sz="1200" dirty="0" err="1">
                <a:solidFill>
                  <a:schemeClr val="bg1"/>
                </a:solidFill>
              </a:rPr>
              <a:t>AfriSAR</a:t>
            </a:r>
            <a:endParaRPr lang="en-US" sz="1200" dirty="0">
              <a:solidFill>
                <a:schemeClr val="bg1"/>
              </a:solidFill>
            </a:endParaRPr>
          </a:p>
          <a:p>
            <a:pPr marL="214313" indent="-214313"/>
            <a:r>
              <a:rPr lang="en-US" sz="1200" dirty="0">
                <a:solidFill>
                  <a:schemeClr val="bg1"/>
                </a:solidFill>
              </a:rPr>
              <a:t>MAPS (Methane Arctic Permafrost Study) coordinated effort</a:t>
            </a:r>
          </a:p>
          <a:p>
            <a:pPr marL="214313" indent="-214313"/>
            <a:r>
              <a:rPr lang="en-US" sz="1200" dirty="0">
                <a:solidFill>
                  <a:schemeClr val="bg1"/>
                </a:solidFill>
              </a:rPr>
              <a:t>New science opportunities through CryoSat-2 orbit alignment with IceSat-2</a:t>
            </a:r>
          </a:p>
          <a:p>
            <a:pPr marL="214313" indent="-214313"/>
            <a:r>
              <a:rPr lang="en-US" sz="1200" dirty="0">
                <a:solidFill>
                  <a:schemeClr val="bg1"/>
                </a:solidFill>
              </a:rPr>
              <a:t>ESA observer in </a:t>
            </a:r>
            <a:r>
              <a:rPr lang="en-US" sz="1200" dirty="0" err="1">
                <a:solidFill>
                  <a:schemeClr val="bg1"/>
                </a:solidFill>
              </a:rPr>
              <a:t>NiSAR</a:t>
            </a:r>
            <a:r>
              <a:rPr lang="en-US" sz="1200" dirty="0">
                <a:solidFill>
                  <a:schemeClr val="bg1"/>
                </a:solidFill>
              </a:rPr>
              <a:t> SDT/NASA observers in Earth Explorer and HPCM MAGs</a:t>
            </a:r>
          </a:p>
          <a:p>
            <a:pPr marL="0" indent="0">
              <a:buNone/>
            </a:pPr>
            <a:endParaRPr lang="en-US" sz="1200" dirty="0">
              <a:solidFill>
                <a:schemeClr val="bg1"/>
              </a:solidFill>
            </a:endParaRPr>
          </a:p>
          <a:p>
            <a:pPr marL="0" indent="0">
              <a:buNone/>
            </a:pPr>
            <a:r>
              <a:rPr lang="en-US" b="1" dirty="0">
                <a:solidFill>
                  <a:schemeClr val="bg1"/>
                </a:solidFill>
                <a:effectLst>
                  <a:outerShdw blurRad="38100" dist="38100" dir="2700000" algn="tl">
                    <a:srgbClr val="000000">
                      <a:alpha val="43137"/>
                    </a:srgbClr>
                  </a:outerShdw>
                </a:effectLst>
              </a:rPr>
              <a:t>Cross-cutting elements with other subgroups</a:t>
            </a:r>
          </a:p>
          <a:p>
            <a:pPr marL="214313" indent="-214313"/>
            <a:r>
              <a:rPr lang="en-US" sz="1200" dirty="0" err="1">
                <a:solidFill>
                  <a:schemeClr val="bg1"/>
                </a:solidFill>
              </a:rPr>
              <a:t>AfriSAR</a:t>
            </a:r>
            <a:r>
              <a:rPr lang="en-US" sz="1200" dirty="0">
                <a:solidFill>
                  <a:schemeClr val="bg1"/>
                </a:solidFill>
              </a:rPr>
              <a:t> campaign data integrated in MAAP developments (Subgroup 3)</a:t>
            </a:r>
          </a:p>
        </p:txBody>
      </p:sp>
      <p:pic>
        <p:nvPicPr>
          <p:cNvPr id="21" name="Picture 20">
            <a:extLst>
              <a:ext uri="{FF2B5EF4-FFF2-40B4-BE49-F238E27FC236}">
                <a16:creationId xmlns:a16="http://schemas.microsoft.com/office/drawing/2014/main" id="{2861B53E-C0A6-B043-93BB-31927D3FF7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692" y="2853504"/>
            <a:ext cx="2379077" cy="1784309"/>
          </a:xfrm>
          <a:prstGeom prst="rect">
            <a:avLst/>
          </a:prstGeom>
        </p:spPr>
      </p:pic>
      <p:pic>
        <p:nvPicPr>
          <p:cNvPr id="22" name="Picture 21">
            <a:extLst>
              <a:ext uri="{FF2B5EF4-FFF2-40B4-BE49-F238E27FC236}">
                <a16:creationId xmlns:a16="http://schemas.microsoft.com/office/drawing/2014/main" id="{F7A46319-1ABD-004A-8D67-48D0B4F074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55563" y="841901"/>
            <a:ext cx="2359206" cy="1955438"/>
          </a:xfrm>
          <a:prstGeom prst="rect">
            <a:avLst/>
          </a:prstGeom>
        </p:spPr>
      </p:pic>
      <p:sp>
        <p:nvSpPr>
          <p:cNvPr id="23" name="TextBox 22">
            <a:extLst>
              <a:ext uri="{FF2B5EF4-FFF2-40B4-BE49-F238E27FC236}">
                <a16:creationId xmlns:a16="http://schemas.microsoft.com/office/drawing/2014/main" id="{022E426F-69A8-8A47-96F4-7E7EB0EE6048}"/>
              </a:ext>
            </a:extLst>
          </p:cNvPr>
          <p:cNvSpPr txBox="1"/>
          <p:nvPr/>
        </p:nvSpPr>
        <p:spPr>
          <a:xfrm>
            <a:off x="6731086" y="812407"/>
            <a:ext cx="2412914" cy="276999"/>
          </a:xfrm>
          <a:prstGeom prst="rect">
            <a:avLst/>
          </a:prstGeom>
          <a:noFill/>
        </p:spPr>
        <p:txBody>
          <a:bodyPr wrap="square" rtlCol="0">
            <a:spAutoFit/>
          </a:bodyPr>
          <a:lstStyle/>
          <a:p>
            <a:pPr defTabSz="685800" fontAlgn="auto">
              <a:spcBef>
                <a:spcPts val="0"/>
              </a:spcBef>
              <a:spcAft>
                <a:spcPts val="0"/>
              </a:spcAft>
              <a:defRPr/>
            </a:pPr>
            <a:r>
              <a:rPr lang="en-US" sz="1200" dirty="0">
                <a:solidFill>
                  <a:prstClr val="white"/>
                </a:solidFill>
                <a:latin typeface="Arial" panose="020B0604020202020204" pitchFamily="34" charset="0"/>
                <a:cs typeface="Arial" panose="020B0604020202020204" pitchFamily="34" charset="0"/>
              </a:rPr>
              <a:t>AVIRIS-NG Image Cube</a:t>
            </a:r>
          </a:p>
        </p:txBody>
      </p:sp>
      <p:sp>
        <p:nvSpPr>
          <p:cNvPr id="24" name="TextBox 23">
            <a:extLst>
              <a:ext uri="{FF2B5EF4-FFF2-40B4-BE49-F238E27FC236}">
                <a16:creationId xmlns:a16="http://schemas.microsoft.com/office/drawing/2014/main" id="{1E7B02A5-99B7-2349-BA2D-1F2F98711A70}"/>
              </a:ext>
            </a:extLst>
          </p:cNvPr>
          <p:cNvSpPr txBox="1"/>
          <p:nvPr/>
        </p:nvSpPr>
        <p:spPr>
          <a:xfrm>
            <a:off x="6731086" y="2849323"/>
            <a:ext cx="2412914" cy="276999"/>
          </a:xfrm>
          <a:prstGeom prst="rect">
            <a:avLst/>
          </a:prstGeom>
          <a:noFill/>
        </p:spPr>
        <p:txBody>
          <a:bodyPr wrap="square" rtlCol="0">
            <a:spAutoFit/>
          </a:bodyPr>
          <a:lstStyle/>
          <a:p>
            <a:pPr defTabSz="685800" fontAlgn="auto">
              <a:spcBef>
                <a:spcPts val="0"/>
              </a:spcBef>
              <a:spcAft>
                <a:spcPts val="0"/>
              </a:spcAft>
              <a:defRPr/>
            </a:pPr>
            <a:r>
              <a:rPr lang="en-US" sz="1200" dirty="0" err="1">
                <a:solidFill>
                  <a:prstClr val="white"/>
                </a:solidFill>
                <a:latin typeface="Arial" panose="020B0604020202020204" pitchFamily="34" charset="0"/>
                <a:cs typeface="Arial" panose="020B0604020202020204" pitchFamily="34" charset="0"/>
              </a:rPr>
              <a:t>HyTES</a:t>
            </a:r>
            <a:r>
              <a:rPr lang="en-US" sz="1200" dirty="0">
                <a:solidFill>
                  <a:prstClr val="white"/>
                </a:solidFill>
                <a:latin typeface="Arial" panose="020B0604020202020204" pitchFamily="34" charset="0"/>
                <a:cs typeface="Arial" panose="020B0604020202020204" pitchFamily="34" charset="0"/>
              </a:rPr>
              <a:t> TIR Airborne Instrument</a:t>
            </a:r>
          </a:p>
        </p:txBody>
      </p:sp>
    </p:spTree>
    <p:extLst>
      <p:ext uri="{BB962C8B-B14F-4D97-AF65-F5344CB8AC3E}">
        <p14:creationId xmlns:p14="http://schemas.microsoft.com/office/powerpoint/2010/main" val="428999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AFE61F-B97A-3442-8097-16316447732B}"/>
              </a:ext>
            </a:extLst>
          </p:cNvPr>
          <p:cNvSpPr>
            <a:spLocks noGrp="1"/>
          </p:cNvSpPr>
          <p:nvPr>
            <p:ph type="title"/>
          </p:nvPr>
        </p:nvSpPr>
        <p:spPr>
          <a:xfrm>
            <a:off x="728827" y="76998"/>
            <a:ext cx="7398602" cy="738664"/>
          </a:xfrm>
        </p:spPr>
        <p:txBody>
          <a:bodyPr/>
          <a:lstStyle/>
          <a:p>
            <a:r>
              <a:rPr lang="en-US" sz="2100" b="1" dirty="0">
                <a:solidFill>
                  <a:srgbClr val="FFFF00"/>
                </a:solidFill>
                <a:effectLst>
                  <a:outerShdw blurRad="38100" dist="38100" dir="2700000" algn="tl">
                    <a:srgbClr val="000000">
                      <a:alpha val="43137"/>
                    </a:srgbClr>
                  </a:outerShdw>
                </a:effectLst>
              </a:rPr>
              <a:t>Hyperspectral Thermal Emission Spectrometer (</a:t>
            </a:r>
            <a:r>
              <a:rPr lang="en-US" sz="2100" b="1" dirty="0" err="1">
                <a:solidFill>
                  <a:srgbClr val="FFFF00"/>
                </a:solidFill>
                <a:effectLst>
                  <a:outerShdw blurRad="38100" dist="38100" dir="2700000" algn="tl">
                    <a:srgbClr val="000000">
                      <a:alpha val="43137"/>
                    </a:srgbClr>
                  </a:outerShdw>
                </a:effectLst>
              </a:rPr>
              <a:t>HyTES</a:t>
            </a:r>
            <a:r>
              <a:rPr lang="en-US" sz="2100" b="1" dirty="0">
                <a:solidFill>
                  <a:srgbClr val="FFFF00"/>
                </a:solidFill>
                <a:effectLst>
                  <a:outerShdw blurRad="38100" dist="38100" dir="2700000" algn="tl">
                    <a:srgbClr val="000000">
                      <a:alpha val="43137"/>
                    </a:srgbClr>
                  </a:outerShdw>
                </a:effectLst>
              </a:rPr>
              <a:t>) </a:t>
            </a:r>
            <a:br>
              <a:rPr lang="en-US" sz="2100" b="1" dirty="0">
                <a:solidFill>
                  <a:srgbClr val="FFFF00"/>
                </a:solidFill>
                <a:effectLst>
                  <a:outerShdw blurRad="38100" dist="38100" dir="2700000" algn="tl">
                    <a:srgbClr val="000000">
                      <a:alpha val="43137"/>
                    </a:srgbClr>
                  </a:outerShdw>
                </a:effectLst>
              </a:rPr>
            </a:br>
            <a:r>
              <a:rPr lang="en-US" sz="2100" b="1" dirty="0">
                <a:solidFill>
                  <a:srgbClr val="FFFF00"/>
                </a:solidFill>
                <a:effectLst>
                  <a:outerShdw blurRad="38100" dist="38100" dir="2700000" algn="tl">
                    <a:srgbClr val="000000">
                      <a:alpha val="43137"/>
                    </a:srgbClr>
                  </a:outerShdw>
                </a:effectLst>
              </a:rPr>
              <a:t>2019-2020 European Campaign (1)</a:t>
            </a:r>
          </a:p>
        </p:txBody>
      </p:sp>
      <p:sp>
        <p:nvSpPr>
          <p:cNvPr id="8" name="Content Placeholder 2">
            <a:extLst>
              <a:ext uri="{FF2B5EF4-FFF2-40B4-BE49-F238E27FC236}">
                <a16:creationId xmlns:a16="http://schemas.microsoft.com/office/drawing/2014/main" id="{EEC555E9-6882-BE4B-A5FD-1592248AC5A4}"/>
              </a:ext>
            </a:extLst>
          </p:cNvPr>
          <p:cNvSpPr>
            <a:spLocks noGrp="1"/>
          </p:cNvSpPr>
          <p:nvPr>
            <p:ph idx="1"/>
          </p:nvPr>
        </p:nvSpPr>
        <p:spPr>
          <a:xfrm>
            <a:off x="170289" y="1025166"/>
            <a:ext cx="5484960" cy="3991477"/>
          </a:xfrm>
        </p:spPr>
        <p:txBody>
          <a:bodyPr/>
          <a:lstStyle/>
          <a:p>
            <a:pPr marL="214313" indent="-214313"/>
            <a:r>
              <a:rPr lang="en-US" sz="1200" dirty="0">
                <a:solidFill>
                  <a:schemeClr val="bg1"/>
                </a:solidFill>
              </a:rPr>
              <a:t>Multi-sensor, multi-mission &amp; </a:t>
            </a:r>
            <a:r>
              <a:rPr lang="en-US" sz="1200" dirty="0" err="1">
                <a:solidFill>
                  <a:schemeClr val="bg1"/>
                </a:solidFill>
              </a:rPr>
              <a:t>insitu</a:t>
            </a:r>
            <a:r>
              <a:rPr lang="en-US" sz="1200" dirty="0">
                <a:solidFill>
                  <a:schemeClr val="bg1"/>
                </a:solidFill>
              </a:rPr>
              <a:t> campaign in support of ESA FLEX mission &amp; Sentinel-3 </a:t>
            </a:r>
            <a:r>
              <a:rPr lang="en-US" sz="1200" dirty="0" err="1">
                <a:solidFill>
                  <a:schemeClr val="bg1"/>
                </a:solidFill>
              </a:rPr>
              <a:t>calval</a:t>
            </a:r>
            <a:endParaRPr lang="en-US" sz="1200" dirty="0">
              <a:solidFill>
                <a:schemeClr val="bg1"/>
              </a:solidFill>
            </a:endParaRPr>
          </a:p>
          <a:p>
            <a:pPr marL="557213" lvl="1" indent="-214313"/>
            <a:r>
              <a:rPr lang="en-US" sz="1200" dirty="0">
                <a:solidFill>
                  <a:schemeClr val="bg1"/>
                </a:solidFill>
              </a:rPr>
              <a:t>Observe instrumented agricultural targets in Italy and the UK</a:t>
            </a:r>
          </a:p>
          <a:p>
            <a:pPr marL="557213" lvl="1" indent="-214313"/>
            <a:r>
              <a:rPr lang="en-US" sz="1200" dirty="0">
                <a:solidFill>
                  <a:schemeClr val="bg1"/>
                </a:solidFill>
              </a:rPr>
              <a:t>Observations with airborne </a:t>
            </a:r>
            <a:r>
              <a:rPr lang="en-US" sz="1200" dirty="0" err="1">
                <a:solidFill>
                  <a:schemeClr val="bg1"/>
                </a:solidFill>
              </a:rPr>
              <a:t>HyPLANT</a:t>
            </a:r>
            <a:r>
              <a:rPr lang="en-US" sz="1200" dirty="0">
                <a:solidFill>
                  <a:schemeClr val="bg1"/>
                </a:solidFill>
              </a:rPr>
              <a:t> fluorescence imaging sensor</a:t>
            </a:r>
          </a:p>
          <a:p>
            <a:pPr marL="557213" lvl="1" indent="-214313"/>
            <a:r>
              <a:rPr lang="en-US" sz="1200" dirty="0">
                <a:solidFill>
                  <a:schemeClr val="bg1"/>
                </a:solidFill>
              </a:rPr>
              <a:t>Observe geo-thermal targets near </a:t>
            </a:r>
            <a:r>
              <a:rPr lang="en-US" sz="1200" dirty="0" err="1">
                <a:solidFill>
                  <a:schemeClr val="bg1"/>
                </a:solidFill>
              </a:rPr>
              <a:t>Grosetto</a:t>
            </a:r>
            <a:r>
              <a:rPr lang="en-US" sz="1200" dirty="0">
                <a:solidFill>
                  <a:schemeClr val="bg1"/>
                </a:solidFill>
              </a:rPr>
              <a:t>, Italy</a:t>
            </a:r>
          </a:p>
          <a:p>
            <a:pPr marL="557213" lvl="1" indent="-214313"/>
            <a:r>
              <a:rPr lang="en-US" sz="1200" dirty="0" err="1">
                <a:solidFill>
                  <a:schemeClr val="bg1"/>
                </a:solidFill>
              </a:rPr>
              <a:t>Underfly</a:t>
            </a:r>
            <a:r>
              <a:rPr lang="en-US" sz="1200" dirty="0">
                <a:solidFill>
                  <a:schemeClr val="bg1"/>
                </a:solidFill>
              </a:rPr>
              <a:t> ECOSTRESS, ASTER, Landsat and Sentinel 3 satellite</a:t>
            </a:r>
          </a:p>
          <a:p>
            <a:pPr marL="214313" indent="-214313"/>
            <a:r>
              <a:rPr lang="en-US" sz="1200" dirty="0">
                <a:solidFill>
                  <a:schemeClr val="bg1"/>
                </a:solidFill>
              </a:rPr>
              <a:t>Provide pathfinder data for future ESA Copernicus expansion TIR mission (LSTM)</a:t>
            </a:r>
          </a:p>
          <a:p>
            <a:pPr marL="214313" indent="-214313"/>
            <a:r>
              <a:rPr lang="en-US" sz="1200" dirty="0">
                <a:solidFill>
                  <a:schemeClr val="bg1"/>
                </a:solidFill>
              </a:rPr>
              <a:t>Observe controlled-burn fire target and smoke plume in Italy.</a:t>
            </a:r>
          </a:p>
          <a:p>
            <a:pPr marL="557213" lvl="1" indent="-214313"/>
            <a:r>
              <a:rPr lang="en-US" sz="1200" dirty="0">
                <a:solidFill>
                  <a:schemeClr val="bg1"/>
                </a:solidFill>
              </a:rPr>
              <a:t>Multiple passes from ignition till completion.</a:t>
            </a:r>
          </a:p>
          <a:p>
            <a:pPr marL="214313" indent="-214313"/>
            <a:r>
              <a:rPr lang="en-US" sz="1200" dirty="0">
                <a:solidFill>
                  <a:schemeClr val="bg1"/>
                </a:solidFill>
              </a:rPr>
              <a:t>Produce </a:t>
            </a:r>
            <a:r>
              <a:rPr lang="en-US" sz="1200" dirty="0" err="1">
                <a:solidFill>
                  <a:schemeClr val="bg1"/>
                </a:solidFill>
              </a:rPr>
              <a:t>quicklook</a:t>
            </a:r>
            <a:r>
              <a:rPr lang="en-US" sz="1200" dirty="0">
                <a:solidFill>
                  <a:schemeClr val="bg1"/>
                </a:solidFill>
              </a:rPr>
              <a:t> L1A radiance images daily in the field</a:t>
            </a:r>
          </a:p>
          <a:p>
            <a:pPr marL="214313" indent="-214313"/>
            <a:r>
              <a:rPr lang="en-US" sz="1200" dirty="0">
                <a:solidFill>
                  <a:schemeClr val="bg1"/>
                </a:solidFill>
              </a:rPr>
              <a:t>Process to L1B and L2 surface temperature and emissivity at JPL</a:t>
            </a:r>
          </a:p>
          <a:p>
            <a:pPr marL="214313" indent="-214313"/>
            <a:r>
              <a:rPr lang="en-US" sz="1200" dirty="0">
                <a:solidFill>
                  <a:schemeClr val="bg1"/>
                </a:solidFill>
              </a:rPr>
              <a:t>Produce L3 products for select scenes </a:t>
            </a:r>
          </a:p>
          <a:p>
            <a:pPr marL="214313" indent="-214313"/>
            <a:r>
              <a:rPr lang="en-US" sz="1200" dirty="0">
                <a:solidFill>
                  <a:schemeClr val="bg1"/>
                </a:solidFill>
              </a:rPr>
              <a:t>Prepare for follow-on campaign in 2020 (now delayed to 2021)</a:t>
            </a:r>
          </a:p>
        </p:txBody>
      </p:sp>
      <p:pic>
        <p:nvPicPr>
          <p:cNvPr id="10" name="Picture 9">
            <a:extLst>
              <a:ext uri="{FF2B5EF4-FFF2-40B4-BE49-F238E27FC236}">
                <a16:creationId xmlns:a16="http://schemas.microsoft.com/office/drawing/2014/main" id="{3A209CCB-CB9B-C04F-A254-DAEC65C58F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5250" y="700962"/>
            <a:ext cx="2917250" cy="2271809"/>
          </a:xfrm>
          <a:prstGeom prst="rect">
            <a:avLst/>
          </a:prstGeom>
        </p:spPr>
      </p:pic>
      <p:pic>
        <p:nvPicPr>
          <p:cNvPr id="11" name="Picture 10">
            <a:extLst>
              <a:ext uri="{FF2B5EF4-FFF2-40B4-BE49-F238E27FC236}">
                <a16:creationId xmlns:a16="http://schemas.microsoft.com/office/drawing/2014/main" id="{90D20B4A-4601-9D42-81A8-61251EAB78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5249" y="3226132"/>
            <a:ext cx="1783014" cy="1337261"/>
          </a:xfrm>
          <a:prstGeom prst="rect">
            <a:avLst/>
          </a:prstGeom>
        </p:spPr>
      </p:pic>
      <p:pic>
        <p:nvPicPr>
          <p:cNvPr id="12" name="Picture 2" descr="HyTES Logo">
            <a:extLst>
              <a:ext uri="{FF2B5EF4-FFF2-40B4-BE49-F238E27FC236}">
                <a16:creationId xmlns:a16="http://schemas.microsoft.com/office/drawing/2014/main" id="{EC71B8D7-9F54-D04D-9959-38AB187713B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4717" y="3226132"/>
            <a:ext cx="1619173" cy="9466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7051F6-AC1D-854C-98C9-E3A39E1C65DF}"/>
              </a:ext>
            </a:extLst>
          </p:cNvPr>
          <p:cNvSpPr txBox="1"/>
          <p:nvPr/>
        </p:nvSpPr>
        <p:spPr>
          <a:xfrm>
            <a:off x="6216101" y="2948486"/>
            <a:ext cx="1795545"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HyTES</a:t>
            </a:r>
            <a:r>
              <a:rPr lang="en-US" sz="1050" dirty="0">
                <a:solidFill>
                  <a:schemeClr val="bg1"/>
                </a:solidFill>
                <a:latin typeface="Arial" panose="020B0604020202020204" pitchFamily="34" charset="0"/>
                <a:cs typeface="Arial" panose="020B0604020202020204" pitchFamily="34" charset="0"/>
              </a:rPr>
              <a:t> in BAS Twin Otter</a:t>
            </a:r>
          </a:p>
        </p:txBody>
      </p:sp>
      <p:sp>
        <p:nvSpPr>
          <p:cNvPr id="14" name="TextBox 13">
            <a:extLst>
              <a:ext uri="{FF2B5EF4-FFF2-40B4-BE49-F238E27FC236}">
                <a16:creationId xmlns:a16="http://schemas.microsoft.com/office/drawing/2014/main" id="{4033CD0F-35FB-D947-AE0A-32CECAEA9D59}"/>
              </a:ext>
            </a:extLst>
          </p:cNvPr>
          <p:cNvSpPr txBox="1"/>
          <p:nvPr/>
        </p:nvSpPr>
        <p:spPr>
          <a:xfrm>
            <a:off x="5655249" y="4547594"/>
            <a:ext cx="1783014"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HyTES</a:t>
            </a:r>
            <a:r>
              <a:rPr lang="en-US" sz="1050" dirty="0">
                <a:solidFill>
                  <a:schemeClr val="bg1"/>
                </a:solidFill>
                <a:latin typeface="Arial" panose="020B0604020202020204" pitchFamily="34" charset="0"/>
                <a:cs typeface="Arial" panose="020B0604020202020204" pitchFamily="34" charset="0"/>
              </a:rPr>
              <a:t> Instrument</a:t>
            </a:r>
          </a:p>
        </p:txBody>
      </p:sp>
    </p:spTree>
    <p:extLst>
      <p:ext uri="{BB962C8B-B14F-4D97-AF65-F5344CB8AC3E}">
        <p14:creationId xmlns:p14="http://schemas.microsoft.com/office/powerpoint/2010/main" val="233614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111035" y="-83473"/>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 name="Title 1">
            <a:extLst>
              <a:ext uri="{FF2B5EF4-FFF2-40B4-BE49-F238E27FC236}">
                <a16:creationId xmlns:a16="http://schemas.microsoft.com/office/drawing/2014/main" id="{CBAE0DF1-60CB-2242-808F-56F526B00EBE}"/>
              </a:ext>
            </a:extLst>
          </p:cNvPr>
          <p:cNvSpPr txBox="1">
            <a:spLocks/>
          </p:cNvSpPr>
          <p:nvPr/>
        </p:nvSpPr>
        <p:spPr bwMode="auto">
          <a:xfrm>
            <a:off x="77765" y="4897"/>
            <a:ext cx="8592977" cy="19159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Agenda</a:t>
            </a:r>
          </a:p>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EGU On-line Townhall Meeting TM4</a:t>
            </a:r>
          </a:p>
          <a:p>
            <a:pPr algn="ctr">
              <a:defRPr/>
            </a:pPr>
            <a:endPar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endParaRPr>
          </a:p>
          <a:p>
            <a:pPr algn="ctr">
              <a:defRPr/>
            </a:pPr>
            <a:endPar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endParaRPr>
          </a:p>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Enhanced ESA-NASA Cooperation in Earth Observation</a:t>
            </a:r>
          </a:p>
        </p:txBody>
      </p:sp>
      <p:sp>
        <p:nvSpPr>
          <p:cNvPr id="35" name="Rectangle 34">
            <a:extLst>
              <a:ext uri="{FF2B5EF4-FFF2-40B4-BE49-F238E27FC236}">
                <a16:creationId xmlns:a16="http://schemas.microsoft.com/office/drawing/2014/main" id="{67D0DAAB-F859-5D4B-9D1E-F1C3C91CDEB0}"/>
              </a:ext>
            </a:extLst>
          </p:cNvPr>
          <p:cNvSpPr/>
          <p:nvPr/>
        </p:nvSpPr>
        <p:spPr>
          <a:xfrm>
            <a:off x="334828" y="2300539"/>
            <a:ext cx="8673722" cy="2003625"/>
          </a:xfrm>
          <a:prstGeom prst="rect">
            <a:avLst/>
          </a:prstGeom>
        </p:spPr>
        <p:txBody>
          <a:bodyPr wrap="square">
            <a:spAutoFit/>
          </a:bodyPr>
          <a:lstStyle/>
          <a:p>
            <a:pPr lvl="0" algn="just">
              <a:lnSpc>
                <a:spcPct val="115000"/>
              </a:lnSpc>
              <a:spcAft>
                <a:spcPts val="0"/>
              </a:spcAft>
              <a:tabLst>
                <a:tab pos="788988" algn="l"/>
                <a:tab pos="5856288" algn="l"/>
              </a:tabLst>
            </a:pP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19h00	Introduction by NASA and ESA Co-chairs	Borgeaud/Cauffman</a:t>
            </a:r>
          </a:p>
          <a:p>
            <a:pPr lvl="0" algn="just">
              <a:lnSpc>
                <a:spcPct val="115000"/>
              </a:lnSpc>
              <a:spcAft>
                <a:spcPts val="0"/>
              </a:spcAft>
              <a:tabLst>
                <a:tab pos="788988" algn="l"/>
                <a:tab pos="5856288" algn="l"/>
              </a:tabLst>
            </a:pP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19h05	Sub-Group 1: Mission and Technology	</a:t>
            </a:r>
            <a:r>
              <a:rPr lang="en-US" b="1" dirty="0" err="1">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Neeck</a:t>
            </a: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a:t>
            </a:r>
            <a:r>
              <a:rPr lang="en-US" b="1" dirty="0" err="1">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Silvestrin</a:t>
            </a:r>
            <a:endPar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endParaRPr>
          </a:p>
          <a:p>
            <a:pPr lvl="0" algn="just">
              <a:lnSpc>
                <a:spcPct val="115000"/>
              </a:lnSpc>
              <a:spcAft>
                <a:spcPts val="0"/>
              </a:spcAft>
              <a:tabLst>
                <a:tab pos="788988" algn="l"/>
                <a:tab pos="5856288" algn="l"/>
              </a:tabLst>
            </a:pP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19h15	Sub-Group </a:t>
            </a: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 </a:t>
            </a: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Cal/Val and Field Campaigns	Kaye/Davidson</a:t>
            </a:r>
            <a:endPar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endParaRPr>
          </a:p>
          <a:p>
            <a:pPr lvl="0" algn="just">
              <a:lnSpc>
                <a:spcPct val="115000"/>
              </a:lnSpc>
              <a:spcAft>
                <a:spcPts val="0"/>
              </a:spcAft>
              <a:tabLst>
                <a:tab pos="788988" algn="l"/>
                <a:tab pos="5856288" algn="l"/>
              </a:tabLst>
            </a:pP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19h25	Sub-Group 3: Ground segment and data	Murphy/</a:t>
            </a:r>
            <a:r>
              <a:rPr lang="en-US" b="1" dirty="0" err="1">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Hanowski</a:t>
            </a:r>
            <a:endPar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endParaRPr>
          </a:p>
          <a:p>
            <a:pPr lvl="0" algn="just">
              <a:lnSpc>
                <a:spcPct val="115000"/>
              </a:lnSpc>
              <a:spcAft>
                <a:spcPts val="0"/>
              </a:spcAft>
              <a:tabLst>
                <a:tab pos="788988" algn="l"/>
                <a:tab pos="5856288" algn="l"/>
              </a:tabLst>
            </a:pP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19h35 	Joint projects and way forward	</a:t>
            </a: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Cauffman/Borgeaud</a:t>
            </a:r>
            <a:endPar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endParaRPr>
          </a:p>
          <a:p>
            <a:pPr lvl="0" algn="just">
              <a:lnSpc>
                <a:spcPct val="115000"/>
              </a:lnSpc>
              <a:spcAft>
                <a:spcPts val="0"/>
              </a:spcAft>
              <a:tabLst>
                <a:tab pos="788988" algn="l"/>
                <a:tab pos="5856288" algn="l"/>
              </a:tabLst>
            </a:pP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19h40	Discussions</a:t>
            </a:r>
          </a:p>
        </p:txBody>
      </p:sp>
      <p:pic>
        <p:nvPicPr>
          <p:cNvPr id="36" name="Picture 2" descr="Afbeeldingsresultaat voor nasa logo">
            <a:extLst>
              <a:ext uri="{FF2B5EF4-FFF2-40B4-BE49-F238E27FC236}">
                <a16:creationId xmlns:a16="http://schemas.microsoft.com/office/drawing/2014/main" id="{DE65B699-7614-EA44-9A3C-02B305E0C0E5}"/>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7765" y="40822"/>
            <a:ext cx="1058235" cy="88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21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46" y="83224"/>
            <a:ext cx="7398602" cy="738664"/>
          </a:xfrm>
        </p:spPr>
        <p:txBody>
          <a:bodyPr/>
          <a:lstStyle/>
          <a:p>
            <a:r>
              <a:rPr lang="en-US" sz="2100" b="1" dirty="0">
                <a:solidFill>
                  <a:srgbClr val="FFFF00"/>
                </a:solidFill>
                <a:effectLst>
                  <a:outerShdw blurRad="38100" dist="38100" dir="2700000" algn="tl">
                    <a:srgbClr val="000000">
                      <a:alpha val="43137"/>
                    </a:srgbClr>
                  </a:outerShdw>
                </a:effectLst>
              </a:rPr>
              <a:t>Hyperspectral Thermal Emission Spectrometer (</a:t>
            </a:r>
            <a:r>
              <a:rPr lang="en-US" sz="2100" b="1" dirty="0" err="1">
                <a:solidFill>
                  <a:srgbClr val="FFFF00"/>
                </a:solidFill>
                <a:effectLst>
                  <a:outerShdw blurRad="38100" dist="38100" dir="2700000" algn="tl">
                    <a:srgbClr val="000000">
                      <a:alpha val="43137"/>
                    </a:srgbClr>
                  </a:outerShdw>
                </a:effectLst>
              </a:rPr>
              <a:t>HyTES</a:t>
            </a:r>
            <a:r>
              <a:rPr lang="en-US" sz="2100" b="1" dirty="0">
                <a:solidFill>
                  <a:srgbClr val="FFFF00"/>
                </a:solidFill>
                <a:effectLst>
                  <a:outerShdw blurRad="38100" dist="38100" dir="2700000" algn="tl">
                    <a:srgbClr val="000000">
                      <a:alpha val="43137"/>
                    </a:srgbClr>
                  </a:outerShdw>
                </a:effectLst>
              </a:rPr>
              <a:t>) </a:t>
            </a:r>
            <a:br>
              <a:rPr lang="en-US" sz="2100" b="1" dirty="0">
                <a:solidFill>
                  <a:srgbClr val="FFFF00"/>
                </a:solidFill>
                <a:effectLst>
                  <a:outerShdw blurRad="38100" dist="38100" dir="2700000" algn="tl">
                    <a:srgbClr val="000000">
                      <a:alpha val="43137"/>
                    </a:srgbClr>
                  </a:outerShdw>
                </a:effectLst>
              </a:rPr>
            </a:br>
            <a:r>
              <a:rPr lang="en-US" sz="2100" b="1" dirty="0">
                <a:solidFill>
                  <a:srgbClr val="FFFF00"/>
                </a:solidFill>
                <a:effectLst>
                  <a:outerShdw blurRad="38100" dist="38100" dir="2700000" algn="tl">
                    <a:srgbClr val="000000">
                      <a:alpha val="43137"/>
                    </a:srgbClr>
                  </a:outerShdw>
                </a:effectLst>
              </a:rPr>
              <a:t>2019-2020 European Campaign (2)</a:t>
            </a:r>
          </a:p>
        </p:txBody>
      </p:sp>
      <p:sp>
        <p:nvSpPr>
          <p:cNvPr id="3" name="Content Placeholder 2"/>
          <p:cNvSpPr>
            <a:spLocks noGrp="1"/>
          </p:cNvSpPr>
          <p:nvPr>
            <p:ph idx="1"/>
          </p:nvPr>
        </p:nvSpPr>
        <p:spPr>
          <a:xfrm>
            <a:off x="170289" y="818278"/>
            <a:ext cx="4502188" cy="4068101"/>
          </a:xfrm>
        </p:spPr>
        <p:txBody>
          <a:bodyPr/>
          <a:lstStyle/>
          <a:p>
            <a:pPr marL="0" indent="0">
              <a:buNone/>
            </a:pPr>
            <a:r>
              <a:rPr lang="en-US" sz="1200" b="1" dirty="0">
                <a:solidFill>
                  <a:schemeClr val="bg1"/>
                </a:solidFill>
                <a:effectLst>
                  <a:outerShdw blurRad="38100" dist="38100" dir="2700000" algn="tl">
                    <a:srgbClr val="000000">
                      <a:alpha val="43137"/>
                    </a:srgbClr>
                  </a:outerShdw>
                </a:effectLst>
              </a:rPr>
              <a:t>Objectives:</a:t>
            </a:r>
          </a:p>
          <a:p>
            <a:pPr marL="339329" indent="-214313"/>
            <a:r>
              <a:rPr lang="en-US" sz="1200" dirty="0">
                <a:solidFill>
                  <a:schemeClr val="bg1"/>
                </a:solidFill>
              </a:rPr>
              <a:t>Document the predictive power of LST and other remote sensing parameters for early detection of drought stress in vegetation.</a:t>
            </a:r>
          </a:p>
          <a:p>
            <a:pPr marL="339329" indent="-214313"/>
            <a:r>
              <a:rPr lang="en-US" sz="1200" dirty="0">
                <a:solidFill>
                  <a:schemeClr val="bg1"/>
                </a:solidFill>
              </a:rPr>
              <a:t>Quantify the foreseen error limits per pixel, per land use class and at European field scale </a:t>
            </a:r>
          </a:p>
          <a:p>
            <a:pPr marL="339329" indent="-214313"/>
            <a:r>
              <a:rPr lang="en-US" sz="1200" dirty="0">
                <a:solidFill>
                  <a:schemeClr val="bg1"/>
                </a:solidFill>
              </a:rPr>
              <a:t>Quantify sensitivity of mission to systematic and random errors separately</a:t>
            </a:r>
          </a:p>
          <a:p>
            <a:pPr marL="0" indent="0">
              <a:buNone/>
            </a:pPr>
            <a:r>
              <a:rPr lang="en-US" sz="1200" b="1" dirty="0">
                <a:solidFill>
                  <a:schemeClr val="bg1"/>
                </a:solidFill>
                <a:effectLst>
                  <a:outerShdw blurRad="38100" dist="38100" dir="2700000" algn="tl">
                    <a:srgbClr val="000000">
                      <a:alpha val="43137"/>
                    </a:srgbClr>
                  </a:outerShdw>
                </a:effectLst>
              </a:rPr>
              <a:t>Timeline:</a:t>
            </a:r>
          </a:p>
          <a:p>
            <a:pPr marL="407194" indent="-271463">
              <a:spcBef>
                <a:spcPts val="900"/>
              </a:spcBef>
              <a:buSzPct val="100000"/>
              <a:buFont typeface="Verdana" panose="020B0604030504040204" pitchFamily="34" charset="0"/>
              <a:buChar char="–"/>
            </a:pPr>
            <a:r>
              <a:rPr lang="en-US" sz="1200" dirty="0">
                <a:solidFill>
                  <a:schemeClr val="bg1"/>
                </a:solidFill>
              </a:rPr>
              <a:t>Space Act Agreement in Place	05/01/19</a:t>
            </a:r>
          </a:p>
          <a:p>
            <a:pPr marL="407194" indent="-271463">
              <a:spcBef>
                <a:spcPts val="0"/>
              </a:spcBef>
              <a:buSzPct val="100000"/>
              <a:buFont typeface="Verdana" panose="020B0604030504040204" pitchFamily="34" charset="0"/>
              <a:buChar char="–"/>
            </a:pPr>
            <a:r>
              <a:rPr lang="en-US" sz="1200" dirty="0">
                <a:solidFill>
                  <a:schemeClr val="bg1"/>
                </a:solidFill>
              </a:rPr>
              <a:t>Ship to UK		05/17/19</a:t>
            </a:r>
          </a:p>
          <a:p>
            <a:pPr marL="407194" indent="-271463">
              <a:spcBef>
                <a:spcPts val="0"/>
              </a:spcBef>
              <a:buSzPct val="100000"/>
              <a:buFont typeface="Verdana" panose="020B0604030504040204" pitchFamily="34" charset="0"/>
              <a:buChar char="–"/>
            </a:pPr>
            <a:r>
              <a:rPr lang="en-US" sz="1200" dirty="0">
                <a:solidFill>
                  <a:schemeClr val="bg1"/>
                </a:solidFill>
              </a:rPr>
              <a:t>Install in BAS Aircraft	06/14/19</a:t>
            </a:r>
          </a:p>
          <a:p>
            <a:pPr marL="407194" indent="-271463">
              <a:spcBef>
                <a:spcPts val="0"/>
              </a:spcBef>
              <a:buSzPct val="100000"/>
              <a:buFont typeface="Verdana" panose="020B0604030504040204" pitchFamily="34" charset="0"/>
              <a:buChar char="–"/>
            </a:pPr>
            <a:r>
              <a:rPr lang="en-US" sz="1200" dirty="0">
                <a:solidFill>
                  <a:schemeClr val="bg1"/>
                </a:solidFill>
              </a:rPr>
              <a:t>Transit to Italy		06/16/19</a:t>
            </a:r>
          </a:p>
          <a:p>
            <a:pPr marL="407194" indent="-271463">
              <a:spcBef>
                <a:spcPts val="0"/>
              </a:spcBef>
              <a:buSzPct val="100000"/>
              <a:buFont typeface="Verdana" panose="020B0604030504040204" pitchFamily="34" charset="0"/>
              <a:buChar char="–"/>
            </a:pPr>
            <a:r>
              <a:rPr lang="en-US" sz="1200" dirty="0">
                <a:solidFill>
                  <a:schemeClr val="bg1"/>
                </a:solidFill>
              </a:rPr>
              <a:t>Campaign in </a:t>
            </a:r>
            <a:r>
              <a:rPr lang="en-US" sz="1200" dirty="0" err="1">
                <a:solidFill>
                  <a:schemeClr val="bg1"/>
                </a:solidFill>
              </a:rPr>
              <a:t>Grosetto</a:t>
            </a:r>
            <a:r>
              <a:rPr lang="en-US" sz="1200" dirty="0">
                <a:solidFill>
                  <a:schemeClr val="bg1"/>
                </a:solidFill>
              </a:rPr>
              <a:t>/Siena	6/16-6/25</a:t>
            </a:r>
          </a:p>
          <a:p>
            <a:pPr marL="407194" indent="-271463">
              <a:spcBef>
                <a:spcPts val="0"/>
              </a:spcBef>
              <a:buSzPct val="100000"/>
              <a:buFont typeface="Verdana" panose="020B0604030504040204" pitchFamily="34" charset="0"/>
              <a:buChar char="–"/>
            </a:pPr>
            <a:r>
              <a:rPr lang="en-US" sz="1200" dirty="0">
                <a:solidFill>
                  <a:schemeClr val="bg1"/>
                </a:solidFill>
              </a:rPr>
              <a:t>Return to UK		06/27/19</a:t>
            </a:r>
          </a:p>
          <a:p>
            <a:pPr marL="407194" indent="-271463">
              <a:spcBef>
                <a:spcPts val="0"/>
              </a:spcBef>
              <a:buSzPct val="100000"/>
              <a:buFont typeface="Verdana" panose="020B0604030504040204" pitchFamily="34" charset="0"/>
              <a:buChar char="–"/>
            </a:pPr>
            <a:r>
              <a:rPr lang="en-US" sz="1200" dirty="0">
                <a:solidFill>
                  <a:schemeClr val="bg1"/>
                </a:solidFill>
              </a:rPr>
              <a:t>UK Flights		6/28-6/30</a:t>
            </a:r>
          </a:p>
          <a:p>
            <a:pPr marL="407194" indent="-271463">
              <a:spcBef>
                <a:spcPts val="0"/>
              </a:spcBef>
              <a:buSzPct val="100000"/>
              <a:buFont typeface="Verdana" panose="020B0604030504040204" pitchFamily="34" charset="0"/>
              <a:buChar char="–"/>
            </a:pPr>
            <a:r>
              <a:rPr lang="en-US" sz="1200" dirty="0">
                <a:solidFill>
                  <a:schemeClr val="bg1"/>
                </a:solidFill>
              </a:rPr>
              <a:t>All data processed to L2 	03/20/20</a:t>
            </a:r>
          </a:p>
        </p:txBody>
      </p:sp>
      <p:pic>
        <p:nvPicPr>
          <p:cNvPr id="10" name="Picture 9">
            <a:extLst>
              <a:ext uri="{FF2B5EF4-FFF2-40B4-BE49-F238E27FC236}">
                <a16:creationId xmlns:a16="http://schemas.microsoft.com/office/drawing/2014/main" id="{821FED2D-606A-6843-890C-4F1AA43A87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2477" y="2426446"/>
            <a:ext cx="4394264" cy="2416103"/>
          </a:xfrm>
          <a:prstGeom prst="rect">
            <a:avLst/>
          </a:prstGeom>
        </p:spPr>
      </p:pic>
      <p:pic>
        <p:nvPicPr>
          <p:cNvPr id="11" name="Picture 10">
            <a:extLst>
              <a:ext uri="{FF2B5EF4-FFF2-40B4-BE49-F238E27FC236}">
                <a16:creationId xmlns:a16="http://schemas.microsoft.com/office/drawing/2014/main" id="{5C9537FC-6976-5842-B57B-5B9355E462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6785" y="737877"/>
            <a:ext cx="1180551" cy="1632404"/>
          </a:xfrm>
          <a:prstGeom prst="rect">
            <a:avLst/>
          </a:prstGeom>
        </p:spPr>
      </p:pic>
      <p:pic>
        <p:nvPicPr>
          <p:cNvPr id="12" name="Picture 13">
            <a:extLst>
              <a:ext uri="{FF2B5EF4-FFF2-40B4-BE49-F238E27FC236}">
                <a16:creationId xmlns:a16="http://schemas.microsoft.com/office/drawing/2014/main" id="{F0B2B786-BBB7-2042-A022-AB2594ED11CA}"/>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bwMode="auto">
          <a:xfrm>
            <a:off x="4672477" y="788677"/>
            <a:ext cx="2996328" cy="155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21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159" y="2947"/>
            <a:ext cx="7214606" cy="738664"/>
          </a:xfrm>
        </p:spPr>
        <p:txBody>
          <a:bodyPr/>
          <a:lstStyle/>
          <a:p>
            <a:r>
              <a:rPr lang="en-US" sz="2100" b="1" dirty="0">
                <a:solidFill>
                  <a:srgbClr val="FFFF00"/>
                </a:solidFill>
                <a:effectLst>
                  <a:outerShdw blurRad="38100" dist="38100" dir="2700000" algn="tl">
                    <a:srgbClr val="000000">
                      <a:alpha val="43137"/>
                    </a:srgbClr>
                  </a:outerShdw>
                </a:effectLst>
              </a:rPr>
              <a:t>Joint 2020 Tropical ESA and NASA Aeolus Validation and Science Campaign (postponed to 2021)</a:t>
            </a:r>
          </a:p>
        </p:txBody>
      </p:sp>
      <p:sp>
        <p:nvSpPr>
          <p:cNvPr id="3" name="Content Placeholder 2"/>
          <p:cNvSpPr>
            <a:spLocks noGrp="1"/>
          </p:cNvSpPr>
          <p:nvPr>
            <p:ph idx="1"/>
          </p:nvPr>
        </p:nvSpPr>
        <p:spPr>
          <a:xfrm>
            <a:off x="127868" y="741032"/>
            <a:ext cx="5375514" cy="4293804"/>
          </a:xfrm>
        </p:spPr>
        <p:txBody>
          <a:bodyPr/>
          <a:lstStyle/>
          <a:p>
            <a:pPr marL="214313" indent="-214313"/>
            <a:r>
              <a:rPr lang="en-US" sz="1200" dirty="0">
                <a:solidFill>
                  <a:schemeClr val="bg1"/>
                </a:solidFill>
              </a:rPr>
              <a:t>Building on the </a:t>
            </a:r>
            <a:r>
              <a:rPr lang="en-US" sz="1200" dirty="0" err="1">
                <a:solidFill>
                  <a:schemeClr val="bg1"/>
                </a:solidFill>
              </a:rPr>
              <a:t>Windval</a:t>
            </a:r>
            <a:r>
              <a:rPr lang="en-US" sz="1200" dirty="0">
                <a:solidFill>
                  <a:schemeClr val="bg1"/>
                </a:solidFill>
              </a:rPr>
              <a:t>-I/</a:t>
            </a:r>
            <a:r>
              <a:rPr lang="en-US" sz="1200" dirty="0" err="1">
                <a:solidFill>
                  <a:schemeClr val="bg1"/>
                </a:solidFill>
              </a:rPr>
              <a:t>Polarwinds</a:t>
            </a:r>
            <a:r>
              <a:rPr lang="en-US" sz="1200" dirty="0">
                <a:solidFill>
                  <a:schemeClr val="bg1"/>
                </a:solidFill>
              </a:rPr>
              <a:t>-II campaign in 2015, NASA CPEX 2017 campaign and upgraded NASA DAWN lidar instrument &amp; test flights in 2019</a:t>
            </a:r>
          </a:p>
          <a:p>
            <a:pPr marL="214313" indent="-214313"/>
            <a:r>
              <a:rPr lang="en-US" sz="1200" dirty="0">
                <a:solidFill>
                  <a:schemeClr val="bg1"/>
                </a:solidFill>
              </a:rPr>
              <a:t>Objective to provide correlative observation between Aeolus and the airborne wind </a:t>
            </a:r>
            <a:r>
              <a:rPr lang="en-US" sz="1200" dirty="0" err="1">
                <a:solidFill>
                  <a:schemeClr val="bg1"/>
                </a:solidFill>
              </a:rPr>
              <a:t>lidar</a:t>
            </a:r>
            <a:r>
              <a:rPr lang="en-US" sz="1200" dirty="0">
                <a:solidFill>
                  <a:schemeClr val="bg1"/>
                </a:solidFill>
              </a:rPr>
              <a:t> instruments supporting Aeolus Validation, including Aeolus response calibration and observations over varying albedos</a:t>
            </a:r>
          </a:p>
          <a:p>
            <a:pPr marL="214313" lvl="1" indent="-214313">
              <a:lnSpc>
                <a:spcPct val="100000"/>
              </a:lnSpc>
              <a:spcBef>
                <a:spcPts val="750"/>
              </a:spcBef>
              <a:buSzPct val="150000"/>
              <a:buFont typeface="Arial" panose="020B0604020202020204" pitchFamily="34" charset="0"/>
              <a:buChar char="•"/>
            </a:pPr>
            <a:r>
              <a:rPr lang="en-US" sz="1200" dirty="0">
                <a:solidFill>
                  <a:schemeClr val="bg1"/>
                </a:solidFill>
              </a:rPr>
              <a:t>Focus on tropical wind systems (e.g., Easterly Waves, ITCZ),  aerosols, (e.g., Sahara dust), tropical clouds systems, convection and </a:t>
            </a:r>
            <a:r>
              <a:rPr lang="en-US" sz="1200" dirty="0" err="1">
                <a:solidFill>
                  <a:schemeClr val="bg1"/>
                </a:solidFill>
              </a:rPr>
              <a:t>organisation</a:t>
            </a:r>
            <a:endParaRPr lang="en-US" sz="1200" dirty="0">
              <a:solidFill>
                <a:schemeClr val="bg1"/>
              </a:solidFill>
            </a:endParaRPr>
          </a:p>
          <a:p>
            <a:pPr marL="214313" lvl="1" indent="-214313">
              <a:lnSpc>
                <a:spcPct val="100000"/>
              </a:lnSpc>
              <a:spcBef>
                <a:spcPts val="750"/>
              </a:spcBef>
              <a:buSzPct val="150000"/>
              <a:buFont typeface="Arial" panose="020B0604020202020204" pitchFamily="34" charset="0"/>
              <a:buChar char="•"/>
            </a:pPr>
            <a:r>
              <a:rPr lang="en-US" sz="1200" dirty="0">
                <a:solidFill>
                  <a:schemeClr val="bg1"/>
                </a:solidFill>
              </a:rPr>
              <a:t>Campaign from Cape Verde for the specific investigation of the Saharan Air Layer (SAL), African Easterly Waves and Jets (AEJ), Tropical Easterly Jet (TEJ, 10 km), deep convection in ITCZ</a:t>
            </a:r>
          </a:p>
          <a:p>
            <a:pPr marL="214313" lvl="1" indent="-214313">
              <a:lnSpc>
                <a:spcPct val="100000"/>
              </a:lnSpc>
              <a:spcBef>
                <a:spcPts val="750"/>
              </a:spcBef>
              <a:buSzPct val="150000"/>
              <a:buFont typeface="Arial" panose="020B0604020202020204" pitchFamily="34" charset="0"/>
              <a:buChar char="•"/>
            </a:pPr>
            <a:r>
              <a:rPr lang="en-US" sz="1200" dirty="0">
                <a:solidFill>
                  <a:schemeClr val="bg1"/>
                </a:solidFill>
              </a:rPr>
              <a:t>International collaboration DLR Falcon-20, NASA DC-8 and additional aircraft with (wind) lidar payloads and in-situ instruments, and ground based measurements activities with strong aerosol component</a:t>
            </a:r>
          </a:p>
          <a:p>
            <a:pPr marL="214313" lvl="1" indent="-214313">
              <a:lnSpc>
                <a:spcPct val="100000"/>
              </a:lnSpc>
              <a:spcBef>
                <a:spcPts val="750"/>
              </a:spcBef>
              <a:buSzPct val="150000"/>
              <a:buFont typeface="Arial" panose="020B0604020202020204" pitchFamily="34" charset="0"/>
              <a:buChar char="•"/>
            </a:pPr>
            <a:r>
              <a:rPr lang="en-US" sz="1200" dirty="0">
                <a:solidFill>
                  <a:schemeClr val="bg1"/>
                </a:solidFill>
              </a:rPr>
              <a:t>Intensive field campaign period several weeks within mid-June to mid-August 2021</a:t>
            </a:r>
          </a:p>
        </p:txBody>
      </p:sp>
      <p:sp>
        <p:nvSpPr>
          <p:cNvPr id="56" name="TextBox 55">
            <a:extLst>
              <a:ext uri="{FF2B5EF4-FFF2-40B4-BE49-F238E27FC236}">
                <a16:creationId xmlns:a16="http://schemas.microsoft.com/office/drawing/2014/main" id="{2DBEA79C-0A24-6E4F-A142-665C675FC0D0}"/>
              </a:ext>
            </a:extLst>
          </p:cNvPr>
          <p:cNvSpPr txBox="1"/>
          <p:nvPr/>
        </p:nvSpPr>
        <p:spPr>
          <a:xfrm rot="16200000">
            <a:off x="8143552" y="3741964"/>
            <a:ext cx="1377300" cy="219291"/>
          </a:xfrm>
          <a:prstGeom prst="rect">
            <a:avLst/>
          </a:prstGeom>
          <a:noFill/>
        </p:spPr>
        <p:txBody>
          <a:bodyPr wrap="none" rtlCol="0">
            <a:spAutoFit/>
          </a:bodyPr>
          <a:lstStyle/>
          <a:p>
            <a:r>
              <a:rPr lang="en-US" sz="825" dirty="0">
                <a:latin typeface="Arial" charset="0"/>
                <a:ea typeface="Arial" charset="0"/>
                <a:cs typeface="Arial" charset="0"/>
              </a:rPr>
              <a:t>19/20 nodal </a:t>
            </a:r>
            <a:r>
              <a:rPr lang="en-US" sz="825" dirty="0" err="1">
                <a:latin typeface="Arial" charset="0"/>
                <a:ea typeface="Arial" charset="0"/>
                <a:cs typeface="Arial" charset="0"/>
              </a:rPr>
              <a:t>syc</a:t>
            </a:r>
            <a:r>
              <a:rPr lang="en-US" sz="825" dirty="0">
                <a:latin typeface="Arial" charset="0"/>
                <a:ea typeface="Arial" charset="0"/>
                <a:cs typeface="Arial" charset="0"/>
              </a:rPr>
              <a:t> Scenario</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5020" y="730070"/>
            <a:ext cx="2885114" cy="161804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7008" y="2403543"/>
            <a:ext cx="3736047" cy="2287439"/>
          </a:xfrm>
          <a:prstGeom prst="rect">
            <a:avLst/>
          </a:prstGeom>
        </p:spPr>
      </p:pic>
      <p:pic>
        <p:nvPicPr>
          <p:cNvPr id="57" name="Picture 56"/>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576268" y="2453830"/>
            <a:ext cx="567732" cy="516296"/>
          </a:xfrm>
          <a:prstGeom prst="rect">
            <a:avLst/>
          </a:prstGeom>
          <a:noFill/>
        </p:spPr>
      </p:pic>
    </p:spTree>
    <p:extLst>
      <p:ext uri="{BB962C8B-B14F-4D97-AF65-F5344CB8AC3E}">
        <p14:creationId xmlns:p14="http://schemas.microsoft.com/office/powerpoint/2010/main" val="8944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DC616-0F68-BF4C-9932-FE972DBF3721}"/>
              </a:ext>
            </a:extLst>
          </p:cNvPr>
          <p:cNvSpPr>
            <a:spLocks noGrp="1"/>
          </p:cNvSpPr>
          <p:nvPr>
            <p:ph type="title"/>
          </p:nvPr>
        </p:nvSpPr>
        <p:spPr>
          <a:xfrm>
            <a:off x="706900" y="105929"/>
            <a:ext cx="7399242" cy="415498"/>
          </a:xfrm>
        </p:spPr>
        <p:txBody>
          <a:bodyPr/>
          <a:lstStyle/>
          <a:p>
            <a:pPr algn="ctr"/>
            <a:r>
              <a:rPr lang="en-US" sz="2100" b="1" dirty="0">
                <a:solidFill>
                  <a:srgbClr val="FFFF00"/>
                </a:solidFill>
                <a:effectLst>
                  <a:outerShdw blurRad="38100" dist="38100" dir="2700000" algn="tl">
                    <a:srgbClr val="000000">
                      <a:alpha val="43137"/>
                    </a:srgbClr>
                  </a:outerShdw>
                </a:effectLst>
              </a:rPr>
              <a:t>CPEX-AW as Part of ESA Tropical Campaign (now 2021)</a:t>
            </a:r>
          </a:p>
        </p:txBody>
      </p:sp>
      <p:sp>
        <p:nvSpPr>
          <p:cNvPr id="9" name="Content Placeholder 1">
            <a:extLst>
              <a:ext uri="{FF2B5EF4-FFF2-40B4-BE49-F238E27FC236}">
                <a16:creationId xmlns:a16="http://schemas.microsoft.com/office/drawing/2014/main" id="{EB80F933-51F2-8E4C-96C4-89A46DD60590}"/>
              </a:ext>
            </a:extLst>
          </p:cNvPr>
          <p:cNvSpPr>
            <a:spLocks noGrp="1"/>
          </p:cNvSpPr>
          <p:nvPr>
            <p:ph idx="1"/>
          </p:nvPr>
        </p:nvSpPr>
        <p:spPr>
          <a:xfrm>
            <a:off x="3725199" y="3061755"/>
            <a:ext cx="5418801" cy="1924475"/>
          </a:xfrm>
          <a:noFill/>
        </p:spPr>
        <p:txBody>
          <a:bodyPr>
            <a:normAutofit fontScale="32500" lnSpcReduction="20000"/>
          </a:bodyPr>
          <a:lstStyle/>
          <a:p>
            <a:pPr marL="133350" indent="0" algn="ctr">
              <a:spcAft>
                <a:spcPts val="450"/>
              </a:spcAft>
              <a:buNone/>
            </a:pPr>
            <a:r>
              <a:rPr lang="en-US" sz="3675" b="1" u="sng" dirty="0">
                <a:solidFill>
                  <a:srgbClr val="26B181"/>
                </a:solidFill>
                <a:effectLst>
                  <a:outerShdw blurRad="38100" dist="38100" dir="2700000" algn="tl">
                    <a:srgbClr val="000000">
                      <a:alpha val="43137"/>
                    </a:srgbClr>
                  </a:outerShdw>
                </a:effectLst>
              </a:rPr>
              <a:t>NASA Contribution: Convective Processes Experiment-Aerosols &amp; Winds (CPEX-AW)</a:t>
            </a:r>
            <a:endParaRPr lang="en-US" sz="1650" b="1" u="sng" dirty="0">
              <a:solidFill>
                <a:srgbClr val="26B181"/>
              </a:solidFill>
              <a:effectLst>
                <a:outerShdw blurRad="38100" dist="38100" dir="2700000" algn="tl">
                  <a:srgbClr val="000000">
                    <a:alpha val="43137"/>
                  </a:srgbClr>
                </a:outerShdw>
              </a:effectLst>
            </a:endParaRPr>
          </a:p>
          <a:p>
            <a:pPr marL="534591" indent="-263129">
              <a:spcBef>
                <a:spcPts val="300"/>
              </a:spcBef>
              <a:buNone/>
            </a:pPr>
            <a:r>
              <a:rPr lang="en-US" sz="3225" b="1" dirty="0">
                <a:solidFill>
                  <a:srgbClr val="FFFF00"/>
                </a:solidFill>
              </a:rPr>
              <a:t>Confirmed Instruments on NASA’s DC-8 Aircraft:</a:t>
            </a:r>
          </a:p>
          <a:p>
            <a:pPr marL="534591" indent="-263129">
              <a:spcBef>
                <a:spcPts val="300"/>
              </a:spcBef>
            </a:pPr>
            <a:r>
              <a:rPr lang="en-US" sz="3225" dirty="0">
                <a:solidFill>
                  <a:schemeClr val="accent1">
                    <a:lumMod val="20000"/>
                    <a:lumOff val="80000"/>
                  </a:schemeClr>
                </a:solidFill>
              </a:rPr>
              <a:t>DAWN: </a:t>
            </a:r>
            <a:r>
              <a:rPr lang="en-US" sz="3225" dirty="0">
                <a:solidFill>
                  <a:srgbClr val="FFFF00"/>
                </a:solidFill>
              </a:rPr>
              <a:t>(Doppler Aerosol </a:t>
            </a:r>
            <a:r>
              <a:rPr lang="en-US" sz="3225" dirty="0" err="1">
                <a:solidFill>
                  <a:srgbClr val="FFFF00"/>
                </a:solidFill>
              </a:rPr>
              <a:t>WiNd</a:t>
            </a:r>
            <a:r>
              <a:rPr lang="en-US" sz="3225" dirty="0">
                <a:solidFill>
                  <a:srgbClr val="FFFF00"/>
                </a:solidFill>
              </a:rPr>
              <a:t> lidar) </a:t>
            </a:r>
          </a:p>
          <a:p>
            <a:pPr marL="534591" indent="-263129">
              <a:spcBef>
                <a:spcPts val="300"/>
              </a:spcBef>
            </a:pPr>
            <a:r>
              <a:rPr lang="en-US" sz="3225" dirty="0">
                <a:solidFill>
                  <a:schemeClr val="accent1">
                    <a:lumMod val="20000"/>
                    <a:lumOff val="80000"/>
                  </a:schemeClr>
                </a:solidFill>
              </a:rPr>
              <a:t>HALO: </a:t>
            </a:r>
            <a:r>
              <a:rPr lang="en-US" sz="3225" dirty="0">
                <a:solidFill>
                  <a:srgbClr val="FFFF00"/>
                </a:solidFill>
              </a:rPr>
              <a:t>(High Altitude Lidar Observatory)</a:t>
            </a:r>
          </a:p>
          <a:p>
            <a:pPr marL="534591" indent="-263129">
              <a:spcBef>
                <a:spcPts val="300"/>
              </a:spcBef>
            </a:pPr>
            <a:r>
              <a:rPr lang="en-US" sz="3225" dirty="0">
                <a:solidFill>
                  <a:schemeClr val="accent1">
                    <a:lumMod val="20000"/>
                    <a:lumOff val="80000"/>
                  </a:schemeClr>
                </a:solidFill>
              </a:rPr>
              <a:t>Dropsondes</a:t>
            </a:r>
            <a:r>
              <a:rPr lang="en-US" sz="3225" dirty="0">
                <a:solidFill>
                  <a:srgbClr val="1400FF"/>
                </a:solidFill>
              </a:rPr>
              <a:t>:</a:t>
            </a:r>
          </a:p>
          <a:p>
            <a:pPr marL="534591" indent="-263129">
              <a:spcBef>
                <a:spcPts val="300"/>
              </a:spcBef>
            </a:pPr>
            <a:r>
              <a:rPr lang="en-US" sz="3225" dirty="0">
                <a:solidFill>
                  <a:schemeClr val="accent1">
                    <a:lumMod val="20000"/>
                    <a:lumOff val="80000"/>
                  </a:schemeClr>
                </a:solidFill>
              </a:rPr>
              <a:t>APR-3: </a:t>
            </a:r>
            <a:r>
              <a:rPr lang="en-US" sz="3225" dirty="0">
                <a:solidFill>
                  <a:srgbClr val="FFFF00"/>
                </a:solidFill>
              </a:rPr>
              <a:t>(Airborne Precipitation &amp; Cloud Radar 3rd Gen.)</a:t>
            </a:r>
          </a:p>
          <a:p>
            <a:pPr marL="534591" indent="-263129">
              <a:spcBef>
                <a:spcPts val="300"/>
              </a:spcBef>
            </a:pPr>
            <a:r>
              <a:rPr lang="en-US" sz="3225" dirty="0">
                <a:solidFill>
                  <a:schemeClr val="accent1">
                    <a:lumMod val="20000"/>
                    <a:lumOff val="80000"/>
                  </a:schemeClr>
                </a:solidFill>
              </a:rPr>
              <a:t>HAMSR: </a:t>
            </a:r>
            <a:r>
              <a:rPr lang="en-US" sz="3225" dirty="0">
                <a:solidFill>
                  <a:srgbClr val="FFFF00"/>
                </a:solidFill>
              </a:rPr>
              <a:t>(High Altitude Monolithic Microwave integrated Circuit (MMIC) Sounding Radiometer) </a:t>
            </a:r>
          </a:p>
        </p:txBody>
      </p:sp>
      <p:pic>
        <p:nvPicPr>
          <p:cNvPr id="8" name="Picture 7">
            <a:extLst>
              <a:ext uri="{FF2B5EF4-FFF2-40B4-BE49-F238E27FC236}">
                <a16:creationId xmlns:a16="http://schemas.microsoft.com/office/drawing/2014/main" id="{FAC7ECCC-AECE-894A-A9A0-DF0BDC8EC0D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955552" y="558064"/>
            <a:ext cx="4856282" cy="2503690"/>
          </a:xfrm>
          <a:prstGeom prst="rect">
            <a:avLst/>
          </a:prstGeom>
        </p:spPr>
      </p:pic>
      <p:cxnSp>
        <p:nvCxnSpPr>
          <p:cNvPr id="6" name="Straight Arrow Connector 5">
            <a:extLst>
              <a:ext uri="{FF2B5EF4-FFF2-40B4-BE49-F238E27FC236}">
                <a16:creationId xmlns:a16="http://schemas.microsoft.com/office/drawing/2014/main" id="{7F387722-35B5-D946-ACB3-BCC180AABB42}"/>
              </a:ext>
            </a:extLst>
          </p:cNvPr>
          <p:cNvCxnSpPr>
            <a:cxnSpLocks/>
            <a:endCxn id="8" idx="2"/>
          </p:cNvCxnSpPr>
          <p:nvPr/>
        </p:nvCxnSpPr>
        <p:spPr>
          <a:xfrm flipH="1">
            <a:off x="6383692" y="2545675"/>
            <a:ext cx="1195967" cy="516079"/>
          </a:xfrm>
          <a:prstGeom prst="straightConnector1">
            <a:avLst/>
          </a:prstGeom>
          <a:ln w="34925">
            <a:solidFill>
              <a:srgbClr val="26B18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Screen Shot 2018-05-15 at 18.39.32.png">
            <a:extLst>
              <a:ext uri="{FF2B5EF4-FFF2-40B4-BE49-F238E27FC236}">
                <a16:creationId xmlns:a16="http://schemas.microsoft.com/office/drawing/2014/main" id="{869803D0-411E-CA4F-9702-1184A73D908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176" y="558065"/>
            <a:ext cx="3000812" cy="2630577"/>
          </a:xfrm>
          <a:prstGeom prst="rect">
            <a:avLst/>
          </a:prstGeom>
          <a:solidFill>
            <a:schemeClr val="bg1"/>
          </a:solidFill>
        </p:spPr>
      </p:pic>
      <p:grpSp>
        <p:nvGrpSpPr>
          <p:cNvPr id="3" name="Group 2"/>
          <p:cNvGrpSpPr/>
          <p:nvPr/>
        </p:nvGrpSpPr>
        <p:grpSpPr>
          <a:xfrm>
            <a:off x="706900" y="3230773"/>
            <a:ext cx="2602807" cy="1818524"/>
            <a:chOff x="998347" y="4053291"/>
            <a:chExt cx="3192283" cy="2297204"/>
          </a:xfrm>
        </p:grpSpPr>
        <p:pic>
          <p:nvPicPr>
            <p:cNvPr id="27" name="Picture 26">
              <a:extLst>
                <a:ext uri="{FF2B5EF4-FFF2-40B4-BE49-F238E27FC236}">
                  <a16:creationId xmlns:a16="http://schemas.microsoft.com/office/drawing/2014/main" id="{4B4BAA96-CE86-8247-B84F-2DED341779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8347" y="4053291"/>
              <a:ext cx="3192283" cy="2297204"/>
            </a:xfrm>
            <a:prstGeom prst="rect">
              <a:avLst/>
            </a:prstGeom>
          </p:spPr>
        </p:pic>
        <p:sp>
          <p:nvSpPr>
            <p:cNvPr id="28" name="TextBox 27">
              <a:extLst>
                <a:ext uri="{FF2B5EF4-FFF2-40B4-BE49-F238E27FC236}">
                  <a16:creationId xmlns:a16="http://schemas.microsoft.com/office/drawing/2014/main" id="{1427A6B4-B7C0-1946-AD12-DCB2CE1D6D35}"/>
                </a:ext>
              </a:extLst>
            </p:cNvPr>
            <p:cNvSpPr txBox="1"/>
            <p:nvPr/>
          </p:nvSpPr>
          <p:spPr>
            <a:xfrm>
              <a:off x="998347" y="4061453"/>
              <a:ext cx="2988048" cy="437390"/>
            </a:xfrm>
            <a:prstGeom prst="rect">
              <a:avLst/>
            </a:prstGeom>
            <a:solidFill>
              <a:schemeClr val="bg1"/>
            </a:solidFill>
          </p:spPr>
          <p:txBody>
            <a:bodyPr wrap="square" rtlCol="0">
              <a:spAutoFit/>
            </a:bodyPr>
            <a:lstStyle/>
            <a:p>
              <a:pPr algn="ctr" defTabSz="685800" fontAlgn="auto">
                <a:spcBef>
                  <a:spcPts val="0"/>
                </a:spcBef>
                <a:spcAft>
                  <a:spcPts val="0"/>
                </a:spcAft>
                <a:defRPr/>
              </a:pPr>
              <a:r>
                <a:rPr lang="en-US" sz="825" b="1" dirty="0">
                  <a:solidFill>
                    <a:srgbClr val="FF943E"/>
                  </a:solidFill>
                  <a:latin typeface="Calibri" panose="020F0502020204030204"/>
                </a:rPr>
                <a:t>DAWN</a:t>
              </a:r>
              <a:r>
                <a:rPr lang="en-US" sz="825" b="1" dirty="0">
                  <a:solidFill>
                    <a:srgbClr val="0018FF"/>
                  </a:solidFill>
                  <a:latin typeface="Calibri" panose="020F0502020204030204"/>
                </a:rPr>
                <a:t> </a:t>
              </a:r>
              <a:r>
                <a:rPr lang="en-US" sz="825" b="1" dirty="0">
                  <a:solidFill>
                    <a:prstClr val="black"/>
                  </a:solidFill>
                  <a:latin typeface="Calibri" panose="020F0502020204030204"/>
                </a:rPr>
                <a:t>Projected Onto </a:t>
              </a:r>
              <a:r>
                <a:rPr lang="en-US" sz="825" b="1" dirty="0">
                  <a:solidFill>
                    <a:srgbClr val="5B9BD5">
                      <a:lumMod val="75000"/>
                    </a:srgbClr>
                  </a:solidFill>
                  <a:latin typeface="Calibri" panose="020F0502020204030204"/>
                </a:rPr>
                <a:t>Aeolus</a:t>
              </a:r>
              <a:r>
                <a:rPr lang="en-US" sz="825" b="1" dirty="0">
                  <a:solidFill>
                    <a:prstClr val="black"/>
                  </a:solidFill>
                  <a:latin typeface="Calibri" panose="020F0502020204030204"/>
                </a:rPr>
                <a:t> Line of Sight Wind and Compared With </a:t>
              </a:r>
              <a:r>
                <a:rPr lang="en-US" sz="825" b="1" dirty="0">
                  <a:solidFill>
                    <a:srgbClr val="5B9BD5">
                      <a:lumMod val="75000"/>
                    </a:srgbClr>
                  </a:solidFill>
                  <a:latin typeface="Calibri" panose="020F0502020204030204"/>
                </a:rPr>
                <a:t>Aeolus </a:t>
              </a:r>
              <a:r>
                <a:rPr lang="en-US" sz="825" b="1" dirty="0">
                  <a:solidFill>
                    <a:prstClr val="black"/>
                  </a:solidFill>
                  <a:latin typeface="Calibri" panose="020F0502020204030204"/>
                </a:rPr>
                <a:t>LOS</a:t>
              </a:r>
            </a:p>
          </p:txBody>
        </p:sp>
      </p:grpSp>
      <p:sp>
        <p:nvSpPr>
          <p:cNvPr id="30" name="Rectangle 29">
            <a:extLst>
              <a:ext uri="{FF2B5EF4-FFF2-40B4-BE49-F238E27FC236}">
                <a16:creationId xmlns:a16="http://schemas.microsoft.com/office/drawing/2014/main" id="{FDF02629-03AB-954F-8277-C5A34E78B168}"/>
              </a:ext>
            </a:extLst>
          </p:cNvPr>
          <p:cNvSpPr/>
          <p:nvPr/>
        </p:nvSpPr>
        <p:spPr>
          <a:xfrm>
            <a:off x="7979206" y="558063"/>
            <a:ext cx="832628" cy="338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DF02629-03AB-954F-8277-C5A34E78B168}"/>
              </a:ext>
            </a:extLst>
          </p:cNvPr>
          <p:cNvSpPr/>
          <p:nvPr/>
        </p:nvSpPr>
        <p:spPr>
          <a:xfrm>
            <a:off x="3955551" y="2956810"/>
            <a:ext cx="1116355" cy="10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DF02629-03AB-954F-8277-C5A34E78B168}"/>
              </a:ext>
            </a:extLst>
          </p:cNvPr>
          <p:cNvSpPr/>
          <p:nvPr/>
        </p:nvSpPr>
        <p:spPr>
          <a:xfrm>
            <a:off x="8365937" y="3006774"/>
            <a:ext cx="445896" cy="54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67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52F827F-17D6-284C-93AC-B4EF89BB5CC4}"/>
              </a:ext>
            </a:extLst>
          </p:cNvPr>
          <p:cNvSpPr txBox="1">
            <a:spLocks/>
          </p:cNvSpPr>
          <p:nvPr/>
        </p:nvSpPr>
        <p:spPr>
          <a:xfrm>
            <a:off x="255351" y="63914"/>
            <a:ext cx="8382811" cy="52969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fontAlgn="auto">
              <a:spcAft>
                <a:spcPts val="0"/>
              </a:spcAft>
              <a:defRPr/>
            </a:pPr>
            <a:endParaRPr lang="en-US" sz="2700" b="1" dirty="0">
              <a:solidFill>
                <a:prstClr val="black"/>
              </a:solidFill>
              <a:effectLst>
                <a:outerShdw blurRad="38100" dist="38100" dir="2700000" algn="tl">
                  <a:srgbClr val="000000">
                    <a:alpha val="43137"/>
                  </a:srgbClr>
                </a:outerShdw>
              </a:effectLst>
              <a:latin typeface="Calibri" panose="020F0502020204030204"/>
            </a:endParaRPr>
          </a:p>
        </p:txBody>
      </p:sp>
      <p:pic>
        <p:nvPicPr>
          <p:cNvPr id="4" name="Picture 3">
            <a:extLst>
              <a:ext uri="{FF2B5EF4-FFF2-40B4-BE49-F238E27FC236}">
                <a16:creationId xmlns:a16="http://schemas.microsoft.com/office/drawing/2014/main" id="{EE288624-A9BC-4647-B691-256E011EAA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577" y="600808"/>
            <a:ext cx="7717163" cy="4374738"/>
          </a:xfrm>
          <a:prstGeom prst="rect">
            <a:avLst/>
          </a:prstGeom>
        </p:spPr>
      </p:pic>
      <p:sp>
        <p:nvSpPr>
          <p:cNvPr id="2" name="Title 1"/>
          <p:cNvSpPr>
            <a:spLocks noGrp="1"/>
          </p:cNvSpPr>
          <p:nvPr>
            <p:ph type="title"/>
          </p:nvPr>
        </p:nvSpPr>
        <p:spPr>
          <a:xfrm>
            <a:off x="729577" y="63272"/>
            <a:ext cx="7795260" cy="415498"/>
          </a:xfrm>
        </p:spPr>
        <p:txBody>
          <a:bodyPr/>
          <a:lstStyle/>
          <a:p>
            <a:r>
              <a:rPr lang="en-US" sz="2100" b="1" dirty="0">
                <a:solidFill>
                  <a:srgbClr val="FFFF00"/>
                </a:solidFill>
                <a:effectLst>
                  <a:outerShdw blurRad="38100" dist="38100" dir="2700000" algn="tl">
                    <a:srgbClr val="000000">
                      <a:alpha val="43137"/>
                    </a:srgbClr>
                  </a:outerShdw>
                </a:effectLst>
              </a:rPr>
              <a:t>ESA/NASA </a:t>
            </a:r>
            <a:r>
              <a:rPr lang="en-US" sz="2100" b="1" dirty="0" err="1">
                <a:solidFill>
                  <a:srgbClr val="FFFF00"/>
                </a:solidFill>
                <a:effectLst>
                  <a:outerShdw blurRad="38100" dist="38100" dir="2700000" algn="tl">
                    <a:srgbClr val="000000">
                      <a:alpha val="43137"/>
                    </a:srgbClr>
                  </a:outerShdw>
                </a:effectLst>
              </a:rPr>
              <a:t>Pandonia</a:t>
            </a:r>
            <a:r>
              <a:rPr lang="en-US" sz="2100" b="1" dirty="0">
                <a:solidFill>
                  <a:srgbClr val="FFFF00"/>
                </a:solidFill>
                <a:effectLst>
                  <a:outerShdw blurRad="38100" dist="38100" dir="2700000" algn="tl">
                    <a:srgbClr val="000000">
                      <a:alpha val="43137"/>
                    </a:srgbClr>
                  </a:outerShdw>
                </a:effectLst>
              </a:rPr>
              <a:t> Global Network</a:t>
            </a:r>
          </a:p>
        </p:txBody>
      </p:sp>
    </p:spTree>
    <p:extLst>
      <p:ext uri="{BB962C8B-B14F-4D97-AF65-F5344CB8AC3E}">
        <p14:creationId xmlns:p14="http://schemas.microsoft.com/office/powerpoint/2010/main" val="141719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20DB1F-A092-4B4F-A23B-A9CB0F5C97D3}"/>
              </a:ext>
            </a:extLst>
          </p:cNvPr>
          <p:cNvSpPr/>
          <p:nvPr/>
        </p:nvSpPr>
        <p:spPr bwMode="auto">
          <a:xfrm>
            <a:off x="3755801" y="1351713"/>
            <a:ext cx="5194847" cy="3707797"/>
          </a:xfrm>
          <a:prstGeom prst="rect">
            <a:avLst/>
          </a:prstGeom>
          <a:solidFill>
            <a:schemeClr val="bg1">
              <a:alpha val="75000"/>
            </a:schemeClr>
          </a:solidFill>
          <a:ln w="38100" cap="flat" cmpd="sng" algn="ctr">
            <a:solidFill>
              <a:schemeClr val="tx1">
                <a:lumMod val="65000"/>
                <a:lumOff val="3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4610"/>
            <a:endParaRPr lang="en-US" sz="1275">
              <a:latin typeface="+mj-lt"/>
              <a:cs typeface="Arial" pitchFamily="34" charset="0"/>
            </a:endParaRPr>
          </a:p>
        </p:txBody>
      </p:sp>
      <p:sp>
        <p:nvSpPr>
          <p:cNvPr id="4" name="TextBox 3">
            <a:extLst>
              <a:ext uri="{FF2B5EF4-FFF2-40B4-BE49-F238E27FC236}">
                <a16:creationId xmlns:a16="http://schemas.microsoft.com/office/drawing/2014/main" id="{DEEAFB37-9A27-EA43-9A3B-EC8305452C2E}"/>
              </a:ext>
            </a:extLst>
          </p:cNvPr>
          <p:cNvSpPr txBox="1"/>
          <p:nvPr/>
        </p:nvSpPr>
        <p:spPr>
          <a:xfrm>
            <a:off x="197512" y="494712"/>
            <a:ext cx="8861078" cy="646331"/>
          </a:xfrm>
          <a:prstGeom prst="rect">
            <a:avLst/>
          </a:prstGeom>
          <a:noFill/>
        </p:spPr>
        <p:txBody>
          <a:bodyPr wrap="square" rtlCol="0">
            <a:spAutoFit/>
          </a:bodyPr>
          <a:lstStyle/>
          <a:p>
            <a:r>
              <a:rPr lang="en-US" sz="1200" b="1" dirty="0">
                <a:solidFill>
                  <a:schemeClr val="bg1"/>
                </a:solidFill>
                <a:latin typeface="+mj-lt"/>
                <a:cs typeface="Calibri" panose="020F0502020204030204" pitchFamily="34" charset="0"/>
              </a:rPr>
              <a:t>Goal:</a:t>
            </a:r>
            <a:r>
              <a:rPr lang="en-US" sz="1050" dirty="0">
                <a:solidFill>
                  <a:schemeClr val="bg1"/>
                </a:solidFill>
                <a:latin typeface="+mj-lt"/>
                <a:cs typeface="Calibri" panose="020F0502020204030204" pitchFamily="34" charset="0"/>
              </a:rPr>
              <a:t> </a:t>
            </a:r>
            <a:r>
              <a:rPr lang="en-US" sz="1200" dirty="0">
                <a:solidFill>
                  <a:schemeClr val="bg1"/>
                </a:solidFill>
                <a:latin typeface="+mj-lt"/>
                <a:cs typeface="Calibri" panose="020F0502020204030204" pitchFamily="34" charset="0"/>
              </a:rPr>
              <a:t>Enhance validation &amp; exploitation of satellite salinity data across ESA &amp; NASA missions by combining expertise to provide a common validation framework &amp; interactive analysis tools for studying salinity processes in key dynamic regimes.</a:t>
            </a:r>
          </a:p>
        </p:txBody>
      </p:sp>
      <p:sp>
        <p:nvSpPr>
          <p:cNvPr id="7" name="Rectangle 6">
            <a:extLst>
              <a:ext uri="{FF2B5EF4-FFF2-40B4-BE49-F238E27FC236}">
                <a16:creationId xmlns:a16="http://schemas.microsoft.com/office/drawing/2014/main" id="{D40A93D8-6A91-A347-A278-D06E933B3A96}"/>
              </a:ext>
            </a:extLst>
          </p:cNvPr>
          <p:cNvSpPr/>
          <p:nvPr/>
        </p:nvSpPr>
        <p:spPr>
          <a:xfrm>
            <a:off x="3592969" y="1358537"/>
            <a:ext cx="5306240" cy="3693319"/>
          </a:xfrm>
          <a:prstGeom prst="rect">
            <a:avLst/>
          </a:prstGeom>
        </p:spPr>
        <p:txBody>
          <a:bodyPr wrap="square">
            <a:spAutoFit/>
          </a:bodyPr>
          <a:lstStyle/>
          <a:p>
            <a:pPr lvl="1" defTabSz="684610">
              <a:spcBef>
                <a:spcPct val="50000"/>
              </a:spcBef>
              <a:buClr>
                <a:srgbClr val="800000"/>
              </a:buClr>
            </a:pPr>
            <a:r>
              <a:rPr lang="en-GB" b="1" dirty="0">
                <a:solidFill>
                  <a:srgbClr val="333399"/>
                </a:solidFill>
                <a:latin typeface="Calibri" panose="020F0502020204030204" pitchFamily="34" charset="0"/>
                <a:cs typeface="Calibri" panose="020F0502020204030204" pitchFamily="34" charset="0"/>
              </a:rPr>
              <a:t>Recent Progress:</a:t>
            </a:r>
          </a:p>
          <a:p>
            <a:pPr marL="611981" lvl="1" indent="-269081" defTabSz="684610">
              <a:spcBef>
                <a:spcPct val="50000"/>
              </a:spcBef>
              <a:buClr>
                <a:srgbClr val="800000"/>
              </a:buClr>
              <a:buFont typeface="Wingdings" pitchFamily="2" charset="2"/>
              <a:buChar char="Ø"/>
            </a:pPr>
            <a:r>
              <a:rPr lang="en-GB" sz="1050" dirty="0">
                <a:ea typeface="Arial Unicode MS" panose="020B0604020202020204" pitchFamily="34" charset="-128"/>
                <a:cs typeface="Arial Unicode MS" panose="020B0604020202020204" pitchFamily="34" charset="-128"/>
              </a:rPr>
              <a:t>Announcement: OceanObs’19, September 2019</a:t>
            </a:r>
          </a:p>
          <a:p>
            <a:pPr marL="611981" lvl="1" indent="-269081" defTabSz="684610">
              <a:spcBef>
                <a:spcPct val="50000"/>
              </a:spcBef>
              <a:buClr>
                <a:srgbClr val="800000"/>
              </a:buClr>
              <a:buFont typeface="Wingdings" pitchFamily="2" charset="2"/>
              <a:buChar char="Ø"/>
            </a:pPr>
            <a:r>
              <a:rPr lang="en-GB" sz="1050" dirty="0">
                <a:ea typeface="Arial Unicode MS" panose="020B0604020202020204" pitchFamily="34" charset="-128"/>
                <a:cs typeface="Arial Unicode MS" panose="020B0604020202020204" pitchFamily="34" charset="-128"/>
              </a:rPr>
              <a:t>Identified consistent criteria for match-up between satellite &amp; in-situ salinity measurements (endorsed by NASA OSST).</a:t>
            </a:r>
          </a:p>
          <a:p>
            <a:pPr marL="611981" lvl="1" indent="-269081" defTabSz="684610">
              <a:spcBef>
                <a:spcPct val="50000"/>
              </a:spcBef>
              <a:buClr>
                <a:srgbClr val="800000"/>
              </a:buClr>
              <a:buFont typeface="Wingdings" pitchFamily="2" charset="2"/>
              <a:buChar char="Ø"/>
            </a:pPr>
            <a:r>
              <a:rPr lang="en-GB" sz="1050" dirty="0">
                <a:ea typeface="Arial Unicode MS" panose="020B0604020202020204" pitchFamily="34" charset="-128"/>
                <a:cs typeface="Arial Unicode MS" panose="020B0604020202020204" pitchFamily="34" charset="-128"/>
              </a:rPr>
              <a:t>Developed a process study page for NASA SPURS-2 field campaign region, being integrated into the platform together with SPURS-2 in situ data.</a:t>
            </a:r>
            <a:endParaRPr lang="en-GB" sz="1050" dirty="0">
              <a:solidFill>
                <a:srgbClr val="000066"/>
              </a:solidFill>
              <a:ea typeface="Arial Unicode MS" panose="020B0604020202020204" pitchFamily="34" charset="-128"/>
              <a:cs typeface="Arial Unicode MS" panose="020B0604020202020204" pitchFamily="34" charset="-128"/>
            </a:endParaRPr>
          </a:p>
          <a:p>
            <a:pPr marL="611981" lvl="1" indent="-269081" defTabSz="684610">
              <a:spcBef>
                <a:spcPct val="50000"/>
              </a:spcBef>
              <a:buClr>
                <a:srgbClr val="800000"/>
              </a:buClr>
              <a:buFont typeface="Wingdings" pitchFamily="2" charset="2"/>
              <a:buChar char="Ø"/>
            </a:pPr>
            <a:r>
              <a:rPr lang="en-GB" sz="1050" dirty="0">
                <a:ea typeface="Arial Unicode MS" panose="020B0604020202020204" pitchFamily="34" charset="-128"/>
                <a:cs typeface="Arial Unicode MS" panose="020B0604020202020204" pitchFamily="34" charset="-128"/>
              </a:rPr>
              <a:t>Triple-point collocation analysis code for uncertainty estimation is being tested; rudimentary implementation into the platform soon.</a:t>
            </a:r>
          </a:p>
          <a:p>
            <a:pPr lvl="1" defTabSz="684610">
              <a:spcBef>
                <a:spcPct val="50000"/>
              </a:spcBef>
              <a:buClr>
                <a:srgbClr val="800000"/>
              </a:buClr>
            </a:pPr>
            <a:r>
              <a:rPr lang="en-GB" b="1" dirty="0">
                <a:solidFill>
                  <a:srgbClr val="333399"/>
                </a:solidFill>
                <a:latin typeface="Calibri" panose="020F0502020204030204" pitchFamily="34" charset="0"/>
                <a:cs typeface="Calibri" panose="020F0502020204030204" pitchFamily="34" charset="0"/>
              </a:rPr>
              <a:t>Future Plan:</a:t>
            </a:r>
          </a:p>
          <a:p>
            <a:pPr marL="611981" lvl="1" indent="-269081" defTabSz="684610">
              <a:spcBef>
                <a:spcPct val="50000"/>
              </a:spcBef>
              <a:buClr>
                <a:srgbClr val="800000"/>
              </a:buClr>
              <a:buFont typeface="Wingdings" pitchFamily="2" charset="2"/>
              <a:buChar char="Ø"/>
            </a:pPr>
            <a:r>
              <a:rPr lang="en-GB" sz="1050" dirty="0">
                <a:latin typeface="Arial Unicode MS" panose="020B0604020202020204" pitchFamily="34" charset="-128"/>
                <a:ea typeface="Arial Unicode MS" panose="020B0604020202020204" pitchFamily="34" charset="-128"/>
                <a:cs typeface="Arial Unicode MS" panose="020B0604020202020204" pitchFamily="34" charset="-128"/>
              </a:rPr>
              <a:t>I</a:t>
            </a:r>
            <a:r>
              <a:rPr lang="en-GB" sz="1050" dirty="0">
                <a:ea typeface="Arial Unicode MS" panose="020B0604020202020204" pitchFamily="34" charset="-128"/>
                <a:cs typeface="Arial Unicode MS" panose="020B0604020202020204" pitchFamily="34" charset="-128"/>
              </a:rPr>
              <a:t>mplement satellite &amp; in-situ data match-up using criteria developed.</a:t>
            </a:r>
          </a:p>
          <a:p>
            <a:pPr marL="611981" lvl="1" indent="-269081" defTabSz="684610">
              <a:spcBef>
                <a:spcPct val="50000"/>
              </a:spcBef>
              <a:buClr>
                <a:srgbClr val="800000"/>
              </a:buClr>
              <a:buFont typeface="Wingdings" pitchFamily="2" charset="2"/>
              <a:buChar char="Ø"/>
            </a:pPr>
            <a:r>
              <a:rPr lang="en-GB" sz="1050" dirty="0">
                <a:ea typeface="Arial Unicode MS" panose="020B0604020202020204" pitchFamily="34" charset="-128"/>
                <a:cs typeface="Arial Unicode MS" panose="020B0604020202020204" pitchFamily="34" charset="-128"/>
              </a:rPr>
              <a:t>Develop a process study page for NASA SPURS field campaign region and incorporate SPURS data into the platform.</a:t>
            </a:r>
          </a:p>
          <a:p>
            <a:pPr marL="611981" lvl="1" indent="-269081" defTabSz="684610">
              <a:spcBef>
                <a:spcPct val="50000"/>
              </a:spcBef>
              <a:buClr>
                <a:srgbClr val="800000"/>
              </a:buClr>
              <a:buFont typeface="Wingdings" pitchFamily="2" charset="2"/>
              <a:buChar char="Ø"/>
            </a:pPr>
            <a:r>
              <a:rPr lang="en-GB" sz="1050" dirty="0">
                <a:ea typeface="Arial Unicode MS" panose="020B0604020202020204" pitchFamily="34" charset="-128"/>
                <a:cs typeface="Arial Unicode MS" panose="020B0604020202020204" pitchFamily="34" charset="-128"/>
              </a:rPr>
              <a:t>Mature triple-point collocation analysis tool.</a:t>
            </a:r>
          </a:p>
          <a:p>
            <a:pPr marL="611981" lvl="1" indent="-269081" defTabSz="684610">
              <a:spcBef>
                <a:spcPct val="50000"/>
              </a:spcBef>
              <a:buClr>
                <a:srgbClr val="800000"/>
              </a:buClr>
              <a:buFont typeface="Wingdings" pitchFamily="2" charset="2"/>
              <a:buChar char="Ø"/>
            </a:pPr>
            <a:r>
              <a:rPr lang="en-GB" sz="1050" dirty="0">
                <a:ea typeface="Arial Unicode MS" panose="020B0604020202020204" pitchFamily="34" charset="-128"/>
                <a:cs typeface="Arial Unicode MS" panose="020B0604020202020204" pitchFamily="34" charset="-128"/>
              </a:rPr>
              <a:t>Develop interactive data analysis using </a:t>
            </a:r>
            <a:r>
              <a:rPr lang="en-GB" sz="1050" dirty="0" err="1">
                <a:ea typeface="Arial Unicode MS" panose="020B0604020202020204" pitchFamily="34" charset="-128"/>
                <a:cs typeface="Arial Unicode MS" panose="020B0604020202020204" pitchFamily="34" charset="-128"/>
              </a:rPr>
              <a:t>Jupyter</a:t>
            </a:r>
            <a:r>
              <a:rPr lang="en-GB" sz="1050" dirty="0">
                <a:ea typeface="Arial Unicode MS" panose="020B0604020202020204" pitchFamily="34" charset="-128"/>
                <a:cs typeface="Arial Unicode MS" panose="020B0604020202020204" pitchFamily="34" charset="-128"/>
              </a:rPr>
              <a:t> Notebook.</a:t>
            </a:r>
            <a:endParaRPr lang="en-GB" sz="1200" dirty="0">
              <a:ea typeface="Arial Unicode MS" panose="020B0604020202020204" pitchFamily="34" charset="-128"/>
              <a:cs typeface="Arial Unicode MS" panose="020B0604020202020204" pitchFamily="34" charset="-128"/>
            </a:endParaRPr>
          </a:p>
        </p:txBody>
      </p:sp>
      <p:sp>
        <p:nvSpPr>
          <p:cNvPr id="75" name="TextBox 74">
            <a:extLst>
              <a:ext uri="{FF2B5EF4-FFF2-40B4-BE49-F238E27FC236}">
                <a16:creationId xmlns:a16="http://schemas.microsoft.com/office/drawing/2014/main" id="{473E596F-2CDB-48B1-85EF-E41A17E2A310}"/>
              </a:ext>
            </a:extLst>
          </p:cNvPr>
          <p:cNvSpPr txBox="1"/>
          <p:nvPr/>
        </p:nvSpPr>
        <p:spPr>
          <a:xfrm>
            <a:off x="3743174" y="1097797"/>
            <a:ext cx="5207474" cy="276999"/>
          </a:xfrm>
          <a:prstGeom prst="rect">
            <a:avLst/>
          </a:prstGeom>
          <a:noFill/>
        </p:spPr>
        <p:txBody>
          <a:bodyPr wrap="square" rtlCol="0">
            <a:spAutoFit/>
          </a:bodyPr>
          <a:lstStyle/>
          <a:p>
            <a:pPr algn="ctr"/>
            <a:r>
              <a:rPr lang="en-US" sz="1200" b="1" dirty="0">
                <a:solidFill>
                  <a:schemeClr val="bg1"/>
                </a:solidFill>
                <a:effectLst>
                  <a:outerShdw blurRad="38100" dist="38100" dir="2700000" algn="tl">
                    <a:srgbClr val="000000">
                      <a:alpha val="43137"/>
                    </a:srgbClr>
                  </a:outerShdw>
                </a:effectLst>
                <a:latin typeface="+mj-lt"/>
                <a:cs typeface="Calibri" panose="020F0502020204030204" pitchFamily="34" charset="0"/>
              </a:rPr>
              <a:t>Collaboration</a:t>
            </a:r>
            <a:endParaRPr lang="en-US" b="1" dirty="0">
              <a:solidFill>
                <a:schemeClr val="bg1"/>
              </a:solidFill>
              <a:effectLst>
                <a:outerShdw blurRad="38100" dist="38100" dir="2700000" algn="tl">
                  <a:srgbClr val="000000">
                    <a:alpha val="43137"/>
                  </a:srgbClr>
                </a:outerShdw>
              </a:effectLst>
              <a:latin typeface="+mj-lt"/>
              <a:cs typeface="Calibri" panose="020F0502020204030204" pitchFamily="34" charset="0"/>
            </a:endParaRPr>
          </a:p>
        </p:txBody>
      </p:sp>
      <p:sp>
        <p:nvSpPr>
          <p:cNvPr id="2" name="Title 1"/>
          <p:cNvSpPr>
            <a:spLocks noGrp="1"/>
          </p:cNvSpPr>
          <p:nvPr>
            <p:ph type="title"/>
          </p:nvPr>
        </p:nvSpPr>
        <p:spPr>
          <a:xfrm>
            <a:off x="718697" y="101374"/>
            <a:ext cx="7795260" cy="415498"/>
          </a:xfrm>
        </p:spPr>
        <p:txBody>
          <a:bodyPr/>
          <a:lstStyle/>
          <a:p>
            <a:r>
              <a:rPr lang="en-US" sz="2100" b="1" dirty="0">
                <a:solidFill>
                  <a:srgbClr val="FFFF00"/>
                </a:solidFill>
                <a:effectLst>
                  <a:outerShdw blurRad="38100" dist="38100" dir="2700000" algn="tl">
                    <a:srgbClr val="000000">
                      <a:alpha val="43137"/>
                    </a:srgbClr>
                  </a:outerShdw>
                </a:effectLst>
              </a:rPr>
              <a:t>Joint Satellite Salinity Validation &amp; Exploitation Platform</a:t>
            </a:r>
            <a:endParaRPr lang="en-GB" sz="2100" b="1" dirty="0">
              <a:solidFill>
                <a:srgbClr val="FFFF00"/>
              </a:solidFill>
              <a:effectLst>
                <a:outerShdw blurRad="38100" dist="38100" dir="2700000" algn="tl">
                  <a:srgbClr val="000000">
                    <a:alpha val="43137"/>
                  </a:srgbClr>
                </a:outerShdw>
              </a:effectLst>
            </a:endParaRPr>
          </a:p>
        </p:txBody>
      </p:sp>
      <p:grpSp>
        <p:nvGrpSpPr>
          <p:cNvPr id="6" name="Group 5"/>
          <p:cNvGrpSpPr/>
          <p:nvPr/>
        </p:nvGrpSpPr>
        <p:grpSpPr>
          <a:xfrm>
            <a:off x="155524" y="1090008"/>
            <a:ext cx="3428131" cy="3969501"/>
            <a:chOff x="155524" y="1090008"/>
            <a:chExt cx="3428131" cy="3969501"/>
          </a:xfrm>
        </p:grpSpPr>
        <p:sp>
          <p:nvSpPr>
            <p:cNvPr id="9" name="TextBox 8">
              <a:extLst>
                <a:ext uri="{FF2B5EF4-FFF2-40B4-BE49-F238E27FC236}">
                  <a16:creationId xmlns:a16="http://schemas.microsoft.com/office/drawing/2014/main" id="{D88ED516-7BEA-054D-9E08-09C9DEF33026}"/>
                </a:ext>
              </a:extLst>
            </p:cNvPr>
            <p:cNvSpPr txBox="1"/>
            <p:nvPr/>
          </p:nvSpPr>
          <p:spPr>
            <a:xfrm>
              <a:off x="155524" y="1090008"/>
              <a:ext cx="1674186" cy="276999"/>
            </a:xfrm>
            <a:prstGeom prst="rect">
              <a:avLst/>
            </a:prstGeom>
            <a:noFill/>
          </p:spPr>
          <p:txBody>
            <a:bodyPr wrap="square" rtlCol="0">
              <a:spAutoFit/>
            </a:bodyPr>
            <a:lstStyle/>
            <a:p>
              <a:pPr algn="ctr"/>
              <a:r>
                <a:rPr lang="en-US" sz="1200" b="1" dirty="0">
                  <a:solidFill>
                    <a:schemeClr val="bg1"/>
                  </a:solidFill>
                  <a:effectLst>
                    <a:outerShdw blurRad="38100" dist="38100" dir="2700000" algn="tl">
                      <a:srgbClr val="000000">
                        <a:alpha val="43137"/>
                      </a:srgbClr>
                    </a:outerShdw>
                  </a:effectLst>
                  <a:latin typeface="+mj-lt"/>
                  <a:cs typeface="Calibri" panose="020F0502020204030204" pitchFamily="34" charset="0"/>
                </a:rPr>
                <a:t>Multi-mission</a:t>
              </a:r>
              <a:endParaRPr lang="en-US" b="1" dirty="0">
                <a:solidFill>
                  <a:schemeClr val="bg1"/>
                </a:solidFill>
                <a:effectLst>
                  <a:outerShdw blurRad="38100" dist="38100" dir="2700000" algn="tl">
                    <a:srgbClr val="000000">
                      <a:alpha val="43137"/>
                    </a:srgbClr>
                  </a:outerShdw>
                </a:effectLst>
                <a:latin typeface="+mj-lt"/>
                <a:cs typeface="Calibri" panose="020F0502020204030204" pitchFamily="34" charset="0"/>
              </a:endParaRPr>
            </a:p>
          </p:txBody>
        </p:sp>
        <p:sp>
          <p:nvSpPr>
            <p:cNvPr id="16" name="TextBox 15">
              <a:extLst>
                <a:ext uri="{FF2B5EF4-FFF2-40B4-BE49-F238E27FC236}">
                  <a16:creationId xmlns:a16="http://schemas.microsoft.com/office/drawing/2014/main" id="{C049E6BB-797F-9C47-B1A6-9E438B6430E0}"/>
                </a:ext>
              </a:extLst>
            </p:cNvPr>
            <p:cNvSpPr txBox="1"/>
            <p:nvPr/>
          </p:nvSpPr>
          <p:spPr>
            <a:xfrm>
              <a:off x="1909469" y="1099470"/>
              <a:ext cx="1674186" cy="276999"/>
            </a:xfrm>
            <a:prstGeom prst="rect">
              <a:avLst/>
            </a:prstGeom>
            <a:noFill/>
          </p:spPr>
          <p:txBody>
            <a:bodyPr wrap="square" rtlCol="0">
              <a:spAutoFit/>
            </a:bodyPr>
            <a:lstStyle/>
            <a:p>
              <a:pPr algn="ctr"/>
              <a:r>
                <a:rPr lang="en-US" sz="1200" b="1" dirty="0">
                  <a:solidFill>
                    <a:schemeClr val="bg1"/>
                  </a:solidFill>
                  <a:effectLst>
                    <a:outerShdw blurRad="38100" dist="38100" dir="2700000" algn="tl">
                      <a:srgbClr val="000000">
                        <a:alpha val="43137"/>
                      </a:srgbClr>
                    </a:outerShdw>
                  </a:effectLst>
                  <a:latin typeface="+mj-lt"/>
                  <a:cs typeface="Calibri" panose="020F0502020204030204" pitchFamily="34" charset="0"/>
                </a:rPr>
                <a:t>Contributions</a:t>
              </a:r>
            </a:p>
          </p:txBody>
        </p:sp>
        <p:pic>
          <p:nvPicPr>
            <p:cNvPr id="19" name="Picture 18">
              <a:extLst>
                <a:ext uri="{FF2B5EF4-FFF2-40B4-BE49-F238E27FC236}">
                  <a16:creationId xmlns:a16="http://schemas.microsoft.com/office/drawing/2014/main" id="{49DB7775-C3B0-864F-A406-A8ABF083A4EE}"/>
                </a:ext>
              </a:extLst>
            </p:cNvPr>
            <p:cNvPicPr>
              <a:picLocks/>
            </p:cNvPicPr>
            <p:nvPr/>
          </p:nvPicPr>
          <p:blipFill>
            <a:blip r:embed="rId3"/>
            <a:stretch>
              <a:fillRect/>
            </a:stretch>
          </p:blipFill>
          <p:spPr>
            <a:xfrm>
              <a:off x="198678" y="1356393"/>
              <a:ext cx="1589459" cy="1220253"/>
            </a:xfrm>
            <a:prstGeom prst="rect">
              <a:avLst/>
            </a:prstGeom>
            <a:scene3d>
              <a:camera prst="orthographicFront">
                <a:rot lat="10800000" lon="10800000" rev="0"/>
              </a:camera>
              <a:lightRig rig="threePt" dir="t"/>
            </a:scene3d>
          </p:spPr>
        </p:pic>
        <p:pic>
          <p:nvPicPr>
            <p:cNvPr id="20" name="Picture 19">
              <a:extLst>
                <a:ext uri="{FF2B5EF4-FFF2-40B4-BE49-F238E27FC236}">
                  <a16:creationId xmlns:a16="http://schemas.microsoft.com/office/drawing/2014/main" id="{38C90CA9-0881-164D-A169-3ECF3F709F70}"/>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99844" y="2580090"/>
              <a:ext cx="1589459" cy="1220253"/>
            </a:xfrm>
            <a:prstGeom prst="rect">
              <a:avLst/>
            </a:prstGeom>
          </p:spPr>
        </p:pic>
        <p:sp>
          <p:nvSpPr>
            <p:cNvPr id="21" name="TextBox 20">
              <a:extLst>
                <a:ext uri="{FF2B5EF4-FFF2-40B4-BE49-F238E27FC236}">
                  <a16:creationId xmlns:a16="http://schemas.microsoft.com/office/drawing/2014/main" id="{175DF26E-9C6E-284F-B751-8F9A23B9296E}"/>
                </a:ext>
              </a:extLst>
            </p:cNvPr>
            <p:cNvSpPr txBox="1"/>
            <p:nvPr/>
          </p:nvSpPr>
          <p:spPr>
            <a:xfrm>
              <a:off x="1112129" y="4067984"/>
              <a:ext cx="598659" cy="605294"/>
            </a:xfrm>
            <a:prstGeom prst="rect">
              <a:avLst/>
            </a:prstGeom>
            <a:noFill/>
          </p:spPr>
          <p:txBody>
            <a:bodyPr wrap="square" rtlCol="0">
              <a:spAutoFit/>
            </a:bodyPr>
            <a:lstStyle/>
            <a:p>
              <a:pPr>
                <a:lnSpc>
                  <a:spcPts val="2025"/>
                </a:lnSpc>
              </a:pPr>
              <a:r>
                <a:rPr lang="en-US" b="1" dirty="0">
                  <a:solidFill>
                    <a:schemeClr val="bg1"/>
                  </a:solidFill>
                  <a:latin typeface="+mj-lt"/>
                </a:rPr>
                <a:t>SMAP</a:t>
              </a:r>
            </a:p>
          </p:txBody>
        </p:sp>
        <p:sp>
          <p:nvSpPr>
            <p:cNvPr id="22" name="TextBox 21">
              <a:extLst>
                <a:ext uri="{FF2B5EF4-FFF2-40B4-BE49-F238E27FC236}">
                  <a16:creationId xmlns:a16="http://schemas.microsoft.com/office/drawing/2014/main" id="{0A36AB22-434F-DF46-96A2-ABF96E7EB630}"/>
                </a:ext>
              </a:extLst>
            </p:cNvPr>
            <p:cNvSpPr txBox="1"/>
            <p:nvPr/>
          </p:nvSpPr>
          <p:spPr>
            <a:xfrm>
              <a:off x="987590" y="2551545"/>
              <a:ext cx="892693" cy="312586"/>
            </a:xfrm>
            <a:prstGeom prst="rect">
              <a:avLst/>
            </a:prstGeom>
            <a:noFill/>
          </p:spPr>
          <p:txBody>
            <a:bodyPr wrap="square" rtlCol="0">
              <a:spAutoFit/>
            </a:bodyPr>
            <a:lstStyle/>
            <a:p>
              <a:pPr>
                <a:lnSpc>
                  <a:spcPts val="2025"/>
                </a:lnSpc>
              </a:pPr>
              <a:r>
                <a:rPr lang="en-US" sz="1050" b="1" dirty="0">
                  <a:solidFill>
                    <a:schemeClr val="bg1"/>
                  </a:solidFill>
                  <a:latin typeface="+mj-lt"/>
                </a:rPr>
                <a:t>Aquarius</a:t>
              </a:r>
            </a:p>
          </p:txBody>
        </p:sp>
        <p:pic>
          <p:nvPicPr>
            <p:cNvPr id="23" name="Graphic 22">
              <a:extLst>
                <a:ext uri="{FF2B5EF4-FFF2-40B4-BE49-F238E27FC236}">
                  <a16:creationId xmlns:a16="http://schemas.microsoft.com/office/drawing/2014/main" id="{389ADC1C-8FCF-254A-88F5-D90343B0D27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3554" y="3445611"/>
              <a:ext cx="406841" cy="325702"/>
            </a:xfrm>
            <a:prstGeom prst="rect">
              <a:avLst/>
            </a:prstGeom>
          </p:spPr>
        </p:pic>
        <p:pic>
          <p:nvPicPr>
            <p:cNvPr id="24" name="Graphic 23">
              <a:extLst>
                <a:ext uri="{FF2B5EF4-FFF2-40B4-BE49-F238E27FC236}">
                  <a16:creationId xmlns:a16="http://schemas.microsoft.com/office/drawing/2014/main" id="{D2409D31-02D8-3A46-BC7E-2F97EBD6E0D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52413" y="4718689"/>
              <a:ext cx="381477" cy="305396"/>
            </a:xfrm>
            <a:prstGeom prst="rect">
              <a:avLst/>
            </a:prstGeom>
          </p:spPr>
        </p:pic>
        <p:pic>
          <p:nvPicPr>
            <p:cNvPr id="25" name="Picture 24">
              <a:extLst>
                <a:ext uri="{FF2B5EF4-FFF2-40B4-BE49-F238E27FC236}">
                  <a16:creationId xmlns:a16="http://schemas.microsoft.com/office/drawing/2014/main" id="{505530C9-1DA3-7C47-9080-A3F1BDC799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9807" y="2374227"/>
              <a:ext cx="488888" cy="174322"/>
            </a:xfrm>
            <a:prstGeom prst="rect">
              <a:avLst/>
            </a:prstGeom>
          </p:spPr>
        </p:pic>
        <p:pic>
          <p:nvPicPr>
            <p:cNvPr id="26" name="Picture 25" descr="A satellite in space&#10;&#10;Description automatically generated">
              <a:extLst>
                <a:ext uri="{FF2B5EF4-FFF2-40B4-BE49-F238E27FC236}">
                  <a16:creationId xmlns:a16="http://schemas.microsoft.com/office/drawing/2014/main" id="{8D187C9E-65C8-A042-A6F3-D4DA84F2FEF4}"/>
                </a:ext>
              </a:extLst>
            </p:cNvPr>
            <p:cNvPicPr>
              <a:picLocks/>
            </p:cNvPicPr>
            <p:nvPr/>
          </p:nvPicPr>
          <p:blipFill rotWithShape="1">
            <a:blip r:embed="rId8" cstate="screen">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p:blipFill>
          <p:spPr>
            <a:xfrm>
              <a:off x="199844" y="3799731"/>
              <a:ext cx="1589459" cy="1246216"/>
            </a:xfrm>
            <a:prstGeom prst="rect">
              <a:avLst/>
            </a:prstGeom>
            <a:scene3d>
              <a:camera prst="orthographicFront">
                <a:rot lat="0" lon="10800000" rev="0"/>
              </a:camera>
              <a:lightRig rig="threePt" dir="t"/>
            </a:scene3d>
          </p:spPr>
        </p:pic>
        <p:pic>
          <p:nvPicPr>
            <p:cNvPr id="27" name="Graphic 26">
              <a:extLst>
                <a:ext uri="{FF2B5EF4-FFF2-40B4-BE49-F238E27FC236}">
                  <a16:creationId xmlns:a16="http://schemas.microsoft.com/office/drawing/2014/main" id="{DE3D8AE5-4DD8-DA4F-A127-370C9DE79A4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4675" y="4694282"/>
              <a:ext cx="406841" cy="325702"/>
            </a:xfrm>
            <a:prstGeom prst="rect">
              <a:avLst/>
            </a:prstGeom>
          </p:spPr>
        </p:pic>
        <p:sp>
          <p:nvSpPr>
            <p:cNvPr id="28" name="TextBox 27">
              <a:extLst>
                <a:ext uri="{FF2B5EF4-FFF2-40B4-BE49-F238E27FC236}">
                  <a16:creationId xmlns:a16="http://schemas.microsoft.com/office/drawing/2014/main" id="{4FEAA5C9-4235-F24E-8929-6C6D4015E78C}"/>
                </a:ext>
              </a:extLst>
            </p:cNvPr>
            <p:cNvSpPr txBox="1"/>
            <p:nvPr/>
          </p:nvSpPr>
          <p:spPr>
            <a:xfrm>
              <a:off x="1236781" y="3756074"/>
              <a:ext cx="607555" cy="312586"/>
            </a:xfrm>
            <a:prstGeom prst="rect">
              <a:avLst/>
            </a:prstGeom>
            <a:noFill/>
          </p:spPr>
          <p:txBody>
            <a:bodyPr wrap="square" rtlCol="0">
              <a:spAutoFit/>
            </a:bodyPr>
            <a:lstStyle/>
            <a:p>
              <a:pPr>
                <a:lnSpc>
                  <a:spcPts val="2025"/>
                </a:lnSpc>
              </a:pPr>
              <a:r>
                <a:rPr lang="en-US" sz="1050" b="1" dirty="0">
                  <a:solidFill>
                    <a:schemeClr val="bg1"/>
                  </a:solidFill>
                  <a:latin typeface="+mj-lt"/>
                </a:rPr>
                <a:t>SMAP</a:t>
              </a:r>
            </a:p>
          </p:txBody>
        </p:sp>
        <p:sp>
          <p:nvSpPr>
            <p:cNvPr id="33" name="Rectangle 32">
              <a:extLst>
                <a:ext uri="{FF2B5EF4-FFF2-40B4-BE49-F238E27FC236}">
                  <a16:creationId xmlns:a16="http://schemas.microsoft.com/office/drawing/2014/main" id="{2BF0F5B7-99A8-1048-934F-3A333B79C4FF}"/>
                </a:ext>
              </a:extLst>
            </p:cNvPr>
            <p:cNvSpPr/>
            <p:nvPr/>
          </p:nvSpPr>
          <p:spPr>
            <a:xfrm>
              <a:off x="1543151" y="1360448"/>
              <a:ext cx="228237" cy="781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25"/>
                </a:lnSpc>
              </a:pPr>
              <a:endParaRPr lang="en-US" dirty="0">
                <a:latin typeface="+mj-lt"/>
              </a:endParaRPr>
            </a:p>
          </p:txBody>
        </p:sp>
        <p:sp>
          <p:nvSpPr>
            <p:cNvPr id="34" name="TextBox 33">
              <a:extLst>
                <a:ext uri="{FF2B5EF4-FFF2-40B4-BE49-F238E27FC236}">
                  <a16:creationId xmlns:a16="http://schemas.microsoft.com/office/drawing/2014/main" id="{A416DD4B-D0FF-4F44-8D31-C8AA7CD4A303}"/>
                </a:ext>
              </a:extLst>
            </p:cNvPr>
            <p:cNvSpPr txBox="1"/>
            <p:nvPr/>
          </p:nvSpPr>
          <p:spPr>
            <a:xfrm>
              <a:off x="1112130" y="1336640"/>
              <a:ext cx="659844" cy="348813"/>
            </a:xfrm>
            <a:prstGeom prst="rect">
              <a:avLst/>
            </a:prstGeom>
            <a:noFill/>
          </p:spPr>
          <p:txBody>
            <a:bodyPr wrap="square" rtlCol="0">
              <a:spAutoFit/>
            </a:bodyPr>
            <a:lstStyle/>
            <a:p>
              <a:pPr>
                <a:lnSpc>
                  <a:spcPts val="2025"/>
                </a:lnSpc>
              </a:pPr>
              <a:r>
                <a:rPr lang="en-US" sz="1050" b="1" dirty="0">
                  <a:solidFill>
                    <a:schemeClr val="bg1"/>
                  </a:solidFill>
                  <a:latin typeface="+mj-lt"/>
                </a:rPr>
                <a:t>SMOS</a:t>
              </a:r>
            </a:p>
          </p:txBody>
        </p:sp>
        <p:sp>
          <p:nvSpPr>
            <p:cNvPr id="47" name="Rectangle 46">
              <a:extLst>
                <a:ext uri="{FF2B5EF4-FFF2-40B4-BE49-F238E27FC236}">
                  <a16:creationId xmlns:a16="http://schemas.microsoft.com/office/drawing/2014/main" id="{0F16E66D-EB10-48E3-9DBE-77CF230F4599}"/>
                </a:ext>
              </a:extLst>
            </p:cNvPr>
            <p:cNvSpPr/>
            <p:nvPr/>
          </p:nvSpPr>
          <p:spPr>
            <a:xfrm>
              <a:off x="1978546" y="1342998"/>
              <a:ext cx="1585179" cy="3716511"/>
            </a:xfrm>
            <a:prstGeom prst="rect">
              <a:avLst/>
            </a:prstGeom>
            <a:solidFill>
              <a:schemeClr val="bg1">
                <a:alpha val="75000"/>
              </a:schemeClr>
            </a:solidFill>
            <a:ln w="3810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25"/>
                </a:lnSpc>
              </a:pPr>
              <a:endParaRPr lang="en-US">
                <a:latin typeface="+mj-lt"/>
              </a:endParaRPr>
            </a:p>
          </p:txBody>
        </p:sp>
        <p:pic>
          <p:nvPicPr>
            <p:cNvPr id="3" name="Graphic 2">
              <a:extLst>
                <a:ext uri="{FF2B5EF4-FFF2-40B4-BE49-F238E27FC236}">
                  <a16:creationId xmlns:a16="http://schemas.microsoft.com/office/drawing/2014/main" id="{489EFAF8-90A8-46AC-9893-7A54E114E7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48677" y="1444169"/>
              <a:ext cx="1300833" cy="1216916"/>
            </a:xfrm>
            <a:prstGeom prst="rect">
              <a:avLst/>
            </a:prstGeom>
          </p:spPr>
        </p:pic>
        <p:grpSp>
          <p:nvGrpSpPr>
            <p:cNvPr id="68" name="Group 67">
              <a:extLst>
                <a:ext uri="{FF2B5EF4-FFF2-40B4-BE49-F238E27FC236}">
                  <a16:creationId xmlns:a16="http://schemas.microsoft.com/office/drawing/2014/main" id="{954614E6-7F1C-4862-AB73-E5AE239240FE}"/>
                </a:ext>
              </a:extLst>
            </p:cNvPr>
            <p:cNvGrpSpPr/>
            <p:nvPr/>
          </p:nvGrpSpPr>
          <p:grpSpPr>
            <a:xfrm>
              <a:off x="2014492" y="1851170"/>
              <a:ext cx="1532439" cy="3136697"/>
              <a:chOff x="9666129" y="1503824"/>
              <a:chExt cx="2326022" cy="4761056"/>
            </a:xfrm>
          </p:grpSpPr>
          <p:sp>
            <p:nvSpPr>
              <p:cNvPr id="70" name="TextBox 69">
                <a:extLst>
                  <a:ext uri="{FF2B5EF4-FFF2-40B4-BE49-F238E27FC236}">
                    <a16:creationId xmlns:a16="http://schemas.microsoft.com/office/drawing/2014/main" id="{2BB1AEA9-B7CD-4FBB-9E5F-E32A74908682}"/>
                  </a:ext>
                </a:extLst>
              </p:cNvPr>
              <p:cNvSpPr txBox="1"/>
              <p:nvPr/>
            </p:nvSpPr>
            <p:spPr>
              <a:xfrm>
                <a:off x="9666129" y="1503824"/>
                <a:ext cx="1026033" cy="1191259"/>
              </a:xfrm>
              <a:prstGeom prst="rect">
                <a:avLst/>
              </a:prstGeom>
              <a:noFill/>
            </p:spPr>
            <p:txBody>
              <a:bodyPr wrap="square" rtlCol="0">
                <a:spAutoFit/>
              </a:bodyPr>
              <a:lstStyle/>
              <a:p>
                <a:r>
                  <a:rPr lang="en-US" sz="1125" dirty="0">
                    <a:latin typeface="Calibri" panose="020F0502020204030204" pitchFamily="34" charset="0"/>
                    <a:cs typeface="Calibri" panose="020F0502020204030204" pitchFamily="34" charset="0"/>
                  </a:rPr>
                  <a:t>triple</a:t>
                </a:r>
              </a:p>
              <a:p>
                <a:r>
                  <a:rPr lang="en-US" sz="1125" dirty="0">
                    <a:latin typeface="Calibri" panose="020F0502020204030204" pitchFamily="34" charset="0"/>
                    <a:cs typeface="Calibri" panose="020F0502020204030204" pitchFamily="34" charset="0"/>
                  </a:rPr>
                  <a:t>point</a:t>
                </a:r>
              </a:p>
              <a:p>
                <a:r>
                  <a:rPr lang="en-US" sz="1125" dirty="0">
                    <a:latin typeface="Calibri" panose="020F0502020204030204" pitchFamily="34" charset="0"/>
                    <a:cs typeface="Calibri" panose="020F0502020204030204" pitchFamily="34" charset="0"/>
                  </a:rPr>
                  <a:t>co-</a:t>
                </a:r>
              </a:p>
              <a:p>
                <a:r>
                  <a:rPr lang="en-US" sz="1125" dirty="0">
                    <a:latin typeface="Calibri" panose="020F0502020204030204" pitchFamily="34" charset="0"/>
                    <a:cs typeface="Calibri" panose="020F0502020204030204" pitchFamily="34" charset="0"/>
                  </a:rPr>
                  <a:t>location</a:t>
                </a:r>
              </a:p>
            </p:txBody>
          </p:sp>
          <p:pic>
            <p:nvPicPr>
              <p:cNvPr id="71" name="Picture 70" descr="A colorful map of the world&#10;&#10;Description automatically generated">
                <a:extLst>
                  <a:ext uri="{FF2B5EF4-FFF2-40B4-BE49-F238E27FC236}">
                    <a16:creationId xmlns:a16="http://schemas.microsoft.com/office/drawing/2014/main" id="{06CE1B4D-2B16-49C9-962B-BDCED28432F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65351" y="3149402"/>
                <a:ext cx="2005279" cy="1525768"/>
              </a:xfrm>
              <a:prstGeom prst="rect">
                <a:avLst/>
              </a:prstGeom>
            </p:spPr>
          </p:pic>
          <p:pic>
            <p:nvPicPr>
              <p:cNvPr id="72" name="Picture 71" descr="A close up of a sign&#10;&#10;Description automatically generated">
                <a:extLst>
                  <a:ext uri="{FF2B5EF4-FFF2-40B4-BE49-F238E27FC236}">
                    <a16:creationId xmlns:a16="http://schemas.microsoft.com/office/drawing/2014/main" id="{B99C6F8F-E1F8-4A05-8F34-E9288BCF5A4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04989" y="4950039"/>
                <a:ext cx="924567" cy="1071342"/>
              </a:xfrm>
              <a:prstGeom prst="rect">
                <a:avLst/>
              </a:prstGeom>
            </p:spPr>
          </p:pic>
          <p:sp>
            <p:nvSpPr>
              <p:cNvPr id="73" name="TextBox 72">
                <a:extLst>
                  <a:ext uri="{FF2B5EF4-FFF2-40B4-BE49-F238E27FC236}">
                    <a16:creationId xmlns:a16="http://schemas.microsoft.com/office/drawing/2014/main" id="{59737A8D-37E3-4B2A-B5EA-1BF77AA8AF2B}"/>
                  </a:ext>
                </a:extLst>
              </p:cNvPr>
              <p:cNvSpPr txBox="1"/>
              <p:nvPr/>
            </p:nvSpPr>
            <p:spPr>
              <a:xfrm>
                <a:off x="10724005" y="4810842"/>
                <a:ext cx="1268146" cy="1454038"/>
              </a:xfrm>
              <a:prstGeom prst="rect">
                <a:avLst/>
              </a:prstGeom>
              <a:noFill/>
            </p:spPr>
            <p:txBody>
              <a:bodyPr wrap="none" rtlCol="0">
                <a:spAutoFit/>
              </a:bodyPr>
              <a:lstStyle/>
              <a:p>
                <a:r>
                  <a:rPr lang="en-US" sz="1125" dirty="0">
                    <a:latin typeface="Calibri" panose="020F0502020204030204" pitchFamily="34" charset="0"/>
                    <a:cs typeface="Calibri" panose="020F0502020204030204" pitchFamily="34" charset="0"/>
                  </a:rPr>
                  <a:t>notebook</a:t>
                </a:r>
              </a:p>
              <a:p>
                <a:r>
                  <a:rPr lang="en-US" sz="1125" dirty="0">
                    <a:latin typeface="Calibri" panose="020F0502020204030204" pitchFamily="34" charset="0"/>
                    <a:cs typeface="Calibri" panose="020F0502020204030204" pitchFamily="34" charset="0"/>
                  </a:rPr>
                  <a:t>Integration</a:t>
                </a:r>
              </a:p>
              <a:p>
                <a:r>
                  <a:rPr lang="en-US" sz="1125" dirty="0">
                    <a:latin typeface="Calibri" panose="020F0502020204030204" pitchFamily="34" charset="0"/>
                    <a:cs typeface="Calibri" panose="020F0502020204030204" pitchFamily="34" charset="0"/>
                  </a:rPr>
                  <a:t>with </a:t>
                </a:r>
              </a:p>
              <a:p>
                <a:r>
                  <a:rPr lang="en-US" sz="1125" dirty="0">
                    <a:latin typeface="Calibri" panose="020F0502020204030204" pitchFamily="34" charset="0"/>
                    <a:cs typeface="Calibri" panose="020F0502020204030204" pitchFamily="34" charset="0"/>
                  </a:rPr>
                  <a:t>interactive</a:t>
                </a:r>
              </a:p>
              <a:p>
                <a:r>
                  <a:rPr lang="en-US" sz="1125" dirty="0">
                    <a:latin typeface="Calibri" panose="020F0502020204030204" pitchFamily="34" charset="0"/>
                    <a:cs typeface="Calibri" panose="020F0502020204030204" pitchFamily="34" charset="0"/>
                  </a:rPr>
                  <a:t>analysis</a:t>
                </a:r>
              </a:p>
            </p:txBody>
          </p:sp>
          <p:sp>
            <p:nvSpPr>
              <p:cNvPr id="74" name="TextBox 73">
                <a:extLst>
                  <a:ext uri="{FF2B5EF4-FFF2-40B4-BE49-F238E27FC236}">
                    <a16:creationId xmlns:a16="http://schemas.microsoft.com/office/drawing/2014/main" id="{FA729655-E1F1-4FD8-B822-DA1FD2C8D9DD}"/>
                  </a:ext>
                </a:extLst>
              </p:cNvPr>
              <p:cNvSpPr txBox="1"/>
              <p:nvPr/>
            </p:nvSpPr>
            <p:spPr>
              <a:xfrm>
                <a:off x="11000659" y="1862832"/>
                <a:ext cx="976171" cy="665705"/>
              </a:xfrm>
              <a:prstGeom prst="rect">
                <a:avLst/>
              </a:prstGeom>
              <a:noFill/>
            </p:spPr>
            <p:txBody>
              <a:bodyPr wrap="none" rtlCol="0">
                <a:spAutoFit/>
              </a:bodyPr>
              <a:lstStyle/>
              <a:p>
                <a:r>
                  <a:rPr lang="en-US" sz="1125" dirty="0">
                    <a:latin typeface="Calibri" panose="020F0502020204030204" pitchFamily="34" charset="0"/>
                    <a:cs typeface="Calibri" panose="020F0502020204030204" pitchFamily="34" charset="0"/>
                  </a:rPr>
                  <a:t>analysis</a:t>
                </a:r>
              </a:p>
              <a:p>
                <a:r>
                  <a:rPr lang="en-US" sz="1125" dirty="0">
                    <a:latin typeface="Calibri" panose="020F0502020204030204" pitchFamily="34" charset="0"/>
                    <a:cs typeface="Calibri" panose="020F0502020204030204" pitchFamily="34" charset="0"/>
                  </a:rPr>
                  <a:t>tool</a:t>
                </a:r>
              </a:p>
            </p:txBody>
          </p:sp>
        </p:grpSp>
        <p:sp>
          <p:nvSpPr>
            <p:cNvPr id="76" name="TextBox 75">
              <a:extLst>
                <a:ext uri="{FF2B5EF4-FFF2-40B4-BE49-F238E27FC236}">
                  <a16:creationId xmlns:a16="http://schemas.microsoft.com/office/drawing/2014/main" id="{9358136E-6B97-4F45-A9BF-3D52C4E7316C}"/>
                </a:ext>
              </a:extLst>
            </p:cNvPr>
            <p:cNvSpPr txBox="1"/>
            <p:nvPr/>
          </p:nvSpPr>
          <p:spPr>
            <a:xfrm>
              <a:off x="2104072" y="2698302"/>
              <a:ext cx="1410964" cy="265457"/>
            </a:xfrm>
            <a:prstGeom prst="rect">
              <a:avLst/>
            </a:prstGeom>
            <a:noFill/>
          </p:spPr>
          <p:txBody>
            <a:bodyPr wrap="none" rtlCol="0">
              <a:spAutoFit/>
            </a:bodyPr>
            <a:lstStyle/>
            <a:p>
              <a:r>
                <a:rPr lang="en-US" sz="1125" dirty="0">
                  <a:latin typeface="Calibri" panose="020F0502020204030204" pitchFamily="34" charset="0"/>
                  <a:cs typeface="Calibri" panose="020F0502020204030204" pitchFamily="34" charset="0"/>
                </a:rPr>
                <a:t>NASA Field Programs</a:t>
              </a:r>
            </a:p>
          </p:txBody>
        </p:sp>
        <p:cxnSp>
          <p:nvCxnSpPr>
            <p:cNvPr id="11" name="Straight Connector 10">
              <a:extLst>
                <a:ext uri="{FF2B5EF4-FFF2-40B4-BE49-F238E27FC236}">
                  <a16:creationId xmlns:a16="http://schemas.microsoft.com/office/drawing/2014/main" id="{DBA21512-99D3-4250-8865-D98A82F115E5}"/>
                </a:ext>
              </a:extLst>
            </p:cNvPr>
            <p:cNvCxnSpPr>
              <a:cxnSpLocks/>
            </p:cNvCxnSpPr>
            <p:nvPr/>
          </p:nvCxnSpPr>
          <p:spPr bwMode="auto">
            <a:xfrm flipV="1">
              <a:off x="1993292" y="2703250"/>
              <a:ext cx="1585302" cy="428"/>
            </a:xfrm>
            <a:prstGeom prst="line">
              <a:avLst/>
            </a:prstGeom>
            <a:solidFill>
              <a:schemeClr val="accent1"/>
            </a:solidFill>
            <a:ln w="38100" cap="flat" cmpd="sng" algn="ctr">
              <a:solidFill>
                <a:schemeClr val="tx1">
                  <a:lumMod val="65000"/>
                  <a:lumOff val="35000"/>
                </a:schemeClr>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A32CE8D4-CDA4-4552-89A8-19A93D981771}"/>
                </a:ext>
              </a:extLst>
            </p:cNvPr>
            <p:cNvCxnSpPr>
              <a:cxnSpLocks/>
            </p:cNvCxnSpPr>
            <p:nvPr/>
          </p:nvCxnSpPr>
          <p:spPr bwMode="auto">
            <a:xfrm flipV="1">
              <a:off x="1985321" y="4014960"/>
              <a:ext cx="1585302" cy="428"/>
            </a:xfrm>
            <a:prstGeom prst="line">
              <a:avLst/>
            </a:prstGeom>
            <a:solidFill>
              <a:schemeClr val="accent1"/>
            </a:solidFill>
            <a:ln w="38100" cap="flat" cmpd="sng" algn="ctr">
              <a:solidFill>
                <a:schemeClr val="tx1">
                  <a:lumMod val="65000"/>
                  <a:lumOff val="35000"/>
                </a:schemeClr>
              </a:solidFill>
              <a:prstDash val="solid"/>
              <a:round/>
              <a:headEnd type="none" w="med" len="med"/>
              <a:tailEnd type="none" w="med" len="med"/>
            </a:ln>
            <a:effectLst/>
          </p:spPr>
        </p:cxnSp>
        <p:sp>
          <p:nvSpPr>
            <p:cNvPr id="29" name="Rectangle 28">
              <a:extLst>
                <a:ext uri="{FF2B5EF4-FFF2-40B4-BE49-F238E27FC236}">
                  <a16:creationId xmlns:a16="http://schemas.microsoft.com/office/drawing/2014/main" id="{C56DFA5B-F4AD-8547-8D1D-3F4385DBFEAC}"/>
                </a:ext>
              </a:extLst>
            </p:cNvPr>
            <p:cNvSpPr/>
            <p:nvPr/>
          </p:nvSpPr>
          <p:spPr>
            <a:xfrm>
              <a:off x="197512" y="1344684"/>
              <a:ext cx="1591792" cy="3701263"/>
            </a:xfrm>
            <a:prstGeom prst="rect">
              <a:avLst/>
            </a:prstGeom>
            <a:noFill/>
            <a:ln w="3810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25"/>
                </a:lnSpc>
              </a:pPr>
              <a:endParaRPr lang="en-US">
                <a:latin typeface="+mj-lt"/>
              </a:endParaRPr>
            </a:p>
          </p:txBody>
        </p:sp>
      </p:grpSp>
    </p:spTree>
    <p:extLst>
      <p:ext uri="{BB962C8B-B14F-4D97-AF65-F5344CB8AC3E}">
        <p14:creationId xmlns:p14="http://schemas.microsoft.com/office/powerpoint/2010/main" val="276826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1F97C-309F-1047-80A7-067975607FEB}"/>
              </a:ext>
            </a:extLst>
          </p:cNvPr>
          <p:cNvSpPr>
            <a:spLocks noGrp="1"/>
          </p:cNvSpPr>
          <p:nvPr>
            <p:ph type="ctrTitle"/>
          </p:nvPr>
        </p:nvSpPr>
        <p:spPr>
          <a:xfrm>
            <a:off x="598487" y="1272498"/>
            <a:ext cx="7947025" cy="1692771"/>
          </a:xfrm>
        </p:spPr>
        <p:txBody>
          <a:bodyPr/>
          <a:lstStyle/>
          <a:p>
            <a:pPr algn="ctr">
              <a:defRPr/>
            </a:pPr>
            <a:r>
              <a:rPr lang="en-GB"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SG-3:Ground Segments and Data</a:t>
            </a:r>
            <a:br>
              <a:rPr lang="en-GB"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b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2400"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Henri </a:t>
            </a:r>
            <a:r>
              <a:rPr lang="en-GB" sz="2400" dirty="0" err="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Laur</a:t>
            </a:r>
            <a:r>
              <a:rPr lang="en-GB" sz="2400"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(ESA)</a:t>
            </a:r>
            <a:br>
              <a:rPr lang="en-GB" sz="2400"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2400"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Kevin Murphy (NASA)</a:t>
            </a:r>
          </a:p>
        </p:txBody>
      </p:sp>
      <p:pic>
        <p:nvPicPr>
          <p:cNvPr id="5" name="Picture 2" descr="Afbeeldingsresultaat voor nas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766" y="40823"/>
            <a:ext cx="980567" cy="82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114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91414" y="-50496"/>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 name="Title 1">
            <a:extLst>
              <a:ext uri="{FF2B5EF4-FFF2-40B4-BE49-F238E27FC236}">
                <a16:creationId xmlns:a16="http://schemas.microsoft.com/office/drawing/2014/main" id="{CBAE0DF1-60CB-2242-808F-56F526B00EBE}"/>
              </a:ext>
            </a:extLst>
          </p:cNvPr>
          <p:cNvSpPr txBox="1">
            <a:spLocks/>
          </p:cNvSpPr>
          <p:nvPr/>
        </p:nvSpPr>
        <p:spPr bwMode="auto">
          <a:xfrm>
            <a:off x="38556" y="218335"/>
            <a:ext cx="8592977" cy="4385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SG-3:Ground Segments and Data</a:t>
            </a:r>
          </a:p>
        </p:txBody>
      </p:sp>
      <p:sp>
        <p:nvSpPr>
          <p:cNvPr id="35" name="Rectangle 34">
            <a:extLst>
              <a:ext uri="{FF2B5EF4-FFF2-40B4-BE49-F238E27FC236}">
                <a16:creationId xmlns:a16="http://schemas.microsoft.com/office/drawing/2014/main" id="{67D0DAAB-F859-5D4B-9D1E-F1C3C91CDEB0}"/>
              </a:ext>
            </a:extLst>
          </p:cNvPr>
          <p:cNvSpPr/>
          <p:nvPr/>
        </p:nvSpPr>
        <p:spPr>
          <a:xfrm>
            <a:off x="88600" y="925746"/>
            <a:ext cx="8903367" cy="3259867"/>
          </a:xfrm>
          <a:prstGeom prst="rect">
            <a:avLst/>
          </a:prstGeom>
        </p:spPr>
        <p:txBody>
          <a:bodyPr wrap="square">
            <a:spAutoFit/>
          </a:bodyPr>
          <a:lstStyle/>
          <a:p>
            <a:pPr lvl="0" algn="just">
              <a:lnSpc>
                <a:spcPct val="115000"/>
              </a:lnSpc>
              <a:spcAft>
                <a:spcPts val="0"/>
              </a:spcAft>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Objectives:</a:t>
            </a:r>
          </a:p>
          <a:p>
            <a:pPr marL="304800" lvl="1" indent="-27940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Exchange basic information on ESA and NASA Earth Observation missions and suborbital campaigns and related Ground Segments and Data</a:t>
            </a:r>
          </a:p>
          <a:p>
            <a:pPr marL="304800" lvl="1" indent="-27940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Identify key strategic issues for coordination with Ground Segments and Mission Data</a:t>
            </a:r>
          </a:p>
          <a:p>
            <a:pPr marL="304800" lvl="1" indent="-27940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Develop and implement opportunities for joint activities on Ground Segments and Mission Data</a:t>
            </a:r>
          </a:p>
          <a:p>
            <a:pPr algn="just">
              <a:lnSpc>
                <a:spcPct val="115000"/>
              </a:lnSpc>
              <a:spcBef>
                <a:spcPts val="600"/>
              </a:spcBef>
              <a:spcAft>
                <a:spcPts val="0"/>
              </a:spcAft>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Collaboration/Coordination activities:</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Data exchange: MERIS &amp; MODIS, SEASAT &amp; ERS, Sentinel data</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Technical interfaces: ESA-NASA technical operating agreement for Copernicus data, co-developed CEOS OpenSearch common standard, open source cloud architecture</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Joint projects: Joint Mission Algorithm and Analysis Platform (Joint MAAP) </a:t>
            </a:r>
          </a:p>
        </p:txBody>
      </p:sp>
      <p:pic>
        <p:nvPicPr>
          <p:cNvPr id="36" name="Picture 2" descr="Afbeeldingsresultaat voor nasa logo"/>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7766" y="40823"/>
            <a:ext cx="952618" cy="79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033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91414" y="-50496"/>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 name="Title 1">
            <a:extLst>
              <a:ext uri="{FF2B5EF4-FFF2-40B4-BE49-F238E27FC236}">
                <a16:creationId xmlns:a16="http://schemas.microsoft.com/office/drawing/2014/main" id="{CBAE0DF1-60CB-2242-808F-56F526B00EBE}"/>
              </a:ext>
            </a:extLst>
          </p:cNvPr>
          <p:cNvSpPr txBox="1">
            <a:spLocks/>
          </p:cNvSpPr>
          <p:nvPr/>
        </p:nvSpPr>
        <p:spPr bwMode="auto">
          <a:xfrm>
            <a:off x="77765" y="-27560"/>
            <a:ext cx="8592977" cy="9925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ESA/NASA Joint Program Planning Group </a:t>
            </a:r>
            <a:b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SubGroup-3: Ground Segments and Data</a:t>
            </a:r>
          </a:p>
          <a:p>
            <a:pPr algn="ctr">
              <a:defRPr/>
            </a:pPr>
            <a:r>
              <a:rPr lang="en-GB" sz="2000" b="1" i="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Some recent activities </a:t>
            </a:r>
          </a:p>
        </p:txBody>
      </p:sp>
      <p:pic>
        <p:nvPicPr>
          <p:cNvPr id="5" name="Picture 4"/>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6276852" y="3049986"/>
            <a:ext cx="2715289" cy="1595686"/>
          </a:xfrm>
          <a:prstGeom prst="rect">
            <a:avLst/>
          </a:prstGeom>
          <a:ln>
            <a:solidFill>
              <a:schemeClr val="tx1"/>
            </a:solidFill>
          </a:ln>
          <a:effectLst>
            <a:outerShdw blurRad="50800" dist="38100" dir="2700000" algn="tl" rotWithShape="0">
              <a:prstClr val="black">
                <a:alpha val="40000"/>
              </a:prstClr>
            </a:outerShdw>
          </a:effectLst>
        </p:spPr>
      </p:pic>
      <p:pic>
        <p:nvPicPr>
          <p:cNvPr id="36" name="Picture 35"/>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6276852" y="1289037"/>
            <a:ext cx="2722668" cy="1598635"/>
          </a:xfrm>
          <a:prstGeom prst="rect">
            <a:avLst/>
          </a:prstGeom>
          <a:ln>
            <a:solidFill>
              <a:schemeClr val="tx1"/>
            </a:solidFill>
          </a:ln>
          <a:effectLst>
            <a:outerShdw blurRad="50800" dist="38100" dir="2700000" algn="tl" rotWithShape="0">
              <a:prstClr val="black">
                <a:alpha val="40000"/>
              </a:prstClr>
            </a:outerShdw>
          </a:effectLst>
        </p:spPr>
      </p:pic>
      <p:sp>
        <p:nvSpPr>
          <p:cNvPr id="37" name="TextBox 36"/>
          <p:cNvSpPr txBox="1"/>
          <p:nvPr/>
        </p:nvSpPr>
        <p:spPr>
          <a:xfrm>
            <a:off x="3108064" y="1022997"/>
            <a:ext cx="2420278"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GB" b="1" i="1" dirty="0">
                <a:solidFill>
                  <a:srgbClr val="0070C0"/>
                </a:solidFill>
                <a:latin typeface="Arial" panose="020B0604020202020204" pitchFamily="34" charset="0"/>
                <a:cs typeface="Arial" panose="020B0604020202020204" pitchFamily="34" charset="0"/>
              </a:rPr>
              <a:t>MAAP for Biosphere</a:t>
            </a:r>
          </a:p>
        </p:txBody>
      </p:sp>
      <p:sp>
        <p:nvSpPr>
          <p:cNvPr id="45" name="TextBox 44"/>
          <p:cNvSpPr txBox="1"/>
          <p:nvPr/>
        </p:nvSpPr>
        <p:spPr>
          <a:xfrm>
            <a:off x="147249" y="1482957"/>
            <a:ext cx="5854468" cy="1461939"/>
          </a:xfrm>
          <a:prstGeom prst="rect">
            <a:avLst/>
          </a:prstGeom>
          <a:noFill/>
        </p:spPr>
        <p:txBody>
          <a:bodyPr wrap="square" rtlCol="0">
            <a:spAutoFit/>
          </a:bodyPr>
          <a:lstStyle/>
          <a:p>
            <a:pPr>
              <a:spcBef>
                <a:spcPts val="600"/>
              </a:spcBef>
            </a:pPr>
            <a:r>
              <a:rPr lang="en-GB" sz="1400" dirty="0">
                <a:solidFill>
                  <a:schemeClr val="bg1"/>
                </a:solidFill>
                <a:latin typeface="Arial" panose="020B0604020202020204" pitchFamily="34" charset="0"/>
                <a:cs typeface="Arial" panose="020B0604020202020204" pitchFamily="34" charset="0"/>
              </a:rPr>
              <a:t>The ESA-NASA Joint Multi-Mission Algorithm and Analysis Platform (MAAP) is a </a:t>
            </a:r>
            <a:r>
              <a:rPr lang="en-GB" sz="1400" b="1" i="1" dirty="0">
                <a:solidFill>
                  <a:schemeClr val="bg1"/>
                </a:solidFill>
                <a:latin typeface="Arial" panose="020B0604020202020204" pitchFamily="34" charset="0"/>
                <a:cs typeface="Arial" panose="020B0604020202020204" pitchFamily="34" charset="0"/>
              </a:rPr>
              <a:t>collaborative project </a:t>
            </a:r>
            <a:r>
              <a:rPr lang="en-GB" sz="1400" dirty="0">
                <a:solidFill>
                  <a:schemeClr val="bg1"/>
                </a:solidFill>
                <a:latin typeface="Arial" panose="020B0604020202020204" pitchFamily="34" charset="0"/>
                <a:cs typeface="Arial" panose="020B0604020202020204" pitchFamily="34" charset="0"/>
              </a:rPr>
              <a:t>focused on improving the understanding of aboveground </a:t>
            </a:r>
            <a:r>
              <a:rPr lang="en-GB" sz="1400" b="1" i="1" dirty="0">
                <a:solidFill>
                  <a:schemeClr val="bg1"/>
                </a:solidFill>
                <a:latin typeface="Arial" panose="020B0604020202020204" pitchFamily="34" charset="0"/>
                <a:cs typeface="Arial" panose="020B0604020202020204" pitchFamily="34" charset="0"/>
              </a:rPr>
              <a:t>terrestrial carbon dynamics</a:t>
            </a:r>
            <a:r>
              <a:rPr lang="en-GB" sz="1400" dirty="0">
                <a:solidFill>
                  <a:schemeClr val="bg1"/>
                </a:solidFill>
                <a:latin typeface="Arial" panose="020B0604020202020204" pitchFamily="34" charset="0"/>
                <a:cs typeface="Arial" panose="020B0604020202020204" pitchFamily="34" charset="0"/>
              </a:rPr>
              <a:t>.</a:t>
            </a:r>
          </a:p>
          <a:p>
            <a:pPr>
              <a:spcBef>
                <a:spcPts val="600"/>
              </a:spcBef>
            </a:pPr>
            <a:r>
              <a:rPr lang="en-GB" sz="1400" dirty="0">
                <a:solidFill>
                  <a:schemeClr val="bg1"/>
                </a:solidFill>
                <a:latin typeface="Arial" panose="020B0604020202020204" pitchFamily="34" charset="0"/>
                <a:cs typeface="Arial" panose="020B0604020202020204" pitchFamily="34" charset="0"/>
              </a:rPr>
              <a:t>The MAAP will provide a </a:t>
            </a:r>
            <a:r>
              <a:rPr lang="en-GB" sz="1400" b="1" i="1" dirty="0">
                <a:solidFill>
                  <a:schemeClr val="bg1"/>
                </a:solidFill>
                <a:latin typeface="Arial" panose="020B0604020202020204" pitchFamily="34" charset="0"/>
                <a:cs typeface="Arial" panose="020B0604020202020204" pitchFamily="34" charset="0"/>
              </a:rPr>
              <a:t>common platform </a:t>
            </a:r>
            <a:r>
              <a:rPr lang="en-GB" sz="1400" dirty="0">
                <a:solidFill>
                  <a:schemeClr val="bg1"/>
                </a:solidFill>
                <a:latin typeface="Arial" panose="020B0604020202020204" pitchFamily="34" charset="0"/>
                <a:cs typeface="Arial" panose="020B0604020202020204" pitchFamily="34" charset="0"/>
              </a:rPr>
              <a:t>with computing capabilities </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co-located with data and tools related to the ESA </a:t>
            </a:r>
            <a:r>
              <a:rPr lang="en-GB" sz="1400" b="1" i="1" dirty="0">
                <a:solidFill>
                  <a:schemeClr val="bg1"/>
                </a:solidFill>
                <a:latin typeface="Arial" panose="020B0604020202020204" pitchFamily="34" charset="0"/>
                <a:cs typeface="Arial" panose="020B0604020202020204" pitchFamily="34" charset="0"/>
              </a:rPr>
              <a:t>BIOMASS</a:t>
            </a:r>
            <a:r>
              <a:rPr lang="en-GB" sz="1400" dirty="0">
                <a:solidFill>
                  <a:schemeClr val="bg1"/>
                </a:solidFill>
                <a:latin typeface="Arial" panose="020B0604020202020204" pitchFamily="34" charset="0"/>
                <a:cs typeface="Arial" panose="020B0604020202020204" pitchFamily="34" charset="0"/>
              </a:rPr>
              <a:t> mission and the NASA </a:t>
            </a:r>
            <a:r>
              <a:rPr lang="en-GB" sz="1400" b="1" i="1" dirty="0">
                <a:solidFill>
                  <a:schemeClr val="bg1"/>
                </a:solidFill>
                <a:latin typeface="Arial" panose="020B0604020202020204" pitchFamily="34" charset="0"/>
                <a:cs typeface="Arial" panose="020B0604020202020204" pitchFamily="34" charset="0"/>
              </a:rPr>
              <a:t>GEDI</a:t>
            </a:r>
            <a:r>
              <a:rPr lang="en-GB" sz="1400" dirty="0">
                <a:solidFill>
                  <a:schemeClr val="bg1"/>
                </a:solidFill>
                <a:latin typeface="Arial" panose="020B0604020202020204" pitchFamily="34" charset="0"/>
                <a:cs typeface="Arial" panose="020B0604020202020204" pitchFamily="34" charset="0"/>
              </a:rPr>
              <a:t> and </a:t>
            </a:r>
            <a:r>
              <a:rPr lang="en-GB" sz="1400" b="1" i="1" dirty="0">
                <a:solidFill>
                  <a:schemeClr val="bg1"/>
                </a:solidFill>
                <a:latin typeface="Arial" panose="020B0604020202020204" pitchFamily="34" charset="0"/>
                <a:cs typeface="Arial" panose="020B0604020202020204" pitchFamily="34" charset="0"/>
              </a:rPr>
              <a:t>NISAR</a:t>
            </a:r>
            <a:r>
              <a:rPr lang="en-GB" sz="1400" dirty="0">
                <a:solidFill>
                  <a:schemeClr val="bg1"/>
                </a:solidFill>
                <a:latin typeface="Arial" panose="020B0604020202020204" pitchFamily="34" charset="0"/>
                <a:cs typeface="Arial" panose="020B0604020202020204" pitchFamily="34" charset="0"/>
              </a:rPr>
              <a:t> missions.</a:t>
            </a:r>
          </a:p>
        </p:txBody>
      </p:sp>
      <p:pic>
        <p:nvPicPr>
          <p:cNvPr id="46" name="Picture 45"/>
          <p:cNvPicPr>
            <a:picLocks noChangeAspect="1"/>
          </p:cNvPicPr>
          <p:nvPr/>
        </p:nvPicPr>
        <p:blipFill>
          <a:blip r:embed="rId30" cstate="screen">
            <a:extLst>
              <a:ext uri="{BEBA8EAE-BF5A-486C-A8C5-ECC9F3942E4B}">
                <a14:imgProps xmlns:a14="http://schemas.microsoft.com/office/drawing/2010/main">
                  <a14:imgLayer r:embed="rId31">
                    <a14:imgEffect>
                      <a14:brightnessContrast contrast="-40000"/>
                    </a14:imgEffect>
                  </a14:imgLayer>
                </a14:imgProps>
              </a:ext>
              <a:ext uri="{28A0092B-C50C-407E-A947-70E740481C1C}">
                <a14:useLocalDpi xmlns:a14="http://schemas.microsoft.com/office/drawing/2010/main"/>
              </a:ext>
            </a:extLst>
          </a:blip>
          <a:stretch>
            <a:fillRect/>
          </a:stretch>
        </p:blipFill>
        <p:spPr>
          <a:xfrm>
            <a:off x="201831" y="2978989"/>
            <a:ext cx="5668952" cy="1666683"/>
          </a:xfrm>
          <a:prstGeom prst="rect">
            <a:avLst/>
          </a:prstGeom>
          <a:ln>
            <a:solidFill>
              <a:schemeClr val="tx1"/>
            </a:solidFill>
          </a:ln>
          <a:effectLst>
            <a:outerShdw blurRad="50800" dist="38100" dir="2700000" algn="tl" rotWithShape="0">
              <a:prstClr val="black">
                <a:alpha val="40000"/>
              </a:prstClr>
            </a:outerShdw>
          </a:effectLst>
        </p:spPr>
      </p:pic>
      <p:sp>
        <p:nvSpPr>
          <p:cNvPr id="39" name="TextBox 38"/>
          <p:cNvSpPr txBox="1"/>
          <p:nvPr/>
        </p:nvSpPr>
        <p:spPr>
          <a:xfrm rot="21074622">
            <a:off x="4237227" y="2765125"/>
            <a:ext cx="2307042" cy="338554"/>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none" rtlCol="0">
            <a:spAutoFit/>
          </a:bodyPr>
          <a:lstStyle/>
          <a:p>
            <a:r>
              <a:rPr lang="en-GB" sz="1600" b="1" i="1" dirty="0">
                <a:solidFill>
                  <a:srgbClr val="0070C0"/>
                </a:solidFill>
                <a:latin typeface="Arial" panose="020B0604020202020204" pitchFamily="34" charset="0"/>
                <a:cs typeface="Arial" panose="020B0604020202020204" pitchFamily="34" charset="0"/>
              </a:rPr>
              <a:t>Opening in early 2021</a:t>
            </a:r>
          </a:p>
        </p:txBody>
      </p:sp>
      <p:pic>
        <p:nvPicPr>
          <p:cNvPr id="41" name="Picture 2" descr="Afbeeldingsresultaat voor nasa logo"/>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77766" y="40823"/>
            <a:ext cx="952618" cy="79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61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54738" y="-45732"/>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itle 1">
            <a:extLst>
              <a:ext uri="{FF2B5EF4-FFF2-40B4-BE49-F238E27FC236}">
                <a16:creationId xmlns:a16="http://schemas.microsoft.com/office/drawing/2014/main" id="{CBAE0DF1-60CB-2242-808F-56F526B00EBE}"/>
              </a:ext>
            </a:extLst>
          </p:cNvPr>
          <p:cNvSpPr txBox="1">
            <a:spLocks/>
          </p:cNvSpPr>
          <p:nvPr/>
        </p:nvSpPr>
        <p:spPr bwMode="auto">
          <a:xfrm>
            <a:off x="77765" y="-27560"/>
            <a:ext cx="8592977" cy="9925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ESA/NASA Joint Program Planning Group </a:t>
            </a:r>
            <a:b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SubGroup-3: Ground Segments and Data</a:t>
            </a:r>
          </a:p>
          <a:p>
            <a:pPr algn="ctr">
              <a:defRPr/>
            </a:pPr>
            <a:r>
              <a:rPr lang="en-GB" sz="2000" b="1" i="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Some recent activities </a:t>
            </a:r>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2" name="TextBox 41"/>
          <p:cNvSpPr txBox="1"/>
          <p:nvPr/>
        </p:nvSpPr>
        <p:spPr>
          <a:xfrm>
            <a:off x="2758410" y="1085042"/>
            <a:ext cx="3200756"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b="1" i="1" dirty="0">
                <a:solidFill>
                  <a:srgbClr val="0070C0"/>
                </a:solidFill>
                <a:latin typeface="Arial" panose="020B0604020202020204" pitchFamily="34" charset="0"/>
                <a:cs typeface="Arial" panose="020B0604020202020204" pitchFamily="34" charset="0"/>
              </a:rPr>
              <a:t>Coordinated evaluation of Third Party mission data</a:t>
            </a:r>
          </a:p>
        </p:txBody>
      </p:sp>
      <p:sp>
        <p:nvSpPr>
          <p:cNvPr id="44" name="Rectangle 43"/>
          <p:cNvSpPr/>
          <p:nvPr/>
        </p:nvSpPr>
        <p:spPr>
          <a:xfrm>
            <a:off x="244058" y="1863783"/>
            <a:ext cx="8855261" cy="2677656"/>
          </a:xfrm>
          <a:prstGeom prst="rect">
            <a:avLst/>
          </a:prstGeom>
        </p:spPr>
        <p:txBody>
          <a:bodyPr wrap="square">
            <a:spAutoFit/>
          </a:bodyPr>
          <a:lstStyle/>
          <a:p>
            <a:pPr>
              <a:spcBef>
                <a:spcPts val="1200"/>
              </a:spcBef>
            </a:pPr>
            <a:r>
              <a:rPr lang="en-US" sz="1600" dirty="0">
                <a:solidFill>
                  <a:schemeClr val="bg1"/>
                </a:solidFill>
                <a:latin typeface="Arial" panose="020B0604020202020204" pitchFamily="34" charset="0"/>
                <a:cs typeface="Arial" panose="020B0604020202020204" pitchFamily="34" charset="0"/>
              </a:rPr>
              <a:t>ESA and NASA recognize the potential of </a:t>
            </a:r>
            <a:r>
              <a:rPr lang="en-US" sz="1600" b="1" i="1" dirty="0">
                <a:solidFill>
                  <a:schemeClr val="bg1"/>
                </a:solidFill>
                <a:latin typeface="Arial" panose="020B0604020202020204" pitchFamily="34" charset="0"/>
                <a:cs typeface="Arial" panose="020B0604020202020204" pitchFamily="34" charset="0"/>
              </a:rPr>
              <a:t>new space companies </a:t>
            </a:r>
            <a:r>
              <a:rPr lang="en-US" sz="1600" dirty="0">
                <a:solidFill>
                  <a:schemeClr val="bg1"/>
                </a:solidFill>
                <a:latin typeface="Arial" panose="020B0604020202020204" pitchFamily="34" charset="0"/>
                <a:cs typeface="Arial" panose="020B0604020202020204" pitchFamily="34" charset="0"/>
              </a:rPr>
              <a:t>for providing unique EO capabilities. The global research and application communities should have access to and be able to trust these products. </a:t>
            </a:r>
          </a:p>
          <a:p>
            <a:pPr>
              <a:spcBef>
                <a:spcPts val="1200"/>
              </a:spcBef>
            </a:pPr>
            <a:r>
              <a:rPr lang="en-US" sz="1600" dirty="0">
                <a:solidFill>
                  <a:schemeClr val="bg1"/>
                </a:solidFill>
                <a:latin typeface="Arial" panose="020B0604020202020204" pitchFamily="34" charset="0"/>
                <a:cs typeface="Arial" panose="020B0604020202020204" pitchFamily="34" charset="0"/>
              </a:rPr>
              <a:t>NASA and ESA:</a:t>
            </a:r>
          </a:p>
          <a:p>
            <a:pPr marL="450850" indent="-179388">
              <a:spcBef>
                <a:spcPts val="1200"/>
              </a:spcBef>
              <a:buFont typeface="Arial" panose="020B0604020202020204" pitchFamily="34" charset="0"/>
              <a:buChar char="•"/>
            </a:pPr>
            <a:r>
              <a:rPr lang="en-US" sz="1600" b="1" i="1" dirty="0">
                <a:solidFill>
                  <a:schemeClr val="bg1"/>
                </a:solidFill>
                <a:latin typeface="Arial" panose="020B0604020202020204" pitchFamily="34" charset="0"/>
                <a:cs typeface="Arial" panose="020B0604020202020204" pitchFamily="34" charset="0"/>
              </a:rPr>
              <a:t>Coordinate respective independent evaluations </a:t>
            </a:r>
            <a:r>
              <a:rPr lang="en-US" sz="1600" dirty="0">
                <a:solidFill>
                  <a:schemeClr val="bg1"/>
                </a:solidFill>
                <a:latin typeface="Arial" panose="020B0604020202020204" pitchFamily="34" charset="0"/>
                <a:cs typeface="Arial" panose="020B0604020202020204" pitchFamily="34" charset="0"/>
              </a:rPr>
              <a:t>performed by each agency,</a:t>
            </a:r>
          </a:p>
          <a:p>
            <a:pPr marL="450850" indent="-179388">
              <a:spcBef>
                <a:spcPts val="120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Develop non-binding </a:t>
            </a:r>
            <a:r>
              <a:rPr lang="en-US" sz="1600" b="1" i="1" dirty="0">
                <a:solidFill>
                  <a:schemeClr val="bg1"/>
                </a:solidFill>
                <a:latin typeface="Arial" panose="020B0604020202020204" pitchFamily="34" charset="0"/>
                <a:cs typeface="Arial" panose="020B0604020202020204" pitchFamily="34" charset="0"/>
              </a:rPr>
              <a:t>best practices on evaluation</a:t>
            </a:r>
            <a:r>
              <a:rPr lang="en-US" sz="1600" dirty="0">
                <a:solidFill>
                  <a:schemeClr val="bg1"/>
                </a:solidFill>
                <a:latin typeface="Arial" panose="020B0604020202020204" pitchFamily="34" charset="0"/>
                <a:cs typeface="Arial" panose="020B0604020202020204" pitchFamily="34" charset="0"/>
              </a:rPr>
              <a:t>, identify common guard rails for comparison of data,</a:t>
            </a:r>
          </a:p>
          <a:p>
            <a:pPr marL="450850" indent="-179388">
              <a:spcBef>
                <a:spcPts val="120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Coordinate on </a:t>
            </a:r>
            <a:r>
              <a:rPr lang="en-US" sz="1600" b="1" i="1" dirty="0">
                <a:solidFill>
                  <a:schemeClr val="bg1"/>
                </a:solidFill>
                <a:latin typeface="Arial" panose="020B0604020202020204" pitchFamily="34" charset="0"/>
                <a:cs typeface="Arial" panose="020B0604020202020204" pitchFamily="34" charset="0"/>
              </a:rPr>
              <a:t>data licenses </a:t>
            </a:r>
            <a:r>
              <a:rPr lang="en-US" sz="1600" dirty="0">
                <a:solidFill>
                  <a:schemeClr val="bg1"/>
                </a:solidFill>
                <a:latin typeface="Arial" panose="020B0604020202020204" pitchFamily="34" charset="0"/>
                <a:cs typeface="Arial" panose="020B0604020202020204" pitchFamily="34" charset="0"/>
              </a:rPr>
              <a:t>for data purchased and related issues for facilitating data use.</a:t>
            </a:r>
          </a:p>
        </p:txBody>
      </p:sp>
      <p:pic>
        <p:nvPicPr>
          <p:cNvPr id="36" name="Picture 2" descr="Afbeeldingsresultaat voor nasa logo"/>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7766" y="40823"/>
            <a:ext cx="952618" cy="79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798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91414" y="-50496"/>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2" name="TextBox 41"/>
          <p:cNvSpPr txBox="1"/>
          <p:nvPr/>
        </p:nvSpPr>
        <p:spPr>
          <a:xfrm>
            <a:off x="2048210" y="1195380"/>
            <a:ext cx="4801360"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 b="1" i="1" dirty="0">
                <a:solidFill>
                  <a:srgbClr val="0070C0"/>
                </a:solidFill>
                <a:latin typeface="Arial" panose="020B0604020202020204" pitchFamily="34" charset="0"/>
                <a:cs typeface="Arial" panose="020B0604020202020204" pitchFamily="34" charset="0"/>
              </a:rPr>
              <a:t>Harmonized Landsat Sentinel-2 product</a:t>
            </a:r>
            <a:endParaRPr lang="en-GB" b="1" i="1" dirty="0">
              <a:solidFill>
                <a:srgbClr val="0070C0"/>
              </a:solidFill>
              <a:latin typeface="Arial" panose="020B0604020202020204" pitchFamily="34" charset="0"/>
              <a:cs typeface="Arial" panose="020B0604020202020204" pitchFamily="34" charset="0"/>
            </a:endParaRPr>
          </a:p>
        </p:txBody>
      </p:sp>
      <p:pic>
        <p:nvPicPr>
          <p:cNvPr id="39" name="Google Shape;171;p25"/>
          <p:cNvPicPr preferRelativeResize="0"/>
          <p:nvPr/>
        </p:nvPicPr>
        <p:blipFill>
          <a:blip r:embed="rId28">
            <a:alphaModFix/>
          </a:blip>
          <a:stretch>
            <a:fillRect/>
          </a:stretch>
        </p:blipFill>
        <p:spPr>
          <a:xfrm>
            <a:off x="4945043" y="1838778"/>
            <a:ext cx="3961223" cy="2549053"/>
          </a:xfrm>
          <a:prstGeom prst="rect">
            <a:avLst/>
          </a:prstGeom>
          <a:solidFill>
            <a:schemeClr val="bg1"/>
          </a:solidFill>
          <a:ln>
            <a:solidFill>
              <a:schemeClr val="tx1"/>
            </a:solidFill>
          </a:ln>
        </p:spPr>
      </p:pic>
      <p:sp>
        <p:nvSpPr>
          <p:cNvPr id="45" name="Title 1">
            <a:extLst>
              <a:ext uri="{FF2B5EF4-FFF2-40B4-BE49-F238E27FC236}">
                <a16:creationId xmlns:a16="http://schemas.microsoft.com/office/drawing/2014/main" id="{CBAE0DF1-60CB-2242-808F-56F526B00EBE}"/>
              </a:ext>
            </a:extLst>
          </p:cNvPr>
          <p:cNvSpPr txBox="1">
            <a:spLocks/>
          </p:cNvSpPr>
          <p:nvPr/>
        </p:nvSpPr>
        <p:spPr bwMode="auto">
          <a:xfrm>
            <a:off x="373871" y="-9674"/>
            <a:ext cx="8275364" cy="9925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ESA/NASA Joint Program Planning Group </a:t>
            </a:r>
            <a:b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SubGroup-3: Ground Segments and Data</a:t>
            </a:r>
          </a:p>
          <a:p>
            <a:pPr algn="ctr">
              <a:defRPr/>
            </a:pPr>
            <a:r>
              <a:rPr lang="en-GB" sz="2000" b="1" i="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Some recent activities </a:t>
            </a:r>
          </a:p>
        </p:txBody>
      </p:sp>
      <p:sp>
        <p:nvSpPr>
          <p:cNvPr id="40" name="Google Shape;172;p25"/>
          <p:cNvSpPr txBox="1"/>
          <p:nvPr/>
        </p:nvSpPr>
        <p:spPr>
          <a:xfrm>
            <a:off x="307410" y="1920589"/>
            <a:ext cx="4466657" cy="105163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 sz="1600" b="1" dirty="0">
                <a:solidFill>
                  <a:schemeClr val="bg1"/>
                </a:solidFill>
                <a:latin typeface="Arial" panose="020B0604020202020204" pitchFamily="34" charset="0"/>
                <a:cs typeface="Arial" panose="020B0604020202020204" pitchFamily="34" charset="0"/>
              </a:rPr>
              <a:t>Goal: </a:t>
            </a:r>
            <a:r>
              <a:rPr lang="en" sz="1600" dirty="0">
                <a:solidFill>
                  <a:schemeClr val="bg1"/>
                </a:solidFill>
                <a:latin typeface="Arial" panose="020B0604020202020204" pitchFamily="34" charset="0"/>
                <a:cs typeface="Arial" panose="020B0604020202020204" pitchFamily="34" charset="0"/>
              </a:rPr>
              <a:t>For NASA to produce a global gridded 30-meter resolution surface reflectance data from Landsat-8 and Sentinel-2 missions.</a:t>
            </a:r>
            <a:endParaRPr sz="1600" dirty="0">
              <a:solidFill>
                <a:schemeClr val="bg1"/>
              </a:solidFill>
              <a:latin typeface="Arial" panose="020B0604020202020204" pitchFamily="34" charset="0"/>
              <a:cs typeface="Arial" panose="020B0604020202020204" pitchFamily="34" charset="0"/>
            </a:endParaRPr>
          </a:p>
        </p:txBody>
      </p:sp>
      <p:sp>
        <p:nvSpPr>
          <p:cNvPr id="43" name="Google Shape;172;p25"/>
          <p:cNvSpPr txBox="1"/>
          <p:nvPr/>
        </p:nvSpPr>
        <p:spPr>
          <a:xfrm>
            <a:off x="277502" y="3082033"/>
            <a:ext cx="4466657" cy="105163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 sz="1600" dirty="0">
                <a:solidFill>
                  <a:schemeClr val="bg1"/>
                </a:solidFill>
                <a:latin typeface="Arial" panose="020B0604020202020204" pitchFamily="34" charset="0"/>
                <a:cs typeface="Arial" panose="020B0604020202020204" pitchFamily="34" charset="0"/>
              </a:rPr>
              <a:t>This paves the road for a stronger collaboration on future US Landsat missions and European Next-Generation Sentinel-2 missions.</a:t>
            </a:r>
            <a:endParaRPr sz="1600" dirty="0">
              <a:solidFill>
                <a:schemeClr val="bg1"/>
              </a:solidFill>
              <a:latin typeface="Arial" panose="020B0604020202020204" pitchFamily="34" charset="0"/>
              <a:cs typeface="Arial" panose="020B0604020202020204" pitchFamily="34" charset="0"/>
            </a:endParaRPr>
          </a:p>
        </p:txBody>
      </p:sp>
      <p:pic>
        <p:nvPicPr>
          <p:cNvPr id="41" name="Picture 2" descr="Afbeeldingsresultaat voor nasa logo"/>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7766" y="40823"/>
            <a:ext cx="952618" cy="79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54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91414" y="-50496"/>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 name="Title 1">
            <a:extLst>
              <a:ext uri="{FF2B5EF4-FFF2-40B4-BE49-F238E27FC236}">
                <a16:creationId xmlns:a16="http://schemas.microsoft.com/office/drawing/2014/main" id="{CBAE0DF1-60CB-2242-808F-56F526B00EBE}"/>
              </a:ext>
            </a:extLst>
          </p:cNvPr>
          <p:cNvSpPr txBox="1">
            <a:spLocks/>
          </p:cNvSpPr>
          <p:nvPr/>
        </p:nvSpPr>
        <p:spPr bwMode="auto">
          <a:xfrm>
            <a:off x="38556" y="128783"/>
            <a:ext cx="8592977" cy="4385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Background</a:t>
            </a:r>
          </a:p>
        </p:txBody>
      </p:sp>
      <p:sp>
        <p:nvSpPr>
          <p:cNvPr id="35" name="Rectangle 34">
            <a:extLst>
              <a:ext uri="{FF2B5EF4-FFF2-40B4-BE49-F238E27FC236}">
                <a16:creationId xmlns:a16="http://schemas.microsoft.com/office/drawing/2014/main" id="{67D0DAAB-F859-5D4B-9D1E-F1C3C91CDEB0}"/>
              </a:ext>
            </a:extLst>
          </p:cNvPr>
          <p:cNvSpPr/>
          <p:nvPr/>
        </p:nvSpPr>
        <p:spPr>
          <a:xfrm>
            <a:off x="59869" y="1064871"/>
            <a:ext cx="8903367" cy="3569310"/>
          </a:xfrm>
          <a:prstGeom prst="rect">
            <a:avLst/>
          </a:prstGeom>
        </p:spPr>
        <p:txBody>
          <a:bodyPr wrap="square">
            <a:spAutoFit/>
          </a:bodyPr>
          <a:lstStyle/>
          <a:p>
            <a:pPr marL="285750" lvl="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The National Aeronautics and Space Administration (NASA) and the European Space Agency (ESA) signed on 7 September 2010 a formal Earth Science and Observation Framework for Cooperation</a:t>
            </a:r>
          </a:p>
          <a:p>
            <a:pPr marL="285750" lvl="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This led to the establishment of a joint NASA-ESA Earth Science Joint Program Planning Group (JPPG) to formalize and enhance cooperation in the areas of Earth observation/science and climate change </a:t>
            </a:r>
          </a:p>
          <a:p>
            <a:pPr marL="285750" lvl="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Three Sub-Groups (SG) established under the JPPG:</a:t>
            </a:r>
          </a:p>
          <a:p>
            <a:pPr lvl="2" algn="just">
              <a:lnSpc>
                <a:spcPct val="115000"/>
              </a:lnSpc>
              <a:spcAft>
                <a:spcPts val="0"/>
              </a:spcAft>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SG-1: Mission and Technology</a:t>
            </a:r>
          </a:p>
          <a:p>
            <a:pPr lvl="2" algn="just">
              <a:lnSpc>
                <a:spcPct val="115000"/>
              </a:lnSpc>
              <a:spcAft>
                <a:spcPts val="0"/>
              </a:spcAft>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SG-2: Cal/Val and Field Campaigns</a:t>
            </a:r>
          </a:p>
          <a:p>
            <a:pPr lvl="2" algn="just">
              <a:lnSpc>
                <a:spcPct val="115000"/>
              </a:lnSpc>
              <a:spcAft>
                <a:spcPts val="0"/>
              </a:spcAft>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SG-3: Ground segment and data</a:t>
            </a:r>
          </a:p>
          <a:p>
            <a:pPr marL="28575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The JPPG reports annually to ESA/NASA executive top management</a:t>
            </a:r>
            <a:endPar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endParaRPr>
          </a:p>
        </p:txBody>
      </p:sp>
      <p:pic>
        <p:nvPicPr>
          <p:cNvPr id="36" name="Picture 2" descr="Afbeeldingsresultaat voor nasa logo">
            <a:extLst>
              <a:ext uri="{FF2B5EF4-FFF2-40B4-BE49-F238E27FC236}">
                <a16:creationId xmlns:a16="http://schemas.microsoft.com/office/drawing/2014/main" id="{DE65B699-7614-EA44-9A3C-02B305E0C0E5}"/>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7765" y="40822"/>
            <a:ext cx="1058235" cy="88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625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91414" y="-50496"/>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2" name="TextBox 41"/>
          <p:cNvSpPr txBox="1"/>
          <p:nvPr/>
        </p:nvSpPr>
        <p:spPr>
          <a:xfrm>
            <a:off x="2183376" y="1021720"/>
            <a:ext cx="2727310"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 b="1" i="1" dirty="0">
                <a:solidFill>
                  <a:srgbClr val="0070C0"/>
                </a:solidFill>
                <a:latin typeface="Arial" panose="020B0604020202020204" pitchFamily="34" charset="0"/>
                <a:cs typeface="Arial" panose="020B0604020202020204" pitchFamily="34" charset="0"/>
              </a:rPr>
              <a:t>Some other activities</a:t>
            </a:r>
            <a:endParaRPr lang="en-GB" b="1" i="1" dirty="0">
              <a:solidFill>
                <a:srgbClr val="0070C0"/>
              </a:solidFill>
              <a:latin typeface="Arial" panose="020B0604020202020204" pitchFamily="34" charset="0"/>
              <a:cs typeface="Arial" panose="020B0604020202020204" pitchFamily="34" charset="0"/>
            </a:endParaRPr>
          </a:p>
        </p:txBody>
      </p:sp>
      <p:sp>
        <p:nvSpPr>
          <p:cNvPr id="40" name="Google Shape;172;p25"/>
          <p:cNvSpPr txBox="1"/>
          <p:nvPr/>
        </p:nvSpPr>
        <p:spPr>
          <a:xfrm>
            <a:off x="269118" y="1553009"/>
            <a:ext cx="9034249" cy="3058413"/>
          </a:xfrm>
          <a:prstGeom prst="rect">
            <a:avLst/>
          </a:prstGeom>
          <a:noFill/>
          <a:ln>
            <a:noFill/>
          </a:ln>
        </p:spPr>
        <p:txBody>
          <a:bodyPr spcFirstLastPara="1" wrap="square" lIns="91425" tIns="91425" rIns="91425" bIns="91425" anchor="t" anchorCtr="0">
            <a:noAutofit/>
          </a:bodyPr>
          <a:lstStyle/>
          <a:p>
            <a:pPr marL="177800" lvl="0" indent="-177800" algn="l" rtl="0">
              <a:spcBef>
                <a:spcPts val="0"/>
              </a:spcBef>
              <a:spcAft>
                <a:spcPts val="1200"/>
              </a:spcAft>
              <a:buClr>
                <a:schemeClr val="bg1"/>
              </a:buClr>
              <a:buSzPct val="100000"/>
              <a:buFont typeface="Arial" panose="020B0604020202020204" pitchFamily="34" charset="0"/>
              <a:buChar char="•"/>
            </a:pPr>
            <a:r>
              <a:rPr lang="en" sz="1600" b="1" i="1" dirty="0">
                <a:solidFill>
                  <a:schemeClr val="bg1"/>
                </a:solidFill>
                <a:latin typeface="Arial" panose="020B0604020202020204" pitchFamily="34" charset="0"/>
                <a:cs typeface="Arial" panose="020B0604020202020204" pitchFamily="34" charset="0"/>
              </a:rPr>
              <a:t>Sentinel data </a:t>
            </a:r>
            <a:r>
              <a:rPr lang="en" sz="1600" dirty="0">
                <a:solidFill>
                  <a:schemeClr val="bg1"/>
                </a:solidFill>
                <a:latin typeface="Arial" panose="020B0604020202020204" pitchFamily="34" charset="0"/>
                <a:cs typeface="Arial" panose="020B0604020202020204" pitchFamily="34" charset="0"/>
              </a:rPr>
              <a:t>mirroring in US </a:t>
            </a:r>
            <a:br>
              <a:rPr lang="en" sz="1600" dirty="0">
                <a:solidFill>
                  <a:schemeClr val="bg1"/>
                </a:solidFill>
                <a:latin typeface="Arial" panose="020B0604020202020204" pitchFamily="34" charset="0"/>
                <a:cs typeface="Arial" panose="020B0604020202020204" pitchFamily="34" charset="0"/>
              </a:rPr>
            </a:br>
            <a:r>
              <a:rPr lang="en" sz="1600" dirty="0">
                <a:solidFill>
                  <a:schemeClr val="bg1"/>
                </a:solidFill>
                <a:latin typeface="Arial" panose="020B0604020202020204" pitchFamily="34" charset="0"/>
                <a:cs typeface="Arial" panose="020B0604020202020204" pitchFamily="34" charset="0"/>
              </a:rPr>
              <a:t>(with European Commission and ESA)</a:t>
            </a:r>
          </a:p>
          <a:p>
            <a:pPr marL="177800" lvl="0" indent="-177800">
              <a:spcBef>
                <a:spcPts val="0"/>
              </a:spcBef>
              <a:spcAft>
                <a:spcPts val="1200"/>
              </a:spcAft>
              <a:buClr>
                <a:schemeClr val="bg1"/>
              </a:buClr>
              <a:buSzPct val="10000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t>NASA </a:t>
            </a:r>
            <a:r>
              <a:rPr lang="en-GB" sz="1600" b="1" i="1" dirty="0">
                <a:solidFill>
                  <a:schemeClr val="bg1"/>
                </a:solidFill>
                <a:latin typeface="Arial" panose="020B0604020202020204" pitchFamily="34" charset="0"/>
                <a:cs typeface="Arial" panose="020B0604020202020204" pitchFamily="34" charset="0"/>
                <a:sym typeface="Wingdings" panose="05000000000000000000" pitchFamily="2" charset="2"/>
              </a:rPr>
              <a:t>SMAP</a:t>
            </a:r>
            <a: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t> mission contribution </a:t>
            </a:r>
            <a:b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br>
            <a: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t>to ESA </a:t>
            </a:r>
            <a:r>
              <a:rPr lang="en-GB" sz="1600" b="1" i="1" dirty="0">
                <a:solidFill>
                  <a:schemeClr val="bg1"/>
                </a:solidFill>
                <a:latin typeface="Arial" panose="020B0604020202020204" pitchFamily="34" charset="0"/>
                <a:cs typeface="Arial" panose="020B0604020202020204" pitchFamily="34" charset="0"/>
                <a:sym typeface="Wingdings" panose="05000000000000000000" pitchFamily="2" charset="2"/>
              </a:rPr>
              <a:t>SMOS</a:t>
            </a:r>
            <a:r>
              <a:rPr lang="en-GB" sz="1600"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t>Salinity Mission Exploitation Platform</a:t>
            </a:r>
          </a:p>
          <a:p>
            <a:pPr marL="177800" lvl="0" indent="-177800">
              <a:spcBef>
                <a:spcPts val="0"/>
              </a:spcBef>
              <a:spcAft>
                <a:spcPts val="1200"/>
              </a:spcAft>
              <a:buClr>
                <a:schemeClr val="bg1"/>
              </a:buClr>
              <a:buSzPct val="10000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t>ESA </a:t>
            </a:r>
            <a:r>
              <a:rPr lang="en-GB" sz="1600" b="1" i="1" dirty="0">
                <a:solidFill>
                  <a:schemeClr val="bg1"/>
                </a:solidFill>
                <a:latin typeface="Arial" panose="020B0604020202020204" pitchFamily="34" charset="0"/>
                <a:cs typeface="Arial" panose="020B0604020202020204" pitchFamily="34" charset="0"/>
                <a:sym typeface="Wingdings" panose="05000000000000000000" pitchFamily="2" charset="2"/>
              </a:rPr>
              <a:t>CryoSat</a:t>
            </a:r>
            <a: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t> orbit adaptation to NASA </a:t>
            </a:r>
            <a:r>
              <a:rPr lang="en-GB" sz="1600" b="1" i="1" dirty="0">
                <a:solidFill>
                  <a:schemeClr val="bg1"/>
                </a:solidFill>
                <a:latin typeface="Arial" panose="020B0604020202020204" pitchFamily="34" charset="0"/>
                <a:cs typeface="Arial" panose="020B0604020202020204" pitchFamily="34" charset="0"/>
                <a:sym typeface="Wingdings" panose="05000000000000000000" pitchFamily="2" charset="2"/>
              </a:rPr>
              <a:t>ICESat-2</a:t>
            </a:r>
            <a: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t> </a:t>
            </a:r>
            <a:b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br>
            <a: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t>orbit pattern over polar regions to increase synergy </a:t>
            </a:r>
            <a:b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br>
            <a: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t>between the 2 missions (planned in 2020)</a:t>
            </a:r>
          </a:p>
          <a:p>
            <a:pPr marL="177800" indent="-177800">
              <a:spcBef>
                <a:spcPts val="0"/>
              </a:spcBef>
              <a:spcAft>
                <a:spcPts val="1200"/>
              </a:spcAft>
              <a:buClr>
                <a:schemeClr val="bg1"/>
              </a:buClr>
              <a:buSzPct val="100000"/>
              <a:buFont typeface="Arial" panose="020B0604020202020204" pitchFamily="34" charset="0"/>
              <a:buChar char="•"/>
            </a:pPr>
            <a:r>
              <a:rPr lang="en" sz="1600" dirty="0">
                <a:solidFill>
                  <a:schemeClr val="bg1"/>
                </a:solidFill>
                <a:latin typeface="Arial" panose="020B0604020202020204" pitchFamily="34" charset="0"/>
                <a:cs typeface="Arial" panose="020B0604020202020204" pitchFamily="34" charset="0"/>
              </a:rPr>
              <a:t>EO </a:t>
            </a:r>
            <a:r>
              <a:rPr lang="en" sz="1600" b="1" i="1" dirty="0">
                <a:solidFill>
                  <a:schemeClr val="bg1"/>
                </a:solidFill>
                <a:latin typeface="Arial" panose="020B0604020202020204" pitchFamily="34" charset="0"/>
                <a:cs typeface="Arial" panose="020B0604020202020204" pitchFamily="34" charset="0"/>
              </a:rPr>
              <a:t>data stewardship</a:t>
            </a:r>
            <a:r>
              <a:rPr lang="en" sz="1600" dirty="0">
                <a:solidFill>
                  <a:schemeClr val="bg1"/>
                </a:solidFill>
                <a:latin typeface="Arial" panose="020B0604020202020204" pitchFamily="34" charset="0"/>
                <a:cs typeface="Arial" panose="020B0604020202020204" pitchFamily="34" charset="0"/>
              </a:rPr>
              <a:t>:</a:t>
            </a:r>
            <a:br>
              <a:rPr lang="en" dirty="0">
                <a:solidFill>
                  <a:schemeClr val="bg1"/>
                </a:solidFill>
                <a:latin typeface="Arial" panose="020B0604020202020204" pitchFamily="34" charset="0"/>
                <a:cs typeface="Arial" panose="020B0604020202020204" pitchFamily="34" charset="0"/>
              </a:rPr>
            </a:br>
            <a:r>
              <a:rPr lang="en" sz="14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GB" sz="1400" dirty="0">
                <a:solidFill>
                  <a:schemeClr val="bg1"/>
                </a:solidFill>
                <a:latin typeface="Arial" panose="020B0604020202020204" pitchFamily="34" charset="0"/>
                <a:cs typeface="Arial" panose="020B0604020202020204" pitchFamily="34" charset="0"/>
                <a:sym typeface="Wingdings" panose="05000000000000000000" pitchFamily="2" charset="2"/>
              </a:rPr>
              <a:t>Common approach on EO data preservation content, </a:t>
            </a:r>
            <a:br>
              <a:rPr lang="en-GB" sz="1400" dirty="0">
                <a:solidFill>
                  <a:schemeClr val="bg1"/>
                </a:solidFill>
                <a:latin typeface="Arial" panose="020B0604020202020204" pitchFamily="34" charset="0"/>
                <a:cs typeface="Arial" panose="020B0604020202020204" pitchFamily="34" charset="0"/>
                <a:sym typeface="Wingdings" panose="05000000000000000000" pitchFamily="2" charset="2"/>
              </a:rPr>
            </a:br>
            <a:r>
              <a:rPr lang="en-GB" sz="1400" dirty="0">
                <a:solidFill>
                  <a:schemeClr val="bg1"/>
                </a:solidFill>
                <a:latin typeface="Arial" panose="020B0604020202020204" pitchFamily="34" charset="0"/>
                <a:cs typeface="Arial" panose="020B0604020202020204" pitchFamily="34" charset="0"/>
                <a:sym typeface="Wingdings" panose="05000000000000000000" pitchFamily="2" charset="2"/>
              </a:rPr>
              <a:t> Co-developed CEOS OpenSearch Best Practices as a common standard for interoperability of catalogues</a:t>
            </a:r>
          </a:p>
        </p:txBody>
      </p:sp>
      <p:pic>
        <p:nvPicPr>
          <p:cNvPr id="2" name="Picture 1"/>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5763091" y="1415644"/>
            <a:ext cx="2868442" cy="2187899"/>
          </a:xfrm>
          <a:prstGeom prst="rect">
            <a:avLst/>
          </a:prstGeom>
          <a:ln>
            <a:solidFill>
              <a:schemeClr val="tx1"/>
            </a:solidFill>
          </a:ln>
        </p:spPr>
      </p:pic>
      <p:sp>
        <p:nvSpPr>
          <p:cNvPr id="3" name="Rectangle 2"/>
          <p:cNvSpPr/>
          <p:nvPr/>
        </p:nvSpPr>
        <p:spPr>
          <a:xfrm>
            <a:off x="5724288" y="3003942"/>
            <a:ext cx="1083951" cy="577081"/>
          </a:xfrm>
          <a:prstGeom prst="rect">
            <a:avLst/>
          </a:prstGeom>
        </p:spPr>
        <p:txBody>
          <a:bodyPr wrap="none">
            <a:spAutoFit/>
          </a:bodyPr>
          <a:lstStyle/>
          <a:p>
            <a:pPr algn="ctr"/>
            <a:r>
              <a:rPr lang="en" sz="1050" b="1" i="1" dirty="0">
                <a:solidFill>
                  <a:schemeClr val="bg1"/>
                </a:solidFill>
                <a:latin typeface="Arial" panose="020B0604020202020204" pitchFamily="34" charset="0"/>
                <a:cs typeface="Arial" panose="020B0604020202020204" pitchFamily="34" charset="0"/>
              </a:rPr>
              <a:t>Sentinel-1</a:t>
            </a:r>
            <a:r>
              <a:rPr lang="en" sz="1050" i="1" dirty="0">
                <a:solidFill>
                  <a:schemeClr val="bg1"/>
                </a:solidFill>
                <a:latin typeface="Arial" panose="020B0604020202020204" pitchFamily="34" charset="0"/>
                <a:cs typeface="Arial" panose="020B0604020202020204" pitchFamily="34" charset="0"/>
              </a:rPr>
              <a:t> </a:t>
            </a:r>
          </a:p>
          <a:p>
            <a:pPr algn="ctr"/>
            <a:r>
              <a:rPr lang="en" sz="1050" i="1" dirty="0">
                <a:solidFill>
                  <a:schemeClr val="bg1"/>
                </a:solidFill>
                <a:latin typeface="Arial" panose="020B0604020202020204" pitchFamily="34" charset="0"/>
                <a:cs typeface="Arial" panose="020B0604020202020204" pitchFamily="34" charset="0"/>
              </a:rPr>
              <a:t>San Francisco </a:t>
            </a:r>
          </a:p>
          <a:p>
            <a:pPr algn="ctr"/>
            <a:r>
              <a:rPr lang="en" sz="1050" i="1" dirty="0">
                <a:solidFill>
                  <a:schemeClr val="bg1"/>
                </a:solidFill>
                <a:latin typeface="Arial" panose="020B0604020202020204" pitchFamily="34" charset="0"/>
                <a:cs typeface="Arial" panose="020B0604020202020204" pitchFamily="34" charset="0"/>
              </a:rPr>
              <a:t>(27 April 2020)</a:t>
            </a:r>
            <a:endParaRPr lang="en-GB" sz="1050" i="1" dirty="0"/>
          </a:p>
        </p:txBody>
      </p:sp>
      <p:sp>
        <p:nvSpPr>
          <p:cNvPr id="41" name="Rectangle 40"/>
          <p:cNvSpPr/>
          <p:nvPr/>
        </p:nvSpPr>
        <p:spPr>
          <a:xfrm>
            <a:off x="6030919" y="3601433"/>
            <a:ext cx="2404610" cy="200055"/>
          </a:xfrm>
          <a:prstGeom prst="rect">
            <a:avLst/>
          </a:prstGeom>
        </p:spPr>
        <p:txBody>
          <a:bodyPr wrap="square">
            <a:spAutoFit/>
          </a:bodyPr>
          <a:lstStyle/>
          <a:p>
            <a:pPr algn="ctr">
              <a:spcBef>
                <a:spcPts val="600"/>
              </a:spcBef>
            </a:pPr>
            <a:r>
              <a:rPr lang="en-US" sz="700" i="1" dirty="0">
                <a:solidFill>
                  <a:schemeClr val="bg1"/>
                </a:solidFill>
                <a:latin typeface="Calibri" panose="020F0502020204030204" pitchFamily="34" charset="0"/>
              </a:rPr>
              <a:t>Copyright: Contains modified Copernicus Sentinel data (2020)</a:t>
            </a:r>
          </a:p>
        </p:txBody>
      </p:sp>
      <p:sp>
        <p:nvSpPr>
          <p:cNvPr id="44" name="Title 1">
            <a:extLst>
              <a:ext uri="{FF2B5EF4-FFF2-40B4-BE49-F238E27FC236}">
                <a16:creationId xmlns:a16="http://schemas.microsoft.com/office/drawing/2014/main" id="{CBAE0DF1-60CB-2242-808F-56F526B00EBE}"/>
              </a:ext>
            </a:extLst>
          </p:cNvPr>
          <p:cNvSpPr txBox="1">
            <a:spLocks/>
          </p:cNvSpPr>
          <p:nvPr/>
        </p:nvSpPr>
        <p:spPr bwMode="auto">
          <a:xfrm>
            <a:off x="77765" y="99315"/>
            <a:ext cx="8592977" cy="6848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ESA/NASA Joint Program Planning Group </a:t>
            </a:r>
            <a:b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20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SubGroup-3: Ground Segments and Data</a:t>
            </a:r>
          </a:p>
        </p:txBody>
      </p:sp>
      <p:pic>
        <p:nvPicPr>
          <p:cNvPr id="43" name="Picture 2" descr="Afbeeldingsresultaat voor nasa logo"/>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7766" y="40823"/>
            <a:ext cx="952618" cy="79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197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92747" y="-17213"/>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 name="Title 1">
            <a:extLst>
              <a:ext uri="{FF2B5EF4-FFF2-40B4-BE49-F238E27FC236}">
                <a16:creationId xmlns:a16="http://schemas.microsoft.com/office/drawing/2014/main" id="{CBAE0DF1-60CB-2242-808F-56F526B00EBE}"/>
              </a:ext>
            </a:extLst>
          </p:cNvPr>
          <p:cNvSpPr txBox="1">
            <a:spLocks/>
          </p:cNvSpPr>
          <p:nvPr/>
        </p:nvSpPr>
        <p:spPr bwMode="auto">
          <a:xfrm>
            <a:off x="38556" y="64635"/>
            <a:ext cx="8592977" cy="8079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IMBIE: Ice Sheet Mass Balance </a:t>
            </a:r>
          </a:p>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Inter-comparison Exercise </a:t>
            </a:r>
            <a:endPar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endParaRPr>
          </a:p>
        </p:txBody>
      </p:sp>
      <p:pic>
        <p:nvPicPr>
          <p:cNvPr id="36" name="greenland_imbie_dtu_2019_v1.4.mp4">
            <a:hlinkClick r:id="" action="ppaction://media"/>
            <a:extLst>
              <a:ext uri="{FF2B5EF4-FFF2-40B4-BE49-F238E27FC236}">
                <a16:creationId xmlns:a16="http://schemas.microsoft.com/office/drawing/2014/main" id="{20D6F697-B6CC-1C45-8D2A-CA1856D0FF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30"/>
          <a:stretch>
            <a:fillRect/>
          </a:stretch>
        </p:blipFill>
        <p:spPr>
          <a:xfrm>
            <a:off x="382576" y="1038574"/>
            <a:ext cx="5629027" cy="3166246"/>
          </a:xfrm>
        </p:spPr>
      </p:pic>
      <p:sp>
        <p:nvSpPr>
          <p:cNvPr id="37" name="TextBox 36">
            <a:extLst>
              <a:ext uri="{FF2B5EF4-FFF2-40B4-BE49-F238E27FC236}">
                <a16:creationId xmlns:a16="http://schemas.microsoft.com/office/drawing/2014/main" id="{7E7F2AAE-91E9-5E4A-8D1C-78F19EE1348E}"/>
              </a:ext>
            </a:extLst>
          </p:cNvPr>
          <p:cNvSpPr txBox="1"/>
          <p:nvPr/>
        </p:nvSpPr>
        <p:spPr>
          <a:xfrm>
            <a:off x="6246904" y="942058"/>
            <a:ext cx="2858540" cy="3847207"/>
          </a:xfrm>
          <a:prstGeom prst="rect">
            <a:avLst/>
          </a:prstGeom>
          <a:noFill/>
        </p:spPr>
        <p:txBody>
          <a:bodyPr wrap="square" rtlCol="0">
            <a:spAutoFit/>
          </a:bodyPr>
          <a:lstStyle/>
          <a:p>
            <a:r>
              <a:rPr lang="en-US" sz="1400" b="1" dirty="0">
                <a:solidFill>
                  <a:schemeClr val="bg1"/>
                </a:solidFill>
                <a:latin typeface="Verdana" charset="0"/>
                <a:ea typeface="Verdana" charset="0"/>
                <a:cs typeface="Verdana" charset="0"/>
              </a:rPr>
              <a:t>New IMBIE Greenland assessment</a:t>
            </a:r>
          </a:p>
          <a:p>
            <a:pPr marL="171450" indent="-171450">
              <a:buFont typeface="Arial" panose="020B0604020202020204" pitchFamily="34" charset="0"/>
              <a:buChar char="•"/>
            </a:pPr>
            <a:endParaRPr lang="en-US" sz="1200" dirty="0">
              <a:solidFill>
                <a:schemeClr val="bg1"/>
              </a:solidFill>
              <a:latin typeface="Verdana" charset="0"/>
              <a:ea typeface="Verdana" charset="0"/>
              <a:cs typeface="Verdana" charset="0"/>
            </a:endParaRPr>
          </a:p>
          <a:p>
            <a:pPr marL="171450" indent="-171450">
              <a:buFont typeface="Arial" panose="020B0604020202020204" pitchFamily="34" charset="0"/>
              <a:buChar char="•"/>
            </a:pPr>
            <a:r>
              <a:rPr lang="en-US" sz="1200" b="1" dirty="0">
                <a:solidFill>
                  <a:schemeClr val="bg1"/>
                </a:solidFill>
                <a:latin typeface="Verdana" charset="0"/>
                <a:ea typeface="Verdana" charset="0"/>
                <a:cs typeface="Verdana" charset="0"/>
              </a:rPr>
              <a:t>seven-fold increase </a:t>
            </a:r>
            <a:r>
              <a:rPr lang="en-US" sz="1200" dirty="0">
                <a:solidFill>
                  <a:schemeClr val="bg1"/>
                </a:solidFill>
                <a:latin typeface="Verdana" charset="0"/>
                <a:ea typeface="Verdana" charset="0"/>
                <a:cs typeface="Verdana" charset="0"/>
              </a:rPr>
              <a:t>in ice loss rate since 1990s</a:t>
            </a:r>
          </a:p>
          <a:p>
            <a:pPr marL="171450" indent="-171450">
              <a:buFont typeface="Arial" panose="020B0604020202020204" pitchFamily="34" charset="0"/>
              <a:buChar char="•"/>
            </a:pPr>
            <a:endParaRPr lang="en-US" sz="1200" dirty="0">
              <a:solidFill>
                <a:schemeClr val="bg1"/>
              </a:solidFill>
              <a:latin typeface="Verdana" charset="0"/>
              <a:ea typeface="Verdana" charset="0"/>
              <a:cs typeface="Verdana" charset="0"/>
            </a:endParaRPr>
          </a:p>
          <a:p>
            <a:pPr marL="171450" indent="-171450">
              <a:buFont typeface="Arial" panose="020B0604020202020204" pitchFamily="34" charset="0"/>
              <a:buChar char="•"/>
            </a:pPr>
            <a:r>
              <a:rPr lang="en-US" sz="1200" b="1" dirty="0">
                <a:solidFill>
                  <a:schemeClr val="bg1"/>
                </a:solidFill>
                <a:latin typeface="Verdana" charset="0"/>
                <a:ea typeface="Verdana" charset="0"/>
                <a:cs typeface="Verdana" charset="0"/>
              </a:rPr>
              <a:t>3.8 trillion </a:t>
            </a:r>
            <a:r>
              <a:rPr lang="en-US" sz="1200" b="1" dirty="0" err="1">
                <a:solidFill>
                  <a:schemeClr val="bg1"/>
                </a:solidFill>
                <a:latin typeface="Verdana" charset="0"/>
                <a:ea typeface="Verdana" charset="0"/>
                <a:cs typeface="Verdana" charset="0"/>
              </a:rPr>
              <a:t>tonnes</a:t>
            </a:r>
            <a:r>
              <a:rPr lang="en-US" sz="1200" b="1" dirty="0">
                <a:solidFill>
                  <a:schemeClr val="bg1"/>
                </a:solidFill>
                <a:latin typeface="Verdana" charset="0"/>
                <a:ea typeface="Verdana" charset="0"/>
                <a:cs typeface="Verdana" charset="0"/>
              </a:rPr>
              <a:t> </a:t>
            </a:r>
            <a:r>
              <a:rPr lang="en-US" sz="1200" dirty="0">
                <a:solidFill>
                  <a:schemeClr val="bg1"/>
                </a:solidFill>
                <a:latin typeface="Verdana" charset="0"/>
                <a:ea typeface="Verdana" charset="0"/>
                <a:cs typeface="Verdana" charset="0"/>
              </a:rPr>
              <a:t>lost between 1992-2018</a:t>
            </a:r>
          </a:p>
          <a:p>
            <a:pPr marL="171450" indent="-171450">
              <a:buFont typeface="Arial" panose="020B0604020202020204" pitchFamily="34" charset="0"/>
              <a:buChar char="•"/>
            </a:pPr>
            <a:endParaRPr lang="en-US" sz="1200" dirty="0">
              <a:solidFill>
                <a:schemeClr val="bg1"/>
              </a:solidFill>
              <a:latin typeface="Verdana" charset="0"/>
              <a:ea typeface="Verdana" charset="0"/>
              <a:cs typeface="Verdana" charset="0"/>
            </a:endParaRPr>
          </a:p>
          <a:p>
            <a:pPr marL="171450" indent="-171450">
              <a:buFont typeface="Arial" panose="020B0604020202020204" pitchFamily="34" charset="0"/>
              <a:buChar char="•"/>
            </a:pPr>
            <a:r>
              <a:rPr lang="en-US" sz="1200" dirty="0">
                <a:solidFill>
                  <a:schemeClr val="bg1"/>
                </a:solidFill>
                <a:latin typeface="Verdana" charset="0"/>
                <a:ea typeface="Verdana" charset="0"/>
                <a:cs typeface="Verdana" charset="0"/>
              </a:rPr>
              <a:t>already 10.6mm contribution to global sea level rise</a:t>
            </a:r>
          </a:p>
          <a:p>
            <a:pPr marL="171450" indent="-171450">
              <a:buFont typeface="Arial" panose="020B0604020202020204" pitchFamily="34" charset="0"/>
              <a:buChar char="•"/>
            </a:pPr>
            <a:endParaRPr lang="en-US" sz="1200" dirty="0">
              <a:solidFill>
                <a:schemeClr val="bg1"/>
              </a:solidFill>
              <a:latin typeface="Verdana" charset="0"/>
              <a:ea typeface="Verdana" charset="0"/>
              <a:cs typeface="Verdana" charset="0"/>
            </a:endParaRPr>
          </a:p>
          <a:p>
            <a:pPr marL="171450" indent="-171450">
              <a:buFont typeface="Arial" panose="020B0604020202020204" pitchFamily="34" charset="0"/>
              <a:buChar char="•"/>
            </a:pPr>
            <a:r>
              <a:rPr lang="en-US" sz="1200" dirty="0">
                <a:solidFill>
                  <a:schemeClr val="bg1"/>
                </a:solidFill>
                <a:latin typeface="Verdana" charset="0"/>
                <a:ea typeface="Verdana" charset="0"/>
                <a:cs typeface="Verdana" charset="0"/>
              </a:rPr>
              <a:t>rate of loss </a:t>
            </a:r>
            <a:r>
              <a:rPr lang="en-US" sz="1200" b="1" dirty="0">
                <a:solidFill>
                  <a:schemeClr val="bg1"/>
                </a:solidFill>
                <a:latin typeface="Verdana" charset="0"/>
                <a:ea typeface="Verdana" charset="0"/>
                <a:cs typeface="Verdana" charset="0"/>
              </a:rPr>
              <a:t>tracks IPCC high-end climate warming scenario</a:t>
            </a:r>
            <a:r>
              <a:rPr lang="en-US" sz="1200" dirty="0">
                <a:solidFill>
                  <a:schemeClr val="bg1"/>
                </a:solidFill>
                <a:latin typeface="Verdana" charset="0"/>
                <a:ea typeface="Verdana" charset="0"/>
                <a:cs typeface="Verdana" charset="0"/>
              </a:rPr>
              <a:t>, which predicts an additional 7cm of sea level rise by 2100</a:t>
            </a:r>
          </a:p>
          <a:p>
            <a:pPr marL="171450" indent="-171450">
              <a:buFont typeface="Arial" panose="020B0604020202020204" pitchFamily="34" charset="0"/>
              <a:buChar char="•"/>
            </a:pPr>
            <a:endParaRPr lang="en-US" sz="1200" dirty="0">
              <a:solidFill>
                <a:schemeClr val="bg1"/>
              </a:solidFill>
              <a:latin typeface="Verdana" charset="0"/>
              <a:ea typeface="Verdana" charset="0"/>
              <a:cs typeface="Verdana" charset="0"/>
            </a:endParaRPr>
          </a:p>
          <a:p>
            <a:pPr marL="171450" indent="-171450">
              <a:buFont typeface="Arial" panose="020B0604020202020204" pitchFamily="34" charset="0"/>
              <a:buChar char="•"/>
            </a:pPr>
            <a:r>
              <a:rPr lang="en-US" sz="1200" dirty="0">
                <a:solidFill>
                  <a:schemeClr val="bg1"/>
                </a:solidFill>
                <a:latin typeface="Verdana" charset="0"/>
                <a:ea typeface="Verdana" charset="0"/>
                <a:cs typeface="Verdana" charset="0"/>
              </a:rPr>
              <a:t>an </a:t>
            </a:r>
            <a:r>
              <a:rPr lang="en-US" sz="1200" b="1" dirty="0">
                <a:solidFill>
                  <a:schemeClr val="bg1"/>
                </a:solidFill>
                <a:latin typeface="Verdana" charset="0"/>
                <a:ea typeface="Verdana" charset="0"/>
                <a:cs typeface="Verdana" charset="0"/>
              </a:rPr>
              <a:t>extra 40 million people at risk of coastal flooding</a:t>
            </a:r>
            <a:endParaRPr lang="en-US" sz="1200" dirty="0">
              <a:solidFill>
                <a:schemeClr val="bg1"/>
              </a:solidFill>
              <a:latin typeface="Verdana" charset="0"/>
              <a:ea typeface="Verdana" charset="0"/>
              <a:cs typeface="Verdana" charset="0"/>
            </a:endParaRPr>
          </a:p>
        </p:txBody>
      </p:sp>
      <p:sp>
        <p:nvSpPr>
          <p:cNvPr id="39" name="TextBox 38">
            <a:extLst>
              <a:ext uri="{FF2B5EF4-FFF2-40B4-BE49-F238E27FC236}">
                <a16:creationId xmlns:a16="http://schemas.microsoft.com/office/drawing/2014/main" id="{B1941A1E-8BD6-B340-9831-2BC5EFA67FB5}"/>
              </a:ext>
            </a:extLst>
          </p:cNvPr>
          <p:cNvSpPr txBox="1"/>
          <p:nvPr/>
        </p:nvSpPr>
        <p:spPr>
          <a:xfrm>
            <a:off x="317622" y="4256164"/>
            <a:ext cx="5723509" cy="461665"/>
          </a:xfrm>
          <a:prstGeom prst="rect">
            <a:avLst/>
          </a:prstGeom>
          <a:noFill/>
        </p:spPr>
        <p:txBody>
          <a:bodyPr wrap="square" rtlCol="0">
            <a:spAutoFit/>
          </a:bodyPr>
          <a:lstStyle/>
          <a:p>
            <a:r>
              <a:rPr lang="en-US" sz="1200" b="1" dirty="0">
                <a:solidFill>
                  <a:schemeClr val="bg1"/>
                </a:solidFill>
                <a:latin typeface="Verdana" charset="0"/>
                <a:ea typeface="Verdana" charset="0"/>
                <a:cs typeface="Verdana" charset="0"/>
              </a:rPr>
              <a:t>"</a:t>
            </a:r>
            <a:r>
              <a:rPr lang="en-GB" sz="1200" b="1" dirty="0">
                <a:solidFill>
                  <a:schemeClr val="bg1"/>
                </a:solidFill>
                <a:latin typeface="Verdana" charset="0"/>
                <a:ea typeface="Verdana" charset="0"/>
                <a:cs typeface="Verdana" charset="0"/>
              </a:rPr>
              <a:t>Mass balance of the Greenland Ice Sheet from 1992 to 2018”, Andrew Shepherd, Erik Ivins, </a:t>
            </a:r>
            <a:r>
              <a:rPr lang="en-GB" sz="1200" b="1" i="1" dirty="0" err="1">
                <a:solidFill>
                  <a:schemeClr val="bg1"/>
                </a:solidFill>
                <a:latin typeface="Verdana" charset="0"/>
                <a:ea typeface="Verdana" charset="0"/>
                <a:cs typeface="Verdana" charset="0"/>
              </a:rPr>
              <a:t>etal</a:t>
            </a:r>
            <a:r>
              <a:rPr lang="en-GB" sz="1200" b="1" i="1" dirty="0">
                <a:solidFill>
                  <a:schemeClr val="bg1"/>
                </a:solidFill>
                <a:latin typeface="Verdana" charset="0"/>
                <a:ea typeface="Verdana" charset="0"/>
                <a:cs typeface="Verdana" charset="0"/>
              </a:rPr>
              <a:t>, Nature, 2019</a:t>
            </a:r>
            <a:endParaRPr lang="en-US" sz="1100" i="1" dirty="0">
              <a:solidFill>
                <a:schemeClr val="bg1"/>
              </a:solidFill>
              <a:latin typeface="Verdana" charset="0"/>
              <a:ea typeface="Verdana" charset="0"/>
              <a:cs typeface="Verdana" charset="0"/>
            </a:endParaRPr>
          </a:p>
        </p:txBody>
      </p:sp>
      <p:pic>
        <p:nvPicPr>
          <p:cNvPr id="41" name="Picture 2" descr="Afbeeldingsresultaat voor nasa logo"/>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7766" y="40823"/>
            <a:ext cx="952618" cy="79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64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00"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6"/>
                                        </p:tgtEl>
                                      </p:cBhvr>
                                    </p:cmd>
                                  </p:childTnLst>
                                </p:cTn>
                              </p:par>
                            </p:childTnLst>
                          </p:cTn>
                        </p:par>
                      </p:childTnLst>
                    </p:cTn>
                  </p:par>
                </p:childTnLst>
              </p:cTn>
              <p:nextCondLst>
                <p:cond evt="onClick" delay="0">
                  <p:tgtEl>
                    <p:spTgt spid="36"/>
                  </p:tgtEl>
                </p:cond>
              </p:nextCondLst>
            </p:seq>
            <p:video>
              <p:cMediaNode vol="80000">
                <p:cTn id="12" fill="hold" display="0">
                  <p:stCondLst>
                    <p:cond delay="indefinite"/>
                  </p:stCondLst>
                </p:cTn>
                <p:tgtEl>
                  <p:spTgt spid="3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24" name="Group 23"/>
          <p:cNvGrpSpPr/>
          <p:nvPr/>
        </p:nvGrpSpPr>
        <p:grpSpPr>
          <a:xfrm>
            <a:off x="147274" y="4904681"/>
            <a:ext cx="6669633" cy="110036"/>
            <a:chOff x="172269" y="6621494"/>
            <a:chExt cx="6826666" cy="111519"/>
          </a:xfrm>
        </p:grpSpPr>
        <p:pic>
          <p:nvPicPr>
            <p:cNvPr id="25" name="Picture 24" descr="at.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26" name="Picture 25" descr="be.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28" name="Picture 27" descr="ca.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30" name="Picture 29" descr="ch.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34" name="Picture 33" descr="cz.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37" name="Picture 36" descr="d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39" name="Picture 38" descr="dk.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2" name="Picture 41" descr="ee.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4" name="Picture 43" descr="es.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5" name="Picture 44" descr="fi.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6" name="Picture 45" descr="f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47" name="Picture 46" descr="gr.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48" name="Picture 47" descr="hu.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49" name="Picture 48" descr="i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50" name="Picture 49" descr="it.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51" name="Picture 50" descr="lu.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52" name="Picture 51" descr="nl.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3" name="Picture 52" descr="no.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4" name="Picture 53" descr="pl.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5" name="Picture 54" descr="pt.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6" name="Picture 55" descr="ro.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57" name="Picture 56" descr="s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58" name="Picture 57" descr="uk.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59" name="Picture 58" descr="si.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5" name="TextBox 13"/>
          <p:cNvSpPr txBox="1"/>
          <p:nvPr/>
        </p:nvSpPr>
        <p:spPr>
          <a:xfrm>
            <a:off x="7360127" y="4825201"/>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6" name="TextBox 35"/>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 name="Rectangle 2"/>
          <p:cNvSpPr/>
          <p:nvPr/>
        </p:nvSpPr>
        <p:spPr>
          <a:xfrm>
            <a:off x="136122" y="1681582"/>
            <a:ext cx="8881520" cy="2134559"/>
          </a:xfrm>
          <a:prstGeom prst="rect">
            <a:avLst/>
          </a:prstGeom>
        </p:spPr>
        <p:txBody>
          <a:bodyPr wrap="square">
            <a:spAutoFit/>
          </a:bodyPr>
          <a:lstStyle/>
          <a:p>
            <a:pPr marL="342900" indent="-342900">
              <a:lnSpc>
                <a:spcPct val="107000"/>
              </a:lnSpc>
              <a:spcBef>
                <a:spcPts val="600"/>
              </a:spcBef>
              <a:spcAft>
                <a:spcPts val="0"/>
              </a:spcAft>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Joint community initiative </a:t>
            </a:r>
          </a:p>
          <a:p>
            <a:pPr marL="342900" indent="-342900">
              <a:lnSpc>
                <a:spcPct val="107000"/>
              </a:lnSpc>
              <a:spcBef>
                <a:spcPts val="600"/>
              </a:spcBef>
              <a:spcAft>
                <a:spcPts val="0"/>
              </a:spcAft>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Foster scientific collaboration and networking across the Atlantic</a:t>
            </a:r>
          </a:p>
          <a:p>
            <a:pPr marL="342900" indent="-342900">
              <a:lnSpc>
                <a:spcPct val="107000"/>
              </a:lnSpc>
              <a:spcBef>
                <a:spcPts val="600"/>
              </a:spcBef>
              <a:spcAft>
                <a:spcPts val="0"/>
              </a:spcAft>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Enhance current EO capabilities, methods, products and science </a:t>
            </a:r>
          </a:p>
          <a:p>
            <a:pPr marL="342900" indent="-342900">
              <a:lnSpc>
                <a:spcPct val="107000"/>
              </a:lnSpc>
              <a:spcBef>
                <a:spcPts val="600"/>
              </a:spcBef>
              <a:spcAft>
                <a:spcPts val="0"/>
              </a:spcAft>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Deliver a community response to one of the main scientific challenges of the next decade</a:t>
            </a:r>
            <a:endParaRPr lang="en-GB" sz="2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Title 1"/>
          <p:cNvSpPr txBox="1">
            <a:spLocks/>
          </p:cNvSpPr>
          <p:nvPr/>
        </p:nvSpPr>
        <p:spPr bwMode="auto">
          <a:xfrm>
            <a:off x="0" y="148241"/>
            <a:ext cx="9144000" cy="52322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US" sz="2800" b="1" kern="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Methane Challenge</a:t>
            </a:r>
          </a:p>
        </p:txBody>
      </p:sp>
      <p:pic>
        <p:nvPicPr>
          <p:cNvPr id="40" name="Picture 2" descr="Afbeeldingsresultaat voor nasa logo"/>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91589" y="106782"/>
            <a:ext cx="815747" cy="682455"/>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5488945" y="3594584"/>
            <a:ext cx="3524035" cy="1143150"/>
          </a:xfrm>
          <a:prstGeom prst="roundRect">
            <a:avLst/>
          </a:prstGeom>
          <a:gradFill flip="none" rotWithShape="1">
            <a:gsLst>
              <a:gs pos="42200">
                <a:srgbClr val="0074B6">
                  <a:alpha val="60000"/>
                </a:srgbClr>
              </a:gs>
              <a:gs pos="0">
                <a:srgbClr val="002060">
                  <a:alpha val="70000"/>
                </a:srgbClr>
              </a:gs>
              <a:gs pos="100000">
                <a:schemeClr val="accent1">
                  <a:shade val="100000"/>
                  <a:satMod val="115000"/>
                  <a:alpha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0"/>
              </a:spcAft>
            </a:pPr>
            <a:r>
              <a:rPr lang="en-US"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a:t>
            </a:r>
          </a:p>
          <a:p>
            <a:pPr>
              <a:spcBef>
                <a:spcPts val="600"/>
              </a:spcBef>
              <a:spcAft>
                <a:spcPts val="0"/>
              </a:spcAft>
            </a:pP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Diego Fernandez Prieto | ESA</a:t>
            </a:r>
            <a:b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Chip Miller</a:t>
            </a: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NASA</a:t>
            </a:r>
            <a:endPar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4"/>
          <p:cNvSpPr/>
          <p:nvPr/>
        </p:nvSpPr>
        <p:spPr>
          <a:xfrm>
            <a:off x="1" y="864280"/>
            <a:ext cx="9143999" cy="794898"/>
          </a:xfrm>
          <a:prstGeom prst="rect">
            <a:avLst/>
          </a:prstGeom>
          <a:gradFill flip="none" rotWithShape="1">
            <a:gsLst>
              <a:gs pos="0">
                <a:schemeClr val="accent1">
                  <a:shade val="30000"/>
                  <a:satMod val="115000"/>
                  <a:alpha val="80000"/>
                </a:schemeClr>
              </a:gs>
              <a:gs pos="50000">
                <a:schemeClr val="accent1">
                  <a:shade val="67500"/>
                  <a:satMod val="115000"/>
                  <a:alpha val="80000"/>
                </a:schemeClr>
              </a:gs>
              <a:gs pos="100000">
                <a:schemeClr val="accent1">
                  <a:shade val="100000"/>
                  <a:satMod val="115000"/>
                  <a:alpha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estimate and understand the magnitude and dynamic evolution </a:t>
            </a:r>
          </a:p>
          <a:p>
            <a:pPr algn="ctr"/>
            <a:r>
              <a:rPr lang="en-US" sz="22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Arctic methane emissions</a:t>
            </a:r>
            <a:endParaRPr lang="en-GB" sz="22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72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AF50DD9-8C92-704F-940D-6705BB31E1C1}"/>
              </a:ext>
            </a:extLst>
          </p:cNvPr>
          <p:cNvSpPr/>
          <p:nvPr/>
        </p:nvSpPr>
        <p:spPr>
          <a:xfrm>
            <a:off x="0" y="0"/>
            <a:ext cx="9144000" cy="5143500"/>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34225"/>
            <a:ext cx="1518556" cy="749810"/>
          </a:xfrm>
          <a:prstGeom prst="rect">
            <a:avLst/>
          </a:prstGeom>
        </p:spPr>
      </p:pic>
      <p:grpSp>
        <p:nvGrpSpPr>
          <p:cNvPr id="35" name="Group 34"/>
          <p:cNvGrpSpPr/>
          <p:nvPr/>
        </p:nvGrpSpPr>
        <p:grpSpPr>
          <a:xfrm>
            <a:off x="147275" y="4904682"/>
            <a:ext cx="6669633" cy="110036"/>
            <a:chOff x="172269" y="6621494"/>
            <a:chExt cx="6826666" cy="111519"/>
          </a:xfrm>
        </p:grpSpPr>
        <p:pic>
          <p:nvPicPr>
            <p:cNvPr id="36" name="Picture 35" descr="a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37" name="Picture 36" descr="b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38" name="Picture 37" descr="ca.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39" name="Picture 38" descr="ch.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40" name="Picture 39" descr="cz.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41" name="Picture 40" descr="de.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42" name="Picture 41" descr="dk.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3" name="Picture 42" descr="e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4" name="Picture 43" descr="es.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5" name="Picture 44" descr="f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6" name="Picture 45" descr="fr.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47" name="Picture 46" descr="g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48" name="Picture 47" descr="hu.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49" name="Picture 48" descr="ie.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50" name="Picture 49" descr="it.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51" name="Picture 50" descr="lu.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52" name="Picture 51" descr="nl.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3" name="Picture 52" descr="no.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4" name="Picture 53" descr="pl.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5" name="Picture 54" descr="pt.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6" name="Picture 55" descr="ro.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57" name="Picture 56" descr="se.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58" name="Picture 57" descr="uk.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59" name="Picture 58" descr="si.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60" name="TextBox 59"/>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61" name="TextBox 13"/>
          <p:cNvSpPr txBox="1"/>
          <p:nvPr/>
        </p:nvSpPr>
        <p:spPr>
          <a:xfrm>
            <a:off x="7360128" y="4825202"/>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2" name="Title 1">
            <a:extLst>
              <a:ext uri="{FF2B5EF4-FFF2-40B4-BE49-F238E27FC236}">
                <a16:creationId xmlns:a16="http://schemas.microsoft.com/office/drawing/2014/main" id="{8C8E78B8-07DD-B140-8686-74D1FD9EC33A}"/>
              </a:ext>
            </a:extLst>
          </p:cNvPr>
          <p:cNvSpPr txBox="1">
            <a:spLocks/>
          </p:cNvSpPr>
          <p:nvPr/>
        </p:nvSpPr>
        <p:spPr bwMode="auto">
          <a:xfrm>
            <a:off x="1052636" y="178581"/>
            <a:ext cx="6460558" cy="4385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defRPr/>
            </a:pPr>
            <a:r>
              <a:rPr lang="en-GB" sz="2400" b="1" kern="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International Cooperation during COVID-19</a:t>
            </a:r>
          </a:p>
        </p:txBody>
      </p:sp>
      <p:sp>
        <p:nvSpPr>
          <p:cNvPr id="5" name="Rectangle 4">
            <a:extLst>
              <a:ext uri="{FF2B5EF4-FFF2-40B4-BE49-F238E27FC236}">
                <a16:creationId xmlns:a16="http://schemas.microsoft.com/office/drawing/2014/main" id="{1D99CC13-8050-8048-AFD8-F1C050F54E59}"/>
              </a:ext>
            </a:extLst>
          </p:cNvPr>
          <p:cNvSpPr/>
          <p:nvPr/>
        </p:nvSpPr>
        <p:spPr>
          <a:xfrm>
            <a:off x="185560" y="983877"/>
            <a:ext cx="8887655" cy="3724096"/>
          </a:xfrm>
          <a:prstGeom prst="rect">
            <a:avLst/>
          </a:prstGeom>
        </p:spPr>
        <p:txBody>
          <a:bodyPr wrap="square">
            <a:spAutoFit/>
          </a:bodyPr>
          <a:lstStyle/>
          <a:p>
            <a:pPr marL="171450" indent="-171450">
              <a:spcBef>
                <a:spcPts val="600"/>
              </a:spcBef>
              <a:buFont typeface="Arial" panose="020B0604020202020204" pitchFamily="34" charset="0"/>
              <a:buChar char="•"/>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International cooperation will involve joint utilisation of data from ESA and NASA EO missions and coordinated observations, scientific work and joint presentation of results  </a:t>
            </a:r>
          </a:p>
          <a:p>
            <a:pPr marL="171450" indent="-171450">
              <a:spcBef>
                <a:spcPts val="600"/>
              </a:spcBef>
              <a:buFont typeface="Arial" panose="020B0604020202020204" pitchFamily="34" charset="0"/>
              <a:buChar char="•"/>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Cooperation extended to JAXA and use of data from JAXA EO missions</a:t>
            </a:r>
          </a:p>
          <a:p>
            <a:pPr marL="171450" indent="-171450">
              <a:spcBef>
                <a:spcPts val="600"/>
              </a:spcBef>
              <a:buFont typeface="Arial" panose="020B0604020202020204" pitchFamily="34" charset="0"/>
              <a:buChar char="•"/>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Topics include impact of the lockdown on air quality and climate change (e.g. NO2 and CO2) and on monitoring the economic impacts on land (e.g. factories and transport infrastructure)</a:t>
            </a:r>
          </a:p>
          <a:p>
            <a:pPr marL="171450" indent="-171450">
              <a:spcBef>
                <a:spcPts val="600"/>
              </a:spcBef>
              <a:buFont typeface="Arial" panose="020B0604020202020204" pitchFamily="34" charset="0"/>
              <a:buChar char="•"/>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Promote the use of EO data as a means to provide focus on human interactions in the environment and to support the integration of socioeconomic and earth science data. </a:t>
            </a:r>
          </a:p>
          <a:p>
            <a:pPr marL="171450" indent="-171450">
              <a:spcBef>
                <a:spcPts val="600"/>
              </a:spcBef>
              <a:buFont typeface="Arial" panose="020B0604020202020204" pitchFamily="34" charset="0"/>
              <a:buChar char="•"/>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Cooperation involves short-term actions (e.g. preparation of a Joint Dashboard with EO-based results) and longer-term scientific cooperation</a:t>
            </a:r>
          </a:p>
        </p:txBody>
      </p:sp>
      <p:pic>
        <p:nvPicPr>
          <p:cNvPr id="62" name="Picture 2" descr="Afbeeldingsresultaat voor nasa logo"/>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7766" y="40823"/>
            <a:ext cx="853567" cy="7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478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AF50DD9-8C92-704F-940D-6705BB31E1C1}"/>
              </a:ext>
            </a:extLst>
          </p:cNvPr>
          <p:cNvSpPr/>
          <p:nvPr/>
        </p:nvSpPr>
        <p:spPr>
          <a:xfrm>
            <a:off x="0" y="0"/>
            <a:ext cx="9144000" cy="5143500"/>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35" name="Group 34"/>
          <p:cNvGrpSpPr/>
          <p:nvPr/>
        </p:nvGrpSpPr>
        <p:grpSpPr>
          <a:xfrm>
            <a:off x="147275" y="4904682"/>
            <a:ext cx="6669633" cy="110036"/>
            <a:chOff x="172269" y="6621494"/>
            <a:chExt cx="6826666" cy="111519"/>
          </a:xfrm>
        </p:grpSpPr>
        <p:pic>
          <p:nvPicPr>
            <p:cNvPr id="36" name="Picture 35" descr="a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37" name="Picture 36" descr="b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38" name="Picture 37" descr="ca.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39" name="Picture 38" descr="ch.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40" name="Picture 39" descr="cz.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41" name="Picture 40" descr="de.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42" name="Picture 41" descr="dk.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3" name="Picture 42" descr="e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4" name="Picture 43" descr="es.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5" name="Picture 44" descr="f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6" name="Picture 45" descr="fr.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47" name="Picture 46" descr="g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48" name="Picture 47" descr="hu.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49" name="Picture 48" descr="ie.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50" name="Picture 49" descr="it.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51" name="Picture 50" descr="lu.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52" name="Picture 51" descr="nl.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3" name="Picture 52" descr="no.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4" name="Picture 53" descr="pl.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5" name="Picture 54" descr="pt.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6" name="Picture 55" descr="ro.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57" name="Picture 56" descr="se.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58" name="Picture 57" descr="uk.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59" name="Picture 58" descr="si.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60" name="TextBox 59"/>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61" name="TextBox 13"/>
          <p:cNvSpPr txBox="1"/>
          <p:nvPr/>
        </p:nvSpPr>
        <p:spPr>
          <a:xfrm>
            <a:off x="7360128" y="4825202"/>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2" name="Title 1">
            <a:extLst>
              <a:ext uri="{FF2B5EF4-FFF2-40B4-BE49-F238E27FC236}">
                <a16:creationId xmlns:a16="http://schemas.microsoft.com/office/drawing/2014/main" id="{8C8E78B8-07DD-B140-8686-74D1FD9EC33A}"/>
              </a:ext>
            </a:extLst>
          </p:cNvPr>
          <p:cNvSpPr txBox="1">
            <a:spLocks/>
          </p:cNvSpPr>
          <p:nvPr/>
        </p:nvSpPr>
        <p:spPr bwMode="auto">
          <a:xfrm>
            <a:off x="1173939" y="178581"/>
            <a:ext cx="6460558" cy="4385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defRPr/>
            </a:pPr>
            <a:r>
              <a:rPr lang="en-GB" sz="2400" b="1" kern="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Conclusions and Way Forward</a:t>
            </a:r>
          </a:p>
        </p:txBody>
      </p:sp>
      <p:sp>
        <p:nvSpPr>
          <p:cNvPr id="5" name="Rectangle 4">
            <a:extLst>
              <a:ext uri="{FF2B5EF4-FFF2-40B4-BE49-F238E27FC236}">
                <a16:creationId xmlns:a16="http://schemas.microsoft.com/office/drawing/2014/main" id="{1D99CC13-8050-8048-AFD8-F1C050F54E59}"/>
              </a:ext>
            </a:extLst>
          </p:cNvPr>
          <p:cNvSpPr/>
          <p:nvPr/>
        </p:nvSpPr>
        <p:spPr>
          <a:xfrm>
            <a:off x="185560" y="1015627"/>
            <a:ext cx="8887655" cy="3093154"/>
          </a:xfrm>
          <a:prstGeom prst="rect">
            <a:avLst/>
          </a:prstGeom>
        </p:spPr>
        <p:txBody>
          <a:bodyPr wrap="square">
            <a:spAutoFit/>
          </a:bodyPr>
          <a:lstStyle/>
          <a:p>
            <a:pPr marL="171450" indent="-171450">
              <a:spcBef>
                <a:spcPts val="600"/>
              </a:spcBef>
              <a:buFont typeface="Arial" panose="020B0604020202020204" pitchFamily="34" charset="0"/>
              <a:buChar char="•"/>
            </a:pP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ESA-NASA JPPG cooperation started in 2010 and fully operational</a:t>
            </a:r>
          </a:p>
          <a:p>
            <a:pPr marL="171450" indent="-171450">
              <a:spcBef>
                <a:spcPts val="600"/>
              </a:spcBef>
              <a:buFont typeface="Arial" panose="020B0604020202020204" pitchFamily="34" charset="0"/>
              <a:buChar char="•"/>
            </a:pP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Demonstrated valuable results (Joint preparation of missions, IMBIE, Sentinel 6 ”Michael </a:t>
            </a:r>
            <a:r>
              <a:rPr lang="en-GB" sz="2000" b="1" dirty="0" err="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Freilich</a:t>
            </a: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joint campaigns &amp; under-flights, preparation for common data exploitation)</a:t>
            </a:r>
          </a:p>
          <a:p>
            <a:pPr marL="171450" indent="-171450">
              <a:spcBef>
                <a:spcPts val="600"/>
              </a:spcBef>
              <a:buFont typeface="Arial" panose="020B0604020202020204" pitchFamily="34" charset="0"/>
              <a:buChar char="•"/>
            </a:pP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Foster the scientific international collaboration between US and Europe</a:t>
            </a:r>
          </a:p>
          <a:p>
            <a:pPr marL="171450" indent="-171450">
              <a:spcBef>
                <a:spcPts val="600"/>
              </a:spcBef>
              <a:buFont typeface="Arial" panose="020B0604020202020204" pitchFamily="34" charset="0"/>
              <a:buChar char="•"/>
            </a:pP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Ensure maximum integration and complementarity of the ESA-NASA EO programmes (e.g. NASA Decadal Survey, ESA EOEP/</a:t>
            </a:r>
            <a:r>
              <a:rPr lang="en-GB" sz="2000" b="1" dirty="0" err="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FutureEO</a:t>
            </a: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Copernicus)</a:t>
            </a:r>
          </a:p>
        </p:txBody>
      </p:sp>
      <p:pic>
        <p:nvPicPr>
          <p:cNvPr id="62" name="Picture 2" descr="Afbeeldingsresultaat voor nasa logo"/>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7766" y="40823"/>
            <a:ext cx="853567" cy="7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927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91414" y="-50496"/>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 name="Title 1">
            <a:extLst>
              <a:ext uri="{FF2B5EF4-FFF2-40B4-BE49-F238E27FC236}">
                <a16:creationId xmlns:a16="http://schemas.microsoft.com/office/drawing/2014/main" id="{CBAE0DF1-60CB-2242-808F-56F526B00EBE}"/>
              </a:ext>
            </a:extLst>
          </p:cNvPr>
          <p:cNvSpPr txBox="1">
            <a:spLocks/>
          </p:cNvSpPr>
          <p:nvPr/>
        </p:nvSpPr>
        <p:spPr bwMode="auto">
          <a:xfrm>
            <a:off x="38556" y="128783"/>
            <a:ext cx="8592977" cy="4385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Objectives</a:t>
            </a:r>
          </a:p>
        </p:txBody>
      </p:sp>
      <p:sp>
        <p:nvSpPr>
          <p:cNvPr id="35" name="Rectangle 34">
            <a:extLst>
              <a:ext uri="{FF2B5EF4-FFF2-40B4-BE49-F238E27FC236}">
                <a16:creationId xmlns:a16="http://schemas.microsoft.com/office/drawing/2014/main" id="{67D0DAAB-F859-5D4B-9D1E-F1C3C91CDEB0}"/>
              </a:ext>
            </a:extLst>
          </p:cNvPr>
          <p:cNvSpPr/>
          <p:nvPr/>
        </p:nvSpPr>
        <p:spPr>
          <a:xfrm>
            <a:off x="59869" y="1124140"/>
            <a:ext cx="8903367" cy="3250762"/>
          </a:xfrm>
          <a:prstGeom prst="rect">
            <a:avLst/>
          </a:prstGeom>
        </p:spPr>
        <p:txBody>
          <a:bodyPr wrap="square">
            <a:spAutoFit/>
          </a:bodyPr>
          <a:lstStyle/>
          <a:p>
            <a:pPr marL="285750" lvl="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Present update on NASA and ESA Earth Observation (EO) programmes</a:t>
            </a:r>
          </a:p>
          <a:p>
            <a:pPr marL="285750" lvl="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Assess collaboration plans and progress</a:t>
            </a:r>
          </a:p>
          <a:p>
            <a:pPr marL="285750" lvl="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Receive and discuss Subgroup reports</a:t>
            </a:r>
          </a:p>
          <a:p>
            <a:pPr marL="285750" lvl="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Identify key strategic issues for coordination, within and across the Subgroups</a:t>
            </a:r>
          </a:p>
          <a:p>
            <a:pPr marL="285750" lvl="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Enable face-to-face, iterative subgroup planning</a:t>
            </a:r>
          </a:p>
          <a:p>
            <a:pPr marL="285750" lvl="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Discuss new opportunities</a:t>
            </a:r>
          </a:p>
          <a:p>
            <a:pPr marL="285750" lvl="0" indent="-285750" algn="just">
              <a:lnSpc>
                <a:spcPct val="115000"/>
              </a:lnSpc>
              <a:spcAft>
                <a:spcPts val="0"/>
              </a:spcAft>
              <a:buFont typeface="Arial" panose="020B0604020202020204" pitchFamily="34" charset="0"/>
              <a:buChar char="•"/>
              <a:tabLst>
                <a:tab pos="788988" algn="l"/>
                <a:tab pos="5856288" algn="l"/>
              </a:tabLst>
            </a:pPr>
            <a:r>
              <a:rPr lang="en-GB"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Ensure maximum integration and complementarity of the ESA-NASA EO programmes </a:t>
            </a:r>
          </a:p>
          <a:p>
            <a:pPr marL="285750" lvl="0" indent="-285750" algn="just">
              <a:lnSpc>
                <a:spcPct val="115000"/>
              </a:lnSpc>
              <a:spcAft>
                <a:spcPts val="0"/>
              </a:spcAft>
              <a:buFont typeface="Arial" panose="020B0604020202020204" pitchFamily="34" charset="0"/>
              <a:buChar char="•"/>
              <a:tabLst>
                <a:tab pos="788988" algn="l"/>
                <a:tab pos="5856288" algn="l"/>
              </a:tabLst>
            </a:pPr>
            <a:endParaRPr lang="en-US"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endParaRPr>
          </a:p>
        </p:txBody>
      </p:sp>
      <p:pic>
        <p:nvPicPr>
          <p:cNvPr id="38" name="Picture 2" descr="Afbeeldingsresultaat voor nasa logo">
            <a:extLst>
              <a:ext uri="{FF2B5EF4-FFF2-40B4-BE49-F238E27FC236}">
                <a16:creationId xmlns:a16="http://schemas.microsoft.com/office/drawing/2014/main" id="{DE65B699-7614-EA44-9A3C-02B305E0C0E5}"/>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7765" y="40822"/>
            <a:ext cx="1058235" cy="88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697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1F97C-309F-1047-80A7-067975607FEB}"/>
              </a:ext>
            </a:extLst>
          </p:cNvPr>
          <p:cNvSpPr>
            <a:spLocks noGrp="1"/>
          </p:cNvSpPr>
          <p:nvPr>
            <p:ph type="ctrTitle"/>
          </p:nvPr>
        </p:nvSpPr>
        <p:spPr>
          <a:xfrm>
            <a:off x="598487" y="1210942"/>
            <a:ext cx="7947025" cy="1815882"/>
          </a:xfrm>
        </p:spPr>
        <p:txBody>
          <a:bodyPr/>
          <a:lstStyle/>
          <a:p>
            <a:pPr algn="ctr"/>
            <a:r>
              <a:rPr lang="en-US" b="1" dirty="0">
                <a:solidFill>
                  <a:srgbClr val="FFFF00"/>
                </a:solidFill>
                <a:effectLst>
                  <a:outerShdw blurRad="38100" dist="38100" dir="2700000" algn="tl">
                    <a:srgbClr val="000000">
                      <a:alpha val="43137"/>
                    </a:srgbClr>
                  </a:outerShdw>
                </a:effectLst>
              </a:rPr>
              <a:t>SG1: Mission &amp; Technology</a:t>
            </a:r>
            <a:br>
              <a:rPr lang="en-US" b="1" dirty="0">
                <a:solidFill>
                  <a:srgbClr val="FFFF00"/>
                </a:solidFill>
                <a:effectLst>
                  <a:outerShdw blurRad="38100" dist="38100" dir="2700000" algn="tl">
                    <a:srgbClr val="000000">
                      <a:alpha val="43137"/>
                    </a:srgbClr>
                  </a:outerShdw>
                </a:effectLst>
              </a:rPr>
            </a:br>
            <a:br>
              <a:rPr lang="en-US" b="1" dirty="0">
                <a:solidFill>
                  <a:srgbClr val="FFFF00"/>
                </a:solidFill>
                <a:effectLst>
                  <a:outerShdw blurRad="38100" dist="38100" dir="2700000" algn="tl">
                    <a:srgbClr val="000000">
                      <a:alpha val="43137"/>
                    </a:srgbClr>
                  </a:outerShdw>
                </a:effectLst>
              </a:rPr>
            </a:br>
            <a:r>
              <a:rPr lang="en-US" sz="2400" dirty="0" err="1">
                <a:solidFill>
                  <a:srgbClr val="FFFF00"/>
                </a:solidFill>
                <a:effectLst>
                  <a:outerShdw blurRad="38100" dist="38100" dir="2700000" algn="tl">
                    <a:srgbClr val="000000">
                      <a:alpha val="43137"/>
                    </a:srgbClr>
                  </a:outerShdw>
                </a:effectLst>
              </a:rPr>
              <a:t>Pierluigi</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Silvestrin</a:t>
            </a:r>
            <a:r>
              <a:rPr lang="en-US" sz="2400" dirty="0">
                <a:solidFill>
                  <a:srgbClr val="FFFF00"/>
                </a:solidFill>
                <a:effectLst>
                  <a:outerShdw blurRad="38100" dist="38100" dir="2700000" algn="tl">
                    <a:srgbClr val="000000">
                      <a:alpha val="43137"/>
                    </a:srgbClr>
                  </a:outerShdw>
                </a:effectLst>
              </a:rPr>
              <a:t> (ESA)</a:t>
            </a:r>
            <a:br>
              <a:rPr lang="en-US" sz="2400" dirty="0">
                <a:solidFill>
                  <a:srgbClr val="FFFF00"/>
                </a:solidFill>
                <a:effectLst>
                  <a:outerShdw blurRad="38100" dist="38100" dir="2700000" algn="tl">
                    <a:srgbClr val="000000">
                      <a:alpha val="43137"/>
                    </a:srgbClr>
                  </a:outerShdw>
                </a:effectLst>
              </a:rPr>
            </a:br>
            <a:r>
              <a:rPr lang="en-US" sz="2400" dirty="0">
                <a:solidFill>
                  <a:srgbClr val="FFFF00"/>
                </a:solidFill>
                <a:effectLst>
                  <a:outerShdw blurRad="38100" dist="38100" dir="2700000" algn="tl">
                    <a:srgbClr val="000000">
                      <a:alpha val="43137"/>
                    </a:srgbClr>
                  </a:outerShdw>
                </a:effectLst>
              </a:rPr>
              <a:t>Steven </a:t>
            </a:r>
            <a:r>
              <a:rPr lang="en-US" sz="2400" dirty="0" err="1">
                <a:solidFill>
                  <a:srgbClr val="FFFF00"/>
                </a:solidFill>
                <a:effectLst>
                  <a:outerShdw blurRad="38100" dist="38100" dir="2700000" algn="tl">
                    <a:srgbClr val="000000">
                      <a:alpha val="43137"/>
                    </a:srgbClr>
                  </a:outerShdw>
                </a:effectLst>
              </a:rPr>
              <a:t>Neeck</a:t>
            </a:r>
            <a:r>
              <a:rPr lang="en-US" sz="2400" dirty="0">
                <a:solidFill>
                  <a:srgbClr val="FFFF00"/>
                </a:solidFill>
                <a:effectLst>
                  <a:outerShdw blurRad="38100" dist="38100" dir="2700000" algn="tl">
                    <a:srgbClr val="000000">
                      <a:alpha val="43137"/>
                    </a:srgbClr>
                  </a:outerShdw>
                </a:effectLst>
              </a:rPr>
              <a:t> (NASA)</a:t>
            </a:r>
          </a:p>
        </p:txBody>
      </p:sp>
      <p:pic>
        <p:nvPicPr>
          <p:cNvPr id="5" name="Picture 2" descr="Afbeeldingsresultaat voor nasa logo">
            <a:extLst>
              <a:ext uri="{FF2B5EF4-FFF2-40B4-BE49-F238E27FC236}">
                <a16:creationId xmlns:a16="http://schemas.microsoft.com/office/drawing/2014/main" id="{DE65B699-7614-EA44-9A3C-02B305E0C0E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765" y="40822"/>
            <a:ext cx="1058235" cy="88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37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91414" y="-50496"/>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 name="Title 1">
            <a:extLst>
              <a:ext uri="{FF2B5EF4-FFF2-40B4-BE49-F238E27FC236}">
                <a16:creationId xmlns:a16="http://schemas.microsoft.com/office/drawing/2014/main" id="{CBAE0DF1-60CB-2242-808F-56F526B00EBE}"/>
              </a:ext>
            </a:extLst>
          </p:cNvPr>
          <p:cNvSpPr txBox="1">
            <a:spLocks/>
          </p:cNvSpPr>
          <p:nvPr/>
        </p:nvSpPr>
        <p:spPr bwMode="auto">
          <a:xfrm>
            <a:off x="38556" y="128783"/>
            <a:ext cx="8592977" cy="4385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SG-1:Mission &amp; Technology </a:t>
            </a:r>
          </a:p>
        </p:txBody>
      </p:sp>
      <p:sp>
        <p:nvSpPr>
          <p:cNvPr id="35" name="Rectangle 34">
            <a:extLst>
              <a:ext uri="{FF2B5EF4-FFF2-40B4-BE49-F238E27FC236}">
                <a16:creationId xmlns:a16="http://schemas.microsoft.com/office/drawing/2014/main" id="{67D0DAAB-F859-5D4B-9D1E-F1C3C91CDEB0}"/>
              </a:ext>
            </a:extLst>
          </p:cNvPr>
          <p:cNvSpPr/>
          <p:nvPr/>
        </p:nvSpPr>
        <p:spPr>
          <a:xfrm>
            <a:off x="88600" y="925746"/>
            <a:ext cx="8903367" cy="3826176"/>
          </a:xfrm>
          <a:prstGeom prst="rect">
            <a:avLst/>
          </a:prstGeom>
        </p:spPr>
        <p:txBody>
          <a:bodyPr wrap="square">
            <a:spAutoFit/>
          </a:bodyPr>
          <a:lstStyle/>
          <a:p>
            <a:pPr lvl="0" algn="just">
              <a:lnSpc>
                <a:spcPct val="115000"/>
              </a:lnSpc>
              <a:spcAft>
                <a:spcPts val="0"/>
              </a:spcAft>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To identify, evaluate, and initiate as appropriate a broad suite of collaboration opportunities ranging from</a:t>
            </a:r>
          </a:p>
          <a:p>
            <a:pPr marL="304800" lvl="1" indent="-27940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Coordination in the operation of future missions</a:t>
            </a:r>
          </a:p>
          <a:p>
            <a:pPr marL="304800" lvl="1" indent="-27940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Shared interests in technology and instrument development </a:t>
            </a:r>
          </a:p>
          <a:p>
            <a:pPr marL="304800" lvl="1" indent="-27940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Identification of major new missions that could only be addressed with substantial collaboration </a:t>
            </a:r>
          </a:p>
          <a:p>
            <a:pPr algn="just">
              <a:lnSpc>
                <a:spcPct val="115000"/>
              </a:lnSpc>
              <a:spcBef>
                <a:spcPts val="600"/>
              </a:spcBef>
              <a:spcAft>
                <a:spcPts val="0"/>
              </a:spcAft>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Collaboration/Coordination activities:</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Mission identification &amp; selection, coordination during early phases</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Technology developments (e.g. ESTO)</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Special areas, e.g. future Copernicus and mass change / gravity missions</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Convoy/constellation management and planning</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Decadal Survey</a:t>
            </a:r>
          </a:p>
          <a:p>
            <a:pPr marL="285750" indent="-285750" algn="just">
              <a:lnSpc>
                <a:spcPct val="115000"/>
              </a:lnSpc>
              <a:spcAft>
                <a:spcPts val="0"/>
              </a:spcAft>
              <a:buFont typeface="Arial" panose="020B0604020202020204" pitchFamily="34" charset="0"/>
              <a:buChar char="•"/>
              <a:tabLst>
                <a:tab pos="788988" algn="l"/>
                <a:tab pos="5856288" algn="l"/>
              </a:tabLst>
            </a:pP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Ensuring mutual representation in science teams for early phases</a:t>
            </a:r>
          </a:p>
        </p:txBody>
      </p:sp>
      <p:pic>
        <p:nvPicPr>
          <p:cNvPr id="38" name="Picture 2" descr="Afbeeldingsresultaat voor nasa logo">
            <a:extLst>
              <a:ext uri="{FF2B5EF4-FFF2-40B4-BE49-F238E27FC236}">
                <a16:creationId xmlns:a16="http://schemas.microsoft.com/office/drawing/2014/main" id="{DE65B699-7614-EA44-9A3C-02B305E0C0E5}"/>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7765" y="40822"/>
            <a:ext cx="963635" cy="80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98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7CA655-141F-5E4B-8D65-30E11F49ABDD}"/>
              </a:ext>
            </a:extLst>
          </p:cNvPr>
          <p:cNvSpPr/>
          <p:nvPr/>
        </p:nvSpPr>
        <p:spPr>
          <a:xfrm>
            <a:off x="0" y="-3094"/>
            <a:ext cx="9366069" cy="5153174"/>
          </a:xfrm>
          <a:prstGeom prst="rect">
            <a:avLst/>
          </a:prstGeom>
          <a:gradFill flip="none" rotWithShape="1">
            <a:gsLst>
              <a:gs pos="64000">
                <a:schemeClr val="accent1">
                  <a:shade val="30000"/>
                  <a:satMod val="115000"/>
                </a:schemeClr>
              </a:gs>
              <a:gs pos="0">
                <a:schemeClr val="accent1">
                  <a:shade val="67500"/>
                  <a:satMod val="115000"/>
                </a:schemeClr>
              </a:gs>
              <a:gs pos="99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45E78C6-D05D-874D-9DB2-3B00435DF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grpSp>
        <p:nvGrpSpPr>
          <p:cNvPr id="8" name="Group 7">
            <a:extLst>
              <a:ext uri="{FF2B5EF4-FFF2-40B4-BE49-F238E27FC236}">
                <a16:creationId xmlns:a16="http://schemas.microsoft.com/office/drawing/2014/main" id="{04BEA138-55DA-F04C-A571-D6C08D0592EF}"/>
              </a:ext>
            </a:extLst>
          </p:cNvPr>
          <p:cNvGrpSpPr/>
          <p:nvPr/>
        </p:nvGrpSpPr>
        <p:grpSpPr>
          <a:xfrm>
            <a:off x="147274" y="4904681"/>
            <a:ext cx="6669633" cy="110036"/>
            <a:chOff x="172269" y="6621494"/>
            <a:chExt cx="6826666" cy="111519"/>
          </a:xfrm>
        </p:grpSpPr>
        <p:pic>
          <p:nvPicPr>
            <p:cNvPr id="9" name="Picture 8" descr="at.png">
              <a:extLst>
                <a:ext uri="{FF2B5EF4-FFF2-40B4-BE49-F238E27FC236}">
                  <a16:creationId xmlns:a16="http://schemas.microsoft.com/office/drawing/2014/main" id="{0D5CCA0A-31B6-2648-8F23-4AE0E79FAD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a:extLst>
                <a:ext uri="{FF2B5EF4-FFF2-40B4-BE49-F238E27FC236}">
                  <a16:creationId xmlns:a16="http://schemas.microsoft.com/office/drawing/2014/main" id="{94B33886-9409-754E-98E4-EE32BC6FC1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a:extLst>
                <a:ext uri="{FF2B5EF4-FFF2-40B4-BE49-F238E27FC236}">
                  <a16:creationId xmlns:a16="http://schemas.microsoft.com/office/drawing/2014/main" id="{B2FB0626-0BBF-5B4A-BA63-B550EC1F15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a:extLst>
                <a:ext uri="{FF2B5EF4-FFF2-40B4-BE49-F238E27FC236}">
                  <a16:creationId xmlns:a16="http://schemas.microsoft.com/office/drawing/2014/main" id="{B6D0DA7F-9A2D-F747-884A-C14FAC4B1D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a:extLst>
                <a:ext uri="{FF2B5EF4-FFF2-40B4-BE49-F238E27FC236}">
                  <a16:creationId xmlns:a16="http://schemas.microsoft.com/office/drawing/2014/main" id="{FAB1F25B-D609-5B4D-A770-58892F3972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a:extLst>
                <a:ext uri="{FF2B5EF4-FFF2-40B4-BE49-F238E27FC236}">
                  <a16:creationId xmlns:a16="http://schemas.microsoft.com/office/drawing/2014/main" id="{661D055B-D3F2-5245-98A3-DE83F120B3B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a:extLst>
                <a:ext uri="{FF2B5EF4-FFF2-40B4-BE49-F238E27FC236}">
                  <a16:creationId xmlns:a16="http://schemas.microsoft.com/office/drawing/2014/main" id="{198D686E-A9EC-F146-8EE9-12D90F7C1C3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a:extLst>
                <a:ext uri="{FF2B5EF4-FFF2-40B4-BE49-F238E27FC236}">
                  <a16:creationId xmlns:a16="http://schemas.microsoft.com/office/drawing/2014/main" id="{611A5AC1-9E80-1847-A2BA-9B4B2362A2F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a:extLst>
                <a:ext uri="{FF2B5EF4-FFF2-40B4-BE49-F238E27FC236}">
                  <a16:creationId xmlns:a16="http://schemas.microsoft.com/office/drawing/2014/main" id="{73327BAA-6B9F-8E4A-B45C-2244553F38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a:extLst>
                <a:ext uri="{FF2B5EF4-FFF2-40B4-BE49-F238E27FC236}">
                  <a16:creationId xmlns:a16="http://schemas.microsoft.com/office/drawing/2014/main" id="{CD32844F-3A21-7447-ABD6-93A971F40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a:extLst>
                <a:ext uri="{FF2B5EF4-FFF2-40B4-BE49-F238E27FC236}">
                  <a16:creationId xmlns:a16="http://schemas.microsoft.com/office/drawing/2014/main" id="{FC8256A5-1903-A14C-A29D-7C223D70F83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a:extLst>
                <a:ext uri="{FF2B5EF4-FFF2-40B4-BE49-F238E27FC236}">
                  <a16:creationId xmlns:a16="http://schemas.microsoft.com/office/drawing/2014/main" id="{B7454598-78FA-E446-A8D0-FE7170F8A80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a:extLst>
                <a:ext uri="{FF2B5EF4-FFF2-40B4-BE49-F238E27FC236}">
                  <a16:creationId xmlns:a16="http://schemas.microsoft.com/office/drawing/2014/main" id="{FA39F3CF-2E00-914C-B7AD-F3531B2FFD8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a:extLst>
                <a:ext uri="{FF2B5EF4-FFF2-40B4-BE49-F238E27FC236}">
                  <a16:creationId xmlns:a16="http://schemas.microsoft.com/office/drawing/2014/main" id="{86B570AA-0992-2341-8644-D02C74708EC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a:extLst>
                <a:ext uri="{FF2B5EF4-FFF2-40B4-BE49-F238E27FC236}">
                  <a16:creationId xmlns:a16="http://schemas.microsoft.com/office/drawing/2014/main" id="{963D8B87-2A65-4A41-A790-ECFF3DD084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a:extLst>
                <a:ext uri="{FF2B5EF4-FFF2-40B4-BE49-F238E27FC236}">
                  <a16:creationId xmlns:a16="http://schemas.microsoft.com/office/drawing/2014/main" id="{D0153E96-CBEF-1149-A22C-590D66D1A7D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a:extLst>
                <a:ext uri="{FF2B5EF4-FFF2-40B4-BE49-F238E27FC236}">
                  <a16:creationId xmlns:a16="http://schemas.microsoft.com/office/drawing/2014/main" id="{D02B892D-1C04-DC48-928E-C4D37A3DB9F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a:extLst>
                <a:ext uri="{FF2B5EF4-FFF2-40B4-BE49-F238E27FC236}">
                  <a16:creationId xmlns:a16="http://schemas.microsoft.com/office/drawing/2014/main" id="{FAF8320E-6DDA-B741-A44C-404BA60393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a:extLst>
                <a:ext uri="{FF2B5EF4-FFF2-40B4-BE49-F238E27FC236}">
                  <a16:creationId xmlns:a16="http://schemas.microsoft.com/office/drawing/2014/main" id="{4E8EDFF7-4CC8-8047-8285-741D5C4B08B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a:extLst>
                <a:ext uri="{FF2B5EF4-FFF2-40B4-BE49-F238E27FC236}">
                  <a16:creationId xmlns:a16="http://schemas.microsoft.com/office/drawing/2014/main" id="{6B94E356-0D10-894B-A476-3B9637EACE7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a:extLst>
                <a:ext uri="{FF2B5EF4-FFF2-40B4-BE49-F238E27FC236}">
                  <a16:creationId xmlns:a16="http://schemas.microsoft.com/office/drawing/2014/main" id="{74C316FB-E5C0-2E48-97A3-D58C8ECF95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a:extLst>
                <a:ext uri="{FF2B5EF4-FFF2-40B4-BE49-F238E27FC236}">
                  <a16:creationId xmlns:a16="http://schemas.microsoft.com/office/drawing/2014/main" id="{55C14CCC-F654-7E49-A4FD-B00CDBB881B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a:extLst>
                <a:ext uri="{FF2B5EF4-FFF2-40B4-BE49-F238E27FC236}">
                  <a16:creationId xmlns:a16="http://schemas.microsoft.com/office/drawing/2014/main" id="{1B24A687-CF85-ED45-B293-8440C252768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a:extLst>
                <a:ext uri="{FF2B5EF4-FFF2-40B4-BE49-F238E27FC236}">
                  <a16:creationId xmlns:a16="http://schemas.microsoft.com/office/drawing/2014/main" id="{7C40E291-01E7-9947-AEFF-CD4BDFD019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3" name="TextBox 32">
            <a:extLst>
              <a:ext uri="{FF2B5EF4-FFF2-40B4-BE49-F238E27FC236}">
                <a16:creationId xmlns:a16="http://schemas.microsoft.com/office/drawing/2014/main" id="{144FD90D-C7BD-B84B-B75C-3E6C5DCBAE42}"/>
              </a:ext>
            </a:extLst>
          </p:cNvPr>
          <p:cNvSpPr txBox="1"/>
          <p:nvPr/>
        </p:nvSpPr>
        <p:spPr>
          <a:xfrm>
            <a:off x="7450301" y="4846563"/>
            <a:ext cx="1633383" cy="223138"/>
          </a:xfrm>
          <a:prstGeom prst="rect">
            <a:avLst/>
          </a:prstGeom>
          <a:noFill/>
        </p:spPr>
        <p:txBody>
          <a:bodyPr wrap="square"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34" name="TextBox 33">
            <a:extLst>
              <a:ext uri="{FF2B5EF4-FFF2-40B4-BE49-F238E27FC236}">
                <a16:creationId xmlns:a16="http://schemas.microsoft.com/office/drawing/2014/main" id="{39DA49C2-042F-3941-83B6-B1690C5626D3}"/>
              </a:ext>
            </a:extLst>
          </p:cNvPr>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4" name="Title 1">
            <a:extLst>
              <a:ext uri="{FF2B5EF4-FFF2-40B4-BE49-F238E27FC236}">
                <a16:creationId xmlns:a16="http://schemas.microsoft.com/office/drawing/2014/main" id="{CBAE0DF1-60CB-2242-808F-56F526B00EBE}"/>
              </a:ext>
            </a:extLst>
          </p:cNvPr>
          <p:cNvSpPr txBox="1">
            <a:spLocks/>
          </p:cNvSpPr>
          <p:nvPr/>
        </p:nvSpPr>
        <p:spPr bwMode="auto">
          <a:xfrm>
            <a:off x="38556" y="64635"/>
            <a:ext cx="8592977" cy="8079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SG-1:Mission &amp; Technology</a:t>
            </a:r>
          </a:p>
          <a:p>
            <a:pPr algn="ctr">
              <a:defRPr/>
            </a:pPr>
            <a:r>
              <a:rPr lang="en-GB" sz="2400" b="1" dirty="0">
                <a:solidFill>
                  <a:srgbClr val="FFFF00"/>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rPr>
              <a:t>Some recent activities </a:t>
            </a:r>
          </a:p>
        </p:txBody>
      </p:sp>
      <p:sp>
        <p:nvSpPr>
          <p:cNvPr id="37" name="Rectangle 36">
            <a:extLst>
              <a:ext uri="{FF2B5EF4-FFF2-40B4-BE49-F238E27FC236}">
                <a16:creationId xmlns:a16="http://schemas.microsoft.com/office/drawing/2014/main" id="{67D0DAAB-F859-5D4B-9D1E-F1C3C91CDEB0}"/>
              </a:ext>
            </a:extLst>
          </p:cNvPr>
          <p:cNvSpPr/>
          <p:nvPr/>
        </p:nvSpPr>
        <p:spPr>
          <a:xfrm>
            <a:off x="37726" y="814445"/>
            <a:ext cx="7690320" cy="4311950"/>
          </a:xfrm>
          <a:prstGeom prst="rect">
            <a:avLst/>
          </a:prstGeom>
        </p:spPr>
        <p:txBody>
          <a:bodyPr wrap="square">
            <a:spAutoFit/>
          </a:bodyPr>
          <a:lstStyle/>
          <a:p>
            <a:pPr lvl="0" algn="just">
              <a:lnSpc>
                <a:spcPct val="115000"/>
              </a:lnSpc>
              <a:spcAft>
                <a:spcPts val="0"/>
              </a:spcAft>
              <a:tabLst>
                <a:tab pos="788988" algn="l"/>
                <a:tab pos="5856288" algn="l"/>
              </a:tabLst>
            </a:pPr>
            <a:endPar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endParaRPr>
          </a:p>
          <a:p>
            <a:pPr marL="285750" lvl="0" indent="-285750" algn="just">
              <a:lnSpc>
                <a:spcPct val="115000"/>
              </a:lnSpc>
              <a:spcAft>
                <a:spcPts val="0"/>
              </a:spcAft>
              <a:buFont typeface="Arial" panose="020B0604020202020204" pitchFamily="34" charset="0"/>
              <a:buChar char="•"/>
              <a:tabLst>
                <a:tab pos="788988" algn="l"/>
                <a:tab pos="5856288" algn="l"/>
              </a:tabLst>
            </a:pPr>
            <a:r>
              <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rPr>
              <a:t>Collaboration on Mass Change Designated Observable / Next-Gen Gravity Mission studies</a:t>
            </a:r>
          </a:p>
          <a:p>
            <a:pPr marL="285750" lvl="0" indent="-285750" algn="just">
              <a:lnSpc>
                <a:spcPct val="115000"/>
              </a:lnSpc>
              <a:spcAft>
                <a:spcPts val="0"/>
              </a:spcAft>
              <a:buFont typeface="Arial" panose="020B0604020202020204" pitchFamily="34" charset="0"/>
              <a:buChar char="•"/>
              <a:tabLst>
                <a:tab pos="788988" algn="l"/>
                <a:tab pos="5856288" algn="l"/>
              </a:tabLst>
            </a:pPr>
            <a:endPar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endParaRPr>
          </a:p>
          <a:p>
            <a:pPr marL="285750" indent="-285750" algn="just">
              <a:lnSpc>
                <a:spcPct val="115000"/>
              </a:lnSpc>
              <a:spcAft>
                <a:spcPts val="0"/>
              </a:spcAft>
              <a:buFont typeface="Arial" panose="020B0604020202020204" pitchFamily="34" charset="0"/>
              <a:buChar char="•"/>
              <a:tabLst>
                <a:tab pos="788988" algn="l"/>
                <a:tab pos="5856288" algn="l"/>
              </a:tabLst>
            </a:pPr>
            <a:r>
              <a:rPr lang="it-IT" sz="1200" dirty="0">
                <a:solidFill>
                  <a:schemeClr val="bg1"/>
                </a:solidFill>
                <a:latin typeface="+mn-lt"/>
              </a:rPr>
              <a:t>Sentinel-6 </a:t>
            </a:r>
            <a:r>
              <a:rPr lang="it-IT" sz="1200" dirty="0" err="1">
                <a:solidFill>
                  <a:schemeClr val="bg1"/>
                </a:solidFill>
                <a:latin typeface="+mn-lt"/>
              </a:rPr>
              <a:t>mission</a:t>
            </a:r>
            <a:r>
              <a:rPr lang="it-IT" sz="1200" dirty="0">
                <a:solidFill>
                  <a:schemeClr val="bg1"/>
                </a:solidFill>
                <a:latin typeface="+mn-lt"/>
              </a:rPr>
              <a:t> </a:t>
            </a:r>
            <a:r>
              <a:rPr lang="it-IT" sz="1200" dirty="0" err="1">
                <a:solidFill>
                  <a:schemeClr val="bg1"/>
                </a:solidFill>
                <a:latin typeface="+mn-lt"/>
              </a:rPr>
              <a:t>collaboration</a:t>
            </a:r>
            <a:endParaRPr lang="it-IT" sz="1200" dirty="0">
              <a:solidFill>
                <a:schemeClr val="bg1"/>
              </a:solidFill>
              <a:latin typeface="+mn-lt"/>
            </a:endParaRPr>
          </a:p>
          <a:p>
            <a:pPr marL="285750" indent="-285750" algn="just">
              <a:lnSpc>
                <a:spcPct val="115000"/>
              </a:lnSpc>
              <a:spcAft>
                <a:spcPts val="0"/>
              </a:spcAft>
              <a:buFont typeface="Arial" panose="020B0604020202020204" pitchFamily="34" charset="0"/>
              <a:buChar char="•"/>
              <a:tabLst>
                <a:tab pos="788988" algn="l"/>
                <a:tab pos="5856288" algn="l"/>
              </a:tabLst>
            </a:pPr>
            <a:endPar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endParaRPr>
          </a:p>
          <a:p>
            <a:pPr marL="285750" indent="-285750" algn="just">
              <a:lnSpc>
                <a:spcPct val="115000"/>
              </a:lnSpc>
              <a:spcAft>
                <a:spcPts val="0"/>
              </a:spcAft>
              <a:buFont typeface="Arial" panose="020B0604020202020204" pitchFamily="34" charset="0"/>
              <a:buChar char="•"/>
              <a:tabLst>
                <a:tab pos="788988" algn="l"/>
                <a:tab pos="5856288" algn="l"/>
              </a:tabLst>
            </a:pPr>
            <a:r>
              <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rPr>
              <a:t>NASA/JPL support for ESA BIOMASS antenna reflector development</a:t>
            </a:r>
          </a:p>
          <a:p>
            <a:pPr marL="285750" indent="-285750" algn="just">
              <a:lnSpc>
                <a:spcPct val="115000"/>
              </a:lnSpc>
              <a:spcAft>
                <a:spcPts val="0"/>
              </a:spcAft>
              <a:buFont typeface="Arial" panose="020B0604020202020204" pitchFamily="34" charset="0"/>
              <a:buChar char="•"/>
              <a:tabLst>
                <a:tab pos="788988" algn="l"/>
                <a:tab pos="5856288" algn="l"/>
              </a:tabLst>
            </a:pPr>
            <a:endPar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endParaRPr>
          </a:p>
          <a:p>
            <a:pPr marL="285750" indent="-285750" algn="just">
              <a:lnSpc>
                <a:spcPct val="115000"/>
              </a:lnSpc>
              <a:spcAft>
                <a:spcPts val="0"/>
              </a:spcAft>
              <a:buFont typeface="Arial" panose="020B0604020202020204" pitchFamily="34" charset="0"/>
              <a:buChar char="•"/>
              <a:tabLst>
                <a:tab pos="788988" algn="l"/>
                <a:tab pos="5856288" algn="l"/>
              </a:tabLst>
            </a:pPr>
            <a:r>
              <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rPr>
              <a:t>Collaboration on Copernicus Polar Ice and Snow Topography (CRISTAL) and Copernicus Imaging Microwave Radiometer (CIMR) mission studies and other potential future Sentinels, e.g. </a:t>
            </a:r>
            <a:r>
              <a:rPr lang="it-IT" sz="1200" dirty="0" err="1">
                <a:solidFill>
                  <a:schemeClr val="bg1"/>
                </a:solidFill>
                <a:latin typeface="+mn-lt"/>
              </a:rPr>
              <a:t>synergies</a:t>
            </a:r>
            <a:r>
              <a:rPr lang="it-IT" sz="1200" dirty="0">
                <a:solidFill>
                  <a:schemeClr val="bg1"/>
                </a:solidFill>
                <a:latin typeface="+mn-lt"/>
              </a:rPr>
              <a:t> of US </a:t>
            </a:r>
            <a:r>
              <a:rPr lang="it-IT" sz="1200" dirty="0" err="1">
                <a:solidFill>
                  <a:schemeClr val="bg1"/>
                </a:solidFill>
                <a:latin typeface="+mn-lt"/>
              </a:rPr>
              <a:t>Decadal</a:t>
            </a:r>
            <a:r>
              <a:rPr lang="it-IT" sz="1200" dirty="0">
                <a:solidFill>
                  <a:schemeClr val="bg1"/>
                </a:solidFill>
                <a:latin typeface="+mn-lt"/>
              </a:rPr>
              <a:t> </a:t>
            </a:r>
            <a:r>
              <a:rPr lang="it-IT" sz="1200" dirty="0" err="1">
                <a:solidFill>
                  <a:schemeClr val="bg1"/>
                </a:solidFill>
                <a:latin typeface="+mn-lt"/>
              </a:rPr>
              <a:t>Survey</a:t>
            </a:r>
            <a:r>
              <a:rPr lang="it-IT" sz="1200" dirty="0">
                <a:solidFill>
                  <a:schemeClr val="bg1"/>
                </a:solidFill>
                <a:latin typeface="+mn-lt"/>
              </a:rPr>
              <a:t> and new </a:t>
            </a:r>
            <a:r>
              <a:rPr lang="it-IT" sz="1200" dirty="0" err="1">
                <a:solidFill>
                  <a:schemeClr val="bg1"/>
                </a:solidFill>
                <a:latin typeface="+mn-lt"/>
              </a:rPr>
              <a:t>European</a:t>
            </a:r>
            <a:r>
              <a:rPr lang="it-IT" sz="1200" dirty="0">
                <a:solidFill>
                  <a:schemeClr val="bg1"/>
                </a:solidFill>
                <a:latin typeface="+mn-lt"/>
              </a:rPr>
              <a:t> </a:t>
            </a:r>
            <a:r>
              <a:rPr lang="it-IT" sz="1200" dirty="0" err="1">
                <a:solidFill>
                  <a:schemeClr val="bg1"/>
                </a:solidFill>
                <a:latin typeface="+mn-lt"/>
              </a:rPr>
              <a:t>missions</a:t>
            </a:r>
            <a:r>
              <a:rPr lang="it-IT" sz="1200" dirty="0">
                <a:solidFill>
                  <a:schemeClr val="bg1"/>
                </a:solidFill>
                <a:latin typeface="+mn-lt"/>
              </a:rPr>
              <a:t> </a:t>
            </a:r>
            <a:r>
              <a:rPr lang="it-IT" sz="1200" dirty="0" err="1">
                <a:solidFill>
                  <a:schemeClr val="bg1"/>
                </a:solidFill>
                <a:latin typeface="+mn-lt"/>
              </a:rPr>
              <a:t>using</a:t>
            </a:r>
            <a:r>
              <a:rPr lang="it-IT" sz="1200" dirty="0">
                <a:solidFill>
                  <a:schemeClr val="bg1"/>
                </a:solidFill>
                <a:latin typeface="+mn-lt"/>
              </a:rPr>
              <a:t> </a:t>
            </a:r>
            <a:r>
              <a:rPr lang="it-IT" sz="1200" dirty="0" err="1">
                <a:solidFill>
                  <a:schemeClr val="bg1"/>
                </a:solidFill>
                <a:latin typeface="+mn-lt"/>
              </a:rPr>
              <a:t>hyperspectral</a:t>
            </a:r>
            <a:r>
              <a:rPr lang="it-IT" sz="1200" dirty="0">
                <a:solidFill>
                  <a:schemeClr val="bg1"/>
                </a:solidFill>
                <a:latin typeface="+mn-lt"/>
              </a:rPr>
              <a:t> (SBG, CHIME), </a:t>
            </a:r>
            <a:r>
              <a:rPr lang="it-IT" sz="1200" dirty="0" err="1">
                <a:solidFill>
                  <a:schemeClr val="bg1"/>
                </a:solidFill>
                <a:latin typeface="+mn-lt"/>
              </a:rPr>
              <a:t>thermal</a:t>
            </a:r>
            <a:r>
              <a:rPr lang="it-IT" sz="1200" dirty="0">
                <a:solidFill>
                  <a:schemeClr val="bg1"/>
                </a:solidFill>
                <a:latin typeface="+mn-lt"/>
              </a:rPr>
              <a:t> (SBG, LSTM) and radar (SDC, ROSE-L) </a:t>
            </a:r>
            <a:r>
              <a:rPr lang="it-IT" sz="1200" dirty="0" err="1">
                <a:solidFill>
                  <a:schemeClr val="bg1"/>
                </a:solidFill>
                <a:latin typeface="+mn-lt"/>
              </a:rPr>
              <a:t>imaging</a:t>
            </a:r>
            <a:r>
              <a:rPr lang="it-IT" sz="1200" dirty="0">
                <a:solidFill>
                  <a:schemeClr val="bg1"/>
                </a:solidFill>
                <a:latin typeface="+mn-lt"/>
              </a:rPr>
              <a:t> data</a:t>
            </a:r>
          </a:p>
          <a:p>
            <a:pPr lvl="0" algn="just">
              <a:lnSpc>
                <a:spcPct val="115000"/>
              </a:lnSpc>
              <a:spcAft>
                <a:spcPts val="0"/>
              </a:spcAft>
              <a:tabLst>
                <a:tab pos="788988" algn="l"/>
                <a:tab pos="5856288" algn="l"/>
              </a:tabLst>
            </a:pPr>
            <a:endPar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endParaRPr>
          </a:p>
          <a:p>
            <a:pPr marL="285750" indent="-285750" algn="just">
              <a:lnSpc>
                <a:spcPct val="115000"/>
              </a:lnSpc>
              <a:spcAft>
                <a:spcPts val="0"/>
              </a:spcAft>
              <a:buFont typeface="Arial" panose="020B0604020202020204" pitchFamily="34" charset="0"/>
              <a:buChar char="•"/>
              <a:tabLst>
                <a:tab pos="788988" algn="l"/>
                <a:tab pos="5856288" algn="l"/>
              </a:tabLst>
            </a:pPr>
            <a:r>
              <a:rPr lang="en-GB" sz="12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Cross-participation in Mission Advisory Groups and Science Teams</a:t>
            </a:r>
          </a:p>
          <a:p>
            <a:pPr marL="285750" lvl="0" indent="-285750" algn="just">
              <a:lnSpc>
                <a:spcPct val="115000"/>
              </a:lnSpc>
              <a:spcAft>
                <a:spcPts val="0"/>
              </a:spcAft>
              <a:buFont typeface="Arial" panose="020B0604020202020204" pitchFamily="34" charset="0"/>
              <a:buChar char="•"/>
              <a:tabLst>
                <a:tab pos="788988" algn="l"/>
                <a:tab pos="5856288" algn="l"/>
              </a:tabLst>
            </a:pPr>
            <a:endPar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endParaRPr>
          </a:p>
          <a:p>
            <a:pPr marL="285750" lvl="0" indent="-285750" algn="just">
              <a:lnSpc>
                <a:spcPct val="115000"/>
              </a:lnSpc>
              <a:spcAft>
                <a:spcPts val="0"/>
              </a:spcAft>
              <a:buFont typeface="Arial" panose="020B0604020202020204" pitchFamily="34" charset="0"/>
              <a:buChar char="•"/>
              <a:tabLst>
                <a:tab pos="788988" algn="l"/>
                <a:tab pos="5856288" algn="l"/>
              </a:tabLst>
            </a:pPr>
            <a:r>
              <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rPr>
              <a:t>Regular exchanges on EO constellation operation methods</a:t>
            </a:r>
          </a:p>
          <a:p>
            <a:pPr marL="285750" lvl="0" indent="-285750" algn="just">
              <a:lnSpc>
                <a:spcPct val="115000"/>
              </a:lnSpc>
              <a:spcAft>
                <a:spcPts val="0"/>
              </a:spcAft>
              <a:buFont typeface="Arial" panose="020B0604020202020204" pitchFamily="34" charset="0"/>
              <a:buChar char="•"/>
              <a:tabLst>
                <a:tab pos="788988" algn="l"/>
                <a:tab pos="5856288" algn="l"/>
              </a:tabLst>
            </a:pPr>
            <a:endPar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endParaRPr>
          </a:p>
          <a:p>
            <a:pPr marL="285750" indent="-285750" algn="just">
              <a:lnSpc>
                <a:spcPct val="115000"/>
              </a:lnSpc>
              <a:spcAft>
                <a:spcPts val="0"/>
              </a:spcAft>
              <a:buFont typeface="Arial" panose="020B0604020202020204" pitchFamily="34" charset="0"/>
              <a:buChar char="•"/>
              <a:tabLst>
                <a:tab pos="788988" algn="l"/>
                <a:tab pos="5856288" algn="l"/>
              </a:tabLst>
            </a:pPr>
            <a:r>
              <a:rPr lang="it-IT" sz="1200" dirty="0">
                <a:solidFill>
                  <a:schemeClr val="bg1"/>
                </a:solidFill>
                <a:latin typeface="+mn-lt"/>
              </a:rPr>
              <a:t>Support to EU - US dialogue on architectures of Copernicus Optical Imaging (eg Sentinel-2 NG) and Sustainable Land Imaging System (Landsat NeXT)</a:t>
            </a:r>
          </a:p>
          <a:p>
            <a:pPr marL="285750" indent="-285750" algn="just">
              <a:lnSpc>
                <a:spcPct val="115000"/>
              </a:lnSpc>
              <a:spcAft>
                <a:spcPts val="0"/>
              </a:spcAft>
              <a:buFont typeface="Arial" panose="020B0604020202020204" pitchFamily="34" charset="0"/>
              <a:buChar char="•"/>
              <a:tabLst>
                <a:tab pos="788988" algn="l"/>
                <a:tab pos="5856288" algn="l"/>
              </a:tabLst>
            </a:pPr>
            <a:endParaRPr lang="it-IT" sz="1200" dirty="0">
              <a:solidFill>
                <a:schemeClr val="bg1"/>
              </a:solidFill>
              <a:latin typeface="+mn-lt"/>
            </a:endParaRPr>
          </a:p>
          <a:p>
            <a:r>
              <a:rPr lang="it-IT" sz="1200" dirty="0">
                <a:solidFill>
                  <a:schemeClr val="bg1"/>
                </a:solidFill>
                <a:latin typeface="+mn-lt"/>
              </a:rPr>
              <a:t>-</a:t>
            </a:r>
            <a:endParaRPr lang="en-GB" sz="1200" dirty="0">
              <a:solidFill>
                <a:schemeClr val="bg1"/>
              </a:solidFill>
              <a:effectLst>
                <a:outerShdw blurRad="50800" dist="38100" dir="2700000" algn="tl" rotWithShape="0">
                  <a:prstClr val="black">
                    <a:alpha val="40000"/>
                  </a:prstClr>
                </a:outerShdw>
              </a:effectLst>
              <a:latin typeface="+mn-lt"/>
              <a:ea typeface="+mj-ea"/>
              <a:cs typeface="Arial" panose="020B0604020202020204" pitchFamily="34" charset="0"/>
            </a:endParaRPr>
          </a:p>
        </p:txBody>
      </p:sp>
      <p:pic>
        <p:nvPicPr>
          <p:cNvPr id="3" name="Picture 2"/>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7788071" y="740136"/>
            <a:ext cx="1370874" cy="944220"/>
          </a:xfrm>
          <a:prstGeom prst="rect">
            <a:avLst/>
          </a:prstGeom>
        </p:spPr>
      </p:pic>
      <p:pic>
        <p:nvPicPr>
          <p:cNvPr id="52" name="Picture 4"/>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8011398" y="1718236"/>
            <a:ext cx="981151" cy="1132711"/>
          </a:xfrm>
          <a:prstGeom prst="rect">
            <a:avLst/>
          </a:prstGeom>
          <a:solidFill>
            <a:schemeClr val="accent4"/>
          </a:solidFill>
          <a:ln>
            <a:noFill/>
          </a:ln>
        </p:spPr>
      </p:pic>
      <p:pic>
        <p:nvPicPr>
          <p:cNvPr id="5" name="Picture 4"/>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821184" y="2842460"/>
            <a:ext cx="1454717" cy="1114081"/>
          </a:xfrm>
          <a:prstGeom prst="rect">
            <a:avLst/>
          </a:prstGeom>
          <a:solidFill>
            <a:schemeClr val="tx1"/>
          </a:solidFill>
        </p:spPr>
      </p:pic>
      <p:pic>
        <p:nvPicPr>
          <p:cNvPr id="53" name="Picture 52"/>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837594" y="3988590"/>
            <a:ext cx="1438307" cy="1197381"/>
          </a:xfrm>
          <a:prstGeom prst="rect">
            <a:avLst/>
          </a:prstGeom>
          <a:solidFill>
            <a:schemeClr val="tx1"/>
          </a:solidFill>
        </p:spPr>
      </p:pic>
      <p:pic>
        <p:nvPicPr>
          <p:cNvPr id="39" name="Picture 2" descr="Afbeeldingsresultaat voor nasa logo"/>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77766" y="40822"/>
            <a:ext cx="994168" cy="83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776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a:xfrm>
            <a:off x="0" y="810682"/>
            <a:ext cx="4875320" cy="3955340"/>
          </a:xfrm>
          <a:prstGeom prst="rect">
            <a:avLst/>
          </a:prstGeom>
          <a:gradFill flip="none" rotWithShape="1">
            <a:gsLst>
              <a:gs pos="86000">
                <a:srgbClr val="AEEDC0"/>
              </a:gs>
              <a:gs pos="92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Rectangle 92"/>
          <p:cNvSpPr/>
          <p:nvPr/>
        </p:nvSpPr>
        <p:spPr>
          <a:xfrm flipH="1">
            <a:off x="4874693" y="810682"/>
            <a:ext cx="4474315" cy="3955340"/>
          </a:xfrm>
          <a:prstGeom prst="rect">
            <a:avLst/>
          </a:prstGeom>
          <a:gradFill flip="none" rotWithShape="1">
            <a:gsLst>
              <a:gs pos="55000">
                <a:srgbClr val="FD826A"/>
              </a:gs>
              <a:gs pos="67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flipH="1" flipV="1">
            <a:off x="6942656" y="806654"/>
            <a:ext cx="6773" cy="3960000"/>
          </a:xfrm>
          <a:prstGeom prst="line">
            <a:avLst/>
          </a:prstGeom>
          <a:ln w="28575">
            <a:solidFill>
              <a:srgbClr val="D0103A"/>
            </a:solidFill>
            <a:prstDash val="sysDot"/>
          </a:ln>
        </p:spPr>
        <p:style>
          <a:lnRef idx="1">
            <a:schemeClr val="accent1"/>
          </a:lnRef>
          <a:fillRef idx="0">
            <a:schemeClr val="accent1"/>
          </a:fillRef>
          <a:effectRef idx="0">
            <a:schemeClr val="accent1"/>
          </a:effectRef>
          <a:fontRef idx="minor">
            <a:schemeClr val="tx1"/>
          </a:fontRef>
        </p:style>
      </p:cxnSp>
      <p:sp>
        <p:nvSpPr>
          <p:cNvPr id="66" name="Hexagon 65"/>
          <p:cNvSpPr/>
          <p:nvPr/>
        </p:nvSpPr>
        <p:spPr>
          <a:xfrm>
            <a:off x="-31164" y="2636925"/>
            <a:ext cx="9175163" cy="391297"/>
          </a:xfrm>
          <a:prstGeom prst="hexagon">
            <a:avLst>
              <a:gd name="adj" fmla="val 77273"/>
              <a:gd name="vf" fmla="val 115470"/>
            </a:avLst>
          </a:prstGeom>
          <a:solidFill>
            <a:schemeClr val="bg1"/>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105" y="54958"/>
            <a:ext cx="7417175" cy="707886"/>
          </a:xfrm>
        </p:spPr>
        <p:txBody>
          <a:bodyPr/>
          <a:lstStyle/>
          <a:p>
            <a:r>
              <a:rPr lang="en-US" sz="2000" dirty="0"/>
              <a:t>Highlights on: Joint Future Constellation for Mass Change / Gravity Monitoring at High Resolution</a:t>
            </a:r>
          </a:p>
        </p:txBody>
      </p:sp>
      <p:sp>
        <p:nvSpPr>
          <p:cNvPr id="13" name="TextBox 12"/>
          <p:cNvSpPr txBox="1">
            <a:spLocks noChangeArrowheads="1"/>
          </p:cNvSpPr>
          <p:nvPr/>
        </p:nvSpPr>
        <p:spPr bwMode="auto">
          <a:xfrm>
            <a:off x="83397" y="2625857"/>
            <a:ext cx="6526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2002</a:t>
            </a:r>
            <a:endParaRPr lang="en-GB" altLang="en-US" sz="1800" dirty="0"/>
          </a:p>
        </p:txBody>
      </p:sp>
      <p:sp>
        <p:nvSpPr>
          <p:cNvPr id="14" name="TextBox 13"/>
          <p:cNvSpPr txBox="1">
            <a:spLocks noChangeArrowheads="1"/>
          </p:cNvSpPr>
          <p:nvPr/>
        </p:nvSpPr>
        <p:spPr bwMode="auto">
          <a:xfrm>
            <a:off x="1717090" y="2625856"/>
            <a:ext cx="6526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2009</a:t>
            </a:r>
            <a:endParaRPr lang="en-GB" altLang="en-US" sz="1800" dirty="0"/>
          </a:p>
        </p:txBody>
      </p:sp>
      <p:sp>
        <p:nvSpPr>
          <p:cNvPr id="15" name="TextBox 14"/>
          <p:cNvSpPr txBox="1">
            <a:spLocks noChangeArrowheads="1"/>
          </p:cNvSpPr>
          <p:nvPr/>
        </p:nvSpPr>
        <p:spPr bwMode="auto">
          <a:xfrm>
            <a:off x="5453298" y="2605460"/>
            <a:ext cx="6527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2023</a:t>
            </a:r>
            <a:endParaRPr lang="en-GB" altLang="en-US" sz="1800" dirty="0"/>
          </a:p>
        </p:txBody>
      </p:sp>
      <p:sp>
        <p:nvSpPr>
          <p:cNvPr id="18" name="TextBox 17"/>
          <p:cNvSpPr txBox="1">
            <a:spLocks noChangeArrowheads="1"/>
          </p:cNvSpPr>
          <p:nvPr/>
        </p:nvSpPr>
        <p:spPr bwMode="auto">
          <a:xfrm>
            <a:off x="1888689" y="2086904"/>
            <a:ext cx="98937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000000"/>
                </a:solidFill>
                <a:latin typeface="+mn-lt"/>
              </a:rPr>
              <a:t>GRACE</a:t>
            </a:r>
            <a:endParaRPr lang="en-GB" altLang="en-US" sz="1800" dirty="0">
              <a:solidFill>
                <a:srgbClr val="000000"/>
              </a:solidFill>
              <a:latin typeface="+mn-lt"/>
            </a:endParaRPr>
          </a:p>
        </p:txBody>
      </p:sp>
      <p:sp>
        <p:nvSpPr>
          <p:cNvPr id="19" name="TextBox 18"/>
          <p:cNvSpPr txBox="1">
            <a:spLocks noChangeArrowheads="1"/>
          </p:cNvSpPr>
          <p:nvPr/>
        </p:nvSpPr>
        <p:spPr bwMode="auto">
          <a:xfrm>
            <a:off x="2265832" y="3134160"/>
            <a:ext cx="8524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000000"/>
                </a:solidFill>
                <a:latin typeface="+mn-lt"/>
              </a:rPr>
              <a:t>GOCE</a:t>
            </a:r>
            <a:endParaRPr lang="en-GB" altLang="en-US" sz="1800" dirty="0">
              <a:solidFill>
                <a:srgbClr val="000000"/>
              </a:solidFill>
              <a:latin typeface="+mn-lt"/>
            </a:endParaRPr>
          </a:p>
        </p:txBody>
      </p:sp>
      <p:sp>
        <p:nvSpPr>
          <p:cNvPr id="21" name="TextBox 20"/>
          <p:cNvSpPr txBox="1">
            <a:spLocks noChangeArrowheads="1"/>
          </p:cNvSpPr>
          <p:nvPr/>
        </p:nvSpPr>
        <p:spPr bwMode="auto">
          <a:xfrm>
            <a:off x="4391918" y="2072615"/>
            <a:ext cx="149234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000000"/>
                </a:solidFill>
                <a:latin typeface="+mn-lt"/>
              </a:rPr>
              <a:t>GRACE−FO</a:t>
            </a:r>
            <a:endParaRPr lang="en-GB" altLang="en-US" sz="1800" dirty="0">
              <a:solidFill>
                <a:srgbClr val="000000"/>
              </a:solidFill>
              <a:latin typeface="+mn-lt"/>
            </a:endParaRPr>
          </a:p>
        </p:txBody>
      </p:sp>
      <p:grpSp>
        <p:nvGrpSpPr>
          <p:cNvPr id="26" name="Group 3"/>
          <p:cNvGrpSpPr>
            <a:grpSpLocks/>
          </p:cNvGrpSpPr>
          <p:nvPr/>
        </p:nvGrpSpPr>
        <p:grpSpPr bwMode="auto">
          <a:xfrm>
            <a:off x="1555203" y="1192052"/>
            <a:ext cx="1512887" cy="863601"/>
            <a:chOff x="3969" y="663"/>
            <a:chExt cx="1760" cy="1134"/>
          </a:xfrm>
        </p:grpSpPr>
        <p:graphicFrame>
          <p:nvGraphicFramePr>
            <p:cNvPr id="27" name="Object 4"/>
            <p:cNvGraphicFramePr>
              <a:graphicFrameLocks noChangeAspect="1"/>
            </p:cNvGraphicFramePr>
            <p:nvPr/>
          </p:nvGraphicFramePr>
          <p:xfrm>
            <a:off x="3969" y="1174"/>
            <a:ext cx="1079" cy="623"/>
          </p:xfrm>
          <a:graphic>
            <a:graphicData uri="http://schemas.openxmlformats.org/presentationml/2006/ole">
              <mc:AlternateContent xmlns:mc="http://schemas.openxmlformats.org/markup-compatibility/2006">
                <mc:Choice xmlns:v="urn:schemas-microsoft-com:vml" Requires="v">
                  <p:oleObj spid="_x0000_s1257" name="PHOTO-PAINT" r:id="rId4" imgW="5587302" imgH="3225397" progId="CorelPhotoPaint.Image.12">
                    <p:embed/>
                  </p:oleObj>
                </mc:Choice>
                <mc:Fallback>
                  <p:oleObj name="PHOTO-PAINT" r:id="rId4" imgW="5587302" imgH="3225397" progId="CorelPhotoPaint.Image.12">
                    <p:embed/>
                    <p:pic>
                      <p:nvPicPr>
                        <p:cNvPr id="27"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9" y="1174"/>
                          <a:ext cx="1079" cy="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 name="Object 5"/>
            <p:cNvGraphicFramePr>
              <a:graphicFrameLocks noChangeAspect="1"/>
            </p:cNvGraphicFramePr>
            <p:nvPr/>
          </p:nvGraphicFramePr>
          <p:xfrm>
            <a:off x="5003" y="663"/>
            <a:ext cx="726" cy="320"/>
          </p:xfrm>
          <a:graphic>
            <a:graphicData uri="http://schemas.openxmlformats.org/presentationml/2006/ole">
              <mc:AlternateContent xmlns:mc="http://schemas.openxmlformats.org/markup-compatibility/2006">
                <mc:Choice xmlns:v="urn:schemas-microsoft-com:vml" Requires="v">
                  <p:oleObj spid="_x0000_s1258" name="PHOTO-PAINT" r:id="rId6" imgW="2882540" imgH="1269841" progId="CorelPhotoPaint.Image.12">
                    <p:embed/>
                  </p:oleObj>
                </mc:Choice>
                <mc:Fallback>
                  <p:oleObj name="PHOTO-PAINT" r:id="rId6" imgW="2882540" imgH="1269841" progId="CorelPhotoPaint.Image.12">
                    <p:embed/>
                    <p:pic>
                      <p:nvPicPr>
                        <p:cNvPr id="28" name="Object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3" y="663"/>
                          <a:ext cx="726" cy="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Line 6"/>
            <p:cNvSpPr>
              <a:spLocks noChangeShapeType="1"/>
            </p:cNvSpPr>
            <p:nvPr/>
          </p:nvSpPr>
          <p:spPr bwMode="auto">
            <a:xfrm flipH="1">
              <a:off x="4903" y="899"/>
              <a:ext cx="363" cy="318"/>
            </a:xfrm>
            <a:prstGeom prst="line">
              <a:avLst/>
            </a:prstGeom>
            <a:noFill/>
            <a:ln w="38100">
              <a:solidFill>
                <a:srgbClr val="E3722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30" name="Picture 7" descr="goc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9015676">
            <a:off x="2132509" y="3340037"/>
            <a:ext cx="1217612" cy="98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 name="Group 23"/>
          <p:cNvGrpSpPr>
            <a:grpSpLocks/>
          </p:cNvGrpSpPr>
          <p:nvPr/>
        </p:nvGrpSpPr>
        <p:grpSpPr bwMode="auto">
          <a:xfrm>
            <a:off x="4765848" y="1357694"/>
            <a:ext cx="1366891" cy="751463"/>
            <a:chOff x="3969" y="663"/>
            <a:chExt cx="1760" cy="1134"/>
          </a:xfrm>
        </p:grpSpPr>
        <p:graphicFrame>
          <p:nvGraphicFramePr>
            <p:cNvPr id="32" name="Object 24"/>
            <p:cNvGraphicFramePr>
              <a:graphicFrameLocks noChangeAspect="1"/>
            </p:cNvGraphicFramePr>
            <p:nvPr/>
          </p:nvGraphicFramePr>
          <p:xfrm>
            <a:off x="3969" y="1174"/>
            <a:ext cx="1079" cy="623"/>
          </p:xfrm>
          <a:graphic>
            <a:graphicData uri="http://schemas.openxmlformats.org/presentationml/2006/ole">
              <mc:AlternateContent xmlns:mc="http://schemas.openxmlformats.org/markup-compatibility/2006">
                <mc:Choice xmlns:v="urn:schemas-microsoft-com:vml" Requires="v">
                  <p:oleObj spid="_x0000_s1259" name="PHOTO-PAINT" r:id="rId9" imgW="5587302" imgH="3225397" progId="CorelPhotoPaint.Image.12">
                    <p:embed/>
                  </p:oleObj>
                </mc:Choice>
                <mc:Fallback>
                  <p:oleObj name="PHOTO-PAINT" r:id="rId9" imgW="5587302" imgH="3225397" progId="CorelPhotoPaint.Image.12">
                    <p:embed/>
                    <p:pic>
                      <p:nvPicPr>
                        <p:cNvPr id="32" name="Object 24"/>
                        <p:cNvPicPr>
                          <a:picLocks noChangeAspect="1" noChangeArrowheads="1"/>
                        </p:cNvPicPr>
                        <p:nvPr/>
                      </p:nvPicPr>
                      <p:blipFill>
                        <a:blip r:embed="rId5">
                          <a:clrChange>
                            <a:clrFrom>
                              <a:srgbClr val="FFFFFF"/>
                            </a:clrFrom>
                            <a:clrTo>
                              <a:srgbClr val="FFFFFF">
                                <a:alpha val="0"/>
                              </a:srgbClr>
                            </a:clrTo>
                          </a:clrChange>
                          <a:lum bright="-10000" contrast="32000"/>
                          <a:extLst>
                            <a:ext uri="{28A0092B-C50C-407E-A947-70E740481C1C}">
                              <a14:useLocalDpi xmlns:a14="http://schemas.microsoft.com/office/drawing/2010/main" val="0"/>
                            </a:ext>
                          </a:extLst>
                        </a:blip>
                        <a:srcRect/>
                        <a:stretch>
                          <a:fillRect/>
                        </a:stretch>
                      </p:blipFill>
                      <p:spPr bwMode="auto">
                        <a:xfrm>
                          <a:off x="3969" y="1174"/>
                          <a:ext cx="1079" cy="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 name="Object 25"/>
            <p:cNvGraphicFramePr>
              <a:graphicFrameLocks noChangeAspect="1"/>
            </p:cNvGraphicFramePr>
            <p:nvPr/>
          </p:nvGraphicFramePr>
          <p:xfrm>
            <a:off x="5003" y="663"/>
            <a:ext cx="726" cy="320"/>
          </p:xfrm>
          <a:graphic>
            <a:graphicData uri="http://schemas.openxmlformats.org/presentationml/2006/ole">
              <mc:AlternateContent xmlns:mc="http://schemas.openxmlformats.org/markup-compatibility/2006">
                <mc:Choice xmlns:v="urn:schemas-microsoft-com:vml" Requires="v">
                  <p:oleObj spid="_x0000_s1260" name="PHOTO-PAINT" r:id="rId10" imgW="2882540" imgH="1269841" progId="CorelPhotoPaint.Image.12">
                    <p:embed/>
                  </p:oleObj>
                </mc:Choice>
                <mc:Fallback>
                  <p:oleObj name="PHOTO-PAINT" r:id="rId10" imgW="2882540" imgH="1269841" progId="CorelPhotoPaint.Image.12">
                    <p:embed/>
                    <p:pic>
                      <p:nvPicPr>
                        <p:cNvPr id="33" name="Object 25"/>
                        <p:cNvPicPr>
                          <a:picLocks noChangeAspect="1" noChangeArrowheads="1"/>
                        </p:cNvPicPr>
                        <p:nvPr/>
                      </p:nvPicPr>
                      <p:blipFill>
                        <a:blip r:embed="rId7">
                          <a:clrChange>
                            <a:clrFrom>
                              <a:srgbClr val="FFFFFF"/>
                            </a:clrFrom>
                            <a:clrTo>
                              <a:srgbClr val="FFFFFF">
                                <a:alpha val="0"/>
                              </a:srgbClr>
                            </a:clrTo>
                          </a:clrChange>
                          <a:lum bright="-10000" contrast="32000"/>
                          <a:extLst>
                            <a:ext uri="{28A0092B-C50C-407E-A947-70E740481C1C}">
                              <a14:useLocalDpi xmlns:a14="http://schemas.microsoft.com/office/drawing/2010/main" val="0"/>
                            </a:ext>
                          </a:extLst>
                        </a:blip>
                        <a:srcRect/>
                        <a:stretch>
                          <a:fillRect/>
                        </a:stretch>
                      </p:blipFill>
                      <p:spPr bwMode="auto">
                        <a:xfrm>
                          <a:off x="5003" y="663"/>
                          <a:ext cx="726" cy="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 name="Line 26"/>
            <p:cNvSpPr>
              <a:spLocks noChangeShapeType="1"/>
            </p:cNvSpPr>
            <p:nvPr/>
          </p:nvSpPr>
          <p:spPr bwMode="auto">
            <a:xfrm flipH="1">
              <a:off x="4915" y="919"/>
              <a:ext cx="363" cy="318"/>
            </a:xfrm>
            <a:prstGeom prst="line">
              <a:avLst/>
            </a:prstGeom>
            <a:noFill/>
            <a:ln w="38100">
              <a:solidFill>
                <a:srgbClr val="C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2" name="TextBox 20"/>
          <p:cNvSpPr txBox="1">
            <a:spLocks noChangeArrowheads="1"/>
          </p:cNvSpPr>
          <p:nvPr/>
        </p:nvSpPr>
        <p:spPr bwMode="auto">
          <a:xfrm>
            <a:off x="6989433" y="1544122"/>
            <a:ext cx="219335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400" dirty="0">
                <a:solidFill>
                  <a:srgbClr val="FFFF66"/>
                </a:solidFill>
                <a:effectLst>
                  <a:outerShdw blurRad="50800" dist="38100" dir="2700000" algn="tl" rotWithShape="0">
                    <a:prstClr val="black">
                      <a:alpha val="40000"/>
                    </a:prstClr>
                  </a:outerShdw>
                </a:effectLst>
                <a:cs typeface="Arial" panose="020B0604020202020204" pitchFamily="34" charset="0"/>
              </a:rPr>
              <a:t>Mass Change</a:t>
            </a:r>
          </a:p>
          <a:p>
            <a:pPr algn="ctr" eaLnBrk="1" hangingPunct="1">
              <a:spcBef>
                <a:spcPct val="0"/>
              </a:spcBef>
              <a:buFontTx/>
              <a:buNone/>
            </a:pPr>
            <a:r>
              <a:rPr lang="en-GB" sz="1400" dirty="0">
                <a:solidFill>
                  <a:srgbClr val="FFFF66"/>
                </a:solidFill>
                <a:effectLst>
                  <a:outerShdw blurRad="50800" dist="38100" dir="2700000" algn="tl" rotWithShape="0">
                    <a:prstClr val="black">
                      <a:alpha val="40000"/>
                    </a:prstClr>
                  </a:outerShdw>
                </a:effectLst>
                <a:cs typeface="Arial" panose="020B0604020202020204" pitchFamily="34" charset="0"/>
              </a:rPr>
              <a:t> Designated Observable</a:t>
            </a:r>
          </a:p>
          <a:p>
            <a:pPr algn="ctr" eaLnBrk="1" hangingPunct="1">
              <a:spcBef>
                <a:spcPct val="0"/>
              </a:spcBef>
              <a:buFontTx/>
              <a:buNone/>
            </a:pPr>
            <a:r>
              <a:rPr lang="en-GB" sz="1400" dirty="0">
                <a:solidFill>
                  <a:srgbClr val="FFFF66"/>
                </a:solidFill>
                <a:effectLst>
                  <a:outerShdw blurRad="50800" dist="38100" dir="2700000" algn="tl" rotWithShape="0">
                    <a:prstClr val="black">
                      <a:alpha val="40000"/>
                    </a:prstClr>
                  </a:outerShdw>
                </a:effectLst>
                <a:cs typeface="Arial" panose="020B0604020202020204" pitchFamily="34" charset="0"/>
              </a:rPr>
              <a:t> / Next-Gen Gravity Mission</a:t>
            </a:r>
          </a:p>
          <a:p>
            <a:pPr algn="ctr" eaLnBrk="1" hangingPunct="1">
              <a:spcBef>
                <a:spcPct val="0"/>
              </a:spcBef>
              <a:buFontTx/>
              <a:buNone/>
            </a:pPr>
            <a:r>
              <a:rPr lang="en-GB" sz="1400" dirty="0">
                <a:solidFill>
                  <a:srgbClr val="FFFF66"/>
                </a:solidFill>
                <a:effectLst>
                  <a:outerShdw blurRad="50800" dist="38100" dir="2700000" algn="tl" rotWithShape="0">
                    <a:prstClr val="black">
                      <a:alpha val="40000"/>
                    </a:prstClr>
                  </a:outerShdw>
                </a:effectLst>
                <a:cs typeface="Arial" panose="020B0604020202020204" pitchFamily="34" charset="0"/>
              </a:rPr>
              <a:t> </a:t>
            </a:r>
            <a:r>
              <a:rPr lang="en-US" altLang="en-US" sz="1400" b="1" dirty="0">
                <a:solidFill>
                  <a:srgbClr val="FFFF66"/>
                </a:solidFill>
                <a:latin typeface="+mn-lt"/>
              </a:rPr>
              <a:t>MCDO/NGGM</a:t>
            </a:r>
            <a:endParaRPr lang="en-GB" altLang="en-US" sz="1400" b="1" dirty="0">
              <a:solidFill>
                <a:srgbClr val="FFFF66"/>
              </a:solidFill>
              <a:latin typeface="+mn-lt"/>
            </a:endParaRPr>
          </a:p>
        </p:txBody>
      </p:sp>
      <p:cxnSp>
        <p:nvCxnSpPr>
          <p:cNvPr id="94" name="Straight Arrow Connector 93"/>
          <p:cNvCxnSpPr/>
          <p:nvPr/>
        </p:nvCxnSpPr>
        <p:spPr>
          <a:xfrm flipV="1">
            <a:off x="391287" y="2432381"/>
            <a:ext cx="3830668" cy="15351"/>
          </a:xfrm>
          <a:prstGeom prst="straightConnector1">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4487270" y="2434817"/>
            <a:ext cx="1372844" cy="6416"/>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2060822" y="3144689"/>
            <a:ext cx="1254897" cy="0"/>
          </a:xfrm>
          <a:prstGeom prst="straightConnector1">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5" name="TextBox 104"/>
          <p:cNvSpPr txBox="1">
            <a:spLocks noChangeArrowheads="1"/>
          </p:cNvSpPr>
          <p:nvPr/>
        </p:nvSpPr>
        <p:spPr bwMode="auto">
          <a:xfrm>
            <a:off x="91477" y="1493267"/>
            <a:ext cx="9028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solidFill>
                  <a:srgbClr val="000000"/>
                </a:solidFill>
                <a:latin typeface="+mn-lt"/>
              </a:rPr>
              <a:t>NASA</a:t>
            </a:r>
            <a:endParaRPr lang="en-GB" altLang="en-US" sz="1800" b="1" dirty="0">
              <a:solidFill>
                <a:srgbClr val="000000"/>
              </a:solidFill>
              <a:latin typeface="+mn-lt"/>
            </a:endParaRPr>
          </a:p>
        </p:txBody>
      </p:sp>
      <p:sp>
        <p:nvSpPr>
          <p:cNvPr id="106" name="TextBox 105"/>
          <p:cNvSpPr txBox="1">
            <a:spLocks noChangeArrowheads="1"/>
          </p:cNvSpPr>
          <p:nvPr/>
        </p:nvSpPr>
        <p:spPr bwMode="auto">
          <a:xfrm>
            <a:off x="250742" y="3386116"/>
            <a:ext cx="68555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solidFill>
                  <a:srgbClr val="000000"/>
                </a:solidFill>
                <a:latin typeface="+mn-lt"/>
              </a:rPr>
              <a:t>ESA</a:t>
            </a:r>
            <a:endParaRPr lang="en-GB" altLang="en-US" sz="1800" b="1" dirty="0">
              <a:solidFill>
                <a:srgbClr val="000000"/>
              </a:solidFill>
              <a:latin typeface="+mn-lt"/>
            </a:endParaRPr>
          </a:p>
        </p:txBody>
      </p:sp>
      <p:sp>
        <p:nvSpPr>
          <p:cNvPr id="110" name="TextBox 109"/>
          <p:cNvSpPr txBox="1">
            <a:spLocks noChangeArrowheads="1"/>
          </p:cNvSpPr>
          <p:nvPr/>
        </p:nvSpPr>
        <p:spPr bwMode="auto">
          <a:xfrm>
            <a:off x="2974682" y="2613500"/>
            <a:ext cx="6526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2013</a:t>
            </a:r>
            <a:endParaRPr lang="en-GB" altLang="en-US" sz="1800" dirty="0"/>
          </a:p>
        </p:txBody>
      </p:sp>
      <p:sp>
        <p:nvSpPr>
          <p:cNvPr id="111" name="TextBox 110"/>
          <p:cNvSpPr txBox="1">
            <a:spLocks noChangeArrowheads="1"/>
          </p:cNvSpPr>
          <p:nvPr/>
        </p:nvSpPr>
        <p:spPr bwMode="auto">
          <a:xfrm>
            <a:off x="3776036" y="2606750"/>
            <a:ext cx="6526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2017</a:t>
            </a:r>
            <a:endParaRPr lang="en-GB" altLang="en-US" sz="1800" dirty="0"/>
          </a:p>
        </p:txBody>
      </p:sp>
      <p:sp>
        <p:nvSpPr>
          <p:cNvPr id="113" name="TextBox 112"/>
          <p:cNvSpPr txBox="1">
            <a:spLocks noChangeArrowheads="1"/>
          </p:cNvSpPr>
          <p:nvPr/>
        </p:nvSpPr>
        <p:spPr bwMode="auto">
          <a:xfrm>
            <a:off x="4291021" y="2607755"/>
            <a:ext cx="6526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2018</a:t>
            </a:r>
            <a:endParaRPr lang="en-GB" altLang="en-US" sz="1800" dirty="0"/>
          </a:p>
        </p:txBody>
      </p:sp>
      <p:cxnSp>
        <p:nvCxnSpPr>
          <p:cNvPr id="127" name="Straight Arrow Connector 126"/>
          <p:cNvCxnSpPr>
            <a:cxnSpLocks/>
          </p:cNvCxnSpPr>
          <p:nvPr/>
        </p:nvCxnSpPr>
        <p:spPr>
          <a:xfrm>
            <a:off x="5896992" y="2441233"/>
            <a:ext cx="928462" cy="6527"/>
          </a:xfrm>
          <a:prstGeom prst="straightConnector1">
            <a:avLst/>
          </a:prstGeom>
          <a:ln w="38100">
            <a:solidFill>
              <a:schemeClr val="tx1"/>
            </a:solidFill>
            <a:prstDash val="dash"/>
            <a:headEnd type="oval"/>
            <a:tailEnd type="arrow"/>
          </a:ln>
        </p:spPr>
        <p:style>
          <a:lnRef idx="1">
            <a:schemeClr val="accent1"/>
          </a:lnRef>
          <a:fillRef idx="0">
            <a:schemeClr val="accent1"/>
          </a:fillRef>
          <a:effectRef idx="0">
            <a:schemeClr val="accent1"/>
          </a:effectRef>
          <a:fontRef idx="minor">
            <a:schemeClr val="tx1"/>
          </a:fontRef>
        </p:style>
      </p:cxnSp>
      <p:sp>
        <p:nvSpPr>
          <p:cNvPr id="148" name="TextBox 147"/>
          <p:cNvSpPr txBox="1">
            <a:spLocks noChangeArrowheads="1"/>
          </p:cNvSpPr>
          <p:nvPr/>
        </p:nvSpPr>
        <p:spPr bwMode="auto">
          <a:xfrm>
            <a:off x="4694520" y="822418"/>
            <a:ext cx="139144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i="1" dirty="0">
                <a:solidFill>
                  <a:schemeClr val="accent5">
                    <a:lumMod val="50000"/>
                  </a:schemeClr>
                </a:solidFill>
                <a:latin typeface="+mn-lt"/>
              </a:rPr>
              <a:t>Continuity of</a:t>
            </a:r>
          </a:p>
          <a:p>
            <a:pPr algn="ctr" eaLnBrk="1" hangingPunct="1">
              <a:spcBef>
                <a:spcPct val="0"/>
              </a:spcBef>
              <a:buFontTx/>
              <a:buNone/>
            </a:pPr>
            <a:r>
              <a:rPr lang="en-US" altLang="en-US" sz="1400" i="1" dirty="0">
                <a:solidFill>
                  <a:schemeClr val="accent5">
                    <a:lumMod val="50000"/>
                  </a:schemeClr>
                </a:solidFill>
                <a:latin typeface="+mn-lt"/>
              </a:rPr>
              <a:t>observations</a:t>
            </a:r>
            <a:endParaRPr lang="en-GB" altLang="en-US" sz="1400" i="1" dirty="0">
              <a:solidFill>
                <a:schemeClr val="accent5">
                  <a:lumMod val="50000"/>
                </a:schemeClr>
              </a:solidFill>
              <a:latin typeface="+mn-lt"/>
            </a:endParaRPr>
          </a:p>
        </p:txBody>
      </p:sp>
      <p:sp>
        <p:nvSpPr>
          <p:cNvPr id="149" name="TextBox 148"/>
          <p:cNvSpPr txBox="1">
            <a:spLocks noChangeArrowheads="1"/>
          </p:cNvSpPr>
          <p:nvPr/>
        </p:nvSpPr>
        <p:spPr bwMode="auto">
          <a:xfrm>
            <a:off x="6879165" y="3684887"/>
            <a:ext cx="238155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i="1" dirty="0">
                <a:solidFill>
                  <a:srgbClr val="800000"/>
                </a:solidFill>
                <a:latin typeface="+mn-lt"/>
              </a:rPr>
              <a:t>Start of sustained observations at higher spatial &amp; temporal resolution</a:t>
            </a:r>
            <a:endParaRPr lang="en-GB" altLang="en-US" sz="1400" i="1" dirty="0">
              <a:solidFill>
                <a:srgbClr val="800000"/>
              </a:solidFill>
              <a:latin typeface="+mn-lt"/>
            </a:endParaRPr>
          </a:p>
        </p:txBody>
      </p:sp>
      <p:grpSp>
        <p:nvGrpSpPr>
          <p:cNvPr id="154" name="Group 23"/>
          <p:cNvGrpSpPr>
            <a:grpSpLocks/>
          </p:cNvGrpSpPr>
          <p:nvPr/>
        </p:nvGrpSpPr>
        <p:grpSpPr bwMode="auto">
          <a:xfrm>
            <a:off x="7053317" y="2432381"/>
            <a:ext cx="1366891" cy="751463"/>
            <a:chOff x="3969" y="663"/>
            <a:chExt cx="1760" cy="1134"/>
          </a:xfrm>
        </p:grpSpPr>
        <p:graphicFrame>
          <p:nvGraphicFramePr>
            <p:cNvPr id="156" name="Object 25"/>
            <p:cNvGraphicFramePr>
              <a:graphicFrameLocks noChangeAspect="1"/>
            </p:cNvGraphicFramePr>
            <p:nvPr/>
          </p:nvGraphicFramePr>
          <p:xfrm>
            <a:off x="5003" y="663"/>
            <a:ext cx="726" cy="320"/>
          </p:xfrm>
          <a:graphic>
            <a:graphicData uri="http://schemas.openxmlformats.org/presentationml/2006/ole">
              <mc:AlternateContent xmlns:mc="http://schemas.openxmlformats.org/markup-compatibility/2006">
                <mc:Choice xmlns:v="urn:schemas-microsoft-com:vml" Requires="v">
                  <p:oleObj spid="_x0000_s1261" name="PHOTO-PAINT" r:id="rId11" imgW="2882540" imgH="1269841" progId="CorelPhotoPaint.Image.12">
                    <p:embed/>
                  </p:oleObj>
                </mc:Choice>
                <mc:Fallback>
                  <p:oleObj name="PHOTO-PAINT" r:id="rId11" imgW="2882540" imgH="1269841" progId="CorelPhotoPaint.Image.12">
                    <p:embed/>
                    <p:pic>
                      <p:nvPicPr>
                        <p:cNvPr id="156" name="Object 25"/>
                        <p:cNvPicPr>
                          <a:picLocks noChangeAspect="1" noChangeArrowheads="1"/>
                        </p:cNvPicPr>
                        <p:nvPr/>
                      </p:nvPicPr>
                      <p:blipFill>
                        <a:blip r:embed="rId7">
                          <a:clrChange>
                            <a:clrFrom>
                              <a:srgbClr val="FFFFFF"/>
                            </a:clrFrom>
                            <a:clrTo>
                              <a:srgbClr val="FFFFFF">
                                <a:alpha val="0"/>
                              </a:srgbClr>
                            </a:clrTo>
                          </a:clrChange>
                          <a:lum bright="-10000" contrast="32000"/>
                          <a:extLst>
                            <a:ext uri="{28A0092B-C50C-407E-A947-70E740481C1C}">
                              <a14:useLocalDpi xmlns:a14="http://schemas.microsoft.com/office/drawing/2010/main" val="0"/>
                            </a:ext>
                          </a:extLst>
                        </a:blip>
                        <a:srcRect/>
                        <a:stretch>
                          <a:fillRect/>
                        </a:stretch>
                      </p:blipFill>
                      <p:spPr bwMode="auto">
                        <a:xfrm>
                          <a:off x="5003" y="663"/>
                          <a:ext cx="726" cy="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7" name="Line 26"/>
            <p:cNvSpPr>
              <a:spLocks noChangeShapeType="1"/>
            </p:cNvSpPr>
            <p:nvPr/>
          </p:nvSpPr>
          <p:spPr bwMode="auto">
            <a:xfrm flipH="1">
              <a:off x="4915" y="919"/>
              <a:ext cx="363" cy="318"/>
            </a:xfrm>
            <a:prstGeom prst="line">
              <a:avLst/>
            </a:prstGeom>
            <a:noFill/>
            <a:ln w="38100">
              <a:solidFill>
                <a:srgbClr val="C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155" name="Object 24"/>
            <p:cNvGraphicFramePr>
              <a:graphicFrameLocks noChangeAspect="1"/>
            </p:cNvGraphicFramePr>
            <p:nvPr/>
          </p:nvGraphicFramePr>
          <p:xfrm>
            <a:off x="3969" y="1174"/>
            <a:ext cx="1079" cy="623"/>
          </p:xfrm>
          <a:graphic>
            <a:graphicData uri="http://schemas.openxmlformats.org/presentationml/2006/ole">
              <mc:AlternateContent xmlns:mc="http://schemas.openxmlformats.org/markup-compatibility/2006">
                <mc:Choice xmlns:v="urn:schemas-microsoft-com:vml" Requires="v">
                  <p:oleObj spid="_x0000_s1262" name="PHOTO-PAINT" r:id="rId12" imgW="5587302" imgH="3225397" progId="CorelPhotoPaint.Image.12">
                    <p:embed/>
                  </p:oleObj>
                </mc:Choice>
                <mc:Fallback>
                  <p:oleObj name="PHOTO-PAINT" r:id="rId12" imgW="5587302" imgH="3225397" progId="CorelPhotoPaint.Image.12">
                    <p:embed/>
                    <p:pic>
                      <p:nvPicPr>
                        <p:cNvPr id="155" name="Object 24"/>
                        <p:cNvPicPr>
                          <a:picLocks noChangeAspect="1" noChangeArrowheads="1"/>
                        </p:cNvPicPr>
                        <p:nvPr/>
                      </p:nvPicPr>
                      <p:blipFill>
                        <a:blip r:embed="rId5">
                          <a:clrChange>
                            <a:clrFrom>
                              <a:srgbClr val="FFFFFF"/>
                            </a:clrFrom>
                            <a:clrTo>
                              <a:srgbClr val="FFFFFF">
                                <a:alpha val="0"/>
                              </a:srgbClr>
                            </a:clrTo>
                          </a:clrChange>
                          <a:lum bright="-10000" contrast="32000"/>
                          <a:extLst>
                            <a:ext uri="{28A0092B-C50C-407E-A947-70E740481C1C}">
                              <a14:useLocalDpi xmlns:a14="http://schemas.microsoft.com/office/drawing/2010/main" val="0"/>
                            </a:ext>
                          </a:extLst>
                        </a:blip>
                        <a:srcRect/>
                        <a:stretch>
                          <a:fillRect/>
                        </a:stretch>
                      </p:blipFill>
                      <p:spPr bwMode="auto">
                        <a:xfrm>
                          <a:off x="3969" y="1174"/>
                          <a:ext cx="1079" cy="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58" name="TextBox 157"/>
          <p:cNvSpPr txBox="1">
            <a:spLocks noChangeArrowheads="1"/>
          </p:cNvSpPr>
          <p:nvPr/>
        </p:nvSpPr>
        <p:spPr bwMode="auto">
          <a:xfrm>
            <a:off x="1333097" y="823466"/>
            <a:ext cx="18373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i="1" dirty="0">
                <a:solidFill>
                  <a:srgbClr val="008000"/>
                </a:solidFill>
                <a:latin typeface="+mn-lt"/>
              </a:rPr>
              <a:t>Past observations </a:t>
            </a:r>
            <a:endParaRPr lang="en-GB" altLang="en-US" sz="1400" i="1" dirty="0">
              <a:solidFill>
                <a:srgbClr val="008000"/>
              </a:solidFill>
              <a:latin typeface="+mn-lt"/>
            </a:endParaRPr>
          </a:p>
        </p:txBody>
      </p:sp>
      <p:sp>
        <p:nvSpPr>
          <p:cNvPr id="159" name="TextBox 158"/>
          <p:cNvSpPr txBox="1">
            <a:spLocks noChangeArrowheads="1"/>
          </p:cNvSpPr>
          <p:nvPr/>
        </p:nvSpPr>
        <p:spPr bwMode="auto">
          <a:xfrm>
            <a:off x="7022332" y="942706"/>
            <a:ext cx="200698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i="1" dirty="0">
                <a:solidFill>
                  <a:srgbClr val="800000"/>
                </a:solidFill>
                <a:latin typeface="+mn-lt"/>
              </a:rPr>
              <a:t>Enhanced continuity of observations</a:t>
            </a:r>
            <a:endParaRPr lang="en-GB" altLang="en-US" sz="1400" i="1" dirty="0">
              <a:solidFill>
                <a:srgbClr val="800000"/>
              </a:solidFill>
              <a:latin typeface="+mn-lt"/>
            </a:endParaRPr>
          </a:p>
        </p:txBody>
      </p:sp>
      <p:sp>
        <p:nvSpPr>
          <p:cNvPr id="50" name="TextBox 49">
            <a:extLst>
              <a:ext uri="{FF2B5EF4-FFF2-40B4-BE49-F238E27FC236}">
                <a16:creationId xmlns:a16="http://schemas.microsoft.com/office/drawing/2014/main" id="{36247BE1-A6F6-F44E-B3DD-41621B97D647}"/>
              </a:ext>
            </a:extLst>
          </p:cNvPr>
          <p:cNvSpPr txBox="1">
            <a:spLocks noChangeArrowheads="1"/>
          </p:cNvSpPr>
          <p:nvPr/>
        </p:nvSpPr>
        <p:spPr bwMode="auto">
          <a:xfrm>
            <a:off x="6172921" y="2604059"/>
            <a:ext cx="7681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dirty="0"/>
              <a:t>~</a:t>
            </a:r>
            <a:r>
              <a:rPr lang="en-US" altLang="en-US" sz="1800" dirty="0"/>
              <a:t>2028</a:t>
            </a:r>
            <a:endParaRPr lang="en-GB" altLang="en-US" sz="1800" dirty="0"/>
          </a:p>
        </p:txBody>
      </p:sp>
      <p:sp>
        <p:nvSpPr>
          <p:cNvPr id="9" name="TextBox 8"/>
          <p:cNvSpPr txBox="1"/>
          <p:nvPr/>
        </p:nvSpPr>
        <p:spPr>
          <a:xfrm>
            <a:off x="2061805" y="2411263"/>
            <a:ext cx="689612" cy="276999"/>
          </a:xfrm>
          <a:prstGeom prst="rect">
            <a:avLst/>
          </a:prstGeom>
          <a:noFill/>
        </p:spPr>
        <p:txBody>
          <a:bodyPr wrap="none" rtlCol="0">
            <a:spAutoFit/>
          </a:bodyPr>
          <a:lstStyle/>
          <a:p>
            <a:r>
              <a:rPr lang="en-GB" sz="1200" dirty="0"/>
              <a:t>US/DE</a:t>
            </a:r>
          </a:p>
        </p:txBody>
      </p:sp>
      <p:sp>
        <p:nvSpPr>
          <p:cNvPr id="55" name="TextBox 54"/>
          <p:cNvSpPr txBox="1"/>
          <p:nvPr/>
        </p:nvSpPr>
        <p:spPr>
          <a:xfrm>
            <a:off x="4852811" y="2403621"/>
            <a:ext cx="689612" cy="276999"/>
          </a:xfrm>
          <a:prstGeom prst="rect">
            <a:avLst/>
          </a:prstGeom>
          <a:noFill/>
        </p:spPr>
        <p:txBody>
          <a:bodyPr wrap="none" rtlCol="0">
            <a:spAutoFit/>
          </a:bodyPr>
          <a:lstStyle/>
          <a:p>
            <a:r>
              <a:rPr lang="en-GB" sz="1200" dirty="0"/>
              <a:t>US/DE</a:t>
            </a:r>
          </a:p>
        </p:txBody>
      </p:sp>
      <p:cxnSp>
        <p:nvCxnSpPr>
          <p:cNvPr id="101" name="Straight Arrow Connector 100"/>
          <p:cNvCxnSpPr>
            <a:cxnSpLocks/>
          </p:cNvCxnSpPr>
          <p:nvPr/>
        </p:nvCxnSpPr>
        <p:spPr>
          <a:xfrm>
            <a:off x="6945757" y="2799609"/>
            <a:ext cx="2068217" cy="20286"/>
          </a:xfrm>
          <a:prstGeom prst="straightConnector1">
            <a:avLst/>
          </a:prstGeom>
          <a:ln w="38100">
            <a:solidFill>
              <a:schemeClr val="tx1"/>
            </a:solidFill>
            <a:prstDash val="dash"/>
            <a:headEnd type="oval"/>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261197" y="4832320"/>
            <a:ext cx="3317805" cy="108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Group 23"/>
          <p:cNvGrpSpPr>
            <a:grpSpLocks/>
          </p:cNvGrpSpPr>
          <p:nvPr/>
        </p:nvGrpSpPr>
        <p:grpSpPr bwMode="auto">
          <a:xfrm>
            <a:off x="7606828" y="2515680"/>
            <a:ext cx="1366891" cy="751463"/>
            <a:chOff x="3969" y="663"/>
            <a:chExt cx="1760" cy="1134"/>
          </a:xfrm>
        </p:grpSpPr>
        <p:graphicFrame>
          <p:nvGraphicFramePr>
            <p:cNvPr id="58" name="Object 24"/>
            <p:cNvGraphicFramePr>
              <a:graphicFrameLocks noChangeAspect="1"/>
            </p:cNvGraphicFramePr>
            <p:nvPr/>
          </p:nvGraphicFramePr>
          <p:xfrm>
            <a:off x="3969" y="1174"/>
            <a:ext cx="1079" cy="623"/>
          </p:xfrm>
          <a:graphic>
            <a:graphicData uri="http://schemas.openxmlformats.org/presentationml/2006/ole">
              <mc:AlternateContent xmlns:mc="http://schemas.openxmlformats.org/markup-compatibility/2006">
                <mc:Choice xmlns:v="urn:schemas-microsoft-com:vml" Requires="v">
                  <p:oleObj spid="_x0000_s1263" name="PHOTO-PAINT" r:id="rId13" imgW="5587302" imgH="3225397" progId="CorelPhotoPaint.Image.12">
                    <p:embed/>
                  </p:oleObj>
                </mc:Choice>
                <mc:Fallback>
                  <p:oleObj name="PHOTO-PAINT" r:id="rId13" imgW="5587302" imgH="3225397" progId="CorelPhotoPaint.Image.12">
                    <p:embed/>
                    <p:pic>
                      <p:nvPicPr>
                        <p:cNvPr id="58" name="Object 24"/>
                        <p:cNvPicPr>
                          <a:picLocks noChangeAspect="1" noChangeArrowheads="1"/>
                        </p:cNvPicPr>
                        <p:nvPr/>
                      </p:nvPicPr>
                      <p:blipFill>
                        <a:blip r:embed="rId5">
                          <a:clrChange>
                            <a:clrFrom>
                              <a:srgbClr val="FFFFFF"/>
                            </a:clrFrom>
                            <a:clrTo>
                              <a:srgbClr val="FFFFFF">
                                <a:alpha val="0"/>
                              </a:srgbClr>
                            </a:clrTo>
                          </a:clrChange>
                          <a:lum bright="-10000" contrast="32000"/>
                          <a:extLst>
                            <a:ext uri="{28A0092B-C50C-407E-A947-70E740481C1C}">
                              <a14:useLocalDpi xmlns:a14="http://schemas.microsoft.com/office/drawing/2010/main" val="0"/>
                            </a:ext>
                          </a:extLst>
                        </a:blip>
                        <a:srcRect/>
                        <a:stretch>
                          <a:fillRect/>
                        </a:stretch>
                      </p:blipFill>
                      <p:spPr bwMode="auto">
                        <a:xfrm>
                          <a:off x="3969" y="1174"/>
                          <a:ext cx="1079" cy="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 name="Object 25"/>
            <p:cNvGraphicFramePr>
              <a:graphicFrameLocks noChangeAspect="1"/>
            </p:cNvGraphicFramePr>
            <p:nvPr/>
          </p:nvGraphicFramePr>
          <p:xfrm>
            <a:off x="5003" y="663"/>
            <a:ext cx="726" cy="320"/>
          </p:xfrm>
          <a:graphic>
            <a:graphicData uri="http://schemas.openxmlformats.org/presentationml/2006/ole">
              <mc:AlternateContent xmlns:mc="http://schemas.openxmlformats.org/markup-compatibility/2006">
                <mc:Choice xmlns:v="urn:schemas-microsoft-com:vml" Requires="v">
                  <p:oleObj spid="_x0000_s1264" name="PHOTO-PAINT" r:id="rId11" imgW="2882540" imgH="1269841" progId="CorelPhotoPaint.Image.12">
                    <p:embed/>
                  </p:oleObj>
                </mc:Choice>
                <mc:Fallback>
                  <p:oleObj name="PHOTO-PAINT" r:id="rId11" imgW="2882540" imgH="1269841" progId="CorelPhotoPaint.Image.12">
                    <p:embed/>
                    <p:pic>
                      <p:nvPicPr>
                        <p:cNvPr id="59" name="Object 25"/>
                        <p:cNvPicPr>
                          <a:picLocks noChangeAspect="1" noChangeArrowheads="1"/>
                        </p:cNvPicPr>
                        <p:nvPr/>
                      </p:nvPicPr>
                      <p:blipFill>
                        <a:blip r:embed="rId7">
                          <a:clrChange>
                            <a:clrFrom>
                              <a:srgbClr val="FFFFFF"/>
                            </a:clrFrom>
                            <a:clrTo>
                              <a:srgbClr val="FFFFFF">
                                <a:alpha val="0"/>
                              </a:srgbClr>
                            </a:clrTo>
                          </a:clrChange>
                          <a:lum bright="-10000" contrast="32000"/>
                          <a:extLst>
                            <a:ext uri="{28A0092B-C50C-407E-A947-70E740481C1C}">
                              <a14:useLocalDpi xmlns:a14="http://schemas.microsoft.com/office/drawing/2010/main" val="0"/>
                            </a:ext>
                          </a:extLst>
                        </a:blip>
                        <a:srcRect/>
                        <a:stretch>
                          <a:fillRect/>
                        </a:stretch>
                      </p:blipFill>
                      <p:spPr bwMode="auto">
                        <a:xfrm>
                          <a:off x="5003" y="663"/>
                          <a:ext cx="726" cy="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 name="Line 26"/>
            <p:cNvSpPr>
              <a:spLocks noChangeShapeType="1"/>
            </p:cNvSpPr>
            <p:nvPr/>
          </p:nvSpPr>
          <p:spPr bwMode="auto">
            <a:xfrm flipH="1">
              <a:off x="4915" y="919"/>
              <a:ext cx="363" cy="318"/>
            </a:xfrm>
            <a:prstGeom prst="line">
              <a:avLst/>
            </a:prstGeom>
            <a:noFill/>
            <a:ln w="38100">
              <a:solidFill>
                <a:srgbClr val="C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54" name="Picture 2" descr="Afbeeldingsresultaat voor nasa logo"/>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7766" y="40823"/>
            <a:ext cx="853567" cy="7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773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8103" y="957671"/>
            <a:ext cx="7472651" cy="3771066"/>
          </a:xfrm>
          <a:prstGeom prst="roundRect">
            <a:avLst/>
          </a:prstGeom>
          <a:solidFill>
            <a:schemeClr val="bg1"/>
          </a:solidFill>
          <a:ln w="317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400" dirty="0">
                <a:solidFill>
                  <a:schemeClr val="bg2"/>
                </a:solidFill>
              </a:rPr>
              <a:t>Implicitly assumed as </a:t>
            </a:r>
            <a:r>
              <a:rPr lang="en-US" sz="1400" dirty="0">
                <a:solidFill>
                  <a:schemeClr val="accent1"/>
                </a:solidFill>
              </a:rPr>
              <a:t>available information for multiple Copernicus services</a:t>
            </a:r>
            <a:r>
              <a:rPr lang="en-US" sz="1400" dirty="0">
                <a:solidFill>
                  <a:schemeClr val="bg2"/>
                </a:solidFill>
              </a:rPr>
              <a:t> (land/hydrology, climate, marine, emergency)</a:t>
            </a:r>
          </a:p>
          <a:p>
            <a:pPr marL="171450" indent="-171450">
              <a:buFont typeface="Arial" panose="020B0604020202020204" pitchFamily="34" charset="0"/>
              <a:buChar char="•"/>
            </a:pPr>
            <a:endParaRPr lang="en-US" sz="800" dirty="0">
              <a:solidFill>
                <a:srgbClr val="00549F"/>
              </a:solidFill>
            </a:endParaRPr>
          </a:p>
          <a:p>
            <a:pPr marL="171450" indent="-171450">
              <a:buFont typeface="Arial" panose="020B0604020202020204" pitchFamily="34" charset="0"/>
              <a:buChar char="•"/>
            </a:pPr>
            <a:r>
              <a:rPr lang="en-US" sz="1400" dirty="0">
                <a:solidFill>
                  <a:schemeClr val="bg2"/>
                </a:solidFill>
              </a:rPr>
              <a:t>Provides also the </a:t>
            </a:r>
            <a:r>
              <a:rPr lang="en-US" sz="1400" dirty="0">
                <a:solidFill>
                  <a:schemeClr val="accent1"/>
                </a:solidFill>
              </a:rPr>
              <a:t>global context at mid- and long-term for all water related elements</a:t>
            </a:r>
            <a:r>
              <a:rPr lang="en-US" sz="1400" dirty="0">
                <a:solidFill>
                  <a:schemeClr val="bg2"/>
                </a:solidFill>
              </a:rPr>
              <a:t> in atmosphere, land, ocean, ice, solid earth, hence for </a:t>
            </a:r>
            <a:r>
              <a:rPr lang="en-US" sz="1400" dirty="0">
                <a:solidFill>
                  <a:schemeClr val="accent1"/>
                </a:solidFill>
              </a:rPr>
              <a:t>climate</a:t>
            </a:r>
          </a:p>
          <a:p>
            <a:endParaRPr lang="en-US" sz="800" dirty="0">
              <a:solidFill>
                <a:srgbClr val="00549F"/>
              </a:solidFill>
            </a:endParaRPr>
          </a:p>
          <a:p>
            <a:pPr marL="171450" indent="-171450">
              <a:buFont typeface="Arial" panose="020B0604020202020204" pitchFamily="34" charset="0"/>
              <a:buChar char="•"/>
            </a:pPr>
            <a:r>
              <a:rPr lang="en-US" sz="1400" dirty="0">
                <a:solidFill>
                  <a:schemeClr val="bg2"/>
                </a:solidFill>
              </a:rPr>
              <a:t>Crucial for many </a:t>
            </a:r>
            <a:r>
              <a:rPr lang="en-US" sz="1400" dirty="0">
                <a:solidFill>
                  <a:schemeClr val="accent1"/>
                </a:solidFill>
              </a:rPr>
              <a:t>water cycle related ECVs</a:t>
            </a:r>
            <a:r>
              <a:rPr lang="en-US" sz="1400" dirty="0">
                <a:solidFill>
                  <a:schemeClr val="bg2"/>
                </a:solidFill>
              </a:rPr>
              <a:t> as defined by GCOS</a:t>
            </a:r>
          </a:p>
          <a:p>
            <a:endParaRPr lang="en-US" sz="800" dirty="0">
              <a:solidFill>
                <a:srgbClr val="00549F"/>
              </a:solidFill>
            </a:endParaRPr>
          </a:p>
          <a:p>
            <a:pPr marL="171450" indent="-171450">
              <a:buFont typeface="Arial" panose="020B0604020202020204" pitchFamily="34" charset="0"/>
              <a:buChar char="•"/>
            </a:pPr>
            <a:r>
              <a:rPr lang="en-US" sz="1400" dirty="0">
                <a:solidFill>
                  <a:schemeClr val="accent1"/>
                </a:solidFill>
              </a:rPr>
              <a:t>Unique</a:t>
            </a:r>
            <a:r>
              <a:rPr lang="en-US" sz="1400" dirty="0">
                <a:solidFill>
                  <a:schemeClr val="bg2"/>
                </a:solidFill>
              </a:rPr>
              <a:t> in providing </a:t>
            </a:r>
            <a:r>
              <a:rPr lang="en-US" sz="1400" dirty="0">
                <a:solidFill>
                  <a:schemeClr val="accent1"/>
                </a:solidFill>
              </a:rPr>
              <a:t>ground water information</a:t>
            </a:r>
            <a:r>
              <a:rPr lang="en-US" sz="1400" dirty="0">
                <a:solidFill>
                  <a:schemeClr val="bg2"/>
                </a:solidFill>
              </a:rPr>
              <a:t> essential for </a:t>
            </a:r>
          </a:p>
          <a:p>
            <a:r>
              <a:rPr lang="en-US" sz="1400" dirty="0">
                <a:solidFill>
                  <a:schemeClr val="bg2"/>
                </a:solidFill>
              </a:rPr>
              <a:t>   water management and droughts/floods</a:t>
            </a:r>
          </a:p>
          <a:p>
            <a:endParaRPr lang="en-US" sz="800" dirty="0">
              <a:solidFill>
                <a:srgbClr val="00549F"/>
              </a:solidFill>
            </a:endParaRPr>
          </a:p>
          <a:p>
            <a:pPr marL="171450" indent="-171450">
              <a:buFont typeface="Arial" panose="020B0604020202020204" pitchFamily="34" charset="0"/>
              <a:buChar char="•"/>
            </a:pPr>
            <a:r>
              <a:rPr lang="en-US" sz="1400" dirty="0">
                <a:solidFill>
                  <a:schemeClr val="bg2"/>
                </a:solidFill>
              </a:rPr>
              <a:t>Immediate opportunities for a </a:t>
            </a:r>
            <a:r>
              <a:rPr lang="en-US" sz="1400" dirty="0">
                <a:solidFill>
                  <a:schemeClr val="accent1"/>
                </a:solidFill>
              </a:rPr>
              <a:t>joint cross-cutting mission</a:t>
            </a:r>
            <a:r>
              <a:rPr lang="en-US" sz="1400" dirty="0">
                <a:solidFill>
                  <a:schemeClr val="bg2"/>
                </a:solidFill>
              </a:rPr>
              <a:t> </a:t>
            </a:r>
          </a:p>
          <a:p>
            <a:r>
              <a:rPr lang="en-US" sz="1400" dirty="0">
                <a:solidFill>
                  <a:schemeClr val="bg2"/>
                </a:solidFill>
              </a:rPr>
              <a:t>   (MCDO-NGGM) based on a </a:t>
            </a:r>
            <a:r>
              <a:rPr lang="en-US" sz="1400" dirty="0">
                <a:solidFill>
                  <a:schemeClr val="accent1"/>
                </a:solidFill>
              </a:rPr>
              <a:t>constellation</a:t>
            </a:r>
            <a:r>
              <a:rPr lang="en-US" sz="1400" dirty="0">
                <a:solidFill>
                  <a:schemeClr val="bg2"/>
                </a:solidFill>
              </a:rPr>
              <a:t> in international </a:t>
            </a:r>
          </a:p>
          <a:p>
            <a:r>
              <a:rPr lang="en-US" sz="1400" dirty="0">
                <a:solidFill>
                  <a:schemeClr val="bg2"/>
                </a:solidFill>
              </a:rPr>
              <a:t>   cooperation </a:t>
            </a:r>
          </a:p>
          <a:p>
            <a:pPr marL="171450" indent="-171450">
              <a:buFont typeface="Arial" panose="020B0604020202020204" pitchFamily="34" charset="0"/>
              <a:buChar char="•"/>
            </a:pPr>
            <a:endParaRPr lang="en-US" sz="800" dirty="0">
              <a:solidFill>
                <a:srgbClr val="00549F"/>
              </a:solidFill>
            </a:endParaRPr>
          </a:p>
          <a:p>
            <a:pPr marL="171450" indent="-171450">
              <a:buFont typeface="Arial" panose="020B0604020202020204" pitchFamily="34" charset="0"/>
              <a:buChar char="•"/>
            </a:pPr>
            <a:r>
              <a:rPr lang="en-US" sz="1400" dirty="0">
                <a:solidFill>
                  <a:schemeClr val="accent1"/>
                </a:solidFill>
              </a:rPr>
              <a:t>ESA-NASA Ad-hoc Joint Science Study Team</a:t>
            </a:r>
            <a:r>
              <a:rPr lang="en-US" sz="1400" dirty="0">
                <a:solidFill>
                  <a:schemeClr val="bg2"/>
                </a:solidFill>
              </a:rPr>
              <a:t> (AJSST) established to consolidate science &amp; application needs and mission requirements </a:t>
            </a:r>
          </a:p>
        </p:txBody>
      </p:sp>
      <p:pic>
        <p:nvPicPr>
          <p:cNvPr id="15"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50142" y="567883"/>
            <a:ext cx="1458543" cy="1438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24"/>
          <p:cNvSpPr txBox="1">
            <a:spLocks noChangeArrowheads="1"/>
          </p:cNvSpPr>
          <p:nvPr/>
        </p:nvSpPr>
        <p:spPr bwMode="auto">
          <a:xfrm>
            <a:off x="1102288" y="197816"/>
            <a:ext cx="6276899" cy="400110"/>
          </a:xfrm>
          <a:prstGeom prst="rect">
            <a:avLst/>
          </a:prstGeom>
          <a:solidFill>
            <a:srgbClr val="0070C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ts val="0"/>
              </a:spcBef>
            </a:pPr>
            <a:r>
              <a:rPr lang="en-US" sz="2000" dirty="0">
                <a:solidFill>
                  <a:schemeClr val="bg1"/>
                </a:solidFill>
              </a:rPr>
              <a:t>Mass Change: the unique cross-cutting variable</a:t>
            </a:r>
          </a:p>
        </p:txBody>
      </p:sp>
      <p:sp>
        <p:nvSpPr>
          <p:cNvPr id="8" name="Oval 7"/>
          <p:cNvSpPr/>
          <p:nvPr/>
        </p:nvSpPr>
        <p:spPr bwMode="auto">
          <a:xfrm>
            <a:off x="6334057" y="2006407"/>
            <a:ext cx="2724017" cy="2643441"/>
          </a:xfrm>
          <a:prstGeom prst="ellipse">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 name="Grafik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5602" y="1987483"/>
            <a:ext cx="2749549" cy="2681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Afbeeldingsresultaat voor nasa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766" y="40823"/>
            <a:ext cx="853567" cy="7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362149"/>
      </p:ext>
    </p:extLst>
  </p:cSld>
  <p:clrMapOvr>
    <a:masterClrMapping/>
  </p:clrMapOvr>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0.xml><?xml version="1.0" encoding="utf-8"?>
<a:theme xmlns:a="http://schemas.openxmlformats.org/drawingml/2006/main" name="8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1.xml><?xml version="1.0" encoding="utf-8"?>
<a:theme xmlns:a="http://schemas.openxmlformats.org/drawingml/2006/main" name="ESA Mac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2.xml><?xml version="1.0" encoding="utf-8"?>
<a:theme xmlns:a="http://schemas.openxmlformats.org/drawingml/2006/main" name="ESA_NEW_PPT_Proposal-A_16x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3.xml><?xml version="1.0" encoding="utf-8"?>
<a:theme xmlns:a="http://schemas.openxmlformats.org/drawingml/2006/main" name="10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4.xml><?xml version="1.0" encoding="utf-8"?>
<a:theme xmlns:a="http://schemas.openxmlformats.org/drawingml/2006/main" name="5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5.xml><?xml version="1.0" encoding="utf-8"?>
<a:theme xmlns:a="http://schemas.openxmlformats.org/drawingml/2006/main" name="1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1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2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xml><?xml version="1.0" encoding="utf-8"?>
<a:theme xmlns:a="http://schemas.openxmlformats.org/drawingml/2006/main" name="3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6.xml><?xml version="1.0" encoding="utf-8"?>
<a:theme xmlns:a="http://schemas.openxmlformats.org/drawingml/2006/main" name="4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7.xml><?xml version="1.0" encoding="utf-8"?>
<a:theme xmlns:a="http://schemas.openxmlformats.org/drawingml/2006/main" name="2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8.xml><?xml version="1.0" encoding="utf-8"?>
<a:theme xmlns:a="http://schemas.openxmlformats.org/drawingml/2006/main" name="5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9.xml><?xml version="1.0" encoding="utf-8"?>
<a:theme xmlns:a="http://schemas.openxmlformats.org/drawingml/2006/main" name="2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ESA_Documents" ma:contentTypeID="0x010100B93108F87DD4F24BAE6D0E809C37974D003A675EEDBEAD734789C2602A0F48A45A" ma:contentTypeVersion="42" ma:contentTypeDescription="" ma:contentTypeScope="" ma:versionID="aa44f4847e0ad84c6832dbf84c036b2d">
  <xsd:schema xmlns:xsd="http://www.w3.org/2001/XMLSchema" xmlns:xs="http://www.w3.org/2001/XMLSchema" xmlns:p="http://schemas.microsoft.com/office/2006/metadata/properties" xmlns:ns2="ddc99d1b-0883-4f2c-a8e6-6d8ebaa0e5d6" xmlns:ns4="be8b023c-50e9-4d8f-a1ea-883f9f33fd4a" targetNamespace="http://schemas.microsoft.com/office/2006/metadata/properties" ma:root="true" ma:fieldsID="a973ca82b9355a9077835b3019fe025f" ns2:_="" ns4:_="">
    <xsd:import namespace="ddc99d1b-0883-4f2c-a8e6-6d8ebaa0e5d6"/>
    <xsd:import namespace="be8b023c-50e9-4d8f-a1ea-883f9f33fd4a"/>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element ref="ns2:In_iShare" minOccurs="0"/>
                <xsd:element ref="ns2:AutoSync"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element name="In_iShare" ma:index="26" nillable="true" ma:displayName="In_iShare" ma:default="0" ma:hidden="true" ma:internalName="In_iShare" ma:readOnly="false">
      <xsd:simpleType>
        <xsd:restriction base="dms:Boolean"/>
      </xsd:simpleType>
    </xsd:element>
    <xsd:element name="AutoSync" ma:index="27"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e8b023c-50e9-4d8f-a1ea-883f9f33fd4a"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ference xmlns="ddc99d1b-0883-4f2c-a8e6-6d8ebaa0e5d6" xsi:nil="true"/>
    <Classification_x0020_Caveat xmlns="ddc99d1b-0883-4f2c-a8e6-6d8ebaa0e5d6" xsi:nil="true"/>
    <Distribution xmlns="ddc99d1b-0883-4f2c-a8e6-6d8ebaa0e5d6" xsi:nil="true"/>
    <Revision xmlns="ddc99d1b-0883-4f2c-a8e6-6d8ebaa0e5d6">0</Revision>
    <Classification xmlns="ddc99d1b-0883-4f2c-a8e6-6d8ebaa0e5d6">ESA UNCLASSIFIED - For Official Use</Classification>
    <Issue xmlns="ddc99d1b-0883-4f2c-a8e6-6d8ebaa0e5d6">0</Issue>
    <Issue_x0020_Date xmlns="ddc99d1b-0883-4f2c-a8e6-6d8ebaa0e5d6">2015-06-30T22:00:00+00:00</Issue_x0020_Date>
    <Document_x0020_Type xmlns="ddc99d1b-0883-4f2c-a8e6-6d8ebaa0e5d6">HO - Handout / Presentation</Document_x0020_Type>
    <Status xmlns="ddc99d1b-0883-4f2c-a8e6-6d8ebaa0e5d6" xsi:nil="true"/>
    <Organisational_x0020_entity xmlns="ddc99d1b-0883-4f2c-a8e6-6d8ebaa0e5d6" xsi:nil="true"/>
    <In_iShare xmlns="ddc99d1b-0883-4f2c-a8e6-6d8ebaa0e5d6">false</In_iShare>
    <Assign_x0020_document_x0020_reference xmlns="ddc99d1b-0883-4f2c-a8e6-6d8ebaa0e5d6">false</Assign_x0020_document_x0020_reference>
    <Long_x0020_Title xmlns="ddc99d1b-0883-4f2c-a8e6-6d8ebaa0e5d6" xsi:nil="true"/>
    <AutoSync xmlns="ddc99d1b-0883-4f2c-a8e6-6d8ebaa0e5d6">false</AutoSync>
  </documentManagement>
</p:properties>
</file>

<file path=customXml/itemProps1.xml><?xml version="1.0" encoding="utf-8"?>
<ds:datastoreItem xmlns:ds="http://schemas.openxmlformats.org/officeDocument/2006/customXml" ds:itemID="{9B31E428-688F-40CD-B965-CDF636A1DD7D}">
  <ds:schemaRefs>
    <ds:schemaRef ds:uri="http://schemas.microsoft.com/sharepoint/events"/>
  </ds:schemaRefs>
</ds:datastoreItem>
</file>

<file path=customXml/itemProps2.xml><?xml version="1.0" encoding="utf-8"?>
<ds:datastoreItem xmlns:ds="http://schemas.openxmlformats.org/officeDocument/2006/customXml" ds:itemID="{51BD9040-B022-451A-B5B1-B769385C79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be8b023c-50e9-4d8f-a1ea-883f9f33fd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C13874-5606-4455-9749-B119485ED2A8}">
  <ds:schemaRefs>
    <ds:schemaRef ds:uri="http://schemas.microsoft.com/sharepoint/v3/contenttype/forms"/>
  </ds:schemaRefs>
</ds:datastoreItem>
</file>

<file path=customXml/itemProps4.xml><?xml version="1.0" encoding="utf-8"?>
<ds:datastoreItem xmlns:ds="http://schemas.openxmlformats.org/officeDocument/2006/customXml" ds:itemID="{4A905FE9-EC40-4C6E-9E47-AA168ECA7004}">
  <ds:schemaRefs>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 ds:uri="http://schemas.microsoft.com/office/2006/metadata/properties"/>
    <ds:schemaRef ds:uri="http://schemas.microsoft.com/office/infopath/2007/PartnerControls"/>
    <ds:schemaRef ds:uri="http://purl.org/dc/terms/"/>
    <ds:schemaRef ds:uri="be8b023c-50e9-4d8f-a1ea-883f9f33fd4a"/>
    <ds:schemaRef ds:uri="ddc99d1b-0883-4f2c-a8e6-6d8ebaa0e5d6"/>
  </ds:schemaRefs>
</ds:datastoreItem>
</file>

<file path=docProps/app.xml><?xml version="1.0" encoding="utf-8"?>
<Properties xmlns="http://schemas.openxmlformats.org/officeDocument/2006/extended-properties" xmlns:vt="http://schemas.openxmlformats.org/officeDocument/2006/docPropsVTypes">
  <Template>ESA Presentation</Template>
  <TotalTime>188</TotalTime>
  <Words>3978</Words>
  <Application>Microsoft Macintosh PowerPoint</Application>
  <PresentationFormat>On-screen Show (16:9)</PresentationFormat>
  <Paragraphs>452</Paragraphs>
  <Slides>34</Slides>
  <Notes>23</Notes>
  <HiddenSlides>0</HiddenSlides>
  <MMClips>3</MMClips>
  <ScaleCrop>false</ScaleCrop>
  <HeadingPairs>
    <vt:vector size="8" baseType="variant">
      <vt:variant>
        <vt:lpstr>Fonts Used</vt:lpstr>
      </vt:variant>
      <vt:variant>
        <vt:i4>9</vt:i4>
      </vt:variant>
      <vt:variant>
        <vt:lpstr>Theme</vt:lpstr>
      </vt:variant>
      <vt:variant>
        <vt:i4>15</vt:i4>
      </vt:variant>
      <vt:variant>
        <vt:lpstr>Embedded OLE Servers</vt:lpstr>
      </vt:variant>
      <vt:variant>
        <vt:i4>1</vt:i4>
      </vt:variant>
      <vt:variant>
        <vt:lpstr>Slide Titles</vt:lpstr>
      </vt:variant>
      <vt:variant>
        <vt:i4>34</vt:i4>
      </vt:variant>
    </vt:vector>
  </HeadingPairs>
  <TitlesOfParts>
    <vt:vector size="59" baseType="lpstr">
      <vt:lpstr>Arial Unicode MS</vt:lpstr>
      <vt:lpstr>NotesEsa</vt:lpstr>
      <vt:lpstr>Arial</vt:lpstr>
      <vt:lpstr>Arial Narrow</vt:lpstr>
      <vt:lpstr>Calibri</vt:lpstr>
      <vt:lpstr>Courier New</vt:lpstr>
      <vt:lpstr>Lucida Grande</vt:lpstr>
      <vt:lpstr>Verdana</vt:lpstr>
      <vt:lpstr>Wingdings</vt:lpstr>
      <vt:lpstr>ESA Presentation</vt:lpstr>
      <vt:lpstr>1_ESA Presentation</vt:lpstr>
      <vt:lpstr>14_NEW ESA Presentation 16-9</vt:lpstr>
      <vt:lpstr>24_NEW ESA Presentation 16-9</vt:lpstr>
      <vt:lpstr>3_ESA Presentation</vt:lpstr>
      <vt:lpstr>4_ESA Presentation</vt:lpstr>
      <vt:lpstr>25_NEW ESA Presentation 16-9</vt:lpstr>
      <vt:lpstr>5_ESA Presentation</vt:lpstr>
      <vt:lpstr>22_NEW ESA Presentation 16-9</vt:lpstr>
      <vt:lpstr>8_ESA Presentation</vt:lpstr>
      <vt:lpstr>ESA Mac Presentation 16-9</vt:lpstr>
      <vt:lpstr>ESA_NEW_PPT_Proposal-A_16x9</vt:lpstr>
      <vt:lpstr>10_ESA Presentation</vt:lpstr>
      <vt:lpstr>53_NEW ESA Presentation 16-9</vt:lpstr>
      <vt:lpstr>11_ESA Presentation</vt:lpstr>
      <vt:lpstr>PHOTO-PAINT</vt:lpstr>
      <vt:lpstr>Enhanced ESA-NASA Cooperation in Earth Observation</vt:lpstr>
      <vt:lpstr>PowerPoint Presentation</vt:lpstr>
      <vt:lpstr>PowerPoint Presentation</vt:lpstr>
      <vt:lpstr>PowerPoint Presentation</vt:lpstr>
      <vt:lpstr>SG1: Mission &amp; Technology  Pierluigi Silvestrin (ESA) Steven Neeck (NASA)</vt:lpstr>
      <vt:lpstr>PowerPoint Presentation</vt:lpstr>
      <vt:lpstr>PowerPoint Presentation</vt:lpstr>
      <vt:lpstr>Highlights on: Joint Future Constellation for Mass Change / Gravity Monitoring at High Resolution</vt:lpstr>
      <vt:lpstr>PowerPoint Presentation</vt:lpstr>
      <vt:lpstr>Thematic fields and signals</vt:lpstr>
      <vt:lpstr>Example of simulation results over Europe</vt:lpstr>
      <vt:lpstr>Example of simulation results over Europe</vt:lpstr>
      <vt:lpstr>Sentinel-6 Michael Freilich</vt:lpstr>
      <vt:lpstr>Sentinel-6 Main Science Objectives</vt:lpstr>
      <vt:lpstr>NASA support for ESA Biomass Reflector development</vt:lpstr>
      <vt:lpstr>SG2: Calibration/Validation and  Field Campaigns  Malcolm Davidson (ESA) Mark Drinkwater (ESA) Jack Kaye (NASA)</vt:lpstr>
      <vt:lpstr>PowerPoint Presentation</vt:lpstr>
      <vt:lpstr>Some highlights from recent and upcoming activities</vt:lpstr>
      <vt:lpstr>Hyperspectral Thermal Emission Spectrometer (HyTES)  2019-2020 European Campaign (1)</vt:lpstr>
      <vt:lpstr>Hyperspectral Thermal Emission Spectrometer (HyTES)  2019-2020 European Campaign (2)</vt:lpstr>
      <vt:lpstr>Joint 2020 Tropical ESA and NASA Aeolus Validation and Science Campaign (postponed to 2021)</vt:lpstr>
      <vt:lpstr>CPEX-AW as Part of ESA Tropical Campaign (now 2021)</vt:lpstr>
      <vt:lpstr>ESA/NASA Pandonia Global Network</vt:lpstr>
      <vt:lpstr>Joint Satellite Salinity Validation &amp; Exploitation Platform</vt:lpstr>
      <vt:lpstr>SG-3:Ground Segments and Data  Henri Laur (ESA) Kevin Murphy (NASA)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ESA/PB-EO/168/RoomDoc(2016)xx</dc:title>
  <dc:subject>TITLE  ESA/PB-EO/168/RoomDoc(2016)xx</dc:subject>
  <dc:creator>ARNE LAHCEN</dc:creator>
  <cp:lastModifiedBy>Cauffman, Sandra A. (HQ-DK000)</cp:lastModifiedBy>
  <cp:revision>807</cp:revision>
  <cp:lastPrinted>2017-05-22T06:27:30Z</cp:lastPrinted>
  <dcterms:created xsi:type="dcterms:W3CDTF">2015-07-01T15:01:13Z</dcterms:created>
  <dcterms:modified xsi:type="dcterms:W3CDTF">2020-05-04T15:07:17Z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0x010100B93108F87DD4F24BAE6D0E809C37974D003A675EEDBEAD734789C2602A0F48A45A</vt:lpwstr>
  </property>
  <property fmtid="{D5CDD505-2E9C-101B-9397-08002B2CF9AE}" pid="30" name="Organisational entity">
    <vt:lpwstr/>
  </property>
  <property fmtid="{D5CDD505-2E9C-101B-9397-08002B2CF9AE}" pid="31" name="Long Title">
    <vt:lpwstr/>
  </property>
</Properties>
</file>