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6.jpg" ContentType="image/jpeg"/>
  <Override PartName="/ppt/media/image28.jpg" ContentType="image/jpeg"/>
  <Override PartName="/ppt/media/image29.jpg" ContentType="image/jpeg"/>
  <Override PartName="/ppt/media/image3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9" r:id="rId3"/>
    <p:sldId id="545" r:id="rId4"/>
    <p:sldId id="546" r:id="rId5"/>
    <p:sldId id="547" r:id="rId6"/>
    <p:sldId id="304" r:id="rId7"/>
    <p:sldId id="262" r:id="rId8"/>
    <p:sldId id="306" r:id="rId9"/>
    <p:sldId id="261" r:id="rId10"/>
    <p:sldId id="300" r:id="rId11"/>
    <p:sldId id="263" r:id="rId12"/>
    <p:sldId id="264" r:id="rId13"/>
    <p:sldId id="267" r:id="rId14"/>
    <p:sldId id="548" r:id="rId15"/>
    <p:sldId id="539" r:id="rId16"/>
    <p:sldId id="542" r:id="rId17"/>
    <p:sldId id="664" r:id="rId18"/>
    <p:sldId id="436" r:id="rId19"/>
    <p:sldId id="518" r:id="rId20"/>
    <p:sldId id="535" r:id="rId21"/>
    <p:sldId id="305" r:id="rId22"/>
    <p:sldId id="554" r:id="rId23"/>
    <p:sldId id="549" r:id="rId24"/>
    <p:sldId id="277" r:id="rId25"/>
    <p:sldId id="279" r:id="rId26"/>
    <p:sldId id="280" r:id="rId27"/>
    <p:sldId id="281" r:id="rId28"/>
    <p:sldId id="283" r:id="rId29"/>
    <p:sldId id="558" r:id="rId30"/>
    <p:sldId id="284" r:id="rId31"/>
    <p:sldId id="285" r:id="rId32"/>
    <p:sldId id="550" r:id="rId33"/>
    <p:sldId id="288" r:id="rId34"/>
    <p:sldId id="551" r:id="rId35"/>
    <p:sldId id="290" r:id="rId36"/>
    <p:sldId id="291" r:id="rId37"/>
    <p:sldId id="552" r:id="rId38"/>
    <p:sldId id="302" r:id="rId39"/>
    <p:sldId id="303" r:id="rId40"/>
    <p:sldId id="557" r:id="rId41"/>
    <p:sldId id="553" r:id="rId42"/>
    <p:sldId id="287" r:id="rId43"/>
    <p:sldId id="628" r:id="rId44"/>
    <p:sldId id="522" r:id="rId45"/>
    <p:sldId id="665" r:id="rId46"/>
    <p:sldId id="658" r:id="rId47"/>
    <p:sldId id="659" r:id="rId48"/>
    <p:sldId id="660" r:id="rId49"/>
    <p:sldId id="555" r:id="rId50"/>
    <p:sldId id="556" r:id="rId5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40"/>
    <p:restoredTop sz="94698"/>
  </p:normalViewPr>
  <p:slideViewPr>
    <p:cSldViewPr>
      <p:cViewPr varScale="1">
        <p:scale>
          <a:sx n="168" d="100"/>
          <a:sy n="168" d="100"/>
        </p:scale>
        <p:origin x="288"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1B8485E-0613-DD4C-9606-EBC17E73C189}" type="datetimeFigureOut">
              <a:rPr lang="it-IT" smtClean="0"/>
              <a:t>05/05/20</a:t>
            </a:fld>
            <a:endParaRPr lang="it-IT"/>
          </a:p>
        </p:txBody>
      </p:sp>
      <p:sp>
        <p:nvSpPr>
          <p:cNvPr id="4" name="Segnaposto immagin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5F0FA66-DE93-A34A-9E11-16527609BC82}" type="slidenum">
              <a:rPr lang="it-IT" smtClean="0"/>
              <a:t>‹N›</a:t>
            </a:fld>
            <a:endParaRPr lang="it-IT"/>
          </a:p>
        </p:txBody>
      </p:sp>
    </p:spTree>
    <p:extLst>
      <p:ext uri="{BB962C8B-B14F-4D97-AF65-F5344CB8AC3E}">
        <p14:creationId xmlns:p14="http://schemas.microsoft.com/office/powerpoint/2010/main" val="361575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A4EF7E2-4FB5-4A3F-81F7-E621C8A1ACF6}" type="slidenum">
              <a:rPr lang="en-US" altLang="de-DE">
                <a:solidFill>
                  <a:prstClr val="black"/>
                </a:solidFill>
              </a:rPr>
              <a:pPr>
                <a:defRPr/>
              </a:pPr>
              <a:t>13</a:t>
            </a:fld>
            <a:endParaRPr lang="en-US" altLang="de-DE">
              <a:solidFill>
                <a:prstClr val="black"/>
              </a:solidFill>
            </a:endParaRPr>
          </a:p>
        </p:txBody>
      </p:sp>
    </p:spTree>
    <p:extLst>
      <p:ext uri="{BB962C8B-B14F-4D97-AF65-F5344CB8AC3E}">
        <p14:creationId xmlns:p14="http://schemas.microsoft.com/office/powerpoint/2010/main" val="358471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1300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010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8644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19568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0186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3852" y="8685256"/>
            <a:ext cx="2972547" cy="457273"/>
          </a:xfrm>
          <a:prstGeom prst="rect">
            <a:avLst/>
          </a:prstGeom>
          <a:noFill/>
        </p:spPr>
        <p:txBody>
          <a:bodyPr/>
          <a:lstStyle/>
          <a:p>
            <a:fld id="{8ECCDA9A-F246-4882-84A4-3401F3F9C8BB}" type="slidenum">
              <a:rPr lang="it-IT" smtClean="0"/>
              <a:pPr/>
              <a:t>42</a:t>
            </a:fld>
            <a:endParaRPr lang="it-IT"/>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57779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520" y="8685288"/>
            <a:ext cx="2971800" cy="457452"/>
          </a:xfrm>
          <a:prstGeom prst="rect">
            <a:avLst/>
          </a:prstGeom>
        </p:spPr>
        <p:txBody>
          <a:bodyPr/>
          <a:lstStyle/>
          <a:p>
            <a:fld id="{3E868E03-4AAB-FC4E-86DF-40E98E6504CC}" type="slidenum">
              <a:rPr lang="en-GB" smtClean="0"/>
              <a:pPr/>
              <a:t>46</a:t>
            </a:fld>
            <a:endParaRPr lang="en-GB"/>
          </a:p>
        </p:txBody>
      </p:sp>
    </p:spTree>
    <p:extLst>
      <p:ext uri="{BB962C8B-B14F-4D97-AF65-F5344CB8AC3E}">
        <p14:creationId xmlns:p14="http://schemas.microsoft.com/office/powerpoint/2010/main" val="195067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071B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1"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071B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071B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25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9" cy="6857997"/>
          </a:xfrm>
          <a:prstGeom prst="rect">
            <a:avLst/>
          </a:prstGeom>
          <a:blipFill>
            <a:blip r:embed="rId8" cstate="print"/>
            <a:stretch>
              <a:fillRect/>
            </a:stretch>
          </a:blipFill>
        </p:spPr>
        <p:txBody>
          <a:bodyPr wrap="square" lIns="0" tIns="0" rIns="0" bIns="0" rtlCol="0"/>
          <a:lstStyle/>
          <a:p>
            <a:endParaRPr/>
          </a:p>
        </p:txBody>
      </p:sp>
      <p:sp>
        <p:nvSpPr>
          <p:cNvPr id="17" name="bk object 17"/>
          <p:cNvSpPr/>
          <p:nvPr/>
        </p:nvSpPr>
        <p:spPr>
          <a:xfrm>
            <a:off x="632459" y="310895"/>
            <a:ext cx="8511540" cy="6547100"/>
          </a:xfrm>
          <a:prstGeom prst="rect">
            <a:avLst/>
          </a:prstGeom>
          <a:blipFill>
            <a:blip r:embed="rId9" cstate="print"/>
            <a:stretch>
              <a:fillRect/>
            </a:stretch>
          </a:blipFill>
        </p:spPr>
        <p:txBody>
          <a:bodyPr wrap="square" lIns="0" tIns="0" rIns="0" bIns="0" rtlCol="0"/>
          <a:lstStyle/>
          <a:p>
            <a:endParaRPr/>
          </a:p>
        </p:txBody>
      </p:sp>
      <p:sp>
        <p:nvSpPr>
          <p:cNvPr id="18" name="bk object 18"/>
          <p:cNvSpPr/>
          <p:nvPr/>
        </p:nvSpPr>
        <p:spPr>
          <a:xfrm>
            <a:off x="3047" y="6679690"/>
            <a:ext cx="9141460" cy="178435"/>
          </a:xfrm>
          <a:custGeom>
            <a:avLst/>
            <a:gdLst/>
            <a:ahLst/>
            <a:cxnLst/>
            <a:rect l="l" t="t" r="r" b="b"/>
            <a:pathLst>
              <a:path w="9141460" h="178434">
                <a:moveTo>
                  <a:pt x="9140952" y="178307"/>
                </a:moveTo>
                <a:lnTo>
                  <a:pt x="9140952" y="0"/>
                </a:lnTo>
                <a:lnTo>
                  <a:pt x="0" y="0"/>
                </a:lnTo>
                <a:lnTo>
                  <a:pt x="0" y="178307"/>
                </a:lnTo>
                <a:lnTo>
                  <a:pt x="9140952" y="178307"/>
                </a:lnTo>
                <a:close/>
              </a:path>
            </a:pathLst>
          </a:custGeom>
          <a:solidFill>
            <a:srgbClr val="FFDC21"/>
          </a:solidFill>
        </p:spPr>
        <p:txBody>
          <a:bodyPr wrap="square" lIns="0" tIns="0" rIns="0" bIns="0" rtlCol="0"/>
          <a:lstStyle/>
          <a:p>
            <a:endParaRPr/>
          </a:p>
        </p:txBody>
      </p:sp>
      <p:sp>
        <p:nvSpPr>
          <p:cNvPr id="19" name="bk object 19"/>
          <p:cNvSpPr/>
          <p:nvPr/>
        </p:nvSpPr>
        <p:spPr>
          <a:xfrm>
            <a:off x="358140" y="303275"/>
            <a:ext cx="1746504" cy="763524"/>
          </a:xfrm>
          <a:prstGeom prst="rect">
            <a:avLst/>
          </a:prstGeom>
          <a:blipFill>
            <a:blip r:embed="rId10" cstate="print"/>
            <a:stretch>
              <a:fillRect/>
            </a:stretch>
          </a:blipFill>
        </p:spPr>
        <p:txBody>
          <a:bodyPr wrap="square" lIns="0" tIns="0" rIns="0" bIns="0" rtlCol="0"/>
          <a:lstStyle/>
          <a:p>
            <a:endParaRPr/>
          </a:p>
        </p:txBody>
      </p:sp>
      <p:sp>
        <p:nvSpPr>
          <p:cNvPr id="2" name="Holder 2"/>
          <p:cNvSpPr>
            <a:spLocks noGrp="1"/>
          </p:cNvSpPr>
          <p:nvPr>
            <p:ph type="title"/>
          </p:nvPr>
        </p:nvSpPr>
        <p:spPr>
          <a:xfrm>
            <a:off x="3917188" y="503047"/>
            <a:ext cx="1309623" cy="360680"/>
          </a:xfrm>
          <a:prstGeom prst="rect">
            <a:avLst/>
          </a:prstGeom>
        </p:spPr>
        <p:txBody>
          <a:bodyPr wrap="square" lIns="0" tIns="0" rIns="0" bIns="0">
            <a:spAutoFit/>
          </a:bodyPr>
          <a:lstStyle>
            <a:lvl1pPr>
              <a:defRPr sz="2200" b="1" i="0">
                <a:solidFill>
                  <a:srgbClr val="0071BB"/>
                </a:solidFill>
                <a:latin typeface="Arial"/>
                <a:cs typeface="Arial"/>
              </a:defRPr>
            </a:lvl1pPr>
          </a:lstStyle>
          <a:p>
            <a:endParaRPr/>
          </a:p>
        </p:txBody>
      </p:sp>
      <p:sp>
        <p:nvSpPr>
          <p:cNvPr id="3" name="Holder 3"/>
          <p:cNvSpPr>
            <a:spLocks noGrp="1"/>
          </p:cNvSpPr>
          <p:nvPr>
            <p:ph type="body" idx="1"/>
          </p:nvPr>
        </p:nvSpPr>
        <p:spPr>
          <a:xfrm>
            <a:off x="1498980" y="2103882"/>
            <a:ext cx="6146038" cy="3455035"/>
          </a:xfrm>
          <a:prstGeom prst="rect">
            <a:avLst/>
          </a:prstGeom>
        </p:spPr>
        <p:txBody>
          <a:bodyPr wrap="square" lIns="0" tIns="0" rIns="0" bIns="0">
            <a:spAutoFit/>
          </a:bodyPr>
          <a:lstStyle>
            <a:lvl1pPr>
              <a:defRPr sz="1500" b="1" i="0">
                <a:solidFill>
                  <a:schemeClr val="tx1"/>
                </a:solidFill>
                <a:latin typeface="Verdana"/>
                <a:cs typeface="Verdan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gu.eu/"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mailto:programme-committee@egu.eu" TargetMode="External"/><Relationship Id="rId3" Type="http://schemas.openxmlformats.org/officeDocument/2006/relationships/hyperlink" Target="mailto:awards-medals@egu.eu" TargetMode="External"/><Relationship Id="rId7" Type="http://schemas.openxmlformats.org/officeDocument/2006/relationships/hyperlink" Target="mailto:outreach@egu.eu"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egu.eu/people/mioara-mandea/" TargetMode="External"/><Relationship Id="rId11" Type="http://schemas.openxmlformats.org/officeDocument/2006/relationships/image" Target="../media/image6.jpg"/><Relationship Id="rId5" Type="http://schemas.openxmlformats.org/officeDocument/2006/relationships/hyperlink" Target="mailto:treasurer@egu.eu" TargetMode="External"/><Relationship Id="rId10" Type="http://schemas.openxmlformats.org/officeDocument/2006/relationships/hyperlink" Target="mailto:topical-events@egu.eu" TargetMode="External"/><Relationship Id="rId4" Type="http://schemas.openxmlformats.org/officeDocument/2006/relationships/hyperlink" Target="mailto:education@egu.eu" TargetMode="External"/><Relationship Id="rId9" Type="http://schemas.openxmlformats.org/officeDocument/2006/relationships/hyperlink" Target="mailto:publications@egu.e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gu.eu/awards-medals" TargetMode="External"/><Relationship Id="rId2" Type="http://schemas.openxmlformats.org/officeDocument/2006/relationships/hyperlink" Target="http://www.egu.eu/meetings/calendar" TargetMode="Externa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www.egu.eu/jobs" TargetMode="External"/><Relationship Id="rId4" Type="http://schemas.openxmlformats.org/officeDocument/2006/relationships/hyperlink" Target="http://www.egu.eu/ec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egu.eu/meetings/support-reques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hyperlink" Target="https://www.google.com/imgres?imgurl=https%3A%2F%2Fi2.wp.com%2Fwww.liberliber.it%2Fonline%2Fwp-content%2Fuploads%2F2019%2F01%2Fgalilei_1200x0600.jpg%3Ffit%3D1200%252C600%26ssl%3D1&amp;imgrefurl=https%3A%2F%2Fwww.liberliber.it%2Fonline%2Fautori%2Fautori-g%2Fgalileo-galilei%2Fle-opere-di-galileo-galilei-volume-iv%2F&amp;tbnid=RXKfg5O69Fy8FM&amp;vet=12ahUKEwi-nLu37IrpAhWQBhoKHYdnDGYQMygDegUIARChAg..i&amp;docid=jTpRlKQpOlZD0M&amp;w=1200&amp;h=600&amp;q=galileo%20galilei&amp;client=firefox-b-d&amp;ved=2ahUKEwi-nLu37IrpAhWQBhoKHYdnDGYQMygDegUIARChAg" TargetMode="External"/><Relationship Id="rId4" Type="http://schemas.openxmlformats.org/officeDocument/2006/relationships/hyperlink" Target="https://www.egu.eu/meeting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gu.eu/about/code-of-conduct/"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20.jp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awards.medals@egu.eu" TargetMode="External"/><Relationship Id="rId2" Type="http://schemas.openxmlformats.org/officeDocument/2006/relationships/hyperlink" Target="http://www.egu.eu/awards-medals" TargetMode="Externa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emrp@egu.eu" TargetMode="External"/><Relationship Id="rId2" Type="http://schemas.openxmlformats.org/officeDocument/2006/relationships/hyperlink" Target="mailto:ecs-emrp@egu.eu" TargetMode="Externa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6.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mailto:ecs-emrp@egu.eu"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g"/><Relationship Id="rId7" Type="http://schemas.openxmlformats.org/officeDocument/2006/relationships/image" Target="../media/image6.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egusphere.net/"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mailto:governancereview@egu.eu"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egu.eu/about/strategy/"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cloud.egu.eu/s/94xfwt6if7xCp9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mailto:governancereview@egu.eu"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mailto:emrp@egu.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99"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679690"/>
            <a:ext cx="9144000" cy="178435"/>
          </a:xfrm>
          <a:custGeom>
            <a:avLst/>
            <a:gdLst/>
            <a:ahLst/>
            <a:cxnLst/>
            <a:rect l="l" t="t" r="r" b="b"/>
            <a:pathLst>
              <a:path w="9144000" h="178434">
                <a:moveTo>
                  <a:pt x="9143999" y="0"/>
                </a:moveTo>
                <a:lnTo>
                  <a:pt x="0" y="0"/>
                </a:lnTo>
                <a:lnTo>
                  <a:pt x="0" y="178307"/>
                </a:lnTo>
                <a:lnTo>
                  <a:pt x="9143999" y="178307"/>
                </a:lnTo>
                <a:lnTo>
                  <a:pt x="9143999" y="0"/>
                </a:lnTo>
                <a:close/>
              </a:path>
            </a:pathLst>
          </a:custGeom>
          <a:solidFill>
            <a:srgbClr val="FFDC21"/>
          </a:solidFill>
        </p:spPr>
        <p:txBody>
          <a:bodyPr wrap="square" lIns="0" tIns="0" rIns="0" bIns="0" rtlCol="0"/>
          <a:lstStyle/>
          <a:p>
            <a:endParaRPr/>
          </a:p>
        </p:txBody>
      </p:sp>
      <p:sp>
        <p:nvSpPr>
          <p:cNvPr id="5" name="object 5"/>
          <p:cNvSpPr txBox="1">
            <a:spLocks noGrp="1"/>
          </p:cNvSpPr>
          <p:nvPr>
            <p:ph type="title"/>
          </p:nvPr>
        </p:nvSpPr>
        <p:spPr>
          <a:xfrm>
            <a:off x="1302766" y="1288237"/>
            <a:ext cx="6539865" cy="726440"/>
          </a:xfrm>
          <a:prstGeom prst="rect">
            <a:avLst/>
          </a:prstGeom>
        </p:spPr>
        <p:txBody>
          <a:bodyPr vert="horz" wrap="square" lIns="0" tIns="12065" rIns="0" bIns="0" rtlCol="0">
            <a:spAutoFit/>
          </a:bodyPr>
          <a:lstStyle/>
          <a:p>
            <a:pPr marL="12700">
              <a:lnSpc>
                <a:spcPct val="100000"/>
              </a:lnSpc>
              <a:spcBef>
                <a:spcPts val="95"/>
              </a:spcBef>
            </a:pPr>
            <a:r>
              <a:rPr sz="4600" spc="-5" dirty="0">
                <a:solidFill>
                  <a:srgbClr val="FFDE01"/>
                </a:solidFill>
                <a:latin typeface="Helvetica"/>
                <a:cs typeface="Helvetica"/>
              </a:rPr>
              <a:t>EMRP Division</a:t>
            </a:r>
            <a:r>
              <a:rPr sz="4600" spc="-95" dirty="0">
                <a:solidFill>
                  <a:srgbClr val="FFDE01"/>
                </a:solidFill>
                <a:latin typeface="Helvetica"/>
                <a:cs typeface="Helvetica"/>
              </a:rPr>
              <a:t> </a:t>
            </a:r>
            <a:r>
              <a:rPr lang="it-IT" sz="4600" spc="-5" dirty="0">
                <a:solidFill>
                  <a:srgbClr val="FFDE01"/>
                </a:solidFill>
                <a:latin typeface="Helvetica"/>
                <a:cs typeface="Helvetica"/>
              </a:rPr>
              <a:t>M</a:t>
            </a:r>
            <a:r>
              <a:rPr sz="4600" spc="-5" dirty="0" err="1">
                <a:solidFill>
                  <a:srgbClr val="FFDE01"/>
                </a:solidFill>
                <a:latin typeface="Helvetica"/>
                <a:cs typeface="Helvetica"/>
              </a:rPr>
              <a:t>eeting</a:t>
            </a:r>
            <a:endParaRPr sz="4600" dirty="0">
              <a:latin typeface="Helvetica"/>
              <a:cs typeface="Helvetica"/>
            </a:endParaRPr>
          </a:p>
        </p:txBody>
      </p:sp>
      <p:sp>
        <p:nvSpPr>
          <p:cNvPr id="6" name="object 6"/>
          <p:cNvSpPr txBox="1"/>
          <p:nvPr/>
        </p:nvSpPr>
        <p:spPr>
          <a:xfrm>
            <a:off x="1302766" y="2185544"/>
            <a:ext cx="6317235" cy="843821"/>
          </a:xfrm>
          <a:prstGeom prst="rect">
            <a:avLst/>
          </a:prstGeom>
        </p:spPr>
        <p:txBody>
          <a:bodyPr vert="horz" wrap="square" lIns="0" tIns="165100" rIns="0" bIns="0" rtlCol="0">
            <a:spAutoFit/>
          </a:bodyPr>
          <a:lstStyle/>
          <a:p>
            <a:pPr marL="12700" algn="ctr">
              <a:lnSpc>
                <a:spcPct val="100000"/>
              </a:lnSpc>
              <a:spcBef>
                <a:spcPts val="1300"/>
              </a:spcBef>
            </a:pPr>
            <a:r>
              <a:rPr sz="2200" b="1" spc="-5" dirty="0">
                <a:solidFill>
                  <a:srgbClr val="FFDE01"/>
                </a:solidFill>
                <a:latin typeface="Helvetica"/>
                <a:cs typeface="Helvetica"/>
              </a:rPr>
              <a:t>Fabio</a:t>
            </a:r>
            <a:r>
              <a:rPr sz="2200" b="1" spc="20" dirty="0">
                <a:solidFill>
                  <a:srgbClr val="FFDE01"/>
                </a:solidFill>
                <a:latin typeface="Helvetica"/>
                <a:cs typeface="Helvetica"/>
              </a:rPr>
              <a:t> </a:t>
            </a:r>
            <a:r>
              <a:rPr sz="2200" b="1" spc="-5" dirty="0" err="1">
                <a:solidFill>
                  <a:srgbClr val="FFDE01"/>
                </a:solidFill>
                <a:latin typeface="Helvetica"/>
                <a:cs typeface="Helvetica"/>
              </a:rPr>
              <a:t>Florindo</a:t>
            </a:r>
            <a:r>
              <a:rPr lang="it-IT" sz="2200" b="1" spc="-5" dirty="0">
                <a:solidFill>
                  <a:srgbClr val="FFDE01"/>
                </a:solidFill>
                <a:latin typeface="Helvetica"/>
                <a:cs typeface="Helvetica"/>
              </a:rPr>
              <a:t>, Eric Font, Sergio Vinciguerra, George </a:t>
            </a:r>
            <a:r>
              <a:rPr lang="it-IT" sz="2200" b="1" spc="-5" dirty="0" err="1">
                <a:solidFill>
                  <a:srgbClr val="FFDE01"/>
                </a:solidFill>
                <a:latin typeface="Helvetica"/>
                <a:cs typeface="Helvetica"/>
              </a:rPr>
              <a:t>Balasis</a:t>
            </a:r>
            <a:r>
              <a:rPr lang="it-IT" sz="2200" b="1" spc="-5" dirty="0">
                <a:solidFill>
                  <a:srgbClr val="FFDE01"/>
                </a:solidFill>
                <a:latin typeface="Helvetica"/>
                <a:cs typeface="Helvetica"/>
              </a:rPr>
              <a:t> and Anita Di Chiara</a:t>
            </a:r>
          </a:p>
        </p:txBody>
      </p:sp>
      <p:sp>
        <p:nvSpPr>
          <p:cNvPr id="7" name="object 7"/>
          <p:cNvSpPr txBox="1"/>
          <p:nvPr/>
        </p:nvSpPr>
        <p:spPr>
          <a:xfrm>
            <a:off x="2381250" y="6184798"/>
            <a:ext cx="437896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DE01"/>
                </a:solidFill>
                <a:latin typeface="Helvetica"/>
                <a:cs typeface="Helvetica"/>
              </a:rPr>
              <a:t>Meetings | Publications | Outreach |</a:t>
            </a:r>
            <a:r>
              <a:rPr sz="1600" spc="35" dirty="0">
                <a:solidFill>
                  <a:srgbClr val="FFDE01"/>
                </a:solidFill>
                <a:latin typeface="Helvetica"/>
                <a:cs typeface="Helvetica"/>
              </a:rPr>
              <a:t> </a:t>
            </a:r>
            <a:r>
              <a:rPr sz="1600" spc="-15" dirty="0">
                <a:solidFill>
                  <a:srgbClr val="FFDE01"/>
                </a:solidFill>
                <a:latin typeface="Helvetica"/>
                <a:cs typeface="Helvetica"/>
                <a:hlinkClick r:id="rId3"/>
              </a:rPr>
              <a:t>www.egu.eu</a:t>
            </a:r>
            <a:endParaRPr sz="1600">
              <a:latin typeface="Helvetica"/>
              <a:cs typeface="Helvetica"/>
            </a:endParaRPr>
          </a:p>
        </p:txBody>
      </p:sp>
      <p:sp>
        <p:nvSpPr>
          <p:cNvPr id="8" name="object 8"/>
          <p:cNvSpPr/>
          <p:nvPr/>
        </p:nvSpPr>
        <p:spPr>
          <a:xfrm>
            <a:off x="2340101" y="6072378"/>
            <a:ext cx="4465320" cy="0"/>
          </a:xfrm>
          <a:custGeom>
            <a:avLst/>
            <a:gdLst/>
            <a:ahLst/>
            <a:cxnLst/>
            <a:rect l="l" t="t" r="r" b="b"/>
            <a:pathLst>
              <a:path w="4465320">
                <a:moveTo>
                  <a:pt x="0" y="0"/>
                </a:moveTo>
                <a:lnTo>
                  <a:pt x="4465320" y="0"/>
                </a:lnTo>
              </a:path>
            </a:pathLst>
          </a:custGeom>
          <a:ln w="25908">
            <a:solidFill>
              <a:srgbClr val="FDDE01"/>
            </a:solidFill>
          </a:ln>
        </p:spPr>
        <p:txBody>
          <a:bodyPr wrap="square" lIns="0" tIns="0" rIns="0" bIns="0" rtlCol="0"/>
          <a:lstStyle/>
          <a:p>
            <a:endParaRPr/>
          </a:p>
        </p:txBody>
      </p:sp>
      <p:sp>
        <p:nvSpPr>
          <p:cNvPr id="9" name="object 9"/>
          <p:cNvSpPr txBox="1"/>
          <p:nvPr/>
        </p:nvSpPr>
        <p:spPr>
          <a:xfrm>
            <a:off x="1880903" y="3429000"/>
            <a:ext cx="5379653" cy="961802"/>
          </a:xfrm>
          <a:prstGeom prst="rect">
            <a:avLst/>
          </a:prstGeom>
        </p:spPr>
        <p:txBody>
          <a:bodyPr vert="horz" wrap="square" lIns="0" tIns="12700" rIns="0" bIns="0" rtlCol="0">
            <a:spAutoFit/>
          </a:bodyPr>
          <a:lstStyle/>
          <a:p>
            <a:pPr marL="12700" algn="ctr">
              <a:spcBef>
                <a:spcPts val="100"/>
              </a:spcBef>
            </a:pPr>
            <a:r>
              <a:rPr lang="en-US" sz="2000" spc="-10" dirty="0">
                <a:solidFill>
                  <a:srgbClr val="FFFFFF"/>
                </a:solidFill>
                <a:latin typeface="Helvetica"/>
                <a:cs typeface="Helvetica"/>
              </a:rPr>
              <a:t>Sharing Geosciences online</a:t>
            </a:r>
          </a:p>
          <a:p>
            <a:pPr marL="12700" algn="ctr">
              <a:spcBef>
                <a:spcPts val="100"/>
              </a:spcBef>
            </a:pPr>
            <a:r>
              <a:rPr lang="en-US" sz="2000" spc="-10" dirty="0">
                <a:solidFill>
                  <a:srgbClr val="FFFFFF"/>
                </a:solidFill>
                <a:latin typeface="Helvetica"/>
                <a:cs typeface="Helvetica"/>
              </a:rPr>
              <a:t>Wed, 06 May, </a:t>
            </a:r>
          </a:p>
          <a:p>
            <a:pPr marL="12700" algn="ctr">
              <a:spcBef>
                <a:spcPts val="100"/>
              </a:spcBef>
            </a:pPr>
            <a:r>
              <a:rPr lang="en-US" sz="2000" spc="-10" dirty="0">
                <a:solidFill>
                  <a:srgbClr val="FFFFFF"/>
                </a:solidFill>
                <a:latin typeface="Helvetica"/>
                <a:cs typeface="Helvetica"/>
              </a:rPr>
              <a:t>12:45–13:45 (chat)</a:t>
            </a:r>
            <a:endParaRPr sz="2000" dirty="0">
              <a:latin typeface="Helvetica"/>
              <a:cs typeface="Helvetica"/>
            </a:endParaRPr>
          </a:p>
        </p:txBody>
      </p:sp>
      <p:sp>
        <p:nvSpPr>
          <p:cNvPr id="10" name="object 10"/>
          <p:cNvSpPr/>
          <p:nvPr/>
        </p:nvSpPr>
        <p:spPr>
          <a:xfrm>
            <a:off x="4114800" y="3276600"/>
            <a:ext cx="807720" cy="0"/>
          </a:xfrm>
          <a:custGeom>
            <a:avLst/>
            <a:gdLst/>
            <a:ahLst/>
            <a:cxnLst/>
            <a:rect l="l" t="t" r="r" b="b"/>
            <a:pathLst>
              <a:path w="807720">
                <a:moveTo>
                  <a:pt x="0" y="0"/>
                </a:moveTo>
                <a:lnTo>
                  <a:pt x="807720" y="0"/>
                </a:lnTo>
              </a:path>
            </a:pathLst>
          </a:custGeom>
          <a:ln w="25908">
            <a:solidFill>
              <a:srgbClr val="FDDE01"/>
            </a:solidFill>
          </a:ln>
        </p:spPr>
        <p:txBody>
          <a:bodyPr wrap="square" lIns="0" tIns="0" rIns="0" bIns="0" rtlCol="0"/>
          <a:lstStyle/>
          <a:p>
            <a:endParaRPr/>
          </a:p>
        </p:txBody>
      </p:sp>
      <p:sp>
        <p:nvSpPr>
          <p:cNvPr id="11" name="object 11"/>
          <p:cNvSpPr/>
          <p:nvPr/>
        </p:nvSpPr>
        <p:spPr>
          <a:xfrm>
            <a:off x="3307079" y="4696967"/>
            <a:ext cx="2529840" cy="110794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8345" y="2102611"/>
            <a:ext cx="3609975" cy="482600"/>
          </a:xfrm>
          <a:prstGeom prst="rect">
            <a:avLst/>
          </a:prstGeom>
        </p:spPr>
        <p:txBody>
          <a:bodyPr vert="horz" wrap="square" lIns="0" tIns="12700" rIns="0" bIns="0" rtlCol="0">
            <a:spAutoFit/>
          </a:bodyPr>
          <a:lstStyle/>
          <a:p>
            <a:pPr marL="12700">
              <a:lnSpc>
                <a:spcPct val="100000"/>
              </a:lnSpc>
              <a:spcBef>
                <a:spcPts val="100"/>
              </a:spcBef>
            </a:pPr>
            <a:r>
              <a:rPr sz="3000" dirty="0"/>
              <a:t>Main EGU</a:t>
            </a:r>
            <a:r>
              <a:rPr sz="3000" spc="-175" dirty="0"/>
              <a:t> </a:t>
            </a:r>
            <a:r>
              <a:rPr sz="3000" spc="-5" dirty="0"/>
              <a:t>Activities</a:t>
            </a:r>
            <a:endParaRPr sz="3000" dirty="0"/>
          </a:p>
        </p:txBody>
      </p:sp>
      <p:sp>
        <p:nvSpPr>
          <p:cNvPr id="3" name="object 3"/>
          <p:cNvSpPr txBox="1"/>
          <p:nvPr/>
        </p:nvSpPr>
        <p:spPr>
          <a:xfrm>
            <a:off x="459740" y="2848762"/>
            <a:ext cx="7734808" cy="1912062"/>
          </a:xfrm>
          <a:prstGeom prst="rect">
            <a:avLst/>
          </a:prstGeom>
        </p:spPr>
        <p:txBody>
          <a:bodyPr vert="horz" wrap="square" lIns="0" tIns="97790" rIns="0" bIns="0" rtlCol="0">
            <a:spAutoFit/>
          </a:bodyPr>
          <a:lstStyle/>
          <a:p>
            <a:pPr marL="355600" indent="-342900">
              <a:lnSpc>
                <a:spcPct val="100000"/>
              </a:lnSpc>
              <a:spcBef>
                <a:spcPts val="670"/>
              </a:spcBef>
              <a:buChar char="•"/>
              <a:tabLst>
                <a:tab pos="354965" algn="l"/>
                <a:tab pos="355600" algn="l"/>
              </a:tabLst>
            </a:pPr>
            <a:r>
              <a:rPr lang="en-US" sz="2800" spc="-10" dirty="0">
                <a:latin typeface="Arial"/>
                <a:cs typeface="Arial"/>
              </a:rPr>
              <a:t>Awards (no OSPP prize this year and Medal lectures during #EGU21 (when we’ll have double)</a:t>
            </a:r>
            <a:endParaRPr lang="en-US" sz="2800" dirty="0">
              <a:latin typeface="Arial"/>
              <a:cs typeface="Arial"/>
            </a:endParaRPr>
          </a:p>
          <a:p>
            <a:pPr marL="355600" indent="-342900">
              <a:lnSpc>
                <a:spcPct val="100000"/>
              </a:lnSpc>
              <a:spcBef>
                <a:spcPts val="675"/>
              </a:spcBef>
              <a:buChar char="•"/>
              <a:tabLst>
                <a:tab pos="354965" algn="l"/>
                <a:tab pos="355600" algn="l"/>
              </a:tabLst>
            </a:pPr>
            <a:r>
              <a:rPr lang="en-US" sz="2800" dirty="0">
                <a:latin typeface="Arial"/>
                <a:cs typeface="Arial"/>
              </a:rPr>
              <a:t>Outreach and</a:t>
            </a:r>
            <a:r>
              <a:rPr lang="en-US" sz="2800" spc="10" dirty="0">
                <a:latin typeface="Arial"/>
                <a:cs typeface="Arial"/>
              </a:rPr>
              <a:t> </a:t>
            </a:r>
            <a:r>
              <a:rPr lang="en-US" sz="2800" dirty="0">
                <a:latin typeface="Arial"/>
                <a:cs typeface="Arial"/>
              </a:rPr>
              <a:t>Education</a:t>
            </a:r>
          </a:p>
        </p:txBody>
      </p:sp>
      <p:sp>
        <p:nvSpPr>
          <p:cNvPr id="4" name="object 4"/>
          <p:cNvSpPr txBox="1"/>
          <p:nvPr/>
        </p:nvSpPr>
        <p:spPr>
          <a:xfrm>
            <a:off x="2057400" y="477392"/>
            <a:ext cx="5848350" cy="391160"/>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0071BB"/>
                </a:solidFill>
                <a:latin typeface="Arial"/>
                <a:cs typeface="Arial"/>
              </a:rPr>
              <a:t>3. </a:t>
            </a:r>
            <a:r>
              <a:rPr sz="2400" b="1" spc="-5" dirty="0">
                <a:solidFill>
                  <a:srgbClr val="0071BB"/>
                </a:solidFill>
                <a:latin typeface="Arial"/>
                <a:cs typeface="Arial"/>
              </a:rPr>
              <a:t>Report </a:t>
            </a:r>
            <a:r>
              <a:rPr sz="2400" b="1" dirty="0">
                <a:solidFill>
                  <a:srgbClr val="0071BB"/>
                </a:solidFill>
                <a:latin typeface="Arial"/>
                <a:cs typeface="Arial"/>
              </a:rPr>
              <a:t>on EGU and Division</a:t>
            </a:r>
            <a:r>
              <a:rPr sz="2400" b="1" spc="-100" dirty="0">
                <a:solidFill>
                  <a:srgbClr val="0071BB"/>
                </a:solidFill>
                <a:latin typeface="Arial"/>
                <a:cs typeface="Arial"/>
              </a:rPr>
              <a:t> </a:t>
            </a:r>
            <a:r>
              <a:rPr sz="2400" b="1" spc="-5" dirty="0">
                <a:solidFill>
                  <a:srgbClr val="0071BB"/>
                </a:solidFill>
                <a:latin typeface="Arial"/>
                <a:cs typeface="Arial"/>
              </a:rPr>
              <a:t>Activities</a:t>
            </a:r>
            <a:endParaRPr sz="2400" dirty="0">
              <a:latin typeface="Arial"/>
              <a:cs typeface="Arial"/>
            </a:endParaRPr>
          </a:p>
        </p:txBody>
      </p:sp>
      <p:sp>
        <p:nvSpPr>
          <p:cNvPr id="5" name="object 4">
            <a:extLst>
              <a:ext uri="{FF2B5EF4-FFF2-40B4-BE49-F238E27FC236}">
                <a16:creationId xmlns:a16="http://schemas.microsoft.com/office/drawing/2014/main" id="{2DBFE35A-C39A-F348-9B94-8BF8B7061F59}"/>
              </a:ext>
            </a:extLst>
          </p:cNvPr>
          <p:cNvSpPr/>
          <p:nvPr/>
        </p:nvSpPr>
        <p:spPr>
          <a:xfrm>
            <a:off x="7956804" y="228600"/>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118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970264" y="6679690"/>
            <a:ext cx="173990" cy="178435"/>
          </a:xfrm>
          <a:custGeom>
            <a:avLst/>
            <a:gdLst/>
            <a:ahLst/>
            <a:cxnLst/>
            <a:rect l="l" t="t" r="r" b="b"/>
            <a:pathLst>
              <a:path w="173990" h="178434">
                <a:moveTo>
                  <a:pt x="0" y="178307"/>
                </a:moveTo>
                <a:lnTo>
                  <a:pt x="173735" y="178307"/>
                </a:lnTo>
                <a:lnTo>
                  <a:pt x="173735" y="0"/>
                </a:lnTo>
                <a:lnTo>
                  <a:pt x="0" y="0"/>
                </a:lnTo>
                <a:lnTo>
                  <a:pt x="0" y="178307"/>
                </a:lnTo>
                <a:close/>
              </a:path>
            </a:pathLst>
          </a:custGeom>
          <a:solidFill>
            <a:srgbClr val="FFDC21"/>
          </a:solidFill>
        </p:spPr>
        <p:txBody>
          <a:bodyPr wrap="square" lIns="0" tIns="0" rIns="0" bIns="0" rtlCol="0"/>
          <a:lstStyle/>
          <a:p>
            <a:endParaRPr/>
          </a:p>
        </p:txBody>
      </p:sp>
      <p:sp>
        <p:nvSpPr>
          <p:cNvPr id="5" name="object 5"/>
          <p:cNvSpPr/>
          <p:nvPr/>
        </p:nvSpPr>
        <p:spPr>
          <a:xfrm>
            <a:off x="3047" y="6679690"/>
            <a:ext cx="683260" cy="178435"/>
          </a:xfrm>
          <a:custGeom>
            <a:avLst/>
            <a:gdLst/>
            <a:ahLst/>
            <a:cxnLst/>
            <a:rect l="l" t="t" r="r" b="b"/>
            <a:pathLst>
              <a:path w="683260" h="178434">
                <a:moveTo>
                  <a:pt x="0" y="178307"/>
                </a:moveTo>
                <a:lnTo>
                  <a:pt x="682752" y="178307"/>
                </a:lnTo>
                <a:lnTo>
                  <a:pt x="682752" y="0"/>
                </a:lnTo>
                <a:lnTo>
                  <a:pt x="0" y="0"/>
                </a:lnTo>
                <a:lnTo>
                  <a:pt x="0" y="178307"/>
                </a:lnTo>
                <a:close/>
              </a:path>
            </a:pathLst>
          </a:custGeom>
          <a:solidFill>
            <a:srgbClr val="FFDC21"/>
          </a:solidFill>
        </p:spPr>
        <p:txBody>
          <a:bodyPr wrap="square" lIns="0" tIns="0" rIns="0" bIns="0" rtlCol="0"/>
          <a:lstStyle/>
          <a:p>
            <a:endParaRPr/>
          </a:p>
        </p:txBody>
      </p:sp>
      <p:sp>
        <p:nvSpPr>
          <p:cNvPr id="6" name="object 6"/>
          <p:cNvSpPr/>
          <p:nvPr/>
        </p:nvSpPr>
        <p:spPr>
          <a:xfrm>
            <a:off x="358140" y="303275"/>
            <a:ext cx="1746504" cy="763524"/>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228600" y="1610924"/>
            <a:ext cx="8915399" cy="4866076"/>
          </a:xfrm>
          <a:prstGeom prst="rect">
            <a:avLst/>
          </a:prstGeom>
        </p:spPr>
        <p:txBody>
          <a:bodyPr vert="horz" wrap="square" lIns="0" tIns="13335" rIns="0" bIns="0" rtlCol="0">
            <a:spAutoFit/>
          </a:bodyPr>
          <a:lstStyle/>
          <a:p>
            <a:pPr marL="12700">
              <a:lnSpc>
                <a:spcPct val="100000"/>
              </a:lnSpc>
              <a:spcBef>
                <a:spcPts val="105"/>
              </a:spcBef>
            </a:pPr>
            <a:r>
              <a:rPr b="1" spc="-5" dirty="0">
                <a:latin typeface="Arial"/>
                <a:cs typeface="Arial"/>
              </a:rPr>
              <a:t>Awards</a:t>
            </a:r>
            <a:r>
              <a:rPr b="1" spc="-50" dirty="0">
                <a:latin typeface="Arial"/>
                <a:cs typeface="Arial"/>
              </a:rPr>
              <a:t> </a:t>
            </a:r>
            <a:r>
              <a:rPr b="1" dirty="0">
                <a:latin typeface="Arial"/>
                <a:cs typeface="Arial"/>
              </a:rPr>
              <a:t>Committee</a:t>
            </a:r>
            <a:r>
              <a:rPr lang="it-IT" b="1" dirty="0">
                <a:latin typeface="Arial"/>
                <a:cs typeface="Arial"/>
              </a:rPr>
              <a:t> </a:t>
            </a:r>
            <a:r>
              <a:rPr lang="it-IT" i="1" dirty="0"/>
              <a:t>Chair: </a:t>
            </a:r>
            <a:r>
              <a:rPr lang="it-IT" i="1" dirty="0" err="1"/>
              <a:t>Özgür</a:t>
            </a:r>
            <a:r>
              <a:rPr lang="it-IT" i="1" dirty="0"/>
              <a:t> </a:t>
            </a:r>
            <a:r>
              <a:rPr lang="it-IT" i="1" dirty="0" err="1"/>
              <a:t>Karatekin</a:t>
            </a:r>
            <a:r>
              <a:rPr lang="it-IT" i="1" dirty="0"/>
              <a:t> (</a:t>
            </a:r>
            <a:r>
              <a:rPr lang="it-IT" i="1" dirty="0">
                <a:hlinkClick r:id="rId3"/>
              </a:rPr>
              <a:t>awards-medals@egu.eu</a:t>
            </a:r>
            <a:r>
              <a:rPr lang="it-IT" i="1" dirty="0"/>
              <a:t>) </a:t>
            </a:r>
            <a:endParaRPr i="1" dirty="0">
              <a:latin typeface="Arial"/>
              <a:cs typeface="Arial"/>
            </a:endParaRPr>
          </a:p>
          <a:p>
            <a:pPr marL="12700" marR="708660">
              <a:lnSpc>
                <a:spcPct val="100000"/>
              </a:lnSpc>
              <a:spcBef>
                <a:spcPts val="10"/>
              </a:spcBef>
            </a:pPr>
            <a:r>
              <a:rPr sz="1600" spc="-5" dirty="0">
                <a:latin typeface="Arial"/>
                <a:cs typeface="Arial"/>
              </a:rPr>
              <a:t>Coordinates </a:t>
            </a:r>
            <a:r>
              <a:rPr sz="1600" dirty="0">
                <a:latin typeface="Arial"/>
                <a:cs typeface="Arial"/>
              </a:rPr>
              <a:t>EGU </a:t>
            </a:r>
            <a:r>
              <a:rPr sz="1600" spc="-5" dirty="0">
                <a:latin typeface="Arial"/>
                <a:cs typeface="Arial"/>
              </a:rPr>
              <a:t>medal </a:t>
            </a:r>
            <a:r>
              <a:rPr sz="1600" dirty="0">
                <a:latin typeface="Arial"/>
                <a:cs typeface="Arial"/>
              </a:rPr>
              <a:t>committees </a:t>
            </a:r>
            <a:r>
              <a:rPr sz="1600" spc="-5" dirty="0">
                <a:latin typeface="Arial"/>
                <a:cs typeface="Arial"/>
              </a:rPr>
              <a:t>and proposes medal recipients </a:t>
            </a:r>
            <a:r>
              <a:rPr sz="1600" dirty="0">
                <a:latin typeface="Arial"/>
                <a:cs typeface="Arial"/>
              </a:rPr>
              <a:t>to </a:t>
            </a:r>
            <a:r>
              <a:rPr sz="1600" spc="-5" dirty="0">
                <a:latin typeface="Arial"/>
                <a:cs typeface="Arial"/>
              </a:rPr>
              <a:t>the  Council</a:t>
            </a:r>
            <a:endParaRPr sz="1600" dirty="0">
              <a:latin typeface="Arial"/>
              <a:cs typeface="Arial"/>
            </a:endParaRPr>
          </a:p>
          <a:p>
            <a:pPr marL="12700">
              <a:lnSpc>
                <a:spcPts val="2390"/>
              </a:lnSpc>
            </a:pPr>
            <a:r>
              <a:rPr b="1" dirty="0">
                <a:latin typeface="Arial"/>
                <a:cs typeface="Arial"/>
              </a:rPr>
              <a:t>Education</a:t>
            </a:r>
            <a:r>
              <a:rPr b="1" spc="-25" dirty="0">
                <a:latin typeface="Arial"/>
                <a:cs typeface="Arial"/>
              </a:rPr>
              <a:t> </a:t>
            </a:r>
            <a:r>
              <a:rPr b="1" dirty="0">
                <a:latin typeface="Arial"/>
                <a:cs typeface="Arial"/>
              </a:rPr>
              <a:t>Committee</a:t>
            </a:r>
            <a:r>
              <a:rPr lang="it-IT" b="1" dirty="0">
                <a:latin typeface="Arial"/>
                <a:cs typeface="Arial"/>
              </a:rPr>
              <a:t> </a:t>
            </a:r>
            <a:r>
              <a:rPr lang="it-IT" i="1" dirty="0"/>
              <a:t>Chair: Chris King (</a:t>
            </a:r>
            <a:r>
              <a:rPr lang="it-IT" i="1" dirty="0">
                <a:hlinkClick r:id="rId4"/>
              </a:rPr>
              <a:t>education@egu.eu</a:t>
            </a:r>
            <a:r>
              <a:rPr lang="it-IT" i="1" dirty="0"/>
              <a:t>) </a:t>
            </a:r>
            <a:endParaRPr i="1" dirty="0">
              <a:latin typeface="Arial"/>
              <a:cs typeface="Arial"/>
            </a:endParaRPr>
          </a:p>
          <a:p>
            <a:pPr marL="12700">
              <a:lnSpc>
                <a:spcPts val="2155"/>
              </a:lnSpc>
              <a:spcBef>
                <a:spcPts val="10"/>
              </a:spcBef>
            </a:pPr>
            <a:r>
              <a:rPr sz="1600" spc="-5" dirty="0">
                <a:latin typeface="Arial"/>
                <a:cs typeface="Arial"/>
              </a:rPr>
              <a:t>Coordinates </a:t>
            </a:r>
            <a:r>
              <a:rPr sz="1600" dirty="0">
                <a:latin typeface="Arial"/>
                <a:cs typeface="Arial"/>
              </a:rPr>
              <a:t>the EGU </a:t>
            </a:r>
            <a:r>
              <a:rPr sz="1600" spc="-5" dirty="0">
                <a:latin typeface="Arial"/>
                <a:cs typeface="Arial"/>
              </a:rPr>
              <a:t>activities related </a:t>
            </a:r>
            <a:r>
              <a:rPr sz="1600" dirty="0">
                <a:latin typeface="Arial"/>
                <a:cs typeface="Arial"/>
              </a:rPr>
              <a:t>to </a:t>
            </a:r>
            <a:r>
              <a:rPr sz="1600" spc="-5" dirty="0">
                <a:latin typeface="Arial"/>
                <a:cs typeface="Arial"/>
              </a:rPr>
              <a:t>secondary and tertiary</a:t>
            </a:r>
            <a:r>
              <a:rPr sz="1600" spc="75" dirty="0">
                <a:latin typeface="Arial"/>
                <a:cs typeface="Arial"/>
              </a:rPr>
              <a:t> </a:t>
            </a:r>
            <a:r>
              <a:rPr sz="1600" spc="-5" dirty="0">
                <a:latin typeface="Arial"/>
                <a:cs typeface="Arial"/>
              </a:rPr>
              <a:t>education</a:t>
            </a:r>
            <a:endParaRPr sz="1600" dirty="0">
              <a:latin typeface="Arial"/>
              <a:cs typeface="Arial"/>
            </a:endParaRPr>
          </a:p>
          <a:p>
            <a:pPr marL="12700">
              <a:lnSpc>
                <a:spcPts val="2395"/>
              </a:lnSpc>
            </a:pPr>
            <a:r>
              <a:rPr b="1" dirty="0">
                <a:latin typeface="Arial"/>
                <a:cs typeface="Arial"/>
              </a:rPr>
              <a:t>Finance</a:t>
            </a:r>
            <a:r>
              <a:rPr b="1" spc="-25" dirty="0">
                <a:latin typeface="Arial"/>
                <a:cs typeface="Arial"/>
              </a:rPr>
              <a:t> </a:t>
            </a:r>
            <a:r>
              <a:rPr b="1" dirty="0">
                <a:latin typeface="Arial"/>
                <a:cs typeface="Arial"/>
              </a:rPr>
              <a:t>Committee</a:t>
            </a:r>
            <a:r>
              <a:rPr lang="it-IT" b="1" dirty="0">
                <a:latin typeface="Arial"/>
                <a:cs typeface="Arial"/>
              </a:rPr>
              <a:t> </a:t>
            </a:r>
            <a:r>
              <a:rPr lang="it-IT" i="1" dirty="0"/>
              <a:t>Chair: </a:t>
            </a:r>
            <a:r>
              <a:rPr lang="it-IT" i="1" dirty="0" err="1"/>
              <a:t>Patric</a:t>
            </a:r>
            <a:r>
              <a:rPr lang="it-IT" i="1" dirty="0"/>
              <a:t> Jacobs (</a:t>
            </a:r>
            <a:r>
              <a:rPr lang="it-IT" i="1" dirty="0">
                <a:hlinkClick r:id="rId5"/>
              </a:rPr>
              <a:t>treasurer@egu.eu</a:t>
            </a:r>
            <a:r>
              <a:rPr lang="it-IT" i="1" dirty="0"/>
              <a:t>) </a:t>
            </a:r>
            <a:endParaRPr i="1" dirty="0">
              <a:latin typeface="Arial"/>
              <a:cs typeface="Arial"/>
            </a:endParaRPr>
          </a:p>
          <a:p>
            <a:pPr marL="12700">
              <a:lnSpc>
                <a:spcPts val="2155"/>
              </a:lnSpc>
              <a:spcBef>
                <a:spcPts val="5"/>
              </a:spcBef>
            </a:pPr>
            <a:r>
              <a:rPr sz="1600" spc="-5" dirty="0">
                <a:latin typeface="Arial"/>
                <a:cs typeface="Arial"/>
              </a:rPr>
              <a:t>Coordinates </a:t>
            </a:r>
            <a:r>
              <a:rPr sz="1600" dirty="0">
                <a:latin typeface="Arial"/>
                <a:cs typeface="Arial"/>
              </a:rPr>
              <a:t>EGU </a:t>
            </a:r>
            <a:r>
              <a:rPr sz="1600" spc="-5" dirty="0">
                <a:latin typeface="Arial"/>
                <a:cs typeface="Arial"/>
              </a:rPr>
              <a:t>finances and proposes budget </a:t>
            </a:r>
            <a:r>
              <a:rPr sz="1600" dirty="0">
                <a:latin typeface="Arial"/>
                <a:cs typeface="Arial"/>
              </a:rPr>
              <a:t>to </a:t>
            </a:r>
            <a:r>
              <a:rPr sz="1600" spc="-5" dirty="0">
                <a:latin typeface="Arial"/>
                <a:cs typeface="Arial"/>
              </a:rPr>
              <a:t>the</a:t>
            </a:r>
            <a:r>
              <a:rPr sz="1600" spc="70" dirty="0">
                <a:latin typeface="Arial"/>
                <a:cs typeface="Arial"/>
              </a:rPr>
              <a:t> </a:t>
            </a:r>
            <a:r>
              <a:rPr sz="1600" spc="-5" dirty="0">
                <a:latin typeface="Arial"/>
                <a:cs typeface="Arial"/>
              </a:rPr>
              <a:t>Council</a:t>
            </a:r>
            <a:endParaRPr sz="1600" dirty="0">
              <a:latin typeface="Arial"/>
              <a:cs typeface="Arial"/>
            </a:endParaRPr>
          </a:p>
          <a:p>
            <a:pPr marL="12700">
              <a:lnSpc>
                <a:spcPts val="2395"/>
              </a:lnSpc>
            </a:pPr>
            <a:r>
              <a:rPr b="1" dirty="0">
                <a:latin typeface="Arial"/>
                <a:cs typeface="Arial"/>
              </a:rPr>
              <a:t>Nominations</a:t>
            </a:r>
            <a:r>
              <a:rPr b="1" spc="-35" dirty="0">
                <a:latin typeface="Arial"/>
                <a:cs typeface="Arial"/>
              </a:rPr>
              <a:t> </a:t>
            </a:r>
            <a:r>
              <a:rPr b="1" dirty="0">
                <a:latin typeface="Arial"/>
                <a:cs typeface="Arial"/>
              </a:rPr>
              <a:t>Committee</a:t>
            </a:r>
            <a:r>
              <a:rPr lang="it-IT" dirty="0"/>
              <a:t> </a:t>
            </a:r>
          </a:p>
          <a:p>
            <a:pPr marL="12700">
              <a:lnSpc>
                <a:spcPts val="2395"/>
              </a:lnSpc>
            </a:pPr>
            <a:r>
              <a:rPr sz="1600" spc="-5" dirty="0">
                <a:latin typeface="Arial"/>
                <a:cs typeface="Arial"/>
              </a:rPr>
              <a:t>Oversees </a:t>
            </a:r>
            <a:r>
              <a:rPr sz="1600" dirty="0">
                <a:latin typeface="Arial"/>
                <a:cs typeface="Arial"/>
              </a:rPr>
              <a:t>the </a:t>
            </a:r>
            <a:r>
              <a:rPr sz="1600" spc="-5" dirty="0">
                <a:latin typeface="Arial"/>
                <a:cs typeface="Arial"/>
              </a:rPr>
              <a:t>various nomination processes related </a:t>
            </a:r>
            <a:r>
              <a:rPr sz="1600" dirty="0">
                <a:latin typeface="Arial"/>
                <a:cs typeface="Arial"/>
              </a:rPr>
              <a:t>to EGU </a:t>
            </a:r>
            <a:r>
              <a:rPr sz="1600" spc="-5" dirty="0">
                <a:latin typeface="Arial"/>
                <a:cs typeface="Arial"/>
              </a:rPr>
              <a:t>elections and</a:t>
            </a:r>
            <a:r>
              <a:rPr sz="1600" spc="110" dirty="0">
                <a:latin typeface="Arial"/>
                <a:cs typeface="Arial"/>
              </a:rPr>
              <a:t> </a:t>
            </a:r>
            <a:r>
              <a:rPr sz="1600" spc="-10" dirty="0">
                <a:latin typeface="Arial"/>
                <a:cs typeface="Arial"/>
              </a:rPr>
              <a:t>awards</a:t>
            </a:r>
            <a:r>
              <a:rPr lang="it-IT" sz="1600" spc="-10" dirty="0">
                <a:latin typeface="Arial"/>
                <a:cs typeface="Arial"/>
              </a:rPr>
              <a:t> </a:t>
            </a:r>
            <a:r>
              <a:rPr sz="1600" spc="-10" dirty="0">
                <a:latin typeface="Arial"/>
                <a:cs typeface="Arial"/>
              </a:rPr>
              <a:t>and</a:t>
            </a:r>
            <a:r>
              <a:rPr sz="1600" dirty="0">
                <a:latin typeface="Arial"/>
                <a:cs typeface="Arial"/>
              </a:rPr>
              <a:t> </a:t>
            </a:r>
            <a:r>
              <a:rPr sz="1600" spc="-5" dirty="0">
                <a:latin typeface="Arial"/>
                <a:cs typeface="Arial"/>
              </a:rPr>
              <a:t>medals</a:t>
            </a:r>
            <a:endParaRPr sz="1600" dirty="0">
              <a:latin typeface="Arial"/>
              <a:cs typeface="Arial"/>
            </a:endParaRPr>
          </a:p>
          <a:p>
            <a:pPr marL="12700">
              <a:lnSpc>
                <a:spcPts val="2395"/>
              </a:lnSpc>
            </a:pPr>
            <a:r>
              <a:rPr b="1" dirty="0">
                <a:latin typeface="Arial"/>
                <a:cs typeface="Arial"/>
              </a:rPr>
              <a:t>Outreach</a:t>
            </a:r>
            <a:r>
              <a:rPr b="1" spc="-40" dirty="0">
                <a:latin typeface="Arial"/>
                <a:cs typeface="Arial"/>
              </a:rPr>
              <a:t> </a:t>
            </a:r>
            <a:r>
              <a:rPr b="1" dirty="0">
                <a:latin typeface="Arial"/>
                <a:cs typeface="Arial"/>
              </a:rPr>
              <a:t>Committee</a:t>
            </a:r>
            <a:r>
              <a:rPr lang="it-IT" b="1" dirty="0">
                <a:latin typeface="Arial"/>
                <a:cs typeface="Arial"/>
              </a:rPr>
              <a:t> </a:t>
            </a:r>
            <a:r>
              <a:rPr lang="it-IT" i="1" dirty="0"/>
              <a:t>Chair: </a:t>
            </a:r>
            <a:r>
              <a:rPr lang="it-IT" i="1" dirty="0">
                <a:hlinkClick r:id="rId6"/>
              </a:rPr>
              <a:t>Mioara Mandea</a:t>
            </a:r>
            <a:r>
              <a:rPr lang="it-IT" i="1" dirty="0"/>
              <a:t> (</a:t>
            </a:r>
            <a:r>
              <a:rPr lang="it-IT" i="1" dirty="0">
                <a:hlinkClick r:id="rId7"/>
              </a:rPr>
              <a:t>outreach@egu.eu</a:t>
            </a:r>
            <a:r>
              <a:rPr lang="it-IT" i="1" dirty="0"/>
              <a:t>) </a:t>
            </a:r>
            <a:endParaRPr i="1" dirty="0">
              <a:latin typeface="Arial"/>
              <a:cs typeface="Arial"/>
            </a:endParaRPr>
          </a:p>
          <a:p>
            <a:pPr marL="12700">
              <a:lnSpc>
                <a:spcPts val="2155"/>
              </a:lnSpc>
              <a:spcBef>
                <a:spcPts val="5"/>
              </a:spcBef>
            </a:pPr>
            <a:r>
              <a:rPr sz="1600" spc="-5" dirty="0">
                <a:latin typeface="Arial"/>
                <a:cs typeface="Arial"/>
              </a:rPr>
              <a:t>Coordinates outreach activities as stipulated by </a:t>
            </a:r>
            <a:r>
              <a:rPr sz="1600" spc="-10" dirty="0">
                <a:latin typeface="Arial"/>
                <a:cs typeface="Arial"/>
              </a:rPr>
              <a:t>By-Laws </a:t>
            </a:r>
            <a:r>
              <a:rPr sz="1600" dirty="0">
                <a:latin typeface="Arial"/>
                <a:cs typeface="Arial"/>
              </a:rPr>
              <a:t>1.5 </a:t>
            </a:r>
            <a:r>
              <a:rPr sz="1600" spc="-5" dirty="0">
                <a:latin typeface="Arial"/>
                <a:cs typeface="Arial"/>
              </a:rPr>
              <a:t>and</a:t>
            </a:r>
            <a:r>
              <a:rPr sz="1600" spc="135" dirty="0">
                <a:latin typeface="Arial"/>
                <a:cs typeface="Arial"/>
              </a:rPr>
              <a:t> </a:t>
            </a:r>
            <a:r>
              <a:rPr sz="1600" spc="-5" dirty="0">
                <a:latin typeface="Arial"/>
                <a:cs typeface="Arial"/>
              </a:rPr>
              <a:t>1.6</a:t>
            </a:r>
            <a:endParaRPr sz="1600" dirty="0">
              <a:latin typeface="Arial"/>
              <a:cs typeface="Arial"/>
            </a:endParaRPr>
          </a:p>
          <a:p>
            <a:pPr marL="12700">
              <a:lnSpc>
                <a:spcPts val="2395"/>
              </a:lnSpc>
            </a:pPr>
            <a:r>
              <a:rPr b="1" dirty="0" err="1">
                <a:latin typeface="Arial"/>
                <a:cs typeface="Arial"/>
              </a:rPr>
              <a:t>Programme</a:t>
            </a:r>
            <a:r>
              <a:rPr b="1" spc="-20" dirty="0">
                <a:latin typeface="Arial"/>
                <a:cs typeface="Arial"/>
              </a:rPr>
              <a:t> </a:t>
            </a:r>
            <a:r>
              <a:rPr b="1" dirty="0">
                <a:latin typeface="Arial"/>
                <a:cs typeface="Arial"/>
              </a:rPr>
              <a:t>Committee</a:t>
            </a:r>
            <a:r>
              <a:rPr lang="it-IT" b="1" dirty="0">
                <a:latin typeface="Arial"/>
                <a:cs typeface="Arial"/>
              </a:rPr>
              <a:t> </a:t>
            </a:r>
            <a:r>
              <a:rPr lang="it-IT" i="1" dirty="0"/>
              <a:t>Chair: </a:t>
            </a:r>
            <a:r>
              <a:rPr lang="it-IT" i="1" dirty="0" err="1"/>
              <a:t>Susanne</a:t>
            </a:r>
            <a:r>
              <a:rPr lang="it-IT" i="1" dirty="0"/>
              <a:t> </a:t>
            </a:r>
            <a:r>
              <a:rPr lang="it-IT" i="1" dirty="0" err="1"/>
              <a:t>Buiter</a:t>
            </a:r>
            <a:r>
              <a:rPr lang="it-IT" i="1" dirty="0"/>
              <a:t> (</a:t>
            </a:r>
            <a:r>
              <a:rPr lang="it-IT" i="1" dirty="0">
                <a:hlinkClick r:id="rId8"/>
              </a:rPr>
              <a:t>programme-committee@egu.eu</a:t>
            </a:r>
            <a:r>
              <a:rPr lang="it-IT" i="1" dirty="0"/>
              <a:t>) </a:t>
            </a:r>
            <a:endParaRPr i="1" dirty="0">
              <a:latin typeface="Arial"/>
              <a:cs typeface="Arial"/>
            </a:endParaRPr>
          </a:p>
          <a:p>
            <a:pPr marL="12700">
              <a:lnSpc>
                <a:spcPct val="100000"/>
              </a:lnSpc>
              <a:spcBef>
                <a:spcPts val="10"/>
              </a:spcBef>
            </a:pPr>
            <a:r>
              <a:rPr sz="1600" spc="-5" dirty="0">
                <a:latin typeface="Arial"/>
                <a:cs typeface="Arial"/>
              </a:rPr>
              <a:t>Coordinates </a:t>
            </a:r>
            <a:r>
              <a:rPr sz="1600" dirty="0">
                <a:latin typeface="Arial"/>
                <a:cs typeface="Arial"/>
              </a:rPr>
              <a:t>the </a:t>
            </a:r>
            <a:r>
              <a:rPr sz="1600" spc="-5" dirty="0">
                <a:latin typeface="Arial"/>
                <a:cs typeface="Arial"/>
              </a:rPr>
              <a:t>scientific programme of </a:t>
            </a:r>
            <a:r>
              <a:rPr sz="1600" dirty="0">
                <a:latin typeface="Arial"/>
                <a:cs typeface="Arial"/>
              </a:rPr>
              <a:t>the </a:t>
            </a:r>
            <a:r>
              <a:rPr sz="1600" spc="-5" dirty="0">
                <a:latin typeface="Arial"/>
                <a:cs typeface="Arial"/>
              </a:rPr>
              <a:t>General Assemblies </a:t>
            </a:r>
            <a:r>
              <a:rPr sz="1600" spc="-10" dirty="0">
                <a:latin typeface="Arial"/>
                <a:cs typeface="Arial"/>
              </a:rPr>
              <a:t>including</a:t>
            </a:r>
            <a:r>
              <a:rPr sz="1600" spc="35" dirty="0">
                <a:latin typeface="Arial"/>
                <a:cs typeface="Arial"/>
              </a:rPr>
              <a:t> </a:t>
            </a:r>
            <a:r>
              <a:rPr sz="1600" spc="-5" dirty="0">
                <a:latin typeface="Arial"/>
                <a:cs typeface="Arial"/>
              </a:rPr>
              <a:t>travel</a:t>
            </a:r>
            <a:r>
              <a:rPr lang="it-IT" sz="1600" spc="-5" dirty="0">
                <a:latin typeface="Arial"/>
                <a:cs typeface="Arial"/>
              </a:rPr>
              <a:t> </a:t>
            </a:r>
            <a:r>
              <a:rPr sz="1600" spc="-5" dirty="0">
                <a:latin typeface="Arial"/>
                <a:cs typeface="Arial"/>
              </a:rPr>
              <a:t>support</a:t>
            </a:r>
            <a:endParaRPr sz="1600" dirty="0">
              <a:latin typeface="Arial"/>
              <a:cs typeface="Arial"/>
            </a:endParaRPr>
          </a:p>
          <a:p>
            <a:pPr marL="12700">
              <a:lnSpc>
                <a:spcPts val="2395"/>
              </a:lnSpc>
            </a:pPr>
            <a:r>
              <a:rPr b="1" dirty="0">
                <a:latin typeface="Arial"/>
                <a:cs typeface="Arial"/>
              </a:rPr>
              <a:t>Publications</a:t>
            </a:r>
            <a:r>
              <a:rPr b="1" spc="-35" dirty="0">
                <a:latin typeface="Arial"/>
                <a:cs typeface="Arial"/>
              </a:rPr>
              <a:t> </a:t>
            </a:r>
            <a:r>
              <a:rPr b="1" dirty="0">
                <a:latin typeface="Arial"/>
                <a:cs typeface="Arial"/>
              </a:rPr>
              <a:t>Committee</a:t>
            </a:r>
            <a:r>
              <a:rPr lang="it-IT" b="1" dirty="0">
                <a:latin typeface="Arial"/>
                <a:cs typeface="Arial"/>
              </a:rPr>
              <a:t> </a:t>
            </a:r>
            <a:r>
              <a:rPr lang="it-IT" i="1" dirty="0" err="1"/>
              <a:t>Hubert</a:t>
            </a:r>
            <a:r>
              <a:rPr lang="it-IT" i="1" dirty="0"/>
              <a:t> H.G. </a:t>
            </a:r>
            <a:r>
              <a:rPr lang="it-IT" i="1" dirty="0" err="1"/>
              <a:t>Savenije</a:t>
            </a:r>
            <a:r>
              <a:rPr lang="it-IT" i="1" dirty="0"/>
              <a:t> (</a:t>
            </a:r>
            <a:r>
              <a:rPr lang="it-IT" i="1" dirty="0">
                <a:hlinkClick r:id="rId9"/>
              </a:rPr>
              <a:t>publications@egu</a:t>
            </a:r>
            <a:r>
              <a:rPr lang="it-IT" dirty="0">
                <a:hlinkClick r:id="rId9"/>
              </a:rPr>
              <a:t>.eu</a:t>
            </a:r>
            <a:r>
              <a:rPr lang="it-IT" dirty="0"/>
              <a:t>) </a:t>
            </a:r>
            <a:endParaRPr dirty="0">
              <a:latin typeface="Arial"/>
              <a:cs typeface="Arial"/>
            </a:endParaRPr>
          </a:p>
          <a:p>
            <a:pPr marL="12700">
              <a:lnSpc>
                <a:spcPts val="2155"/>
              </a:lnSpc>
              <a:spcBef>
                <a:spcPts val="5"/>
              </a:spcBef>
            </a:pPr>
            <a:r>
              <a:rPr sz="1600" spc="-5" dirty="0">
                <a:latin typeface="Arial"/>
                <a:cs typeface="Arial"/>
              </a:rPr>
              <a:t>Coordinates </a:t>
            </a:r>
            <a:r>
              <a:rPr sz="1600" dirty="0">
                <a:latin typeface="Arial"/>
                <a:cs typeface="Arial"/>
              </a:rPr>
              <a:t>the EGU </a:t>
            </a:r>
            <a:r>
              <a:rPr sz="1600" spc="-5" dirty="0">
                <a:latin typeface="Arial"/>
                <a:cs typeface="Arial"/>
              </a:rPr>
              <a:t>journals and other</a:t>
            </a:r>
            <a:r>
              <a:rPr sz="1600" spc="40" dirty="0">
                <a:latin typeface="Arial"/>
                <a:cs typeface="Arial"/>
              </a:rPr>
              <a:t> </a:t>
            </a:r>
            <a:r>
              <a:rPr sz="1600" spc="-5" dirty="0">
                <a:latin typeface="Arial"/>
                <a:cs typeface="Arial"/>
              </a:rPr>
              <a:t>publications</a:t>
            </a:r>
            <a:endParaRPr sz="1600" dirty="0">
              <a:latin typeface="Arial"/>
              <a:cs typeface="Arial"/>
            </a:endParaRPr>
          </a:p>
          <a:p>
            <a:pPr marL="12700">
              <a:lnSpc>
                <a:spcPts val="2395"/>
              </a:lnSpc>
            </a:pPr>
            <a:r>
              <a:rPr b="1" spc="-20" dirty="0">
                <a:latin typeface="Arial"/>
                <a:cs typeface="Arial"/>
              </a:rPr>
              <a:t>Topical </a:t>
            </a:r>
            <a:r>
              <a:rPr b="1" spc="-5" dirty="0">
                <a:latin typeface="Arial"/>
                <a:cs typeface="Arial"/>
              </a:rPr>
              <a:t>Events</a:t>
            </a:r>
            <a:r>
              <a:rPr b="1" spc="5" dirty="0">
                <a:latin typeface="Arial"/>
                <a:cs typeface="Arial"/>
              </a:rPr>
              <a:t> </a:t>
            </a:r>
            <a:r>
              <a:rPr b="1" dirty="0">
                <a:latin typeface="Arial"/>
                <a:cs typeface="Arial"/>
              </a:rPr>
              <a:t>Committee</a:t>
            </a:r>
            <a:r>
              <a:rPr lang="it-IT" b="1" dirty="0">
                <a:latin typeface="Arial"/>
                <a:cs typeface="Arial"/>
              </a:rPr>
              <a:t> </a:t>
            </a:r>
            <a:r>
              <a:rPr lang="it-IT" i="1" dirty="0" err="1"/>
              <a:t>Jürg</a:t>
            </a:r>
            <a:r>
              <a:rPr lang="it-IT" i="1" dirty="0"/>
              <a:t> </a:t>
            </a:r>
            <a:r>
              <a:rPr lang="it-IT" i="1" dirty="0" err="1"/>
              <a:t>Schweizer</a:t>
            </a:r>
            <a:r>
              <a:rPr lang="it-IT" i="1" dirty="0"/>
              <a:t> (</a:t>
            </a:r>
            <a:r>
              <a:rPr lang="it-IT" i="1" dirty="0">
                <a:hlinkClick r:id="rId10"/>
              </a:rPr>
              <a:t>topical-events@egu.eu</a:t>
            </a:r>
            <a:r>
              <a:rPr lang="it-IT" i="1" dirty="0"/>
              <a:t>) </a:t>
            </a:r>
            <a:endParaRPr i="1" dirty="0">
              <a:latin typeface="Arial"/>
              <a:cs typeface="Arial"/>
            </a:endParaRPr>
          </a:p>
          <a:p>
            <a:pPr marL="12700" marR="183515">
              <a:lnSpc>
                <a:spcPct val="100000"/>
              </a:lnSpc>
              <a:spcBef>
                <a:spcPts val="10"/>
              </a:spcBef>
            </a:pPr>
            <a:r>
              <a:rPr sz="1600" spc="-5" dirty="0">
                <a:latin typeface="Arial"/>
                <a:cs typeface="Arial"/>
              </a:rPr>
              <a:t>Coordinates activities related </a:t>
            </a:r>
            <a:r>
              <a:rPr sz="1600" dirty="0">
                <a:latin typeface="Arial"/>
                <a:cs typeface="Arial"/>
              </a:rPr>
              <a:t>to </a:t>
            </a:r>
            <a:r>
              <a:rPr sz="1600" spc="-5" dirty="0">
                <a:latin typeface="Arial"/>
                <a:cs typeface="Arial"/>
              </a:rPr>
              <a:t>topical meetings, conference series, </a:t>
            </a:r>
            <a:r>
              <a:rPr sz="1600" spc="-10" dirty="0">
                <a:latin typeface="Arial"/>
                <a:cs typeface="Arial"/>
              </a:rPr>
              <a:t>workshops</a:t>
            </a:r>
            <a:r>
              <a:rPr lang="it-IT" sz="1600" spc="-10" dirty="0">
                <a:latin typeface="Arial"/>
                <a:cs typeface="Arial"/>
              </a:rPr>
              <a:t> and </a:t>
            </a:r>
            <a:r>
              <a:rPr sz="1600" spc="-5" dirty="0">
                <a:latin typeface="Arial"/>
                <a:cs typeface="Arial"/>
              </a:rPr>
              <a:t>training</a:t>
            </a:r>
            <a:r>
              <a:rPr sz="1600" spc="10" dirty="0">
                <a:latin typeface="Arial"/>
                <a:cs typeface="Arial"/>
              </a:rPr>
              <a:t> </a:t>
            </a:r>
            <a:r>
              <a:rPr sz="1600" spc="-5" dirty="0">
                <a:latin typeface="Arial"/>
                <a:cs typeface="Arial"/>
              </a:rPr>
              <a:t>schools</a:t>
            </a:r>
            <a:endParaRPr lang="en-US" sz="1600" spc="-5" dirty="0">
              <a:latin typeface="Arial"/>
              <a:cs typeface="Arial"/>
            </a:endParaRPr>
          </a:p>
        </p:txBody>
      </p:sp>
      <p:sp>
        <p:nvSpPr>
          <p:cNvPr id="10" name="object 10"/>
          <p:cNvSpPr txBox="1">
            <a:spLocks noGrp="1"/>
          </p:cNvSpPr>
          <p:nvPr>
            <p:ph type="title"/>
          </p:nvPr>
        </p:nvSpPr>
        <p:spPr>
          <a:xfrm>
            <a:off x="3641852" y="1087120"/>
            <a:ext cx="1623695" cy="360680"/>
          </a:xfrm>
          <a:prstGeom prst="rect">
            <a:avLst/>
          </a:prstGeom>
        </p:spPr>
        <p:txBody>
          <a:bodyPr vert="horz" wrap="square" lIns="0" tIns="12065" rIns="0" bIns="0" rtlCol="0">
            <a:spAutoFit/>
          </a:bodyPr>
          <a:lstStyle/>
          <a:p>
            <a:pPr marL="12700">
              <a:lnSpc>
                <a:spcPct val="100000"/>
              </a:lnSpc>
              <a:spcBef>
                <a:spcPts val="95"/>
              </a:spcBef>
            </a:pPr>
            <a:r>
              <a:rPr spc="-5" dirty="0"/>
              <a:t>Committees</a:t>
            </a:r>
          </a:p>
        </p:txBody>
      </p:sp>
      <p:sp>
        <p:nvSpPr>
          <p:cNvPr id="11" name="object 11"/>
          <p:cNvSpPr/>
          <p:nvPr/>
        </p:nvSpPr>
        <p:spPr>
          <a:xfrm>
            <a:off x="7956804" y="260604"/>
            <a:ext cx="1002792" cy="1004316"/>
          </a:xfrm>
          <a:prstGeom prst="rect">
            <a:avLst/>
          </a:prstGeom>
          <a:blipFill>
            <a:blip r:embed="rId11"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7C9CE61F-0E74-4341-BDA4-50040E6D9A55}"/>
              </a:ext>
            </a:extLst>
          </p:cNvPr>
          <p:cNvSpPr txBox="1">
            <a:spLocks/>
          </p:cNvSpPr>
          <p:nvPr/>
        </p:nvSpPr>
        <p:spPr>
          <a:xfrm>
            <a:off x="2133600" y="501141"/>
            <a:ext cx="5854065" cy="391160"/>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a:t>3</a:t>
            </a:r>
            <a:r>
              <a:rPr lang="it-IT" sz="2400" kern="0" spc="-5"/>
              <a:t>. Report </a:t>
            </a:r>
            <a:r>
              <a:rPr lang="it-IT" sz="2400" kern="0"/>
              <a:t>on EGU and Division</a:t>
            </a:r>
            <a:r>
              <a:rPr lang="it-IT" sz="2400" kern="0" spc="-165"/>
              <a:t> </a:t>
            </a:r>
            <a:r>
              <a:rPr lang="it-IT" sz="2400" kern="0" spc="-5"/>
              <a:t>Activities</a:t>
            </a:r>
            <a:endParaRPr lang="it-IT" sz="2400" kern="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1163320"/>
            <a:ext cx="5740400" cy="360680"/>
          </a:xfrm>
          <a:prstGeom prst="rect">
            <a:avLst/>
          </a:prstGeom>
        </p:spPr>
        <p:txBody>
          <a:bodyPr vert="horz" wrap="square" lIns="0" tIns="12065" rIns="0" bIns="0" rtlCol="0">
            <a:spAutoFit/>
          </a:bodyPr>
          <a:lstStyle/>
          <a:p>
            <a:pPr marL="12700">
              <a:lnSpc>
                <a:spcPct val="100000"/>
              </a:lnSpc>
              <a:spcBef>
                <a:spcPts val="95"/>
              </a:spcBef>
            </a:pPr>
            <a:r>
              <a:rPr spc="-5" dirty="0"/>
              <a:t>Meetings, Medals &amp; Early Career</a:t>
            </a:r>
            <a:r>
              <a:rPr spc="75" dirty="0"/>
              <a:t> </a:t>
            </a:r>
            <a:r>
              <a:rPr spc="-5" dirty="0"/>
              <a:t>Scientists</a:t>
            </a:r>
          </a:p>
        </p:txBody>
      </p:sp>
      <p:sp>
        <p:nvSpPr>
          <p:cNvPr id="3" name="object 3"/>
          <p:cNvSpPr txBox="1"/>
          <p:nvPr/>
        </p:nvSpPr>
        <p:spPr>
          <a:xfrm>
            <a:off x="281877" y="1752630"/>
            <a:ext cx="8580246" cy="4724370"/>
          </a:xfrm>
          <a:prstGeom prst="rect">
            <a:avLst/>
          </a:prstGeom>
        </p:spPr>
        <p:txBody>
          <a:bodyPr vert="horz" wrap="square" lIns="0" tIns="149860" rIns="0" bIns="0" rtlCol="0">
            <a:spAutoFit/>
          </a:bodyPr>
          <a:lstStyle/>
          <a:p>
            <a:pPr marL="12700">
              <a:lnSpc>
                <a:spcPct val="100000"/>
              </a:lnSpc>
              <a:spcBef>
                <a:spcPts val="1180"/>
              </a:spcBef>
            </a:pPr>
            <a:r>
              <a:rPr sz="1800" b="1" spc="-5" dirty="0">
                <a:solidFill>
                  <a:srgbClr val="4D4D4D"/>
                </a:solidFill>
                <a:latin typeface="Arial"/>
                <a:cs typeface="Arial"/>
              </a:rPr>
              <a:t>Meetings Calendar</a:t>
            </a:r>
            <a:endParaRPr sz="1800" dirty="0">
              <a:latin typeface="Arial"/>
              <a:cs typeface="Arial"/>
            </a:endParaRPr>
          </a:p>
          <a:p>
            <a:pPr marL="12065">
              <a:buClr>
                <a:srgbClr val="0071BB"/>
              </a:buClr>
              <a:tabLst>
                <a:tab pos="168275" algn="l"/>
              </a:tabLst>
            </a:pPr>
            <a:r>
              <a:rPr sz="1800" dirty="0">
                <a:solidFill>
                  <a:srgbClr val="4D4D4D"/>
                </a:solidFill>
                <a:latin typeface="Arial"/>
                <a:cs typeface="Arial"/>
              </a:rPr>
              <a:t>A </a:t>
            </a:r>
            <a:r>
              <a:rPr sz="1800" spc="-5" dirty="0">
                <a:solidFill>
                  <a:srgbClr val="4D4D4D"/>
                </a:solidFill>
                <a:latin typeface="Arial"/>
                <a:cs typeface="Arial"/>
              </a:rPr>
              <a:t>hub of information on conferences and </a:t>
            </a:r>
            <a:r>
              <a:rPr sz="1800" spc="-10" dirty="0">
                <a:solidFill>
                  <a:srgbClr val="4D4D4D"/>
                </a:solidFill>
                <a:latin typeface="Arial"/>
                <a:cs typeface="Arial"/>
              </a:rPr>
              <a:t>workshops </a:t>
            </a:r>
            <a:r>
              <a:rPr sz="1800" spc="-5" dirty="0">
                <a:solidFill>
                  <a:srgbClr val="4D4D4D"/>
                </a:solidFill>
                <a:latin typeface="Arial"/>
                <a:cs typeface="Arial"/>
              </a:rPr>
              <a:t>in </a:t>
            </a:r>
            <a:r>
              <a:rPr sz="1800" dirty="0">
                <a:solidFill>
                  <a:srgbClr val="4D4D4D"/>
                </a:solidFill>
                <a:latin typeface="Arial"/>
                <a:cs typeface="Arial"/>
              </a:rPr>
              <a:t>the </a:t>
            </a:r>
            <a:r>
              <a:rPr sz="1800" spc="-5" dirty="0">
                <a:solidFill>
                  <a:srgbClr val="4D4D4D"/>
                </a:solidFill>
                <a:latin typeface="Arial"/>
                <a:cs typeface="Arial"/>
              </a:rPr>
              <a:t>geosciences</a:t>
            </a:r>
            <a:r>
              <a:rPr lang="it-IT" spc="-5" dirty="0">
                <a:solidFill>
                  <a:srgbClr val="4D4D4D"/>
                </a:solidFill>
                <a:latin typeface="Arial"/>
                <a:cs typeface="Arial"/>
              </a:rPr>
              <a:t> </a:t>
            </a:r>
            <a:r>
              <a:rPr lang="it-IT" spc="-5" dirty="0" err="1">
                <a:solidFill>
                  <a:srgbClr val="4D4D4D"/>
                </a:solidFill>
                <a:latin typeface="Arial"/>
                <a:cs typeface="Arial"/>
              </a:rPr>
              <a:t>at</a:t>
            </a:r>
            <a:r>
              <a:rPr lang="it-IT" spc="55" dirty="0">
                <a:solidFill>
                  <a:srgbClr val="4D4D4D"/>
                </a:solidFill>
                <a:latin typeface="Arial"/>
                <a:cs typeface="Arial"/>
              </a:rPr>
              <a:t> </a:t>
            </a:r>
            <a:r>
              <a:rPr lang="it-IT" b="1" spc="-5" dirty="0">
                <a:solidFill>
                  <a:srgbClr val="4D4D4D"/>
                </a:solidFill>
                <a:latin typeface="Arial"/>
                <a:cs typeface="Arial"/>
                <a:hlinkClick r:id="rId2"/>
              </a:rPr>
              <a:t>www.egu.eu/meetings/calendar</a:t>
            </a:r>
            <a:r>
              <a:rPr lang="it-IT" b="1" spc="-5" dirty="0">
                <a:solidFill>
                  <a:srgbClr val="4D4D4D"/>
                </a:solidFill>
                <a:latin typeface="Arial"/>
                <a:cs typeface="Arial"/>
              </a:rPr>
              <a:t>. </a:t>
            </a:r>
            <a:r>
              <a:rPr lang="it-IT" sz="1800" spc="-20" dirty="0" err="1">
                <a:solidFill>
                  <a:srgbClr val="4D4D4D"/>
                </a:solidFill>
                <a:latin typeface="Arial"/>
                <a:cs typeface="Arial"/>
              </a:rPr>
              <a:t>You</a:t>
            </a:r>
            <a:r>
              <a:rPr lang="it-IT" sz="1800" spc="-20" dirty="0">
                <a:solidFill>
                  <a:srgbClr val="4D4D4D"/>
                </a:solidFill>
                <a:latin typeface="Arial"/>
                <a:cs typeface="Arial"/>
              </a:rPr>
              <a:t> can </a:t>
            </a:r>
            <a:r>
              <a:rPr lang="it-IT" sz="1800" spc="-20" dirty="0" err="1">
                <a:solidFill>
                  <a:srgbClr val="4D4D4D"/>
                </a:solidFill>
                <a:latin typeface="Arial"/>
                <a:cs typeface="Arial"/>
              </a:rPr>
              <a:t>also</a:t>
            </a:r>
            <a:r>
              <a:rPr lang="it-IT" sz="1800" spc="-20" dirty="0">
                <a:solidFill>
                  <a:srgbClr val="4D4D4D"/>
                </a:solidFill>
                <a:latin typeface="Arial"/>
                <a:cs typeface="Arial"/>
              </a:rPr>
              <a:t> post </a:t>
            </a:r>
            <a:r>
              <a:rPr lang="it-IT" sz="1800" spc="-20" dirty="0" err="1">
                <a:solidFill>
                  <a:srgbClr val="4D4D4D"/>
                </a:solidFill>
                <a:latin typeface="Arial"/>
                <a:cs typeface="Arial"/>
              </a:rPr>
              <a:t>your</a:t>
            </a:r>
            <a:r>
              <a:rPr lang="it-IT" sz="1800" spc="-20" dirty="0">
                <a:solidFill>
                  <a:srgbClr val="4D4D4D"/>
                </a:solidFill>
                <a:latin typeface="Arial"/>
                <a:cs typeface="Arial"/>
              </a:rPr>
              <a:t> meeting </a:t>
            </a:r>
          </a:p>
          <a:p>
            <a:pPr marL="167640" indent="-155575">
              <a:buClr>
                <a:srgbClr val="0071BB"/>
              </a:buClr>
              <a:buFont typeface="Arial Unicode MS"/>
              <a:buChar char="▪"/>
              <a:tabLst>
                <a:tab pos="168275" algn="l"/>
              </a:tabLst>
            </a:pPr>
            <a:endParaRPr lang="it-IT" sz="1800" spc="-20" dirty="0">
              <a:solidFill>
                <a:srgbClr val="4D4D4D"/>
              </a:solidFill>
              <a:latin typeface="Arial"/>
              <a:cs typeface="Arial"/>
            </a:endParaRPr>
          </a:p>
          <a:p>
            <a:pPr marL="12700">
              <a:lnSpc>
                <a:spcPct val="100000"/>
              </a:lnSpc>
              <a:spcBef>
                <a:spcPts val="1080"/>
              </a:spcBef>
            </a:pPr>
            <a:r>
              <a:rPr sz="1800" b="1" spc="-10" dirty="0">
                <a:solidFill>
                  <a:srgbClr val="4D4D4D"/>
                </a:solidFill>
                <a:latin typeface="Arial"/>
                <a:cs typeface="Arial"/>
              </a:rPr>
              <a:t>Awards </a:t>
            </a:r>
            <a:r>
              <a:rPr sz="1800" b="1" spc="-5" dirty="0">
                <a:solidFill>
                  <a:srgbClr val="4D4D4D"/>
                </a:solidFill>
                <a:latin typeface="Arial"/>
                <a:cs typeface="Arial"/>
              </a:rPr>
              <a:t>&amp;</a:t>
            </a:r>
            <a:r>
              <a:rPr sz="1800" b="1" spc="15" dirty="0">
                <a:solidFill>
                  <a:srgbClr val="4D4D4D"/>
                </a:solidFill>
                <a:latin typeface="Arial"/>
                <a:cs typeface="Arial"/>
              </a:rPr>
              <a:t> </a:t>
            </a:r>
            <a:r>
              <a:rPr sz="1800" b="1" dirty="0">
                <a:solidFill>
                  <a:srgbClr val="4D4D4D"/>
                </a:solidFill>
                <a:latin typeface="Arial"/>
                <a:cs typeface="Arial"/>
              </a:rPr>
              <a:t>Medals</a:t>
            </a:r>
            <a:endParaRPr sz="1800" dirty="0">
              <a:latin typeface="Arial"/>
              <a:cs typeface="Arial"/>
            </a:endParaRPr>
          </a:p>
          <a:p>
            <a:pPr marL="12700" marR="1042035">
              <a:buClr>
                <a:srgbClr val="0071BB"/>
              </a:buClr>
              <a:tabLst>
                <a:tab pos="182245" algn="l"/>
              </a:tabLst>
            </a:pPr>
            <a:r>
              <a:rPr lang="it-IT" spc="-5" dirty="0">
                <a:solidFill>
                  <a:srgbClr val="4D4D4D"/>
                </a:solidFill>
                <a:latin typeface="Arial"/>
                <a:cs typeface="Arial"/>
              </a:rPr>
              <a:t>Awards &amp; </a:t>
            </a:r>
            <a:r>
              <a:rPr lang="it-IT" spc="-5" dirty="0" err="1">
                <a:solidFill>
                  <a:srgbClr val="4D4D4D"/>
                </a:solidFill>
                <a:latin typeface="Arial"/>
                <a:cs typeface="Arial"/>
              </a:rPr>
              <a:t>medals</a:t>
            </a:r>
            <a:r>
              <a:rPr lang="it-IT" spc="-5" dirty="0">
                <a:solidFill>
                  <a:srgbClr val="4D4D4D"/>
                </a:solidFill>
                <a:latin typeface="Arial"/>
                <a:cs typeface="Arial"/>
              </a:rPr>
              <a:t> </a:t>
            </a:r>
            <a:r>
              <a:rPr lang="it-IT" spc="-5" dirty="0" err="1">
                <a:solidFill>
                  <a:srgbClr val="4D4D4D"/>
                </a:solidFill>
                <a:latin typeface="Arial"/>
                <a:cs typeface="Arial"/>
              </a:rPr>
              <a:t>nominations</a:t>
            </a:r>
            <a:r>
              <a:rPr lang="it-IT" spc="-5" dirty="0">
                <a:solidFill>
                  <a:srgbClr val="4D4D4D"/>
                </a:solidFill>
                <a:latin typeface="Arial"/>
                <a:cs typeface="Arial"/>
              </a:rPr>
              <a:t> for the </a:t>
            </a:r>
            <a:r>
              <a:rPr lang="it-IT" spc="-5" dirty="0" err="1">
                <a:solidFill>
                  <a:srgbClr val="4D4D4D"/>
                </a:solidFill>
                <a:latin typeface="Arial"/>
                <a:cs typeface="Arial"/>
              </a:rPr>
              <a:t>year</a:t>
            </a:r>
            <a:r>
              <a:rPr lang="it-IT" spc="-5" dirty="0">
                <a:solidFill>
                  <a:srgbClr val="4D4D4D"/>
                </a:solidFill>
                <a:latin typeface="Arial"/>
                <a:cs typeface="Arial"/>
              </a:rPr>
              <a:t> 2021 are </a:t>
            </a:r>
            <a:r>
              <a:rPr lang="it-IT" spc="-5" dirty="0" err="1">
                <a:solidFill>
                  <a:srgbClr val="4D4D4D"/>
                </a:solidFill>
                <a:latin typeface="Arial"/>
                <a:cs typeface="Arial"/>
              </a:rPr>
              <a:t>currently</a:t>
            </a:r>
            <a:r>
              <a:rPr lang="it-IT" spc="-5" dirty="0">
                <a:solidFill>
                  <a:srgbClr val="4D4D4D"/>
                </a:solidFill>
                <a:latin typeface="Arial"/>
                <a:cs typeface="Arial"/>
              </a:rPr>
              <a:t> open. The </a:t>
            </a:r>
            <a:r>
              <a:rPr lang="it-IT" spc="-5" dirty="0" err="1">
                <a:solidFill>
                  <a:srgbClr val="4D4D4D"/>
                </a:solidFill>
                <a:latin typeface="Arial"/>
                <a:cs typeface="Arial"/>
              </a:rPr>
              <a:t>deadline</a:t>
            </a:r>
            <a:r>
              <a:rPr lang="it-IT" spc="-5" dirty="0">
                <a:solidFill>
                  <a:srgbClr val="4D4D4D"/>
                </a:solidFill>
                <a:latin typeface="Arial"/>
                <a:cs typeface="Arial"/>
              </a:rPr>
              <a:t> for </a:t>
            </a:r>
            <a:r>
              <a:rPr lang="it-IT" spc="-5" dirty="0" err="1">
                <a:solidFill>
                  <a:srgbClr val="4D4D4D"/>
                </a:solidFill>
                <a:latin typeface="Arial"/>
                <a:cs typeface="Arial"/>
              </a:rPr>
              <a:t>submissions</a:t>
            </a:r>
            <a:r>
              <a:rPr lang="it-IT" spc="-5" dirty="0">
                <a:solidFill>
                  <a:srgbClr val="4D4D4D"/>
                </a:solidFill>
                <a:latin typeface="Arial"/>
                <a:cs typeface="Arial"/>
              </a:rPr>
              <a:t> </a:t>
            </a:r>
            <a:r>
              <a:rPr lang="it-IT" spc="-5" dirty="0" err="1">
                <a:solidFill>
                  <a:srgbClr val="4D4D4D"/>
                </a:solidFill>
                <a:latin typeface="Arial"/>
                <a:cs typeface="Arial"/>
              </a:rPr>
              <a:t>is</a:t>
            </a:r>
            <a:r>
              <a:rPr lang="it-IT" spc="-5" dirty="0">
                <a:solidFill>
                  <a:srgbClr val="4D4D4D"/>
                </a:solidFill>
                <a:latin typeface="Arial"/>
                <a:cs typeface="Arial"/>
              </a:rPr>
              <a:t> 15 </a:t>
            </a:r>
            <a:r>
              <a:rPr lang="it-IT" spc="-5" dirty="0" err="1">
                <a:solidFill>
                  <a:srgbClr val="4D4D4D"/>
                </a:solidFill>
                <a:latin typeface="Arial"/>
                <a:cs typeface="Arial"/>
              </a:rPr>
              <a:t>June</a:t>
            </a:r>
            <a:r>
              <a:rPr lang="it-IT" spc="-5" dirty="0">
                <a:solidFill>
                  <a:srgbClr val="4D4D4D"/>
                </a:solidFill>
                <a:latin typeface="Arial"/>
                <a:cs typeface="Arial"/>
              </a:rPr>
              <a:t> </a:t>
            </a:r>
            <a:r>
              <a:rPr lang="it-IT" b="1" spc="-5" dirty="0">
                <a:latin typeface="Arial"/>
                <a:cs typeface="Arial"/>
                <a:hlinkClick r:id="rId3"/>
              </a:rPr>
              <a:t>http://www.egu.eu/awards-medals</a:t>
            </a:r>
            <a:r>
              <a:rPr b="1" spc="-5" dirty="0">
                <a:latin typeface="Arial"/>
                <a:cs typeface="Arial"/>
              </a:rPr>
              <a:t> </a:t>
            </a:r>
            <a:endParaRPr lang="it-IT" b="1" spc="-5" dirty="0">
              <a:latin typeface="Arial"/>
              <a:cs typeface="Arial"/>
            </a:endParaRPr>
          </a:p>
          <a:p>
            <a:pPr marL="12700" marR="1042035">
              <a:lnSpc>
                <a:spcPct val="150000"/>
              </a:lnSpc>
              <a:buClr>
                <a:srgbClr val="0071BB"/>
              </a:buClr>
              <a:tabLst>
                <a:tab pos="182245" algn="l"/>
              </a:tabLst>
            </a:pPr>
            <a:endParaRPr lang="it-IT" sz="1800" b="1" spc="-5" dirty="0">
              <a:solidFill>
                <a:srgbClr val="4D4D4D"/>
              </a:solidFill>
              <a:latin typeface="Arial"/>
              <a:cs typeface="Arial"/>
            </a:endParaRPr>
          </a:p>
          <a:p>
            <a:pPr marL="12700" marR="1042035">
              <a:lnSpc>
                <a:spcPct val="150000"/>
              </a:lnSpc>
              <a:buClr>
                <a:srgbClr val="0071BB"/>
              </a:buClr>
              <a:tabLst>
                <a:tab pos="182245" algn="l"/>
              </a:tabLst>
            </a:pPr>
            <a:r>
              <a:rPr sz="1800" b="1" spc="-5" dirty="0">
                <a:solidFill>
                  <a:srgbClr val="4D4D4D"/>
                </a:solidFill>
                <a:latin typeface="Arial"/>
                <a:cs typeface="Arial"/>
              </a:rPr>
              <a:t>Early Career</a:t>
            </a:r>
            <a:r>
              <a:rPr sz="1800" b="1" spc="10" dirty="0">
                <a:solidFill>
                  <a:srgbClr val="4D4D4D"/>
                </a:solidFill>
                <a:latin typeface="Arial"/>
                <a:cs typeface="Arial"/>
              </a:rPr>
              <a:t> </a:t>
            </a:r>
            <a:r>
              <a:rPr sz="1800" b="1" spc="-5" dirty="0">
                <a:solidFill>
                  <a:srgbClr val="4D4D4D"/>
                </a:solidFill>
                <a:latin typeface="Arial"/>
                <a:cs typeface="Arial"/>
              </a:rPr>
              <a:t>Scientists</a:t>
            </a:r>
            <a:endParaRPr sz="1800" dirty="0">
              <a:latin typeface="Arial"/>
              <a:cs typeface="Arial"/>
            </a:endParaRPr>
          </a:p>
          <a:p>
            <a:pPr marL="12700" marR="48895">
              <a:lnSpc>
                <a:spcPct val="100000"/>
              </a:lnSpc>
              <a:buClr>
                <a:srgbClr val="0071BB"/>
              </a:buClr>
              <a:tabLst>
                <a:tab pos="182245" algn="l"/>
              </a:tabLst>
            </a:pPr>
            <a:r>
              <a:rPr sz="1800" spc="-5" dirty="0">
                <a:solidFill>
                  <a:srgbClr val="4D4D4D"/>
                </a:solidFill>
                <a:latin typeface="Arial"/>
                <a:cs typeface="Arial"/>
              </a:rPr>
              <a:t>Early Career Scientist </a:t>
            </a:r>
            <a:r>
              <a:rPr sz="1800" dirty="0">
                <a:solidFill>
                  <a:srgbClr val="4D4D4D"/>
                </a:solidFill>
                <a:latin typeface="Arial"/>
                <a:cs typeface="Arial"/>
              </a:rPr>
              <a:t>[ECS] </a:t>
            </a:r>
            <a:r>
              <a:rPr sz="1800" spc="-5" dirty="0">
                <a:solidFill>
                  <a:srgbClr val="4D4D4D"/>
                </a:solidFill>
                <a:latin typeface="Arial"/>
                <a:cs typeface="Arial"/>
              </a:rPr>
              <a:t>can find out how </a:t>
            </a:r>
            <a:r>
              <a:rPr sz="1800" dirty="0">
                <a:solidFill>
                  <a:srgbClr val="4D4D4D"/>
                </a:solidFill>
                <a:latin typeface="Arial"/>
                <a:cs typeface="Arial"/>
              </a:rPr>
              <a:t>to </a:t>
            </a:r>
            <a:r>
              <a:rPr sz="1800" spc="-5" dirty="0">
                <a:solidFill>
                  <a:srgbClr val="4D4D4D"/>
                </a:solidFill>
                <a:latin typeface="Arial"/>
                <a:cs typeface="Arial"/>
              </a:rPr>
              <a:t>get involved in </a:t>
            </a:r>
            <a:r>
              <a:rPr sz="1800" dirty="0">
                <a:solidFill>
                  <a:srgbClr val="4D4D4D"/>
                </a:solidFill>
                <a:latin typeface="Arial"/>
                <a:cs typeface="Arial"/>
              </a:rPr>
              <a:t>the </a:t>
            </a:r>
            <a:r>
              <a:rPr sz="1800" spc="-5" dirty="0">
                <a:solidFill>
                  <a:srgbClr val="4D4D4D"/>
                </a:solidFill>
                <a:latin typeface="Arial"/>
                <a:cs typeface="Arial"/>
              </a:rPr>
              <a:t>Union </a:t>
            </a:r>
            <a:r>
              <a:rPr sz="1800" dirty="0">
                <a:solidFill>
                  <a:srgbClr val="4D4D4D"/>
                </a:solidFill>
                <a:latin typeface="Arial"/>
                <a:cs typeface="Arial"/>
              </a:rPr>
              <a:t>&amp;  </a:t>
            </a:r>
            <a:r>
              <a:rPr sz="1800" spc="-5" dirty="0">
                <a:solidFill>
                  <a:srgbClr val="4D4D4D"/>
                </a:solidFill>
                <a:latin typeface="Arial"/>
                <a:cs typeface="Arial"/>
              </a:rPr>
              <a:t>benefit </a:t>
            </a:r>
            <a:r>
              <a:rPr sz="1800" dirty="0">
                <a:solidFill>
                  <a:srgbClr val="4D4D4D"/>
                </a:solidFill>
                <a:latin typeface="Arial"/>
                <a:cs typeface="Arial"/>
              </a:rPr>
              <a:t>from </a:t>
            </a:r>
            <a:r>
              <a:rPr sz="1800" spc="-5" dirty="0">
                <a:solidFill>
                  <a:srgbClr val="4D4D4D"/>
                </a:solidFill>
                <a:latin typeface="Arial"/>
                <a:cs typeface="Arial"/>
              </a:rPr>
              <a:t>our </a:t>
            </a:r>
            <a:r>
              <a:rPr sz="1800" dirty="0">
                <a:solidFill>
                  <a:srgbClr val="4D4D4D"/>
                </a:solidFill>
                <a:latin typeface="Arial"/>
                <a:cs typeface="Arial"/>
              </a:rPr>
              <a:t>ECS </a:t>
            </a:r>
            <a:r>
              <a:rPr sz="1800" spc="-5" dirty="0">
                <a:solidFill>
                  <a:srgbClr val="4D4D4D"/>
                </a:solidFill>
                <a:latin typeface="Arial"/>
                <a:cs typeface="Arial"/>
              </a:rPr>
              <a:t>resources </a:t>
            </a:r>
            <a:r>
              <a:rPr sz="1800" dirty="0">
                <a:solidFill>
                  <a:srgbClr val="4D4D4D"/>
                </a:solidFill>
                <a:latin typeface="Arial"/>
                <a:cs typeface="Arial"/>
              </a:rPr>
              <a:t>at</a:t>
            </a:r>
            <a:r>
              <a:rPr sz="1800" spc="20" dirty="0">
                <a:solidFill>
                  <a:srgbClr val="4D4D4D"/>
                </a:solidFill>
                <a:latin typeface="Arial"/>
                <a:cs typeface="Arial"/>
              </a:rPr>
              <a:t> </a:t>
            </a:r>
            <a:r>
              <a:rPr sz="1800" b="1" spc="-5" dirty="0">
                <a:solidFill>
                  <a:srgbClr val="4D4D4D"/>
                </a:solidFill>
                <a:latin typeface="Arial"/>
                <a:cs typeface="Arial"/>
                <a:hlinkClick r:id="rId4"/>
              </a:rPr>
              <a:t>www.egu.eu/ecs</a:t>
            </a:r>
            <a:endParaRPr lang="it-IT" spc="-5" dirty="0">
              <a:latin typeface="Arial"/>
              <a:cs typeface="Arial"/>
            </a:endParaRPr>
          </a:p>
          <a:p>
            <a:pPr marL="12700" marR="48895">
              <a:lnSpc>
                <a:spcPct val="100000"/>
              </a:lnSpc>
              <a:buClr>
                <a:srgbClr val="0071BB"/>
              </a:buClr>
              <a:buFont typeface="Arial Unicode MS"/>
              <a:buChar char="▪"/>
              <a:tabLst>
                <a:tab pos="182245" algn="l"/>
              </a:tabLst>
            </a:pPr>
            <a:endParaRPr lang="it-IT" sz="1800" b="1" spc="-5" dirty="0">
              <a:solidFill>
                <a:srgbClr val="4D4D4D"/>
              </a:solidFill>
              <a:latin typeface="Arial"/>
              <a:cs typeface="Arial"/>
            </a:endParaRPr>
          </a:p>
          <a:p>
            <a:pPr marL="12700" marR="48895">
              <a:lnSpc>
                <a:spcPct val="100000"/>
              </a:lnSpc>
              <a:buClr>
                <a:srgbClr val="0071BB"/>
              </a:buClr>
              <a:tabLst>
                <a:tab pos="182245" algn="l"/>
              </a:tabLst>
            </a:pPr>
            <a:r>
              <a:rPr sz="1800" b="1" dirty="0">
                <a:solidFill>
                  <a:srgbClr val="4D4D4D"/>
                </a:solidFill>
                <a:latin typeface="Arial"/>
                <a:cs typeface="Arial"/>
              </a:rPr>
              <a:t>Jobs</a:t>
            </a:r>
            <a:endParaRPr sz="1800" dirty="0">
              <a:latin typeface="Arial"/>
              <a:cs typeface="Arial"/>
            </a:endParaRPr>
          </a:p>
          <a:p>
            <a:pPr marL="12700" marR="173355">
              <a:lnSpc>
                <a:spcPct val="100000"/>
              </a:lnSpc>
              <a:buClr>
                <a:srgbClr val="0071BB"/>
              </a:buClr>
              <a:tabLst>
                <a:tab pos="182245" algn="l"/>
              </a:tabLst>
            </a:pPr>
            <a:r>
              <a:rPr lang="it-IT" spc="-5" dirty="0">
                <a:solidFill>
                  <a:srgbClr val="4D4D4D"/>
                </a:solidFill>
                <a:latin typeface="Arial"/>
                <a:cs typeface="Arial"/>
              </a:rPr>
              <a:t>The EGU </a:t>
            </a:r>
            <a:r>
              <a:rPr lang="it-IT" spc="-5" dirty="0" err="1">
                <a:solidFill>
                  <a:srgbClr val="4D4D4D"/>
                </a:solidFill>
                <a:latin typeface="Arial"/>
                <a:cs typeface="Arial"/>
              </a:rPr>
              <a:t>offers</a:t>
            </a:r>
            <a:r>
              <a:rPr lang="it-IT" spc="-5" dirty="0">
                <a:solidFill>
                  <a:srgbClr val="4D4D4D"/>
                </a:solidFill>
                <a:latin typeface="Arial"/>
                <a:cs typeface="Arial"/>
              </a:rPr>
              <a:t> a </a:t>
            </a:r>
            <a:r>
              <a:rPr lang="it-IT" spc="-5" dirty="0" err="1">
                <a:solidFill>
                  <a:srgbClr val="4D4D4D"/>
                </a:solidFill>
                <a:latin typeface="Arial"/>
                <a:cs typeface="Arial"/>
              </a:rPr>
              <a:t>platform</a:t>
            </a:r>
            <a:r>
              <a:rPr lang="it-IT" spc="-5" dirty="0">
                <a:solidFill>
                  <a:srgbClr val="4D4D4D"/>
                </a:solidFill>
                <a:latin typeface="Arial"/>
                <a:cs typeface="Arial"/>
              </a:rPr>
              <a:t> for job </a:t>
            </a:r>
            <a:r>
              <a:rPr lang="it-IT" spc="-5" dirty="0" err="1">
                <a:solidFill>
                  <a:srgbClr val="4D4D4D"/>
                </a:solidFill>
                <a:latin typeface="Arial"/>
                <a:cs typeface="Arial"/>
              </a:rPr>
              <a:t>seekers</a:t>
            </a:r>
            <a:r>
              <a:rPr lang="it-IT" spc="-5" dirty="0">
                <a:solidFill>
                  <a:srgbClr val="4D4D4D"/>
                </a:solidFill>
                <a:latin typeface="Arial"/>
                <a:cs typeface="Arial"/>
              </a:rPr>
              <a:t> to </a:t>
            </a:r>
            <a:r>
              <a:rPr lang="it-IT" spc="-5" dirty="0" err="1">
                <a:solidFill>
                  <a:srgbClr val="4D4D4D"/>
                </a:solidFill>
                <a:latin typeface="Arial"/>
                <a:cs typeface="Arial"/>
              </a:rPr>
              <a:t>find</a:t>
            </a:r>
            <a:r>
              <a:rPr lang="it-IT" spc="-5" dirty="0">
                <a:solidFill>
                  <a:srgbClr val="4D4D4D"/>
                </a:solidFill>
                <a:latin typeface="Arial"/>
                <a:cs typeface="Arial"/>
              </a:rPr>
              <a:t> </a:t>
            </a:r>
            <a:r>
              <a:rPr lang="it-IT" spc="-5" dirty="0" err="1">
                <a:solidFill>
                  <a:srgbClr val="4D4D4D"/>
                </a:solidFill>
                <a:latin typeface="Arial"/>
                <a:cs typeface="Arial"/>
              </a:rPr>
              <a:t>vacancies</a:t>
            </a:r>
            <a:r>
              <a:rPr lang="it-IT" spc="-5" dirty="0">
                <a:solidFill>
                  <a:srgbClr val="4D4D4D"/>
                </a:solidFill>
                <a:latin typeface="Arial"/>
                <a:cs typeface="Arial"/>
              </a:rPr>
              <a:t> in the Earth, </a:t>
            </a:r>
            <a:r>
              <a:rPr lang="it-IT" spc="-5" dirty="0" err="1">
                <a:solidFill>
                  <a:srgbClr val="4D4D4D"/>
                </a:solidFill>
                <a:latin typeface="Arial"/>
                <a:cs typeface="Arial"/>
              </a:rPr>
              <a:t>planetary</a:t>
            </a:r>
            <a:r>
              <a:rPr lang="it-IT" spc="-5" dirty="0">
                <a:solidFill>
                  <a:srgbClr val="4D4D4D"/>
                </a:solidFill>
                <a:latin typeface="Arial"/>
                <a:cs typeface="Arial"/>
              </a:rPr>
              <a:t> and </a:t>
            </a:r>
            <a:r>
              <a:rPr lang="it-IT" spc="-5" dirty="0" err="1">
                <a:solidFill>
                  <a:srgbClr val="4D4D4D"/>
                </a:solidFill>
                <a:latin typeface="Arial"/>
                <a:cs typeface="Arial"/>
              </a:rPr>
              <a:t>space</a:t>
            </a:r>
            <a:r>
              <a:rPr lang="it-IT" spc="-5" dirty="0">
                <a:solidFill>
                  <a:srgbClr val="4D4D4D"/>
                </a:solidFill>
                <a:latin typeface="Arial"/>
                <a:cs typeface="Arial"/>
              </a:rPr>
              <a:t> </a:t>
            </a:r>
            <a:r>
              <a:rPr lang="it-IT" spc="-5" dirty="0" err="1">
                <a:solidFill>
                  <a:srgbClr val="4D4D4D"/>
                </a:solidFill>
                <a:latin typeface="Arial"/>
                <a:cs typeface="Arial"/>
              </a:rPr>
              <a:t>sciences</a:t>
            </a:r>
            <a:r>
              <a:rPr lang="it-IT" spc="-5" dirty="0">
                <a:solidFill>
                  <a:srgbClr val="4D4D4D"/>
                </a:solidFill>
                <a:latin typeface="Arial"/>
                <a:cs typeface="Arial"/>
              </a:rPr>
              <a:t>  </a:t>
            </a:r>
            <a:r>
              <a:rPr spc="-5" dirty="0">
                <a:solidFill>
                  <a:srgbClr val="4D4D4D"/>
                </a:solidFill>
                <a:latin typeface="Arial"/>
                <a:cs typeface="Arial"/>
              </a:rPr>
              <a:t>at </a:t>
            </a:r>
            <a:r>
              <a:rPr b="1" spc="-5" dirty="0">
                <a:solidFill>
                  <a:srgbClr val="4D4D4D"/>
                </a:solidFill>
                <a:latin typeface="Arial"/>
                <a:cs typeface="Arial"/>
                <a:hlinkClick r:id="rId5"/>
              </a:rPr>
              <a:t>www.egu.eu/jobs</a:t>
            </a:r>
            <a:r>
              <a:rPr spc="-5" dirty="0">
                <a:solidFill>
                  <a:srgbClr val="4D4D4D"/>
                </a:solidFill>
                <a:latin typeface="Arial"/>
                <a:cs typeface="Arial"/>
              </a:rPr>
              <a:t>. Add yours, or  look for a new position</a:t>
            </a:r>
          </a:p>
        </p:txBody>
      </p:sp>
      <p:sp>
        <p:nvSpPr>
          <p:cNvPr id="4" name="object 3">
            <a:extLst>
              <a:ext uri="{FF2B5EF4-FFF2-40B4-BE49-F238E27FC236}">
                <a16:creationId xmlns:a16="http://schemas.microsoft.com/office/drawing/2014/main" id="{4CA9BA42-6F06-B84B-AA3F-7D71619FB864}"/>
              </a:ext>
            </a:extLst>
          </p:cNvPr>
          <p:cNvSpPr txBox="1">
            <a:spLocks/>
          </p:cNvSpPr>
          <p:nvPr/>
        </p:nvSpPr>
        <p:spPr>
          <a:xfrm>
            <a:off x="2133600" y="501141"/>
            <a:ext cx="5854065" cy="391160"/>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3</a:t>
            </a:r>
            <a:r>
              <a:rPr lang="it-IT" sz="2400" kern="0" spc="-5" dirty="0"/>
              <a:t>. Report </a:t>
            </a:r>
            <a:r>
              <a:rPr lang="it-IT" sz="2400" kern="0" dirty="0"/>
              <a:t>on EGU and </a:t>
            </a:r>
            <a:r>
              <a:rPr lang="it-IT" sz="2400" kern="0" dirty="0" err="1"/>
              <a:t>Division</a:t>
            </a:r>
            <a:r>
              <a:rPr lang="it-IT" sz="2400" kern="0" spc="-165" dirty="0"/>
              <a:t> </a:t>
            </a:r>
            <a:r>
              <a:rPr lang="it-IT" sz="2400" kern="0" spc="-5" dirty="0" err="1"/>
              <a:t>Activities</a:t>
            </a:r>
            <a:endParaRPr lang="it-IT" sz="2400" kern="0" dirty="0"/>
          </a:p>
        </p:txBody>
      </p:sp>
      <p:sp>
        <p:nvSpPr>
          <p:cNvPr id="5" name="object 11">
            <a:extLst>
              <a:ext uri="{FF2B5EF4-FFF2-40B4-BE49-F238E27FC236}">
                <a16:creationId xmlns:a16="http://schemas.microsoft.com/office/drawing/2014/main" id="{A18213E6-48B7-B641-9AC4-9530D7A07104}"/>
              </a:ext>
            </a:extLst>
          </p:cNvPr>
          <p:cNvSpPr/>
          <p:nvPr/>
        </p:nvSpPr>
        <p:spPr>
          <a:xfrm>
            <a:off x="7956804" y="260604"/>
            <a:ext cx="1002792" cy="100431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feld 2"/>
          <p:cNvSpPr txBox="1">
            <a:spLocks noChangeArrowheads="1"/>
          </p:cNvSpPr>
          <p:nvPr/>
        </p:nvSpPr>
        <p:spPr bwMode="auto">
          <a:xfrm>
            <a:off x="179512" y="1268760"/>
            <a:ext cx="87630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0" indent="0" eaLnBrk="0" fontAlgn="base" hangingPunct="0">
              <a:spcBef>
                <a:spcPts val="600"/>
              </a:spcBef>
              <a:spcAft>
                <a:spcPts val="600"/>
              </a:spcAft>
              <a:defRPr/>
            </a:pPr>
            <a:r>
              <a:rPr lang="en-GB" altLang="de-DE" b="1" dirty="0">
                <a:solidFill>
                  <a:srgbClr val="005294"/>
                </a:solidFill>
                <a:latin typeface="+mn-lt"/>
              </a:rPr>
              <a:t>EGU Galileo Conferences</a:t>
            </a:r>
          </a:p>
          <a:p>
            <a:pPr marL="285744" indent="-285744" eaLnBrk="0" fontAlgn="base" hangingPunct="0">
              <a:spcBef>
                <a:spcPts val="600"/>
              </a:spcBef>
              <a:spcAft>
                <a:spcPts val="600"/>
              </a:spcAft>
              <a:buFont typeface="Arial" charset="0"/>
              <a:buChar char="•"/>
              <a:defRPr/>
            </a:pPr>
            <a:r>
              <a:rPr lang="en-GB" altLang="de-DE" sz="1400" dirty="0">
                <a:latin typeface="+mn-lt"/>
              </a:rPr>
              <a:t>The EGU Galileo Conferences address well-focused cutting-edge topics at the frontier of geosciences research. The conferences are informal: the state-of-the-art is outlined in keynote presentations designed to trigger in-depth discussion of important aspects of the conference topic. EGU provides full organisational support to the EGU Galileo Conferences, thereby allowing organising committees to focus on the scientific aspects of the conference.</a:t>
            </a:r>
          </a:p>
          <a:p>
            <a:pPr marL="285744" indent="-285744" eaLnBrk="0" fontAlgn="base" hangingPunct="0">
              <a:spcBef>
                <a:spcPts val="600"/>
              </a:spcBef>
              <a:spcAft>
                <a:spcPts val="600"/>
              </a:spcAft>
              <a:buFont typeface="Arial" charset="0"/>
              <a:buChar char="•"/>
              <a:defRPr/>
            </a:pPr>
            <a:r>
              <a:rPr lang="en-GB" altLang="de-DE" b="1" dirty="0">
                <a:latin typeface="+mn-lt"/>
              </a:rPr>
              <a:t>Submission periods are usually from 1. December until end of February of the following year (4 months in total) </a:t>
            </a:r>
          </a:p>
          <a:p>
            <a:pPr marL="0" indent="0" eaLnBrk="0" fontAlgn="base" hangingPunct="0">
              <a:spcBef>
                <a:spcPts val="600"/>
              </a:spcBef>
              <a:spcAft>
                <a:spcPts val="600"/>
              </a:spcAft>
              <a:defRPr/>
            </a:pPr>
            <a:r>
              <a:rPr lang="en-GB" altLang="de-DE" b="1" dirty="0">
                <a:solidFill>
                  <a:srgbClr val="005294"/>
                </a:solidFill>
                <a:latin typeface="+mn-lt"/>
              </a:rPr>
              <a:t>EGU Co-Sponsored Meetings</a:t>
            </a:r>
          </a:p>
          <a:p>
            <a:pPr marL="285744" indent="-285744" eaLnBrk="0" fontAlgn="base" hangingPunct="0">
              <a:spcBef>
                <a:spcPts val="600"/>
              </a:spcBef>
              <a:spcAft>
                <a:spcPts val="600"/>
              </a:spcAft>
              <a:buFont typeface="Arial" charset="0"/>
              <a:buChar char="•"/>
              <a:defRPr/>
            </a:pPr>
            <a:r>
              <a:rPr lang="en-GB" altLang="de-DE" sz="1400" dirty="0">
                <a:latin typeface="+mn-lt"/>
              </a:rPr>
              <a:t>The EGU meetings programme is dedicated to the pursuit of progress in all areas of the Earth, planetary and space sciences through the co-sponsoring of a number meetings. We strive for excellence in the organisation and running of </a:t>
            </a:r>
            <a:r>
              <a:rPr lang="en-GB" altLang="de-DE" sz="1400" b="1" dirty="0">
                <a:latin typeface="+mn-lt"/>
              </a:rPr>
              <a:t>conference series, topical meetings, workshops, training schools and external meetings</a:t>
            </a:r>
            <a:r>
              <a:rPr lang="en-GB" altLang="de-DE" sz="1400" dirty="0">
                <a:latin typeface="+mn-lt"/>
              </a:rPr>
              <a:t> for the benefit of all scientists. We pay special attention to the needs of early career researchers, and help organisers achieve financial stability, visibility, and/or access to a larger target community.</a:t>
            </a:r>
          </a:p>
          <a:p>
            <a:pPr marL="285744" indent="-285744" eaLnBrk="0" fontAlgn="base" hangingPunct="0">
              <a:spcBef>
                <a:spcPts val="600"/>
              </a:spcBef>
              <a:spcAft>
                <a:spcPts val="600"/>
              </a:spcAft>
              <a:buFont typeface="Arial" charset="0"/>
              <a:buChar char="•"/>
              <a:defRPr/>
            </a:pPr>
            <a:r>
              <a:rPr lang="en-GB" altLang="de-DE" sz="1600" dirty="0">
                <a:latin typeface="+mn-lt"/>
              </a:rPr>
              <a:t>Details here</a:t>
            </a:r>
            <a:r>
              <a:rPr lang="en-GB" altLang="de-DE" sz="1600" dirty="0">
                <a:solidFill>
                  <a:srgbClr val="4D4D4D"/>
                </a:solidFill>
                <a:latin typeface="+mn-lt"/>
              </a:rPr>
              <a:t>: </a:t>
            </a:r>
            <a:r>
              <a:rPr lang="en-GB" altLang="de-DE" sz="1600" dirty="0">
                <a:solidFill>
                  <a:srgbClr val="4D4D4D"/>
                </a:solidFill>
                <a:latin typeface="+mn-lt"/>
                <a:hlinkClick r:id="rId3"/>
              </a:rPr>
              <a:t>https://www.egu.eu/meetings/support-request/</a:t>
            </a:r>
            <a:endParaRPr lang="en-GB" altLang="de-DE" sz="1600" dirty="0">
              <a:solidFill>
                <a:srgbClr val="4D4D4D"/>
              </a:solidFill>
              <a:latin typeface="+mn-lt"/>
            </a:endParaRPr>
          </a:p>
          <a:p>
            <a:pPr marL="285744" indent="-285744" eaLnBrk="0" fontAlgn="base" hangingPunct="0">
              <a:spcBef>
                <a:spcPts val="600"/>
              </a:spcBef>
              <a:spcAft>
                <a:spcPts val="600"/>
              </a:spcAft>
              <a:buFont typeface="Arial" charset="0"/>
              <a:buChar char="•"/>
              <a:defRPr/>
            </a:pPr>
            <a:r>
              <a:rPr lang="en-GB" altLang="de-DE" b="1" dirty="0">
                <a:latin typeface="+mn-lt"/>
              </a:rPr>
              <a:t>Submission periods are usually from 1. June – 15. August every year</a:t>
            </a:r>
          </a:p>
        </p:txBody>
      </p:sp>
      <p:sp>
        <p:nvSpPr>
          <p:cNvPr id="2" name="Rectangle 1"/>
          <p:cNvSpPr/>
          <p:nvPr/>
        </p:nvSpPr>
        <p:spPr>
          <a:xfrm>
            <a:off x="4343400" y="6553200"/>
            <a:ext cx="4800600" cy="369332"/>
          </a:xfrm>
          <a:prstGeom prst="rect">
            <a:avLst/>
          </a:prstGeom>
        </p:spPr>
        <p:txBody>
          <a:bodyPr wrap="square">
            <a:spAutoFit/>
          </a:bodyPr>
          <a:lstStyle/>
          <a:p>
            <a:pPr algn="r" fontAlgn="base">
              <a:spcBef>
                <a:spcPct val="0"/>
              </a:spcBef>
              <a:spcAft>
                <a:spcPct val="0"/>
              </a:spcAft>
            </a:pPr>
            <a:r>
              <a:rPr lang="en-US" b="1" dirty="0">
                <a:solidFill>
                  <a:srgbClr val="000000"/>
                </a:solidFill>
                <a:latin typeface="+mn-lt"/>
                <a:ea typeface="ＭＳ Ｐゴシック" pitchFamily="34" charset="-128"/>
                <a:hlinkClick r:id="rId4"/>
              </a:rPr>
              <a:t>https://www.egu.eu/meetings/</a:t>
            </a:r>
            <a:r>
              <a:rPr lang="en-US" b="1" dirty="0">
                <a:solidFill>
                  <a:srgbClr val="000000"/>
                </a:solidFill>
                <a:latin typeface="+mn-lt"/>
                <a:ea typeface="ＭＳ Ｐゴシック" pitchFamily="34" charset="-128"/>
              </a:rPr>
              <a:t> </a:t>
            </a:r>
          </a:p>
        </p:txBody>
      </p:sp>
      <p:sp>
        <p:nvSpPr>
          <p:cNvPr id="5" name="object 3">
            <a:extLst>
              <a:ext uri="{FF2B5EF4-FFF2-40B4-BE49-F238E27FC236}">
                <a16:creationId xmlns:a16="http://schemas.microsoft.com/office/drawing/2014/main" id="{F41D0F7A-18DE-CA48-9BF9-DE5C809379DD}"/>
              </a:ext>
            </a:extLst>
          </p:cNvPr>
          <p:cNvSpPr txBox="1">
            <a:spLocks/>
          </p:cNvSpPr>
          <p:nvPr/>
        </p:nvSpPr>
        <p:spPr>
          <a:xfrm>
            <a:off x="1676400" y="228600"/>
            <a:ext cx="6819900" cy="360680"/>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it-IT" sz="2200" b="1" spc="-5" dirty="0">
                <a:solidFill>
                  <a:srgbClr val="0071BB"/>
                </a:solidFill>
                <a:latin typeface="Arial"/>
                <a:cs typeface="Arial"/>
              </a:rPr>
              <a:t>EGU Galileo </a:t>
            </a:r>
            <a:r>
              <a:rPr lang="it-IT" sz="2200" b="1" spc="-5" dirty="0" err="1">
                <a:solidFill>
                  <a:srgbClr val="0071BB"/>
                </a:solidFill>
                <a:latin typeface="Arial"/>
                <a:cs typeface="Arial"/>
              </a:rPr>
              <a:t>conferences</a:t>
            </a:r>
            <a:r>
              <a:rPr lang="it-IT" sz="2200" b="1" spc="-5" dirty="0">
                <a:solidFill>
                  <a:srgbClr val="0071BB"/>
                </a:solidFill>
                <a:latin typeface="Arial"/>
                <a:cs typeface="Arial"/>
              </a:rPr>
              <a:t> e co-</a:t>
            </a:r>
            <a:r>
              <a:rPr lang="it-IT" sz="2200" b="1" spc="-5" dirty="0" err="1">
                <a:solidFill>
                  <a:srgbClr val="0071BB"/>
                </a:solidFill>
                <a:latin typeface="Arial"/>
                <a:cs typeface="Arial"/>
              </a:rPr>
              <a:t>sponsored</a:t>
            </a:r>
            <a:r>
              <a:rPr lang="it-IT" sz="2200" b="1" spc="-5" dirty="0">
                <a:solidFill>
                  <a:srgbClr val="0071BB"/>
                </a:solidFill>
                <a:latin typeface="Arial"/>
                <a:cs typeface="Arial"/>
              </a:rPr>
              <a:t> </a:t>
            </a:r>
            <a:r>
              <a:rPr lang="it-IT" sz="2200" b="1" spc="-5" dirty="0" err="1">
                <a:solidFill>
                  <a:srgbClr val="0071BB"/>
                </a:solidFill>
                <a:latin typeface="Arial"/>
                <a:cs typeface="Arial"/>
              </a:rPr>
              <a:t>Meetings</a:t>
            </a:r>
            <a:endParaRPr lang="it-IT" sz="2200" b="1" spc="-5" dirty="0">
              <a:solidFill>
                <a:srgbClr val="0071BB"/>
              </a:solidFill>
              <a:latin typeface="Arial"/>
              <a:cs typeface="Arial"/>
            </a:endParaRPr>
          </a:p>
        </p:txBody>
      </p:sp>
      <p:pic>
        <p:nvPicPr>
          <p:cNvPr id="6" name="Picture 2" descr="Le opere di Galileo Galilei. Volume IV – Liber Liber">
            <a:hlinkClick r:id="rId5"/>
            <a:extLst>
              <a:ext uri="{FF2B5EF4-FFF2-40B4-BE49-F238E27FC236}">
                <a16:creationId xmlns:a16="http://schemas.microsoft.com/office/drawing/2014/main" id="{F3A7ED12-CC2A-EF45-AD8A-48ECFC685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33400"/>
            <a:ext cx="2599038" cy="1299519"/>
          </a:xfrm>
          <a:prstGeom prst="rect">
            <a:avLst/>
          </a:prstGeom>
          <a:noFill/>
          <a:effectLst>
            <a:glow rad="127000">
              <a:schemeClr val="accent1">
                <a:alpha val="0"/>
              </a:schemeClr>
            </a:glow>
            <a:reflection stA="0" endPos="65000" dist="50800" dir="5400000" sy="-100000" algn="bl" rotWithShape="0"/>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b="1" dirty="0">
                <a:solidFill>
                  <a:srgbClr val="FF0000"/>
                </a:solidFill>
                <a:latin typeface="Arial"/>
                <a:cs typeface="Arial"/>
              </a:rPr>
              <a:t>#shareEGU20 &amp;</a:t>
            </a:r>
            <a:r>
              <a:rPr lang="en-US" sz="2000" b="1" spc="-30" dirty="0">
                <a:solidFill>
                  <a:srgbClr val="FF0000"/>
                </a:solidFill>
                <a:latin typeface="Arial"/>
                <a:cs typeface="Arial"/>
              </a:rPr>
              <a:t> </a:t>
            </a:r>
            <a:r>
              <a:rPr lang="en-US" sz="2000" b="1" dirty="0">
                <a:solidFill>
                  <a:srgbClr val="FF0000"/>
                </a:solidFill>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14001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
            <a:extLst>
              <a:ext uri="{FF2B5EF4-FFF2-40B4-BE49-F238E27FC236}">
                <a16:creationId xmlns:a16="http://schemas.microsoft.com/office/drawing/2014/main" id="{E82D3B8E-9C28-9F4D-B1CA-ECDE875A8AFA}"/>
              </a:ext>
            </a:extLst>
          </p:cNvPr>
          <p:cNvSpPr>
            <a:spLocks noChangeArrowheads="1"/>
          </p:cNvSpPr>
          <p:nvPr/>
        </p:nvSpPr>
        <p:spPr bwMode="auto">
          <a:xfrm>
            <a:off x="1060119" y="2599607"/>
            <a:ext cx="7480961" cy="185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rIns="3428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fontAlgn="base">
              <a:spcBef>
                <a:spcPts val="225"/>
              </a:spcBef>
              <a:spcAft>
                <a:spcPct val="0"/>
              </a:spcAft>
              <a:buClr>
                <a:srgbClr val="0072BC"/>
              </a:buClr>
              <a:buSzPct val="100000"/>
              <a:buFont typeface="Wingdings" pitchFamily="2" charset="2"/>
              <a:buChar char="§"/>
            </a:pPr>
            <a:r>
              <a:rPr lang="en-GB" altLang="nb-NO" sz="1800" dirty="0">
                <a:solidFill>
                  <a:srgbClr val="4D4D4D"/>
                </a:solidFill>
                <a:latin typeface="Open Sans" charset="0"/>
                <a:sym typeface="Open Sans" charset="0"/>
              </a:rPr>
              <a:t>Online? Yes! Because it is EGU’s responsibility to help minimise the impact of COVID-19 on scientific research and collaboration </a:t>
            </a:r>
          </a:p>
          <a:p>
            <a:pPr fontAlgn="base">
              <a:spcBef>
                <a:spcPts val="225"/>
              </a:spcBef>
              <a:spcAft>
                <a:spcPct val="0"/>
              </a:spcAft>
              <a:buClr>
                <a:srgbClr val="0072BC"/>
              </a:buClr>
              <a:buSzPct val="100000"/>
              <a:buFont typeface="Wingdings" pitchFamily="2" charset="2"/>
              <a:buChar char="§"/>
            </a:pPr>
            <a:endParaRPr lang="en-GB" altLang="nb-NO" sz="1800" dirty="0">
              <a:solidFill>
                <a:srgbClr val="4D4D4D"/>
              </a:solidFill>
              <a:latin typeface="Open Sans" charset="0"/>
              <a:sym typeface="Open Sans" charset="0"/>
            </a:endParaRPr>
          </a:p>
          <a:p>
            <a:pPr fontAlgn="base">
              <a:spcBef>
                <a:spcPts val="225"/>
              </a:spcBef>
              <a:spcAft>
                <a:spcPct val="0"/>
              </a:spcAft>
              <a:buClr>
                <a:srgbClr val="0072BC"/>
              </a:buClr>
              <a:buSzPct val="100000"/>
              <a:buFont typeface="Wingdings" pitchFamily="2" charset="2"/>
              <a:buChar char="§"/>
            </a:pPr>
            <a:r>
              <a:rPr lang="en-GB" altLang="nb-NO" sz="1800" dirty="0">
                <a:solidFill>
                  <a:srgbClr val="4D4D4D"/>
                </a:solidFill>
                <a:latin typeface="Open Sans" charset="0"/>
                <a:sym typeface="Open Sans" charset="0"/>
              </a:rPr>
              <a:t>Pilot experiment (we would like feedback!)</a:t>
            </a:r>
          </a:p>
          <a:p>
            <a:pPr fontAlgn="base">
              <a:spcBef>
                <a:spcPts val="225"/>
              </a:spcBef>
              <a:spcAft>
                <a:spcPct val="0"/>
              </a:spcAft>
              <a:buClr>
                <a:srgbClr val="0072BC"/>
              </a:buClr>
              <a:buSzPct val="100000"/>
              <a:buFont typeface="Wingdings" pitchFamily="2" charset="2"/>
              <a:buChar char="§"/>
            </a:pPr>
            <a:endParaRPr lang="en-GB" altLang="nb-NO" sz="1800" dirty="0">
              <a:solidFill>
                <a:srgbClr val="4D4D4D"/>
              </a:solidFill>
              <a:latin typeface="Open Sans" charset="0"/>
              <a:sym typeface="Open Sans" charset="0"/>
            </a:endParaRPr>
          </a:p>
          <a:p>
            <a:pPr fontAlgn="base">
              <a:spcBef>
                <a:spcPts val="225"/>
              </a:spcBef>
              <a:spcAft>
                <a:spcPct val="0"/>
              </a:spcAft>
              <a:buClr>
                <a:srgbClr val="0072BC"/>
              </a:buClr>
              <a:buSzPct val="100000"/>
              <a:buFont typeface="Wingdings" pitchFamily="2" charset="2"/>
              <a:buChar char="§"/>
            </a:pPr>
            <a:r>
              <a:rPr lang="en-GB" altLang="nb-NO" sz="1800" dirty="0">
                <a:solidFill>
                  <a:srgbClr val="4D4D4D"/>
                </a:solidFill>
                <a:latin typeface="Open Sans" charset="0"/>
                <a:sym typeface="Open Sans" charset="0"/>
              </a:rPr>
              <a:t>Free registration</a:t>
            </a:r>
          </a:p>
        </p:txBody>
      </p:sp>
      <p:sp>
        <p:nvSpPr>
          <p:cNvPr id="5" name="Shape 19">
            <a:extLst>
              <a:ext uri="{FF2B5EF4-FFF2-40B4-BE49-F238E27FC236}">
                <a16:creationId xmlns:a16="http://schemas.microsoft.com/office/drawing/2014/main" id="{C0150E35-264B-014D-8024-3D1C009579C1}"/>
              </a:ext>
            </a:extLst>
          </p:cNvPr>
          <p:cNvSpPr/>
          <p:nvPr/>
        </p:nvSpPr>
        <p:spPr>
          <a:xfrm>
            <a:off x="2645217" y="1586845"/>
            <a:ext cx="4310763" cy="39241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1950" kern="0" dirty="0"/>
              <a:t>Sharing Geoscience Online: New concept</a:t>
            </a:r>
          </a:p>
        </p:txBody>
      </p:sp>
      <p:sp>
        <p:nvSpPr>
          <p:cNvPr id="6" name="object 11">
            <a:extLst>
              <a:ext uri="{FF2B5EF4-FFF2-40B4-BE49-F238E27FC236}">
                <a16:creationId xmlns:a16="http://schemas.microsoft.com/office/drawing/2014/main" id="{7CD3C7AA-7A66-AB44-A38F-5D96988DC692}"/>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9458BFAC-CC48-5242-A48F-F0A81FC62C2A}"/>
              </a:ext>
            </a:extLst>
          </p:cNvPr>
          <p:cNvSpPr txBox="1">
            <a:spLocks/>
          </p:cNvSpPr>
          <p:nvPr/>
        </p:nvSpPr>
        <p:spPr>
          <a:xfrm>
            <a:off x="2971800" y="501141"/>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38219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CA03FB69-2F4A-E245-9DBE-BDE8883B5DC2}"/>
              </a:ext>
            </a:extLst>
          </p:cNvPr>
          <p:cNvSpPr>
            <a:spLocks noChangeArrowheads="1"/>
          </p:cNvSpPr>
          <p:nvPr/>
        </p:nvSpPr>
        <p:spPr bwMode="auto">
          <a:xfrm>
            <a:off x="875090" y="1905000"/>
            <a:ext cx="7453158" cy="4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77" rIns="34277">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marL="0" indent="0" defTabSz="725851" fontAlgn="base">
              <a:spcAft>
                <a:spcPts val="600"/>
              </a:spcAft>
              <a:buClr>
                <a:srgbClr val="0072BC"/>
              </a:buClr>
              <a:buSzPct val="100000"/>
            </a:pPr>
            <a:r>
              <a:rPr lang="en-GB" altLang="nb-NO" sz="1800" kern="0" dirty="0">
                <a:solidFill>
                  <a:srgbClr val="4D4D4D"/>
                </a:solidFill>
                <a:latin typeface="Open Sans" charset="0"/>
                <a:sym typeface="Open Sans" charset="0"/>
              </a:rPr>
              <a:t>Our concept of Sharing Geoscience allows:</a:t>
            </a:r>
          </a:p>
          <a:p>
            <a:pPr marL="0" indent="0" defTabSz="725851" fontAlgn="base">
              <a:spcAft>
                <a:spcPts val="600"/>
              </a:spcAft>
              <a:buClr>
                <a:srgbClr val="0072BC"/>
              </a:buClr>
              <a:buSzPct val="100000"/>
            </a:pPr>
            <a:endParaRPr lang="en-GB" altLang="nb-NO" sz="1800" kern="0" dirty="0">
              <a:solidFill>
                <a:srgbClr val="4D4D4D"/>
              </a:solidFill>
              <a:latin typeface="Open Sans" charset="0"/>
              <a:sym typeface="Open Sans" charset="0"/>
            </a:endParaRPr>
          </a:p>
          <a:p>
            <a:pPr marL="272194" indent="-272194" defTabSz="725851" fontAlgn="base">
              <a:spcBef>
                <a:spcPts val="300"/>
              </a:spcBef>
              <a:spcAft>
                <a:spcPct val="0"/>
              </a:spcAft>
              <a:buClr>
                <a:srgbClr val="0072BC"/>
              </a:buClr>
              <a:buSzPct val="100000"/>
              <a:buFont typeface="Wingdings" pitchFamily="2" charset="2"/>
              <a:buChar char="§"/>
            </a:pPr>
            <a:r>
              <a:rPr lang="en-GB" altLang="nb-NO" sz="1800" kern="0" dirty="0">
                <a:solidFill>
                  <a:srgbClr val="4D4D4D"/>
                </a:solidFill>
                <a:latin typeface="Open Sans" charset="0"/>
                <a:sym typeface="Open Sans" charset="0"/>
              </a:rPr>
              <a:t>Authors to upload presentation materials and receive feedback on those from 1 April to 31 May 2020)</a:t>
            </a:r>
          </a:p>
          <a:p>
            <a:pPr marL="272194" indent="-272194" defTabSz="725851" fontAlgn="base">
              <a:spcBef>
                <a:spcPts val="300"/>
              </a:spcBef>
              <a:spcAft>
                <a:spcPct val="0"/>
              </a:spcAft>
              <a:buClr>
                <a:srgbClr val="0072BC"/>
              </a:buClr>
              <a:buSzPct val="100000"/>
              <a:buFont typeface="Wingdings" pitchFamily="2" charset="2"/>
              <a:buChar char="§"/>
            </a:pPr>
            <a:endParaRPr lang="en-GB" altLang="nb-NO" sz="1800" kern="0" dirty="0">
              <a:solidFill>
                <a:srgbClr val="4D4D4D"/>
              </a:solidFill>
              <a:latin typeface="Open Sans" charset="0"/>
              <a:sym typeface="Open Sans" charset="0"/>
            </a:endParaRPr>
          </a:p>
          <a:p>
            <a:pPr marL="272194" indent="-272194" defTabSz="725851" fontAlgn="base">
              <a:spcBef>
                <a:spcPts val="300"/>
              </a:spcBef>
              <a:spcAft>
                <a:spcPct val="0"/>
              </a:spcAft>
              <a:buClr>
                <a:srgbClr val="0072BC"/>
              </a:buClr>
              <a:buSzPct val="100000"/>
              <a:buFont typeface="Wingdings" pitchFamily="2" charset="2"/>
              <a:buChar char="§"/>
            </a:pPr>
            <a:r>
              <a:rPr lang="en-GB" altLang="nb-NO" sz="1800" kern="0" dirty="0">
                <a:solidFill>
                  <a:srgbClr val="4D4D4D"/>
                </a:solidFill>
                <a:latin typeface="Open Sans" charset="0"/>
                <a:sym typeface="Open Sans" charset="0"/>
              </a:rPr>
              <a:t>Conveners, authors and attendees to discuss abstracts, presentation materials and open questions during a live, text-based chat (4 – 8 May)</a:t>
            </a:r>
          </a:p>
          <a:p>
            <a:pPr marL="272194" indent="-272194" defTabSz="725851" fontAlgn="base">
              <a:spcBef>
                <a:spcPts val="300"/>
              </a:spcBef>
              <a:spcAft>
                <a:spcPct val="0"/>
              </a:spcAft>
              <a:buClr>
                <a:srgbClr val="0072BC"/>
              </a:buClr>
              <a:buSzPct val="100000"/>
              <a:buFont typeface="Wingdings" pitchFamily="2" charset="2"/>
              <a:buChar char="§"/>
            </a:pPr>
            <a:endParaRPr lang="en-GB" altLang="nb-NO" sz="1800" kern="0" dirty="0">
              <a:solidFill>
                <a:srgbClr val="4D4D4D"/>
              </a:solidFill>
              <a:latin typeface="Open Sans" charset="0"/>
              <a:sym typeface="Open Sans" charset="0"/>
            </a:endParaRPr>
          </a:p>
          <a:p>
            <a:pPr marL="272194" indent="-272194" defTabSz="725851" fontAlgn="base">
              <a:spcBef>
                <a:spcPts val="300"/>
              </a:spcBef>
              <a:spcAft>
                <a:spcPct val="0"/>
              </a:spcAft>
              <a:buClr>
                <a:srgbClr val="0072BC"/>
              </a:buClr>
              <a:buSzPct val="100000"/>
              <a:buFont typeface="Wingdings" pitchFamily="2" charset="2"/>
              <a:buChar char="§"/>
            </a:pPr>
            <a:r>
              <a:rPr lang="en-GB" altLang="nb-NO" sz="1800" kern="0" dirty="0">
                <a:solidFill>
                  <a:srgbClr val="4D4D4D"/>
                </a:solidFill>
                <a:latin typeface="Open Sans" charset="0"/>
                <a:sym typeface="Open Sans" charset="0"/>
              </a:rPr>
              <a:t>Everyone to participate in Union Symposia, Great Debates, Short Courses, Networking, Division Meetings, #</a:t>
            </a:r>
            <a:r>
              <a:rPr lang="en-GB" altLang="nb-NO" sz="1800" kern="0" dirty="0" err="1">
                <a:solidFill>
                  <a:srgbClr val="4D4D4D"/>
                </a:solidFill>
                <a:latin typeface="Open Sans" charset="0"/>
                <a:sym typeface="Open Sans" charset="0"/>
              </a:rPr>
              <a:t>shareEGUart</a:t>
            </a:r>
            <a:r>
              <a:rPr lang="en-GB" altLang="nb-NO" sz="1800" kern="0" dirty="0">
                <a:solidFill>
                  <a:srgbClr val="4D4D4D"/>
                </a:solidFill>
                <a:latin typeface="Open Sans" charset="0"/>
                <a:sym typeface="Open Sans" charset="0"/>
              </a:rPr>
              <a:t>, Photo Competition and more</a:t>
            </a:r>
          </a:p>
          <a:p>
            <a:pPr marL="272194" indent="-272194" defTabSz="725851" fontAlgn="base">
              <a:spcBef>
                <a:spcPts val="300"/>
              </a:spcBef>
              <a:spcAft>
                <a:spcPct val="0"/>
              </a:spcAft>
              <a:buClr>
                <a:srgbClr val="0072BC"/>
              </a:buClr>
              <a:buSzPct val="100000"/>
              <a:buFont typeface="Wingdings" pitchFamily="2" charset="2"/>
              <a:buChar char="§"/>
            </a:pPr>
            <a:endParaRPr lang="en-GB" altLang="nb-NO" sz="1800" kern="0" dirty="0">
              <a:solidFill>
                <a:srgbClr val="4D4D4D"/>
              </a:solidFill>
              <a:latin typeface="Open Sans" charset="0"/>
              <a:sym typeface="Open Sans" charset="0"/>
            </a:endParaRPr>
          </a:p>
          <a:p>
            <a:pPr marL="272194" indent="-272194" defTabSz="725851" fontAlgn="base">
              <a:spcBef>
                <a:spcPts val="300"/>
              </a:spcBef>
              <a:spcAft>
                <a:spcPct val="0"/>
              </a:spcAft>
              <a:buClr>
                <a:srgbClr val="0072BC"/>
              </a:buClr>
              <a:buSzPct val="100000"/>
              <a:buFont typeface="Wingdings" pitchFamily="2" charset="2"/>
              <a:buChar char="§"/>
            </a:pPr>
            <a:r>
              <a:rPr lang="en-GB" altLang="nb-NO" sz="1800" kern="0" dirty="0">
                <a:solidFill>
                  <a:srgbClr val="4D4D4D"/>
                </a:solidFill>
                <a:latin typeface="Open Sans" charset="0"/>
                <a:sym typeface="Open Sans" charset="0"/>
              </a:rPr>
              <a:t>EGU to gather experience with online activities and use these in plans for reducing the environmental impact of the General Assembly</a:t>
            </a:r>
          </a:p>
        </p:txBody>
      </p:sp>
      <p:sp>
        <p:nvSpPr>
          <p:cNvPr id="7" name="Shape 19">
            <a:extLst>
              <a:ext uri="{FF2B5EF4-FFF2-40B4-BE49-F238E27FC236}">
                <a16:creationId xmlns:a16="http://schemas.microsoft.com/office/drawing/2014/main" id="{1BBF886F-BF0B-5942-904A-6A4B82852703}"/>
              </a:ext>
            </a:extLst>
          </p:cNvPr>
          <p:cNvSpPr/>
          <p:nvPr/>
        </p:nvSpPr>
        <p:spPr>
          <a:xfrm>
            <a:off x="2090037" y="1233898"/>
            <a:ext cx="6222971" cy="39241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1950" kern="0" dirty="0"/>
              <a:t>Sharing Geoscience Online in a nutshell</a:t>
            </a:r>
          </a:p>
        </p:txBody>
      </p:sp>
      <p:sp>
        <p:nvSpPr>
          <p:cNvPr id="4" name="object 11">
            <a:extLst>
              <a:ext uri="{FF2B5EF4-FFF2-40B4-BE49-F238E27FC236}">
                <a16:creationId xmlns:a16="http://schemas.microsoft.com/office/drawing/2014/main" id="{7A2BD626-4156-ED4C-9A92-628C86B9FD15}"/>
              </a:ext>
            </a:extLst>
          </p:cNvPr>
          <p:cNvSpPr/>
          <p:nvPr/>
        </p:nvSpPr>
        <p:spPr>
          <a:xfrm>
            <a:off x="7956804" y="228600"/>
            <a:ext cx="1002792" cy="1004316"/>
          </a:xfrm>
          <a:prstGeom prst="rect">
            <a:avLst/>
          </a:prstGeom>
          <a:blipFill>
            <a:blip r:embed="rId3"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AB29998C-C8BC-2245-ACAE-099AF74DA131}"/>
              </a:ext>
            </a:extLst>
          </p:cNvPr>
          <p:cNvSpPr txBox="1">
            <a:spLocks/>
          </p:cNvSpPr>
          <p:nvPr/>
        </p:nvSpPr>
        <p:spPr>
          <a:xfrm>
            <a:off x="2971800" y="469137"/>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4034623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
            <a:extLst>
              <a:ext uri="{FF2B5EF4-FFF2-40B4-BE49-F238E27FC236}">
                <a16:creationId xmlns:a16="http://schemas.microsoft.com/office/drawing/2014/main" id="{C0150E35-264B-014D-8024-3D1C009579C1}"/>
              </a:ext>
            </a:extLst>
          </p:cNvPr>
          <p:cNvSpPr/>
          <p:nvPr/>
        </p:nvSpPr>
        <p:spPr>
          <a:xfrm>
            <a:off x="1219200" y="925267"/>
            <a:ext cx="7772400" cy="831001"/>
          </a:xfrm>
          <a:prstGeom prst="rect">
            <a:avLst/>
          </a:prstGeom>
          <a:extLst>
            <a:ext uri="{C572A759-6A51-4108-AA02-DFA0A04FC94B}">
              <ma14:wrappingTextBoxFlag xmlns:ma14="http://schemas.microsoft.com/office/mac/drawingml/2011/main" xmlns="" val="1"/>
            </a:ext>
          </a:extLst>
        </p:spPr>
        <p:txBody>
          <a:bodyPr/>
          <a:lstStyle>
            <a:lvl1pPr>
              <a:spcBef>
                <a:spcPts val="1300"/>
              </a:spcBef>
              <a:defRPr sz="2600" b="1">
                <a:solidFill>
                  <a:srgbClr val="0072BC"/>
                </a:solidFill>
                <a:latin typeface="Open Sans"/>
                <a:ea typeface="Open Sans"/>
                <a:cs typeface="Open Sans"/>
                <a:sym typeface="Open Sans"/>
              </a:defRPr>
            </a:lvl1pPr>
          </a:lstStyle>
          <a:p>
            <a:pPr algn="ctr"/>
            <a:r>
              <a:rPr lang="en-GB" sz="2400" dirty="0">
                <a:latin typeface="+mj-lt"/>
                <a:ea typeface="+mn-ea"/>
                <a:cs typeface="+mn-cs"/>
              </a:rPr>
              <a:t>Sharing Geoscience Online: New concept in very short time</a:t>
            </a:r>
          </a:p>
        </p:txBody>
      </p:sp>
      <p:sp>
        <p:nvSpPr>
          <p:cNvPr id="10" name="Shape 20">
            <a:extLst>
              <a:ext uri="{FF2B5EF4-FFF2-40B4-BE49-F238E27FC236}">
                <a16:creationId xmlns:a16="http://schemas.microsoft.com/office/drawing/2014/main" id="{92D8FD87-E1D9-479C-9A9D-E58A6315330F}"/>
              </a:ext>
            </a:extLst>
          </p:cNvPr>
          <p:cNvSpPr>
            <a:spLocks noChangeArrowheads="1"/>
          </p:cNvSpPr>
          <p:nvPr/>
        </p:nvSpPr>
        <p:spPr bwMode="auto">
          <a:xfrm>
            <a:off x="180020" y="1340768"/>
            <a:ext cx="8856476" cy="53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16 March: Start developing concept for online activities</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19 March: Cancelled physical General Assembly</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23 March: First Sharing Geoscience Online webpages</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31 March: All presentations turned to displays, rescheduled sessions to blocks of 30 displays</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1 April: Open for upload of presentation materials and commenting &amp; First FAQ page live</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6 April: Webinar</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8 April: SC plan</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16 April: Open for upload of session materials &amp; Division Meetings scheduled</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21 April: ‘how-to-use-the chat’ pages</a:t>
            </a:r>
          </a:p>
          <a:p>
            <a:pPr marL="457200" indent="-457200" fontAlgn="base">
              <a:spcBef>
                <a:spcPts val="300"/>
              </a:spcBef>
              <a:spcAft>
                <a:spcPts val="600"/>
              </a:spcAft>
              <a:buClr>
                <a:srgbClr val="0072BC"/>
              </a:buClr>
              <a:buSzPct val="100000"/>
              <a:buFont typeface="Wingdings" panose="05000000000000000000" pitchFamily="2" charset="2"/>
              <a:buChar char="ü"/>
            </a:pPr>
            <a:r>
              <a:rPr lang="en-GB" altLang="nb-NO" sz="2100" dirty="0">
                <a:latin typeface="Open Sans" charset="0"/>
                <a:sym typeface="Open Sans" charset="0"/>
              </a:rPr>
              <a:t>28 April: Chat video and test chat channels per programme group</a:t>
            </a:r>
          </a:p>
        </p:txBody>
      </p:sp>
      <p:sp>
        <p:nvSpPr>
          <p:cNvPr id="4" name="object 3">
            <a:extLst>
              <a:ext uri="{FF2B5EF4-FFF2-40B4-BE49-F238E27FC236}">
                <a16:creationId xmlns:a16="http://schemas.microsoft.com/office/drawing/2014/main" id="{4203EAA0-7D5A-A04B-91C8-4948B1938850}"/>
              </a:ext>
            </a:extLst>
          </p:cNvPr>
          <p:cNvSpPr txBox="1">
            <a:spLocks/>
          </p:cNvSpPr>
          <p:nvPr/>
        </p:nvSpPr>
        <p:spPr>
          <a:xfrm>
            <a:off x="2971800" y="469137"/>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1103925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
            <a:extLst>
              <a:ext uri="{FF2B5EF4-FFF2-40B4-BE49-F238E27FC236}">
                <a16:creationId xmlns:a16="http://schemas.microsoft.com/office/drawing/2014/main" id="{E82D3B8E-9C28-9F4D-B1CA-ECDE875A8AFA}"/>
              </a:ext>
            </a:extLst>
          </p:cNvPr>
          <p:cNvSpPr>
            <a:spLocks noChangeArrowheads="1"/>
          </p:cNvSpPr>
          <p:nvPr/>
        </p:nvSpPr>
        <p:spPr bwMode="auto">
          <a:xfrm>
            <a:off x="609601" y="1953392"/>
            <a:ext cx="7585644"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rIns="3428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fontAlgn="base">
              <a:spcBef>
                <a:spcPts val="300"/>
              </a:spcBef>
              <a:spcAft>
                <a:spcPct val="0"/>
              </a:spcAft>
              <a:buClr>
                <a:srgbClr val="0072BC"/>
              </a:buClr>
              <a:buSzPct val="100000"/>
              <a:buFont typeface="Wingdings" pitchFamily="2" charset="2"/>
              <a:buChar char="§"/>
            </a:pPr>
            <a:r>
              <a:rPr lang="en-GB" altLang="nb-NO" sz="1800" dirty="0">
                <a:solidFill>
                  <a:srgbClr val="4D4D4D"/>
                </a:solidFill>
                <a:latin typeface="Open Sans" charset="0"/>
                <a:sym typeface="Open Sans" charset="0"/>
              </a:rPr>
              <a:t>Participation in EGU2020: Sharing Geoscience Online implies agreement to EGU's Code of Conduct, </a:t>
            </a:r>
            <a:r>
              <a:rPr lang="en-GB" altLang="nb-NO" sz="1800" dirty="0">
                <a:solidFill>
                  <a:srgbClr val="4D4D4D"/>
                </a:solidFill>
                <a:latin typeface="Open Sans" charset="0"/>
                <a:sym typeface="Open Sans" charset="0"/>
                <a:hlinkClick r:id="rId3"/>
              </a:rPr>
              <a:t>https://www.egu.eu/about/code-of-conduct/</a:t>
            </a:r>
            <a:endParaRPr lang="en-GB" altLang="nb-NO" sz="1800" dirty="0">
              <a:solidFill>
                <a:srgbClr val="4D4D4D"/>
              </a:solidFill>
              <a:latin typeface="Open Sans" charset="0"/>
              <a:sym typeface="Open Sans" charset="0"/>
            </a:endParaRPr>
          </a:p>
          <a:p>
            <a:pPr marL="0" indent="0" fontAlgn="base">
              <a:spcBef>
                <a:spcPts val="300"/>
              </a:spcBef>
              <a:spcAft>
                <a:spcPct val="0"/>
              </a:spcAft>
              <a:buClr>
                <a:srgbClr val="0072BC"/>
              </a:buClr>
              <a:buSzPct val="100000"/>
            </a:pPr>
            <a:endParaRPr lang="en-GB" altLang="nb-NO" sz="1800" dirty="0">
              <a:solidFill>
                <a:srgbClr val="4D4D4D"/>
              </a:solidFill>
              <a:latin typeface="Open Sans" charset="0"/>
              <a:sym typeface="Open Sans" charset="0"/>
            </a:endParaRPr>
          </a:p>
          <a:p>
            <a:pPr fontAlgn="base">
              <a:spcBef>
                <a:spcPts val="300"/>
              </a:spcBef>
              <a:spcAft>
                <a:spcPct val="0"/>
              </a:spcAft>
              <a:buClr>
                <a:srgbClr val="0072BC"/>
              </a:buClr>
              <a:buSzPct val="100000"/>
              <a:buFont typeface="Wingdings" pitchFamily="2" charset="2"/>
              <a:buChar char="§"/>
            </a:pPr>
            <a:r>
              <a:rPr lang="en-GB" sz="1800" dirty="0">
                <a:solidFill>
                  <a:srgbClr val="4D4D4D"/>
                </a:solidFill>
                <a:latin typeface="Open Sans" charset="0"/>
                <a:sym typeface="Open Sans" charset="0"/>
              </a:rPr>
              <a:t>The Code of Conduct is flagged when uploading materials, when commenting, when entering the chat</a:t>
            </a:r>
          </a:p>
          <a:p>
            <a:pPr fontAlgn="base">
              <a:spcBef>
                <a:spcPts val="300"/>
              </a:spcBef>
              <a:spcAft>
                <a:spcPct val="0"/>
              </a:spcAft>
              <a:buClr>
                <a:srgbClr val="0072BC"/>
              </a:buClr>
              <a:buSzPct val="100000"/>
              <a:buFont typeface="Wingdings" pitchFamily="2" charset="2"/>
              <a:buChar char="§"/>
            </a:pPr>
            <a:endParaRPr lang="en-GB" sz="1800" dirty="0">
              <a:solidFill>
                <a:srgbClr val="000000"/>
              </a:solidFill>
            </a:endParaRPr>
          </a:p>
          <a:p>
            <a:pPr fontAlgn="base">
              <a:spcBef>
                <a:spcPts val="300"/>
              </a:spcBef>
              <a:spcAft>
                <a:spcPct val="0"/>
              </a:spcAft>
              <a:buClr>
                <a:srgbClr val="0072BC"/>
              </a:buClr>
              <a:buSzPct val="100000"/>
              <a:buFont typeface="Wingdings" pitchFamily="2" charset="2"/>
              <a:buChar char="§"/>
            </a:pPr>
            <a:r>
              <a:rPr lang="en-GB" altLang="nb-NO" sz="1800" dirty="0">
                <a:solidFill>
                  <a:srgbClr val="4D4D4D"/>
                </a:solidFill>
                <a:latin typeface="Open Sans" charset="0"/>
                <a:sym typeface="Open Sans" charset="0"/>
              </a:rPr>
              <a:t>Violations or concerns to be reported to </a:t>
            </a:r>
            <a:r>
              <a:rPr lang="en-GB" altLang="nb-NO" sz="1800" dirty="0" err="1">
                <a:solidFill>
                  <a:srgbClr val="4D4D4D"/>
                </a:solidFill>
                <a:latin typeface="Open Sans" charset="0"/>
                <a:sym typeface="Open Sans" charset="0"/>
              </a:rPr>
              <a:t>conduct@egu.eu</a:t>
            </a:r>
            <a:endParaRPr lang="en-GB" altLang="nb-NO" sz="1800" dirty="0">
              <a:solidFill>
                <a:srgbClr val="4D4D4D"/>
              </a:solidFill>
              <a:latin typeface="Open Sans" charset="0"/>
              <a:sym typeface="Open Sans" charset="0"/>
            </a:endParaRPr>
          </a:p>
        </p:txBody>
      </p:sp>
      <p:sp>
        <p:nvSpPr>
          <p:cNvPr id="8" name="Shape 19">
            <a:extLst>
              <a:ext uri="{FF2B5EF4-FFF2-40B4-BE49-F238E27FC236}">
                <a16:creationId xmlns:a16="http://schemas.microsoft.com/office/drawing/2014/main" id="{C4B51318-8631-544E-B54B-F775F0F69FF4}"/>
              </a:ext>
            </a:extLst>
          </p:cNvPr>
          <p:cNvSpPr/>
          <p:nvPr/>
        </p:nvSpPr>
        <p:spPr>
          <a:xfrm>
            <a:off x="3429000" y="1270905"/>
            <a:ext cx="2514600" cy="46166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2400" kern="0" dirty="0">
                <a:solidFill>
                  <a:srgbClr val="0071BB"/>
                </a:solidFill>
                <a:latin typeface="Arial"/>
                <a:ea typeface="+mj-ea"/>
                <a:cs typeface="Arial"/>
              </a:rPr>
              <a:t>Code of Conduct</a:t>
            </a:r>
          </a:p>
        </p:txBody>
      </p:sp>
      <p:sp>
        <p:nvSpPr>
          <p:cNvPr id="5" name="object 11">
            <a:extLst>
              <a:ext uri="{FF2B5EF4-FFF2-40B4-BE49-F238E27FC236}">
                <a16:creationId xmlns:a16="http://schemas.microsoft.com/office/drawing/2014/main" id="{F34D594D-95A2-0240-BA30-B41C6B53B1DA}"/>
              </a:ext>
            </a:extLst>
          </p:cNvPr>
          <p:cNvSpPr/>
          <p:nvPr/>
        </p:nvSpPr>
        <p:spPr>
          <a:xfrm>
            <a:off x="7956804" y="260604"/>
            <a:ext cx="1002792" cy="1004316"/>
          </a:xfrm>
          <a:prstGeom prst="rect">
            <a:avLst/>
          </a:prstGeom>
          <a:blipFill>
            <a:blip r:embed="rId4"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C0B7F001-4050-A34B-8C98-5FD21DCF236E}"/>
              </a:ext>
            </a:extLst>
          </p:cNvPr>
          <p:cNvSpPr txBox="1">
            <a:spLocks/>
          </p:cNvSpPr>
          <p:nvPr/>
        </p:nvSpPr>
        <p:spPr>
          <a:xfrm>
            <a:off x="2971800" y="501141"/>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75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
            <a:extLst>
              <a:ext uri="{FF2B5EF4-FFF2-40B4-BE49-F238E27FC236}">
                <a16:creationId xmlns:a16="http://schemas.microsoft.com/office/drawing/2014/main" id="{32C00B88-437E-4BD2-AC93-76B3829BA305}"/>
              </a:ext>
            </a:extLst>
          </p:cNvPr>
          <p:cNvSpPr/>
          <p:nvPr/>
        </p:nvSpPr>
        <p:spPr>
          <a:xfrm>
            <a:off x="859120" y="2114278"/>
            <a:ext cx="7428398" cy="2267287"/>
          </a:xfrm>
          <a:prstGeom prst="rect">
            <a:avLst/>
          </a:prstGeom>
          <a:ln w="12700">
            <a:miter lim="400000"/>
          </a:ln>
          <a:extLst>
            <a:ext uri="{C572A759-6A51-4108-AA02-DFA0A04FC94B}">
              <ma14:wrappingTextBoxFlag xmlns="" xmlns:ma14="http://schemas.microsoft.com/office/mac/drawingml/2011/main" val="1"/>
            </a:ext>
          </a:extLst>
        </p:spPr>
        <p:txBody>
          <a:bodyPr wrap="square" lIns="36293" rIns="36293">
            <a:spAutoFit/>
          </a:bodyPr>
          <a:lstStyle/>
          <a:p>
            <a:pPr marL="226829" indent="-226829" defTabSz="725851">
              <a:spcBef>
                <a:spcPts val="794"/>
              </a:spcBef>
              <a:buClr>
                <a:srgbClr val="0072BC"/>
              </a:buClr>
              <a:buSzPct val="100000"/>
              <a:buFont typeface="Wingdings" panose="05000000000000000000" pitchFamily="2" charset="2"/>
              <a:buChar char="§"/>
              <a:defRPr/>
            </a:pPr>
            <a:r>
              <a:rPr lang="en-GB" kern="0" dirty="0">
                <a:solidFill>
                  <a:srgbClr val="4D4D4D"/>
                </a:solidFill>
                <a:latin typeface="Open Sans"/>
                <a:ea typeface="Open Sans"/>
                <a:cs typeface="Open Sans"/>
                <a:sym typeface="Open Sans"/>
              </a:rPr>
              <a:t>18,052 abstracts in programme | +11.1% relative to 2019</a:t>
            </a:r>
          </a:p>
          <a:p>
            <a:pPr marL="226829" indent="-226829" defTabSz="725851">
              <a:spcBef>
                <a:spcPts val="794"/>
              </a:spcBef>
              <a:buClr>
                <a:srgbClr val="0072BC"/>
              </a:buClr>
              <a:buSzPct val="100000"/>
              <a:buFont typeface="Wingdings" panose="05000000000000000000" pitchFamily="2" charset="2"/>
              <a:buChar char="§"/>
              <a:defRPr/>
            </a:pPr>
            <a:r>
              <a:rPr lang="en-GB" kern="0" dirty="0">
                <a:solidFill>
                  <a:srgbClr val="4D4D4D"/>
                </a:solidFill>
                <a:latin typeface="Open Sans"/>
                <a:ea typeface="Open Sans"/>
                <a:cs typeface="Open Sans"/>
                <a:sym typeface="Open Sans"/>
              </a:rPr>
              <a:t>702 unique scientific sessions </a:t>
            </a:r>
          </a:p>
          <a:p>
            <a:pPr marL="226829" indent="-226829" defTabSz="725851">
              <a:spcBef>
                <a:spcPts val="794"/>
              </a:spcBef>
              <a:buClr>
                <a:srgbClr val="0072BC"/>
              </a:buClr>
              <a:buSzPct val="100000"/>
              <a:buFont typeface="Wingdings" panose="05000000000000000000" pitchFamily="2" charset="2"/>
              <a:buChar char="§"/>
              <a:defRPr/>
            </a:pPr>
            <a:r>
              <a:rPr lang="en-GB" kern="0" dirty="0">
                <a:solidFill>
                  <a:srgbClr val="4D4D4D"/>
                </a:solidFill>
                <a:latin typeface="Open Sans"/>
                <a:ea typeface="Open Sans"/>
                <a:cs typeface="Open Sans"/>
                <a:sym typeface="Open Sans"/>
              </a:rPr>
              <a:t>440 out of 702 scientific sessions are co-organized (62.7%)</a:t>
            </a:r>
          </a:p>
          <a:p>
            <a:pPr marL="226829" indent="-226829" defTabSz="725851">
              <a:spcBef>
                <a:spcPts val="794"/>
              </a:spcBef>
              <a:buClr>
                <a:srgbClr val="0072BC"/>
              </a:buClr>
              <a:buSzPct val="100000"/>
              <a:buFont typeface="Wingdings" panose="05000000000000000000" pitchFamily="2" charset="2"/>
              <a:buChar char="§"/>
              <a:defRPr/>
            </a:pPr>
            <a:r>
              <a:rPr lang="en-GB" kern="0" dirty="0">
                <a:solidFill>
                  <a:srgbClr val="4D4D4D"/>
                </a:solidFill>
                <a:latin typeface="Open Sans"/>
                <a:ea typeface="Open Sans"/>
                <a:cs typeface="Open Sans"/>
                <a:sym typeface="Open Sans"/>
              </a:rPr>
              <a:t>6/88 short courses online  </a:t>
            </a:r>
          </a:p>
          <a:p>
            <a:pPr marL="226829" indent="-226829" defTabSz="725851">
              <a:spcBef>
                <a:spcPts val="794"/>
              </a:spcBef>
              <a:buClr>
                <a:srgbClr val="0072BC"/>
              </a:buClr>
              <a:buSzPct val="100000"/>
              <a:buFont typeface="Wingdings" panose="05000000000000000000" pitchFamily="2" charset="2"/>
              <a:buChar char="§"/>
              <a:defRPr/>
            </a:pPr>
            <a:r>
              <a:rPr lang="en-GB" altLang="nb-NO" dirty="0">
                <a:solidFill>
                  <a:srgbClr val="4D4D4D"/>
                </a:solidFill>
                <a:latin typeface="Open Sans" pitchFamily="34" charset="0"/>
                <a:ea typeface="Open Sans" pitchFamily="34" charset="0"/>
                <a:cs typeface="Open Sans" pitchFamily="34" charset="0"/>
              </a:rPr>
              <a:t>1,135 presentation materials uploaded</a:t>
            </a:r>
          </a:p>
          <a:p>
            <a:pPr marL="226829" indent="-226829" defTabSz="725851">
              <a:spcBef>
                <a:spcPts val="794"/>
              </a:spcBef>
              <a:buClr>
                <a:srgbClr val="0072BC"/>
              </a:buClr>
              <a:buSzPct val="100000"/>
              <a:buFont typeface="Wingdings" panose="05000000000000000000" pitchFamily="2" charset="2"/>
              <a:buChar char="§"/>
              <a:defRPr/>
            </a:pPr>
            <a:r>
              <a:rPr lang="en-GB" altLang="nb-NO" dirty="0">
                <a:solidFill>
                  <a:srgbClr val="4D4D4D"/>
                </a:solidFill>
                <a:latin typeface="Open Sans" pitchFamily="34" charset="0"/>
                <a:ea typeface="Open Sans" pitchFamily="34" charset="0"/>
                <a:cs typeface="Open Sans" pitchFamily="34" charset="0"/>
              </a:rPr>
              <a:t>82 comments to uploaded presentation materials received</a:t>
            </a:r>
          </a:p>
        </p:txBody>
      </p:sp>
      <p:sp>
        <p:nvSpPr>
          <p:cNvPr id="4" name="Shape 19">
            <a:extLst>
              <a:ext uri="{FF2B5EF4-FFF2-40B4-BE49-F238E27FC236}">
                <a16:creationId xmlns:a16="http://schemas.microsoft.com/office/drawing/2014/main" id="{356F645E-DC08-104A-9E81-77260985B503}"/>
              </a:ext>
            </a:extLst>
          </p:cNvPr>
          <p:cNvSpPr/>
          <p:nvPr/>
        </p:nvSpPr>
        <p:spPr>
          <a:xfrm>
            <a:off x="1447800" y="1233898"/>
            <a:ext cx="6400800" cy="46166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2400" b="0" kern="0" dirty="0">
                <a:solidFill>
                  <a:srgbClr val="0071BB"/>
                </a:solidFill>
                <a:latin typeface="Arial"/>
                <a:ea typeface="+mj-ea"/>
                <a:cs typeface="Arial"/>
              </a:rPr>
              <a:t>GA2020 statistics (as of 27 April 2020, 08:30)</a:t>
            </a:r>
          </a:p>
        </p:txBody>
      </p:sp>
      <p:pic>
        <p:nvPicPr>
          <p:cNvPr id="5" name="Immagine 4">
            <a:extLst>
              <a:ext uri="{FF2B5EF4-FFF2-40B4-BE49-F238E27FC236}">
                <a16:creationId xmlns:a16="http://schemas.microsoft.com/office/drawing/2014/main" id="{3E7F5946-772A-AC4F-AA1E-96ABDA4B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 y="5029200"/>
            <a:ext cx="9144000" cy="1676400"/>
          </a:xfrm>
          <a:prstGeom prst="rect">
            <a:avLst/>
          </a:prstGeom>
        </p:spPr>
      </p:pic>
      <p:sp>
        <p:nvSpPr>
          <p:cNvPr id="6" name="object 11">
            <a:extLst>
              <a:ext uri="{FF2B5EF4-FFF2-40B4-BE49-F238E27FC236}">
                <a16:creationId xmlns:a16="http://schemas.microsoft.com/office/drawing/2014/main" id="{C1849A55-7D32-7945-9374-0EB4DAF23434}"/>
              </a:ext>
            </a:extLst>
          </p:cNvPr>
          <p:cNvSpPr/>
          <p:nvPr/>
        </p:nvSpPr>
        <p:spPr>
          <a:xfrm>
            <a:off x="7956804" y="260604"/>
            <a:ext cx="1002792" cy="1004316"/>
          </a:xfrm>
          <a:prstGeom prst="rect">
            <a:avLst/>
          </a:prstGeom>
          <a:blipFill>
            <a:blip r:embed="rId4"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D351B045-DC62-8C4B-8E06-E77DBE12BE07}"/>
              </a:ext>
            </a:extLst>
          </p:cNvPr>
          <p:cNvSpPr txBox="1">
            <a:spLocks/>
          </p:cNvSpPr>
          <p:nvPr/>
        </p:nvSpPr>
        <p:spPr>
          <a:xfrm>
            <a:off x="2971800" y="501141"/>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99149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5680075"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b="1" spc="-5" dirty="0" err="1">
                <a:solidFill>
                  <a:srgbClr val="FF0000"/>
                </a:solidFill>
                <a:latin typeface="Arial"/>
                <a:cs typeface="Arial"/>
              </a:rPr>
              <a:t>Approval</a:t>
            </a:r>
            <a:r>
              <a:rPr lang="it-IT" sz="2000" b="1" spc="-5" dirty="0">
                <a:solidFill>
                  <a:srgbClr val="FF0000"/>
                </a:solidFill>
                <a:latin typeface="Arial"/>
                <a:cs typeface="Arial"/>
              </a:rPr>
              <a:t> </a:t>
            </a:r>
            <a:r>
              <a:rPr lang="it-IT" sz="2000" b="1" dirty="0">
                <a:solidFill>
                  <a:srgbClr val="FF0000"/>
                </a:solidFill>
                <a:latin typeface="Arial"/>
                <a:cs typeface="Arial"/>
              </a:rPr>
              <a:t>of the</a:t>
            </a:r>
            <a:r>
              <a:rPr lang="it-IT" sz="2000" b="1" spc="-95" dirty="0">
                <a:solidFill>
                  <a:srgbClr val="FF0000"/>
                </a:solidFill>
                <a:latin typeface="Arial"/>
                <a:cs typeface="Arial"/>
              </a:rPr>
              <a:t> </a:t>
            </a:r>
            <a:r>
              <a:rPr lang="it-IT" sz="2000" b="1" dirty="0">
                <a:solidFill>
                  <a:srgbClr val="FF0000"/>
                </a:solidFill>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lang="it-IT"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
            <a:extLst>
              <a:ext uri="{FF2B5EF4-FFF2-40B4-BE49-F238E27FC236}">
                <a16:creationId xmlns:a16="http://schemas.microsoft.com/office/drawing/2014/main" id="{DDB55385-6E07-EC4A-A406-EF5AFA7E7EA7}"/>
              </a:ext>
            </a:extLst>
          </p:cNvPr>
          <p:cNvSpPr/>
          <p:nvPr/>
        </p:nvSpPr>
        <p:spPr>
          <a:xfrm>
            <a:off x="2090038" y="1233898"/>
            <a:ext cx="5758562" cy="46166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2400" b="0" kern="0" dirty="0">
                <a:solidFill>
                  <a:srgbClr val="0071BB"/>
                </a:solidFill>
                <a:latin typeface="Arial"/>
                <a:ea typeface="+mj-ea"/>
                <a:cs typeface="Arial"/>
              </a:rPr>
              <a:t>Abstracts in programme 2005 – 2020</a:t>
            </a:r>
          </a:p>
        </p:txBody>
      </p:sp>
      <p:sp>
        <p:nvSpPr>
          <p:cNvPr id="7" name="TextBox 6">
            <a:extLst>
              <a:ext uri="{FF2B5EF4-FFF2-40B4-BE49-F238E27FC236}">
                <a16:creationId xmlns:a16="http://schemas.microsoft.com/office/drawing/2014/main" id="{AA581545-6C74-9544-B872-1A374BC7464D}"/>
              </a:ext>
            </a:extLst>
          </p:cNvPr>
          <p:cNvSpPr txBox="1"/>
          <p:nvPr/>
        </p:nvSpPr>
        <p:spPr>
          <a:xfrm>
            <a:off x="7398501" y="2241509"/>
            <a:ext cx="1549400" cy="191590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57175" indent="-257175" defTabSz="685800" hangingPunct="0">
              <a:buClr>
                <a:srgbClr val="C00000"/>
              </a:buClr>
              <a:buFont typeface="+mj-lt"/>
              <a:buAutoNum type="alphaLcParenR"/>
            </a:pPr>
            <a:r>
              <a:rPr lang="en-GB" sz="1200" dirty="0">
                <a:solidFill>
                  <a:schemeClr val="accent4">
                    <a:lumMod val="75000"/>
                  </a:schemeClr>
                </a:solidFill>
                <a:latin typeface="Arial"/>
                <a:ea typeface="Arial"/>
                <a:cs typeface="Arial"/>
                <a:sym typeface="Arial"/>
              </a:rPr>
              <a:t>2018: withdrawal of no-show abstracts</a:t>
            </a:r>
          </a:p>
          <a:p>
            <a:pPr marL="257175" indent="-257175" hangingPunct="0">
              <a:buClr>
                <a:srgbClr val="C00000"/>
              </a:buClr>
              <a:buFont typeface="+mj-lt"/>
              <a:buAutoNum type="alphaLcParenR"/>
            </a:pPr>
            <a:r>
              <a:rPr lang="en-GB" sz="1200" dirty="0">
                <a:solidFill>
                  <a:schemeClr val="accent4">
                    <a:lumMod val="75000"/>
                  </a:schemeClr>
                </a:solidFill>
                <a:latin typeface="Arial"/>
                <a:ea typeface="Arial"/>
                <a:cs typeface="Arial"/>
                <a:sym typeface="Arial"/>
              </a:rPr>
              <a:t>2019: one first-author abstract rule</a:t>
            </a:r>
          </a:p>
          <a:p>
            <a:pPr marL="257175" indent="-257175" defTabSz="685800" hangingPunct="0">
              <a:buClr>
                <a:srgbClr val="C00000"/>
              </a:buClr>
              <a:buFont typeface="+mj-lt"/>
              <a:buAutoNum type="alphaLcParenR"/>
            </a:pPr>
            <a:r>
              <a:rPr lang="en-GB" sz="1200" dirty="0">
                <a:solidFill>
                  <a:schemeClr val="accent4">
                    <a:lumMod val="75000"/>
                  </a:schemeClr>
                </a:solidFill>
                <a:latin typeface="Arial"/>
                <a:ea typeface="Arial"/>
                <a:cs typeface="Arial"/>
                <a:sym typeface="Arial"/>
              </a:rPr>
              <a:t>2020: Physical GA cancelled 19 March; part of the GA brought online</a:t>
            </a:r>
          </a:p>
        </p:txBody>
      </p:sp>
      <p:pic>
        <p:nvPicPr>
          <p:cNvPr id="6" name="Picture 5">
            <a:extLst>
              <a:ext uri="{FF2B5EF4-FFF2-40B4-BE49-F238E27FC236}">
                <a16:creationId xmlns:a16="http://schemas.microsoft.com/office/drawing/2014/main" id="{9D2EB581-EC02-E948-8877-4D63369E2FC7}"/>
              </a:ext>
            </a:extLst>
          </p:cNvPr>
          <p:cNvPicPr>
            <a:picLocks noChangeAspect="1"/>
          </p:cNvPicPr>
          <p:nvPr/>
        </p:nvPicPr>
        <p:blipFill>
          <a:blip r:embed="rId2"/>
          <a:stretch>
            <a:fillRect/>
          </a:stretch>
        </p:blipFill>
        <p:spPr>
          <a:xfrm>
            <a:off x="796131" y="1799668"/>
            <a:ext cx="6472624" cy="4017491"/>
          </a:xfrm>
          <a:prstGeom prst="rect">
            <a:avLst/>
          </a:prstGeom>
        </p:spPr>
      </p:pic>
      <p:sp>
        <p:nvSpPr>
          <p:cNvPr id="8" name="TextBox 7">
            <a:extLst>
              <a:ext uri="{FF2B5EF4-FFF2-40B4-BE49-F238E27FC236}">
                <a16:creationId xmlns:a16="http://schemas.microsoft.com/office/drawing/2014/main" id="{384B4039-17B8-804E-A5E8-F0D7EE7DA986}"/>
              </a:ext>
            </a:extLst>
          </p:cNvPr>
          <p:cNvSpPr txBox="1"/>
          <p:nvPr/>
        </p:nvSpPr>
        <p:spPr>
          <a:xfrm>
            <a:off x="6200352" y="1968589"/>
            <a:ext cx="16542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latinLnBrk="1" hangingPunct="0"/>
            <a:r>
              <a:rPr lang="en-GB" sz="1350" dirty="0">
                <a:solidFill>
                  <a:srgbClr val="C00000"/>
                </a:solidFill>
                <a:latin typeface="Arial"/>
                <a:ea typeface="Arial"/>
                <a:cs typeface="Arial"/>
                <a:sym typeface="Arial"/>
              </a:rPr>
              <a:t>a</a:t>
            </a:r>
            <a:endParaRPr lang="de-DE" sz="1350" dirty="0">
              <a:solidFill>
                <a:srgbClr val="C00000"/>
              </a:solidFill>
              <a:latin typeface="Arial"/>
              <a:ea typeface="Arial"/>
              <a:cs typeface="Arial"/>
              <a:sym typeface="Arial"/>
            </a:endParaRPr>
          </a:p>
        </p:txBody>
      </p:sp>
      <p:sp>
        <p:nvSpPr>
          <p:cNvPr id="9" name="TextBox 8">
            <a:extLst>
              <a:ext uri="{FF2B5EF4-FFF2-40B4-BE49-F238E27FC236}">
                <a16:creationId xmlns:a16="http://schemas.microsoft.com/office/drawing/2014/main" id="{BEF44CD0-F938-F447-B4C5-1AAC9B487D06}"/>
              </a:ext>
            </a:extLst>
          </p:cNvPr>
          <p:cNvSpPr txBox="1"/>
          <p:nvPr/>
        </p:nvSpPr>
        <p:spPr>
          <a:xfrm>
            <a:off x="6554348" y="2125623"/>
            <a:ext cx="16542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latinLnBrk="1" hangingPunct="0"/>
            <a:r>
              <a:rPr lang="en-GB" sz="1350" dirty="0">
                <a:solidFill>
                  <a:srgbClr val="C00000"/>
                </a:solidFill>
                <a:latin typeface="Arial"/>
                <a:ea typeface="Arial"/>
                <a:cs typeface="Arial"/>
                <a:sym typeface="Arial"/>
              </a:rPr>
              <a:t>b</a:t>
            </a:r>
            <a:endParaRPr lang="de-DE" sz="1350" dirty="0">
              <a:solidFill>
                <a:srgbClr val="C00000"/>
              </a:solidFill>
              <a:latin typeface="Arial"/>
              <a:ea typeface="Arial"/>
              <a:cs typeface="Arial"/>
              <a:sym typeface="Arial"/>
            </a:endParaRPr>
          </a:p>
        </p:txBody>
      </p:sp>
      <p:sp>
        <p:nvSpPr>
          <p:cNvPr id="10" name="TextBox 9">
            <a:extLst>
              <a:ext uri="{FF2B5EF4-FFF2-40B4-BE49-F238E27FC236}">
                <a16:creationId xmlns:a16="http://schemas.microsoft.com/office/drawing/2014/main" id="{5A844E29-4AF9-214B-958C-B94BBA4E8FB6}"/>
              </a:ext>
            </a:extLst>
          </p:cNvPr>
          <p:cNvSpPr txBox="1"/>
          <p:nvPr/>
        </p:nvSpPr>
        <p:spPr>
          <a:xfrm>
            <a:off x="6902109" y="1892090"/>
            <a:ext cx="15581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latinLnBrk="1" hangingPunct="0"/>
            <a:r>
              <a:rPr lang="en-GB" sz="1350" dirty="0">
                <a:solidFill>
                  <a:srgbClr val="C00000"/>
                </a:solidFill>
                <a:latin typeface="Arial"/>
                <a:ea typeface="Arial"/>
                <a:cs typeface="Arial"/>
                <a:sym typeface="Arial"/>
              </a:rPr>
              <a:t>c</a:t>
            </a:r>
            <a:endParaRPr lang="de-DE" sz="1350" dirty="0">
              <a:solidFill>
                <a:srgbClr val="C00000"/>
              </a:solidFill>
              <a:latin typeface="Arial"/>
              <a:ea typeface="Arial"/>
              <a:cs typeface="Arial"/>
              <a:sym typeface="Arial"/>
            </a:endParaRPr>
          </a:p>
        </p:txBody>
      </p:sp>
      <p:sp>
        <p:nvSpPr>
          <p:cNvPr id="11" name="object 11">
            <a:extLst>
              <a:ext uri="{FF2B5EF4-FFF2-40B4-BE49-F238E27FC236}">
                <a16:creationId xmlns:a16="http://schemas.microsoft.com/office/drawing/2014/main" id="{B168A1EB-4259-3E49-8E74-6AE31AD2A776}"/>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
        <p:nvSpPr>
          <p:cNvPr id="12" name="object 3">
            <a:extLst>
              <a:ext uri="{FF2B5EF4-FFF2-40B4-BE49-F238E27FC236}">
                <a16:creationId xmlns:a16="http://schemas.microsoft.com/office/drawing/2014/main" id="{540854F3-58D8-D746-BB4E-95C0580A1C2A}"/>
              </a:ext>
            </a:extLst>
          </p:cNvPr>
          <p:cNvSpPr txBox="1">
            <a:spLocks/>
          </p:cNvSpPr>
          <p:nvPr/>
        </p:nvSpPr>
        <p:spPr>
          <a:xfrm>
            <a:off x="2971800" y="501141"/>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367280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66700" y="3240234"/>
            <a:ext cx="3886200" cy="641201"/>
          </a:xfrm>
          <a:prstGeom prst="rect">
            <a:avLst/>
          </a:prstGeom>
        </p:spPr>
        <p:txBody>
          <a:bodyPr vert="horz" wrap="square" lIns="0" tIns="12700" rIns="0" bIns="0" rtlCol="0">
            <a:spAutoFit/>
          </a:bodyPr>
          <a:lstStyle/>
          <a:p>
            <a:pPr marR="74930">
              <a:lnSpc>
                <a:spcPct val="100000"/>
              </a:lnSpc>
              <a:spcBef>
                <a:spcPts val="100"/>
              </a:spcBef>
            </a:pPr>
            <a:r>
              <a:rPr sz="2000" b="1" spc="-5" dirty="0">
                <a:latin typeface="Arial"/>
                <a:cs typeface="Arial"/>
              </a:rPr>
              <a:t>EMRP abstracts</a:t>
            </a:r>
            <a:r>
              <a:rPr sz="2000" b="1" spc="-65" dirty="0">
                <a:latin typeface="Arial"/>
                <a:cs typeface="Arial"/>
              </a:rPr>
              <a:t> </a:t>
            </a:r>
            <a:r>
              <a:rPr sz="2000" b="1" spc="-5" dirty="0">
                <a:latin typeface="Arial"/>
                <a:cs typeface="Arial"/>
              </a:rPr>
              <a:t>2019:</a:t>
            </a:r>
            <a:r>
              <a:rPr lang="it-IT" sz="2000" b="1" spc="-5" dirty="0">
                <a:latin typeface="Arial"/>
                <a:cs typeface="Arial"/>
              </a:rPr>
              <a:t> 180</a:t>
            </a:r>
          </a:p>
          <a:p>
            <a:pPr marR="74930">
              <a:spcBef>
                <a:spcPts val="100"/>
              </a:spcBef>
            </a:pPr>
            <a:r>
              <a:rPr lang="it-IT" sz="2000" spc="-5" dirty="0">
                <a:latin typeface="Arial"/>
                <a:cs typeface="Arial"/>
              </a:rPr>
              <a:t>(</a:t>
            </a:r>
            <a:r>
              <a:rPr lang="it-IT" sz="2000" spc="-5" dirty="0" err="1">
                <a:latin typeface="Arial"/>
                <a:cs typeface="Arial"/>
              </a:rPr>
              <a:t>lead</a:t>
            </a:r>
            <a:r>
              <a:rPr lang="it-IT" sz="2000" spc="-5" dirty="0">
                <a:latin typeface="Arial"/>
                <a:cs typeface="Arial"/>
              </a:rPr>
              <a:t> sessions)</a:t>
            </a:r>
            <a:endParaRPr lang="it-IT" sz="2000" dirty="0">
              <a:latin typeface="Arial"/>
              <a:cs typeface="Arial"/>
            </a:endParaRPr>
          </a:p>
        </p:txBody>
      </p:sp>
      <p:sp>
        <p:nvSpPr>
          <p:cNvPr id="6" name="object 6"/>
          <p:cNvSpPr txBox="1"/>
          <p:nvPr/>
        </p:nvSpPr>
        <p:spPr>
          <a:xfrm>
            <a:off x="4937760" y="3240234"/>
            <a:ext cx="4337050" cy="641201"/>
          </a:xfrm>
          <a:prstGeom prst="rect">
            <a:avLst/>
          </a:prstGeom>
        </p:spPr>
        <p:txBody>
          <a:bodyPr vert="horz" wrap="square" lIns="0" tIns="12700" rIns="0" bIns="0" rtlCol="0">
            <a:spAutoFit/>
          </a:bodyPr>
          <a:lstStyle/>
          <a:p>
            <a:pPr marL="12700">
              <a:lnSpc>
                <a:spcPct val="100000"/>
              </a:lnSpc>
              <a:spcBef>
                <a:spcPts val="100"/>
              </a:spcBef>
              <a:tabLst>
                <a:tab pos="3382645" algn="l"/>
              </a:tabLst>
            </a:pPr>
            <a:r>
              <a:rPr sz="2000" b="1" spc="-5" dirty="0">
                <a:latin typeface="Arial"/>
                <a:cs typeface="Arial"/>
              </a:rPr>
              <a:t>EMRP</a:t>
            </a:r>
            <a:r>
              <a:rPr sz="2000" b="1" spc="-25" dirty="0">
                <a:latin typeface="Arial"/>
                <a:cs typeface="Arial"/>
              </a:rPr>
              <a:t> </a:t>
            </a:r>
            <a:r>
              <a:rPr sz="2000" b="1" spc="-5" dirty="0">
                <a:latin typeface="Arial"/>
                <a:cs typeface="Arial"/>
              </a:rPr>
              <a:t>abstracts</a:t>
            </a:r>
            <a:r>
              <a:rPr sz="2000" b="1" spc="20" dirty="0">
                <a:latin typeface="Arial"/>
                <a:cs typeface="Arial"/>
              </a:rPr>
              <a:t> </a:t>
            </a:r>
            <a:r>
              <a:rPr sz="2000" b="1" spc="-5" dirty="0">
                <a:latin typeface="Arial"/>
                <a:cs typeface="Arial"/>
              </a:rPr>
              <a:t>2019:</a:t>
            </a:r>
            <a:r>
              <a:rPr lang="it-IT" sz="2000" b="1" spc="-5" dirty="0">
                <a:latin typeface="Arial"/>
                <a:cs typeface="Arial"/>
              </a:rPr>
              <a:t> </a:t>
            </a:r>
            <a:r>
              <a:rPr sz="2000" b="1" spc="-5" dirty="0">
                <a:latin typeface="Arial"/>
                <a:cs typeface="Arial"/>
              </a:rPr>
              <a:t>800</a:t>
            </a:r>
            <a:endParaRPr lang="it-IT" sz="2000" b="1" spc="-5" dirty="0">
              <a:latin typeface="Arial"/>
              <a:cs typeface="Arial"/>
            </a:endParaRPr>
          </a:p>
          <a:p>
            <a:pPr marL="12700">
              <a:spcBef>
                <a:spcPts val="100"/>
              </a:spcBef>
              <a:tabLst>
                <a:tab pos="3382645" algn="l"/>
              </a:tabLst>
            </a:pPr>
            <a:r>
              <a:rPr lang="it-IT" sz="2000" spc="-5" dirty="0">
                <a:latin typeface="Arial"/>
                <a:cs typeface="Arial"/>
              </a:rPr>
              <a:t>(co-</a:t>
            </a:r>
            <a:r>
              <a:rPr lang="it-IT" sz="2000" spc="-5" dirty="0" err="1">
                <a:latin typeface="Arial"/>
                <a:cs typeface="Arial"/>
              </a:rPr>
              <a:t>organiz</a:t>
            </a:r>
            <a:r>
              <a:rPr lang="it-IT" sz="2000" spc="-5" dirty="0">
                <a:latin typeface="Arial"/>
                <a:cs typeface="Arial"/>
              </a:rPr>
              <a:t> sessions)</a:t>
            </a:r>
            <a:endParaRPr lang="it-IT" sz="2000" dirty="0">
              <a:latin typeface="Arial"/>
              <a:cs typeface="Arial"/>
            </a:endParaRPr>
          </a:p>
        </p:txBody>
      </p:sp>
      <p:sp>
        <p:nvSpPr>
          <p:cNvPr id="15" name="object 5">
            <a:extLst>
              <a:ext uri="{FF2B5EF4-FFF2-40B4-BE49-F238E27FC236}">
                <a16:creationId xmlns:a16="http://schemas.microsoft.com/office/drawing/2014/main" id="{4254D140-6663-F64C-AC2A-9EF00DC40BFB}"/>
              </a:ext>
            </a:extLst>
          </p:cNvPr>
          <p:cNvSpPr txBox="1"/>
          <p:nvPr/>
        </p:nvSpPr>
        <p:spPr>
          <a:xfrm>
            <a:off x="304800" y="1905000"/>
            <a:ext cx="4114800" cy="641201"/>
          </a:xfrm>
          <a:prstGeom prst="rect">
            <a:avLst/>
          </a:prstGeom>
        </p:spPr>
        <p:txBody>
          <a:bodyPr vert="horz" wrap="square" lIns="0" tIns="12700" rIns="0" bIns="0" rtlCol="0">
            <a:spAutoFit/>
          </a:bodyPr>
          <a:lstStyle/>
          <a:p>
            <a:pPr marR="74930">
              <a:lnSpc>
                <a:spcPct val="100000"/>
              </a:lnSpc>
              <a:spcBef>
                <a:spcPts val="100"/>
              </a:spcBef>
            </a:pPr>
            <a:r>
              <a:rPr sz="2000" b="1" spc="-5" dirty="0">
                <a:latin typeface="Arial"/>
                <a:cs typeface="Arial"/>
              </a:rPr>
              <a:t>EMRP abstracts</a:t>
            </a:r>
            <a:r>
              <a:rPr sz="2000" b="1" spc="-65" dirty="0">
                <a:latin typeface="Arial"/>
                <a:cs typeface="Arial"/>
              </a:rPr>
              <a:t> </a:t>
            </a:r>
            <a:r>
              <a:rPr sz="2000" b="1" spc="-5" dirty="0">
                <a:latin typeface="Arial"/>
                <a:cs typeface="Arial"/>
              </a:rPr>
              <a:t>20</a:t>
            </a:r>
            <a:r>
              <a:rPr lang="it-IT" sz="2000" b="1" spc="-5" dirty="0">
                <a:latin typeface="Arial"/>
                <a:cs typeface="Arial"/>
              </a:rPr>
              <a:t>20</a:t>
            </a:r>
            <a:r>
              <a:rPr sz="2000" b="1" spc="-5" dirty="0">
                <a:latin typeface="Arial"/>
                <a:cs typeface="Arial"/>
              </a:rPr>
              <a:t>:</a:t>
            </a:r>
            <a:r>
              <a:rPr lang="it-IT" sz="2000" b="1" spc="-5" dirty="0">
                <a:latin typeface="Arial"/>
                <a:cs typeface="Arial"/>
              </a:rPr>
              <a:t> 277 </a:t>
            </a:r>
            <a:r>
              <a:rPr lang="it-IT" sz="2000" b="1" spc="-5" dirty="0">
                <a:solidFill>
                  <a:srgbClr val="FF0000"/>
                </a:solidFill>
                <a:latin typeface="Arial"/>
                <a:cs typeface="Arial"/>
              </a:rPr>
              <a:t>(+54%)</a:t>
            </a:r>
          </a:p>
          <a:p>
            <a:pPr marR="74930">
              <a:lnSpc>
                <a:spcPct val="100000"/>
              </a:lnSpc>
              <a:spcBef>
                <a:spcPts val="100"/>
              </a:spcBef>
            </a:pPr>
            <a:r>
              <a:rPr lang="it-IT" sz="2000" spc="-5" dirty="0">
                <a:latin typeface="Arial"/>
                <a:cs typeface="Arial"/>
              </a:rPr>
              <a:t>(9 </a:t>
            </a:r>
            <a:r>
              <a:rPr lang="it-IT" sz="2000" spc="-5" dirty="0" err="1">
                <a:latin typeface="Arial"/>
                <a:cs typeface="Arial"/>
              </a:rPr>
              <a:t>lead</a:t>
            </a:r>
            <a:r>
              <a:rPr lang="it-IT" sz="2000" spc="-5" dirty="0">
                <a:latin typeface="Arial"/>
                <a:cs typeface="Arial"/>
              </a:rPr>
              <a:t> sessions)</a:t>
            </a:r>
            <a:endParaRPr sz="2000" dirty="0">
              <a:latin typeface="Arial"/>
              <a:cs typeface="Arial"/>
            </a:endParaRPr>
          </a:p>
        </p:txBody>
      </p:sp>
      <p:sp>
        <p:nvSpPr>
          <p:cNvPr id="16" name="object 6">
            <a:extLst>
              <a:ext uri="{FF2B5EF4-FFF2-40B4-BE49-F238E27FC236}">
                <a16:creationId xmlns:a16="http://schemas.microsoft.com/office/drawing/2014/main" id="{E24C39B7-4134-634F-81D9-A92F8D47CD2D}"/>
              </a:ext>
            </a:extLst>
          </p:cNvPr>
          <p:cNvSpPr txBox="1"/>
          <p:nvPr/>
        </p:nvSpPr>
        <p:spPr>
          <a:xfrm>
            <a:off x="4928617" y="1905000"/>
            <a:ext cx="4030979" cy="641201"/>
          </a:xfrm>
          <a:prstGeom prst="rect">
            <a:avLst/>
          </a:prstGeom>
        </p:spPr>
        <p:txBody>
          <a:bodyPr vert="horz" wrap="square" lIns="0" tIns="12700" rIns="0" bIns="0" rtlCol="0">
            <a:spAutoFit/>
          </a:bodyPr>
          <a:lstStyle/>
          <a:p>
            <a:pPr marL="12700">
              <a:lnSpc>
                <a:spcPct val="100000"/>
              </a:lnSpc>
              <a:spcBef>
                <a:spcPts val="100"/>
              </a:spcBef>
              <a:tabLst>
                <a:tab pos="3382645" algn="l"/>
              </a:tabLst>
            </a:pPr>
            <a:r>
              <a:rPr sz="2000" b="1" spc="-5" dirty="0">
                <a:latin typeface="Arial"/>
                <a:cs typeface="Arial"/>
              </a:rPr>
              <a:t>EMRP</a:t>
            </a:r>
            <a:r>
              <a:rPr sz="2000" b="1" spc="-25" dirty="0">
                <a:latin typeface="Arial"/>
                <a:cs typeface="Arial"/>
              </a:rPr>
              <a:t> </a:t>
            </a:r>
            <a:r>
              <a:rPr sz="2000" b="1" spc="-5" dirty="0">
                <a:latin typeface="Arial"/>
                <a:cs typeface="Arial"/>
              </a:rPr>
              <a:t>abstracts</a:t>
            </a:r>
            <a:r>
              <a:rPr sz="2000" b="1" spc="20" dirty="0">
                <a:latin typeface="Arial"/>
                <a:cs typeface="Arial"/>
              </a:rPr>
              <a:t> </a:t>
            </a:r>
            <a:r>
              <a:rPr sz="2000" b="1" spc="-5" dirty="0">
                <a:latin typeface="Arial"/>
                <a:cs typeface="Arial"/>
              </a:rPr>
              <a:t>20</a:t>
            </a:r>
            <a:r>
              <a:rPr lang="it-IT" sz="2000" b="1" spc="-5" dirty="0">
                <a:latin typeface="Arial"/>
                <a:cs typeface="Arial"/>
              </a:rPr>
              <a:t>20</a:t>
            </a:r>
            <a:r>
              <a:rPr sz="2000" b="1" spc="-5" dirty="0">
                <a:latin typeface="Arial"/>
                <a:cs typeface="Arial"/>
              </a:rPr>
              <a:t>:</a:t>
            </a:r>
            <a:r>
              <a:rPr lang="it-IT" sz="2000" b="1" spc="-5" dirty="0">
                <a:latin typeface="Arial"/>
                <a:cs typeface="Arial"/>
              </a:rPr>
              <a:t> 868 (+8%)</a:t>
            </a:r>
          </a:p>
          <a:p>
            <a:pPr marL="12700">
              <a:lnSpc>
                <a:spcPct val="100000"/>
              </a:lnSpc>
              <a:spcBef>
                <a:spcPts val="100"/>
              </a:spcBef>
              <a:tabLst>
                <a:tab pos="3382645" algn="l"/>
              </a:tabLst>
            </a:pPr>
            <a:r>
              <a:rPr lang="it-IT" sz="2000" spc="-5" dirty="0">
                <a:latin typeface="Arial"/>
                <a:cs typeface="Arial"/>
              </a:rPr>
              <a:t>(23 co-</a:t>
            </a:r>
            <a:r>
              <a:rPr lang="it-IT" sz="2000" spc="-5" dirty="0" err="1">
                <a:latin typeface="Arial"/>
                <a:cs typeface="Arial"/>
              </a:rPr>
              <a:t>organiz</a:t>
            </a:r>
            <a:r>
              <a:rPr lang="it-IT" sz="2000" spc="-5" dirty="0">
                <a:latin typeface="Arial"/>
                <a:cs typeface="Arial"/>
              </a:rPr>
              <a:t> sessions)</a:t>
            </a:r>
            <a:endParaRPr sz="2000" dirty="0">
              <a:latin typeface="Arial"/>
              <a:cs typeface="Arial"/>
            </a:endParaRPr>
          </a:p>
        </p:txBody>
      </p:sp>
      <p:sp>
        <p:nvSpPr>
          <p:cNvPr id="8" name="object 11">
            <a:extLst>
              <a:ext uri="{FF2B5EF4-FFF2-40B4-BE49-F238E27FC236}">
                <a16:creationId xmlns:a16="http://schemas.microsoft.com/office/drawing/2014/main" id="{98B16CDD-63CE-0F43-881B-3ED17BDBA663}"/>
              </a:ext>
            </a:extLst>
          </p:cNvPr>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762FEB67-029D-7C44-9480-B168F4505923}"/>
              </a:ext>
            </a:extLst>
          </p:cNvPr>
          <p:cNvSpPr txBox="1">
            <a:spLocks/>
          </p:cNvSpPr>
          <p:nvPr/>
        </p:nvSpPr>
        <p:spPr>
          <a:xfrm>
            <a:off x="2971800" y="501141"/>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cxnSp>
        <p:nvCxnSpPr>
          <p:cNvPr id="4" name="Connettore 1 3">
            <a:extLst>
              <a:ext uri="{FF2B5EF4-FFF2-40B4-BE49-F238E27FC236}">
                <a16:creationId xmlns:a16="http://schemas.microsoft.com/office/drawing/2014/main" id="{A463DBF1-BC2F-9B43-8C4C-47F4C6445BEB}"/>
              </a:ext>
            </a:extLst>
          </p:cNvPr>
          <p:cNvCxnSpPr/>
          <p:nvPr/>
        </p:nvCxnSpPr>
        <p:spPr>
          <a:xfrm>
            <a:off x="4648200" y="1676400"/>
            <a:ext cx="0" cy="259080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48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914400"/>
            <a:ext cx="6858000" cy="457882"/>
          </a:xfrm>
          <a:prstGeom prst="rect">
            <a:avLst/>
          </a:prstGeom>
        </p:spPr>
        <p:txBody>
          <a:bodyPr vert="horz" wrap="square" lIns="0" tIns="12700" rIns="0" bIns="0" rtlCol="0">
            <a:spAutoFit/>
          </a:bodyPr>
          <a:lstStyle/>
          <a:p>
            <a:pPr marL="12700" marR="5080">
              <a:lnSpc>
                <a:spcPct val="150000"/>
              </a:lnSpc>
              <a:spcBef>
                <a:spcPts val="100"/>
              </a:spcBef>
            </a:pPr>
            <a:r>
              <a:rPr spc="-5" dirty="0"/>
              <a:t>Communication Activities</a:t>
            </a:r>
            <a:r>
              <a:rPr lang="it-IT" spc="-5" dirty="0"/>
              <a:t> </a:t>
            </a:r>
            <a:r>
              <a:rPr lang="it-IT" spc="-5" dirty="0" err="1"/>
              <a:t>at</a:t>
            </a:r>
            <a:r>
              <a:rPr lang="it-IT" spc="-5" dirty="0"/>
              <a:t> the General Assembly</a:t>
            </a:r>
            <a:endParaRPr spc="-5" dirty="0"/>
          </a:p>
        </p:txBody>
      </p:sp>
      <p:sp>
        <p:nvSpPr>
          <p:cNvPr id="3" name="object 3"/>
          <p:cNvSpPr txBox="1"/>
          <p:nvPr/>
        </p:nvSpPr>
        <p:spPr>
          <a:xfrm>
            <a:off x="433137" y="1293520"/>
            <a:ext cx="8406063" cy="5678478"/>
          </a:xfrm>
          <a:prstGeom prst="rect">
            <a:avLst/>
          </a:prstGeom>
        </p:spPr>
        <p:txBody>
          <a:bodyPr vert="horz" wrap="square" lIns="0" tIns="149860" rIns="0" bIns="0" rtlCol="0">
            <a:spAutoFit/>
          </a:bodyPr>
          <a:lstStyle/>
          <a:p>
            <a:pPr marL="12700">
              <a:lnSpc>
                <a:spcPct val="100000"/>
              </a:lnSpc>
              <a:spcBef>
                <a:spcPts val="1180"/>
              </a:spcBef>
            </a:pPr>
            <a:r>
              <a:rPr lang="it-IT" b="1" spc="-10" dirty="0">
                <a:solidFill>
                  <a:srgbClr val="4D4D4D"/>
                </a:solidFill>
                <a:latin typeface="Arial"/>
                <a:cs typeface="Arial"/>
              </a:rPr>
              <a:t>EGU </a:t>
            </a:r>
            <a:r>
              <a:rPr lang="it-IT" b="1" spc="-10" dirty="0" err="1">
                <a:solidFill>
                  <a:srgbClr val="4D4D4D"/>
                </a:solidFill>
                <a:latin typeface="Arial"/>
                <a:cs typeface="Arial"/>
              </a:rPr>
              <a:t>Today</a:t>
            </a:r>
            <a:endParaRPr lang="it-IT" b="1" spc="-10" dirty="0">
              <a:solidFill>
                <a:srgbClr val="4D4D4D"/>
              </a:solidFill>
              <a:latin typeface="Arial"/>
              <a:cs typeface="Arial"/>
            </a:endParaRPr>
          </a:p>
          <a:p>
            <a:pPr marL="298450" indent="-285750">
              <a:lnSpc>
                <a:spcPct val="100000"/>
              </a:lnSpc>
              <a:spcBef>
                <a:spcPts val="1180"/>
              </a:spcBef>
              <a:buFont typeface="Arial" panose="020B0604020202020204" pitchFamily="34" charset="0"/>
              <a:buChar char="•"/>
            </a:pPr>
            <a:r>
              <a:rPr lang="it-IT" spc="-10" dirty="0" err="1">
                <a:solidFill>
                  <a:srgbClr val="4D4D4D"/>
                </a:solidFill>
                <a:latin typeface="Arial"/>
                <a:cs typeface="Arial"/>
              </a:rPr>
              <a:t>Daily</a:t>
            </a:r>
            <a:r>
              <a:rPr lang="it-IT" spc="-10" dirty="0">
                <a:solidFill>
                  <a:srgbClr val="4D4D4D"/>
                </a:solidFill>
                <a:latin typeface="Arial"/>
                <a:cs typeface="Arial"/>
              </a:rPr>
              <a:t> newsletter </a:t>
            </a:r>
            <a:r>
              <a:rPr lang="it-IT" spc="-10" dirty="0" err="1">
                <a:solidFill>
                  <a:srgbClr val="4D4D4D"/>
                </a:solidFill>
                <a:latin typeface="Arial"/>
                <a:cs typeface="Arial"/>
              </a:rPr>
              <a:t>highlighting</a:t>
            </a:r>
            <a:r>
              <a:rPr lang="it-IT" spc="-10" dirty="0">
                <a:solidFill>
                  <a:srgbClr val="4D4D4D"/>
                </a:solidFill>
                <a:latin typeface="Arial"/>
                <a:cs typeface="Arial"/>
              </a:rPr>
              <a:t> </a:t>
            </a:r>
            <a:r>
              <a:rPr lang="it-IT" spc="-10" dirty="0" err="1">
                <a:solidFill>
                  <a:srgbClr val="4D4D4D"/>
                </a:solidFill>
                <a:latin typeface="Arial"/>
                <a:cs typeface="Arial"/>
              </a:rPr>
              <a:t>scientific</a:t>
            </a:r>
            <a:r>
              <a:rPr lang="it-IT" spc="-10" dirty="0">
                <a:solidFill>
                  <a:srgbClr val="4D4D4D"/>
                </a:solidFill>
                <a:latin typeface="Arial"/>
                <a:cs typeface="Arial"/>
              </a:rPr>
              <a:t> sessions, short </a:t>
            </a:r>
            <a:r>
              <a:rPr lang="it-IT" spc="-10" dirty="0" err="1">
                <a:solidFill>
                  <a:srgbClr val="4D4D4D"/>
                </a:solidFill>
                <a:latin typeface="Arial"/>
                <a:cs typeface="Arial"/>
              </a:rPr>
              <a:t>courses</a:t>
            </a:r>
            <a:r>
              <a:rPr lang="it-IT" spc="-10" dirty="0">
                <a:solidFill>
                  <a:srgbClr val="4D4D4D"/>
                </a:solidFill>
                <a:latin typeface="Arial"/>
                <a:cs typeface="Arial"/>
              </a:rPr>
              <a:t> and </a:t>
            </a:r>
            <a:r>
              <a:rPr lang="it-IT" spc="-10" dirty="0" err="1">
                <a:solidFill>
                  <a:srgbClr val="4D4D4D"/>
                </a:solidFill>
                <a:latin typeface="Arial"/>
                <a:cs typeface="Arial"/>
              </a:rPr>
              <a:t>other</a:t>
            </a:r>
            <a:r>
              <a:rPr lang="it-IT" spc="-10" dirty="0">
                <a:solidFill>
                  <a:srgbClr val="4D4D4D"/>
                </a:solidFill>
                <a:latin typeface="Arial"/>
                <a:cs typeface="Arial"/>
              </a:rPr>
              <a:t> </a:t>
            </a:r>
            <a:r>
              <a:rPr lang="it-IT" spc="-10" dirty="0" err="1">
                <a:solidFill>
                  <a:srgbClr val="4D4D4D"/>
                </a:solidFill>
                <a:latin typeface="Arial"/>
                <a:cs typeface="Arial"/>
              </a:rPr>
              <a:t>activities</a:t>
            </a:r>
            <a:r>
              <a:rPr lang="it-IT" spc="-10" dirty="0">
                <a:solidFill>
                  <a:srgbClr val="4D4D4D"/>
                </a:solidFill>
                <a:latin typeface="Arial"/>
                <a:cs typeface="Arial"/>
              </a:rPr>
              <a:t> </a:t>
            </a:r>
            <a:r>
              <a:rPr lang="it-IT" spc="-10" dirty="0" err="1">
                <a:solidFill>
                  <a:srgbClr val="4D4D4D"/>
                </a:solidFill>
                <a:latin typeface="Arial"/>
                <a:cs typeface="Arial"/>
              </a:rPr>
              <a:t>at</a:t>
            </a:r>
            <a:r>
              <a:rPr lang="it-IT" spc="-10" dirty="0">
                <a:solidFill>
                  <a:srgbClr val="4D4D4D"/>
                </a:solidFill>
                <a:latin typeface="Arial"/>
                <a:cs typeface="Arial"/>
              </a:rPr>
              <a:t> the Assembly</a:t>
            </a:r>
          </a:p>
          <a:p>
            <a:pPr marL="12700">
              <a:lnSpc>
                <a:spcPct val="100000"/>
              </a:lnSpc>
              <a:spcBef>
                <a:spcPts val="1180"/>
              </a:spcBef>
            </a:pPr>
            <a:r>
              <a:rPr lang="it-IT" b="1" spc="-10" dirty="0">
                <a:solidFill>
                  <a:srgbClr val="4D4D4D"/>
                </a:solidFill>
                <a:latin typeface="Arial"/>
                <a:cs typeface="Arial"/>
              </a:rPr>
              <a:t>Blogs</a:t>
            </a:r>
          </a:p>
          <a:p>
            <a:pPr marL="298450" indent="-285750">
              <a:lnSpc>
                <a:spcPct val="100000"/>
              </a:lnSpc>
              <a:spcBef>
                <a:spcPts val="1180"/>
              </a:spcBef>
              <a:buFont typeface="Arial" panose="020B0604020202020204" pitchFamily="34" charset="0"/>
              <a:buChar char="•"/>
            </a:pPr>
            <a:r>
              <a:rPr lang="it-IT" spc="-10" dirty="0" err="1">
                <a:solidFill>
                  <a:srgbClr val="4D4D4D"/>
                </a:solidFill>
                <a:latin typeface="Arial"/>
                <a:cs typeface="Arial"/>
              </a:rPr>
              <a:t>GeoLog</a:t>
            </a:r>
            <a:r>
              <a:rPr lang="it-IT" spc="-10" dirty="0">
                <a:solidFill>
                  <a:srgbClr val="4D4D4D"/>
                </a:solidFill>
                <a:latin typeface="Arial"/>
                <a:cs typeface="Arial"/>
              </a:rPr>
              <a:t>, the EGU Blog Network &amp; EGU </a:t>
            </a:r>
            <a:r>
              <a:rPr lang="it-IT" spc="-10" dirty="0" err="1">
                <a:solidFill>
                  <a:srgbClr val="4D4D4D"/>
                </a:solidFill>
                <a:latin typeface="Arial"/>
                <a:cs typeface="Arial"/>
              </a:rPr>
              <a:t>Division</a:t>
            </a:r>
            <a:r>
              <a:rPr lang="it-IT" spc="-10" dirty="0">
                <a:solidFill>
                  <a:srgbClr val="4D4D4D"/>
                </a:solidFill>
                <a:latin typeface="Arial"/>
                <a:cs typeface="Arial"/>
              </a:rPr>
              <a:t> Blogs </a:t>
            </a:r>
            <a:r>
              <a:rPr lang="it-IT" spc="-10" dirty="0" err="1">
                <a:solidFill>
                  <a:srgbClr val="4D4D4D"/>
                </a:solidFill>
                <a:latin typeface="Arial"/>
                <a:cs typeface="Arial"/>
              </a:rPr>
              <a:t>will</a:t>
            </a:r>
            <a:r>
              <a:rPr lang="it-IT" spc="-10" dirty="0">
                <a:solidFill>
                  <a:srgbClr val="4D4D4D"/>
                </a:solidFill>
                <a:latin typeface="Arial"/>
                <a:cs typeface="Arial"/>
              </a:rPr>
              <a:t> be </a:t>
            </a:r>
            <a:r>
              <a:rPr lang="it-IT" spc="-10" dirty="0" err="1">
                <a:solidFill>
                  <a:srgbClr val="4D4D4D"/>
                </a:solidFill>
                <a:latin typeface="Arial"/>
                <a:cs typeface="Arial"/>
              </a:rPr>
              <a:t>sharing</a:t>
            </a:r>
            <a:r>
              <a:rPr lang="it-IT" spc="-10" dirty="0">
                <a:solidFill>
                  <a:srgbClr val="4D4D4D"/>
                </a:solidFill>
                <a:latin typeface="Arial"/>
                <a:cs typeface="Arial"/>
              </a:rPr>
              <a:t> </a:t>
            </a:r>
            <a:r>
              <a:rPr lang="it-IT" spc="-10" dirty="0" err="1">
                <a:solidFill>
                  <a:srgbClr val="4D4D4D"/>
                </a:solidFill>
                <a:latin typeface="Arial"/>
                <a:cs typeface="Arial"/>
              </a:rPr>
              <a:t>great</a:t>
            </a:r>
            <a:r>
              <a:rPr lang="it-IT" spc="-10" dirty="0">
                <a:solidFill>
                  <a:srgbClr val="4D4D4D"/>
                </a:solidFill>
                <a:latin typeface="Arial"/>
                <a:cs typeface="Arial"/>
              </a:rPr>
              <a:t> sessions, </a:t>
            </a:r>
            <a:r>
              <a:rPr lang="it-IT" spc="-10" dirty="0" err="1">
                <a:solidFill>
                  <a:srgbClr val="4D4D4D"/>
                </a:solidFill>
                <a:latin typeface="Arial"/>
                <a:cs typeface="Arial"/>
              </a:rPr>
              <a:t>research</a:t>
            </a:r>
            <a:r>
              <a:rPr lang="it-IT" spc="-10" dirty="0">
                <a:solidFill>
                  <a:srgbClr val="4D4D4D"/>
                </a:solidFill>
                <a:latin typeface="Arial"/>
                <a:cs typeface="Arial"/>
              </a:rPr>
              <a:t>, </a:t>
            </a:r>
            <a:r>
              <a:rPr lang="it-IT" spc="-10" dirty="0" err="1">
                <a:solidFill>
                  <a:srgbClr val="4D4D4D"/>
                </a:solidFill>
                <a:latin typeface="Arial"/>
                <a:cs typeface="Arial"/>
              </a:rPr>
              <a:t>interviews</a:t>
            </a:r>
            <a:endParaRPr lang="it-IT" spc="-10" dirty="0">
              <a:solidFill>
                <a:srgbClr val="4D4D4D"/>
              </a:solidFill>
              <a:latin typeface="Arial"/>
              <a:cs typeface="Arial"/>
            </a:endParaRPr>
          </a:p>
          <a:p>
            <a:pPr marL="298450" indent="-285750">
              <a:lnSpc>
                <a:spcPct val="100000"/>
              </a:lnSpc>
              <a:spcBef>
                <a:spcPts val="1180"/>
              </a:spcBef>
              <a:buFont typeface="Arial" panose="020B0604020202020204" pitchFamily="34" charset="0"/>
              <a:buChar char="•"/>
            </a:pPr>
            <a:r>
              <a:rPr lang="it-IT" spc="-10" dirty="0" err="1">
                <a:solidFill>
                  <a:srgbClr val="4D4D4D"/>
                </a:solidFill>
                <a:latin typeface="Arial"/>
                <a:cs typeface="Arial"/>
              </a:rPr>
              <a:t>Follow</a:t>
            </a:r>
            <a:r>
              <a:rPr lang="it-IT" spc="-10" dirty="0">
                <a:solidFill>
                  <a:srgbClr val="4D4D4D"/>
                </a:solidFill>
                <a:latin typeface="Arial"/>
                <a:cs typeface="Arial"/>
              </a:rPr>
              <a:t> </a:t>
            </a:r>
            <a:r>
              <a:rPr lang="it-IT" spc="-10" dirty="0" err="1">
                <a:solidFill>
                  <a:srgbClr val="4D4D4D"/>
                </a:solidFill>
                <a:latin typeface="Arial"/>
                <a:cs typeface="Arial"/>
              </a:rPr>
              <a:t>them</a:t>
            </a:r>
            <a:r>
              <a:rPr lang="it-IT" spc="-10" dirty="0">
                <a:solidFill>
                  <a:srgbClr val="4D4D4D"/>
                </a:solidFill>
                <a:latin typeface="Arial"/>
                <a:cs typeface="Arial"/>
              </a:rPr>
              <a:t> </a:t>
            </a:r>
            <a:r>
              <a:rPr lang="it-IT" spc="-10" dirty="0" err="1">
                <a:solidFill>
                  <a:srgbClr val="4D4D4D"/>
                </a:solidFill>
                <a:latin typeface="Arial"/>
                <a:cs typeface="Arial"/>
              </a:rPr>
              <a:t>at</a:t>
            </a:r>
            <a:r>
              <a:rPr lang="it-IT" spc="-10" dirty="0">
                <a:solidFill>
                  <a:srgbClr val="4D4D4D"/>
                </a:solidFill>
                <a:latin typeface="Arial"/>
                <a:cs typeface="Arial"/>
              </a:rPr>
              <a:t> </a:t>
            </a:r>
            <a:r>
              <a:rPr lang="it-IT" b="1" spc="-5" dirty="0" err="1">
                <a:solidFill>
                  <a:srgbClr val="4D4D4D"/>
                </a:solidFill>
                <a:latin typeface="Arial"/>
                <a:cs typeface="Arial"/>
              </a:rPr>
              <a:t>geolog.egu.eu</a:t>
            </a:r>
            <a:r>
              <a:rPr lang="it-IT" b="1" spc="-5" dirty="0">
                <a:solidFill>
                  <a:srgbClr val="4D4D4D"/>
                </a:solidFill>
                <a:latin typeface="Arial"/>
                <a:cs typeface="Arial"/>
              </a:rPr>
              <a:t> </a:t>
            </a:r>
            <a:r>
              <a:rPr lang="it-IT" spc="-10" dirty="0">
                <a:solidFill>
                  <a:srgbClr val="4D4D4D"/>
                </a:solidFill>
                <a:latin typeface="Arial"/>
                <a:cs typeface="Arial"/>
              </a:rPr>
              <a:t>and </a:t>
            </a:r>
            <a:r>
              <a:rPr lang="it-IT" b="1" spc="-5" dirty="0" err="1">
                <a:solidFill>
                  <a:srgbClr val="4D4D4D"/>
                </a:solidFill>
                <a:latin typeface="Arial"/>
                <a:cs typeface="Arial"/>
              </a:rPr>
              <a:t>blogs.egu.eu</a:t>
            </a:r>
            <a:endParaRPr lang="it-IT" b="1" spc="-5" dirty="0">
              <a:solidFill>
                <a:srgbClr val="4D4D4D"/>
              </a:solidFill>
              <a:latin typeface="Arial"/>
              <a:cs typeface="Arial"/>
            </a:endParaRPr>
          </a:p>
          <a:p>
            <a:pPr marL="12700">
              <a:lnSpc>
                <a:spcPct val="100000"/>
              </a:lnSpc>
              <a:spcBef>
                <a:spcPts val="1180"/>
              </a:spcBef>
            </a:pPr>
            <a:r>
              <a:rPr lang="it-IT" b="1" spc="-10" dirty="0">
                <a:solidFill>
                  <a:srgbClr val="4D4D4D"/>
                </a:solidFill>
                <a:latin typeface="Arial"/>
                <a:cs typeface="Arial"/>
              </a:rPr>
              <a:t>Social Media</a:t>
            </a:r>
          </a:p>
          <a:p>
            <a:pPr marL="298450" indent="-285750">
              <a:lnSpc>
                <a:spcPct val="100000"/>
              </a:lnSpc>
              <a:spcBef>
                <a:spcPts val="1180"/>
              </a:spcBef>
              <a:buFont typeface="Arial" panose="020B0604020202020204" pitchFamily="34" charset="0"/>
              <a:buChar char="•"/>
            </a:pPr>
            <a:r>
              <a:rPr lang="it-IT" spc="-10" dirty="0">
                <a:solidFill>
                  <a:srgbClr val="4D4D4D"/>
                </a:solidFill>
                <a:latin typeface="Arial"/>
                <a:cs typeface="Arial"/>
              </a:rPr>
              <a:t>Sessions </a:t>
            </a:r>
            <a:r>
              <a:rPr lang="it-IT" spc="-10" dirty="0" err="1">
                <a:solidFill>
                  <a:srgbClr val="4D4D4D"/>
                </a:solidFill>
                <a:latin typeface="Arial"/>
                <a:cs typeface="Arial"/>
              </a:rPr>
              <a:t>will</a:t>
            </a:r>
            <a:r>
              <a:rPr lang="it-IT" spc="-10" dirty="0">
                <a:solidFill>
                  <a:srgbClr val="4D4D4D"/>
                </a:solidFill>
                <a:latin typeface="Arial"/>
                <a:cs typeface="Arial"/>
              </a:rPr>
              <a:t> be </a:t>
            </a:r>
            <a:r>
              <a:rPr lang="it-IT" spc="-10" dirty="0" err="1">
                <a:solidFill>
                  <a:srgbClr val="4D4D4D"/>
                </a:solidFill>
                <a:latin typeface="Arial"/>
                <a:cs typeface="Arial"/>
              </a:rPr>
              <a:t>advertised</a:t>
            </a:r>
            <a:r>
              <a:rPr lang="it-IT" spc="-10" dirty="0">
                <a:solidFill>
                  <a:srgbClr val="4D4D4D"/>
                </a:solidFill>
                <a:latin typeface="Arial"/>
                <a:cs typeface="Arial"/>
              </a:rPr>
              <a:t> on </a:t>
            </a:r>
            <a:r>
              <a:rPr lang="it-IT" spc="-10" dirty="0" err="1">
                <a:solidFill>
                  <a:srgbClr val="4D4D4D"/>
                </a:solidFill>
                <a:latin typeface="Arial"/>
                <a:cs typeface="Arial"/>
              </a:rPr>
              <a:t>Twitter</a:t>
            </a:r>
            <a:r>
              <a:rPr lang="it-IT" spc="-10" dirty="0">
                <a:solidFill>
                  <a:srgbClr val="4D4D4D"/>
                </a:solidFill>
                <a:latin typeface="Arial"/>
                <a:cs typeface="Arial"/>
              </a:rPr>
              <a:t> </a:t>
            </a:r>
            <a:r>
              <a:rPr lang="it-IT" b="1" spc="-5" dirty="0">
                <a:solidFill>
                  <a:srgbClr val="4D4D4D"/>
                </a:solidFill>
                <a:latin typeface="Arial"/>
                <a:cs typeface="Arial"/>
              </a:rPr>
              <a:t>(@</a:t>
            </a:r>
            <a:r>
              <a:rPr lang="it-IT" b="1" spc="-5" dirty="0" err="1">
                <a:solidFill>
                  <a:srgbClr val="4D4D4D"/>
                </a:solidFill>
                <a:latin typeface="Arial"/>
                <a:cs typeface="Arial"/>
              </a:rPr>
              <a:t>EuroGeosciences</a:t>
            </a:r>
            <a:r>
              <a:rPr lang="it-IT" spc="-10" dirty="0">
                <a:solidFill>
                  <a:srgbClr val="4D4D4D"/>
                </a:solidFill>
                <a:latin typeface="Arial"/>
                <a:cs typeface="Arial"/>
              </a:rPr>
              <a:t>) and </a:t>
            </a:r>
            <a:r>
              <a:rPr lang="it-IT" spc="-10" dirty="0" err="1">
                <a:solidFill>
                  <a:srgbClr val="4D4D4D"/>
                </a:solidFill>
                <a:latin typeface="Arial"/>
                <a:cs typeface="Arial"/>
              </a:rPr>
              <a:t>Facebook</a:t>
            </a:r>
            <a:r>
              <a:rPr lang="it-IT" spc="-10" dirty="0">
                <a:solidFill>
                  <a:srgbClr val="4D4D4D"/>
                </a:solidFill>
                <a:latin typeface="Arial"/>
                <a:cs typeface="Arial"/>
              </a:rPr>
              <a:t> (</a:t>
            </a:r>
            <a:r>
              <a:rPr lang="it-IT" b="1" spc="-5" dirty="0" err="1">
                <a:solidFill>
                  <a:srgbClr val="4D4D4D"/>
                </a:solidFill>
                <a:latin typeface="Arial"/>
                <a:cs typeface="Arial"/>
              </a:rPr>
              <a:t>European</a:t>
            </a:r>
            <a:r>
              <a:rPr lang="it-IT" b="1" spc="-5" dirty="0">
                <a:solidFill>
                  <a:srgbClr val="4D4D4D"/>
                </a:solidFill>
                <a:latin typeface="Arial"/>
                <a:cs typeface="Arial"/>
              </a:rPr>
              <a:t> </a:t>
            </a:r>
            <a:r>
              <a:rPr lang="it-IT" b="1" spc="-5" dirty="0" err="1">
                <a:solidFill>
                  <a:srgbClr val="4D4D4D"/>
                </a:solidFill>
                <a:latin typeface="Arial"/>
                <a:cs typeface="Arial"/>
              </a:rPr>
              <a:t>Geosciences</a:t>
            </a:r>
            <a:r>
              <a:rPr lang="it-IT" b="1" spc="-5" dirty="0">
                <a:solidFill>
                  <a:srgbClr val="4D4D4D"/>
                </a:solidFill>
                <a:latin typeface="Arial"/>
                <a:cs typeface="Arial"/>
              </a:rPr>
              <a:t> Union</a:t>
            </a:r>
            <a:r>
              <a:rPr lang="it-IT" spc="-10" dirty="0">
                <a:solidFill>
                  <a:srgbClr val="4D4D4D"/>
                </a:solidFill>
                <a:latin typeface="Arial"/>
                <a:cs typeface="Arial"/>
              </a:rPr>
              <a:t>)</a:t>
            </a:r>
          </a:p>
          <a:p>
            <a:pPr marL="298450" indent="-285750">
              <a:lnSpc>
                <a:spcPct val="100000"/>
              </a:lnSpc>
              <a:spcBef>
                <a:spcPts val="1180"/>
              </a:spcBef>
              <a:buFont typeface="Arial" panose="020B0604020202020204" pitchFamily="34" charset="0"/>
              <a:buChar char="•"/>
            </a:pPr>
            <a:r>
              <a:rPr lang="it-IT" spc="-10" dirty="0">
                <a:solidFill>
                  <a:srgbClr val="4D4D4D"/>
                </a:solidFill>
                <a:latin typeface="Arial"/>
                <a:cs typeface="Arial"/>
              </a:rPr>
              <a:t>For </a:t>
            </a:r>
            <a:r>
              <a:rPr lang="it-IT" spc="-10" dirty="0" err="1">
                <a:solidFill>
                  <a:srgbClr val="4D4D4D"/>
                </a:solidFill>
                <a:latin typeface="Arial"/>
                <a:cs typeface="Arial"/>
              </a:rPr>
              <a:t>behind</a:t>
            </a:r>
            <a:r>
              <a:rPr lang="it-IT" spc="-10" dirty="0">
                <a:solidFill>
                  <a:srgbClr val="4D4D4D"/>
                </a:solidFill>
                <a:latin typeface="Arial"/>
                <a:cs typeface="Arial"/>
              </a:rPr>
              <a:t> the </a:t>
            </a:r>
            <a:r>
              <a:rPr lang="it-IT" spc="-10" dirty="0" err="1">
                <a:solidFill>
                  <a:srgbClr val="4D4D4D"/>
                </a:solidFill>
                <a:latin typeface="Arial"/>
                <a:cs typeface="Arial"/>
              </a:rPr>
              <a:t>scenes</a:t>
            </a:r>
            <a:r>
              <a:rPr lang="it-IT" spc="-10" dirty="0">
                <a:solidFill>
                  <a:srgbClr val="4D4D4D"/>
                </a:solidFill>
                <a:latin typeface="Arial"/>
                <a:cs typeface="Arial"/>
              </a:rPr>
              <a:t> </a:t>
            </a:r>
            <a:r>
              <a:rPr lang="it-IT" spc="-10" dirty="0" err="1">
                <a:solidFill>
                  <a:srgbClr val="4D4D4D"/>
                </a:solidFill>
                <a:latin typeface="Arial"/>
                <a:cs typeface="Arial"/>
              </a:rPr>
              <a:t>access</a:t>
            </a:r>
            <a:r>
              <a:rPr lang="it-IT" spc="-10" dirty="0">
                <a:solidFill>
                  <a:srgbClr val="4D4D4D"/>
                </a:solidFill>
                <a:latin typeface="Arial"/>
                <a:cs typeface="Arial"/>
              </a:rPr>
              <a:t> to the conference </a:t>
            </a:r>
            <a:r>
              <a:rPr lang="it-IT" spc="-10" dirty="0" err="1">
                <a:solidFill>
                  <a:srgbClr val="4D4D4D"/>
                </a:solidFill>
                <a:latin typeface="Arial"/>
                <a:cs typeface="Arial"/>
              </a:rPr>
              <a:t>follow</a:t>
            </a:r>
            <a:r>
              <a:rPr lang="it-IT" spc="-10" dirty="0">
                <a:solidFill>
                  <a:srgbClr val="4D4D4D"/>
                </a:solidFill>
                <a:latin typeface="Arial"/>
                <a:cs typeface="Arial"/>
              </a:rPr>
              <a:t> </a:t>
            </a:r>
            <a:r>
              <a:rPr lang="it-IT" spc="-10" dirty="0" err="1">
                <a:solidFill>
                  <a:srgbClr val="4D4D4D"/>
                </a:solidFill>
                <a:latin typeface="Arial"/>
                <a:cs typeface="Arial"/>
              </a:rPr>
              <a:t>us</a:t>
            </a:r>
            <a:r>
              <a:rPr lang="it-IT" spc="-10" dirty="0">
                <a:solidFill>
                  <a:srgbClr val="4D4D4D"/>
                </a:solidFill>
                <a:latin typeface="Arial"/>
                <a:cs typeface="Arial"/>
              </a:rPr>
              <a:t> on Instagram (</a:t>
            </a:r>
            <a:r>
              <a:rPr lang="it-IT" b="1" spc="-5" dirty="0">
                <a:solidFill>
                  <a:srgbClr val="4D4D4D"/>
                </a:solidFill>
                <a:latin typeface="Arial"/>
                <a:cs typeface="Arial"/>
              </a:rPr>
              <a:t>@</a:t>
            </a:r>
            <a:r>
              <a:rPr lang="it-IT" b="1" spc="-5" dirty="0" err="1">
                <a:solidFill>
                  <a:srgbClr val="4D4D4D"/>
                </a:solidFill>
                <a:latin typeface="Arial"/>
                <a:cs typeface="Arial"/>
              </a:rPr>
              <a:t>EuroGeosciences</a:t>
            </a:r>
            <a:r>
              <a:rPr lang="it-IT" spc="-10" dirty="0">
                <a:solidFill>
                  <a:srgbClr val="4D4D4D"/>
                </a:solidFill>
                <a:latin typeface="Arial"/>
                <a:cs typeface="Arial"/>
              </a:rPr>
              <a:t>)</a:t>
            </a:r>
          </a:p>
          <a:p>
            <a:pPr marL="298450" indent="-285750">
              <a:spcBef>
                <a:spcPts val="1180"/>
              </a:spcBef>
              <a:buFont typeface="Arial" panose="020B0604020202020204" pitchFamily="34" charset="0"/>
              <a:buChar char="•"/>
            </a:pPr>
            <a:r>
              <a:rPr lang="it-IT" spc="-10" dirty="0" err="1">
                <a:solidFill>
                  <a:srgbClr val="4D4D4D"/>
                </a:solidFill>
                <a:latin typeface="Arial"/>
                <a:cs typeface="Arial"/>
              </a:rPr>
              <a:t>Participants</a:t>
            </a:r>
            <a:r>
              <a:rPr lang="it-IT" spc="-10" dirty="0">
                <a:solidFill>
                  <a:srgbClr val="4D4D4D"/>
                </a:solidFill>
                <a:latin typeface="Arial"/>
                <a:cs typeface="Arial"/>
              </a:rPr>
              <a:t> can </a:t>
            </a:r>
            <a:r>
              <a:rPr lang="it-IT" spc="-10" dirty="0" err="1">
                <a:solidFill>
                  <a:srgbClr val="4D4D4D"/>
                </a:solidFill>
                <a:latin typeface="Arial"/>
                <a:cs typeface="Arial"/>
              </a:rPr>
              <a:t>ask</a:t>
            </a:r>
            <a:r>
              <a:rPr lang="it-IT" spc="-10" dirty="0">
                <a:solidFill>
                  <a:srgbClr val="4D4D4D"/>
                </a:solidFill>
                <a:latin typeface="Arial"/>
                <a:cs typeface="Arial"/>
              </a:rPr>
              <a:t> </a:t>
            </a:r>
            <a:r>
              <a:rPr lang="it-IT" spc="-10" dirty="0" err="1">
                <a:solidFill>
                  <a:srgbClr val="4D4D4D"/>
                </a:solidFill>
                <a:latin typeface="Arial"/>
                <a:cs typeface="Arial"/>
              </a:rPr>
              <a:t>questions</a:t>
            </a:r>
            <a:r>
              <a:rPr lang="it-IT" spc="-10" dirty="0">
                <a:solidFill>
                  <a:srgbClr val="4D4D4D"/>
                </a:solidFill>
                <a:latin typeface="Arial"/>
                <a:cs typeface="Arial"/>
              </a:rPr>
              <a:t> &amp; </a:t>
            </a:r>
            <a:r>
              <a:rPr lang="it-IT" spc="-10" dirty="0" err="1">
                <a:solidFill>
                  <a:srgbClr val="4D4D4D"/>
                </a:solidFill>
                <a:latin typeface="Arial"/>
                <a:cs typeface="Arial"/>
              </a:rPr>
              <a:t>keep</a:t>
            </a:r>
            <a:r>
              <a:rPr lang="it-IT" spc="-10" dirty="0">
                <a:solidFill>
                  <a:srgbClr val="4D4D4D"/>
                </a:solidFill>
                <a:latin typeface="Arial"/>
                <a:cs typeface="Arial"/>
              </a:rPr>
              <a:t> </a:t>
            </a:r>
            <a:r>
              <a:rPr lang="it-IT" spc="-10" dirty="0" err="1">
                <a:solidFill>
                  <a:srgbClr val="4D4D4D"/>
                </a:solidFill>
                <a:latin typeface="Arial"/>
                <a:cs typeface="Arial"/>
              </a:rPr>
              <a:t>updated</a:t>
            </a:r>
            <a:r>
              <a:rPr lang="it-IT" spc="-10" dirty="0">
                <a:solidFill>
                  <a:srgbClr val="4D4D4D"/>
                </a:solidFill>
                <a:latin typeface="Arial"/>
                <a:cs typeface="Arial"/>
              </a:rPr>
              <a:t> by </a:t>
            </a:r>
            <a:r>
              <a:rPr lang="it-IT" spc="-10" dirty="0" err="1">
                <a:solidFill>
                  <a:srgbClr val="4D4D4D"/>
                </a:solidFill>
                <a:latin typeface="Arial"/>
                <a:cs typeface="Arial"/>
              </a:rPr>
              <a:t>following</a:t>
            </a:r>
            <a:r>
              <a:rPr lang="it-IT" spc="-10" dirty="0">
                <a:solidFill>
                  <a:srgbClr val="4D4D4D"/>
                </a:solidFill>
                <a:latin typeface="Arial"/>
                <a:cs typeface="Arial"/>
              </a:rPr>
              <a:t> </a:t>
            </a:r>
            <a:r>
              <a:rPr lang="en-US" b="1" spc="-5" dirty="0">
                <a:solidFill>
                  <a:srgbClr val="4D4D4D"/>
                </a:solidFill>
                <a:latin typeface="Arial"/>
                <a:cs typeface="Arial"/>
              </a:rPr>
              <a:t>#shareEGU20 </a:t>
            </a:r>
            <a:r>
              <a:rPr lang="en-US" b="1" dirty="0">
                <a:solidFill>
                  <a:srgbClr val="4D4D4D"/>
                </a:solidFill>
                <a:latin typeface="Arial"/>
                <a:cs typeface="Arial"/>
              </a:rPr>
              <a:t>and</a:t>
            </a:r>
            <a:r>
              <a:rPr lang="en-US" b="1" spc="-5" dirty="0">
                <a:solidFill>
                  <a:srgbClr val="4D4D4D"/>
                </a:solidFill>
                <a:latin typeface="Arial"/>
                <a:cs typeface="Arial"/>
              </a:rPr>
              <a:t>  #</a:t>
            </a:r>
            <a:r>
              <a:rPr lang="en-US" b="1" spc="-5" dirty="0" err="1">
                <a:solidFill>
                  <a:srgbClr val="4D4D4D"/>
                </a:solidFill>
                <a:latin typeface="Arial"/>
                <a:cs typeface="Arial"/>
              </a:rPr>
              <a:t>shareEGU_emrp</a:t>
            </a:r>
            <a:endParaRPr lang="en-US" b="1" spc="-5" dirty="0">
              <a:solidFill>
                <a:srgbClr val="4D4D4D"/>
              </a:solidFill>
              <a:latin typeface="Arial"/>
              <a:cs typeface="Arial"/>
            </a:endParaRPr>
          </a:p>
          <a:p>
            <a:pPr marL="298450" indent="-285750">
              <a:lnSpc>
                <a:spcPct val="100000"/>
              </a:lnSpc>
              <a:spcBef>
                <a:spcPts val="1180"/>
              </a:spcBef>
              <a:buFont typeface="Arial" panose="020B0604020202020204" pitchFamily="34" charset="0"/>
              <a:buChar char="•"/>
            </a:pPr>
            <a:endParaRPr spc="-10" dirty="0">
              <a:solidFill>
                <a:srgbClr val="4D4D4D"/>
              </a:solidFill>
              <a:latin typeface="Arial"/>
              <a:cs typeface="Arial"/>
            </a:endParaRP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7DCA58B0-3501-5F46-91D9-D1F59DC82A0F}"/>
              </a:ext>
            </a:extLst>
          </p:cNvPr>
          <p:cNvSpPr txBox="1">
            <a:spLocks/>
          </p:cNvSpPr>
          <p:nvPr/>
        </p:nvSpPr>
        <p:spPr>
          <a:xfrm>
            <a:off x="2835782" y="500074"/>
            <a:ext cx="36576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4</a:t>
            </a:r>
            <a:r>
              <a:rPr lang="it-IT" sz="2400" kern="0" spc="-5" dirty="0"/>
              <a:t>. </a:t>
            </a:r>
            <a:r>
              <a:rPr lang="en-US" sz="2400" kern="0" dirty="0"/>
              <a:t>#shareEGU20 &amp; EMRP</a:t>
            </a:r>
          </a:p>
        </p:txBody>
      </p:sp>
    </p:spTree>
    <p:extLst>
      <p:ext uri="{BB962C8B-B14F-4D97-AF65-F5344CB8AC3E}">
        <p14:creationId xmlns:p14="http://schemas.microsoft.com/office/powerpoint/2010/main" val="118584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b="1" dirty="0">
                <a:solidFill>
                  <a:srgbClr val="FF0000"/>
                </a:solidFill>
                <a:latin typeface="Arial"/>
                <a:cs typeface="Arial"/>
              </a:rPr>
              <a:t>EMRP </a:t>
            </a:r>
            <a:r>
              <a:rPr sz="2000" b="1" spc="-5" dirty="0">
                <a:solidFill>
                  <a:srgbClr val="FF0000"/>
                </a:solidFill>
                <a:latin typeface="Arial"/>
                <a:cs typeface="Arial"/>
              </a:rPr>
              <a:t>Medal </a:t>
            </a:r>
            <a:r>
              <a:rPr sz="2000" b="1" dirty="0">
                <a:solidFill>
                  <a:srgbClr val="FF0000"/>
                </a:solidFill>
                <a:latin typeface="Arial"/>
                <a:cs typeface="Arial"/>
              </a:rPr>
              <a:t>Committees, Medallists,</a:t>
            </a:r>
            <a:r>
              <a:rPr sz="2000" b="1" spc="-235" dirty="0">
                <a:solidFill>
                  <a:srgbClr val="FF0000"/>
                </a:solidFill>
                <a:latin typeface="Arial"/>
                <a:cs typeface="Arial"/>
              </a:rPr>
              <a:t> </a:t>
            </a:r>
            <a:r>
              <a:rPr sz="2000" b="1" spc="-10" dirty="0">
                <a:solidFill>
                  <a:srgbClr val="FF0000"/>
                </a:solidFill>
                <a:latin typeface="Arial"/>
                <a:cs typeface="Arial"/>
              </a:rPr>
              <a:t>Awards</a:t>
            </a:r>
            <a:endParaRPr sz="2000" b="1" dirty="0">
              <a:solidFill>
                <a:srgbClr val="FF0000"/>
              </a:solidFill>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22958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400" y="2356655"/>
            <a:ext cx="8463280" cy="1586332"/>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71BB"/>
                </a:solidFill>
                <a:latin typeface="Arial"/>
                <a:cs typeface="Arial"/>
              </a:rPr>
              <a:t>EGU Petrus </a:t>
            </a:r>
            <a:r>
              <a:rPr sz="2200" b="1" spc="-5" dirty="0" err="1">
                <a:solidFill>
                  <a:srgbClr val="0071BB"/>
                </a:solidFill>
                <a:latin typeface="Arial"/>
                <a:cs typeface="Arial"/>
              </a:rPr>
              <a:t>Peregrinus</a:t>
            </a:r>
            <a:r>
              <a:rPr sz="2200" b="1" spc="35" dirty="0">
                <a:solidFill>
                  <a:srgbClr val="0071BB"/>
                </a:solidFill>
                <a:latin typeface="Arial"/>
                <a:cs typeface="Arial"/>
              </a:rPr>
              <a:t> </a:t>
            </a:r>
            <a:r>
              <a:rPr sz="2200" b="1" spc="-5" dirty="0">
                <a:solidFill>
                  <a:srgbClr val="0071BB"/>
                </a:solidFill>
                <a:latin typeface="Arial"/>
                <a:cs typeface="Arial"/>
              </a:rPr>
              <a:t>MEDAL</a:t>
            </a:r>
            <a:endParaRPr sz="2050" dirty="0">
              <a:latin typeface="Arial"/>
              <a:cs typeface="Arial"/>
            </a:endParaRPr>
          </a:p>
          <a:p>
            <a:pPr marL="12700" marR="5080">
              <a:lnSpc>
                <a:spcPct val="150000"/>
              </a:lnSpc>
              <a:tabLst>
                <a:tab pos="4313555" algn="l"/>
              </a:tabLst>
            </a:pPr>
            <a:r>
              <a:rPr lang="en-US" dirty="0">
                <a:latin typeface="Arial"/>
                <a:cs typeface="Arial"/>
              </a:rPr>
              <a:t>E</a:t>
            </a:r>
            <a:r>
              <a:rPr dirty="0">
                <a:latin typeface="Arial"/>
                <a:cs typeface="Arial"/>
              </a:rPr>
              <a:t>stablished by </a:t>
            </a:r>
            <a:r>
              <a:rPr spc="-5" dirty="0">
                <a:latin typeface="Arial"/>
                <a:cs typeface="Arial"/>
              </a:rPr>
              <a:t>the </a:t>
            </a:r>
            <a:r>
              <a:rPr dirty="0">
                <a:latin typeface="Arial"/>
                <a:cs typeface="Arial"/>
              </a:rPr>
              <a:t>Division on </a:t>
            </a:r>
            <a:r>
              <a:rPr lang="en-US" dirty="0">
                <a:latin typeface="Arial"/>
                <a:cs typeface="Arial"/>
              </a:rPr>
              <a:t>EMRP </a:t>
            </a:r>
            <a:r>
              <a:rPr dirty="0">
                <a:latin typeface="Arial"/>
                <a:cs typeface="Arial"/>
              </a:rPr>
              <a:t>in recognition of the scientific achievements of Petrus Peregrinus, to be awarded for outstanding scientific contributions in </a:t>
            </a:r>
            <a:r>
              <a:rPr spc="-5" dirty="0">
                <a:latin typeface="Arial"/>
                <a:cs typeface="Arial"/>
              </a:rPr>
              <a:t>the </a:t>
            </a:r>
            <a:r>
              <a:rPr dirty="0">
                <a:latin typeface="Arial"/>
                <a:cs typeface="Arial"/>
              </a:rPr>
              <a:t>field of  </a:t>
            </a:r>
            <a:r>
              <a:rPr b="1" dirty="0">
                <a:latin typeface="Arial"/>
                <a:cs typeface="Arial"/>
              </a:rPr>
              <a:t>geomagnetism,</a:t>
            </a:r>
            <a:r>
              <a:rPr b="1" spc="-40" dirty="0">
                <a:latin typeface="Arial"/>
                <a:cs typeface="Arial"/>
              </a:rPr>
              <a:t> </a:t>
            </a:r>
            <a:r>
              <a:rPr b="1" dirty="0">
                <a:latin typeface="Arial"/>
                <a:cs typeface="Arial"/>
              </a:rPr>
              <a:t>planetary</a:t>
            </a:r>
            <a:r>
              <a:rPr b="1" spc="-10" dirty="0">
                <a:latin typeface="Arial"/>
                <a:cs typeface="Arial"/>
              </a:rPr>
              <a:t> </a:t>
            </a:r>
            <a:r>
              <a:rPr b="1" dirty="0">
                <a:latin typeface="Arial"/>
                <a:cs typeface="Arial"/>
              </a:rPr>
              <a:t>magnetism</a:t>
            </a:r>
            <a:r>
              <a:rPr lang="en-US" b="1" dirty="0">
                <a:latin typeface="Arial"/>
                <a:cs typeface="Arial"/>
              </a:rPr>
              <a:t> </a:t>
            </a:r>
            <a:r>
              <a:rPr b="1" dirty="0">
                <a:latin typeface="Arial"/>
                <a:cs typeface="Arial"/>
              </a:rPr>
              <a:t>and</a:t>
            </a:r>
            <a:r>
              <a:rPr b="1" spc="-20" dirty="0">
                <a:latin typeface="Arial"/>
                <a:cs typeface="Arial"/>
              </a:rPr>
              <a:t> </a:t>
            </a:r>
            <a:r>
              <a:rPr b="1" dirty="0">
                <a:latin typeface="Arial"/>
                <a:cs typeface="Arial"/>
              </a:rPr>
              <a:t>palaeomagnetism</a:t>
            </a:r>
            <a:r>
              <a:rPr sz="2000" dirty="0">
                <a:latin typeface="Arial"/>
                <a:cs typeface="Arial"/>
              </a:rPr>
              <a:t>.</a:t>
            </a:r>
          </a:p>
        </p:txBody>
      </p:sp>
      <p:sp>
        <p:nvSpPr>
          <p:cNvPr id="5" name="object 5"/>
          <p:cNvSpPr txBox="1"/>
          <p:nvPr/>
        </p:nvSpPr>
        <p:spPr>
          <a:xfrm>
            <a:off x="223520" y="4343400"/>
            <a:ext cx="6329680" cy="2051780"/>
          </a:xfrm>
          <a:prstGeom prst="rect">
            <a:avLst/>
          </a:prstGeom>
        </p:spPr>
        <p:txBody>
          <a:bodyPr vert="horz" wrap="square" lIns="0" tIns="12700" rIns="0" bIns="0" rtlCol="0">
            <a:spAutoFit/>
          </a:bodyPr>
          <a:lstStyle/>
          <a:p>
            <a:pPr marL="12700">
              <a:lnSpc>
                <a:spcPct val="150000"/>
              </a:lnSpc>
              <a:spcBef>
                <a:spcPts val="100"/>
              </a:spcBef>
            </a:pPr>
            <a:r>
              <a:rPr sz="1800" b="1" dirty="0">
                <a:solidFill>
                  <a:srgbClr val="0071BB"/>
                </a:solidFill>
                <a:latin typeface="Arial"/>
                <a:cs typeface="Arial"/>
              </a:rPr>
              <a:t>Medal </a:t>
            </a:r>
            <a:r>
              <a:rPr sz="1800" b="1" spc="-5" dirty="0">
                <a:solidFill>
                  <a:srgbClr val="0071BB"/>
                </a:solidFill>
                <a:latin typeface="Arial"/>
                <a:cs typeface="Arial"/>
              </a:rPr>
              <a:t>Lecture: </a:t>
            </a:r>
            <a:r>
              <a:rPr lang="it-IT" b="1" dirty="0" err="1">
                <a:solidFill>
                  <a:srgbClr val="0071BB"/>
                </a:solidFill>
                <a:latin typeface="Arial"/>
                <a:cs typeface="Arial"/>
              </a:rPr>
              <a:t>Postponed</a:t>
            </a:r>
            <a:r>
              <a:rPr lang="it-IT" b="1" dirty="0">
                <a:solidFill>
                  <a:srgbClr val="0071BB"/>
                </a:solidFill>
                <a:latin typeface="Arial"/>
                <a:cs typeface="Arial"/>
              </a:rPr>
              <a:t> to 2021 </a:t>
            </a:r>
          </a:p>
          <a:p>
            <a:pPr marL="12700">
              <a:lnSpc>
                <a:spcPct val="150000"/>
              </a:lnSpc>
              <a:spcBef>
                <a:spcPts val="100"/>
              </a:spcBef>
            </a:pPr>
            <a:r>
              <a:rPr lang="en-US" altLang="en-US" dirty="0">
                <a:solidFill>
                  <a:srgbClr val="464646"/>
                </a:solidFill>
                <a:latin typeface="Arial" panose="020B0604020202020204" pitchFamily="34" charset="0"/>
              </a:rPr>
              <a:t>The 2020 Medal is awarded to Prof. </a:t>
            </a:r>
            <a:r>
              <a:rPr lang="en-US" altLang="en-US" dirty="0" err="1">
                <a:solidFill>
                  <a:srgbClr val="464646"/>
                </a:solidFill>
                <a:latin typeface="Arial" panose="020B0604020202020204" pitchFamily="34" charset="0"/>
              </a:rPr>
              <a:t>Rixiang</a:t>
            </a:r>
            <a:r>
              <a:rPr lang="en-US" altLang="en-US" dirty="0">
                <a:solidFill>
                  <a:srgbClr val="464646"/>
                </a:solidFill>
                <a:latin typeface="Arial" panose="020B0604020202020204" pitchFamily="34" charset="0"/>
              </a:rPr>
              <a:t> Zhu for his outstanding accomplishments in magnetism and paleomagnetism and his extraordinary support of the scientific community.</a:t>
            </a:r>
            <a:endParaRPr lang="en-US" altLang="en-US" dirty="0">
              <a:latin typeface="Arial" panose="020B0604020202020204" pitchFamily="34" charset="0"/>
            </a:endParaRPr>
          </a:p>
        </p:txBody>
      </p:sp>
      <p:pic>
        <p:nvPicPr>
          <p:cNvPr id="1031" name="Picture 7" descr="Rixiang Zhu">
            <a:extLst>
              <a:ext uri="{FF2B5EF4-FFF2-40B4-BE49-F238E27FC236}">
                <a16:creationId xmlns:a16="http://schemas.microsoft.com/office/drawing/2014/main" id="{A790C729-A467-1F47-B50E-3AD89A83F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713" y="4323080"/>
            <a:ext cx="2024379" cy="20243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DD11FDE-AEBA-E04B-8666-1272DEF44BB6}"/>
              </a:ext>
            </a:extLst>
          </p:cNvPr>
          <p:cNvSpPr/>
          <p:nvPr/>
        </p:nvSpPr>
        <p:spPr>
          <a:xfrm>
            <a:off x="175965" y="1733490"/>
            <a:ext cx="7244080" cy="400110"/>
          </a:xfrm>
          <a:prstGeom prst="rect">
            <a:avLst/>
          </a:prstGeom>
        </p:spPr>
        <p:txBody>
          <a:bodyPr wrap="square">
            <a:spAutoFit/>
          </a:bodyPr>
          <a:lstStyle/>
          <a:p>
            <a:pPr marL="12700">
              <a:lnSpc>
                <a:spcPct val="100000"/>
              </a:lnSpc>
              <a:spcBef>
                <a:spcPts val="95"/>
              </a:spcBef>
            </a:pPr>
            <a:r>
              <a:rPr lang="en-US" sz="2000" b="1" spc="-5" dirty="0">
                <a:solidFill>
                  <a:srgbClr val="0071BB"/>
                </a:solidFill>
                <a:latin typeface="Arial"/>
                <a:cs typeface="Arial"/>
              </a:rPr>
              <a:t>EMRP has two medals:  Petrus </a:t>
            </a:r>
            <a:r>
              <a:rPr lang="en-US" sz="2000" b="1" spc="-5" dirty="0" err="1">
                <a:solidFill>
                  <a:srgbClr val="0071BB"/>
                </a:solidFill>
                <a:latin typeface="Arial"/>
                <a:cs typeface="Arial"/>
              </a:rPr>
              <a:t>Peregrinus</a:t>
            </a:r>
            <a:r>
              <a:rPr lang="en-US" sz="2000" b="1" spc="-5" dirty="0">
                <a:solidFill>
                  <a:srgbClr val="0071BB"/>
                </a:solidFill>
                <a:latin typeface="Arial"/>
                <a:cs typeface="Arial"/>
              </a:rPr>
              <a:t> and </a:t>
            </a:r>
            <a:r>
              <a:rPr lang="en-US" sz="2000" b="1" dirty="0">
                <a:solidFill>
                  <a:srgbClr val="0071BB"/>
                </a:solidFill>
                <a:latin typeface="Arial"/>
                <a:cs typeface="Arial"/>
              </a:rPr>
              <a:t>Louis </a:t>
            </a:r>
            <a:r>
              <a:rPr lang="en-US" sz="2000" b="1" spc="-5" dirty="0" err="1">
                <a:solidFill>
                  <a:srgbClr val="0071BB"/>
                </a:solidFill>
                <a:latin typeface="Arial"/>
                <a:cs typeface="Arial"/>
              </a:rPr>
              <a:t>Néel</a:t>
            </a:r>
            <a:r>
              <a:rPr lang="en-US" sz="2000" b="1" spc="-25" dirty="0">
                <a:solidFill>
                  <a:srgbClr val="0071BB"/>
                </a:solidFill>
                <a:latin typeface="Arial"/>
                <a:cs typeface="Arial"/>
              </a:rPr>
              <a:t> </a:t>
            </a:r>
            <a:endParaRPr lang="en-US" sz="2000" b="1" spc="-5" dirty="0">
              <a:solidFill>
                <a:srgbClr val="0071BB"/>
              </a:solidFill>
              <a:latin typeface="Arial"/>
              <a:cs typeface="Arial"/>
            </a:endParaRPr>
          </a:p>
        </p:txBody>
      </p:sp>
      <p:pic>
        <p:nvPicPr>
          <p:cNvPr id="4" name="Immagine 3">
            <a:extLst>
              <a:ext uri="{FF2B5EF4-FFF2-40B4-BE49-F238E27FC236}">
                <a16:creationId xmlns:a16="http://schemas.microsoft.com/office/drawing/2014/main" id="{848E8324-3831-174F-BAAF-21135DF3C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29" y="1492743"/>
            <a:ext cx="1182914" cy="1180562"/>
          </a:xfrm>
          <a:prstGeom prst="rect">
            <a:avLst/>
          </a:prstGeom>
        </p:spPr>
      </p:pic>
      <p:sp>
        <p:nvSpPr>
          <p:cNvPr id="9" name="object 3">
            <a:extLst>
              <a:ext uri="{FF2B5EF4-FFF2-40B4-BE49-F238E27FC236}">
                <a16:creationId xmlns:a16="http://schemas.microsoft.com/office/drawing/2014/main" id="{0FDF5EA3-530B-7844-8BDA-3E94F7A54BFC}"/>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
        <p:nvSpPr>
          <p:cNvPr id="13" name="object 4">
            <a:extLst>
              <a:ext uri="{FF2B5EF4-FFF2-40B4-BE49-F238E27FC236}">
                <a16:creationId xmlns:a16="http://schemas.microsoft.com/office/drawing/2014/main" id="{552496A7-A493-B94E-8CB4-5BEBF7AFCC2F}"/>
              </a:ext>
            </a:extLst>
          </p:cNvPr>
          <p:cNvSpPr/>
          <p:nvPr/>
        </p:nvSpPr>
        <p:spPr>
          <a:xfrm>
            <a:off x="7956804" y="260604"/>
            <a:ext cx="1002792" cy="1004316"/>
          </a:xfrm>
          <a:prstGeom prst="rect">
            <a:avLst/>
          </a:prstGeom>
          <a:blipFill>
            <a:blip r:embed="rId4" cstate="print"/>
            <a:stretch>
              <a:fillRect/>
            </a:stretch>
          </a:blipFill>
        </p:spPr>
        <p:txBody>
          <a:bodyPr wrap="square" lIns="0" tIns="0" rIns="0" bIns="0" rtlCol="0"/>
          <a:lstStyle/>
          <a:p>
            <a:endParaRPr/>
          </a:p>
        </p:txBody>
      </p:sp>
      <p:sp>
        <p:nvSpPr>
          <p:cNvPr id="10" name="Rectangle 4">
            <a:extLst>
              <a:ext uri="{FF2B5EF4-FFF2-40B4-BE49-F238E27FC236}">
                <a16:creationId xmlns:a16="http://schemas.microsoft.com/office/drawing/2014/main" id="{4AD85F2D-9A58-6846-9BBF-6D9C42DD7C60}"/>
              </a:ext>
            </a:extLst>
          </p:cNvPr>
          <p:cNvSpPr/>
          <p:nvPr/>
        </p:nvSpPr>
        <p:spPr>
          <a:xfrm>
            <a:off x="2743200" y="5768066"/>
            <a:ext cx="2719014" cy="769441"/>
          </a:xfrm>
          <a:prstGeom prst="rect">
            <a:avLst/>
          </a:prstGeom>
        </p:spPr>
        <p:txBody>
          <a:bodyPr wrap="none">
            <a:spAutoFit/>
          </a:bodyPr>
          <a:lstStyle/>
          <a:p>
            <a:r>
              <a:rPr lang="en-US" b="1" cap="all" dirty="0" err="1">
                <a:ln w="0"/>
                <a:solidFill>
                  <a:srgbClr val="FF0000"/>
                </a:solidFill>
                <a:effectLst>
                  <a:reflection blurRad="12700" stA="50000" endPos="50000" dist="5000" dir="5400000" sy="-100000" rotWithShape="0"/>
                </a:effectLst>
              </a:rPr>
              <a:t>COngratulATIONS</a:t>
            </a:r>
            <a:r>
              <a:rPr lang="en-US" sz="4400" b="1" cap="all" dirty="0">
                <a:ln w="0"/>
                <a:solidFill>
                  <a:srgbClr val="FF0000"/>
                </a:solidFill>
                <a:effectLst>
                  <a:reflection blurRad="12700" stA="50000" endPos="50000" dist="5000" dir="5400000" sy="-100000" rotWithShape="0"/>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597" y="1600200"/>
            <a:ext cx="6248400" cy="2833468"/>
          </a:xfrm>
          <a:prstGeom prst="rect">
            <a:avLst/>
          </a:prstGeom>
        </p:spPr>
        <p:txBody>
          <a:bodyPr vert="horz" wrap="square" lIns="0" tIns="12065" rIns="0" bIns="0" rtlCol="0">
            <a:spAutoFit/>
          </a:bodyPr>
          <a:lstStyle/>
          <a:p>
            <a:pPr marL="12700">
              <a:lnSpc>
                <a:spcPct val="100000"/>
              </a:lnSpc>
              <a:spcBef>
                <a:spcPts val="95"/>
              </a:spcBef>
            </a:pPr>
            <a:r>
              <a:rPr lang="en-US" sz="2200" b="1" spc="-5" dirty="0">
                <a:solidFill>
                  <a:srgbClr val="0071BB"/>
                </a:solidFill>
                <a:latin typeface="Arial"/>
                <a:cs typeface="Arial"/>
              </a:rPr>
              <a:t>EGU Petrus </a:t>
            </a:r>
            <a:r>
              <a:rPr lang="en-US" sz="2200" b="1" spc="-5" dirty="0" err="1">
                <a:solidFill>
                  <a:srgbClr val="0071BB"/>
                </a:solidFill>
                <a:latin typeface="Arial"/>
                <a:cs typeface="Arial"/>
              </a:rPr>
              <a:t>Peregrinus</a:t>
            </a:r>
            <a:r>
              <a:rPr lang="en-US" sz="2200" b="1" spc="50" dirty="0">
                <a:solidFill>
                  <a:srgbClr val="0071BB"/>
                </a:solidFill>
                <a:latin typeface="Arial"/>
                <a:cs typeface="Arial"/>
              </a:rPr>
              <a:t> </a:t>
            </a:r>
            <a:r>
              <a:rPr lang="en-US" sz="2200" b="1" spc="-5" dirty="0">
                <a:solidFill>
                  <a:srgbClr val="0071BB"/>
                </a:solidFill>
                <a:latin typeface="Arial"/>
                <a:cs typeface="Arial"/>
              </a:rPr>
              <a:t>MEDAL committee</a:t>
            </a:r>
            <a:endParaRPr lang="en-US" sz="2200" dirty="0">
              <a:latin typeface="Arial"/>
              <a:cs typeface="Arial"/>
            </a:endParaRPr>
          </a:p>
          <a:p>
            <a:pPr>
              <a:lnSpc>
                <a:spcPct val="100000"/>
              </a:lnSpc>
              <a:spcBef>
                <a:spcPts val="50"/>
              </a:spcBef>
            </a:pPr>
            <a:endParaRPr lang="en-US" sz="2050" dirty="0">
              <a:latin typeface="Arial"/>
              <a:cs typeface="Arial"/>
            </a:endParaRPr>
          </a:p>
          <a:p>
            <a:pPr marL="12700">
              <a:lnSpc>
                <a:spcPct val="100000"/>
              </a:lnSpc>
              <a:tabLst>
                <a:tab pos="996950" algn="l"/>
              </a:tabLst>
            </a:pPr>
            <a:r>
              <a:rPr sz="2000" dirty="0">
                <a:solidFill>
                  <a:srgbClr val="0071BB"/>
                </a:solidFill>
                <a:latin typeface="Arial"/>
                <a:cs typeface="Arial"/>
              </a:rPr>
              <a:t>Chair:	</a:t>
            </a:r>
            <a:r>
              <a:rPr lang="it-IT" sz="2000" dirty="0">
                <a:solidFill>
                  <a:srgbClr val="0071BB"/>
                </a:solidFill>
                <a:latin typeface="Arial"/>
                <a:cs typeface="Arial"/>
              </a:rPr>
              <a:t>	</a:t>
            </a:r>
            <a:r>
              <a:rPr sz="2000" dirty="0">
                <a:solidFill>
                  <a:srgbClr val="0071BB"/>
                </a:solidFill>
                <a:latin typeface="Arial"/>
                <a:cs typeface="Arial"/>
              </a:rPr>
              <a:t>John</a:t>
            </a:r>
            <a:r>
              <a:rPr sz="2000" spc="-70" dirty="0">
                <a:solidFill>
                  <a:srgbClr val="0071BB"/>
                </a:solidFill>
                <a:latin typeface="Arial"/>
                <a:cs typeface="Arial"/>
              </a:rPr>
              <a:t> </a:t>
            </a:r>
            <a:r>
              <a:rPr sz="2000" spc="-25" dirty="0" err="1">
                <a:solidFill>
                  <a:srgbClr val="0071BB"/>
                </a:solidFill>
                <a:latin typeface="Arial"/>
                <a:cs typeface="Arial"/>
              </a:rPr>
              <a:t>Tarduno</a:t>
            </a:r>
            <a:r>
              <a:rPr sz="2000" spc="-25" dirty="0">
                <a:solidFill>
                  <a:srgbClr val="0071BB"/>
                </a:solidFill>
                <a:latin typeface="Arial"/>
                <a:cs typeface="Arial"/>
              </a:rPr>
              <a:t>,</a:t>
            </a:r>
            <a:endParaRPr lang="it-IT" sz="2000" spc="-25" dirty="0">
              <a:solidFill>
                <a:srgbClr val="0071BB"/>
              </a:solidFill>
              <a:latin typeface="Arial"/>
              <a:cs typeface="Arial"/>
            </a:endParaRPr>
          </a:p>
          <a:p>
            <a:pPr marL="12700">
              <a:lnSpc>
                <a:spcPct val="100000"/>
              </a:lnSpc>
              <a:tabLst>
                <a:tab pos="996950" algn="l"/>
              </a:tabLst>
            </a:pPr>
            <a:endParaRPr sz="2000" dirty="0">
              <a:latin typeface="Arial"/>
              <a:cs typeface="Arial"/>
            </a:endParaRPr>
          </a:p>
          <a:p>
            <a:pPr marL="12700">
              <a:lnSpc>
                <a:spcPct val="100000"/>
              </a:lnSpc>
            </a:pPr>
            <a:r>
              <a:rPr sz="2000" dirty="0">
                <a:solidFill>
                  <a:srgbClr val="0071BB"/>
                </a:solidFill>
                <a:latin typeface="Arial"/>
                <a:cs typeface="Arial"/>
              </a:rPr>
              <a:t>Members: </a:t>
            </a:r>
            <a:r>
              <a:rPr lang="it-IT" sz="2000" dirty="0">
                <a:solidFill>
                  <a:srgbClr val="0071BB"/>
                </a:solidFill>
                <a:latin typeface="Arial"/>
                <a:cs typeface="Arial"/>
              </a:rPr>
              <a:t>	</a:t>
            </a:r>
            <a:r>
              <a:rPr sz="2000" dirty="0" err="1">
                <a:solidFill>
                  <a:srgbClr val="0071BB"/>
                </a:solidFill>
                <a:latin typeface="Arial"/>
                <a:cs typeface="Arial"/>
              </a:rPr>
              <a:t>Agris</a:t>
            </a:r>
            <a:r>
              <a:rPr sz="2000" dirty="0">
                <a:solidFill>
                  <a:srgbClr val="0071BB"/>
                </a:solidFill>
                <a:latin typeface="Arial"/>
                <a:cs typeface="Arial"/>
              </a:rPr>
              <a:t> </a:t>
            </a:r>
            <a:r>
              <a:rPr sz="2000" dirty="0" err="1">
                <a:solidFill>
                  <a:srgbClr val="0071BB"/>
                </a:solidFill>
                <a:latin typeface="Arial"/>
                <a:cs typeface="Arial"/>
              </a:rPr>
              <a:t>Gailitis</a:t>
            </a:r>
            <a:r>
              <a:rPr lang="it-IT" sz="2000" dirty="0">
                <a:solidFill>
                  <a:srgbClr val="0071BB"/>
                </a:solidFill>
                <a:latin typeface="Arial"/>
                <a:cs typeface="Arial"/>
              </a:rPr>
              <a:t> (</a:t>
            </a:r>
            <a:r>
              <a:rPr lang="it-IT" sz="2000" dirty="0" err="1">
                <a:solidFill>
                  <a:srgbClr val="0071BB"/>
                </a:solidFill>
                <a:latin typeface="Arial"/>
                <a:cs typeface="Arial"/>
              </a:rPr>
              <a:t>terms</a:t>
            </a:r>
            <a:r>
              <a:rPr lang="it-IT" sz="2000" dirty="0">
                <a:solidFill>
                  <a:srgbClr val="0071BB"/>
                </a:solidFill>
                <a:latin typeface="Arial"/>
                <a:cs typeface="Arial"/>
              </a:rPr>
              <a:t> end)</a:t>
            </a:r>
            <a:r>
              <a:rPr sz="2000" dirty="0">
                <a:solidFill>
                  <a:srgbClr val="0071BB"/>
                </a:solidFill>
                <a:latin typeface="Arial"/>
                <a:cs typeface="Arial"/>
              </a:rPr>
              <a:t>, </a:t>
            </a:r>
            <a:endParaRPr lang="it-IT" sz="2000" dirty="0">
              <a:solidFill>
                <a:srgbClr val="0071BB"/>
              </a:solidFill>
              <a:latin typeface="Arial"/>
              <a:cs typeface="Arial"/>
            </a:endParaRPr>
          </a:p>
          <a:p>
            <a:pPr marL="12700">
              <a:lnSpc>
                <a:spcPct val="100000"/>
              </a:lnSpc>
            </a:pPr>
            <a:r>
              <a:rPr lang="it-IT" sz="2000" dirty="0">
                <a:solidFill>
                  <a:srgbClr val="0071BB"/>
                </a:solidFill>
                <a:latin typeface="Arial"/>
                <a:cs typeface="Arial"/>
              </a:rPr>
              <a:t>		</a:t>
            </a:r>
            <a:r>
              <a:rPr sz="2000" dirty="0" err="1">
                <a:solidFill>
                  <a:srgbClr val="0071BB"/>
                </a:solidFill>
                <a:latin typeface="Arial"/>
                <a:cs typeface="Arial"/>
              </a:rPr>
              <a:t>Mioara</a:t>
            </a:r>
            <a:r>
              <a:rPr sz="2000" dirty="0">
                <a:solidFill>
                  <a:srgbClr val="0071BB"/>
                </a:solidFill>
                <a:latin typeface="Arial"/>
                <a:cs typeface="Arial"/>
              </a:rPr>
              <a:t> </a:t>
            </a:r>
            <a:r>
              <a:rPr lang="it-IT" sz="2000" dirty="0">
                <a:solidFill>
                  <a:srgbClr val="0071BB"/>
                </a:solidFill>
                <a:latin typeface="Arial"/>
                <a:cs typeface="Arial"/>
              </a:rPr>
              <a:t>	</a:t>
            </a:r>
            <a:r>
              <a:rPr sz="2000" dirty="0" err="1">
                <a:solidFill>
                  <a:srgbClr val="0071BB"/>
                </a:solidFill>
                <a:latin typeface="Arial"/>
                <a:cs typeface="Arial"/>
              </a:rPr>
              <a:t>Mandea</a:t>
            </a:r>
            <a:r>
              <a:rPr sz="2000" dirty="0">
                <a:solidFill>
                  <a:srgbClr val="0071BB"/>
                </a:solidFill>
                <a:latin typeface="Arial"/>
                <a:cs typeface="Arial"/>
              </a:rPr>
              <a:t>,</a:t>
            </a:r>
            <a:endParaRPr lang="en-US" sz="2000" dirty="0">
              <a:solidFill>
                <a:srgbClr val="0071BB"/>
              </a:solidFill>
              <a:latin typeface="Arial"/>
              <a:cs typeface="Arial"/>
            </a:endParaRPr>
          </a:p>
          <a:p>
            <a:pPr marL="12700">
              <a:lnSpc>
                <a:spcPct val="100000"/>
              </a:lnSpc>
            </a:pPr>
            <a:r>
              <a:rPr lang="en-US" sz="2000" dirty="0">
                <a:solidFill>
                  <a:srgbClr val="0071BB"/>
                </a:solidFill>
                <a:latin typeface="Arial"/>
                <a:cs typeface="Arial"/>
              </a:rPr>
              <a:t>		</a:t>
            </a:r>
            <a:r>
              <a:rPr sz="2000" dirty="0">
                <a:solidFill>
                  <a:srgbClr val="0071BB"/>
                </a:solidFill>
                <a:latin typeface="Arial"/>
                <a:cs typeface="Arial"/>
              </a:rPr>
              <a:t>Catherine</a:t>
            </a:r>
            <a:r>
              <a:rPr sz="2000" spc="-229" dirty="0">
                <a:solidFill>
                  <a:srgbClr val="0071BB"/>
                </a:solidFill>
                <a:latin typeface="Arial"/>
                <a:cs typeface="Arial"/>
              </a:rPr>
              <a:t> </a:t>
            </a:r>
            <a:r>
              <a:rPr sz="2000" dirty="0">
                <a:solidFill>
                  <a:srgbClr val="0071BB"/>
                </a:solidFill>
                <a:latin typeface="Arial"/>
                <a:cs typeface="Arial"/>
              </a:rPr>
              <a:t>Kissel</a:t>
            </a:r>
            <a:endParaRPr lang="it-IT" sz="2000" dirty="0">
              <a:solidFill>
                <a:srgbClr val="0071BB"/>
              </a:solidFill>
              <a:latin typeface="Arial"/>
              <a:cs typeface="Arial"/>
            </a:endParaRPr>
          </a:p>
          <a:p>
            <a:pPr marL="12700">
              <a:lnSpc>
                <a:spcPct val="100000"/>
              </a:lnSpc>
            </a:pPr>
            <a:r>
              <a:rPr lang="it-IT" sz="2000" dirty="0">
                <a:solidFill>
                  <a:srgbClr val="0071BB"/>
                </a:solidFill>
                <a:latin typeface="Arial"/>
                <a:cs typeface="Arial"/>
              </a:rPr>
              <a:t>		Jonathan </a:t>
            </a:r>
            <a:r>
              <a:rPr lang="it-IT" sz="2000" dirty="0" err="1">
                <a:solidFill>
                  <a:srgbClr val="0071BB"/>
                </a:solidFill>
                <a:latin typeface="Arial"/>
                <a:cs typeface="Arial"/>
              </a:rPr>
              <a:t>Aurnou</a:t>
            </a:r>
            <a:r>
              <a:rPr lang="it-IT" sz="2000" dirty="0">
                <a:solidFill>
                  <a:srgbClr val="0071BB"/>
                </a:solidFill>
                <a:latin typeface="Arial"/>
                <a:cs typeface="Arial"/>
              </a:rPr>
              <a:t> (new </a:t>
            </a:r>
            <a:r>
              <a:rPr lang="it-IT" sz="2000" dirty="0" err="1">
                <a:solidFill>
                  <a:srgbClr val="0071BB"/>
                </a:solidFill>
                <a:latin typeface="Arial"/>
                <a:cs typeface="Arial"/>
              </a:rPr>
              <a:t>member</a:t>
            </a:r>
            <a:r>
              <a:rPr lang="it-IT" sz="2000" dirty="0">
                <a:solidFill>
                  <a:srgbClr val="0071BB"/>
                </a:solidFill>
                <a:latin typeface="Arial"/>
                <a:cs typeface="Arial"/>
              </a:rPr>
              <a:t>)</a:t>
            </a:r>
            <a:endParaRPr lang="en-US" sz="2000" dirty="0">
              <a:solidFill>
                <a:srgbClr val="0071BB"/>
              </a:solidFill>
              <a:latin typeface="Arial"/>
              <a:cs typeface="Arial"/>
            </a:endParaRPr>
          </a:p>
          <a:p>
            <a:pPr marL="12700">
              <a:lnSpc>
                <a:spcPct val="100000"/>
              </a:lnSpc>
            </a:pPr>
            <a:endParaRPr sz="2000" dirty="0">
              <a:latin typeface="Arial"/>
              <a:cs typeface="Arial"/>
            </a:endParaRPr>
          </a:p>
        </p:txBody>
      </p:sp>
      <p:sp>
        <p:nvSpPr>
          <p:cNvPr id="4" name="object 4"/>
          <p:cNvSpPr/>
          <p:nvPr/>
        </p:nvSpPr>
        <p:spPr>
          <a:xfrm>
            <a:off x="2421843" y="4191000"/>
            <a:ext cx="2226357" cy="22284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705599" y="1793944"/>
            <a:ext cx="2226357" cy="22285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2400" y="4191000"/>
            <a:ext cx="2202787" cy="2204929"/>
          </a:xfrm>
          <a:prstGeom prst="rect">
            <a:avLst/>
          </a:prstGeom>
          <a:blipFill>
            <a:blip r:embed="rId4" cstate="print"/>
            <a:stretch>
              <a:fillRect/>
            </a:stretch>
          </a:blipFill>
          <a:scene3d>
            <a:camera prst="orthographicFront"/>
            <a:lightRig rig="threePt" dir="t"/>
          </a:scene3d>
          <a:sp3d contourW="19050">
            <a:contourClr>
              <a:srgbClr val="FF0000"/>
            </a:contourClr>
          </a:sp3d>
        </p:spPr>
        <p:txBody>
          <a:bodyPr wrap="square" lIns="0" tIns="0" rIns="0" bIns="0" rtlCol="0"/>
          <a:lstStyle/>
          <a:p>
            <a:endParaRPr dirty="0"/>
          </a:p>
        </p:txBody>
      </p:sp>
      <p:sp>
        <p:nvSpPr>
          <p:cNvPr id="7" name="object 7"/>
          <p:cNvSpPr/>
          <p:nvPr/>
        </p:nvSpPr>
        <p:spPr>
          <a:xfrm>
            <a:off x="4714857" y="4191000"/>
            <a:ext cx="2228498" cy="2228499"/>
          </a:xfrm>
          <a:prstGeom prst="rect">
            <a:avLst/>
          </a:prstGeom>
          <a:blipFill>
            <a:blip r:embed="rId5" cstate="print"/>
            <a:stretch>
              <a:fillRect/>
            </a:stretch>
          </a:blipFill>
        </p:spPr>
        <p:txBody>
          <a:bodyPr wrap="square" lIns="0" tIns="0" rIns="0" bIns="0" rtlCol="0"/>
          <a:lstStyle/>
          <a:p>
            <a:endParaRPr/>
          </a:p>
        </p:txBody>
      </p:sp>
      <p:sp>
        <p:nvSpPr>
          <p:cNvPr id="13" name="object 4">
            <a:extLst>
              <a:ext uri="{FF2B5EF4-FFF2-40B4-BE49-F238E27FC236}">
                <a16:creationId xmlns:a16="http://schemas.microsoft.com/office/drawing/2014/main" id="{1F3DEB68-EB02-D943-9B8D-74F905196B7F}"/>
              </a:ext>
            </a:extLst>
          </p:cNvPr>
          <p:cNvSpPr/>
          <p:nvPr/>
        </p:nvSpPr>
        <p:spPr>
          <a:xfrm>
            <a:off x="7956804" y="260604"/>
            <a:ext cx="1002792" cy="1004316"/>
          </a:xfrm>
          <a:prstGeom prst="rect">
            <a:avLst/>
          </a:prstGeom>
          <a:blipFill>
            <a:blip r:embed="rId6" cstate="print"/>
            <a:stretch>
              <a:fillRect/>
            </a:stretch>
          </a:blipFill>
        </p:spPr>
        <p:txBody>
          <a:bodyPr wrap="square" lIns="0" tIns="0" rIns="0" bIns="0" rtlCol="0"/>
          <a:lstStyle/>
          <a:p>
            <a:endParaRPr/>
          </a:p>
        </p:txBody>
      </p:sp>
      <p:sp>
        <p:nvSpPr>
          <p:cNvPr id="14" name="object 3">
            <a:extLst>
              <a:ext uri="{FF2B5EF4-FFF2-40B4-BE49-F238E27FC236}">
                <a16:creationId xmlns:a16="http://schemas.microsoft.com/office/drawing/2014/main" id="{C3B9D710-3534-A744-B870-CECE5BF71A32}"/>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707" y="1219200"/>
            <a:ext cx="7499097" cy="2592954"/>
          </a:xfrm>
          <a:prstGeom prst="rect">
            <a:avLst/>
          </a:prstGeom>
        </p:spPr>
        <p:txBody>
          <a:bodyPr vert="horz" wrap="square" lIns="0" tIns="12700" rIns="0" bIns="0" rtlCol="0">
            <a:spAutoFit/>
          </a:bodyPr>
          <a:lstStyle/>
          <a:p>
            <a:pPr marL="12700">
              <a:lnSpc>
                <a:spcPct val="150000"/>
              </a:lnSpc>
              <a:spcBef>
                <a:spcPts val="100"/>
              </a:spcBef>
            </a:pPr>
            <a:r>
              <a:rPr sz="2400" b="1" dirty="0">
                <a:solidFill>
                  <a:srgbClr val="0071BB"/>
                </a:solidFill>
                <a:latin typeface="Arial"/>
                <a:cs typeface="Arial"/>
              </a:rPr>
              <a:t>EGU Louis </a:t>
            </a:r>
            <a:r>
              <a:rPr sz="2400" b="1" spc="-5" dirty="0">
                <a:solidFill>
                  <a:srgbClr val="0071BB"/>
                </a:solidFill>
                <a:latin typeface="Arial"/>
                <a:cs typeface="Arial"/>
              </a:rPr>
              <a:t>Néel</a:t>
            </a:r>
            <a:r>
              <a:rPr sz="2400" b="1" spc="-25" dirty="0">
                <a:solidFill>
                  <a:srgbClr val="0071BB"/>
                </a:solidFill>
                <a:latin typeface="Arial"/>
                <a:cs typeface="Arial"/>
              </a:rPr>
              <a:t> </a:t>
            </a:r>
            <a:r>
              <a:rPr sz="2400" b="1" spc="-5" dirty="0">
                <a:solidFill>
                  <a:srgbClr val="0071BB"/>
                </a:solidFill>
                <a:latin typeface="Arial"/>
                <a:cs typeface="Arial"/>
              </a:rPr>
              <a:t>MEDAL</a:t>
            </a:r>
            <a:endParaRPr sz="2400" dirty="0">
              <a:latin typeface="Arial"/>
              <a:cs typeface="Arial"/>
            </a:endParaRPr>
          </a:p>
          <a:p>
            <a:pPr marL="12700" marR="5080" algn="just">
              <a:lnSpc>
                <a:spcPct val="150000"/>
              </a:lnSpc>
              <a:spcBef>
                <a:spcPts val="10"/>
              </a:spcBef>
            </a:pPr>
            <a:r>
              <a:rPr lang="en-US" sz="1800" spc="-5" dirty="0">
                <a:latin typeface="Arial"/>
                <a:cs typeface="Arial"/>
              </a:rPr>
              <a:t>Established </a:t>
            </a:r>
            <a:r>
              <a:rPr sz="1800" dirty="0">
                <a:latin typeface="Arial"/>
                <a:cs typeface="Arial"/>
              </a:rPr>
              <a:t>by the </a:t>
            </a:r>
            <a:r>
              <a:rPr sz="1800" spc="-5" dirty="0">
                <a:latin typeface="Arial"/>
                <a:cs typeface="Arial"/>
              </a:rPr>
              <a:t>Division </a:t>
            </a:r>
            <a:r>
              <a:rPr sz="1800" dirty="0">
                <a:latin typeface="Arial"/>
                <a:cs typeface="Arial"/>
              </a:rPr>
              <a:t>on </a:t>
            </a:r>
            <a:r>
              <a:rPr lang="en-US" sz="1800" spc="-5" dirty="0">
                <a:latin typeface="Arial"/>
                <a:cs typeface="Arial"/>
              </a:rPr>
              <a:t>EMRP </a:t>
            </a:r>
            <a:r>
              <a:rPr sz="1800" spc="-5" dirty="0">
                <a:latin typeface="Arial"/>
                <a:cs typeface="Arial"/>
              </a:rPr>
              <a:t>in recognition of </a:t>
            </a:r>
            <a:r>
              <a:rPr sz="1800" dirty="0">
                <a:latin typeface="Arial"/>
                <a:cs typeface="Arial"/>
              </a:rPr>
              <a:t>the </a:t>
            </a:r>
            <a:r>
              <a:rPr sz="1800" spc="-5" dirty="0">
                <a:latin typeface="Arial"/>
                <a:cs typeface="Arial"/>
              </a:rPr>
              <a:t>scientific achievements of Louis Eugene Felix </a:t>
            </a:r>
            <a:r>
              <a:rPr sz="1800" spc="-5" dirty="0" err="1">
                <a:latin typeface="Arial"/>
                <a:cs typeface="Arial"/>
              </a:rPr>
              <a:t>N</a:t>
            </a:r>
            <a:r>
              <a:rPr lang="en-US" spc="-5" dirty="0" err="1">
                <a:latin typeface="Arial"/>
                <a:cs typeface="Arial"/>
              </a:rPr>
              <a:t>é</a:t>
            </a:r>
            <a:r>
              <a:rPr sz="1800" spc="-5" dirty="0" err="1">
                <a:latin typeface="Arial"/>
                <a:cs typeface="Arial"/>
              </a:rPr>
              <a:t>el</a:t>
            </a:r>
            <a:r>
              <a:rPr sz="1800" spc="-5" dirty="0">
                <a:latin typeface="Arial"/>
                <a:cs typeface="Arial"/>
              </a:rPr>
              <a:t>, </a:t>
            </a:r>
            <a:r>
              <a:rPr sz="1800" spc="-10" dirty="0">
                <a:latin typeface="Arial"/>
                <a:cs typeface="Arial"/>
              </a:rPr>
              <a:t>who </a:t>
            </a:r>
            <a:r>
              <a:rPr sz="1800" dirty="0">
                <a:latin typeface="Arial"/>
                <a:cs typeface="Arial"/>
              </a:rPr>
              <a:t>shared  the </a:t>
            </a:r>
            <a:r>
              <a:rPr sz="1800" spc="-10" dirty="0">
                <a:latin typeface="Arial"/>
                <a:cs typeface="Arial"/>
              </a:rPr>
              <a:t>1970 </a:t>
            </a:r>
            <a:r>
              <a:rPr sz="1800" dirty="0">
                <a:latin typeface="Arial"/>
                <a:cs typeface="Arial"/>
              </a:rPr>
              <a:t>Nobel </a:t>
            </a:r>
            <a:r>
              <a:rPr sz="1800" spc="-5" dirty="0">
                <a:latin typeface="Arial"/>
                <a:cs typeface="Arial"/>
              </a:rPr>
              <a:t>Prize of Physics </a:t>
            </a:r>
            <a:r>
              <a:rPr sz="1800" dirty="0">
                <a:latin typeface="Arial"/>
                <a:cs typeface="Arial"/>
              </a:rPr>
              <a:t>for </a:t>
            </a:r>
            <a:r>
              <a:rPr sz="1800" spc="-5" dirty="0">
                <a:latin typeface="Arial"/>
                <a:cs typeface="Arial"/>
              </a:rPr>
              <a:t>his fundamental research and discoveries  concerning antiferromagnetism. This medal is reserved </a:t>
            </a:r>
            <a:r>
              <a:rPr sz="1800" dirty="0">
                <a:latin typeface="Arial"/>
                <a:cs typeface="Arial"/>
              </a:rPr>
              <a:t>for </a:t>
            </a:r>
            <a:r>
              <a:rPr sz="1800" spc="-5" dirty="0">
                <a:latin typeface="Arial"/>
                <a:cs typeface="Arial"/>
              </a:rPr>
              <a:t>individuals </a:t>
            </a:r>
            <a:r>
              <a:rPr sz="1800" dirty="0">
                <a:latin typeface="Arial"/>
                <a:cs typeface="Arial"/>
              </a:rPr>
              <a:t>in recognition </a:t>
            </a:r>
            <a:r>
              <a:rPr sz="1800" spc="-5" dirty="0">
                <a:latin typeface="Arial"/>
                <a:cs typeface="Arial"/>
              </a:rPr>
              <a:t>of  outstanding achievements in </a:t>
            </a:r>
            <a:r>
              <a:rPr sz="1800" b="1" dirty="0">
                <a:latin typeface="Arial"/>
                <a:cs typeface="Arial"/>
              </a:rPr>
              <a:t>rock </a:t>
            </a:r>
            <a:r>
              <a:rPr sz="1800" b="1" spc="-5" dirty="0">
                <a:latin typeface="Arial"/>
                <a:cs typeface="Arial"/>
              </a:rPr>
              <a:t>magnetism and </a:t>
            </a:r>
            <a:r>
              <a:rPr sz="1800" b="1" dirty="0">
                <a:latin typeface="Arial"/>
                <a:cs typeface="Arial"/>
              </a:rPr>
              <a:t>rock</a:t>
            </a:r>
            <a:r>
              <a:rPr sz="1800" b="1" spc="70" dirty="0">
                <a:latin typeface="Arial"/>
                <a:cs typeface="Arial"/>
              </a:rPr>
              <a:t> </a:t>
            </a:r>
            <a:r>
              <a:rPr sz="1800" b="1" spc="-10" dirty="0">
                <a:latin typeface="Arial"/>
                <a:cs typeface="Arial"/>
              </a:rPr>
              <a:t>physics.</a:t>
            </a:r>
            <a:endParaRPr sz="1800" b="1" dirty="0">
              <a:latin typeface="Arial"/>
              <a:cs typeface="Arial"/>
            </a:endParaRPr>
          </a:p>
        </p:txBody>
      </p:sp>
      <p:pic>
        <p:nvPicPr>
          <p:cNvPr id="6" name="Picture 10" descr="Wenlu Zhu">
            <a:extLst>
              <a:ext uri="{FF2B5EF4-FFF2-40B4-BE49-F238E27FC236}">
                <a16:creationId xmlns:a16="http://schemas.microsoft.com/office/drawing/2014/main" id="{90C4C03C-7881-DD42-861D-F5C4C44C8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948" y="3958102"/>
            <a:ext cx="2514344" cy="2514344"/>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2">
            <a:extLst>
              <a:ext uri="{FF2B5EF4-FFF2-40B4-BE49-F238E27FC236}">
                <a16:creationId xmlns:a16="http://schemas.microsoft.com/office/drawing/2014/main" id="{02127130-9B8B-AB40-882D-189419DD9C1B}"/>
              </a:ext>
            </a:extLst>
          </p:cNvPr>
          <p:cNvSpPr txBox="1"/>
          <p:nvPr/>
        </p:nvSpPr>
        <p:spPr>
          <a:xfrm>
            <a:off x="325836" y="3988047"/>
            <a:ext cx="5562093" cy="2315955"/>
          </a:xfrm>
          <a:prstGeom prst="rect">
            <a:avLst/>
          </a:prstGeom>
        </p:spPr>
        <p:txBody>
          <a:bodyPr vert="horz" wrap="square" lIns="0" tIns="12700" rIns="0" bIns="0" rtlCol="0">
            <a:spAutoFit/>
          </a:bodyPr>
          <a:lstStyle/>
          <a:p>
            <a:r>
              <a:rPr lang="en-US" b="1" dirty="0">
                <a:solidFill>
                  <a:srgbClr val="0071BB"/>
                </a:solidFill>
                <a:latin typeface="Arial"/>
                <a:cs typeface="Arial"/>
              </a:rPr>
              <a:t>Medal lecture : </a:t>
            </a:r>
            <a:r>
              <a:rPr lang="it-IT" b="1" dirty="0" err="1">
                <a:solidFill>
                  <a:srgbClr val="0071BB"/>
                </a:solidFill>
                <a:latin typeface="Arial"/>
                <a:cs typeface="Arial"/>
              </a:rPr>
              <a:t>Postponed</a:t>
            </a:r>
            <a:r>
              <a:rPr lang="it-IT" b="1" dirty="0">
                <a:solidFill>
                  <a:srgbClr val="0071BB"/>
                </a:solidFill>
                <a:latin typeface="Arial"/>
                <a:cs typeface="Arial"/>
              </a:rPr>
              <a:t> to 2021</a:t>
            </a:r>
          </a:p>
          <a:p>
            <a:pPr marL="12700">
              <a:lnSpc>
                <a:spcPct val="150000"/>
              </a:lnSpc>
            </a:pPr>
            <a:r>
              <a:rPr lang="en-US" dirty="0">
                <a:latin typeface="Arial" panose="020B0604020202020204" pitchFamily="34" charset="0"/>
                <a:cs typeface="Arial" panose="020B0604020202020204" pitchFamily="34" charset="0"/>
              </a:rPr>
              <a:t>The 2020 Louis </a:t>
            </a:r>
            <a:r>
              <a:rPr lang="en-US" dirty="0" err="1">
                <a:latin typeface="Arial" panose="020B0604020202020204" pitchFamily="34" charset="0"/>
                <a:cs typeface="Arial" panose="020B0604020202020204" pitchFamily="34" charset="0"/>
              </a:rPr>
              <a:t>Néel</a:t>
            </a:r>
            <a:r>
              <a:rPr lang="en-US" dirty="0">
                <a:latin typeface="Arial" panose="020B0604020202020204" pitchFamily="34" charset="0"/>
                <a:cs typeface="Arial" panose="020B0604020202020204" pitchFamily="34" charset="0"/>
              </a:rPr>
              <a:t> Medal is awarded to </a:t>
            </a:r>
            <a:r>
              <a:rPr lang="en-US" dirty="0" err="1">
                <a:latin typeface="Arial" panose="020B0604020202020204" pitchFamily="34" charset="0"/>
                <a:cs typeface="Arial" panose="020B0604020202020204" pitchFamily="34" charset="0"/>
              </a:rPr>
              <a:t>Wenlu</a:t>
            </a:r>
            <a:r>
              <a:rPr lang="en-US" dirty="0">
                <a:latin typeface="Arial" panose="020B0604020202020204" pitchFamily="34" charset="0"/>
                <a:cs typeface="Arial" panose="020B0604020202020204" pitchFamily="34" charset="0"/>
              </a:rPr>
              <a:t> Zhu for her exceptional contributions to understanding coupling between fluids and rock deformation and in recognition of her role in promoting women in science and rock physics globally.</a:t>
            </a:r>
            <a:endParaRPr sz="20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B9A9E8A7-78D0-0D4E-810E-53318F4E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804" y="1300488"/>
            <a:ext cx="1136650" cy="1169060"/>
          </a:xfrm>
          <a:prstGeom prst="rect">
            <a:avLst/>
          </a:prstGeom>
        </p:spPr>
      </p:pic>
      <p:sp>
        <p:nvSpPr>
          <p:cNvPr id="10" name="object 4">
            <a:extLst>
              <a:ext uri="{FF2B5EF4-FFF2-40B4-BE49-F238E27FC236}">
                <a16:creationId xmlns:a16="http://schemas.microsoft.com/office/drawing/2014/main" id="{0858E225-6BED-B649-9547-CBB52DE3EC03}"/>
              </a:ext>
            </a:extLst>
          </p:cNvPr>
          <p:cNvSpPr/>
          <p:nvPr/>
        </p:nvSpPr>
        <p:spPr>
          <a:xfrm>
            <a:off x="7956804" y="260604"/>
            <a:ext cx="1002792" cy="1004316"/>
          </a:xfrm>
          <a:prstGeom prst="rect">
            <a:avLst/>
          </a:prstGeom>
          <a:blipFill>
            <a:blip r:embed="rId4"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B1A5CE95-3BF6-9743-A680-509EA7AA27A1}"/>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
        <p:nvSpPr>
          <p:cNvPr id="8" name="Rectangle 4">
            <a:extLst>
              <a:ext uri="{FF2B5EF4-FFF2-40B4-BE49-F238E27FC236}">
                <a16:creationId xmlns:a16="http://schemas.microsoft.com/office/drawing/2014/main" id="{894D9B05-9255-1144-84A7-4274A58F50D5}"/>
              </a:ext>
            </a:extLst>
          </p:cNvPr>
          <p:cNvSpPr/>
          <p:nvPr/>
        </p:nvSpPr>
        <p:spPr>
          <a:xfrm>
            <a:off x="3106882" y="5638800"/>
            <a:ext cx="2719014" cy="769441"/>
          </a:xfrm>
          <a:prstGeom prst="rect">
            <a:avLst/>
          </a:prstGeom>
        </p:spPr>
        <p:txBody>
          <a:bodyPr wrap="square">
            <a:spAutoFit/>
          </a:bodyPr>
          <a:lstStyle/>
          <a:p>
            <a:r>
              <a:rPr lang="en-US" b="1" cap="all" dirty="0" err="1">
                <a:ln w="0"/>
                <a:solidFill>
                  <a:srgbClr val="FF0000"/>
                </a:solidFill>
                <a:effectLst>
                  <a:reflection blurRad="12700" stA="50000" endPos="50000" dist="5000" dir="5400000" sy="-100000" rotWithShape="0"/>
                </a:effectLst>
              </a:rPr>
              <a:t>COngratulATIONS</a:t>
            </a:r>
            <a:r>
              <a:rPr lang="en-US" sz="4400" b="1" cap="all" dirty="0">
                <a:ln w="0"/>
                <a:solidFill>
                  <a:srgbClr val="FF0000"/>
                </a:solidFill>
                <a:effectLst>
                  <a:reflection blurRad="12700" stA="50000" endPos="50000" dist="5000" dir="5400000" sy="-100000" rotWithShape="0"/>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468579"/>
            <a:ext cx="5562600" cy="1882567"/>
          </a:xfrm>
          <a:prstGeom prst="rect">
            <a:avLst/>
          </a:prstGeom>
        </p:spPr>
        <p:txBody>
          <a:bodyPr vert="horz" wrap="square" lIns="0" tIns="12700" rIns="0" bIns="0" rtlCol="0">
            <a:spAutoFit/>
          </a:bodyPr>
          <a:lstStyle/>
          <a:p>
            <a:pPr marL="12700" algn="just">
              <a:lnSpc>
                <a:spcPct val="100000"/>
              </a:lnSpc>
              <a:spcBef>
                <a:spcPts val="100"/>
              </a:spcBef>
            </a:pPr>
            <a:r>
              <a:rPr sz="2400" b="1" dirty="0">
                <a:solidFill>
                  <a:srgbClr val="0071BB"/>
                </a:solidFill>
                <a:latin typeface="Arial"/>
                <a:cs typeface="Arial"/>
              </a:rPr>
              <a:t>EGU Louis </a:t>
            </a:r>
            <a:r>
              <a:rPr sz="2400" b="1" spc="-5" dirty="0" err="1">
                <a:solidFill>
                  <a:srgbClr val="0071BB"/>
                </a:solidFill>
                <a:latin typeface="Arial"/>
                <a:cs typeface="Arial"/>
              </a:rPr>
              <a:t>Néel</a:t>
            </a:r>
            <a:r>
              <a:rPr sz="2400" b="1" spc="-25" dirty="0">
                <a:solidFill>
                  <a:srgbClr val="0071BB"/>
                </a:solidFill>
                <a:latin typeface="Arial"/>
                <a:cs typeface="Arial"/>
              </a:rPr>
              <a:t> </a:t>
            </a:r>
            <a:r>
              <a:rPr lang="en-US" sz="2400" b="1" spc="-5" dirty="0">
                <a:solidFill>
                  <a:srgbClr val="0071BB"/>
                </a:solidFill>
                <a:latin typeface="Arial"/>
                <a:cs typeface="Arial"/>
              </a:rPr>
              <a:t>medal committee</a:t>
            </a:r>
            <a:endParaRPr sz="2400" dirty="0">
              <a:latin typeface="Arial"/>
              <a:cs typeface="Arial"/>
            </a:endParaRPr>
          </a:p>
          <a:p>
            <a:pPr>
              <a:lnSpc>
                <a:spcPct val="100000"/>
              </a:lnSpc>
              <a:spcBef>
                <a:spcPts val="5"/>
              </a:spcBef>
            </a:pPr>
            <a:endParaRPr sz="1750" dirty="0">
              <a:latin typeface="Arial"/>
              <a:cs typeface="Arial"/>
            </a:endParaRPr>
          </a:p>
          <a:p>
            <a:pPr>
              <a:lnSpc>
                <a:spcPct val="100000"/>
              </a:lnSpc>
              <a:spcBef>
                <a:spcPts val="40"/>
              </a:spcBef>
            </a:pPr>
            <a:r>
              <a:rPr lang="en-US" sz="2000" dirty="0">
                <a:solidFill>
                  <a:srgbClr val="0071BB"/>
                </a:solidFill>
                <a:latin typeface="Arial"/>
                <a:cs typeface="Arial"/>
              </a:rPr>
              <a:t>Chair: 		Philip Meredith</a:t>
            </a:r>
          </a:p>
          <a:p>
            <a:pPr>
              <a:lnSpc>
                <a:spcPct val="100000"/>
              </a:lnSpc>
              <a:spcBef>
                <a:spcPts val="40"/>
              </a:spcBef>
            </a:pPr>
            <a:endParaRPr lang="en-US" sz="2000" dirty="0">
              <a:solidFill>
                <a:srgbClr val="0071BB"/>
              </a:solidFill>
              <a:latin typeface="Arial"/>
              <a:cs typeface="Arial"/>
            </a:endParaRPr>
          </a:p>
          <a:p>
            <a:pPr>
              <a:lnSpc>
                <a:spcPct val="100000"/>
              </a:lnSpc>
              <a:spcBef>
                <a:spcPts val="40"/>
              </a:spcBef>
            </a:pPr>
            <a:r>
              <a:rPr lang="en-US" sz="2000" dirty="0">
                <a:solidFill>
                  <a:srgbClr val="0071BB"/>
                </a:solidFill>
                <a:latin typeface="Arial"/>
                <a:cs typeface="Arial"/>
              </a:rPr>
              <a:t>Members: 	Christopher J. Spiers, J. Michael 		</a:t>
            </a:r>
            <a:r>
              <a:rPr lang="en-US" sz="2000" dirty="0" err="1">
                <a:solidFill>
                  <a:srgbClr val="0071BB"/>
                </a:solidFill>
                <a:latin typeface="Arial"/>
                <a:cs typeface="Arial"/>
              </a:rPr>
              <a:t>Kosterlitz</a:t>
            </a:r>
            <a:r>
              <a:rPr lang="en-US" sz="2000" dirty="0">
                <a:solidFill>
                  <a:srgbClr val="0071BB"/>
                </a:solidFill>
                <a:latin typeface="Arial"/>
                <a:cs typeface="Arial"/>
              </a:rPr>
              <a:t>, and Chris </a:t>
            </a:r>
            <a:r>
              <a:rPr lang="en-US" sz="2000" dirty="0" err="1">
                <a:solidFill>
                  <a:srgbClr val="0071BB"/>
                </a:solidFill>
                <a:latin typeface="Arial"/>
                <a:cs typeface="Arial"/>
              </a:rPr>
              <a:t>Marone</a:t>
            </a:r>
            <a:endParaRPr lang="en-US" sz="2000" dirty="0">
              <a:solidFill>
                <a:srgbClr val="0071BB"/>
              </a:solidFill>
              <a:latin typeface="Arial"/>
              <a:cs typeface="Arial"/>
            </a:endParaRPr>
          </a:p>
        </p:txBody>
      </p:sp>
      <p:sp>
        <p:nvSpPr>
          <p:cNvPr id="12" name="object 4">
            <a:extLst>
              <a:ext uri="{FF2B5EF4-FFF2-40B4-BE49-F238E27FC236}">
                <a16:creationId xmlns:a16="http://schemas.microsoft.com/office/drawing/2014/main" id="{26380BE4-73B4-624F-9D4A-06A927620003}"/>
              </a:ext>
            </a:extLst>
          </p:cNvPr>
          <p:cNvSpPr/>
          <p:nvPr/>
        </p:nvSpPr>
        <p:spPr>
          <a:xfrm>
            <a:off x="486234" y="4210708"/>
            <a:ext cx="2114503" cy="2114503"/>
          </a:xfrm>
          <a:prstGeom prst="rect">
            <a:avLst/>
          </a:prstGeom>
          <a:blipFill>
            <a:blip r:embed="rId2" cstate="print"/>
            <a:stretch>
              <a:fillRect/>
            </a:stretch>
          </a:blipFill>
        </p:spPr>
        <p:txBody>
          <a:bodyPr wrap="square" lIns="0" tIns="0" rIns="0" bIns="0" rtlCol="0"/>
          <a:lstStyle/>
          <a:p>
            <a:endParaRPr/>
          </a:p>
        </p:txBody>
      </p:sp>
      <p:sp>
        <p:nvSpPr>
          <p:cNvPr id="13" name="object 5">
            <a:extLst>
              <a:ext uri="{FF2B5EF4-FFF2-40B4-BE49-F238E27FC236}">
                <a16:creationId xmlns:a16="http://schemas.microsoft.com/office/drawing/2014/main" id="{0A2C0A21-6493-B340-B16F-E525C20E7D90}"/>
              </a:ext>
            </a:extLst>
          </p:cNvPr>
          <p:cNvSpPr/>
          <p:nvPr/>
        </p:nvSpPr>
        <p:spPr>
          <a:xfrm>
            <a:off x="5144261" y="4246616"/>
            <a:ext cx="2237168" cy="2237168"/>
          </a:xfrm>
          <a:prstGeom prst="rect">
            <a:avLst/>
          </a:prstGeom>
          <a:blipFill>
            <a:blip r:embed="rId3" cstate="print"/>
            <a:stretch>
              <a:fillRect/>
            </a:stretch>
          </a:blipFill>
        </p:spPr>
        <p:txBody>
          <a:bodyPr wrap="square" lIns="0" tIns="0" rIns="0" bIns="0" rtlCol="0"/>
          <a:lstStyle/>
          <a:p>
            <a:endParaRPr/>
          </a:p>
        </p:txBody>
      </p:sp>
      <p:sp>
        <p:nvSpPr>
          <p:cNvPr id="14" name="object 6">
            <a:extLst>
              <a:ext uri="{FF2B5EF4-FFF2-40B4-BE49-F238E27FC236}">
                <a16:creationId xmlns:a16="http://schemas.microsoft.com/office/drawing/2014/main" id="{24311D78-38B0-0945-BC98-43A3B0A68B4C}"/>
              </a:ext>
            </a:extLst>
          </p:cNvPr>
          <p:cNvSpPr/>
          <p:nvPr/>
        </p:nvSpPr>
        <p:spPr>
          <a:xfrm>
            <a:off x="2846050" y="4210708"/>
            <a:ext cx="2052197" cy="2280003"/>
          </a:xfrm>
          <a:prstGeom prst="rect">
            <a:avLst/>
          </a:prstGeom>
          <a:blipFill>
            <a:blip r:embed="rId4" cstate="print"/>
            <a:stretch>
              <a:fillRect/>
            </a:stretch>
          </a:blipFill>
        </p:spPr>
        <p:txBody>
          <a:bodyPr wrap="square" lIns="0" tIns="0" rIns="0" bIns="0" rtlCol="0"/>
          <a:lstStyle/>
          <a:p>
            <a:endParaRPr/>
          </a:p>
        </p:txBody>
      </p:sp>
      <p:pic>
        <p:nvPicPr>
          <p:cNvPr id="4" name="Picture 3" descr="A person wearing a striped shirt and looking at the camera&#10;&#10;Description automatically generated">
            <a:extLst>
              <a:ext uri="{FF2B5EF4-FFF2-40B4-BE49-F238E27FC236}">
                <a16:creationId xmlns:a16="http://schemas.microsoft.com/office/drawing/2014/main" id="{B1134FB6-68E3-6C4D-BAFA-4E9B71F3F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492" y="1600200"/>
            <a:ext cx="2519875" cy="2519875"/>
          </a:xfrm>
          <a:prstGeom prst="rect">
            <a:avLst/>
          </a:prstGeom>
        </p:spPr>
      </p:pic>
      <p:sp>
        <p:nvSpPr>
          <p:cNvPr id="10" name="object 4">
            <a:extLst>
              <a:ext uri="{FF2B5EF4-FFF2-40B4-BE49-F238E27FC236}">
                <a16:creationId xmlns:a16="http://schemas.microsoft.com/office/drawing/2014/main" id="{B867CDC4-0BD7-C84D-BCF3-18FF027215ED}"/>
              </a:ext>
            </a:extLst>
          </p:cNvPr>
          <p:cNvSpPr/>
          <p:nvPr/>
        </p:nvSpPr>
        <p:spPr>
          <a:xfrm>
            <a:off x="7956804" y="260604"/>
            <a:ext cx="1002792" cy="1004316"/>
          </a:xfrm>
          <a:prstGeom prst="rect">
            <a:avLst/>
          </a:prstGeom>
          <a:blipFill>
            <a:blip r:embed="rId6"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B90F4D3A-0794-124A-A523-429E4E54F250}"/>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5800" y="1524000"/>
            <a:ext cx="7620000" cy="4753224"/>
          </a:xfrm>
          <a:prstGeom prst="rect">
            <a:avLst/>
          </a:prstGeom>
        </p:spPr>
        <p:txBody>
          <a:bodyPr vert="horz" wrap="square" lIns="0" tIns="13335" rIns="0" bIns="0" rtlCol="0">
            <a:spAutoFit/>
          </a:bodyPr>
          <a:lstStyle/>
          <a:p>
            <a:pPr algn="ctr"/>
            <a:r>
              <a:rPr lang="it-IT" sz="2200" spc="-10" dirty="0">
                <a:solidFill>
                  <a:srgbClr val="4D4D4D"/>
                </a:solidFill>
                <a:latin typeface="Arial"/>
                <a:cs typeface="Arial"/>
              </a:rPr>
              <a:t>New </a:t>
            </a:r>
            <a:r>
              <a:rPr lang="it-IT" sz="2200" spc="-10" dirty="0" err="1">
                <a:solidFill>
                  <a:srgbClr val="4D4D4D"/>
                </a:solidFill>
                <a:latin typeface="Arial"/>
                <a:cs typeface="Arial"/>
              </a:rPr>
              <a:t>rules</a:t>
            </a:r>
            <a:r>
              <a:rPr lang="it-IT" sz="2200" spc="-10" dirty="0">
                <a:solidFill>
                  <a:srgbClr val="4D4D4D"/>
                </a:solidFill>
                <a:latin typeface="Arial"/>
                <a:cs typeface="Arial"/>
              </a:rPr>
              <a:t> </a:t>
            </a:r>
            <a:r>
              <a:rPr lang="it-IT" sz="2200" spc="-10" dirty="0" err="1">
                <a:solidFill>
                  <a:srgbClr val="4D4D4D"/>
                </a:solidFill>
                <a:latin typeface="Arial"/>
                <a:cs typeface="Arial"/>
              </a:rPr>
              <a:t>form</a:t>
            </a:r>
            <a:r>
              <a:rPr lang="it-IT" sz="2200" spc="-10" dirty="0">
                <a:solidFill>
                  <a:srgbClr val="4D4D4D"/>
                </a:solidFill>
                <a:latin typeface="Arial"/>
                <a:cs typeface="Arial"/>
              </a:rPr>
              <a:t> the Awards </a:t>
            </a:r>
            <a:r>
              <a:rPr lang="it-IT" sz="2200" spc="-10" dirty="0" err="1">
                <a:solidFill>
                  <a:srgbClr val="4D4D4D"/>
                </a:solidFill>
                <a:latin typeface="Arial"/>
                <a:cs typeface="Arial"/>
              </a:rPr>
              <a:t>Committee</a:t>
            </a:r>
            <a:r>
              <a:rPr lang="it-IT" sz="2200" spc="-10" dirty="0">
                <a:solidFill>
                  <a:srgbClr val="4D4D4D"/>
                </a:solidFill>
                <a:latin typeface="Arial"/>
                <a:cs typeface="Arial"/>
              </a:rPr>
              <a:t> </a:t>
            </a:r>
          </a:p>
          <a:p>
            <a:pPr algn="ctr"/>
            <a:r>
              <a:rPr lang="it-IT" sz="2200" spc="-10" dirty="0">
                <a:solidFill>
                  <a:srgbClr val="4D4D4D"/>
                </a:solidFill>
                <a:latin typeface="Arial"/>
                <a:cs typeface="Arial"/>
              </a:rPr>
              <a:t>EGU </a:t>
            </a:r>
            <a:r>
              <a:rPr lang="it-IT" sz="2200" spc="-10" dirty="0" err="1">
                <a:solidFill>
                  <a:srgbClr val="4D4D4D"/>
                </a:solidFill>
                <a:latin typeface="Arial"/>
                <a:cs typeface="Arial"/>
              </a:rPr>
              <a:t>Council</a:t>
            </a:r>
            <a:r>
              <a:rPr lang="it-IT" sz="2200" spc="-10" dirty="0">
                <a:solidFill>
                  <a:srgbClr val="4D4D4D"/>
                </a:solidFill>
                <a:latin typeface="Arial"/>
                <a:cs typeface="Arial"/>
              </a:rPr>
              <a:t> Meeting  13-14 </a:t>
            </a:r>
            <a:r>
              <a:rPr lang="it-IT" sz="2200" spc="-10" dirty="0" err="1">
                <a:solidFill>
                  <a:srgbClr val="4D4D4D"/>
                </a:solidFill>
                <a:latin typeface="Arial"/>
                <a:cs typeface="Arial"/>
              </a:rPr>
              <a:t>Feb</a:t>
            </a:r>
            <a:r>
              <a:rPr lang="it-IT" sz="2200" spc="-10" dirty="0">
                <a:solidFill>
                  <a:srgbClr val="4D4D4D"/>
                </a:solidFill>
                <a:latin typeface="Arial"/>
                <a:cs typeface="Arial"/>
              </a:rPr>
              <a:t> 2020</a:t>
            </a:r>
            <a:endParaRPr lang="it-IT" sz="2200" dirty="0"/>
          </a:p>
          <a:p>
            <a:pPr algn="ctr"/>
            <a:endParaRPr lang="it-IT" sz="2200" spc="-10" dirty="0">
              <a:solidFill>
                <a:srgbClr val="4D4D4D"/>
              </a:solidFill>
              <a:latin typeface="Arial"/>
              <a:cs typeface="Arial"/>
            </a:endParaRPr>
          </a:p>
          <a:p>
            <a:pPr algn="ctr"/>
            <a:r>
              <a:rPr lang="it-IT" sz="2200" spc="-10" dirty="0">
                <a:solidFill>
                  <a:srgbClr val="4D4D4D"/>
                </a:solidFill>
                <a:latin typeface="Arial"/>
                <a:cs typeface="Arial"/>
              </a:rPr>
              <a:t>The </a:t>
            </a:r>
            <a:r>
              <a:rPr lang="it-IT" sz="2200" spc="-10" dirty="0" err="1">
                <a:solidFill>
                  <a:srgbClr val="4D4D4D"/>
                </a:solidFill>
                <a:latin typeface="Arial"/>
                <a:cs typeface="Arial"/>
              </a:rPr>
              <a:t>following</a:t>
            </a:r>
            <a:r>
              <a:rPr lang="it-IT" sz="2200" spc="-10" dirty="0">
                <a:solidFill>
                  <a:srgbClr val="4D4D4D"/>
                </a:solidFill>
                <a:latin typeface="Arial"/>
                <a:cs typeface="Arial"/>
              </a:rPr>
              <a:t> </a:t>
            </a:r>
            <a:r>
              <a:rPr lang="it-IT" sz="2200" spc="-10" dirty="0" err="1">
                <a:solidFill>
                  <a:srgbClr val="4D4D4D"/>
                </a:solidFill>
                <a:latin typeface="Arial"/>
                <a:cs typeface="Arial"/>
              </a:rPr>
              <a:t>divisions</a:t>
            </a:r>
            <a:r>
              <a:rPr lang="it-IT" sz="2200" spc="-10" dirty="0">
                <a:solidFill>
                  <a:srgbClr val="4D4D4D"/>
                </a:solidFill>
                <a:latin typeface="Arial"/>
                <a:cs typeface="Arial"/>
              </a:rPr>
              <a:t> </a:t>
            </a:r>
            <a:r>
              <a:rPr lang="it-IT" sz="2200" spc="-10" dirty="0" err="1">
                <a:solidFill>
                  <a:srgbClr val="4D4D4D"/>
                </a:solidFill>
                <a:latin typeface="Arial"/>
                <a:cs typeface="Arial"/>
              </a:rPr>
              <a:t>medals</a:t>
            </a:r>
            <a:r>
              <a:rPr lang="it-IT" sz="2200" spc="-10" dirty="0">
                <a:solidFill>
                  <a:srgbClr val="4D4D4D"/>
                </a:solidFill>
                <a:latin typeface="Arial"/>
                <a:cs typeface="Arial"/>
              </a:rPr>
              <a:t> are to be </a:t>
            </a:r>
            <a:r>
              <a:rPr lang="it-IT" sz="2200" spc="-10" dirty="0" err="1">
                <a:solidFill>
                  <a:srgbClr val="4D4D4D"/>
                </a:solidFill>
                <a:latin typeface="Arial"/>
                <a:cs typeface="Arial"/>
              </a:rPr>
              <a:t>given</a:t>
            </a:r>
            <a:r>
              <a:rPr lang="it-IT" sz="2200" spc="-10" dirty="0">
                <a:solidFill>
                  <a:srgbClr val="4D4D4D"/>
                </a:solidFill>
                <a:latin typeface="Arial"/>
                <a:cs typeface="Arial"/>
              </a:rPr>
              <a:t> </a:t>
            </a:r>
          </a:p>
          <a:p>
            <a:pPr algn="ctr"/>
            <a:r>
              <a:rPr lang="it-IT" sz="2200" spc="-10" dirty="0" err="1">
                <a:solidFill>
                  <a:srgbClr val="4D4D4D"/>
                </a:solidFill>
                <a:latin typeface="Arial"/>
                <a:cs typeface="Arial"/>
              </a:rPr>
              <a:t>every</a:t>
            </a:r>
            <a:r>
              <a:rPr lang="it-IT" sz="2200" spc="-10" dirty="0">
                <a:solidFill>
                  <a:srgbClr val="4D4D4D"/>
                </a:solidFill>
                <a:latin typeface="Arial"/>
                <a:cs typeface="Arial"/>
              </a:rPr>
              <a:t> </a:t>
            </a:r>
            <a:r>
              <a:rPr lang="it-IT" sz="2200" spc="-10" dirty="0" err="1">
                <a:solidFill>
                  <a:srgbClr val="4D4D4D"/>
                </a:solidFill>
                <a:latin typeface="Arial"/>
                <a:cs typeface="Arial"/>
              </a:rPr>
              <a:t>two</a:t>
            </a:r>
            <a:r>
              <a:rPr lang="it-IT" sz="2200" spc="-10" dirty="0">
                <a:solidFill>
                  <a:srgbClr val="4D4D4D"/>
                </a:solidFill>
                <a:latin typeface="Arial"/>
                <a:cs typeface="Arial"/>
              </a:rPr>
              <a:t> </a:t>
            </a:r>
            <a:r>
              <a:rPr lang="it-IT" sz="2200" spc="-10" dirty="0" err="1">
                <a:solidFill>
                  <a:srgbClr val="4D4D4D"/>
                </a:solidFill>
                <a:latin typeface="Arial"/>
                <a:cs typeface="Arial"/>
              </a:rPr>
              <a:t>years</a:t>
            </a:r>
            <a:r>
              <a:rPr lang="it-IT" sz="2200" spc="-10" dirty="0">
                <a:solidFill>
                  <a:srgbClr val="4D4D4D"/>
                </a:solidFill>
                <a:latin typeface="Arial"/>
                <a:cs typeface="Arial"/>
              </a:rPr>
              <a:t> </a:t>
            </a:r>
            <a:r>
              <a:rPr lang="it-IT" sz="2200" spc="-10" dirty="0" err="1">
                <a:solidFill>
                  <a:srgbClr val="4D4D4D"/>
                </a:solidFill>
                <a:latin typeface="Arial"/>
                <a:cs typeface="Arial"/>
              </a:rPr>
              <a:t>only</a:t>
            </a:r>
            <a:r>
              <a:rPr lang="it-IT" sz="2200" spc="-10" dirty="0">
                <a:solidFill>
                  <a:srgbClr val="4D4D4D"/>
                </a:solidFill>
                <a:latin typeface="Arial"/>
                <a:cs typeface="Arial"/>
              </a:rPr>
              <a:t>:</a:t>
            </a:r>
          </a:p>
          <a:p>
            <a:pPr algn="ctr"/>
            <a:endParaRPr lang="it-IT" sz="2200" spc="-10" dirty="0">
              <a:solidFill>
                <a:srgbClr val="4D4D4D"/>
              </a:solidFill>
              <a:latin typeface="Arial"/>
              <a:cs typeface="Arial"/>
            </a:endParaRPr>
          </a:p>
          <a:p>
            <a:pPr algn="ctr"/>
            <a:r>
              <a:rPr lang="it-IT" sz="2200" b="1" dirty="0"/>
              <a:t>Earth and Space Science </a:t>
            </a:r>
            <a:r>
              <a:rPr lang="it-IT" sz="2200" b="1" dirty="0" err="1"/>
              <a:t>Informatics</a:t>
            </a:r>
            <a:r>
              <a:rPr lang="it-IT" sz="2200" b="1" dirty="0"/>
              <a:t> (ESSI)</a:t>
            </a:r>
          </a:p>
          <a:p>
            <a:pPr algn="ctr"/>
            <a:r>
              <a:rPr lang="it-IT" sz="2200" b="1" dirty="0"/>
              <a:t>Solar-</a:t>
            </a:r>
            <a:r>
              <a:rPr lang="it-IT" sz="2200" b="1" dirty="0" err="1"/>
              <a:t>Terrestrial</a:t>
            </a:r>
            <a:r>
              <a:rPr lang="it-IT" sz="2200" b="1" dirty="0"/>
              <a:t> </a:t>
            </a:r>
            <a:r>
              <a:rPr lang="it-IT" sz="2200" b="1" dirty="0" err="1"/>
              <a:t>Sciences</a:t>
            </a:r>
            <a:r>
              <a:rPr lang="it-IT" sz="2200" b="1" dirty="0"/>
              <a:t> (ST)</a:t>
            </a:r>
          </a:p>
          <a:p>
            <a:pPr algn="ctr"/>
            <a:r>
              <a:rPr lang="it-IT" sz="2200" b="1" dirty="0"/>
              <a:t>Earth </a:t>
            </a:r>
            <a:r>
              <a:rPr lang="it-IT" sz="2200" b="1" dirty="0" err="1"/>
              <a:t>Magnetism</a:t>
            </a:r>
            <a:r>
              <a:rPr lang="it-IT" sz="2200" b="1" dirty="0"/>
              <a:t> &amp; Rock </a:t>
            </a:r>
            <a:r>
              <a:rPr lang="it-IT" sz="2200" b="1" dirty="0" err="1"/>
              <a:t>Physics</a:t>
            </a:r>
            <a:r>
              <a:rPr lang="it-IT" sz="2200" b="1" dirty="0"/>
              <a:t> (EMRP)</a:t>
            </a:r>
          </a:p>
          <a:p>
            <a:pPr algn="ctr"/>
            <a:endParaRPr lang="it-IT" sz="2200" b="1" dirty="0"/>
          </a:p>
          <a:p>
            <a:pPr algn="ctr"/>
            <a:r>
              <a:rPr lang="it-IT" sz="2200" b="1" dirty="0" err="1"/>
              <a:t>Planetary</a:t>
            </a:r>
            <a:r>
              <a:rPr lang="it-IT" sz="2200" b="1" dirty="0"/>
              <a:t> and Solar System </a:t>
            </a:r>
            <a:r>
              <a:rPr lang="it-IT" sz="2200" b="1" dirty="0" err="1"/>
              <a:t>Sciences</a:t>
            </a:r>
            <a:r>
              <a:rPr lang="it-IT" sz="2200" b="1" dirty="0"/>
              <a:t> (PS) </a:t>
            </a:r>
            <a:r>
              <a:rPr lang="it-IT" sz="2200" b="1" dirty="0" err="1"/>
              <a:t>already</a:t>
            </a:r>
            <a:r>
              <a:rPr lang="it-IT" sz="2200" b="1" dirty="0"/>
              <a:t> </a:t>
            </a:r>
            <a:r>
              <a:rPr lang="it-IT" sz="2200" b="1" dirty="0" err="1"/>
              <a:t>does</a:t>
            </a:r>
            <a:r>
              <a:rPr lang="it-IT" sz="2200" b="1" dirty="0"/>
              <a:t> </a:t>
            </a:r>
            <a:r>
              <a:rPr lang="it-IT" sz="2200" b="1" dirty="0" err="1"/>
              <a:t>this</a:t>
            </a:r>
            <a:endParaRPr lang="it-IT" sz="2200" b="1" dirty="0"/>
          </a:p>
          <a:p>
            <a:pPr marL="11113" algn="ctr">
              <a:buSzPct val="112500"/>
            </a:pPr>
            <a:r>
              <a:rPr lang="it-IT" sz="2200" spc="-10" dirty="0">
                <a:solidFill>
                  <a:srgbClr val="4D4D4D"/>
                </a:solidFill>
                <a:latin typeface="Arial"/>
                <a:cs typeface="Arial"/>
              </a:rPr>
              <a:t>________________</a:t>
            </a:r>
            <a:endParaRPr lang="it-IT" sz="2200" spc="-10" dirty="0">
              <a:solidFill>
                <a:srgbClr val="FF0000"/>
              </a:solidFill>
              <a:latin typeface="Arial"/>
              <a:cs typeface="Arial"/>
            </a:endParaRPr>
          </a:p>
          <a:p>
            <a:pPr marL="11113" algn="ctr">
              <a:buSzPct val="112500"/>
            </a:pPr>
            <a:endParaRPr lang="it-IT" sz="2200" spc="-10" dirty="0">
              <a:solidFill>
                <a:srgbClr val="FF0000"/>
              </a:solidFill>
              <a:latin typeface="Arial"/>
              <a:cs typeface="Arial"/>
            </a:endParaRPr>
          </a:p>
          <a:p>
            <a:pPr marL="11113" algn="ctr">
              <a:buSzPct val="112500"/>
            </a:pPr>
            <a:endParaRPr lang="it-IT" sz="2200" spc="-10" dirty="0">
              <a:solidFill>
                <a:srgbClr val="4D4D4D"/>
              </a:solidFill>
              <a:latin typeface="Arial"/>
              <a:cs typeface="Arial"/>
            </a:endParaRPr>
          </a:p>
        </p:txBody>
      </p:sp>
      <p:sp>
        <p:nvSpPr>
          <p:cNvPr id="3" name="object 3"/>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66793D07-1E2C-9143-908D-FFA9B2CC8A69}"/>
              </a:ext>
            </a:extLst>
          </p:cNvPr>
          <p:cNvSpPr txBox="1">
            <a:spLocks/>
          </p:cNvSpPr>
          <p:nvPr/>
        </p:nvSpPr>
        <p:spPr>
          <a:xfrm>
            <a:off x="1066800" y="838200"/>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5800" y="1854708"/>
            <a:ext cx="7620000" cy="3676006"/>
          </a:xfrm>
          <a:prstGeom prst="rect">
            <a:avLst/>
          </a:prstGeom>
        </p:spPr>
        <p:txBody>
          <a:bodyPr vert="horz" wrap="square" lIns="0" tIns="13335" rIns="0" bIns="0" rtlCol="0">
            <a:spAutoFit/>
          </a:bodyPr>
          <a:lstStyle/>
          <a:p>
            <a:pPr marL="11113" algn="ctr">
              <a:buSzPct val="112500"/>
            </a:pPr>
            <a:endParaRPr lang="it-IT" sz="2200" spc="-10" dirty="0">
              <a:solidFill>
                <a:srgbClr val="4D4D4D"/>
              </a:solidFill>
              <a:latin typeface="Arial"/>
              <a:cs typeface="Arial"/>
            </a:endParaRPr>
          </a:p>
          <a:p>
            <a:pPr marL="11113" algn="ctr">
              <a:buSzPct val="112500"/>
            </a:pPr>
            <a:r>
              <a:rPr lang="it-IT" sz="2200" spc="-10" dirty="0" err="1">
                <a:solidFill>
                  <a:srgbClr val="4D4D4D"/>
                </a:solidFill>
                <a:latin typeface="Arial"/>
                <a:cs typeface="Arial"/>
              </a:rPr>
              <a:t>We</a:t>
            </a:r>
            <a:r>
              <a:rPr lang="it-IT" sz="2200" spc="-10" dirty="0">
                <a:solidFill>
                  <a:srgbClr val="4D4D4D"/>
                </a:solidFill>
                <a:latin typeface="Arial"/>
                <a:cs typeface="Arial"/>
              </a:rPr>
              <a:t> start with the </a:t>
            </a:r>
            <a:r>
              <a:rPr lang="it-IT" sz="2200" b="1" spc="-10" dirty="0" err="1">
                <a:solidFill>
                  <a:srgbClr val="4D4D4D"/>
                </a:solidFill>
                <a:latin typeface="Arial"/>
                <a:cs typeface="Arial"/>
              </a:rPr>
              <a:t>Petrus</a:t>
            </a:r>
            <a:r>
              <a:rPr lang="it-IT" sz="2200" b="1" spc="-10" dirty="0">
                <a:solidFill>
                  <a:srgbClr val="4D4D4D"/>
                </a:solidFill>
                <a:latin typeface="Arial"/>
                <a:cs typeface="Arial"/>
              </a:rPr>
              <a:t> </a:t>
            </a:r>
            <a:r>
              <a:rPr lang="it-IT" sz="2200" b="1" spc="-10" dirty="0" err="1">
                <a:solidFill>
                  <a:srgbClr val="4D4D4D"/>
                </a:solidFill>
                <a:latin typeface="Arial"/>
                <a:cs typeface="Arial"/>
              </a:rPr>
              <a:t>Peregrinus</a:t>
            </a:r>
            <a:r>
              <a:rPr lang="it-IT" sz="2200" b="1" spc="-10" dirty="0">
                <a:solidFill>
                  <a:srgbClr val="4D4D4D"/>
                </a:solidFill>
                <a:latin typeface="Arial"/>
                <a:cs typeface="Arial"/>
              </a:rPr>
              <a:t> </a:t>
            </a:r>
            <a:r>
              <a:rPr lang="it-IT" sz="2200" b="1" spc="-10" dirty="0" err="1">
                <a:solidFill>
                  <a:srgbClr val="4D4D4D"/>
                </a:solidFill>
                <a:latin typeface="Arial"/>
                <a:cs typeface="Arial"/>
              </a:rPr>
              <a:t>medal</a:t>
            </a:r>
            <a:r>
              <a:rPr lang="it-IT" sz="2200" b="1" spc="-10" dirty="0">
                <a:solidFill>
                  <a:srgbClr val="4D4D4D"/>
                </a:solidFill>
                <a:latin typeface="Arial"/>
                <a:cs typeface="Arial"/>
              </a:rPr>
              <a:t> </a:t>
            </a:r>
          </a:p>
          <a:p>
            <a:pPr marL="11113" algn="ctr">
              <a:buSzPct val="112500"/>
            </a:pPr>
            <a:r>
              <a:rPr lang="it-IT" sz="2200" spc="-10" dirty="0">
                <a:solidFill>
                  <a:srgbClr val="4D4D4D"/>
                </a:solidFill>
                <a:latin typeface="Arial"/>
                <a:cs typeface="Arial"/>
              </a:rPr>
              <a:t>to be </a:t>
            </a:r>
            <a:r>
              <a:rPr lang="it-IT" sz="2200" spc="-10" dirty="0" err="1">
                <a:solidFill>
                  <a:srgbClr val="4D4D4D"/>
                </a:solidFill>
                <a:latin typeface="Arial"/>
                <a:cs typeface="Arial"/>
              </a:rPr>
              <a:t>assigned</a:t>
            </a:r>
            <a:r>
              <a:rPr lang="it-IT" sz="2200" spc="-10">
                <a:solidFill>
                  <a:srgbClr val="4D4D4D"/>
                </a:solidFill>
                <a:latin typeface="Arial"/>
                <a:cs typeface="Arial"/>
              </a:rPr>
              <a:t> in 2021</a:t>
            </a:r>
            <a:endParaRPr lang="it-IT" sz="2200" spc="-10" dirty="0">
              <a:solidFill>
                <a:srgbClr val="4D4D4D"/>
              </a:solidFill>
              <a:latin typeface="Arial"/>
              <a:cs typeface="Arial"/>
            </a:endParaRPr>
          </a:p>
          <a:p>
            <a:pPr marL="11113" algn="ctr">
              <a:buSzPct val="112500"/>
            </a:pPr>
            <a:endParaRPr lang="it-IT" sz="2200" spc="-10" dirty="0">
              <a:solidFill>
                <a:srgbClr val="4D4D4D"/>
              </a:solidFill>
              <a:latin typeface="Arial"/>
              <a:cs typeface="Arial"/>
            </a:endParaRPr>
          </a:p>
          <a:p>
            <a:pPr marL="11113" algn="ctr">
              <a:buSzPct val="112500"/>
            </a:pPr>
            <a:r>
              <a:rPr lang="it-IT" sz="2200" spc="-10" dirty="0" err="1">
                <a:solidFill>
                  <a:srgbClr val="4D4D4D"/>
                </a:solidFill>
                <a:latin typeface="Arial"/>
                <a:cs typeface="Arial"/>
              </a:rPr>
              <a:t>Detailed</a:t>
            </a:r>
            <a:r>
              <a:rPr lang="it-IT" sz="2200" spc="-10" dirty="0">
                <a:solidFill>
                  <a:srgbClr val="4D4D4D"/>
                </a:solidFill>
                <a:latin typeface="Arial"/>
                <a:cs typeface="Arial"/>
              </a:rPr>
              <a:t> </a:t>
            </a:r>
            <a:r>
              <a:rPr lang="it-IT" sz="2200" spc="-10" dirty="0" err="1">
                <a:solidFill>
                  <a:srgbClr val="4D4D4D"/>
                </a:solidFill>
                <a:latin typeface="Arial"/>
                <a:cs typeface="Arial"/>
              </a:rPr>
              <a:t>guidelines</a:t>
            </a:r>
            <a:r>
              <a:rPr lang="it-IT" sz="2200" spc="-10" dirty="0">
                <a:solidFill>
                  <a:srgbClr val="4D4D4D"/>
                </a:solidFill>
                <a:latin typeface="Arial"/>
                <a:cs typeface="Arial"/>
              </a:rPr>
              <a:t> for Union </a:t>
            </a:r>
            <a:r>
              <a:rPr lang="it-IT" sz="2200" spc="-10" dirty="0" err="1">
                <a:solidFill>
                  <a:srgbClr val="4D4D4D"/>
                </a:solidFill>
                <a:latin typeface="Arial"/>
                <a:cs typeface="Arial"/>
              </a:rPr>
              <a:t>medals</a:t>
            </a:r>
            <a:r>
              <a:rPr lang="it-IT" sz="2200" spc="-10" dirty="0">
                <a:solidFill>
                  <a:srgbClr val="4D4D4D"/>
                </a:solidFill>
                <a:latin typeface="Arial"/>
                <a:cs typeface="Arial"/>
              </a:rPr>
              <a:t>, Union awards, Union </a:t>
            </a:r>
            <a:r>
              <a:rPr lang="it-IT" sz="2200" spc="-10" dirty="0" err="1">
                <a:solidFill>
                  <a:srgbClr val="4D4D4D"/>
                </a:solidFill>
                <a:latin typeface="Arial"/>
                <a:cs typeface="Arial"/>
              </a:rPr>
              <a:t>travel</a:t>
            </a:r>
            <a:r>
              <a:rPr lang="it-IT" sz="2200" spc="-10" dirty="0">
                <a:solidFill>
                  <a:srgbClr val="4D4D4D"/>
                </a:solidFill>
                <a:latin typeface="Arial"/>
                <a:cs typeface="Arial"/>
              </a:rPr>
              <a:t> awards, </a:t>
            </a:r>
            <a:r>
              <a:rPr lang="it-IT" sz="2200" spc="-10" dirty="0" err="1">
                <a:solidFill>
                  <a:srgbClr val="4D4D4D"/>
                </a:solidFill>
                <a:latin typeface="Arial"/>
                <a:cs typeface="Arial"/>
              </a:rPr>
              <a:t>Division</a:t>
            </a:r>
            <a:r>
              <a:rPr lang="it-IT" sz="2200" spc="-10" dirty="0">
                <a:solidFill>
                  <a:srgbClr val="4D4D4D"/>
                </a:solidFill>
                <a:latin typeface="Arial"/>
                <a:cs typeface="Arial"/>
              </a:rPr>
              <a:t> </a:t>
            </a:r>
            <a:r>
              <a:rPr lang="it-IT" sz="2200" spc="-10" dirty="0" err="1">
                <a:solidFill>
                  <a:srgbClr val="4D4D4D"/>
                </a:solidFill>
                <a:latin typeface="Arial"/>
                <a:cs typeface="Arial"/>
              </a:rPr>
              <a:t>medals</a:t>
            </a:r>
            <a:r>
              <a:rPr lang="it-IT" sz="2200" spc="-10" dirty="0">
                <a:solidFill>
                  <a:srgbClr val="4D4D4D"/>
                </a:solidFill>
                <a:latin typeface="Arial"/>
                <a:cs typeface="Arial"/>
              </a:rPr>
              <a:t> and awards </a:t>
            </a:r>
            <a:r>
              <a:rPr lang="it-IT" sz="2200" spc="-10" dirty="0" err="1">
                <a:solidFill>
                  <a:srgbClr val="4D4D4D"/>
                </a:solidFill>
                <a:latin typeface="Arial"/>
                <a:cs typeface="Arial"/>
              </a:rPr>
              <a:t>at</a:t>
            </a:r>
            <a:r>
              <a:rPr lang="it-IT" sz="2200" spc="-10" dirty="0">
                <a:solidFill>
                  <a:srgbClr val="4D4D4D"/>
                </a:solidFill>
                <a:latin typeface="Arial"/>
                <a:cs typeface="Arial"/>
              </a:rPr>
              <a:t>  </a:t>
            </a:r>
            <a:r>
              <a:rPr lang="it-IT" sz="2200" spc="-10" dirty="0">
                <a:solidFill>
                  <a:srgbClr val="4D4D4D"/>
                </a:solidFill>
                <a:latin typeface="Arial"/>
                <a:cs typeface="Arial"/>
                <a:hlinkClick r:id="rId2"/>
              </a:rPr>
              <a:t>www.egu.eu/awards-medals</a:t>
            </a:r>
            <a:endParaRPr lang="it-IT" sz="2200" spc="-10" dirty="0">
              <a:solidFill>
                <a:srgbClr val="4D4D4D"/>
              </a:solidFill>
              <a:latin typeface="Arial"/>
              <a:cs typeface="Arial"/>
            </a:endParaRPr>
          </a:p>
          <a:p>
            <a:pPr marL="136525" algn="ctr">
              <a:lnSpc>
                <a:spcPct val="100000"/>
              </a:lnSpc>
              <a:buSzPct val="112500"/>
              <a:tabLst>
                <a:tab pos="446405" algn="l"/>
              </a:tabLst>
            </a:pPr>
            <a:endParaRPr lang="it-IT" sz="2200" spc="-10" dirty="0">
              <a:solidFill>
                <a:srgbClr val="4D4D4D"/>
              </a:solidFill>
              <a:latin typeface="Arial"/>
              <a:cs typeface="Arial"/>
            </a:endParaRPr>
          </a:p>
          <a:p>
            <a:pPr algn="ctr"/>
            <a:r>
              <a:rPr lang="it-IT" sz="2200" spc="-10" dirty="0" err="1">
                <a:solidFill>
                  <a:srgbClr val="4D4D4D"/>
                </a:solidFill>
                <a:latin typeface="Arial"/>
                <a:cs typeface="Arial"/>
              </a:rPr>
              <a:t>Deadline</a:t>
            </a:r>
            <a:r>
              <a:rPr lang="it-IT" sz="2200" spc="-10" dirty="0">
                <a:solidFill>
                  <a:srgbClr val="4D4D4D"/>
                </a:solidFill>
                <a:latin typeface="Arial"/>
                <a:cs typeface="Arial"/>
              </a:rPr>
              <a:t> for </a:t>
            </a:r>
            <a:r>
              <a:rPr lang="it-IT" sz="2200" spc="-10" dirty="0" err="1">
                <a:solidFill>
                  <a:srgbClr val="4D4D4D"/>
                </a:solidFill>
                <a:latin typeface="Arial"/>
                <a:cs typeface="Arial"/>
              </a:rPr>
              <a:t>proposing</a:t>
            </a:r>
            <a:r>
              <a:rPr lang="it-IT" sz="2200" spc="-10" dirty="0">
                <a:solidFill>
                  <a:srgbClr val="4D4D4D"/>
                </a:solidFill>
                <a:latin typeface="Arial"/>
                <a:cs typeface="Arial"/>
              </a:rPr>
              <a:t> </a:t>
            </a:r>
            <a:r>
              <a:rPr lang="it-IT" sz="2200" spc="-10" dirty="0" err="1">
                <a:solidFill>
                  <a:srgbClr val="4D4D4D"/>
                </a:solidFill>
                <a:latin typeface="Arial"/>
                <a:cs typeface="Arial"/>
              </a:rPr>
              <a:t>candidates</a:t>
            </a:r>
            <a:r>
              <a:rPr lang="it-IT" sz="2200" spc="-10" dirty="0">
                <a:solidFill>
                  <a:srgbClr val="4D4D4D"/>
                </a:solidFill>
                <a:latin typeface="Arial"/>
                <a:cs typeface="Arial"/>
              </a:rPr>
              <a:t> for 2020 </a:t>
            </a:r>
            <a:r>
              <a:rPr lang="it-IT" sz="2200" spc="-10" dirty="0" err="1">
                <a:solidFill>
                  <a:srgbClr val="4D4D4D"/>
                </a:solidFill>
                <a:latin typeface="Arial"/>
                <a:cs typeface="Arial"/>
              </a:rPr>
              <a:t>is</a:t>
            </a:r>
            <a:r>
              <a:rPr lang="it-IT" sz="2200" spc="-10" dirty="0">
                <a:solidFill>
                  <a:srgbClr val="4D4D4D"/>
                </a:solidFill>
                <a:latin typeface="Arial"/>
                <a:cs typeface="Arial"/>
              </a:rPr>
              <a:t> </a:t>
            </a:r>
          </a:p>
          <a:p>
            <a:pPr algn="ctr"/>
            <a:r>
              <a:rPr lang="it-IT" sz="2200" spc="-10" dirty="0">
                <a:solidFill>
                  <a:srgbClr val="4D4D4D"/>
                </a:solidFill>
                <a:latin typeface="Arial"/>
                <a:cs typeface="Arial"/>
              </a:rPr>
              <a:t>15 </a:t>
            </a:r>
            <a:r>
              <a:rPr lang="it-IT" sz="2200" spc="-10" dirty="0" err="1">
                <a:solidFill>
                  <a:srgbClr val="4D4D4D"/>
                </a:solidFill>
                <a:latin typeface="Arial"/>
                <a:cs typeface="Arial"/>
              </a:rPr>
              <a:t>June</a:t>
            </a:r>
            <a:r>
              <a:rPr lang="it-IT" sz="2200" spc="-10" dirty="0">
                <a:solidFill>
                  <a:srgbClr val="4D4D4D"/>
                </a:solidFill>
                <a:latin typeface="Arial"/>
                <a:cs typeface="Arial"/>
              </a:rPr>
              <a:t> 2020 (</a:t>
            </a:r>
            <a:r>
              <a:rPr lang="it-IT" sz="2200" spc="-10" dirty="0">
                <a:solidFill>
                  <a:srgbClr val="4D4D4D"/>
                </a:solidFill>
                <a:latin typeface="Arial"/>
                <a:cs typeface="Arial"/>
                <a:hlinkClick r:id="rId3"/>
              </a:rPr>
              <a:t>awards.medals@egu.eu</a:t>
            </a:r>
            <a:r>
              <a:rPr lang="it-IT" sz="2200" spc="-10" dirty="0">
                <a:solidFill>
                  <a:srgbClr val="4D4D4D"/>
                </a:solidFill>
                <a:latin typeface="Arial"/>
                <a:cs typeface="Arial"/>
              </a:rPr>
              <a:t>)</a:t>
            </a:r>
          </a:p>
          <a:p>
            <a:pPr marL="445770" indent="-309245" algn="ctr">
              <a:lnSpc>
                <a:spcPct val="100000"/>
              </a:lnSpc>
              <a:buSzPct val="112500"/>
              <a:buChar char="-"/>
              <a:tabLst>
                <a:tab pos="446405" algn="l"/>
              </a:tabLst>
            </a:pPr>
            <a:endParaRPr dirty="0">
              <a:solidFill>
                <a:srgbClr val="FF0000"/>
              </a:solidFill>
              <a:latin typeface="Arial"/>
              <a:cs typeface="Arial"/>
            </a:endParaRPr>
          </a:p>
        </p:txBody>
      </p:sp>
      <p:sp>
        <p:nvSpPr>
          <p:cNvPr id="3" name="object 3"/>
          <p:cNvSpPr/>
          <p:nvPr/>
        </p:nvSpPr>
        <p:spPr>
          <a:xfrm>
            <a:off x="7956804" y="260604"/>
            <a:ext cx="1002792" cy="1004316"/>
          </a:xfrm>
          <a:prstGeom prst="rect">
            <a:avLst/>
          </a:prstGeom>
          <a:blipFill>
            <a:blip r:embed="rId4"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id="{66793D07-1E2C-9143-908D-FFA9B2CC8A69}"/>
              </a:ext>
            </a:extLst>
          </p:cNvPr>
          <p:cNvSpPr txBox="1">
            <a:spLocks/>
          </p:cNvSpPr>
          <p:nvPr/>
        </p:nvSpPr>
        <p:spPr>
          <a:xfrm>
            <a:off x="1066800" y="838200"/>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pic>
        <p:nvPicPr>
          <p:cNvPr id="5" name="Immagine 4">
            <a:extLst>
              <a:ext uri="{FF2B5EF4-FFF2-40B4-BE49-F238E27FC236}">
                <a16:creationId xmlns:a16="http://schemas.microsoft.com/office/drawing/2014/main" id="{A08FC6D8-5B02-5442-A702-1E0B91D9D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612" y="1447801"/>
            <a:ext cx="1603388" cy="1600200"/>
          </a:xfrm>
          <a:prstGeom prst="rect">
            <a:avLst/>
          </a:prstGeom>
        </p:spPr>
      </p:pic>
    </p:spTree>
    <p:extLst>
      <p:ext uri="{BB962C8B-B14F-4D97-AF65-F5344CB8AC3E}">
        <p14:creationId xmlns:p14="http://schemas.microsoft.com/office/powerpoint/2010/main" val="319998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5680075"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b="1" dirty="0">
                <a:solidFill>
                  <a:srgbClr val="FF0000"/>
                </a:solidFill>
                <a:latin typeface="Arial"/>
                <a:cs typeface="Arial"/>
              </a:rPr>
              <a:t>Division</a:t>
            </a:r>
            <a:r>
              <a:rPr sz="2000" b="1" spc="-45" dirty="0">
                <a:solidFill>
                  <a:srgbClr val="FF0000"/>
                </a:solidFill>
                <a:latin typeface="Arial"/>
                <a:cs typeface="Arial"/>
              </a:rPr>
              <a:t> </a:t>
            </a:r>
            <a:r>
              <a:rPr sz="2000" b="1" dirty="0">
                <a:solidFill>
                  <a:srgbClr val="FF0000"/>
                </a:solidFill>
                <a:latin typeface="Arial"/>
                <a:cs typeface="Arial"/>
              </a:rPr>
              <a:t>President</a:t>
            </a:r>
            <a:r>
              <a:rPr lang="it-IT" sz="2000" b="1" dirty="0">
                <a:solidFill>
                  <a:srgbClr val="FF0000"/>
                </a:solidFill>
                <a:latin typeface="Arial"/>
                <a:cs typeface="Arial"/>
              </a:rPr>
              <a:t> </a:t>
            </a:r>
            <a:r>
              <a:rPr lang="it-IT" sz="2000" b="1" dirty="0" err="1">
                <a:solidFill>
                  <a:srgbClr val="FF0000"/>
                </a:solidFill>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a:t>
            </a:r>
            <a:r>
              <a:rPr sz="2000" dirty="0" err="1">
                <a:latin typeface="Arial"/>
                <a:cs typeface="Arial"/>
              </a:rPr>
              <a:t>Medallists</a:t>
            </a:r>
            <a:r>
              <a:rPr sz="2000" dirty="0">
                <a:latin typeface="Arial"/>
                <a:cs typeface="Arial"/>
              </a:rPr>
              <a:t>,</a:t>
            </a:r>
            <a:r>
              <a:rPr lang="it-IT" sz="2000" dirty="0">
                <a:latin typeface="Arial"/>
                <a:cs typeface="Arial"/>
              </a:rPr>
              <a:t> </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50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799" y="1693619"/>
            <a:ext cx="5341620" cy="382797"/>
          </a:xfrm>
          <a:prstGeom prst="rect">
            <a:avLst/>
          </a:prstGeom>
        </p:spPr>
        <p:txBody>
          <a:bodyPr vert="horz" wrap="square" lIns="0" tIns="13335" rIns="0" bIns="0" rtlCol="0">
            <a:spAutoFit/>
          </a:bodyPr>
          <a:lstStyle/>
          <a:p>
            <a:pPr marL="12700">
              <a:lnSpc>
                <a:spcPct val="100000"/>
              </a:lnSpc>
              <a:spcBef>
                <a:spcPts val="105"/>
              </a:spcBef>
            </a:pPr>
            <a:r>
              <a:rPr sz="2400" dirty="0"/>
              <a:t>Early Career Scientists Awards</a:t>
            </a:r>
          </a:p>
        </p:txBody>
      </p:sp>
      <p:sp>
        <p:nvSpPr>
          <p:cNvPr id="3" name="object 3"/>
          <p:cNvSpPr txBox="1"/>
          <p:nvPr/>
        </p:nvSpPr>
        <p:spPr>
          <a:xfrm>
            <a:off x="937259" y="2286000"/>
            <a:ext cx="7886701" cy="4167808"/>
          </a:xfrm>
          <a:prstGeom prst="rect">
            <a:avLst/>
          </a:prstGeom>
        </p:spPr>
        <p:txBody>
          <a:bodyPr vert="horz" wrap="square" lIns="0" tIns="12700" rIns="0" bIns="0" rtlCol="0">
            <a:spAutoFit/>
          </a:bodyPr>
          <a:lstStyle/>
          <a:p>
            <a:pPr marL="12700">
              <a:lnSpc>
                <a:spcPct val="100000"/>
              </a:lnSpc>
              <a:spcBef>
                <a:spcPts val="100"/>
              </a:spcBef>
            </a:pPr>
            <a:r>
              <a:rPr b="1" spc="-10" dirty="0">
                <a:solidFill>
                  <a:srgbClr val="4D4D4D"/>
                </a:solidFill>
                <a:latin typeface="Arial"/>
                <a:cs typeface="Arial"/>
              </a:rPr>
              <a:t>Union</a:t>
            </a:r>
            <a:r>
              <a:rPr lang="it-IT" b="1" spc="-10" dirty="0">
                <a:solidFill>
                  <a:srgbClr val="4D4D4D"/>
                </a:solidFill>
                <a:latin typeface="Arial"/>
                <a:cs typeface="Arial"/>
              </a:rPr>
              <a:t> award</a:t>
            </a:r>
            <a:endParaRPr b="1" spc="-10" dirty="0">
              <a:solidFill>
                <a:srgbClr val="4D4D4D"/>
              </a:solidFill>
              <a:latin typeface="Arial"/>
              <a:cs typeface="Arial"/>
            </a:endParaRPr>
          </a:p>
          <a:p>
            <a:pPr>
              <a:lnSpc>
                <a:spcPct val="100000"/>
              </a:lnSpc>
              <a:spcBef>
                <a:spcPts val="5"/>
              </a:spcBef>
            </a:pPr>
            <a:endParaRPr spc="-10" dirty="0">
              <a:solidFill>
                <a:srgbClr val="4D4D4D"/>
              </a:solidFill>
              <a:latin typeface="Arial"/>
              <a:cs typeface="Arial"/>
            </a:endParaRPr>
          </a:p>
          <a:p>
            <a:pPr marL="12700" marR="172720">
              <a:lnSpc>
                <a:spcPct val="100000"/>
              </a:lnSpc>
            </a:pPr>
            <a:r>
              <a:rPr spc="-10" dirty="0">
                <a:solidFill>
                  <a:srgbClr val="4D4D4D"/>
                </a:solidFill>
                <a:latin typeface="Arial"/>
                <a:cs typeface="Arial"/>
              </a:rPr>
              <a:t>Arne Richter Award for Outstanding Early Career  Scientists</a:t>
            </a:r>
            <a:r>
              <a:rPr lang="it-IT" spc="-10" dirty="0">
                <a:solidFill>
                  <a:srgbClr val="4D4D4D"/>
                </a:solidFill>
                <a:latin typeface="Arial"/>
                <a:cs typeface="Arial"/>
              </a:rPr>
              <a:t> </a:t>
            </a:r>
          </a:p>
          <a:p>
            <a:pPr marL="12700" marR="172720">
              <a:lnSpc>
                <a:spcPct val="100000"/>
              </a:lnSpc>
            </a:pPr>
            <a:r>
              <a:rPr lang="it-IT" spc="-10" dirty="0">
                <a:solidFill>
                  <a:srgbClr val="4D4D4D"/>
                </a:solidFill>
                <a:latin typeface="Arial"/>
                <a:cs typeface="Arial"/>
              </a:rPr>
              <a:t>(</a:t>
            </a:r>
            <a:r>
              <a:rPr lang="it-IT" spc="-10" dirty="0" err="1">
                <a:solidFill>
                  <a:srgbClr val="4D4D4D"/>
                </a:solidFill>
                <a:latin typeface="Arial"/>
                <a:cs typeface="Arial"/>
              </a:rPr>
              <a:t>formerly</a:t>
            </a:r>
            <a:r>
              <a:rPr lang="it-IT" spc="-10" dirty="0">
                <a:solidFill>
                  <a:srgbClr val="4D4D4D"/>
                </a:solidFill>
                <a:latin typeface="Arial"/>
                <a:cs typeface="Arial"/>
              </a:rPr>
              <a:t> </a:t>
            </a:r>
            <a:r>
              <a:rPr lang="it-IT" spc="-10" dirty="0" err="1">
                <a:solidFill>
                  <a:srgbClr val="4D4D4D"/>
                </a:solidFill>
                <a:latin typeface="Arial"/>
                <a:cs typeface="Arial"/>
              </a:rPr>
              <a:t>Outstanding</a:t>
            </a:r>
            <a:r>
              <a:rPr lang="it-IT" spc="-10" dirty="0">
                <a:solidFill>
                  <a:srgbClr val="4D4D4D"/>
                </a:solidFill>
                <a:latin typeface="Arial"/>
                <a:cs typeface="Arial"/>
              </a:rPr>
              <a:t> Young </a:t>
            </a:r>
            <a:r>
              <a:rPr lang="it-IT" spc="-10" dirty="0" err="1">
                <a:solidFill>
                  <a:srgbClr val="4D4D4D"/>
                </a:solidFill>
                <a:latin typeface="Arial"/>
                <a:cs typeface="Arial"/>
              </a:rPr>
              <a:t>Scientist</a:t>
            </a:r>
            <a:r>
              <a:rPr lang="it-IT" spc="-10" dirty="0">
                <a:solidFill>
                  <a:srgbClr val="4D4D4D"/>
                </a:solidFill>
                <a:latin typeface="Arial"/>
                <a:cs typeface="Arial"/>
              </a:rPr>
              <a:t> Awards)</a:t>
            </a:r>
            <a:endParaRPr spc="-10" dirty="0">
              <a:solidFill>
                <a:srgbClr val="4D4D4D"/>
              </a:solidFill>
              <a:latin typeface="Arial"/>
              <a:cs typeface="Arial"/>
            </a:endParaRPr>
          </a:p>
          <a:p>
            <a:pPr>
              <a:spcBef>
                <a:spcPts val="10"/>
              </a:spcBef>
            </a:pPr>
            <a:endParaRPr lang="it-IT" spc="-10" dirty="0">
              <a:solidFill>
                <a:srgbClr val="4D4D4D"/>
              </a:solidFill>
              <a:latin typeface="Arial"/>
              <a:cs typeface="Arial"/>
            </a:endParaRPr>
          </a:p>
          <a:p>
            <a:pPr>
              <a:spcBef>
                <a:spcPts val="10"/>
              </a:spcBef>
            </a:pPr>
            <a:endParaRPr lang="it-IT" spc="-10" dirty="0">
              <a:solidFill>
                <a:srgbClr val="4D4D4D"/>
              </a:solidFill>
              <a:latin typeface="Arial"/>
              <a:cs typeface="Arial"/>
            </a:endParaRPr>
          </a:p>
          <a:p>
            <a:pPr>
              <a:spcBef>
                <a:spcPts val="10"/>
              </a:spcBef>
            </a:pPr>
            <a:r>
              <a:rPr lang="it-IT" b="1" spc="-10" dirty="0" err="1">
                <a:solidFill>
                  <a:srgbClr val="4D4D4D"/>
                </a:solidFill>
                <a:latin typeface="Arial"/>
                <a:cs typeface="Arial"/>
              </a:rPr>
              <a:t>Division</a:t>
            </a:r>
            <a:r>
              <a:rPr lang="it-IT" b="1" spc="-10" dirty="0">
                <a:solidFill>
                  <a:srgbClr val="4D4D4D"/>
                </a:solidFill>
                <a:latin typeface="Arial"/>
                <a:cs typeface="Arial"/>
              </a:rPr>
              <a:t> award</a:t>
            </a:r>
          </a:p>
          <a:p>
            <a:pPr>
              <a:lnSpc>
                <a:spcPct val="100000"/>
              </a:lnSpc>
              <a:spcBef>
                <a:spcPts val="10"/>
              </a:spcBef>
            </a:pPr>
            <a:endParaRPr spc="-10" dirty="0">
              <a:solidFill>
                <a:srgbClr val="4D4D4D"/>
              </a:solidFill>
              <a:latin typeface="Arial"/>
              <a:cs typeface="Arial"/>
            </a:endParaRPr>
          </a:p>
          <a:p>
            <a:pPr marL="12700">
              <a:lnSpc>
                <a:spcPct val="100000"/>
              </a:lnSpc>
            </a:pPr>
            <a:r>
              <a:rPr spc="-10" dirty="0">
                <a:solidFill>
                  <a:srgbClr val="4D4D4D"/>
                </a:solidFill>
                <a:latin typeface="Arial"/>
                <a:cs typeface="Arial"/>
              </a:rPr>
              <a:t>Division Outstanding Early Career Scientists Award</a:t>
            </a:r>
          </a:p>
          <a:p>
            <a:pPr>
              <a:spcBef>
                <a:spcPts val="10"/>
              </a:spcBef>
            </a:pPr>
            <a:endParaRPr lang="it-IT" spc="-10" dirty="0">
              <a:solidFill>
                <a:srgbClr val="4D4D4D"/>
              </a:solidFill>
              <a:latin typeface="Arial"/>
              <a:cs typeface="Arial"/>
            </a:endParaRPr>
          </a:p>
          <a:p>
            <a:pPr>
              <a:spcBef>
                <a:spcPts val="10"/>
              </a:spcBef>
            </a:pPr>
            <a:endParaRPr lang="it-IT" spc="-10" dirty="0">
              <a:solidFill>
                <a:srgbClr val="4D4D4D"/>
              </a:solidFill>
              <a:latin typeface="Arial"/>
              <a:cs typeface="Arial"/>
            </a:endParaRPr>
          </a:p>
          <a:p>
            <a:pPr>
              <a:spcBef>
                <a:spcPts val="5"/>
              </a:spcBef>
            </a:pPr>
            <a:r>
              <a:rPr lang="it-IT" b="1" spc="-10" dirty="0">
                <a:solidFill>
                  <a:srgbClr val="4D4D4D"/>
                </a:solidFill>
                <a:latin typeface="Arial"/>
                <a:cs typeface="Arial"/>
              </a:rPr>
              <a:t>General Assembly award</a:t>
            </a:r>
          </a:p>
          <a:p>
            <a:pPr>
              <a:lnSpc>
                <a:spcPct val="100000"/>
              </a:lnSpc>
              <a:spcBef>
                <a:spcPts val="5"/>
              </a:spcBef>
            </a:pPr>
            <a:endParaRPr spc="-10" dirty="0">
              <a:solidFill>
                <a:srgbClr val="4D4D4D"/>
              </a:solidFill>
              <a:latin typeface="Arial"/>
              <a:cs typeface="Arial"/>
            </a:endParaRPr>
          </a:p>
          <a:p>
            <a:pPr marL="12700" marR="278130"/>
            <a:r>
              <a:rPr spc="-10" dirty="0">
                <a:solidFill>
                  <a:srgbClr val="4D4D4D"/>
                </a:solidFill>
                <a:latin typeface="Arial"/>
                <a:cs typeface="Arial"/>
              </a:rPr>
              <a:t>Outstanding Early Career Scientist Poster &amp; PICO  (OSPP) Awards</a:t>
            </a:r>
            <a:r>
              <a:rPr lang="en-US" spc="-10" dirty="0">
                <a:solidFill>
                  <a:srgbClr val="4D4D4D"/>
                </a:solidFill>
                <a:latin typeface="Arial"/>
                <a:cs typeface="Arial"/>
              </a:rPr>
              <a:t> (unfortunately this year will not be possible but will resume from next year)  </a:t>
            </a:r>
            <a:endParaRPr spc="-10" dirty="0">
              <a:solidFill>
                <a:srgbClr val="4D4D4D"/>
              </a:solidFill>
              <a:latin typeface="Arial"/>
              <a:cs typeface="Arial"/>
            </a:endParaRP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37E39B13-3D49-A84E-81CB-D44494F87872}"/>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1600200"/>
            <a:ext cx="7912507" cy="2755947"/>
          </a:xfrm>
          <a:prstGeom prst="rect">
            <a:avLst/>
          </a:prstGeom>
        </p:spPr>
        <p:txBody>
          <a:bodyPr vert="horz" wrap="square" lIns="0" tIns="12065" rIns="0" bIns="0" rtlCol="0">
            <a:spAutoFit/>
          </a:bodyPr>
          <a:lstStyle/>
          <a:p>
            <a:pPr marL="12700">
              <a:lnSpc>
                <a:spcPct val="100000"/>
              </a:lnSpc>
              <a:spcBef>
                <a:spcPts val="95"/>
              </a:spcBef>
              <a:tabLst>
                <a:tab pos="4914265" algn="l"/>
              </a:tabLst>
            </a:pPr>
            <a:r>
              <a:rPr sz="2200" b="1" spc="-5" dirty="0">
                <a:solidFill>
                  <a:srgbClr val="0071BB"/>
                </a:solidFill>
                <a:latin typeface="Arial"/>
                <a:cs typeface="Arial"/>
              </a:rPr>
              <a:t>Outstanding Student Poster</a:t>
            </a:r>
            <a:r>
              <a:rPr sz="2200" b="1" spc="145" dirty="0">
                <a:solidFill>
                  <a:srgbClr val="0071BB"/>
                </a:solidFill>
                <a:latin typeface="Arial"/>
                <a:cs typeface="Arial"/>
              </a:rPr>
              <a:t> </a:t>
            </a:r>
            <a:r>
              <a:rPr sz="2200" b="1" spc="-5" dirty="0">
                <a:solidFill>
                  <a:srgbClr val="0071BB"/>
                </a:solidFill>
                <a:latin typeface="Arial"/>
                <a:cs typeface="Arial"/>
              </a:rPr>
              <a:t>&amp;</a:t>
            </a:r>
            <a:r>
              <a:rPr sz="2200" b="1" spc="10" dirty="0">
                <a:solidFill>
                  <a:srgbClr val="0071BB"/>
                </a:solidFill>
                <a:latin typeface="Arial"/>
                <a:cs typeface="Arial"/>
              </a:rPr>
              <a:t> </a:t>
            </a:r>
            <a:r>
              <a:rPr sz="2200" b="1" spc="-5" dirty="0">
                <a:solidFill>
                  <a:srgbClr val="0071BB"/>
                </a:solidFill>
                <a:latin typeface="Arial"/>
                <a:cs typeface="Arial"/>
              </a:rPr>
              <a:t>PICO	</a:t>
            </a:r>
            <a:r>
              <a:rPr sz="2200" b="1" spc="-10" dirty="0">
                <a:solidFill>
                  <a:srgbClr val="0071BB"/>
                </a:solidFill>
                <a:latin typeface="Arial"/>
                <a:cs typeface="Arial"/>
              </a:rPr>
              <a:t>Award</a:t>
            </a:r>
            <a:r>
              <a:rPr sz="2200" b="1" spc="-15" dirty="0">
                <a:solidFill>
                  <a:srgbClr val="0071BB"/>
                </a:solidFill>
                <a:latin typeface="Arial"/>
                <a:cs typeface="Arial"/>
              </a:rPr>
              <a:t> </a:t>
            </a:r>
            <a:r>
              <a:rPr sz="2200" b="1" spc="-5" dirty="0">
                <a:solidFill>
                  <a:srgbClr val="0071BB"/>
                </a:solidFill>
                <a:latin typeface="Arial"/>
                <a:cs typeface="Arial"/>
              </a:rPr>
              <a:t>201</a:t>
            </a:r>
            <a:r>
              <a:rPr lang="en-US" sz="2200" b="1" spc="-5" dirty="0">
                <a:solidFill>
                  <a:srgbClr val="0071BB"/>
                </a:solidFill>
                <a:latin typeface="Arial"/>
                <a:cs typeface="Arial"/>
              </a:rPr>
              <a:t>9</a:t>
            </a:r>
            <a:endParaRPr sz="2050" dirty="0">
              <a:latin typeface="Arial"/>
              <a:cs typeface="Arial"/>
            </a:endParaRPr>
          </a:p>
          <a:p>
            <a:pPr marL="12700">
              <a:lnSpc>
                <a:spcPct val="100000"/>
              </a:lnSpc>
            </a:pPr>
            <a:r>
              <a:rPr sz="2000" i="1" dirty="0">
                <a:solidFill>
                  <a:srgbClr val="0071BB"/>
                </a:solidFill>
                <a:latin typeface="Arial"/>
                <a:cs typeface="Arial"/>
              </a:rPr>
              <a:t>3-4 OSPP Judges for each</a:t>
            </a:r>
            <a:r>
              <a:rPr sz="2000" i="1" spc="-190" dirty="0">
                <a:solidFill>
                  <a:srgbClr val="0071BB"/>
                </a:solidFill>
                <a:latin typeface="Arial"/>
                <a:cs typeface="Arial"/>
              </a:rPr>
              <a:t> </a:t>
            </a:r>
            <a:r>
              <a:rPr sz="2000" i="1" dirty="0">
                <a:solidFill>
                  <a:srgbClr val="0071BB"/>
                </a:solidFill>
                <a:latin typeface="Arial"/>
                <a:cs typeface="Arial"/>
              </a:rPr>
              <a:t>poster/PICO</a:t>
            </a:r>
            <a:endParaRPr lang="en-US" sz="2000" i="1" dirty="0">
              <a:solidFill>
                <a:srgbClr val="0071BB"/>
              </a:solidFill>
              <a:latin typeface="Arial"/>
              <a:cs typeface="Arial"/>
            </a:endParaRPr>
          </a:p>
          <a:p>
            <a:pPr marL="12700">
              <a:lnSpc>
                <a:spcPct val="100000"/>
              </a:lnSpc>
            </a:pPr>
            <a:endParaRPr sz="2000" dirty="0">
              <a:latin typeface="Arial"/>
              <a:cs typeface="Arial"/>
            </a:endParaRPr>
          </a:p>
          <a:p>
            <a:pPr lvl="0" eaLnBrk="0" fontAlgn="base" hangingPunct="0">
              <a:lnSpc>
                <a:spcPct val="150000"/>
              </a:lnSpc>
              <a:spcBef>
                <a:spcPct val="0"/>
              </a:spcBef>
              <a:spcAft>
                <a:spcPct val="0"/>
              </a:spcAft>
            </a:pPr>
            <a:r>
              <a:rPr lang="en-US" altLang="en-US" sz="2000" dirty="0">
                <a:solidFill>
                  <a:srgbClr val="464646"/>
                </a:solidFill>
                <a:latin typeface="Arial" panose="020B0604020202020204" pitchFamily="34" charset="0"/>
              </a:rPr>
              <a:t>OSSP is awarded to </a:t>
            </a:r>
            <a:r>
              <a:rPr lang="en-US" altLang="en-US" sz="2000" b="1" dirty="0">
                <a:solidFill>
                  <a:srgbClr val="464646"/>
                </a:solidFill>
                <a:latin typeface="Arial" panose="020B0604020202020204" pitchFamily="34" charset="0"/>
              </a:rPr>
              <a:t>Leonie Pick </a:t>
            </a:r>
            <a:r>
              <a:rPr lang="en-US" altLang="en-US" sz="2000" dirty="0">
                <a:solidFill>
                  <a:srgbClr val="464646"/>
                </a:solidFill>
                <a:latin typeface="Arial" panose="020B0604020202020204" pitchFamily="34" charset="0"/>
              </a:rPr>
              <a:t>for the PICO entitled:</a:t>
            </a:r>
            <a:endParaRPr sz="2050" dirty="0">
              <a:latin typeface="Arial"/>
              <a:cs typeface="Arial"/>
            </a:endParaRPr>
          </a:p>
          <a:p>
            <a:pPr marL="12700">
              <a:lnSpc>
                <a:spcPct val="150000"/>
              </a:lnSpc>
            </a:pPr>
            <a:r>
              <a:rPr lang="en-US" sz="2000" i="1" dirty="0">
                <a:latin typeface="Arial"/>
                <a:cs typeface="Arial"/>
              </a:rPr>
              <a:t>"Historical geomagnetic storm drivers determined exclusively from ground-based magnetometer measurements” </a:t>
            </a:r>
          </a:p>
          <a:p>
            <a:pPr marL="12700">
              <a:lnSpc>
                <a:spcPct val="150000"/>
              </a:lnSpc>
            </a:pPr>
            <a:r>
              <a:rPr lang="en-US" sz="2000" i="1" dirty="0">
                <a:latin typeface="Arial"/>
                <a:cs typeface="Arial"/>
              </a:rPr>
              <a:t>(Pick, L.; </a:t>
            </a:r>
            <a:r>
              <a:rPr lang="en-US" sz="2000" i="1" dirty="0" err="1">
                <a:latin typeface="Arial"/>
                <a:cs typeface="Arial"/>
              </a:rPr>
              <a:t>Effenberger</a:t>
            </a:r>
            <a:r>
              <a:rPr lang="en-US" sz="2000" i="1" dirty="0">
                <a:latin typeface="Arial"/>
                <a:cs typeface="Arial"/>
              </a:rPr>
              <a:t>, F.; </a:t>
            </a:r>
            <a:r>
              <a:rPr lang="en-US" sz="2000" i="1" dirty="0" err="1">
                <a:latin typeface="Arial"/>
                <a:cs typeface="Arial"/>
              </a:rPr>
              <a:t>Zhelavskaya</a:t>
            </a:r>
            <a:r>
              <a:rPr lang="en-US" sz="2000" i="1" dirty="0">
                <a:latin typeface="Arial"/>
                <a:cs typeface="Arial"/>
              </a:rPr>
              <a:t>, I.; Korte, M.)</a:t>
            </a:r>
            <a:endParaRPr sz="2000" dirty="0">
              <a:latin typeface="Arial"/>
              <a:cs typeface="Arial"/>
            </a:endParaRPr>
          </a:p>
        </p:txBody>
      </p:sp>
      <p:sp>
        <p:nvSpPr>
          <p:cNvPr id="5" name="object 5"/>
          <p:cNvSpPr txBox="1"/>
          <p:nvPr/>
        </p:nvSpPr>
        <p:spPr>
          <a:xfrm>
            <a:off x="4552071" y="6130595"/>
            <a:ext cx="1929130" cy="299720"/>
          </a:xfrm>
          <a:prstGeom prst="rect">
            <a:avLst/>
          </a:prstGeom>
        </p:spPr>
        <p:txBody>
          <a:bodyPr vert="horz" wrap="square" lIns="0" tIns="12700" rIns="0" bIns="0" rtlCol="0">
            <a:spAutoFit/>
          </a:bodyPr>
          <a:lstStyle/>
          <a:p>
            <a:pPr marL="12700">
              <a:lnSpc>
                <a:spcPct val="100000"/>
              </a:lnSpc>
              <a:spcBef>
                <a:spcPts val="100"/>
              </a:spcBef>
            </a:pPr>
            <a:r>
              <a:rPr lang="en-US" sz="1800" spc="-5" dirty="0">
                <a:latin typeface="Arial"/>
                <a:cs typeface="Arial"/>
              </a:rPr>
              <a:t>Leonie Pick</a:t>
            </a:r>
            <a:endParaRPr sz="1800" dirty="0">
              <a:latin typeface="Arial"/>
              <a:cs typeface="Arial"/>
            </a:endParaRPr>
          </a:p>
        </p:txBody>
      </p:sp>
      <p:pic>
        <p:nvPicPr>
          <p:cNvPr id="5124" name="Picture 4" descr="Leonie Pick">
            <a:extLst>
              <a:ext uri="{FF2B5EF4-FFF2-40B4-BE49-F238E27FC236}">
                <a16:creationId xmlns:a16="http://schemas.microsoft.com/office/drawing/2014/main" id="{590E06B3-D707-0244-8BCC-91DFA6F76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929" y="3913935"/>
            <a:ext cx="2516378" cy="251638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DA83D81C-0C3A-7343-8411-0F956D7B24EF}"/>
              </a:ext>
            </a:extLst>
          </p:cNvPr>
          <p:cNvSpPr txBox="1">
            <a:spLocks/>
          </p:cNvSpPr>
          <p:nvPr/>
        </p:nvSpPr>
        <p:spPr>
          <a:xfrm>
            <a:off x="1066800" y="881733"/>
            <a:ext cx="7162800" cy="382156"/>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it-IT" kern="0" spc="-5" dirty="0"/>
              <a:t>5. </a:t>
            </a:r>
            <a:r>
              <a:rPr lang="it-IT" sz="2400" kern="0" dirty="0"/>
              <a:t>EMRP </a:t>
            </a:r>
            <a:r>
              <a:rPr lang="it-IT" sz="2400" kern="0" dirty="0" err="1"/>
              <a:t>Medal</a:t>
            </a:r>
            <a:r>
              <a:rPr lang="it-IT" sz="2400" kern="0" dirty="0"/>
              <a:t> </a:t>
            </a:r>
            <a:r>
              <a:rPr lang="it-IT" sz="2400" kern="0" dirty="0" err="1"/>
              <a:t>Committees</a:t>
            </a:r>
            <a:r>
              <a:rPr lang="it-IT" sz="2400" kern="0" dirty="0"/>
              <a:t>, </a:t>
            </a:r>
            <a:r>
              <a:rPr lang="it-IT" sz="2400" kern="0" dirty="0" err="1"/>
              <a:t>Medallists</a:t>
            </a:r>
            <a:r>
              <a:rPr lang="it-IT" sz="2400" kern="0" dirty="0"/>
              <a:t>, Awards</a:t>
            </a:r>
          </a:p>
        </p:txBody>
      </p:sp>
      <p:sp>
        <p:nvSpPr>
          <p:cNvPr id="8" name="object 4">
            <a:extLst>
              <a:ext uri="{FF2B5EF4-FFF2-40B4-BE49-F238E27FC236}">
                <a16:creationId xmlns:a16="http://schemas.microsoft.com/office/drawing/2014/main" id="{C737C100-C435-B24C-B21D-3738B847DE8D}"/>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b="1" dirty="0">
                <a:solidFill>
                  <a:srgbClr val="FF0000"/>
                </a:solidFill>
                <a:latin typeface="Arial"/>
                <a:cs typeface="Arial"/>
              </a:rPr>
              <a:t>Division</a:t>
            </a:r>
            <a:r>
              <a:rPr sz="2000" b="1" spc="5" dirty="0">
                <a:solidFill>
                  <a:srgbClr val="FF0000"/>
                </a:solidFill>
                <a:latin typeface="Arial"/>
                <a:cs typeface="Arial"/>
              </a:rPr>
              <a:t> </a:t>
            </a:r>
            <a:r>
              <a:rPr sz="2000" b="1" spc="-5" dirty="0">
                <a:solidFill>
                  <a:srgbClr val="FF0000"/>
                </a:solidFill>
                <a:latin typeface="Arial"/>
                <a:cs typeface="Arial"/>
              </a:rPr>
              <a:t>Officers</a:t>
            </a:r>
            <a:endParaRPr sz="2000" b="1" dirty="0">
              <a:solidFill>
                <a:srgbClr val="FF0000"/>
              </a:solidFill>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72635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14462"/>
            <a:ext cx="5254625" cy="671830"/>
          </a:xfrm>
          <a:custGeom>
            <a:avLst/>
            <a:gdLst/>
            <a:ahLst/>
            <a:cxnLst/>
            <a:rect l="l" t="t" r="r" b="b"/>
            <a:pathLst>
              <a:path w="5254625" h="671830">
                <a:moveTo>
                  <a:pt x="0" y="671512"/>
                </a:moveTo>
                <a:lnTo>
                  <a:pt x="5254625" y="671512"/>
                </a:lnTo>
                <a:lnTo>
                  <a:pt x="5254625" y="0"/>
                </a:lnTo>
                <a:lnTo>
                  <a:pt x="0" y="0"/>
                </a:lnTo>
                <a:lnTo>
                  <a:pt x="0" y="671512"/>
                </a:lnTo>
                <a:close/>
              </a:path>
            </a:pathLst>
          </a:custGeom>
          <a:solidFill>
            <a:srgbClr val="0066CC"/>
          </a:solidFill>
        </p:spPr>
        <p:txBody>
          <a:bodyPr wrap="square" lIns="0" tIns="0" rIns="0" bIns="0" rtlCol="0"/>
          <a:lstStyle/>
          <a:p>
            <a:endParaRPr/>
          </a:p>
        </p:txBody>
      </p:sp>
      <p:sp>
        <p:nvSpPr>
          <p:cNvPr id="3" name="object 3"/>
          <p:cNvSpPr/>
          <p:nvPr/>
        </p:nvSpPr>
        <p:spPr>
          <a:xfrm>
            <a:off x="5254625" y="1414462"/>
            <a:ext cx="3869054" cy="671830"/>
          </a:xfrm>
          <a:custGeom>
            <a:avLst/>
            <a:gdLst/>
            <a:ahLst/>
            <a:cxnLst/>
            <a:rect l="l" t="t" r="r" b="b"/>
            <a:pathLst>
              <a:path w="3869054" h="671830">
                <a:moveTo>
                  <a:pt x="0" y="671512"/>
                </a:moveTo>
                <a:lnTo>
                  <a:pt x="3868801" y="671512"/>
                </a:lnTo>
                <a:lnTo>
                  <a:pt x="3868801" y="0"/>
                </a:lnTo>
                <a:lnTo>
                  <a:pt x="0" y="0"/>
                </a:lnTo>
                <a:lnTo>
                  <a:pt x="0" y="671512"/>
                </a:lnTo>
                <a:close/>
              </a:path>
            </a:pathLst>
          </a:custGeom>
          <a:solidFill>
            <a:srgbClr val="0066CC"/>
          </a:solidFill>
        </p:spPr>
        <p:txBody>
          <a:bodyPr wrap="square" lIns="0" tIns="0" rIns="0" bIns="0" rtlCol="0"/>
          <a:lstStyle/>
          <a:p>
            <a:endParaRPr/>
          </a:p>
        </p:txBody>
      </p:sp>
      <p:sp>
        <p:nvSpPr>
          <p:cNvPr id="4" name="object 4"/>
          <p:cNvSpPr txBox="1"/>
          <p:nvPr/>
        </p:nvSpPr>
        <p:spPr>
          <a:xfrm>
            <a:off x="67767" y="1623821"/>
            <a:ext cx="126936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Presi</a:t>
            </a:r>
            <a:r>
              <a:rPr sz="2000" b="1" spc="-10" dirty="0">
                <a:latin typeface="Arial"/>
                <a:cs typeface="Arial"/>
              </a:rPr>
              <a:t>d</a:t>
            </a:r>
            <a:r>
              <a:rPr sz="2000" b="1" dirty="0">
                <a:latin typeface="Arial"/>
                <a:cs typeface="Arial"/>
              </a:rPr>
              <a:t>ent:</a:t>
            </a:r>
            <a:endParaRPr sz="2000">
              <a:latin typeface="Arial"/>
              <a:cs typeface="Arial"/>
            </a:endParaRPr>
          </a:p>
        </p:txBody>
      </p:sp>
      <p:sp>
        <p:nvSpPr>
          <p:cNvPr id="5" name="object 5"/>
          <p:cNvSpPr txBox="1"/>
          <p:nvPr/>
        </p:nvSpPr>
        <p:spPr>
          <a:xfrm>
            <a:off x="2776473" y="1623821"/>
            <a:ext cx="165290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Arial"/>
                <a:cs typeface="Arial"/>
              </a:rPr>
              <a:t>Fabio</a:t>
            </a:r>
            <a:r>
              <a:rPr sz="2000" spc="-65" dirty="0">
                <a:solidFill>
                  <a:srgbClr val="FFFFFF"/>
                </a:solidFill>
                <a:latin typeface="Arial"/>
                <a:cs typeface="Arial"/>
              </a:rPr>
              <a:t> </a:t>
            </a:r>
            <a:r>
              <a:rPr sz="2000" dirty="0">
                <a:solidFill>
                  <a:srgbClr val="FFFFFF"/>
                </a:solidFill>
                <a:latin typeface="Arial"/>
                <a:cs typeface="Arial"/>
              </a:rPr>
              <a:t>Florindo</a:t>
            </a:r>
            <a:endParaRPr sz="2000">
              <a:latin typeface="Arial"/>
              <a:cs typeface="Arial"/>
            </a:endParaRPr>
          </a:p>
        </p:txBody>
      </p:sp>
      <p:sp>
        <p:nvSpPr>
          <p:cNvPr id="6" name="object 6"/>
          <p:cNvSpPr txBox="1"/>
          <p:nvPr/>
        </p:nvSpPr>
        <p:spPr>
          <a:xfrm>
            <a:off x="5332857" y="1602105"/>
            <a:ext cx="1421765" cy="330835"/>
          </a:xfrm>
          <a:prstGeom prst="rect">
            <a:avLst/>
          </a:prstGeom>
        </p:spPr>
        <p:txBody>
          <a:bodyPr vert="horz" wrap="square" lIns="0" tIns="13335" rIns="0" bIns="0" rtlCol="0">
            <a:spAutoFit/>
          </a:bodyPr>
          <a:lstStyle/>
          <a:p>
            <a:pPr marL="12700">
              <a:lnSpc>
                <a:spcPct val="100000"/>
              </a:lnSpc>
              <a:spcBef>
                <a:spcPts val="105"/>
              </a:spcBef>
              <a:tabLst>
                <a:tab pos="773430" algn="l"/>
              </a:tabLst>
            </a:pPr>
            <a:r>
              <a:rPr sz="2000" dirty="0">
                <a:solidFill>
                  <a:srgbClr val="FFFFFF"/>
                </a:solidFill>
                <a:latin typeface="Arial"/>
                <a:cs typeface="Arial"/>
              </a:rPr>
              <a:t>INGV	(I</a:t>
            </a:r>
            <a:r>
              <a:rPr sz="2000" spc="-10" dirty="0">
                <a:solidFill>
                  <a:srgbClr val="FFFFFF"/>
                </a:solidFill>
                <a:latin typeface="Arial"/>
                <a:cs typeface="Arial"/>
              </a:rPr>
              <a:t>t</a:t>
            </a:r>
            <a:r>
              <a:rPr sz="2000" dirty="0">
                <a:solidFill>
                  <a:srgbClr val="FFFFFF"/>
                </a:solidFill>
                <a:latin typeface="Arial"/>
                <a:cs typeface="Arial"/>
              </a:rPr>
              <a:t>aly)</a:t>
            </a:r>
            <a:endParaRPr sz="2000">
              <a:latin typeface="Arial"/>
              <a:cs typeface="Arial"/>
            </a:endParaRPr>
          </a:p>
        </p:txBody>
      </p:sp>
      <p:sp>
        <p:nvSpPr>
          <p:cNvPr id="7" name="object 7"/>
          <p:cNvSpPr txBox="1">
            <a:spLocks noGrp="1"/>
          </p:cNvSpPr>
          <p:nvPr>
            <p:ph type="title"/>
          </p:nvPr>
        </p:nvSpPr>
        <p:spPr>
          <a:xfrm>
            <a:off x="2562225" y="518540"/>
            <a:ext cx="5259070" cy="330835"/>
          </a:xfrm>
          <a:prstGeom prst="rect">
            <a:avLst/>
          </a:prstGeom>
        </p:spPr>
        <p:txBody>
          <a:bodyPr vert="horz" wrap="square" lIns="0" tIns="13335" rIns="0" bIns="0" rtlCol="0">
            <a:spAutoFit/>
          </a:bodyPr>
          <a:lstStyle/>
          <a:p>
            <a:pPr marL="12700">
              <a:lnSpc>
                <a:spcPct val="100000"/>
              </a:lnSpc>
              <a:spcBef>
                <a:spcPts val="105"/>
              </a:spcBef>
            </a:pPr>
            <a:r>
              <a:rPr sz="2000" dirty="0"/>
              <a:t>Present EMRP </a:t>
            </a:r>
            <a:r>
              <a:rPr sz="2000" spc="-5" dirty="0"/>
              <a:t>Division </a:t>
            </a:r>
            <a:r>
              <a:rPr sz="2000" dirty="0"/>
              <a:t>officers</a:t>
            </a:r>
            <a:r>
              <a:rPr sz="2000" spc="-114" dirty="0"/>
              <a:t> </a:t>
            </a:r>
            <a:r>
              <a:rPr sz="2000" dirty="0"/>
              <a:t>(2019-2020)</a:t>
            </a:r>
            <a:endParaRPr sz="2000"/>
          </a:p>
        </p:txBody>
      </p:sp>
      <p:sp>
        <p:nvSpPr>
          <p:cNvPr id="8" name="object 8"/>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33019" y="5962599"/>
            <a:ext cx="301561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ECS= Early Career</a:t>
            </a:r>
            <a:r>
              <a:rPr sz="1800" dirty="0">
                <a:latin typeface="Arial"/>
                <a:cs typeface="Arial"/>
              </a:rPr>
              <a:t> </a:t>
            </a:r>
            <a:r>
              <a:rPr sz="1800" spc="-5" dirty="0">
                <a:latin typeface="Arial"/>
                <a:cs typeface="Arial"/>
              </a:rPr>
              <a:t>Scientists</a:t>
            </a:r>
            <a:endParaRPr sz="1800">
              <a:latin typeface="Arial"/>
              <a:cs typeface="Arial"/>
            </a:endParaRPr>
          </a:p>
        </p:txBody>
      </p:sp>
      <p:sp>
        <p:nvSpPr>
          <p:cNvPr id="10" name="object 10"/>
          <p:cNvSpPr/>
          <p:nvPr/>
        </p:nvSpPr>
        <p:spPr>
          <a:xfrm>
            <a:off x="0" y="2674873"/>
            <a:ext cx="5264150" cy="533400"/>
          </a:xfrm>
          <a:custGeom>
            <a:avLst/>
            <a:gdLst/>
            <a:ahLst/>
            <a:cxnLst/>
            <a:rect l="l" t="t" r="r" b="b"/>
            <a:pathLst>
              <a:path w="5264150" h="533400">
                <a:moveTo>
                  <a:pt x="0" y="533400"/>
                </a:moveTo>
                <a:lnTo>
                  <a:pt x="5264150" y="533400"/>
                </a:lnTo>
                <a:lnTo>
                  <a:pt x="5264150" y="0"/>
                </a:lnTo>
                <a:lnTo>
                  <a:pt x="0" y="0"/>
                </a:lnTo>
                <a:lnTo>
                  <a:pt x="0" y="533400"/>
                </a:lnTo>
                <a:close/>
              </a:path>
            </a:pathLst>
          </a:custGeom>
          <a:solidFill>
            <a:srgbClr val="0099FF"/>
          </a:solidFill>
        </p:spPr>
        <p:txBody>
          <a:bodyPr wrap="square" lIns="0" tIns="0" rIns="0" bIns="0" rtlCol="0"/>
          <a:lstStyle/>
          <a:p>
            <a:endParaRPr/>
          </a:p>
        </p:txBody>
      </p:sp>
      <p:sp>
        <p:nvSpPr>
          <p:cNvPr id="11" name="object 11"/>
          <p:cNvSpPr/>
          <p:nvPr/>
        </p:nvSpPr>
        <p:spPr>
          <a:xfrm>
            <a:off x="5264150" y="2674873"/>
            <a:ext cx="3869054" cy="533400"/>
          </a:xfrm>
          <a:custGeom>
            <a:avLst/>
            <a:gdLst/>
            <a:ahLst/>
            <a:cxnLst/>
            <a:rect l="l" t="t" r="r" b="b"/>
            <a:pathLst>
              <a:path w="3869054" h="533400">
                <a:moveTo>
                  <a:pt x="0" y="533400"/>
                </a:moveTo>
                <a:lnTo>
                  <a:pt x="3868801" y="533400"/>
                </a:lnTo>
                <a:lnTo>
                  <a:pt x="3868801" y="0"/>
                </a:lnTo>
                <a:lnTo>
                  <a:pt x="0" y="0"/>
                </a:lnTo>
                <a:lnTo>
                  <a:pt x="0" y="533400"/>
                </a:lnTo>
                <a:close/>
              </a:path>
            </a:pathLst>
          </a:custGeom>
          <a:solidFill>
            <a:srgbClr val="0099FF"/>
          </a:solidFill>
        </p:spPr>
        <p:txBody>
          <a:bodyPr wrap="square" lIns="0" tIns="0" rIns="0" bIns="0" rtlCol="0"/>
          <a:lstStyle/>
          <a:p>
            <a:endParaRPr/>
          </a:p>
        </p:txBody>
      </p:sp>
      <p:sp>
        <p:nvSpPr>
          <p:cNvPr id="12" name="object 12"/>
          <p:cNvSpPr/>
          <p:nvPr/>
        </p:nvSpPr>
        <p:spPr>
          <a:xfrm>
            <a:off x="0" y="3208337"/>
            <a:ext cx="5264150" cy="535305"/>
          </a:xfrm>
          <a:custGeom>
            <a:avLst/>
            <a:gdLst/>
            <a:ahLst/>
            <a:cxnLst/>
            <a:rect l="l" t="t" r="r" b="b"/>
            <a:pathLst>
              <a:path w="5264150" h="535304">
                <a:moveTo>
                  <a:pt x="0" y="534987"/>
                </a:moveTo>
                <a:lnTo>
                  <a:pt x="5264150" y="534987"/>
                </a:lnTo>
                <a:lnTo>
                  <a:pt x="5264150" y="0"/>
                </a:lnTo>
                <a:lnTo>
                  <a:pt x="0" y="0"/>
                </a:lnTo>
                <a:lnTo>
                  <a:pt x="0" y="534987"/>
                </a:lnTo>
                <a:close/>
              </a:path>
            </a:pathLst>
          </a:custGeom>
          <a:solidFill>
            <a:srgbClr val="99CCFF"/>
          </a:solidFill>
        </p:spPr>
        <p:txBody>
          <a:bodyPr wrap="square" lIns="0" tIns="0" rIns="0" bIns="0" rtlCol="0"/>
          <a:lstStyle/>
          <a:p>
            <a:endParaRPr/>
          </a:p>
        </p:txBody>
      </p:sp>
      <p:sp>
        <p:nvSpPr>
          <p:cNvPr id="13" name="object 13"/>
          <p:cNvSpPr/>
          <p:nvPr/>
        </p:nvSpPr>
        <p:spPr>
          <a:xfrm>
            <a:off x="5264150" y="3208337"/>
            <a:ext cx="3869054" cy="535305"/>
          </a:xfrm>
          <a:custGeom>
            <a:avLst/>
            <a:gdLst/>
            <a:ahLst/>
            <a:cxnLst/>
            <a:rect l="l" t="t" r="r" b="b"/>
            <a:pathLst>
              <a:path w="3869054" h="535304">
                <a:moveTo>
                  <a:pt x="0" y="534987"/>
                </a:moveTo>
                <a:lnTo>
                  <a:pt x="3868801" y="534987"/>
                </a:lnTo>
                <a:lnTo>
                  <a:pt x="3868801" y="0"/>
                </a:lnTo>
                <a:lnTo>
                  <a:pt x="0" y="0"/>
                </a:lnTo>
                <a:lnTo>
                  <a:pt x="0" y="534987"/>
                </a:lnTo>
                <a:close/>
              </a:path>
            </a:pathLst>
          </a:custGeom>
          <a:solidFill>
            <a:srgbClr val="99CCFF"/>
          </a:solidFill>
        </p:spPr>
        <p:txBody>
          <a:bodyPr wrap="square" lIns="0" tIns="0" rIns="0" bIns="0" rtlCol="0"/>
          <a:lstStyle/>
          <a:p>
            <a:endParaRPr/>
          </a:p>
        </p:txBody>
      </p:sp>
      <p:sp>
        <p:nvSpPr>
          <p:cNvPr id="14" name="object 14"/>
          <p:cNvSpPr/>
          <p:nvPr/>
        </p:nvSpPr>
        <p:spPr>
          <a:xfrm>
            <a:off x="0" y="3743261"/>
            <a:ext cx="5264150" cy="535305"/>
          </a:xfrm>
          <a:custGeom>
            <a:avLst/>
            <a:gdLst/>
            <a:ahLst/>
            <a:cxnLst/>
            <a:rect l="l" t="t" r="r" b="b"/>
            <a:pathLst>
              <a:path w="5264150" h="535304">
                <a:moveTo>
                  <a:pt x="0" y="534987"/>
                </a:moveTo>
                <a:lnTo>
                  <a:pt x="5264150" y="534987"/>
                </a:lnTo>
                <a:lnTo>
                  <a:pt x="5264150" y="0"/>
                </a:lnTo>
                <a:lnTo>
                  <a:pt x="0" y="0"/>
                </a:lnTo>
                <a:lnTo>
                  <a:pt x="0" y="534987"/>
                </a:lnTo>
                <a:close/>
              </a:path>
            </a:pathLst>
          </a:custGeom>
          <a:solidFill>
            <a:srgbClr val="0099FF"/>
          </a:solidFill>
        </p:spPr>
        <p:txBody>
          <a:bodyPr wrap="square" lIns="0" tIns="0" rIns="0" bIns="0" rtlCol="0"/>
          <a:lstStyle/>
          <a:p>
            <a:endParaRPr/>
          </a:p>
        </p:txBody>
      </p:sp>
      <p:sp>
        <p:nvSpPr>
          <p:cNvPr id="15" name="object 15"/>
          <p:cNvSpPr/>
          <p:nvPr/>
        </p:nvSpPr>
        <p:spPr>
          <a:xfrm>
            <a:off x="5264150" y="3743261"/>
            <a:ext cx="3869054" cy="535305"/>
          </a:xfrm>
          <a:custGeom>
            <a:avLst/>
            <a:gdLst/>
            <a:ahLst/>
            <a:cxnLst/>
            <a:rect l="l" t="t" r="r" b="b"/>
            <a:pathLst>
              <a:path w="3869054" h="535304">
                <a:moveTo>
                  <a:pt x="0" y="534987"/>
                </a:moveTo>
                <a:lnTo>
                  <a:pt x="3868801" y="534987"/>
                </a:lnTo>
                <a:lnTo>
                  <a:pt x="3868801" y="0"/>
                </a:lnTo>
                <a:lnTo>
                  <a:pt x="0" y="0"/>
                </a:lnTo>
                <a:lnTo>
                  <a:pt x="0" y="534987"/>
                </a:lnTo>
                <a:close/>
              </a:path>
            </a:pathLst>
          </a:custGeom>
          <a:solidFill>
            <a:srgbClr val="0099FF"/>
          </a:solidFill>
        </p:spPr>
        <p:txBody>
          <a:bodyPr wrap="square" lIns="0" tIns="0" rIns="0" bIns="0" rtlCol="0"/>
          <a:lstStyle/>
          <a:p>
            <a:endParaRPr/>
          </a:p>
        </p:txBody>
      </p:sp>
      <p:sp>
        <p:nvSpPr>
          <p:cNvPr id="16" name="object 16"/>
          <p:cNvSpPr/>
          <p:nvPr/>
        </p:nvSpPr>
        <p:spPr>
          <a:xfrm>
            <a:off x="0" y="4278248"/>
            <a:ext cx="5264150" cy="533400"/>
          </a:xfrm>
          <a:custGeom>
            <a:avLst/>
            <a:gdLst/>
            <a:ahLst/>
            <a:cxnLst/>
            <a:rect l="l" t="t" r="r" b="b"/>
            <a:pathLst>
              <a:path w="5264150" h="533400">
                <a:moveTo>
                  <a:pt x="0" y="533400"/>
                </a:moveTo>
                <a:lnTo>
                  <a:pt x="5264150" y="533400"/>
                </a:lnTo>
                <a:lnTo>
                  <a:pt x="5264150" y="0"/>
                </a:lnTo>
                <a:lnTo>
                  <a:pt x="0" y="0"/>
                </a:lnTo>
                <a:lnTo>
                  <a:pt x="0" y="533400"/>
                </a:lnTo>
                <a:close/>
              </a:path>
            </a:pathLst>
          </a:custGeom>
          <a:solidFill>
            <a:srgbClr val="99CCFF"/>
          </a:solidFill>
        </p:spPr>
        <p:txBody>
          <a:bodyPr wrap="square" lIns="0" tIns="0" rIns="0" bIns="0" rtlCol="0"/>
          <a:lstStyle/>
          <a:p>
            <a:endParaRPr/>
          </a:p>
        </p:txBody>
      </p:sp>
      <p:sp>
        <p:nvSpPr>
          <p:cNvPr id="17" name="object 17"/>
          <p:cNvSpPr/>
          <p:nvPr/>
        </p:nvSpPr>
        <p:spPr>
          <a:xfrm>
            <a:off x="5264150" y="4278248"/>
            <a:ext cx="3869054" cy="533400"/>
          </a:xfrm>
          <a:custGeom>
            <a:avLst/>
            <a:gdLst/>
            <a:ahLst/>
            <a:cxnLst/>
            <a:rect l="l" t="t" r="r" b="b"/>
            <a:pathLst>
              <a:path w="3869054" h="533400">
                <a:moveTo>
                  <a:pt x="0" y="533400"/>
                </a:moveTo>
                <a:lnTo>
                  <a:pt x="3868801" y="533400"/>
                </a:lnTo>
                <a:lnTo>
                  <a:pt x="3868801" y="0"/>
                </a:lnTo>
                <a:lnTo>
                  <a:pt x="0" y="0"/>
                </a:lnTo>
                <a:lnTo>
                  <a:pt x="0" y="533400"/>
                </a:lnTo>
                <a:close/>
              </a:path>
            </a:pathLst>
          </a:custGeom>
          <a:solidFill>
            <a:srgbClr val="99CCFF"/>
          </a:solidFill>
        </p:spPr>
        <p:txBody>
          <a:bodyPr wrap="square" lIns="0" tIns="0" rIns="0" bIns="0" rtlCol="0"/>
          <a:lstStyle/>
          <a:p>
            <a:endParaRPr/>
          </a:p>
        </p:txBody>
      </p:sp>
      <p:sp>
        <p:nvSpPr>
          <p:cNvPr id="18" name="object 18"/>
          <p:cNvSpPr txBox="1"/>
          <p:nvPr/>
        </p:nvSpPr>
        <p:spPr>
          <a:xfrm>
            <a:off x="77215" y="2788412"/>
            <a:ext cx="2019935"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V</a:t>
            </a:r>
            <a:r>
              <a:rPr sz="2000" b="1" spc="-10" dirty="0">
                <a:latin typeface="Arial"/>
                <a:cs typeface="Arial"/>
              </a:rPr>
              <a:t>i</a:t>
            </a:r>
            <a:r>
              <a:rPr sz="2000" b="1" dirty="0">
                <a:latin typeface="Arial"/>
                <a:cs typeface="Arial"/>
              </a:rPr>
              <a:t>c</a:t>
            </a:r>
            <a:r>
              <a:rPr sz="2000" b="1" spc="5" dirty="0">
                <a:latin typeface="Arial"/>
                <a:cs typeface="Arial"/>
              </a:rPr>
              <a:t>e</a:t>
            </a:r>
            <a:r>
              <a:rPr sz="2000" b="1" dirty="0">
                <a:latin typeface="Arial"/>
                <a:cs typeface="Arial"/>
              </a:rPr>
              <a:t>-Presi</a:t>
            </a:r>
            <a:r>
              <a:rPr sz="2000" b="1" spc="-10" dirty="0">
                <a:latin typeface="Arial"/>
                <a:cs typeface="Arial"/>
              </a:rPr>
              <a:t>d</a:t>
            </a:r>
            <a:r>
              <a:rPr sz="2000" b="1" dirty="0">
                <a:latin typeface="Arial"/>
                <a:cs typeface="Arial"/>
              </a:rPr>
              <a:t>ent</a:t>
            </a:r>
            <a:r>
              <a:rPr sz="2000" b="1" spc="5" dirty="0">
                <a:latin typeface="Arial"/>
                <a:cs typeface="Arial"/>
              </a:rPr>
              <a:t>s</a:t>
            </a:r>
            <a:r>
              <a:rPr sz="2000" b="1" dirty="0">
                <a:latin typeface="Arial"/>
                <a:cs typeface="Arial"/>
              </a:rPr>
              <a:t>:</a:t>
            </a:r>
            <a:endParaRPr sz="2000">
              <a:latin typeface="Arial"/>
              <a:cs typeface="Arial"/>
            </a:endParaRPr>
          </a:p>
        </p:txBody>
      </p:sp>
      <p:sp>
        <p:nvSpPr>
          <p:cNvPr id="19" name="object 19"/>
          <p:cNvSpPr txBox="1"/>
          <p:nvPr/>
        </p:nvSpPr>
        <p:spPr>
          <a:xfrm>
            <a:off x="2696082" y="2788412"/>
            <a:ext cx="1042669"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Eric</a:t>
            </a:r>
            <a:r>
              <a:rPr sz="2000" spc="-90" dirty="0">
                <a:latin typeface="Arial"/>
                <a:cs typeface="Arial"/>
              </a:rPr>
              <a:t> </a:t>
            </a:r>
            <a:r>
              <a:rPr sz="2000" dirty="0">
                <a:latin typeface="Arial"/>
                <a:cs typeface="Arial"/>
              </a:rPr>
              <a:t>Font</a:t>
            </a:r>
            <a:endParaRPr sz="2000">
              <a:latin typeface="Arial"/>
              <a:cs typeface="Arial"/>
            </a:endParaRPr>
          </a:p>
        </p:txBody>
      </p:sp>
      <p:sp>
        <p:nvSpPr>
          <p:cNvPr id="20" name="object 20"/>
          <p:cNvSpPr txBox="1"/>
          <p:nvPr/>
        </p:nvSpPr>
        <p:spPr>
          <a:xfrm>
            <a:off x="5342382" y="2783205"/>
            <a:ext cx="2611755" cy="330835"/>
          </a:xfrm>
          <a:prstGeom prst="rect">
            <a:avLst/>
          </a:prstGeom>
        </p:spPr>
        <p:txBody>
          <a:bodyPr vert="horz" wrap="square" lIns="0" tIns="13335" rIns="0" bIns="0" rtlCol="0">
            <a:spAutoFit/>
          </a:bodyPr>
          <a:lstStyle/>
          <a:p>
            <a:pPr marL="12700">
              <a:lnSpc>
                <a:spcPct val="100000"/>
              </a:lnSpc>
              <a:spcBef>
                <a:spcPts val="105"/>
              </a:spcBef>
            </a:pPr>
            <a:r>
              <a:rPr sz="2000" spc="-5" dirty="0">
                <a:latin typeface="Arial"/>
                <a:cs typeface="Arial"/>
              </a:rPr>
              <a:t>Univ. </a:t>
            </a:r>
            <a:r>
              <a:rPr sz="2000" dirty="0">
                <a:latin typeface="Arial"/>
                <a:cs typeface="Arial"/>
              </a:rPr>
              <a:t>Lisbon</a:t>
            </a:r>
            <a:r>
              <a:rPr sz="2000" spc="-65" dirty="0">
                <a:latin typeface="Arial"/>
                <a:cs typeface="Arial"/>
              </a:rPr>
              <a:t> </a:t>
            </a:r>
            <a:r>
              <a:rPr sz="2000" dirty="0">
                <a:latin typeface="Arial"/>
                <a:cs typeface="Arial"/>
              </a:rPr>
              <a:t>(Portugal)</a:t>
            </a:r>
            <a:endParaRPr sz="2000">
              <a:latin typeface="Arial"/>
              <a:cs typeface="Arial"/>
            </a:endParaRPr>
          </a:p>
        </p:txBody>
      </p:sp>
      <p:sp>
        <p:nvSpPr>
          <p:cNvPr id="21" name="object 21"/>
          <p:cNvSpPr txBox="1"/>
          <p:nvPr/>
        </p:nvSpPr>
        <p:spPr>
          <a:xfrm>
            <a:off x="2732658" y="3343402"/>
            <a:ext cx="211899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Sergio</a:t>
            </a:r>
            <a:r>
              <a:rPr sz="2000" spc="-75" dirty="0">
                <a:latin typeface="Arial"/>
                <a:cs typeface="Arial"/>
              </a:rPr>
              <a:t> </a:t>
            </a:r>
            <a:r>
              <a:rPr sz="2000" dirty="0">
                <a:latin typeface="Arial"/>
                <a:cs typeface="Arial"/>
              </a:rPr>
              <a:t>Vinciguerra</a:t>
            </a:r>
            <a:endParaRPr sz="2000">
              <a:latin typeface="Arial"/>
              <a:cs typeface="Arial"/>
            </a:endParaRPr>
          </a:p>
        </p:txBody>
      </p:sp>
      <p:sp>
        <p:nvSpPr>
          <p:cNvPr id="22" name="object 22"/>
          <p:cNvSpPr txBox="1"/>
          <p:nvPr/>
        </p:nvSpPr>
        <p:spPr>
          <a:xfrm>
            <a:off x="5342382" y="3299586"/>
            <a:ext cx="2239010" cy="330835"/>
          </a:xfrm>
          <a:prstGeom prst="rect">
            <a:avLst/>
          </a:prstGeom>
        </p:spPr>
        <p:txBody>
          <a:bodyPr vert="horz" wrap="square" lIns="0" tIns="13335" rIns="0" bIns="0" rtlCol="0">
            <a:spAutoFit/>
          </a:bodyPr>
          <a:lstStyle/>
          <a:p>
            <a:pPr marL="12700">
              <a:lnSpc>
                <a:spcPct val="100000"/>
              </a:lnSpc>
              <a:spcBef>
                <a:spcPts val="105"/>
              </a:spcBef>
            </a:pPr>
            <a:r>
              <a:rPr sz="2000" spc="-5" dirty="0">
                <a:latin typeface="Arial"/>
                <a:cs typeface="Arial"/>
              </a:rPr>
              <a:t>Univ. </a:t>
            </a:r>
            <a:r>
              <a:rPr sz="2000" dirty="0">
                <a:latin typeface="Arial"/>
                <a:cs typeface="Arial"/>
              </a:rPr>
              <a:t>of Turin</a:t>
            </a:r>
            <a:r>
              <a:rPr sz="2000" spc="-105" dirty="0">
                <a:latin typeface="Arial"/>
                <a:cs typeface="Arial"/>
              </a:rPr>
              <a:t> </a:t>
            </a:r>
            <a:r>
              <a:rPr sz="2000" dirty="0">
                <a:latin typeface="Arial"/>
                <a:cs typeface="Arial"/>
              </a:rPr>
              <a:t>(Italy)</a:t>
            </a:r>
            <a:endParaRPr sz="2000">
              <a:latin typeface="Arial"/>
              <a:cs typeface="Arial"/>
            </a:endParaRPr>
          </a:p>
        </p:txBody>
      </p:sp>
      <p:sp>
        <p:nvSpPr>
          <p:cNvPr id="23" name="object 23"/>
          <p:cNvSpPr txBox="1"/>
          <p:nvPr/>
        </p:nvSpPr>
        <p:spPr>
          <a:xfrm>
            <a:off x="5342382" y="3852798"/>
            <a:ext cx="1651000"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NOA</a:t>
            </a:r>
            <a:r>
              <a:rPr sz="2000" spc="-80" dirty="0">
                <a:latin typeface="Arial"/>
                <a:cs typeface="Arial"/>
              </a:rPr>
              <a:t> </a:t>
            </a:r>
            <a:r>
              <a:rPr sz="2000" dirty="0">
                <a:latin typeface="Arial"/>
                <a:cs typeface="Arial"/>
              </a:rPr>
              <a:t>(Greece)</a:t>
            </a:r>
            <a:endParaRPr sz="2000">
              <a:latin typeface="Arial"/>
              <a:cs typeface="Arial"/>
            </a:endParaRPr>
          </a:p>
        </p:txBody>
      </p:sp>
      <p:sp>
        <p:nvSpPr>
          <p:cNvPr id="24" name="object 24"/>
          <p:cNvSpPr/>
          <p:nvPr/>
        </p:nvSpPr>
        <p:spPr>
          <a:xfrm>
            <a:off x="0" y="2122423"/>
            <a:ext cx="5250180" cy="533400"/>
          </a:xfrm>
          <a:custGeom>
            <a:avLst/>
            <a:gdLst/>
            <a:ahLst/>
            <a:cxnLst/>
            <a:rect l="l" t="t" r="r" b="b"/>
            <a:pathLst>
              <a:path w="5250180" h="533400">
                <a:moveTo>
                  <a:pt x="0" y="533400"/>
                </a:moveTo>
                <a:lnTo>
                  <a:pt x="5249862" y="533400"/>
                </a:lnTo>
                <a:lnTo>
                  <a:pt x="5249862" y="0"/>
                </a:lnTo>
                <a:lnTo>
                  <a:pt x="0" y="0"/>
                </a:lnTo>
                <a:lnTo>
                  <a:pt x="0" y="533400"/>
                </a:lnTo>
                <a:close/>
              </a:path>
            </a:pathLst>
          </a:custGeom>
          <a:solidFill>
            <a:srgbClr val="99CCFF"/>
          </a:solidFill>
        </p:spPr>
        <p:txBody>
          <a:bodyPr wrap="square" lIns="0" tIns="0" rIns="0" bIns="0" rtlCol="0"/>
          <a:lstStyle/>
          <a:p>
            <a:endParaRPr/>
          </a:p>
        </p:txBody>
      </p:sp>
      <p:sp>
        <p:nvSpPr>
          <p:cNvPr id="25" name="object 25"/>
          <p:cNvSpPr/>
          <p:nvPr/>
        </p:nvSpPr>
        <p:spPr>
          <a:xfrm>
            <a:off x="5249798" y="2122423"/>
            <a:ext cx="3869054" cy="533400"/>
          </a:xfrm>
          <a:custGeom>
            <a:avLst/>
            <a:gdLst/>
            <a:ahLst/>
            <a:cxnLst/>
            <a:rect l="l" t="t" r="r" b="b"/>
            <a:pathLst>
              <a:path w="3869054" h="533400">
                <a:moveTo>
                  <a:pt x="0" y="533400"/>
                </a:moveTo>
                <a:lnTo>
                  <a:pt x="3868801" y="533400"/>
                </a:lnTo>
                <a:lnTo>
                  <a:pt x="3868801" y="0"/>
                </a:lnTo>
                <a:lnTo>
                  <a:pt x="0" y="0"/>
                </a:lnTo>
                <a:lnTo>
                  <a:pt x="0" y="533400"/>
                </a:lnTo>
                <a:close/>
              </a:path>
            </a:pathLst>
          </a:custGeom>
          <a:solidFill>
            <a:srgbClr val="99CCFF"/>
          </a:solidFill>
        </p:spPr>
        <p:txBody>
          <a:bodyPr wrap="square" lIns="0" tIns="0" rIns="0" bIns="0" rtlCol="0"/>
          <a:lstStyle/>
          <a:p>
            <a:endParaRPr/>
          </a:p>
        </p:txBody>
      </p:sp>
      <p:sp>
        <p:nvSpPr>
          <p:cNvPr id="26" name="object 26"/>
          <p:cNvSpPr txBox="1"/>
          <p:nvPr/>
        </p:nvSpPr>
        <p:spPr>
          <a:xfrm>
            <a:off x="77215" y="3857625"/>
            <a:ext cx="4400550" cy="1397819"/>
          </a:xfrm>
          <a:prstGeom prst="rect">
            <a:avLst/>
          </a:prstGeom>
        </p:spPr>
        <p:txBody>
          <a:bodyPr vert="horz" wrap="square" lIns="0" tIns="12700" rIns="0" bIns="0" rtlCol="0">
            <a:spAutoFit/>
          </a:bodyPr>
          <a:lstStyle/>
          <a:p>
            <a:pPr marL="12700">
              <a:lnSpc>
                <a:spcPct val="100000"/>
              </a:lnSpc>
              <a:spcBef>
                <a:spcPts val="100"/>
              </a:spcBef>
              <a:tabLst>
                <a:tab pos="2651125" algn="l"/>
              </a:tabLst>
            </a:pPr>
            <a:r>
              <a:rPr sz="2000" b="1" spc="-5" dirty="0">
                <a:latin typeface="Arial"/>
                <a:cs typeface="Arial"/>
              </a:rPr>
              <a:t>Secretary:	</a:t>
            </a:r>
            <a:r>
              <a:rPr sz="2000" dirty="0">
                <a:latin typeface="Arial"/>
                <a:cs typeface="Arial"/>
              </a:rPr>
              <a:t>George</a:t>
            </a:r>
            <a:r>
              <a:rPr sz="2000" spc="-95" dirty="0">
                <a:latin typeface="Arial"/>
                <a:cs typeface="Arial"/>
              </a:rPr>
              <a:t> </a:t>
            </a:r>
            <a:r>
              <a:rPr sz="2000" dirty="0">
                <a:latin typeface="Arial"/>
                <a:cs typeface="Arial"/>
              </a:rPr>
              <a:t>Balasis</a:t>
            </a:r>
          </a:p>
          <a:p>
            <a:pPr marL="12700">
              <a:lnSpc>
                <a:spcPct val="100000"/>
              </a:lnSpc>
              <a:spcBef>
                <a:spcPts val="1805"/>
              </a:spcBef>
              <a:tabLst>
                <a:tab pos="2651125" algn="l"/>
              </a:tabLst>
            </a:pPr>
            <a:r>
              <a:rPr sz="2000" b="1" dirty="0">
                <a:latin typeface="Arial"/>
                <a:cs typeface="Arial"/>
              </a:rPr>
              <a:t>ECS Representative:	</a:t>
            </a:r>
            <a:r>
              <a:rPr sz="2000" spc="-5" dirty="0">
                <a:latin typeface="Arial"/>
                <a:cs typeface="Arial"/>
              </a:rPr>
              <a:t>Anita </a:t>
            </a:r>
            <a:r>
              <a:rPr sz="2000" dirty="0">
                <a:latin typeface="Arial"/>
                <a:cs typeface="Arial"/>
              </a:rPr>
              <a:t>Di</a:t>
            </a:r>
            <a:r>
              <a:rPr sz="2000" spc="-50" dirty="0">
                <a:latin typeface="Arial"/>
                <a:cs typeface="Arial"/>
              </a:rPr>
              <a:t> </a:t>
            </a:r>
            <a:r>
              <a:rPr sz="2000" dirty="0">
                <a:latin typeface="Arial"/>
                <a:cs typeface="Arial"/>
              </a:rPr>
              <a:t>Chiara</a:t>
            </a:r>
            <a:endParaRPr lang="en-US" sz="2000" dirty="0">
              <a:latin typeface="Arial"/>
              <a:cs typeface="Arial"/>
            </a:endParaRPr>
          </a:p>
          <a:p>
            <a:pPr marL="12700">
              <a:lnSpc>
                <a:spcPct val="100000"/>
              </a:lnSpc>
              <a:spcBef>
                <a:spcPts val="1805"/>
              </a:spcBef>
              <a:tabLst>
                <a:tab pos="2651125" algn="l"/>
              </a:tabLst>
            </a:pPr>
            <a:r>
              <a:rPr lang="en-US" sz="2000" dirty="0">
                <a:latin typeface="Arial"/>
                <a:cs typeface="Arial"/>
              </a:rPr>
              <a:t>	</a:t>
            </a:r>
            <a:endParaRPr sz="2000" dirty="0">
              <a:latin typeface="Arial"/>
              <a:cs typeface="Arial"/>
            </a:endParaRPr>
          </a:p>
        </p:txBody>
      </p:sp>
      <p:sp>
        <p:nvSpPr>
          <p:cNvPr id="27" name="object 27"/>
          <p:cNvSpPr txBox="1"/>
          <p:nvPr/>
        </p:nvSpPr>
        <p:spPr>
          <a:xfrm>
            <a:off x="5403405" y="4391101"/>
            <a:ext cx="2364105" cy="331470"/>
          </a:xfrm>
          <a:prstGeom prst="rect">
            <a:avLst/>
          </a:prstGeom>
        </p:spPr>
        <p:txBody>
          <a:bodyPr vert="horz" wrap="square" lIns="0" tIns="13335" rIns="0" bIns="0" rtlCol="0">
            <a:spAutoFit/>
          </a:bodyPr>
          <a:lstStyle/>
          <a:p>
            <a:pPr marL="12700">
              <a:lnSpc>
                <a:spcPct val="100000"/>
              </a:lnSpc>
              <a:spcBef>
                <a:spcPts val="105"/>
              </a:spcBef>
            </a:pPr>
            <a:r>
              <a:rPr lang="en-US" sz="2000" dirty="0">
                <a:latin typeface="Arial"/>
                <a:cs typeface="Arial"/>
              </a:rPr>
              <a:t>INGV (Italy) and SIO</a:t>
            </a:r>
            <a:endParaRPr sz="2000" dirty="0">
              <a:latin typeface="Arial"/>
              <a:cs typeface="Arial"/>
            </a:endParaRPr>
          </a:p>
        </p:txBody>
      </p:sp>
      <p:sp>
        <p:nvSpPr>
          <p:cNvPr id="39" name="Rettangolo 38">
            <a:extLst>
              <a:ext uri="{FF2B5EF4-FFF2-40B4-BE49-F238E27FC236}">
                <a16:creationId xmlns:a16="http://schemas.microsoft.com/office/drawing/2014/main" id="{4D7D64B0-A58F-D94D-9363-07B346514A05}"/>
              </a:ext>
            </a:extLst>
          </p:cNvPr>
          <p:cNvSpPr/>
          <p:nvPr/>
        </p:nvSpPr>
        <p:spPr>
          <a:xfrm>
            <a:off x="8382000" y="1371600"/>
            <a:ext cx="762000" cy="3581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0" name="Immagine 39">
            <a:extLst>
              <a:ext uri="{FF2B5EF4-FFF2-40B4-BE49-F238E27FC236}">
                <a16:creationId xmlns:a16="http://schemas.microsoft.com/office/drawing/2014/main" id="{6079F5F0-A0DA-4847-A307-FD88A73D8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523" y="3200400"/>
            <a:ext cx="462175" cy="585422"/>
          </a:xfrm>
          <a:prstGeom prst="rect">
            <a:avLst/>
          </a:prstGeom>
        </p:spPr>
      </p:pic>
      <p:pic>
        <p:nvPicPr>
          <p:cNvPr id="41" name="Immagine 40">
            <a:extLst>
              <a:ext uri="{FF2B5EF4-FFF2-40B4-BE49-F238E27FC236}">
                <a16:creationId xmlns:a16="http://schemas.microsoft.com/office/drawing/2014/main" id="{F5D76418-45C8-7743-9861-E9285358E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1450001"/>
            <a:ext cx="528498" cy="607773"/>
          </a:xfrm>
          <a:prstGeom prst="rect">
            <a:avLst/>
          </a:prstGeom>
        </p:spPr>
      </p:pic>
      <p:pic>
        <p:nvPicPr>
          <p:cNvPr id="42" name="Immagine 41">
            <a:extLst>
              <a:ext uri="{FF2B5EF4-FFF2-40B4-BE49-F238E27FC236}">
                <a16:creationId xmlns:a16="http://schemas.microsoft.com/office/drawing/2014/main" id="{75AB1CD9-1586-BB48-9AC1-FD9CF79CA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4523" y="2691472"/>
            <a:ext cx="462175" cy="498957"/>
          </a:xfrm>
          <a:prstGeom prst="rect">
            <a:avLst/>
          </a:prstGeom>
        </p:spPr>
      </p:pic>
      <p:pic>
        <p:nvPicPr>
          <p:cNvPr id="43" name="Immagine 42">
            <a:extLst>
              <a:ext uri="{FF2B5EF4-FFF2-40B4-BE49-F238E27FC236}">
                <a16:creationId xmlns:a16="http://schemas.microsoft.com/office/drawing/2014/main" id="{9FAF93DE-5067-A940-86AC-2634BC3D60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4987" y="3734812"/>
            <a:ext cx="461711" cy="566806"/>
          </a:xfrm>
          <a:prstGeom prst="rect">
            <a:avLst/>
          </a:prstGeom>
        </p:spPr>
      </p:pic>
      <p:pic>
        <p:nvPicPr>
          <p:cNvPr id="44" name="Immagine 43">
            <a:extLst>
              <a:ext uri="{FF2B5EF4-FFF2-40B4-BE49-F238E27FC236}">
                <a16:creationId xmlns:a16="http://schemas.microsoft.com/office/drawing/2014/main" id="{51AF6B26-23FB-E840-8228-F79249AFA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1663" y="4297083"/>
            <a:ext cx="519101" cy="51910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b="1" dirty="0">
                <a:solidFill>
                  <a:srgbClr val="FF0000"/>
                </a:solidFill>
                <a:latin typeface="Arial"/>
                <a:cs typeface="Arial"/>
              </a:rPr>
              <a:t>Early Career Scientists</a:t>
            </a:r>
            <a:r>
              <a:rPr sz="2000" b="1" spc="-175" dirty="0">
                <a:solidFill>
                  <a:srgbClr val="FF0000"/>
                </a:solidFill>
                <a:latin typeface="Arial"/>
                <a:cs typeface="Arial"/>
              </a:rPr>
              <a:t> </a:t>
            </a:r>
            <a:r>
              <a:rPr sz="2000" b="1" spc="-5" dirty="0">
                <a:solidFill>
                  <a:srgbClr val="FF0000"/>
                </a:solidFill>
                <a:latin typeface="Arial"/>
                <a:cs typeface="Arial"/>
              </a:rPr>
              <a:t>Activities</a:t>
            </a:r>
            <a:endParaRPr sz="2000" b="1" dirty="0">
              <a:solidFill>
                <a:srgbClr val="FF0000"/>
              </a:solidFill>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275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3400" y="1480384"/>
            <a:ext cx="7467600" cy="2067233"/>
          </a:xfrm>
          <a:prstGeom prst="rect">
            <a:avLst/>
          </a:prstGeom>
        </p:spPr>
        <p:txBody>
          <a:bodyPr vert="horz" wrap="square" lIns="0" tIns="12700" rIns="0" bIns="0" rtlCol="0">
            <a:spAutoFit/>
          </a:bodyPr>
          <a:lstStyle/>
          <a:p>
            <a:pPr marL="297815" indent="-285750">
              <a:lnSpc>
                <a:spcPct val="100000"/>
              </a:lnSpc>
              <a:spcBef>
                <a:spcPts val="100"/>
              </a:spcBef>
              <a:buFont typeface="Arial" panose="020B0604020202020204" pitchFamily="34" charset="0"/>
              <a:buChar char="•"/>
              <a:tabLst>
                <a:tab pos="270510" algn="l"/>
              </a:tabLst>
            </a:pPr>
            <a:r>
              <a:rPr lang="en-US" sz="1500" spc="-5" dirty="0">
                <a:latin typeface="Arial" panose="020B0604020202020204" pitchFamily="34" charset="0"/>
                <a:cs typeface="Arial" panose="020B0604020202020204" pitchFamily="34" charset="0"/>
              </a:rPr>
              <a:t>Dr. </a:t>
            </a:r>
            <a:r>
              <a:rPr sz="1500" spc="-5" dirty="0">
                <a:latin typeface="Arial" panose="020B0604020202020204" pitchFamily="34" charset="0"/>
                <a:cs typeface="Arial" panose="020B0604020202020204" pitchFamily="34" charset="0"/>
              </a:rPr>
              <a:t>Anita</a:t>
            </a:r>
            <a:r>
              <a:rPr lang="en-US" sz="1500" spc="-5" dirty="0">
                <a:latin typeface="Arial" panose="020B0604020202020204" pitchFamily="34" charset="0"/>
                <a:cs typeface="Arial" panose="020B0604020202020204" pitchFamily="34" charset="0"/>
              </a:rPr>
              <a:t> Di Chiara (</a:t>
            </a:r>
            <a:r>
              <a:rPr sz="1500" spc="-5" dirty="0">
                <a:latin typeface="Arial" panose="020B0604020202020204" pitchFamily="34" charset="0"/>
                <a:cs typeface="Arial" panose="020B0604020202020204" pitchFamily="34" charset="0"/>
              </a:rPr>
              <a:t>current </a:t>
            </a:r>
            <a:r>
              <a:rPr sz="1500" spc="-10" dirty="0">
                <a:latin typeface="Arial" panose="020B0604020202020204" pitchFamily="34" charset="0"/>
                <a:cs typeface="Arial" panose="020B0604020202020204" pitchFamily="34" charset="0"/>
              </a:rPr>
              <a:t>Early</a:t>
            </a:r>
            <a:r>
              <a:rPr sz="1500" spc="65" dirty="0">
                <a:latin typeface="Arial" panose="020B0604020202020204" pitchFamily="34" charset="0"/>
                <a:cs typeface="Arial" panose="020B0604020202020204" pitchFamily="34" charset="0"/>
              </a:rPr>
              <a:t> </a:t>
            </a:r>
            <a:r>
              <a:rPr sz="1500" spc="-5" dirty="0">
                <a:latin typeface="Arial" panose="020B0604020202020204" pitchFamily="34" charset="0"/>
                <a:cs typeface="Arial" panose="020B0604020202020204" pitchFamily="34" charset="0"/>
              </a:rPr>
              <a:t>Career</a:t>
            </a:r>
            <a:r>
              <a:rPr lang="en-US" sz="1500" dirty="0">
                <a:latin typeface="Arial" panose="020B0604020202020204" pitchFamily="34" charset="0"/>
                <a:cs typeface="Arial" panose="020B0604020202020204" pitchFamily="34" charset="0"/>
              </a:rPr>
              <a:t> </a:t>
            </a:r>
            <a:r>
              <a:rPr sz="1500" spc="-10" dirty="0">
                <a:latin typeface="Arial" panose="020B0604020202020204" pitchFamily="34" charset="0"/>
                <a:cs typeface="Arial" panose="020B0604020202020204" pitchFamily="34" charset="0"/>
              </a:rPr>
              <a:t>Scientists –ECS-</a:t>
            </a:r>
            <a:r>
              <a:rPr sz="1500" spc="55" dirty="0">
                <a:latin typeface="Arial" panose="020B0604020202020204" pitchFamily="34" charset="0"/>
                <a:cs typeface="Arial" panose="020B0604020202020204" pitchFamily="34" charset="0"/>
              </a:rPr>
              <a:t> </a:t>
            </a:r>
            <a:r>
              <a:rPr sz="1500" spc="-10" dirty="0">
                <a:latin typeface="Arial" panose="020B0604020202020204" pitchFamily="34" charset="0"/>
                <a:cs typeface="Arial" panose="020B0604020202020204" pitchFamily="34" charset="0"/>
              </a:rPr>
              <a:t>Representative)</a:t>
            </a:r>
            <a:endParaRPr sz="1500" dirty="0">
              <a:latin typeface="Arial" panose="020B0604020202020204" pitchFamily="34" charset="0"/>
              <a:cs typeface="Arial" panose="020B0604020202020204" pitchFamily="34" charset="0"/>
            </a:endParaRPr>
          </a:p>
          <a:p>
            <a:pPr marL="285750" indent="-285750">
              <a:lnSpc>
                <a:spcPct val="100000"/>
              </a:lnSpc>
              <a:spcBef>
                <a:spcPts val="35"/>
              </a:spcBef>
              <a:buFont typeface="Arial" panose="020B0604020202020204" pitchFamily="34" charset="0"/>
              <a:buChar char="•"/>
            </a:pPr>
            <a:endParaRPr lang="en-US" sz="1450" dirty="0">
              <a:latin typeface="Arial" panose="020B0604020202020204" pitchFamily="34" charset="0"/>
              <a:cs typeface="Arial" panose="020B0604020202020204" pitchFamily="34" charset="0"/>
            </a:endParaRPr>
          </a:p>
          <a:p>
            <a:pPr marL="297815" indent="-285750">
              <a:lnSpc>
                <a:spcPct val="100000"/>
              </a:lnSpc>
              <a:spcBef>
                <a:spcPts val="5"/>
              </a:spcBef>
              <a:buFont typeface="Arial" panose="020B0604020202020204" pitchFamily="34" charset="0"/>
              <a:buChar char="•"/>
              <a:tabLst>
                <a:tab pos="270510" algn="l"/>
              </a:tabLst>
            </a:pPr>
            <a:r>
              <a:rPr lang="en-US" sz="1500" b="1" spc="-20" dirty="0">
                <a:latin typeface="Arial" panose="020B0604020202020204" pitchFamily="34" charset="0"/>
                <a:cs typeface="Arial" panose="020B0604020202020204" pitchFamily="34" charset="0"/>
              </a:rPr>
              <a:t>If agreed</a:t>
            </a:r>
            <a:r>
              <a:rPr lang="en-US" sz="1500" spc="-20" dirty="0">
                <a:latin typeface="Arial" panose="020B0604020202020204" pitchFamily="34" charset="0"/>
                <a:cs typeface="Arial" panose="020B0604020202020204" pitchFamily="34" charset="0"/>
              </a:rPr>
              <a:t>, Dr. </a:t>
            </a:r>
            <a:r>
              <a:rPr lang="en-US" sz="1500" spc="-20" dirty="0" err="1">
                <a:latin typeface="Arial" panose="020B0604020202020204" pitchFamily="34" charset="0"/>
                <a:cs typeface="Arial" panose="020B0604020202020204" pitchFamily="34" charset="0"/>
              </a:rPr>
              <a:t>Saioa</a:t>
            </a:r>
            <a:r>
              <a:rPr lang="en-US" sz="1500" spc="-20" dirty="0">
                <a:latin typeface="Arial" panose="020B0604020202020204" pitchFamily="34" charset="0"/>
                <a:cs typeface="Arial" panose="020B0604020202020204" pitchFamily="34" charset="0"/>
              </a:rPr>
              <a:t> </a:t>
            </a:r>
            <a:r>
              <a:rPr lang="en-US" sz="1500" spc="-20" dirty="0" err="1">
                <a:latin typeface="Arial" panose="020B0604020202020204" pitchFamily="34" charset="0"/>
                <a:cs typeface="Arial" panose="020B0604020202020204" pitchFamily="34" charset="0"/>
              </a:rPr>
              <a:t>Arquero</a:t>
            </a:r>
            <a:r>
              <a:rPr lang="en-US" sz="1500" spc="-20" dirty="0">
                <a:latin typeface="Arial" panose="020B0604020202020204" pitchFamily="34" charset="0"/>
                <a:cs typeface="Arial" panose="020B0604020202020204" pitchFamily="34" charset="0"/>
              </a:rPr>
              <a:t> </a:t>
            </a:r>
            <a:r>
              <a:rPr lang="en-US" sz="1500" spc="-20" dirty="0" err="1">
                <a:latin typeface="Arial" panose="020B0604020202020204" pitchFamily="34" charset="0"/>
                <a:cs typeface="Arial" panose="020B0604020202020204" pitchFamily="34" charset="0"/>
              </a:rPr>
              <a:t>Campuzano</a:t>
            </a:r>
            <a:r>
              <a:rPr lang="en-US" sz="1500" spc="-20" dirty="0">
                <a:latin typeface="Arial" panose="020B0604020202020204" pitchFamily="34" charset="0"/>
                <a:cs typeface="Arial" panose="020B0604020202020204" pitchFamily="34" charset="0"/>
              </a:rPr>
              <a:t> will take over for 2020-2022</a:t>
            </a:r>
            <a:endParaRPr lang="en-US" sz="1500" dirty="0">
              <a:latin typeface="Arial" panose="020B0604020202020204" pitchFamily="34" charset="0"/>
              <a:cs typeface="Arial" panose="020B0604020202020204" pitchFamily="34" charset="0"/>
            </a:endParaRPr>
          </a:p>
          <a:p>
            <a:pPr marL="285750" indent="-285750">
              <a:lnSpc>
                <a:spcPct val="100000"/>
              </a:lnSpc>
              <a:spcBef>
                <a:spcPts val="40"/>
              </a:spcBef>
              <a:buFont typeface="Arial" panose="020B0604020202020204" pitchFamily="34" charset="0"/>
              <a:buChar char="•"/>
            </a:pPr>
            <a:endParaRPr sz="1450" dirty="0">
              <a:latin typeface="Arial" panose="020B0604020202020204" pitchFamily="34" charset="0"/>
              <a:cs typeface="Arial" panose="020B0604020202020204" pitchFamily="34" charset="0"/>
            </a:endParaRPr>
          </a:p>
          <a:p>
            <a:pPr marL="297815" indent="-285750">
              <a:lnSpc>
                <a:spcPct val="100000"/>
              </a:lnSpc>
              <a:buFont typeface="Arial" panose="020B0604020202020204" pitchFamily="34" charset="0"/>
              <a:buChar char="•"/>
              <a:tabLst>
                <a:tab pos="270510" algn="l"/>
              </a:tabLst>
            </a:pPr>
            <a:r>
              <a:rPr sz="1500" spc="-5" dirty="0">
                <a:latin typeface="Arial" panose="020B0604020202020204" pitchFamily="34" charset="0"/>
                <a:cs typeface="Arial" panose="020B0604020202020204" pitchFamily="34" charset="0"/>
              </a:rPr>
              <a:t>Email</a:t>
            </a:r>
            <a:r>
              <a:rPr sz="1500" spc="-5" dirty="0">
                <a:solidFill>
                  <a:srgbClr val="0071BB"/>
                </a:solidFill>
                <a:latin typeface="Arial" panose="020B0604020202020204" pitchFamily="34" charset="0"/>
                <a:cs typeface="Arial" panose="020B0604020202020204" pitchFamily="34" charset="0"/>
              </a:rPr>
              <a:t> </a:t>
            </a:r>
            <a:r>
              <a:rPr sz="1500" u="sng" spc="-5" dirty="0">
                <a:solidFill>
                  <a:srgbClr val="0071BB"/>
                </a:solidFill>
                <a:uFill>
                  <a:solidFill>
                    <a:srgbClr val="0071BB"/>
                  </a:solidFill>
                </a:uFill>
                <a:latin typeface="Arial" panose="020B0604020202020204" pitchFamily="34" charset="0"/>
                <a:cs typeface="Arial" panose="020B0604020202020204" pitchFamily="34" charset="0"/>
                <a:hlinkClick r:id="rId2"/>
              </a:rPr>
              <a:t>ecs-emrp@egu.eu</a:t>
            </a:r>
            <a:r>
              <a:rPr sz="1500" spc="-5" dirty="0">
                <a:solidFill>
                  <a:srgbClr val="0071BB"/>
                </a:solidFill>
                <a:latin typeface="Arial" panose="020B0604020202020204" pitchFamily="34" charset="0"/>
                <a:cs typeface="Arial" panose="020B0604020202020204" pitchFamily="34" charset="0"/>
                <a:hlinkClick r:id="rId2"/>
              </a:rPr>
              <a:t> </a:t>
            </a:r>
            <a:r>
              <a:rPr sz="1500" dirty="0">
                <a:latin typeface="Arial" panose="020B0604020202020204" pitchFamily="34" charset="0"/>
                <a:cs typeface="Arial" panose="020B0604020202020204" pitchFamily="34" charset="0"/>
              </a:rPr>
              <a:t>or</a:t>
            </a:r>
            <a:r>
              <a:rPr sz="1500" spc="20" dirty="0">
                <a:solidFill>
                  <a:srgbClr val="0071BB"/>
                </a:solidFill>
                <a:latin typeface="Arial" panose="020B0604020202020204" pitchFamily="34" charset="0"/>
                <a:cs typeface="Arial" panose="020B0604020202020204" pitchFamily="34" charset="0"/>
                <a:hlinkClick r:id="rId3"/>
              </a:rPr>
              <a:t> </a:t>
            </a:r>
            <a:r>
              <a:rPr sz="1500" u="sng" spc="-10" dirty="0">
                <a:solidFill>
                  <a:srgbClr val="0071BB"/>
                </a:solidFill>
                <a:uFill>
                  <a:solidFill>
                    <a:srgbClr val="0071BB"/>
                  </a:solidFill>
                </a:uFill>
                <a:latin typeface="Arial" panose="020B0604020202020204" pitchFamily="34" charset="0"/>
                <a:cs typeface="Arial" panose="020B0604020202020204" pitchFamily="34" charset="0"/>
                <a:hlinkClick r:id="rId3"/>
              </a:rPr>
              <a:t>emrp@egu.eu</a:t>
            </a:r>
            <a:endParaRPr sz="1500" dirty="0">
              <a:latin typeface="Arial" panose="020B0604020202020204" pitchFamily="34" charset="0"/>
              <a:cs typeface="Arial" panose="020B0604020202020204" pitchFamily="34" charset="0"/>
            </a:endParaRPr>
          </a:p>
          <a:p>
            <a:pPr marL="285750" indent="-285750">
              <a:lnSpc>
                <a:spcPct val="100000"/>
              </a:lnSpc>
              <a:spcBef>
                <a:spcPts val="40"/>
              </a:spcBef>
              <a:buFont typeface="Arial" panose="020B0604020202020204" pitchFamily="34" charset="0"/>
              <a:buChar char="•"/>
            </a:pPr>
            <a:endParaRPr sz="1450" dirty="0">
              <a:latin typeface="Arial" panose="020B0604020202020204" pitchFamily="34" charset="0"/>
              <a:cs typeface="Arial" panose="020B0604020202020204" pitchFamily="34" charset="0"/>
            </a:endParaRPr>
          </a:p>
          <a:p>
            <a:pPr marL="297815" indent="-285750">
              <a:lnSpc>
                <a:spcPct val="100000"/>
              </a:lnSpc>
              <a:buFont typeface="Arial" panose="020B0604020202020204" pitchFamily="34" charset="0"/>
              <a:buChar char="•"/>
              <a:tabLst>
                <a:tab pos="270510" algn="l"/>
              </a:tabLst>
            </a:pPr>
            <a:r>
              <a:rPr sz="1500" spc="-25" dirty="0">
                <a:latin typeface="Arial" panose="020B0604020202020204" pitchFamily="34" charset="0"/>
                <a:cs typeface="Arial" panose="020B0604020202020204" pitchFamily="34" charset="0"/>
              </a:rPr>
              <a:t>Twitter:</a:t>
            </a:r>
            <a:r>
              <a:rPr sz="1500" spc="-5" dirty="0">
                <a:latin typeface="Arial" panose="020B0604020202020204" pitchFamily="34" charset="0"/>
                <a:cs typeface="Arial" panose="020B0604020202020204" pitchFamily="34" charset="0"/>
              </a:rPr>
              <a:t> </a:t>
            </a:r>
            <a:r>
              <a:rPr lang="en-US" sz="1500" spc="-5" dirty="0">
                <a:latin typeface="Arial" panose="020B0604020202020204" pitchFamily="34" charset="0"/>
                <a:cs typeface="Arial" panose="020B0604020202020204" pitchFamily="34" charset="0"/>
              </a:rPr>
              <a:t>@EGU_EMRP</a:t>
            </a:r>
          </a:p>
          <a:p>
            <a:pPr marL="12065">
              <a:lnSpc>
                <a:spcPct val="100000"/>
              </a:lnSpc>
              <a:tabLst>
                <a:tab pos="270510" algn="l"/>
              </a:tabLst>
            </a:pPr>
            <a:r>
              <a:rPr lang="en-US" sz="1500" spc="-5" dirty="0">
                <a:latin typeface="Arial" panose="020B0604020202020204" pitchFamily="34" charset="0"/>
                <a:cs typeface="Arial" panose="020B0604020202020204" pitchFamily="34" charset="0"/>
              </a:rPr>
              <a:t> </a:t>
            </a:r>
          </a:p>
          <a:p>
            <a:pPr marL="297815" indent="-285750">
              <a:lnSpc>
                <a:spcPct val="100000"/>
              </a:lnSpc>
              <a:buFont typeface="Arial" panose="020B0604020202020204" pitchFamily="34" charset="0"/>
              <a:buChar char="•"/>
              <a:tabLst>
                <a:tab pos="270510" algn="l"/>
              </a:tabLst>
            </a:pPr>
            <a:r>
              <a:rPr lang="en-US" sz="1500" spc="-5" dirty="0">
                <a:latin typeface="Arial" panose="020B0604020202020204" pitchFamily="34" charset="0"/>
                <a:cs typeface="Arial" panose="020B0604020202020204" pitchFamily="34" charset="0"/>
              </a:rPr>
              <a:t>Facebook: EGU_EMRP</a:t>
            </a:r>
            <a:endParaRPr sz="1500" dirty="0">
              <a:latin typeface="Arial" panose="020B0604020202020204" pitchFamily="34" charset="0"/>
              <a:cs typeface="Arial" panose="020B0604020202020204" pitchFamily="34" charset="0"/>
            </a:endParaRPr>
          </a:p>
        </p:txBody>
      </p:sp>
      <p:sp>
        <p:nvSpPr>
          <p:cNvPr id="4" name="object 4"/>
          <p:cNvSpPr/>
          <p:nvPr/>
        </p:nvSpPr>
        <p:spPr>
          <a:xfrm>
            <a:off x="2285591" y="3791537"/>
            <a:ext cx="2567236" cy="2751464"/>
          </a:xfrm>
          <a:prstGeom prst="rect">
            <a:avLst/>
          </a:prstGeom>
          <a:blipFill>
            <a:blip r:embed="rId4" cstate="print"/>
            <a:stretch>
              <a:fillRect l="-6481" t="-44270" b="-48721"/>
            </a:stretch>
          </a:blipFill>
        </p:spPr>
        <p:txBody>
          <a:bodyPr wrap="square" lIns="0" tIns="0" rIns="0" bIns="0" rtlCol="0"/>
          <a:lstStyle/>
          <a:p>
            <a:endParaRPr dirty="0"/>
          </a:p>
        </p:txBody>
      </p:sp>
      <p:sp>
        <p:nvSpPr>
          <p:cNvPr id="5" name="object 5"/>
          <p:cNvSpPr/>
          <p:nvPr/>
        </p:nvSpPr>
        <p:spPr>
          <a:xfrm>
            <a:off x="7821295" y="186545"/>
            <a:ext cx="1002791" cy="1004316"/>
          </a:xfrm>
          <a:prstGeom prst="rect">
            <a:avLst/>
          </a:prstGeom>
          <a:blipFill>
            <a:blip r:embed="rId5" cstate="print"/>
            <a:stretch>
              <a:fillRect/>
            </a:stretch>
          </a:blipFill>
        </p:spPr>
        <p:txBody>
          <a:bodyPr wrap="square" lIns="0" tIns="0" rIns="0" bIns="0" rtlCol="0"/>
          <a:lstStyle/>
          <a:p>
            <a:endParaRPr/>
          </a:p>
        </p:txBody>
      </p:sp>
      <p:sp>
        <p:nvSpPr>
          <p:cNvPr id="6" name="object 7">
            <a:extLst>
              <a:ext uri="{FF2B5EF4-FFF2-40B4-BE49-F238E27FC236}">
                <a16:creationId xmlns:a16="http://schemas.microsoft.com/office/drawing/2014/main" id="{405991B3-0475-7C4E-B117-516D3A66ECF6}"/>
              </a:ext>
            </a:extLst>
          </p:cNvPr>
          <p:cNvSpPr txBox="1">
            <a:spLocks/>
          </p:cNvSpPr>
          <p:nvPr/>
        </p:nvSpPr>
        <p:spPr>
          <a:xfrm>
            <a:off x="2819400" y="884445"/>
            <a:ext cx="3662963" cy="352019"/>
          </a:xfrm>
          <a:prstGeom prst="rect">
            <a:avLst/>
          </a:prstGeom>
        </p:spPr>
        <p:txBody>
          <a:bodyPr vert="horz" wrap="square" lIns="0" tIns="13335" rIns="0" bIns="0" rtlCol="0">
            <a:spAutoFit/>
          </a:bodyPr>
          <a:lstStyle>
            <a:lvl1pPr>
              <a:defRPr sz="2200" b="1" i="0">
                <a:solidFill>
                  <a:srgbClr val="0071BB"/>
                </a:solidFill>
                <a:latin typeface="Arial"/>
                <a:ea typeface="+mj-ea"/>
                <a:cs typeface="Arial"/>
              </a:defRPr>
            </a:lvl1pPr>
          </a:lstStyle>
          <a:p>
            <a:pPr marL="12700">
              <a:spcBef>
                <a:spcPts val="105"/>
              </a:spcBef>
            </a:pPr>
            <a:r>
              <a:rPr lang="en-US" kern="0" spc="-5" dirty="0"/>
              <a:t>EMRP ECS Representative</a:t>
            </a:r>
          </a:p>
        </p:txBody>
      </p:sp>
      <p:pic>
        <p:nvPicPr>
          <p:cNvPr id="9" name="Picture 2" descr="C:\Users\Saioa\Pictures\Viajes de trabajo\2019\Montreal IUGG2019 - Sai\IMG-20190716-WA0007.jpg">
            <a:extLst>
              <a:ext uri="{FF2B5EF4-FFF2-40B4-BE49-F238E27FC236}">
                <a16:creationId xmlns:a16="http://schemas.microsoft.com/office/drawing/2014/main" id="{F82868D1-17C3-4048-9A65-6DC9BA786125}"/>
              </a:ext>
            </a:extLst>
          </p:cNvPr>
          <p:cNvPicPr>
            <a:picLocks noChangeAspect="1" noChangeArrowheads="1"/>
          </p:cNvPicPr>
          <p:nvPr/>
        </p:nvPicPr>
        <p:blipFill>
          <a:blip r:embed="rId6" cstate="print"/>
          <a:srcRect r="40000" b="-24722"/>
          <a:stretch>
            <a:fillRect/>
          </a:stretch>
        </p:blipFill>
        <p:spPr bwMode="auto">
          <a:xfrm>
            <a:off x="5448911" y="3791537"/>
            <a:ext cx="2818996" cy="3288829"/>
          </a:xfrm>
          <a:prstGeom prst="rect">
            <a:avLst/>
          </a:prstGeom>
          <a:noFill/>
        </p:spPr>
      </p:pic>
      <p:sp>
        <p:nvSpPr>
          <p:cNvPr id="2" name="Rettangolo 1">
            <a:extLst>
              <a:ext uri="{FF2B5EF4-FFF2-40B4-BE49-F238E27FC236}">
                <a16:creationId xmlns:a16="http://schemas.microsoft.com/office/drawing/2014/main" id="{8C5AF5EB-4597-FA46-94E4-1B135FCDECAC}"/>
              </a:ext>
            </a:extLst>
          </p:cNvPr>
          <p:cNvSpPr/>
          <p:nvPr/>
        </p:nvSpPr>
        <p:spPr>
          <a:xfrm>
            <a:off x="2357849" y="440734"/>
            <a:ext cx="5042751" cy="351378"/>
          </a:xfrm>
          <a:prstGeom prst="rect">
            <a:avLst/>
          </a:prstGeom>
        </p:spPr>
        <p:txBody>
          <a:bodyPr vert="horz" wrap="square" lIns="0" tIns="12700" rIns="0" bIns="0" rtlCol="0">
            <a:spAutoFit/>
          </a:bodyPr>
          <a:lstStyle/>
          <a:p>
            <a:pPr marL="12700">
              <a:spcBef>
                <a:spcPts val="100"/>
              </a:spcBef>
            </a:pPr>
            <a:r>
              <a:rPr lang="it-IT" sz="2200" b="1" kern="0" spc="-5" dirty="0">
                <a:solidFill>
                  <a:srgbClr val="0071BB"/>
                </a:solidFill>
                <a:latin typeface="Arial"/>
                <a:ea typeface="+mj-ea"/>
                <a:cs typeface="Arial"/>
              </a:rPr>
              <a:t>7. </a:t>
            </a:r>
            <a:r>
              <a:rPr lang="it-IT" sz="2200" b="1" kern="0" spc="-5" dirty="0" err="1">
                <a:solidFill>
                  <a:srgbClr val="0071BB"/>
                </a:solidFill>
                <a:latin typeface="Arial"/>
                <a:ea typeface="+mj-ea"/>
                <a:cs typeface="Arial"/>
              </a:rPr>
              <a:t>Early</a:t>
            </a:r>
            <a:r>
              <a:rPr lang="it-IT" sz="2200" b="1" kern="0" spc="-5" dirty="0">
                <a:solidFill>
                  <a:srgbClr val="0071BB"/>
                </a:solidFill>
                <a:latin typeface="Arial"/>
                <a:ea typeface="+mj-ea"/>
                <a:cs typeface="Arial"/>
              </a:rPr>
              <a:t> Career </a:t>
            </a:r>
            <a:r>
              <a:rPr lang="it-IT" sz="2200" b="1" kern="0" spc="-5" dirty="0" err="1">
                <a:solidFill>
                  <a:srgbClr val="0071BB"/>
                </a:solidFill>
                <a:latin typeface="Arial"/>
                <a:ea typeface="+mj-ea"/>
                <a:cs typeface="Arial"/>
              </a:rPr>
              <a:t>Scientists</a:t>
            </a:r>
            <a:r>
              <a:rPr lang="it-IT" sz="2200" b="1" kern="0" spc="-5" dirty="0">
                <a:solidFill>
                  <a:srgbClr val="0071BB"/>
                </a:solidFill>
                <a:latin typeface="Arial"/>
                <a:ea typeface="+mj-ea"/>
                <a:cs typeface="Arial"/>
              </a:rPr>
              <a:t> </a:t>
            </a:r>
            <a:r>
              <a:rPr lang="it-IT" sz="2200" b="1" kern="0" spc="-5" dirty="0" err="1">
                <a:solidFill>
                  <a:srgbClr val="0071BB"/>
                </a:solidFill>
                <a:latin typeface="Arial"/>
                <a:ea typeface="+mj-ea"/>
                <a:cs typeface="Arial"/>
              </a:rPr>
              <a:t>Activities</a:t>
            </a:r>
            <a:endParaRPr lang="it-IT" sz="2200" b="1" kern="0" spc="-5" dirty="0">
              <a:solidFill>
                <a:srgbClr val="0071BB"/>
              </a:solidFill>
              <a:latin typeface="Arial"/>
              <a:ea typeface="+mj-ea"/>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419100" y="1473362"/>
            <a:ext cx="8724900" cy="5219506"/>
          </a:xfrm>
          <a:prstGeom prst="rect">
            <a:avLst/>
          </a:prstGeom>
        </p:spPr>
        <p:txBody>
          <a:bodyPr vert="horz" wrap="square" lIns="0" tIns="12700" rIns="0" bIns="0" rtlCol="0">
            <a:spAutoFit/>
          </a:bodyPr>
          <a:lstStyle/>
          <a:p>
            <a:pPr marL="516254" marR="5080" indent="-285750">
              <a:lnSpc>
                <a:spcPct val="200000"/>
              </a:lnSpc>
              <a:buFont typeface="Arial" panose="020B0604020202020204" pitchFamily="34" charset="0"/>
              <a:buChar char="•"/>
            </a:pPr>
            <a:r>
              <a:rPr lang="en-US" b="0" spc="-5" dirty="0">
                <a:latin typeface="Arial" panose="020B0604020202020204" pitchFamily="34" charset="0"/>
                <a:cs typeface="Arial" panose="020B0604020202020204" pitchFamily="34" charset="0"/>
              </a:rPr>
              <a:t>Virtual Networking event (on Monday evening)</a:t>
            </a:r>
          </a:p>
          <a:p>
            <a:pPr marL="516254" marR="5080" indent="-285750">
              <a:lnSpc>
                <a:spcPct val="200000"/>
              </a:lnSpc>
              <a:buFont typeface="Arial" panose="020B0604020202020204" pitchFamily="34" charset="0"/>
              <a:buChar char="•"/>
            </a:pPr>
            <a:r>
              <a:rPr lang="en-US" b="0" spc="-5" dirty="0">
                <a:latin typeface="Arial" panose="020B0604020202020204" pitchFamily="34" charset="0"/>
                <a:cs typeface="Arial" panose="020B0604020202020204" pitchFamily="34" charset="0"/>
              </a:rPr>
              <a:t>EGU Pride on Friday (see program)</a:t>
            </a:r>
          </a:p>
          <a:p>
            <a:pPr marL="516254" marR="5080" indent="-285750">
              <a:lnSpc>
                <a:spcPct val="200000"/>
              </a:lnSpc>
              <a:buFont typeface="Arial" panose="020B0604020202020204" pitchFamily="34" charset="0"/>
              <a:buChar char="•"/>
            </a:pPr>
            <a:r>
              <a:rPr lang="en-US" b="0" spc="-5" dirty="0">
                <a:latin typeface="Arial" panose="020B0604020202020204" pitchFamily="34" charset="0"/>
                <a:cs typeface="Arial" panose="020B0604020202020204" pitchFamily="34" charset="0"/>
              </a:rPr>
              <a:t>New Equality Diversity and Inclusion group</a:t>
            </a:r>
          </a:p>
          <a:p>
            <a:pPr marL="230504" marR="5080">
              <a:lnSpc>
                <a:spcPct val="200000"/>
              </a:lnSpc>
            </a:pPr>
            <a:r>
              <a:rPr lang="en-US" spc="-5" dirty="0">
                <a:latin typeface="Arial" panose="020B0604020202020204" pitchFamily="34" charset="0"/>
                <a:cs typeface="Arial" panose="020B0604020202020204" pitchFamily="34" charset="0"/>
              </a:rPr>
              <a:t>FOR EGU 2021</a:t>
            </a:r>
          </a:p>
          <a:p>
            <a:pPr marL="516254" marR="5080" indent="-285750">
              <a:lnSpc>
                <a:spcPct val="200000"/>
              </a:lnSpc>
              <a:buFont typeface="Arial" panose="020B0604020202020204" pitchFamily="34" charset="0"/>
              <a:buChar char="•"/>
            </a:pPr>
            <a:r>
              <a:rPr lang="en-US" b="0" spc="-5" dirty="0">
                <a:latin typeface="Arial" panose="020B0604020202020204" pitchFamily="34" charset="0"/>
                <a:cs typeface="Arial" panose="020B0604020202020204" pitchFamily="34" charset="0"/>
              </a:rPr>
              <a:t>Suggest Short Courses and encourage ECS to participate to activities across the year </a:t>
            </a:r>
          </a:p>
          <a:p>
            <a:pPr marL="230504" marR="5080">
              <a:lnSpc>
                <a:spcPct val="200000"/>
              </a:lnSpc>
            </a:pPr>
            <a:r>
              <a:rPr lang="en-US" b="0" spc="-5" dirty="0">
                <a:latin typeface="Arial" panose="020B0604020202020204" pitchFamily="34" charset="0"/>
                <a:cs typeface="Arial" panose="020B0604020202020204" pitchFamily="34" charset="0"/>
              </a:rPr>
              <a:t>     (contact the ECS Rep for more info) </a:t>
            </a:r>
          </a:p>
          <a:p>
            <a:pPr marL="516254" marR="5080" indent="-285750">
              <a:lnSpc>
                <a:spcPct val="200000"/>
              </a:lnSpc>
              <a:buFont typeface="Arial" panose="020B0604020202020204" pitchFamily="34" charset="0"/>
              <a:buChar char="•"/>
            </a:pPr>
            <a:r>
              <a:rPr lang="en-US" b="0" spc="-5" dirty="0">
                <a:latin typeface="Arial" panose="020B0604020202020204" pitchFamily="34" charset="0"/>
                <a:cs typeface="Arial" panose="020B0604020202020204" pitchFamily="34" charset="0"/>
              </a:rPr>
              <a:t>Follow our activities and make suggestions on: </a:t>
            </a:r>
            <a:r>
              <a:rPr lang="en-US" sz="1600" u="heavy" dirty="0">
                <a:solidFill>
                  <a:srgbClr val="0071BB"/>
                </a:solidFill>
                <a:uFill>
                  <a:solidFill>
                    <a:srgbClr val="0071BB"/>
                  </a:solidFill>
                </a:uFill>
                <a:latin typeface="Arial" panose="020B0604020202020204" pitchFamily="34" charset="0"/>
                <a:cs typeface="Arial" panose="020B0604020202020204" pitchFamily="34" charset="0"/>
                <a:hlinkClick r:id="rId2"/>
              </a:rPr>
              <a:t>ecs-emrp@egu.eu</a:t>
            </a:r>
            <a:endParaRPr lang="en-US" sz="1600" u="heavy" dirty="0">
              <a:solidFill>
                <a:srgbClr val="0071BB"/>
              </a:solidFill>
              <a:uFill>
                <a:solidFill>
                  <a:srgbClr val="0071BB"/>
                </a:solidFill>
              </a:uFill>
              <a:latin typeface="Arial" panose="020B0604020202020204" pitchFamily="34" charset="0"/>
              <a:cs typeface="Arial" panose="020B0604020202020204" pitchFamily="34" charset="0"/>
            </a:endParaRPr>
          </a:p>
          <a:p>
            <a:pPr marL="516254" marR="5080" indent="-285750">
              <a:lnSpc>
                <a:spcPct val="200000"/>
              </a:lnSpc>
              <a:buFont typeface="Arial" panose="020B0604020202020204" pitchFamily="34" charset="0"/>
              <a:buChar char="•"/>
            </a:pPr>
            <a:r>
              <a:rPr lang="en-US" spc="-5" dirty="0"/>
              <a:t>EMRP social</a:t>
            </a:r>
            <a:r>
              <a:rPr lang="en-US" spc="-15" dirty="0"/>
              <a:t> </a:t>
            </a:r>
            <a:r>
              <a:rPr lang="en-US" spc="-5" dirty="0"/>
              <a:t>media:</a:t>
            </a:r>
            <a:endParaRPr lang="en-US" dirty="0"/>
          </a:p>
          <a:p>
            <a:pPr>
              <a:lnSpc>
                <a:spcPct val="100000"/>
              </a:lnSpc>
              <a:spcBef>
                <a:spcPts val="5"/>
              </a:spcBef>
            </a:pPr>
            <a:endParaRPr lang="en-US" sz="2050" dirty="0"/>
          </a:p>
          <a:p>
            <a:pPr marL="1384300">
              <a:lnSpc>
                <a:spcPct val="100000"/>
              </a:lnSpc>
            </a:pPr>
            <a:r>
              <a:rPr lang="en-US" spc="-5" dirty="0"/>
              <a:t>	@EGU_EMRP</a:t>
            </a:r>
            <a:endParaRPr lang="en-US" dirty="0"/>
          </a:p>
          <a:p>
            <a:pPr>
              <a:lnSpc>
                <a:spcPct val="100000"/>
              </a:lnSpc>
              <a:spcBef>
                <a:spcPts val="5"/>
              </a:spcBef>
            </a:pPr>
            <a:endParaRPr lang="en-US" sz="2050" dirty="0"/>
          </a:p>
          <a:p>
            <a:pPr marL="1384300">
              <a:lnSpc>
                <a:spcPct val="100000"/>
              </a:lnSpc>
              <a:spcBef>
                <a:spcPts val="5"/>
              </a:spcBef>
            </a:pPr>
            <a:r>
              <a:rPr lang="en-US" spc="-5" dirty="0"/>
              <a:t>	EGU Earth Magnetism </a:t>
            </a:r>
            <a:r>
              <a:rPr lang="en-US" dirty="0"/>
              <a:t>&amp; </a:t>
            </a:r>
            <a:r>
              <a:rPr lang="en-US" spc="-5" dirty="0"/>
              <a:t>Rock Physics Divisions</a:t>
            </a:r>
            <a:r>
              <a:rPr lang="en-US" spc="-25" dirty="0"/>
              <a:t> </a:t>
            </a:r>
            <a:endParaRPr lang="en-US" sz="1900" dirty="0">
              <a:latin typeface="Arial" panose="020B0604020202020204" pitchFamily="34" charset="0"/>
              <a:cs typeface="Arial" panose="020B0604020202020204" pitchFamily="34" charset="0"/>
            </a:endParaRPr>
          </a:p>
          <a:p>
            <a:pPr marL="516254" marR="5080" indent="-285750">
              <a:lnSpc>
                <a:spcPct val="200000"/>
              </a:lnSpc>
              <a:buFont typeface="Arial" panose="020B0604020202020204" pitchFamily="34" charset="0"/>
              <a:buChar char="•"/>
            </a:pPr>
            <a:endParaRPr b="0" spc="-5" dirty="0">
              <a:latin typeface="Arial" panose="020B0604020202020204" pitchFamily="34" charset="0"/>
              <a:cs typeface="Arial" panose="020B0604020202020204" pitchFamily="34" charset="0"/>
            </a:endParaRPr>
          </a:p>
        </p:txBody>
      </p:sp>
      <p:sp>
        <p:nvSpPr>
          <p:cNvPr id="4" name="object 4"/>
          <p:cNvSpPr/>
          <p:nvPr/>
        </p:nvSpPr>
        <p:spPr>
          <a:xfrm>
            <a:off x="7924800" y="165132"/>
            <a:ext cx="1002791" cy="1004316"/>
          </a:xfrm>
          <a:prstGeom prst="rect">
            <a:avLst/>
          </a:prstGeom>
          <a:blipFill>
            <a:blip r:embed="rId3" cstate="print"/>
            <a:stretch>
              <a:fillRect/>
            </a:stretch>
          </a:blipFill>
        </p:spPr>
        <p:txBody>
          <a:bodyPr wrap="square" lIns="0" tIns="0" rIns="0" bIns="0" rtlCol="0"/>
          <a:lstStyle/>
          <a:p>
            <a:endParaRPr/>
          </a:p>
        </p:txBody>
      </p:sp>
      <p:sp>
        <p:nvSpPr>
          <p:cNvPr id="5" name="object 7">
            <a:extLst>
              <a:ext uri="{FF2B5EF4-FFF2-40B4-BE49-F238E27FC236}">
                <a16:creationId xmlns:a16="http://schemas.microsoft.com/office/drawing/2014/main" id="{59A52787-B474-4641-BD05-465424577027}"/>
              </a:ext>
            </a:extLst>
          </p:cNvPr>
          <p:cNvSpPr txBox="1">
            <a:spLocks/>
          </p:cNvSpPr>
          <p:nvPr/>
        </p:nvSpPr>
        <p:spPr>
          <a:xfrm>
            <a:off x="1823185" y="920016"/>
            <a:ext cx="6096000" cy="352019"/>
          </a:xfrm>
          <a:prstGeom prst="rect">
            <a:avLst/>
          </a:prstGeom>
        </p:spPr>
        <p:txBody>
          <a:bodyPr vert="horz" wrap="square" lIns="0" tIns="13335" rIns="0" bIns="0" rtlCol="0">
            <a:spAutoFit/>
          </a:bodyPr>
          <a:lstStyle>
            <a:lvl1pPr>
              <a:defRPr sz="2200" b="1" i="0">
                <a:solidFill>
                  <a:srgbClr val="0071BB"/>
                </a:solidFill>
                <a:latin typeface="Arial"/>
                <a:ea typeface="+mj-ea"/>
                <a:cs typeface="Arial"/>
              </a:defRPr>
            </a:lvl1pPr>
          </a:lstStyle>
          <a:p>
            <a:pPr marL="12700">
              <a:spcBef>
                <a:spcPts val="105"/>
              </a:spcBef>
            </a:pPr>
            <a:r>
              <a:rPr lang="en-US" kern="0" spc="-5" dirty="0"/>
              <a:t>ECS activities during #</a:t>
            </a:r>
            <a:r>
              <a:rPr lang="en-US" kern="0" spc="-5" dirty="0" err="1"/>
              <a:t>shareEGU</a:t>
            </a:r>
            <a:r>
              <a:rPr lang="en-US" kern="0" spc="-5" dirty="0"/>
              <a:t> and beyond</a:t>
            </a:r>
          </a:p>
        </p:txBody>
      </p:sp>
      <p:sp>
        <p:nvSpPr>
          <p:cNvPr id="8" name="object 3">
            <a:extLst>
              <a:ext uri="{FF2B5EF4-FFF2-40B4-BE49-F238E27FC236}">
                <a16:creationId xmlns:a16="http://schemas.microsoft.com/office/drawing/2014/main" id="{74DA4D42-C1BE-6A4E-AA41-93F14D8D0DC4}"/>
              </a:ext>
            </a:extLst>
          </p:cNvPr>
          <p:cNvSpPr/>
          <p:nvPr/>
        </p:nvSpPr>
        <p:spPr>
          <a:xfrm>
            <a:off x="1752600" y="5384638"/>
            <a:ext cx="316992" cy="257556"/>
          </a:xfrm>
          <a:prstGeom prst="rect">
            <a:avLst/>
          </a:prstGeom>
          <a:blipFill>
            <a:blip r:embed="rId4" cstate="print"/>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BDD6D98D-F768-5B42-AE20-0E3AB524652E}"/>
              </a:ext>
            </a:extLst>
          </p:cNvPr>
          <p:cNvSpPr/>
          <p:nvPr/>
        </p:nvSpPr>
        <p:spPr>
          <a:xfrm>
            <a:off x="1752600" y="6002177"/>
            <a:ext cx="329184" cy="330707"/>
          </a:xfrm>
          <a:prstGeom prst="rect">
            <a:avLst/>
          </a:prstGeom>
          <a:blipFill>
            <a:blip r:embed="rId5" cstate="print"/>
            <a:stretch>
              <a:fillRect/>
            </a:stretch>
          </a:blipFill>
        </p:spPr>
        <p:txBody>
          <a:bodyPr wrap="square" lIns="0" tIns="0" rIns="0" bIns="0" rtlCol="0"/>
          <a:lstStyle/>
          <a:p>
            <a:endParaRPr/>
          </a:p>
        </p:txBody>
      </p:sp>
      <p:sp>
        <p:nvSpPr>
          <p:cNvPr id="7" name="Rettangolo 6">
            <a:extLst>
              <a:ext uri="{FF2B5EF4-FFF2-40B4-BE49-F238E27FC236}">
                <a16:creationId xmlns:a16="http://schemas.microsoft.com/office/drawing/2014/main" id="{295F1BC2-2122-4A4A-A5FB-8E46913905E6}"/>
              </a:ext>
            </a:extLst>
          </p:cNvPr>
          <p:cNvSpPr/>
          <p:nvPr/>
        </p:nvSpPr>
        <p:spPr>
          <a:xfrm>
            <a:off x="2357849" y="440734"/>
            <a:ext cx="5042751" cy="351378"/>
          </a:xfrm>
          <a:prstGeom prst="rect">
            <a:avLst/>
          </a:prstGeom>
        </p:spPr>
        <p:txBody>
          <a:bodyPr vert="horz" wrap="square" lIns="0" tIns="12700" rIns="0" bIns="0" rtlCol="0">
            <a:spAutoFit/>
          </a:bodyPr>
          <a:lstStyle/>
          <a:p>
            <a:pPr marL="12700">
              <a:spcBef>
                <a:spcPts val="100"/>
              </a:spcBef>
            </a:pPr>
            <a:r>
              <a:rPr lang="it-IT" sz="2200" b="1" kern="0" spc="-5" dirty="0">
                <a:solidFill>
                  <a:srgbClr val="0071BB"/>
                </a:solidFill>
                <a:latin typeface="Arial"/>
                <a:ea typeface="+mj-ea"/>
                <a:cs typeface="Arial"/>
              </a:rPr>
              <a:t>7. </a:t>
            </a:r>
            <a:r>
              <a:rPr lang="it-IT" sz="2200" b="1" kern="0" spc="-5" dirty="0" err="1">
                <a:solidFill>
                  <a:srgbClr val="0071BB"/>
                </a:solidFill>
                <a:latin typeface="Arial"/>
                <a:ea typeface="+mj-ea"/>
                <a:cs typeface="Arial"/>
              </a:rPr>
              <a:t>Early</a:t>
            </a:r>
            <a:r>
              <a:rPr lang="it-IT" sz="2200" b="1" kern="0" spc="-5" dirty="0">
                <a:solidFill>
                  <a:srgbClr val="0071BB"/>
                </a:solidFill>
                <a:latin typeface="Arial"/>
                <a:ea typeface="+mj-ea"/>
                <a:cs typeface="Arial"/>
              </a:rPr>
              <a:t> Career </a:t>
            </a:r>
            <a:r>
              <a:rPr lang="it-IT" sz="2200" b="1" kern="0" spc="-5" dirty="0" err="1">
                <a:solidFill>
                  <a:srgbClr val="0071BB"/>
                </a:solidFill>
                <a:latin typeface="Arial"/>
                <a:ea typeface="+mj-ea"/>
                <a:cs typeface="Arial"/>
              </a:rPr>
              <a:t>Scientists</a:t>
            </a:r>
            <a:r>
              <a:rPr lang="it-IT" sz="2200" b="1" kern="0" spc="-5" dirty="0">
                <a:solidFill>
                  <a:srgbClr val="0071BB"/>
                </a:solidFill>
                <a:latin typeface="Arial"/>
                <a:ea typeface="+mj-ea"/>
                <a:cs typeface="Arial"/>
              </a:rPr>
              <a:t> </a:t>
            </a:r>
            <a:r>
              <a:rPr lang="it-IT" sz="2200" b="1" kern="0" spc="-5" dirty="0" err="1">
                <a:solidFill>
                  <a:srgbClr val="0071BB"/>
                </a:solidFill>
                <a:latin typeface="Arial"/>
                <a:ea typeface="+mj-ea"/>
                <a:cs typeface="Arial"/>
              </a:rPr>
              <a:t>Activities</a:t>
            </a:r>
            <a:endParaRPr lang="it-IT" sz="2200" b="1" kern="0" spc="-5" dirty="0">
              <a:solidFill>
                <a:srgbClr val="0071BB"/>
              </a:solidFill>
              <a:latin typeface="Arial"/>
              <a:ea typeface="+mj-ea"/>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b="1" dirty="0">
                <a:solidFill>
                  <a:srgbClr val="FF0000"/>
                </a:solidFill>
                <a:latin typeface="Arial"/>
                <a:cs typeface="Arial"/>
              </a:rPr>
              <a:t>EGU</a:t>
            </a:r>
            <a:r>
              <a:rPr sz="2000" b="1" spc="-5" dirty="0">
                <a:solidFill>
                  <a:srgbClr val="FF0000"/>
                </a:solidFill>
                <a:latin typeface="Arial"/>
                <a:cs typeface="Arial"/>
              </a:rPr>
              <a:t> </a:t>
            </a:r>
            <a:r>
              <a:rPr sz="2000" b="1" dirty="0">
                <a:solidFill>
                  <a:srgbClr val="FF0000"/>
                </a:solidFill>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4994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57CF5206-F09E-C049-AF03-01F646F10093}"/>
              </a:ext>
            </a:extLst>
          </p:cNvPr>
          <p:cNvSpPr/>
          <p:nvPr/>
        </p:nvSpPr>
        <p:spPr>
          <a:xfrm>
            <a:off x="4816793" y="1142759"/>
            <a:ext cx="2042065" cy="2691698"/>
          </a:xfrm>
          <a:prstGeom prst="rect">
            <a:avLst/>
          </a:prstGeom>
          <a:blipFill>
            <a:blip r:embed="rId2" cstate="print"/>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CE8C8B6C-9D5C-1441-808B-7A77BBF8482A}"/>
              </a:ext>
            </a:extLst>
          </p:cNvPr>
          <p:cNvSpPr txBox="1">
            <a:spLocks/>
          </p:cNvSpPr>
          <p:nvPr/>
        </p:nvSpPr>
        <p:spPr>
          <a:xfrm>
            <a:off x="2386964" y="463355"/>
            <a:ext cx="5431156" cy="443711"/>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en-US" sz="2800" kern="0" spc="-5"/>
              <a:t>19 </a:t>
            </a:r>
            <a:r>
              <a:rPr lang="en-US" sz="2800" kern="0"/>
              <a:t>Open </a:t>
            </a:r>
            <a:r>
              <a:rPr lang="en-US" sz="2800" kern="0" spc="-5"/>
              <a:t>Access</a:t>
            </a:r>
            <a:r>
              <a:rPr lang="en-US" sz="2800" kern="0" spc="-120"/>
              <a:t> </a:t>
            </a:r>
            <a:r>
              <a:rPr lang="en-US" sz="2800" kern="0" spc="-5"/>
              <a:t>Journals</a:t>
            </a:r>
            <a:endParaRPr lang="en-US" sz="2800" kern="0" dirty="0"/>
          </a:p>
        </p:txBody>
      </p:sp>
      <p:sp>
        <p:nvSpPr>
          <p:cNvPr id="11" name="object 10">
            <a:extLst>
              <a:ext uri="{FF2B5EF4-FFF2-40B4-BE49-F238E27FC236}">
                <a16:creationId xmlns:a16="http://schemas.microsoft.com/office/drawing/2014/main" id="{75C84F40-7F4A-0249-831A-531957D015E2}"/>
              </a:ext>
            </a:extLst>
          </p:cNvPr>
          <p:cNvSpPr/>
          <p:nvPr/>
        </p:nvSpPr>
        <p:spPr>
          <a:xfrm>
            <a:off x="344972" y="1524000"/>
            <a:ext cx="1913647" cy="2807524"/>
          </a:xfrm>
          <a:prstGeom prst="rect">
            <a:avLst/>
          </a:prstGeom>
          <a:blipFill>
            <a:blip r:embed="rId3" cstate="print"/>
            <a:stretch>
              <a:fillRect/>
            </a:stretch>
          </a:blipFill>
        </p:spPr>
        <p:txBody>
          <a:bodyPr wrap="square" lIns="0" tIns="0" rIns="0" bIns="0" rtlCol="0"/>
          <a:lstStyle/>
          <a:p>
            <a:endParaRPr/>
          </a:p>
        </p:txBody>
      </p:sp>
      <p:sp>
        <p:nvSpPr>
          <p:cNvPr id="13" name="object 12">
            <a:extLst>
              <a:ext uri="{FF2B5EF4-FFF2-40B4-BE49-F238E27FC236}">
                <a16:creationId xmlns:a16="http://schemas.microsoft.com/office/drawing/2014/main" id="{108B8771-982F-B647-B544-6C9AE5401B9F}"/>
              </a:ext>
            </a:extLst>
          </p:cNvPr>
          <p:cNvSpPr/>
          <p:nvPr/>
        </p:nvSpPr>
        <p:spPr>
          <a:xfrm>
            <a:off x="2472622" y="1216726"/>
            <a:ext cx="1916165" cy="2830186"/>
          </a:xfrm>
          <a:prstGeom prst="rect">
            <a:avLst/>
          </a:prstGeom>
          <a:blipFill>
            <a:blip r:embed="rId4" cstate="print"/>
            <a:stretch>
              <a:fillRect/>
            </a:stretch>
          </a:blipFill>
        </p:spPr>
        <p:txBody>
          <a:bodyPr wrap="square" lIns="0" tIns="0" rIns="0" bIns="0" rtlCol="0"/>
          <a:lstStyle/>
          <a:p>
            <a:endParaRPr/>
          </a:p>
        </p:txBody>
      </p:sp>
      <p:sp>
        <p:nvSpPr>
          <p:cNvPr id="14" name="object 13">
            <a:extLst>
              <a:ext uri="{FF2B5EF4-FFF2-40B4-BE49-F238E27FC236}">
                <a16:creationId xmlns:a16="http://schemas.microsoft.com/office/drawing/2014/main" id="{63F9C4D8-14B2-A446-8EE8-FEBB56E4472B}"/>
              </a:ext>
            </a:extLst>
          </p:cNvPr>
          <p:cNvSpPr/>
          <p:nvPr/>
        </p:nvSpPr>
        <p:spPr>
          <a:xfrm>
            <a:off x="1666946" y="3429000"/>
            <a:ext cx="1951418" cy="2855364"/>
          </a:xfrm>
          <a:prstGeom prst="rect">
            <a:avLst/>
          </a:prstGeom>
          <a:blipFill>
            <a:blip r:embed="rId5" cstate="print"/>
            <a:stretch>
              <a:fillRect/>
            </a:stretch>
          </a:blipFill>
        </p:spPr>
        <p:txBody>
          <a:bodyPr wrap="square" lIns="0" tIns="0" rIns="0" bIns="0" rtlCol="0"/>
          <a:lstStyle/>
          <a:p>
            <a:endParaRPr/>
          </a:p>
        </p:txBody>
      </p:sp>
      <p:sp>
        <p:nvSpPr>
          <p:cNvPr id="17" name="object 16">
            <a:extLst>
              <a:ext uri="{FF2B5EF4-FFF2-40B4-BE49-F238E27FC236}">
                <a16:creationId xmlns:a16="http://schemas.microsoft.com/office/drawing/2014/main" id="{10DCDF77-DE63-7743-BF69-F5E06B2D9970}"/>
              </a:ext>
            </a:extLst>
          </p:cNvPr>
          <p:cNvSpPr/>
          <p:nvPr/>
        </p:nvSpPr>
        <p:spPr>
          <a:xfrm>
            <a:off x="6523883" y="2631819"/>
            <a:ext cx="1964008" cy="2810042"/>
          </a:xfrm>
          <a:prstGeom prst="rect">
            <a:avLst/>
          </a:prstGeom>
          <a:blipFill>
            <a:blip r:embed="rId6" cstate="print"/>
            <a:stretch>
              <a:fillRect/>
            </a:stretch>
          </a:blipFill>
        </p:spPr>
        <p:txBody>
          <a:bodyPr wrap="square" lIns="0" tIns="0" rIns="0" bIns="0" rtlCol="0"/>
          <a:lstStyle/>
          <a:p>
            <a:endParaRPr/>
          </a:p>
        </p:txBody>
      </p:sp>
      <p:sp>
        <p:nvSpPr>
          <p:cNvPr id="18" name="object 17">
            <a:extLst>
              <a:ext uri="{FF2B5EF4-FFF2-40B4-BE49-F238E27FC236}">
                <a16:creationId xmlns:a16="http://schemas.microsoft.com/office/drawing/2014/main" id="{FC28FD01-91C8-AC4C-95AC-3E5CC122EED9}"/>
              </a:ext>
            </a:extLst>
          </p:cNvPr>
          <p:cNvSpPr/>
          <p:nvPr/>
        </p:nvSpPr>
        <p:spPr>
          <a:xfrm>
            <a:off x="7956804" y="260604"/>
            <a:ext cx="1002792" cy="1004316"/>
          </a:xfrm>
          <a:prstGeom prst="rect">
            <a:avLst/>
          </a:prstGeom>
          <a:blipFill>
            <a:blip r:embed="rId7" cstate="print"/>
            <a:stretch>
              <a:fillRect/>
            </a:stretch>
          </a:blipFill>
        </p:spPr>
        <p:txBody>
          <a:bodyPr wrap="square" lIns="0" tIns="0" rIns="0" bIns="0" rtlCol="0"/>
          <a:lstStyle/>
          <a:p>
            <a:endParaRPr/>
          </a:p>
        </p:txBody>
      </p:sp>
      <p:sp>
        <p:nvSpPr>
          <p:cNvPr id="22" name="object 18">
            <a:extLst>
              <a:ext uri="{FF2B5EF4-FFF2-40B4-BE49-F238E27FC236}">
                <a16:creationId xmlns:a16="http://schemas.microsoft.com/office/drawing/2014/main" id="{1A0CC86B-F005-2446-97D4-F8AEEB62D802}"/>
              </a:ext>
            </a:extLst>
          </p:cNvPr>
          <p:cNvSpPr/>
          <p:nvPr/>
        </p:nvSpPr>
        <p:spPr>
          <a:xfrm>
            <a:off x="4109207" y="3429000"/>
            <a:ext cx="1986670" cy="2656447"/>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18686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2CF5024-136F-C149-A38D-B76F876E4D56}"/>
              </a:ext>
            </a:extLst>
          </p:cNvPr>
          <p:cNvSpPr txBox="1">
            <a:spLocks/>
          </p:cNvSpPr>
          <p:nvPr/>
        </p:nvSpPr>
        <p:spPr>
          <a:xfrm>
            <a:off x="2386964" y="463355"/>
            <a:ext cx="5431156" cy="443711"/>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en-US" sz="2800" kern="0" spc="-5"/>
              <a:t>19 </a:t>
            </a:r>
            <a:r>
              <a:rPr lang="en-US" sz="2800" kern="0"/>
              <a:t>Open </a:t>
            </a:r>
            <a:r>
              <a:rPr lang="en-US" sz="2800" kern="0" spc="-5"/>
              <a:t>Access</a:t>
            </a:r>
            <a:r>
              <a:rPr lang="en-US" sz="2800" kern="0" spc="-120"/>
              <a:t> </a:t>
            </a:r>
            <a:r>
              <a:rPr lang="en-US" sz="2800" kern="0" spc="-5"/>
              <a:t>Journals</a:t>
            </a:r>
            <a:endParaRPr lang="en-US" sz="2800" kern="0" dirty="0"/>
          </a:p>
        </p:txBody>
      </p:sp>
      <p:sp>
        <p:nvSpPr>
          <p:cNvPr id="13" name="object 17">
            <a:extLst>
              <a:ext uri="{FF2B5EF4-FFF2-40B4-BE49-F238E27FC236}">
                <a16:creationId xmlns:a16="http://schemas.microsoft.com/office/drawing/2014/main" id="{C18D92CB-E952-5D47-9DC1-07CA27041EC4}"/>
              </a:ext>
            </a:extLst>
          </p:cNvPr>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17" name="object 7">
            <a:extLst>
              <a:ext uri="{FF2B5EF4-FFF2-40B4-BE49-F238E27FC236}">
                <a16:creationId xmlns:a16="http://schemas.microsoft.com/office/drawing/2014/main" id="{B2634063-9B15-6D40-9635-A3B5DE96A929}"/>
              </a:ext>
            </a:extLst>
          </p:cNvPr>
          <p:cNvSpPr/>
          <p:nvPr/>
        </p:nvSpPr>
        <p:spPr>
          <a:xfrm>
            <a:off x="227158" y="1094413"/>
            <a:ext cx="2072280" cy="2754647"/>
          </a:xfrm>
          <a:prstGeom prst="rect">
            <a:avLst/>
          </a:prstGeom>
          <a:blipFill>
            <a:blip r:embed="rId3"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460B7309-7106-594E-8856-851342618E39}"/>
              </a:ext>
            </a:extLst>
          </p:cNvPr>
          <p:cNvSpPr/>
          <p:nvPr/>
        </p:nvSpPr>
        <p:spPr>
          <a:xfrm>
            <a:off x="1669304" y="3553896"/>
            <a:ext cx="2053408" cy="3016537"/>
          </a:xfrm>
          <a:prstGeom prst="rect">
            <a:avLst/>
          </a:prstGeom>
          <a:blipFill>
            <a:blip r:embed="rId4" cstate="print"/>
            <a:stretch>
              <a:fillRect/>
            </a:stretch>
          </a:blipFill>
        </p:spPr>
        <p:txBody>
          <a:bodyPr wrap="square" lIns="0" tIns="0" rIns="0" bIns="0" rtlCol="0"/>
          <a:lstStyle/>
          <a:p>
            <a:r>
              <a:rPr lang="en-US" dirty="0"/>
              <a:t>x</a:t>
            </a:r>
            <a:endParaRPr dirty="0"/>
          </a:p>
        </p:txBody>
      </p:sp>
      <p:sp>
        <p:nvSpPr>
          <p:cNvPr id="20" name="object 19">
            <a:extLst>
              <a:ext uri="{FF2B5EF4-FFF2-40B4-BE49-F238E27FC236}">
                <a16:creationId xmlns:a16="http://schemas.microsoft.com/office/drawing/2014/main" id="{3D293D56-2780-4D4C-A910-0CB20058247A}"/>
              </a:ext>
            </a:extLst>
          </p:cNvPr>
          <p:cNvSpPr/>
          <p:nvPr/>
        </p:nvSpPr>
        <p:spPr>
          <a:xfrm>
            <a:off x="2911006" y="1041536"/>
            <a:ext cx="1933791" cy="2807524"/>
          </a:xfrm>
          <a:prstGeom prst="rect">
            <a:avLst/>
          </a:prstGeom>
          <a:blipFill>
            <a:blip r:embed="rId5" cstate="print"/>
            <a:stretch>
              <a:fillRect/>
            </a:stretch>
          </a:blipFill>
        </p:spPr>
        <p:txBody>
          <a:bodyPr wrap="square" lIns="0" tIns="0" rIns="0" bIns="0" rtlCol="0"/>
          <a:lstStyle/>
          <a:p>
            <a:endParaRPr/>
          </a:p>
        </p:txBody>
      </p:sp>
      <p:sp>
        <p:nvSpPr>
          <p:cNvPr id="21" name="object 20">
            <a:extLst>
              <a:ext uri="{FF2B5EF4-FFF2-40B4-BE49-F238E27FC236}">
                <a16:creationId xmlns:a16="http://schemas.microsoft.com/office/drawing/2014/main" id="{F899956C-37B2-AE48-B617-5A4115743159}"/>
              </a:ext>
            </a:extLst>
          </p:cNvPr>
          <p:cNvSpPr/>
          <p:nvPr/>
        </p:nvSpPr>
        <p:spPr>
          <a:xfrm>
            <a:off x="5540906" y="1041536"/>
            <a:ext cx="2387025" cy="3157519"/>
          </a:xfrm>
          <a:prstGeom prst="rect">
            <a:avLst/>
          </a:prstGeom>
          <a:blipFill>
            <a:blip r:embed="rId6" cstate="print"/>
            <a:stretch>
              <a:fillRect/>
            </a:stretch>
          </a:blipFill>
        </p:spPr>
        <p:txBody>
          <a:bodyPr wrap="square" lIns="0" tIns="0" rIns="0" bIns="0" rtlCol="0"/>
          <a:lstStyle/>
          <a:p>
            <a:r>
              <a:rPr lang="en-US" dirty="0" err="1"/>
              <a:t>zz</a:t>
            </a:r>
            <a:endParaRPr dirty="0"/>
          </a:p>
        </p:txBody>
      </p:sp>
      <p:sp>
        <p:nvSpPr>
          <p:cNvPr id="22" name="object 8">
            <a:extLst>
              <a:ext uri="{FF2B5EF4-FFF2-40B4-BE49-F238E27FC236}">
                <a16:creationId xmlns:a16="http://schemas.microsoft.com/office/drawing/2014/main" id="{098F445D-847A-D144-8085-74655E95E5F9}"/>
              </a:ext>
            </a:extLst>
          </p:cNvPr>
          <p:cNvSpPr/>
          <p:nvPr/>
        </p:nvSpPr>
        <p:spPr>
          <a:xfrm>
            <a:off x="6261543" y="3057536"/>
            <a:ext cx="2655299" cy="3528137"/>
          </a:xfrm>
          <a:prstGeom prst="rect">
            <a:avLst/>
          </a:prstGeom>
          <a:blipFill>
            <a:blip r:embed="rId7"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C564E7F6-44DC-9A4F-A3CF-C9E2ADFD0B02}"/>
              </a:ext>
            </a:extLst>
          </p:cNvPr>
          <p:cNvSpPr/>
          <p:nvPr/>
        </p:nvSpPr>
        <p:spPr>
          <a:xfrm>
            <a:off x="4252382" y="4572000"/>
            <a:ext cx="1168908" cy="1699260"/>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7963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78125" y="762762"/>
            <a:ext cx="5680075" cy="352019"/>
          </a:xfrm>
          <a:prstGeom prst="rect">
            <a:avLst/>
          </a:prstGeom>
        </p:spPr>
        <p:txBody>
          <a:bodyPr vert="horz" wrap="square" lIns="0" tIns="13335" rIns="0" bIns="0" rtlCol="0">
            <a:spAutoFit/>
          </a:bodyPr>
          <a:lstStyle/>
          <a:p>
            <a:pPr marL="12065">
              <a:lnSpc>
                <a:spcPct val="100000"/>
              </a:lnSpc>
              <a:spcBef>
                <a:spcPts val="105"/>
              </a:spcBef>
              <a:tabLst>
                <a:tab pos="293370" algn="l"/>
              </a:tabLst>
            </a:pPr>
            <a:r>
              <a:rPr lang="it-IT" sz="2200" b="1" spc="-15" dirty="0">
                <a:solidFill>
                  <a:srgbClr val="0071BB"/>
                </a:solidFill>
                <a:latin typeface="Arial"/>
                <a:ea typeface="+mj-ea"/>
                <a:cs typeface="Arial"/>
              </a:rPr>
              <a:t>2. </a:t>
            </a:r>
            <a:r>
              <a:rPr sz="2200" b="1" spc="-15" dirty="0">
                <a:solidFill>
                  <a:srgbClr val="0071BB"/>
                </a:solidFill>
                <a:latin typeface="Arial"/>
                <a:ea typeface="+mj-ea"/>
                <a:cs typeface="Arial"/>
              </a:rPr>
              <a:t>Division President</a:t>
            </a:r>
            <a:r>
              <a:rPr lang="it-IT" sz="2200" b="1" spc="-15" dirty="0">
                <a:solidFill>
                  <a:srgbClr val="0071BB"/>
                </a:solidFill>
                <a:latin typeface="Arial"/>
                <a:ea typeface="+mj-ea"/>
                <a:cs typeface="Arial"/>
              </a:rPr>
              <a:t> </a:t>
            </a:r>
            <a:r>
              <a:rPr lang="it-IT" sz="2200" b="1" spc="-15" dirty="0" err="1">
                <a:solidFill>
                  <a:srgbClr val="0071BB"/>
                </a:solidFill>
                <a:latin typeface="Arial"/>
                <a:ea typeface="+mj-ea"/>
                <a:cs typeface="Arial"/>
              </a:rPr>
              <a:t>elections</a:t>
            </a:r>
            <a:endParaRPr sz="2200" b="1" spc="-15" dirty="0">
              <a:solidFill>
                <a:srgbClr val="0071BB"/>
              </a:solidFill>
              <a:latin typeface="Arial"/>
              <a:ea typeface="+mj-ea"/>
              <a:cs typeface="Arial"/>
            </a:endParaRP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
        <p:nvSpPr>
          <p:cNvPr id="7" name="Rettangolo 6">
            <a:extLst>
              <a:ext uri="{FF2B5EF4-FFF2-40B4-BE49-F238E27FC236}">
                <a16:creationId xmlns:a16="http://schemas.microsoft.com/office/drawing/2014/main" id="{E1EB299F-28F7-9848-B546-DB21C9850497}"/>
              </a:ext>
            </a:extLst>
          </p:cNvPr>
          <p:cNvSpPr/>
          <p:nvPr/>
        </p:nvSpPr>
        <p:spPr>
          <a:xfrm>
            <a:off x="589032" y="1590045"/>
            <a:ext cx="8097768" cy="5447645"/>
          </a:xfrm>
          <a:prstGeom prst="rect">
            <a:avLst/>
          </a:prstGeom>
        </p:spPr>
        <p:txBody>
          <a:bodyPr wrap="square">
            <a:spAutoFit/>
          </a:bodyPr>
          <a:lstStyle/>
          <a:p>
            <a:pPr marL="12700">
              <a:lnSpc>
                <a:spcPct val="100000"/>
              </a:lnSpc>
              <a:spcBef>
                <a:spcPts val="770"/>
              </a:spcBef>
              <a:tabLst>
                <a:tab pos="354965" algn="l"/>
                <a:tab pos="355600" algn="l"/>
              </a:tabLst>
            </a:pPr>
            <a:r>
              <a:rPr lang="it-IT" dirty="0" err="1">
                <a:latin typeface="Arial"/>
                <a:cs typeface="Arial"/>
              </a:rPr>
              <a:t>Elections</a:t>
            </a:r>
            <a:r>
              <a:rPr lang="it-IT" dirty="0">
                <a:latin typeface="Arial"/>
                <a:cs typeface="Arial"/>
              </a:rPr>
              <a:t> in </a:t>
            </a:r>
            <a:r>
              <a:rPr lang="it-IT" dirty="0" err="1">
                <a:latin typeface="Arial"/>
                <a:cs typeface="Arial"/>
              </a:rPr>
              <a:t>Autumn</a:t>
            </a:r>
            <a:r>
              <a:rPr lang="it-IT" dirty="0">
                <a:latin typeface="Arial"/>
                <a:cs typeface="Arial"/>
              </a:rPr>
              <a:t> 2019</a:t>
            </a:r>
          </a:p>
          <a:p>
            <a:pPr marL="12700">
              <a:lnSpc>
                <a:spcPct val="100000"/>
              </a:lnSpc>
              <a:spcBef>
                <a:spcPts val="770"/>
              </a:spcBef>
              <a:tabLst>
                <a:tab pos="354965" algn="l"/>
                <a:tab pos="355600" algn="l"/>
              </a:tabLst>
            </a:pPr>
            <a:endParaRPr lang="it-IT" dirty="0">
              <a:latin typeface="Arial"/>
              <a:cs typeface="Arial"/>
            </a:endParaRPr>
          </a:p>
          <a:p>
            <a:pPr marL="12700">
              <a:lnSpc>
                <a:spcPct val="100000"/>
              </a:lnSpc>
              <a:spcBef>
                <a:spcPts val="770"/>
              </a:spcBef>
              <a:tabLst>
                <a:tab pos="354965" algn="l"/>
                <a:tab pos="355600" algn="l"/>
              </a:tabLst>
            </a:pPr>
            <a:r>
              <a:rPr lang="it-IT" b="1" dirty="0">
                <a:latin typeface="Arial"/>
                <a:cs typeface="Arial"/>
              </a:rPr>
              <a:t>EMRP </a:t>
            </a:r>
            <a:r>
              <a:rPr lang="it-IT" b="1" dirty="0" err="1">
                <a:latin typeface="Arial"/>
                <a:cs typeface="Arial"/>
              </a:rPr>
              <a:t>President</a:t>
            </a:r>
            <a:r>
              <a:rPr lang="it-IT" b="1" dirty="0">
                <a:latin typeface="Arial"/>
                <a:cs typeface="Arial"/>
              </a:rPr>
              <a:t> </a:t>
            </a:r>
            <a:r>
              <a:rPr lang="it-IT" dirty="0">
                <a:latin typeface="Arial"/>
                <a:cs typeface="Arial"/>
              </a:rPr>
              <a:t>: </a:t>
            </a:r>
            <a:r>
              <a:rPr lang="it-IT" dirty="0" err="1">
                <a:latin typeface="Arial"/>
                <a:cs typeface="Arial"/>
              </a:rPr>
              <a:t>there</a:t>
            </a:r>
            <a:r>
              <a:rPr lang="it-IT" dirty="0">
                <a:latin typeface="Arial"/>
                <a:cs typeface="Arial"/>
              </a:rPr>
              <a:t> </a:t>
            </a:r>
            <a:r>
              <a:rPr lang="it-IT" dirty="0" err="1">
                <a:latin typeface="Arial"/>
                <a:cs typeface="Arial"/>
              </a:rPr>
              <a:t>were</a:t>
            </a:r>
            <a:r>
              <a:rPr lang="it-IT" dirty="0">
                <a:latin typeface="Arial"/>
                <a:cs typeface="Arial"/>
              </a:rPr>
              <a:t> </a:t>
            </a:r>
            <a:r>
              <a:rPr lang="it-IT" dirty="0" err="1">
                <a:latin typeface="Arial"/>
                <a:cs typeface="Arial"/>
              </a:rPr>
              <a:t>two</a:t>
            </a:r>
            <a:r>
              <a:rPr lang="it-IT" dirty="0">
                <a:latin typeface="Arial"/>
                <a:cs typeface="Arial"/>
              </a:rPr>
              <a:t> </a:t>
            </a:r>
            <a:r>
              <a:rPr lang="it-IT" dirty="0" err="1">
                <a:latin typeface="Arial"/>
                <a:cs typeface="Arial"/>
              </a:rPr>
              <a:t>candidates</a:t>
            </a:r>
            <a:r>
              <a:rPr lang="it-IT" dirty="0">
                <a:latin typeface="Arial"/>
                <a:cs typeface="Arial"/>
              </a:rPr>
              <a:t> </a:t>
            </a:r>
          </a:p>
          <a:p>
            <a:pPr marL="12700">
              <a:lnSpc>
                <a:spcPct val="100000"/>
              </a:lnSpc>
              <a:spcBef>
                <a:spcPts val="770"/>
              </a:spcBef>
              <a:tabLst>
                <a:tab pos="354965" algn="l"/>
                <a:tab pos="355600" algn="l"/>
              </a:tabLst>
            </a:pPr>
            <a:endParaRPr lang="it-IT" dirty="0">
              <a:latin typeface="Arial"/>
              <a:cs typeface="Arial"/>
            </a:endParaRPr>
          </a:p>
          <a:p>
            <a:pPr marL="12700">
              <a:lnSpc>
                <a:spcPct val="100000"/>
              </a:lnSpc>
              <a:spcBef>
                <a:spcPts val="770"/>
              </a:spcBef>
              <a:tabLst>
                <a:tab pos="354965" algn="l"/>
                <a:tab pos="355600" algn="l"/>
              </a:tabLst>
            </a:pPr>
            <a:r>
              <a:rPr lang="it-IT" dirty="0">
                <a:latin typeface="Arial"/>
                <a:cs typeface="Arial"/>
              </a:rPr>
              <a:t>Fabio Florindo </a:t>
            </a:r>
            <a:r>
              <a:rPr lang="it-IT" dirty="0" err="1">
                <a:latin typeface="Arial"/>
                <a:cs typeface="Arial"/>
              </a:rPr>
              <a:t>elected</a:t>
            </a:r>
            <a:r>
              <a:rPr lang="it-IT" dirty="0">
                <a:latin typeface="Arial"/>
                <a:cs typeface="Arial"/>
              </a:rPr>
              <a:t> for the </a:t>
            </a:r>
            <a:r>
              <a:rPr lang="it-IT" dirty="0" err="1">
                <a:latin typeface="Arial"/>
                <a:cs typeface="Arial"/>
              </a:rPr>
              <a:t>second</a:t>
            </a:r>
            <a:r>
              <a:rPr lang="it-IT" dirty="0">
                <a:latin typeface="Arial"/>
                <a:cs typeface="Arial"/>
              </a:rPr>
              <a:t> </a:t>
            </a:r>
            <a:r>
              <a:rPr lang="it-IT" dirty="0" err="1">
                <a:latin typeface="Arial"/>
                <a:cs typeface="Arial"/>
              </a:rPr>
              <a:t>term</a:t>
            </a:r>
            <a:r>
              <a:rPr lang="it-IT" dirty="0">
                <a:latin typeface="Arial"/>
                <a:cs typeface="Arial"/>
              </a:rPr>
              <a:t>. </a:t>
            </a:r>
          </a:p>
          <a:p>
            <a:pPr marL="12700">
              <a:lnSpc>
                <a:spcPct val="100000"/>
              </a:lnSpc>
              <a:spcBef>
                <a:spcPts val="770"/>
              </a:spcBef>
              <a:tabLst>
                <a:tab pos="354965" algn="l"/>
                <a:tab pos="355600" algn="l"/>
              </a:tabLst>
            </a:pPr>
            <a:endParaRPr lang="it-IT" dirty="0">
              <a:latin typeface="Arial"/>
              <a:cs typeface="Arial"/>
            </a:endParaRPr>
          </a:p>
          <a:p>
            <a:pPr marL="12700">
              <a:lnSpc>
                <a:spcPct val="100000"/>
              </a:lnSpc>
              <a:spcBef>
                <a:spcPts val="770"/>
              </a:spcBef>
              <a:tabLst>
                <a:tab pos="354965" algn="l"/>
                <a:tab pos="355600" algn="l"/>
              </a:tabLst>
            </a:pPr>
            <a:r>
              <a:rPr lang="it-IT" dirty="0">
                <a:latin typeface="Arial"/>
                <a:cs typeface="Arial"/>
              </a:rPr>
              <a:t>He </a:t>
            </a:r>
            <a:r>
              <a:rPr lang="it-IT" dirty="0" err="1">
                <a:latin typeface="Arial"/>
                <a:cs typeface="Arial"/>
              </a:rPr>
              <a:t>will</a:t>
            </a:r>
            <a:r>
              <a:rPr lang="it-IT" dirty="0">
                <a:latin typeface="Arial"/>
                <a:cs typeface="Arial"/>
              </a:rPr>
              <a:t> </a:t>
            </a:r>
            <a:r>
              <a:rPr lang="it-IT" dirty="0"/>
              <a:t>serve </a:t>
            </a:r>
            <a:r>
              <a:rPr lang="it-IT" dirty="0" err="1"/>
              <a:t>as</a:t>
            </a:r>
            <a:r>
              <a:rPr lang="it-IT" dirty="0"/>
              <a:t> </a:t>
            </a:r>
            <a:r>
              <a:rPr lang="it-IT" dirty="0" err="1"/>
              <a:t>Division</a:t>
            </a:r>
            <a:r>
              <a:rPr lang="it-IT" dirty="0"/>
              <a:t> </a:t>
            </a:r>
            <a:r>
              <a:rPr lang="it-IT" dirty="0" err="1"/>
              <a:t>President</a:t>
            </a:r>
            <a:r>
              <a:rPr lang="it-IT" dirty="0"/>
              <a:t> for the </a:t>
            </a:r>
            <a:r>
              <a:rPr lang="it-IT" dirty="0" err="1"/>
              <a:t>term</a:t>
            </a:r>
            <a:r>
              <a:rPr lang="it-IT" dirty="0"/>
              <a:t> 2021–2023. </a:t>
            </a:r>
          </a:p>
          <a:p>
            <a:pPr marL="12700">
              <a:lnSpc>
                <a:spcPct val="100000"/>
              </a:lnSpc>
              <a:spcBef>
                <a:spcPts val="770"/>
              </a:spcBef>
              <a:tabLst>
                <a:tab pos="354965" algn="l"/>
                <a:tab pos="355600" algn="l"/>
              </a:tabLst>
            </a:pPr>
            <a:r>
              <a:rPr lang="it-IT" dirty="0">
                <a:latin typeface="Arial"/>
                <a:cs typeface="Arial"/>
              </a:rPr>
              <a:t>_______________</a:t>
            </a:r>
          </a:p>
          <a:p>
            <a:pPr marL="12700">
              <a:lnSpc>
                <a:spcPct val="100000"/>
              </a:lnSpc>
              <a:spcBef>
                <a:spcPts val="770"/>
              </a:spcBef>
              <a:tabLst>
                <a:tab pos="354965" algn="l"/>
                <a:tab pos="355600" algn="l"/>
              </a:tabLst>
            </a:pPr>
            <a:endParaRPr lang="it-IT" dirty="0">
              <a:latin typeface="Arial"/>
              <a:cs typeface="Arial"/>
            </a:endParaRPr>
          </a:p>
          <a:p>
            <a:r>
              <a:rPr lang="it-IT" dirty="0">
                <a:solidFill>
                  <a:srgbClr val="0070C0"/>
                </a:solidFill>
                <a:latin typeface="Arial"/>
                <a:cs typeface="Arial"/>
              </a:rPr>
              <a:t>New </a:t>
            </a:r>
            <a:r>
              <a:rPr lang="it-IT" b="1" dirty="0">
                <a:solidFill>
                  <a:srgbClr val="0070C0"/>
                </a:solidFill>
                <a:latin typeface="Arial"/>
                <a:cs typeface="Arial"/>
              </a:rPr>
              <a:t>EGU </a:t>
            </a:r>
            <a:r>
              <a:rPr lang="it-IT" b="1" dirty="0" err="1">
                <a:solidFill>
                  <a:srgbClr val="0070C0"/>
                </a:solidFill>
                <a:latin typeface="Arial"/>
                <a:cs typeface="Arial"/>
              </a:rPr>
              <a:t>president</a:t>
            </a:r>
            <a:r>
              <a:rPr lang="it-IT" dirty="0">
                <a:solidFill>
                  <a:srgbClr val="0070C0"/>
                </a:solidFill>
                <a:latin typeface="Arial"/>
                <a:cs typeface="Arial"/>
              </a:rPr>
              <a:t>: Helen M. </a:t>
            </a:r>
            <a:r>
              <a:rPr lang="it-IT" dirty="0" err="1">
                <a:solidFill>
                  <a:srgbClr val="0070C0"/>
                </a:solidFill>
                <a:latin typeface="Arial"/>
                <a:cs typeface="Arial"/>
              </a:rPr>
              <a:t>Glaves</a:t>
            </a:r>
            <a:endParaRPr lang="it-IT" dirty="0">
              <a:solidFill>
                <a:srgbClr val="0070C0"/>
              </a:solidFill>
              <a:latin typeface="Arial"/>
              <a:cs typeface="Arial"/>
            </a:endParaRPr>
          </a:p>
          <a:p>
            <a:endParaRPr lang="it-IT" dirty="0">
              <a:solidFill>
                <a:srgbClr val="0070C0"/>
              </a:solidFill>
              <a:latin typeface="Arial"/>
              <a:cs typeface="Arial"/>
            </a:endParaRPr>
          </a:p>
          <a:p>
            <a:r>
              <a:rPr lang="it-IT" dirty="0" err="1">
                <a:solidFill>
                  <a:srgbClr val="0070C0"/>
                </a:solidFill>
                <a:latin typeface="Arial"/>
                <a:cs typeface="Arial"/>
              </a:rPr>
              <a:t>will</a:t>
            </a:r>
            <a:r>
              <a:rPr lang="it-IT" dirty="0">
                <a:solidFill>
                  <a:srgbClr val="0070C0"/>
                </a:solidFill>
                <a:latin typeface="Arial"/>
                <a:cs typeface="Arial"/>
              </a:rPr>
              <a:t> </a:t>
            </a:r>
            <a:r>
              <a:rPr lang="it-IT" dirty="0" err="1">
                <a:solidFill>
                  <a:srgbClr val="0070C0"/>
                </a:solidFill>
                <a:latin typeface="Arial"/>
                <a:cs typeface="Arial"/>
              </a:rPr>
              <a:t>become</a:t>
            </a:r>
            <a:endParaRPr lang="it-IT" dirty="0">
              <a:solidFill>
                <a:srgbClr val="0070C0"/>
              </a:solidFill>
              <a:latin typeface="Arial"/>
              <a:cs typeface="Arial"/>
            </a:endParaRPr>
          </a:p>
          <a:p>
            <a:endParaRPr lang="it-IT" dirty="0">
              <a:solidFill>
                <a:srgbClr val="0070C0"/>
              </a:solidFill>
              <a:latin typeface="Arial"/>
              <a:cs typeface="Arial"/>
            </a:endParaRPr>
          </a:p>
          <a:p>
            <a:r>
              <a:rPr lang="it-IT" dirty="0">
                <a:solidFill>
                  <a:srgbClr val="0070C0"/>
                </a:solidFill>
                <a:latin typeface="Arial"/>
                <a:cs typeface="Arial"/>
              </a:rPr>
              <a:t>- Vice </a:t>
            </a:r>
            <a:r>
              <a:rPr lang="it-IT" dirty="0" err="1">
                <a:solidFill>
                  <a:srgbClr val="0070C0"/>
                </a:solidFill>
                <a:latin typeface="Arial"/>
                <a:cs typeface="Arial"/>
              </a:rPr>
              <a:t>president</a:t>
            </a:r>
            <a:r>
              <a:rPr lang="it-IT" dirty="0">
                <a:solidFill>
                  <a:srgbClr val="0070C0"/>
                </a:solidFill>
                <a:latin typeface="Arial"/>
                <a:cs typeface="Arial"/>
              </a:rPr>
              <a:t> </a:t>
            </a:r>
            <a:r>
              <a:rPr lang="it-IT" dirty="0" err="1">
                <a:solidFill>
                  <a:srgbClr val="0070C0"/>
                </a:solidFill>
                <a:latin typeface="Arial"/>
                <a:cs typeface="Arial"/>
              </a:rPr>
              <a:t>at</a:t>
            </a:r>
            <a:r>
              <a:rPr lang="it-IT" dirty="0">
                <a:solidFill>
                  <a:srgbClr val="0070C0"/>
                </a:solidFill>
                <a:latin typeface="Arial"/>
                <a:cs typeface="Arial"/>
              </a:rPr>
              <a:t> the GA 2020</a:t>
            </a:r>
          </a:p>
          <a:p>
            <a:r>
              <a:rPr lang="it-IT" dirty="0">
                <a:solidFill>
                  <a:srgbClr val="0070C0"/>
                </a:solidFill>
                <a:latin typeface="Arial"/>
                <a:cs typeface="Arial"/>
              </a:rPr>
              <a:t>- EGU </a:t>
            </a:r>
            <a:r>
              <a:rPr lang="it-IT" dirty="0" err="1">
                <a:solidFill>
                  <a:srgbClr val="0070C0"/>
                </a:solidFill>
                <a:latin typeface="Arial"/>
                <a:cs typeface="Arial"/>
              </a:rPr>
              <a:t>president</a:t>
            </a:r>
            <a:r>
              <a:rPr lang="it-IT" dirty="0">
                <a:solidFill>
                  <a:srgbClr val="0070C0"/>
                </a:solidFill>
                <a:latin typeface="Arial"/>
                <a:cs typeface="Arial"/>
              </a:rPr>
              <a:t> </a:t>
            </a:r>
            <a:r>
              <a:rPr lang="it-IT" dirty="0" err="1">
                <a:solidFill>
                  <a:srgbClr val="0070C0"/>
                </a:solidFill>
                <a:latin typeface="Arial"/>
                <a:cs typeface="Arial"/>
              </a:rPr>
              <a:t>at</a:t>
            </a:r>
            <a:r>
              <a:rPr lang="it-IT" dirty="0">
                <a:solidFill>
                  <a:srgbClr val="0070C0"/>
                </a:solidFill>
                <a:latin typeface="Arial"/>
                <a:cs typeface="Arial"/>
              </a:rPr>
              <a:t> the GA 2021</a:t>
            </a:r>
          </a:p>
          <a:p>
            <a:pPr marL="12700">
              <a:lnSpc>
                <a:spcPct val="100000"/>
              </a:lnSpc>
              <a:spcBef>
                <a:spcPts val="770"/>
              </a:spcBef>
              <a:tabLst>
                <a:tab pos="354965" algn="l"/>
                <a:tab pos="355600" algn="l"/>
              </a:tabLst>
            </a:pPr>
            <a:endParaRPr lang="it-IT" dirty="0">
              <a:latin typeface="Arial"/>
              <a:cs typeface="Arial"/>
            </a:endParaRPr>
          </a:p>
        </p:txBody>
      </p:sp>
      <p:pic>
        <p:nvPicPr>
          <p:cNvPr id="8" name="Immagine 7">
            <a:extLst>
              <a:ext uri="{FF2B5EF4-FFF2-40B4-BE49-F238E27FC236}">
                <a16:creationId xmlns:a16="http://schemas.microsoft.com/office/drawing/2014/main" id="{AD759880-674F-D84C-A441-DD6794573F15}"/>
              </a:ext>
            </a:extLst>
          </p:cNvPr>
          <p:cNvPicPr>
            <a:picLocks noChangeAspect="1"/>
          </p:cNvPicPr>
          <p:nvPr/>
        </p:nvPicPr>
        <p:blipFill>
          <a:blip r:embed="rId3"/>
          <a:stretch>
            <a:fillRect/>
          </a:stretch>
        </p:blipFill>
        <p:spPr>
          <a:xfrm>
            <a:off x="5257800" y="4876800"/>
            <a:ext cx="1524000" cy="1524000"/>
          </a:xfrm>
          <a:prstGeom prst="rect">
            <a:avLst/>
          </a:prstGeom>
        </p:spPr>
      </p:pic>
      <p:pic>
        <p:nvPicPr>
          <p:cNvPr id="5" name="Immagine 4">
            <a:extLst>
              <a:ext uri="{FF2B5EF4-FFF2-40B4-BE49-F238E27FC236}">
                <a16:creationId xmlns:a16="http://schemas.microsoft.com/office/drawing/2014/main" id="{4F955E9E-4AC7-5540-A7E3-031DF6B74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524000"/>
            <a:ext cx="2667000" cy="1926586"/>
          </a:xfrm>
          <a:prstGeom prst="rect">
            <a:avLst/>
          </a:prstGeom>
        </p:spPr>
      </p:pic>
    </p:spTree>
    <p:extLst>
      <p:ext uri="{BB962C8B-B14F-4D97-AF65-F5344CB8AC3E}">
        <p14:creationId xmlns:p14="http://schemas.microsoft.com/office/powerpoint/2010/main" val="3201491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F2EE58F9-CF6D-924F-B702-DD23A1246B7C}"/>
              </a:ext>
            </a:extLst>
          </p:cNvPr>
          <p:cNvSpPr txBox="1">
            <a:spLocks/>
          </p:cNvSpPr>
          <p:nvPr/>
        </p:nvSpPr>
        <p:spPr>
          <a:xfrm>
            <a:off x="3372693" y="460074"/>
            <a:ext cx="2005297" cy="443711"/>
          </a:xfrm>
          <a:prstGeom prst="rect">
            <a:avLst/>
          </a:prstGeom>
        </p:spPr>
        <p:txBody>
          <a:bodyPr vert="horz" wrap="square" lIns="0" tIns="12700" rIns="0" bIns="0" rtlCol="0">
            <a:spAutoFit/>
          </a:bodyPr>
          <a:lstStyle>
            <a:lvl1pPr>
              <a:defRPr sz="2200" b="1" i="0">
                <a:solidFill>
                  <a:srgbClr val="0071BB"/>
                </a:solidFill>
                <a:latin typeface="Arial"/>
                <a:ea typeface="+mj-ea"/>
                <a:cs typeface="Arial"/>
              </a:defRPr>
            </a:lvl1pPr>
          </a:lstStyle>
          <a:p>
            <a:pPr marL="12700">
              <a:spcBef>
                <a:spcPts val="100"/>
              </a:spcBef>
            </a:pPr>
            <a:r>
              <a:rPr lang="en-US" sz="2800" kern="0" spc="-5" dirty="0" err="1"/>
              <a:t>EGUSphere</a:t>
            </a:r>
            <a:endParaRPr lang="en-US" sz="2800" kern="0" dirty="0"/>
          </a:p>
        </p:txBody>
      </p:sp>
      <p:sp>
        <p:nvSpPr>
          <p:cNvPr id="4" name="Rectangle 3">
            <a:extLst>
              <a:ext uri="{FF2B5EF4-FFF2-40B4-BE49-F238E27FC236}">
                <a16:creationId xmlns:a16="http://schemas.microsoft.com/office/drawing/2014/main" id="{5103DF1E-8091-0949-A526-283A75AC79ED}"/>
              </a:ext>
            </a:extLst>
          </p:cNvPr>
          <p:cNvSpPr/>
          <p:nvPr/>
        </p:nvSpPr>
        <p:spPr>
          <a:xfrm>
            <a:off x="457200" y="1676400"/>
            <a:ext cx="8389620" cy="4493538"/>
          </a:xfrm>
          <a:prstGeom prst="rect">
            <a:avLst/>
          </a:prstGeom>
        </p:spPr>
        <p:txBody>
          <a:bodyPr wrap="square">
            <a:spAutoFit/>
          </a:bodyPr>
          <a:lstStyle/>
          <a:p>
            <a:pPr algn="just"/>
            <a:r>
              <a:rPr lang="it-IT" sz="2200" spc="-10" dirty="0">
                <a:solidFill>
                  <a:srgbClr val="4D4D4D"/>
                </a:solidFill>
                <a:latin typeface="Arial"/>
                <a:cs typeface="Arial"/>
              </a:rPr>
              <a:t>A new online </a:t>
            </a:r>
            <a:r>
              <a:rPr lang="it-IT" sz="2200" spc="-10" dirty="0" err="1">
                <a:solidFill>
                  <a:srgbClr val="4D4D4D"/>
                </a:solidFill>
                <a:latin typeface="Arial"/>
                <a:cs typeface="Arial"/>
              </a:rPr>
              <a:t>platform</a:t>
            </a:r>
            <a:r>
              <a:rPr lang="it-IT" sz="2200" spc="-10" dirty="0">
                <a:solidFill>
                  <a:srgbClr val="4D4D4D"/>
                </a:solidFill>
                <a:latin typeface="Arial"/>
                <a:cs typeface="Arial"/>
              </a:rPr>
              <a:t> </a:t>
            </a:r>
            <a:r>
              <a:rPr lang="it-IT" sz="2200" spc="-10" dirty="0" err="1">
                <a:solidFill>
                  <a:srgbClr val="4D4D4D"/>
                </a:solidFill>
                <a:latin typeface="Arial"/>
                <a:cs typeface="Arial"/>
              </a:rPr>
              <a:t>designed</a:t>
            </a:r>
            <a:r>
              <a:rPr lang="it-IT" sz="2200" spc="-10" dirty="0">
                <a:solidFill>
                  <a:srgbClr val="4D4D4D"/>
                </a:solidFill>
                <a:latin typeface="Arial"/>
                <a:cs typeface="Arial"/>
              </a:rPr>
              <a:t> to </a:t>
            </a:r>
            <a:r>
              <a:rPr lang="it-IT" sz="2200" spc="-10" dirty="0" err="1">
                <a:solidFill>
                  <a:srgbClr val="4D4D4D"/>
                </a:solidFill>
                <a:latin typeface="Arial"/>
                <a:cs typeface="Arial"/>
              </a:rPr>
              <a:t>increase</a:t>
            </a:r>
            <a:r>
              <a:rPr lang="it-IT" sz="2200" spc="-10" dirty="0">
                <a:solidFill>
                  <a:srgbClr val="4D4D4D"/>
                </a:solidFill>
                <a:latin typeface="Arial"/>
                <a:cs typeface="Arial"/>
              </a:rPr>
              <a:t> </a:t>
            </a:r>
            <a:r>
              <a:rPr lang="it-IT" sz="2200" spc="-10" dirty="0" err="1">
                <a:solidFill>
                  <a:srgbClr val="4D4D4D"/>
                </a:solidFill>
                <a:latin typeface="Arial"/>
                <a:cs typeface="Arial"/>
              </a:rPr>
              <a:t>visibility</a:t>
            </a:r>
            <a:r>
              <a:rPr lang="it-IT" sz="2200" spc="-10" dirty="0">
                <a:solidFill>
                  <a:srgbClr val="4D4D4D"/>
                </a:solidFill>
                <a:latin typeface="Arial"/>
                <a:cs typeface="Arial"/>
              </a:rPr>
              <a:t> and </a:t>
            </a:r>
            <a:r>
              <a:rPr lang="it-IT" sz="2200" spc="-10" dirty="0" err="1">
                <a:solidFill>
                  <a:srgbClr val="4D4D4D"/>
                </a:solidFill>
                <a:latin typeface="Arial"/>
                <a:cs typeface="Arial"/>
              </a:rPr>
              <a:t>boost</a:t>
            </a:r>
            <a:r>
              <a:rPr lang="it-IT" sz="2200" spc="-10" dirty="0">
                <a:solidFill>
                  <a:srgbClr val="4D4D4D"/>
                </a:solidFill>
                <a:latin typeface="Arial"/>
                <a:cs typeface="Arial"/>
              </a:rPr>
              <a:t> </a:t>
            </a:r>
            <a:r>
              <a:rPr lang="it-IT" sz="2200" spc="-10" dirty="0" err="1">
                <a:solidFill>
                  <a:srgbClr val="4D4D4D"/>
                </a:solidFill>
                <a:latin typeface="Arial"/>
                <a:cs typeface="Arial"/>
              </a:rPr>
              <a:t>discussion</a:t>
            </a:r>
            <a:r>
              <a:rPr lang="it-IT" sz="2200" spc="-10" dirty="0">
                <a:solidFill>
                  <a:srgbClr val="4D4D4D"/>
                </a:solidFill>
                <a:latin typeface="Arial"/>
                <a:cs typeface="Arial"/>
              </a:rPr>
              <a:t> and </a:t>
            </a:r>
            <a:r>
              <a:rPr lang="it-IT" sz="2200" spc="-10" dirty="0" err="1">
                <a:solidFill>
                  <a:srgbClr val="4D4D4D"/>
                </a:solidFill>
                <a:latin typeface="Arial"/>
                <a:cs typeface="Arial"/>
              </a:rPr>
              <a:t>collaboration</a:t>
            </a:r>
            <a:r>
              <a:rPr lang="it-IT" sz="2200" spc="-10" dirty="0">
                <a:solidFill>
                  <a:srgbClr val="4D4D4D"/>
                </a:solidFill>
                <a:latin typeface="Arial"/>
                <a:cs typeface="Arial"/>
              </a:rPr>
              <a:t> </a:t>
            </a:r>
            <a:r>
              <a:rPr lang="it-IT" sz="2200" spc="-10" dirty="0" err="1">
                <a:solidFill>
                  <a:srgbClr val="4D4D4D"/>
                </a:solidFill>
                <a:latin typeface="Arial"/>
                <a:cs typeface="Arial"/>
              </a:rPr>
              <a:t>within</a:t>
            </a:r>
            <a:r>
              <a:rPr lang="it-IT" sz="2200" spc="-10" dirty="0">
                <a:solidFill>
                  <a:srgbClr val="4D4D4D"/>
                </a:solidFill>
                <a:latin typeface="Arial"/>
                <a:cs typeface="Arial"/>
              </a:rPr>
              <a:t> the Earth, </a:t>
            </a:r>
            <a:r>
              <a:rPr lang="it-IT" sz="2200" spc="-10" dirty="0" err="1">
                <a:solidFill>
                  <a:srgbClr val="4D4D4D"/>
                </a:solidFill>
                <a:latin typeface="Arial"/>
                <a:cs typeface="Arial"/>
              </a:rPr>
              <a:t>planetary</a:t>
            </a:r>
            <a:r>
              <a:rPr lang="it-IT" sz="2200" spc="-10" dirty="0">
                <a:solidFill>
                  <a:srgbClr val="4D4D4D"/>
                </a:solidFill>
                <a:latin typeface="Arial"/>
                <a:cs typeface="Arial"/>
              </a:rPr>
              <a:t>, and </a:t>
            </a:r>
            <a:r>
              <a:rPr lang="it-IT" sz="2200" spc="-10" dirty="0" err="1">
                <a:solidFill>
                  <a:srgbClr val="4D4D4D"/>
                </a:solidFill>
                <a:latin typeface="Arial"/>
                <a:cs typeface="Arial"/>
              </a:rPr>
              <a:t>space</a:t>
            </a:r>
            <a:r>
              <a:rPr lang="it-IT" sz="2200" spc="-10" dirty="0">
                <a:solidFill>
                  <a:srgbClr val="4D4D4D"/>
                </a:solidFill>
                <a:latin typeface="Arial"/>
                <a:cs typeface="Arial"/>
              </a:rPr>
              <a:t> science community.</a:t>
            </a:r>
          </a:p>
          <a:p>
            <a:pPr algn="just"/>
            <a:endParaRPr lang="it-IT" sz="2200" spc="-10" dirty="0">
              <a:solidFill>
                <a:srgbClr val="4D4D4D"/>
              </a:solidFill>
              <a:latin typeface="Arial"/>
              <a:cs typeface="Arial"/>
            </a:endParaRPr>
          </a:p>
          <a:p>
            <a:pPr algn="just"/>
            <a:r>
              <a:rPr lang="it-IT" sz="2200" spc="-10" dirty="0" err="1">
                <a:solidFill>
                  <a:srgbClr val="4D4D4D"/>
                </a:solidFill>
                <a:latin typeface="Arial"/>
                <a:cs typeface="Arial"/>
              </a:rPr>
              <a:t>EGUsphere</a:t>
            </a:r>
            <a:r>
              <a:rPr lang="it-IT" sz="2200" spc="-10" dirty="0">
                <a:solidFill>
                  <a:srgbClr val="4D4D4D"/>
                </a:solidFill>
                <a:latin typeface="Arial"/>
                <a:cs typeface="Arial"/>
              </a:rPr>
              <a:t> </a:t>
            </a:r>
            <a:r>
              <a:rPr lang="it-IT" sz="2200" spc="-10" dirty="0" err="1">
                <a:solidFill>
                  <a:srgbClr val="4D4D4D"/>
                </a:solidFill>
                <a:latin typeface="Arial"/>
                <a:cs typeface="Arial"/>
              </a:rPr>
              <a:t>will</a:t>
            </a:r>
            <a:r>
              <a:rPr lang="it-IT" sz="2200" spc="-10" dirty="0">
                <a:solidFill>
                  <a:srgbClr val="4D4D4D"/>
                </a:solidFill>
                <a:latin typeface="Arial"/>
                <a:cs typeface="Arial"/>
              </a:rPr>
              <a:t> serve </a:t>
            </a:r>
            <a:r>
              <a:rPr lang="it-IT" sz="2200" spc="-10" dirty="0" err="1">
                <a:solidFill>
                  <a:srgbClr val="4D4D4D"/>
                </a:solidFill>
                <a:latin typeface="Arial"/>
                <a:cs typeface="Arial"/>
              </a:rPr>
              <a:t>as</a:t>
            </a:r>
            <a:r>
              <a:rPr lang="it-IT" sz="2200" spc="-10" dirty="0">
                <a:solidFill>
                  <a:srgbClr val="4D4D4D"/>
                </a:solidFill>
                <a:latin typeface="Arial"/>
                <a:cs typeface="Arial"/>
              </a:rPr>
              <a:t> a </a:t>
            </a:r>
            <a:r>
              <a:rPr lang="it-IT" sz="2200" spc="-10" dirty="0" err="1">
                <a:solidFill>
                  <a:srgbClr val="4D4D4D"/>
                </a:solidFill>
                <a:latin typeface="Arial"/>
                <a:cs typeface="Arial"/>
              </a:rPr>
              <a:t>central</a:t>
            </a:r>
            <a:r>
              <a:rPr lang="it-IT" sz="2200" spc="-10" dirty="0">
                <a:solidFill>
                  <a:srgbClr val="4D4D4D"/>
                </a:solidFill>
                <a:latin typeface="Arial"/>
                <a:cs typeface="Arial"/>
              </a:rPr>
              <a:t> </a:t>
            </a:r>
            <a:r>
              <a:rPr lang="it-IT" sz="2200" spc="-10" dirty="0" err="1">
                <a:solidFill>
                  <a:srgbClr val="4D4D4D"/>
                </a:solidFill>
                <a:latin typeface="Arial"/>
                <a:cs typeface="Arial"/>
              </a:rPr>
              <a:t>repository</a:t>
            </a:r>
            <a:r>
              <a:rPr lang="it-IT" sz="2200" spc="-10" dirty="0">
                <a:solidFill>
                  <a:srgbClr val="4D4D4D"/>
                </a:solidFill>
                <a:latin typeface="Arial"/>
                <a:cs typeface="Arial"/>
              </a:rPr>
              <a:t> for the </a:t>
            </a:r>
            <a:r>
              <a:rPr lang="it-IT" sz="2200" spc="-10" dirty="0" err="1">
                <a:solidFill>
                  <a:srgbClr val="4D4D4D"/>
                </a:solidFill>
                <a:latin typeface="Arial"/>
                <a:cs typeface="Arial"/>
              </a:rPr>
              <a:t>abstracts</a:t>
            </a:r>
            <a:r>
              <a:rPr lang="it-IT" sz="2200" spc="-10" dirty="0">
                <a:solidFill>
                  <a:srgbClr val="4D4D4D"/>
                </a:solidFill>
                <a:latin typeface="Arial"/>
                <a:cs typeface="Arial"/>
              </a:rPr>
              <a:t> and </a:t>
            </a:r>
            <a:r>
              <a:rPr lang="it-IT" sz="2200" spc="-10" dirty="0" err="1">
                <a:solidFill>
                  <a:srgbClr val="4D4D4D"/>
                </a:solidFill>
                <a:latin typeface="Arial"/>
                <a:cs typeface="Arial"/>
              </a:rPr>
              <a:t>presentations</a:t>
            </a:r>
            <a:r>
              <a:rPr lang="it-IT" sz="2200" spc="-10" dirty="0">
                <a:solidFill>
                  <a:srgbClr val="4D4D4D"/>
                </a:solidFill>
                <a:latin typeface="Arial"/>
                <a:cs typeface="Arial"/>
              </a:rPr>
              <a:t> from the </a:t>
            </a:r>
            <a:r>
              <a:rPr lang="it-IT" sz="2200" spc="-10" dirty="0" err="1">
                <a:solidFill>
                  <a:srgbClr val="4D4D4D"/>
                </a:solidFill>
                <a:latin typeface="Arial"/>
                <a:cs typeface="Arial"/>
              </a:rPr>
              <a:t>Union's</a:t>
            </a:r>
            <a:r>
              <a:rPr lang="it-IT" sz="2200" spc="-10" dirty="0">
                <a:solidFill>
                  <a:srgbClr val="4D4D4D"/>
                </a:solidFill>
                <a:latin typeface="Arial"/>
                <a:cs typeface="Arial"/>
              </a:rPr>
              <a:t> </a:t>
            </a:r>
            <a:r>
              <a:rPr lang="it-IT" sz="2200" spc="-10" dirty="0" err="1">
                <a:solidFill>
                  <a:srgbClr val="4D4D4D"/>
                </a:solidFill>
                <a:latin typeface="Arial"/>
                <a:cs typeface="Arial"/>
              </a:rPr>
              <a:t>annual</a:t>
            </a:r>
            <a:r>
              <a:rPr lang="it-IT" sz="2200" spc="-10" dirty="0">
                <a:solidFill>
                  <a:srgbClr val="4D4D4D"/>
                </a:solidFill>
                <a:latin typeface="Arial"/>
                <a:cs typeface="Arial"/>
              </a:rPr>
              <a:t> General Assembly and </a:t>
            </a:r>
            <a:r>
              <a:rPr lang="it-IT" sz="2200" spc="-10" dirty="0" err="1">
                <a:solidFill>
                  <a:srgbClr val="4D4D4D"/>
                </a:solidFill>
                <a:latin typeface="Arial"/>
                <a:cs typeface="Arial"/>
              </a:rPr>
              <a:t>other</a:t>
            </a:r>
            <a:r>
              <a:rPr lang="it-IT" sz="2200" spc="-10" dirty="0">
                <a:solidFill>
                  <a:srgbClr val="4D4D4D"/>
                </a:solidFill>
                <a:latin typeface="Arial"/>
                <a:cs typeface="Arial"/>
              </a:rPr>
              <a:t> </a:t>
            </a:r>
            <a:r>
              <a:rPr lang="it-IT" sz="2200" spc="-10" dirty="0" err="1">
                <a:solidFill>
                  <a:srgbClr val="4D4D4D"/>
                </a:solidFill>
                <a:latin typeface="Arial"/>
                <a:cs typeface="Arial"/>
              </a:rPr>
              <a:t>meetings</a:t>
            </a:r>
            <a:r>
              <a:rPr lang="it-IT" sz="2200" spc="-10" dirty="0">
                <a:solidFill>
                  <a:srgbClr val="4D4D4D"/>
                </a:solidFill>
                <a:latin typeface="Arial"/>
                <a:cs typeface="Arial"/>
              </a:rPr>
              <a:t>, with the </a:t>
            </a:r>
            <a:r>
              <a:rPr lang="it-IT" sz="2200" spc="-10" dirty="0" err="1">
                <a:solidFill>
                  <a:srgbClr val="4D4D4D"/>
                </a:solidFill>
                <a:latin typeface="Arial"/>
                <a:cs typeface="Arial"/>
              </a:rPr>
              <a:t>opportunity</a:t>
            </a:r>
            <a:r>
              <a:rPr lang="it-IT" sz="2200" spc="-10" dirty="0">
                <a:solidFill>
                  <a:srgbClr val="4D4D4D"/>
                </a:solidFill>
                <a:latin typeface="Arial"/>
                <a:cs typeface="Arial"/>
              </a:rPr>
              <a:t> to </a:t>
            </a:r>
            <a:r>
              <a:rPr lang="it-IT" sz="2200" spc="-10" dirty="0" err="1">
                <a:solidFill>
                  <a:srgbClr val="4D4D4D"/>
                </a:solidFill>
                <a:latin typeface="Arial"/>
                <a:cs typeface="Arial"/>
              </a:rPr>
              <a:t>engage</a:t>
            </a:r>
            <a:r>
              <a:rPr lang="it-IT" sz="2200" spc="-10" dirty="0">
                <a:solidFill>
                  <a:srgbClr val="4D4D4D"/>
                </a:solidFill>
                <a:latin typeface="Arial"/>
                <a:cs typeface="Arial"/>
              </a:rPr>
              <a:t> in </a:t>
            </a:r>
            <a:r>
              <a:rPr lang="it-IT" sz="2200" spc="-10" dirty="0" err="1">
                <a:solidFill>
                  <a:srgbClr val="4D4D4D"/>
                </a:solidFill>
                <a:latin typeface="Arial"/>
                <a:cs typeface="Arial"/>
              </a:rPr>
              <a:t>virtual</a:t>
            </a:r>
            <a:r>
              <a:rPr lang="it-IT" sz="2200" spc="-10" dirty="0">
                <a:solidFill>
                  <a:srgbClr val="4D4D4D"/>
                </a:solidFill>
                <a:latin typeface="Arial"/>
                <a:cs typeface="Arial"/>
              </a:rPr>
              <a:t> </a:t>
            </a:r>
            <a:r>
              <a:rPr lang="it-IT" sz="2200" spc="-10" dirty="0" err="1">
                <a:solidFill>
                  <a:srgbClr val="4D4D4D"/>
                </a:solidFill>
                <a:latin typeface="Arial"/>
                <a:cs typeface="Arial"/>
              </a:rPr>
              <a:t>discussions</a:t>
            </a:r>
            <a:r>
              <a:rPr lang="it-IT" sz="2200" spc="-10" dirty="0">
                <a:solidFill>
                  <a:srgbClr val="4D4D4D"/>
                </a:solidFill>
                <a:latin typeface="Arial"/>
                <a:cs typeface="Arial"/>
              </a:rPr>
              <a:t>. </a:t>
            </a:r>
          </a:p>
          <a:p>
            <a:pPr algn="just"/>
            <a:endParaRPr lang="it-IT" sz="2200" spc="-10" dirty="0">
              <a:solidFill>
                <a:srgbClr val="4D4D4D"/>
              </a:solidFill>
              <a:latin typeface="Arial"/>
              <a:cs typeface="Arial"/>
            </a:endParaRPr>
          </a:p>
          <a:p>
            <a:pPr algn="just"/>
            <a:r>
              <a:rPr lang="it-IT" sz="2200" spc="-10" dirty="0">
                <a:solidFill>
                  <a:srgbClr val="4D4D4D"/>
                </a:solidFill>
                <a:latin typeface="Arial"/>
                <a:cs typeface="Arial"/>
              </a:rPr>
              <a:t>In the </a:t>
            </a:r>
            <a:r>
              <a:rPr lang="it-IT" sz="2200" spc="-10" dirty="0" err="1">
                <a:solidFill>
                  <a:srgbClr val="4D4D4D"/>
                </a:solidFill>
                <a:latin typeface="Arial"/>
                <a:cs typeface="Arial"/>
              </a:rPr>
              <a:t>coming</a:t>
            </a:r>
            <a:r>
              <a:rPr lang="it-IT" sz="2200" spc="-10" dirty="0">
                <a:solidFill>
                  <a:srgbClr val="4D4D4D"/>
                </a:solidFill>
                <a:latin typeface="Arial"/>
                <a:cs typeface="Arial"/>
              </a:rPr>
              <a:t> </a:t>
            </a:r>
            <a:r>
              <a:rPr lang="it-IT" sz="2200" spc="-10" dirty="0" err="1">
                <a:solidFill>
                  <a:srgbClr val="4D4D4D"/>
                </a:solidFill>
                <a:latin typeface="Arial"/>
                <a:cs typeface="Arial"/>
              </a:rPr>
              <a:t>months</a:t>
            </a:r>
            <a:r>
              <a:rPr lang="it-IT" sz="2200" spc="-10" dirty="0">
                <a:solidFill>
                  <a:srgbClr val="4D4D4D"/>
                </a:solidFill>
                <a:latin typeface="Arial"/>
                <a:cs typeface="Arial"/>
              </a:rPr>
              <a:t>, </a:t>
            </a:r>
            <a:r>
              <a:rPr lang="it-IT" sz="2200" spc="-10" dirty="0" err="1">
                <a:solidFill>
                  <a:srgbClr val="4D4D4D"/>
                </a:solidFill>
                <a:latin typeface="Arial"/>
                <a:cs typeface="Arial"/>
              </a:rPr>
              <a:t>additional</a:t>
            </a:r>
            <a:r>
              <a:rPr lang="it-IT" sz="2200" spc="-10" dirty="0">
                <a:solidFill>
                  <a:srgbClr val="4D4D4D"/>
                </a:solidFill>
                <a:latin typeface="Arial"/>
                <a:cs typeface="Arial"/>
              </a:rPr>
              <a:t> </a:t>
            </a:r>
            <a:r>
              <a:rPr lang="it-IT" sz="2200" spc="-10" dirty="0" err="1">
                <a:solidFill>
                  <a:srgbClr val="4D4D4D"/>
                </a:solidFill>
                <a:latin typeface="Arial"/>
                <a:cs typeface="Arial"/>
              </a:rPr>
              <a:t>capabilities</a:t>
            </a:r>
            <a:r>
              <a:rPr lang="it-IT" sz="2200" spc="-10" dirty="0">
                <a:solidFill>
                  <a:srgbClr val="4D4D4D"/>
                </a:solidFill>
                <a:latin typeface="Arial"/>
                <a:cs typeface="Arial"/>
              </a:rPr>
              <a:t> </a:t>
            </a:r>
            <a:r>
              <a:rPr lang="it-IT" sz="2200" spc="-10" dirty="0" err="1">
                <a:solidFill>
                  <a:srgbClr val="4D4D4D"/>
                </a:solidFill>
                <a:latin typeface="Arial"/>
                <a:cs typeface="Arial"/>
              </a:rPr>
              <a:t>will</a:t>
            </a:r>
            <a:r>
              <a:rPr lang="it-IT" sz="2200" spc="-10" dirty="0">
                <a:solidFill>
                  <a:srgbClr val="4D4D4D"/>
                </a:solidFill>
                <a:latin typeface="Arial"/>
                <a:cs typeface="Arial"/>
              </a:rPr>
              <a:t> </a:t>
            </a:r>
            <a:r>
              <a:rPr lang="it-IT" sz="2200" spc="-10" dirty="0" err="1">
                <a:solidFill>
                  <a:srgbClr val="4D4D4D"/>
                </a:solidFill>
                <a:latin typeface="Arial"/>
                <a:cs typeface="Arial"/>
              </a:rPr>
              <a:t>offer</a:t>
            </a:r>
            <a:r>
              <a:rPr lang="it-IT" sz="2200" spc="-10" dirty="0">
                <a:solidFill>
                  <a:srgbClr val="4D4D4D"/>
                </a:solidFill>
                <a:latin typeface="Arial"/>
                <a:cs typeface="Arial"/>
              </a:rPr>
              <a:t> </a:t>
            </a:r>
            <a:r>
              <a:rPr lang="it-IT" sz="2200" spc="-10" dirty="0" err="1">
                <a:solidFill>
                  <a:srgbClr val="4D4D4D"/>
                </a:solidFill>
                <a:latin typeface="Arial"/>
                <a:cs typeface="Arial"/>
              </a:rPr>
              <a:t>geoscientists</a:t>
            </a:r>
            <a:r>
              <a:rPr lang="it-IT" sz="2200" spc="-10" dirty="0">
                <a:solidFill>
                  <a:srgbClr val="4D4D4D"/>
                </a:solidFill>
                <a:latin typeface="Arial"/>
                <a:cs typeface="Arial"/>
              </a:rPr>
              <a:t> the </a:t>
            </a:r>
            <a:r>
              <a:rPr lang="it-IT" sz="2200" spc="-10" dirty="0" err="1">
                <a:solidFill>
                  <a:srgbClr val="4D4D4D"/>
                </a:solidFill>
                <a:latin typeface="Arial"/>
                <a:cs typeface="Arial"/>
              </a:rPr>
              <a:t>options</a:t>
            </a:r>
            <a:r>
              <a:rPr lang="it-IT" sz="2200" spc="-10" dirty="0">
                <a:solidFill>
                  <a:srgbClr val="4D4D4D"/>
                </a:solidFill>
                <a:latin typeface="Arial"/>
                <a:cs typeface="Arial"/>
              </a:rPr>
              <a:t> to </a:t>
            </a:r>
            <a:r>
              <a:rPr lang="it-IT" sz="2200" spc="-10" dirty="0" err="1">
                <a:solidFill>
                  <a:srgbClr val="4D4D4D"/>
                </a:solidFill>
                <a:latin typeface="Arial"/>
                <a:cs typeface="Arial"/>
              </a:rPr>
              <a:t>publish</a:t>
            </a:r>
            <a:r>
              <a:rPr lang="it-IT" sz="2200" spc="-10" dirty="0">
                <a:solidFill>
                  <a:srgbClr val="4D4D4D"/>
                </a:solidFill>
                <a:latin typeface="Arial"/>
                <a:cs typeface="Arial"/>
              </a:rPr>
              <a:t> standard </a:t>
            </a:r>
            <a:r>
              <a:rPr lang="it-IT" sz="2200" spc="-10" dirty="0" err="1">
                <a:solidFill>
                  <a:srgbClr val="4D4D4D"/>
                </a:solidFill>
                <a:latin typeface="Arial"/>
                <a:cs typeface="Arial"/>
              </a:rPr>
              <a:t>preprints</a:t>
            </a:r>
            <a:r>
              <a:rPr lang="it-IT" sz="2200" spc="-10" dirty="0">
                <a:solidFill>
                  <a:srgbClr val="4D4D4D"/>
                </a:solidFill>
                <a:latin typeface="Arial"/>
                <a:cs typeface="Arial"/>
              </a:rPr>
              <a:t> </a:t>
            </a:r>
            <a:r>
              <a:rPr lang="it-IT" sz="2200" spc="-10" dirty="0" err="1">
                <a:solidFill>
                  <a:srgbClr val="4D4D4D"/>
                </a:solidFill>
                <a:latin typeface="Arial"/>
                <a:cs typeface="Arial"/>
              </a:rPr>
              <a:t>as</a:t>
            </a:r>
            <a:r>
              <a:rPr lang="it-IT" sz="2200" spc="-10" dirty="0">
                <a:solidFill>
                  <a:srgbClr val="4D4D4D"/>
                </a:solidFill>
                <a:latin typeface="Arial"/>
                <a:cs typeface="Arial"/>
              </a:rPr>
              <a:t> </a:t>
            </a:r>
            <a:r>
              <a:rPr lang="it-IT" sz="2200" spc="-10" dirty="0" err="1">
                <a:solidFill>
                  <a:srgbClr val="4D4D4D"/>
                </a:solidFill>
                <a:latin typeface="Arial"/>
                <a:cs typeface="Arial"/>
              </a:rPr>
              <a:t>well</a:t>
            </a:r>
            <a:r>
              <a:rPr lang="it-IT" sz="2200" spc="-10" dirty="0">
                <a:solidFill>
                  <a:srgbClr val="4D4D4D"/>
                </a:solidFill>
                <a:latin typeface="Arial"/>
                <a:cs typeface="Arial"/>
              </a:rPr>
              <a:t> </a:t>
            </a:r>
            <a:r>
              <a:rPr lang="it-IT" sz="2200" spc="-10" dirty="0" err="1">
                <a:solidFill>
                  <a:srgbClr val="4D4D4D"/>
                </a:solidFill>
                <a:latin typeface="Arial"/>
                <a:cs typeface="Arial"/>
              </a:rPr>
              <a:t>as</a:t>
            </a:r>
            <a:r>
              <a:rPr lang="it-IT" sz="2200" spc="-10" dirty="0">
                <a:solidFill>
                  <a:srgbClr val="4D4D4D"/>
                </a:solidFill>
                <a:latin typeface="Arial"/>
                <a:cs typeface="Arial"/>
              </a:rPr>
              <a:t> </a:t>
            </a:r>
            <a:r>
              <a:rPr lang="it-IT" sz="2200" spc="-10" dirty="0" err="1">
                <a:solidFill>
                  <a:srgbClr val="4D4D4D"/>
                </a:solidFill>
                <a:latin typeface="Arial"/>
                <a:cs typeface="Arial"/>
              </a:rPr>
              <a:t>preprints</a:t>
            </a:r>
            <a:r>
              <a:rPr lang="it-IT" sz="2200" spc="-10" dirty="0">
                <a:solidFill>
                  <a:srgbClr val="4D4D4D"/>
                </a:solidFill>
                <a:latin typeface="Arial"/>
                <a:cs typeface="Arial"/>
              </a:rPr>
              <a:t> </a:t>
            </a:r>
            <a:r>
              <a:rPr lang="it-IT" sz="2200" spc="-10" dirty="0" err="1">
                <a:solidFill>
                  <a:srgbClr val="4D4D4D"/>
                </a:solidFill>
                <a:latin typeface="Arial"/>
                <a:cs typeface="Arial"/>
              </a:rPr>
              <a:t>that</a:t>
            </a:r>
            <a:r>
              <a:rPr lang="it-IT" sz="2200" spc="-10" dirty="0">
                <a:solidFill>
                  <a:srgbClr val="4D4D4D"/>
                </a:solidFill>
                <a:latin typeface="Arial"/>
                <a:cs typeface="Arial"/>
              </a:rPr>
              <a:t> are </a:t>
            </a:r>
            <a:r>
              <a:rPr lang="it-IT" sz="2200" spc="-10" dirty="0" err="1">
                <a:solidFill>
                  <a:srgbClr val="4D4D4D"/>
                </a:solidFill>
                <a:latin typeface="Arial"/>
                <a:cs typeface="Arial"/>
              </a:rPr>
              <a:t>being</a:t>
            </a:r>
            <a:r>
              <a:rPr lang="it-IT" sz="2200" spc="-10" dirty="0">
                <a:solidFill>
                  <a:srgbClr val="4D4D4D"/>
                </a:solidFill>
                <a:latin typeface="Arial"/>
                <a:cs typeface="Arial"/>
              </a:rPr>
              <a:t> </a:t>
            </a:r>
            <a:r>
              <a:rPr lang="it-IT" sz="2200" spc="-10" dirty="0" err="1">
                <a:solidFill>
                  <a:srgbClr val="4D4D4D"/>
                </a:solidFill>
                <a:latin typeface="Arial"/>
                <a:cs typeface="Arial"/>
              </a:rPr>
              <a:t>peer</a:t>
            </a:r>
            <a:r>
              <a:rPr lang="it-IT" sz="2200" spc="-10" dirty="0">
                <a:solidFill>
                  <a:srgbClr val="4D4D4D"/>
                </a:solidFill>
                <a:latin typeface="Arial"/>
                <a:cs typeface="Arial"/>
              </a:rPr>
              <a:t> </a:t>
            </a:r>
            <a:r>
              <a:rPr lang="it-IT" sz="2200" spc="-10" dirty="0" err="1">
                <a:solidFill>
                  <a:srgbClr val="4D4D4D"/>
                </a:solidFill>
                <a:latin typeface="Arial"/>
                <a:cs typeface="Arial"/>
              </a:rPr>
              <a:t>reviewed</a:t>
            </a:r>
            <a:r>
              <a:rPr lang="it-IT" sz="2200" spc="-10" dirty="0">
                <a:solidFill>
                  <a:srgbClr val="4D4D4D"/>
                </a:solidFill>
                <a:latin typeface="Arial"/>
                <a:cs typeface="Arial"/>
              </a:rPr>
              <a:t> </a:t>
            </a:r>
            <a:r>
              <a:rPr lang="it-IT" sz="2200" spc="-10" dirty="0" err="1">
                <a:solidFill>
                  <a:srgbClr val="4D4D4D"/>
                </a:solidFill>
                <a:latin typeface="Arial"/>
                <a:cs typeface="Arial"/>
              </a:rPr>
              <a:t>through</a:t>
            </a:r>
            <a:r>
              <a:rPr lang="it-IT" sz="2200" spc="-10" dirty="0">
                <a:solidFill>
                  <a:srgbClr val="4D4D4D"/>
                </a:solidFill>
                <a:latin typeface="Arial"/>
                <a:cs typeface="Arial"/>
              </a:rPr>
              <a:t> the innovative, open-</a:t>
            </a:r>
            <a:r>
              <a:rPr lang="it-IT" sz="2200" spc="-10" dirty="0" err="1">
                <a:solidFill>
                  <a:srgbClr val="4D4D4D"/>
                </a:solidFill>
                <a:latin typeface="Arial"/>
                <a:cs typeface="Arial"/>
              </a:rPr>
              <a:t>access</a:t>
            </a:r>
            <a:r>
              <a:rPr lang="it-IT" sz="2200" spc="-10" dirty="0">
                <a:solidFill>
                  <a:srgbClr val="4D4D4D"/>
                </a:solidFill>
                <a:latin typeface="Arial"/>
                <a:cs typeface="Arial"/>
              </a:rPr>
              <a:t> </a:t>
            </a:r>
            <a:r>
              <a:rPr lang="it-IT" sz="2200" spc="-10" dirty="0" err="1">
                <a:solidFill>
                  <a:srgbClr val="4D4D4D"/>
                </a:solidFill>
                <a:latin typeface="Arial"/>
                <a:cs typeface="Arial"/>
              </a:rPr>
              <a:t>process</a:t>
            </a:r>
            <a:r>
              <a:rPr lang="it-IT" sz="2200" spc="-10" dirty="0">
                <a:solidFill>
                  <a:srgbClr val="4D4D4D"/>
                </a:solidFill>
                <a:latin typeface="Arial"/>
                <a:cs typeface="Arial"/>
              </a:rPr>
              <a:t> </a:t>
            </a:r>
            <a:r>
              <a:rPr lang="it-IT" sz="2200" spc="-10" dirty="0" err="1">
                <a:solidFill>
                  <a:srgbClr val="4D4D4D"/>
                </a:solidFill>
                <a:latin typeface="Arial"/>
                <a:cs typeface="Arial"/>
              </a:rPr>
              <a:t>that</a:t>
            </a:r>
            <a:r>
              <a:rPr lang="it-IT" sz="2200" spc="-10" dirty="0">
                <a:solidFill>
                  <a:srgbClr val="4D4D4D"/>
                </a:solidFill>
                <a:latin typeface="Arial"/>
                <a:cs typeface="Arial"/>
              </a:rPr>
              <a:t> EGU </a:t>
            </a:r>
            <a:r>
              <a:rPr lang="it-IT" sz="2200" spc="-10" dirty="0" err="1">
                <a:solidFill>
                  <a:srgbClr val="4D4D4D"/>
                </a:solidFill>
                <a:latin typeface="Arial"/>
                <a:cs typeface="Arial"/>
              </a:rPr>
              <a:t>has</a:t>
            </a:r>
            <a:r>
              <a:rPr lang="it-IT" sz="2200" spc="-10" dirty="0">
                <a:solidFill>
                  <a:srgbClr val="4D4D4D"/>
                </a:solidFill>
                <a:latin typeface="Arial"/>
                <a:cs typeface="Arial"/>
              </a:rPr>
              <a:t> </a:t>
            </a:r>
            <a:r>
              <a:rPr lang="it-IT" sz="2200" spc="-10" dirty="0" err="1">
                <a:solidFill>
                  <a:srgbClr val="4D4D4D"/>
                </a:solidFill>
                <a:latin typeface="Arial"/>
                <a:cs typeface="Arial"/>
              </a:rPr>
              <a:t>pioneered</a:t>
            </a:r>
            <a:r>
              <a:rPr lang="it-IT" sz="2200" spc="-10" dirty="0">
                <a:solidFill>
                  <a:srgbClr val="4D4D4D"/>
                </a:solidFill>
                <a:latin typeface="Arial"/>
                <a:cs typeface="Arial"/>
              </a:rPr>
              <a:t>.</a:t>
            </a:r>
            <a:endParaRPr lang="en-US" sz="2200" spc="-10" dirty="0">
              <a:solidFill>
                <a:srgbClr val="4D4D4D"/>
              </a:solidFill>
              <a:latin typeface="Arial"/>
              <a:cs typeface="Arial"/>
            </a:endParaRPr>
          </a:p>
        </p:txBody>
      </p:sp>
      <p:sp>
        <p:nvSpPr>
          <p:cNvPr id="2" name="Rettangolo 1">
            <a:extLst>
              <a:ext uri="{FF2B5EF4-FFF2-40B4-BE49-F238E27FC236}">
                <a16:creationId xmlns:a16="http://schemas.microsoft.com/office/drawing/2014/main" id="{900CE60B-D409-C34A-BDD8-C41B4E20EAE4}"/>
              </a:ext>
            </a:extLst>
          </p:cNvPr>
          <p:cNvSpPr/>
          <p:nvPr/>
        </p:nvSpPr>
        <p:spPr>
          <a:xfrm>
            <a:off x="2057400" y="956191"/>
            <a:ext cx="4635884" cy="923330"/>
          </a:xfrm>
          <a:prstGeom prst="rect">
            <a:avLst/>
          </a:prstGeom>
        </p:spPr>
        <p:txBody>
          <a:bodyPr wrap="none">
            <a:spAutoFit/>
          </a:bodyPr>
          <a:lstStyle/>
          <a:p>
            <a:pPr algn="ctr"/>
            <a:r>
              <a:rPr lang="it-IT" b="1" kern="0" spc="-5" dirty="0">
                <a:solidFill>
                  <a:srgbClr val="0071BB"/>
                </a:solidFill>
                <a:latin typeface="Arial"/>
                <a:ea typeface="+mj-ea"/>
                <a:cs typeface="Arial"/>
              </a:rPr>
              <a:t>The EGU </a:t>
            </a:r>
            <a:r>
              <a:rPr lang="it-IT" b="1" kern="0" spc="-5" dirty="0" err="1">
                <a:solidFill>
                  <a:srgbClr val="0071BB"/>
                </a:solidFill>
                <a:latin typeface="Arial"/>
                <a:ea typeface="+mj-ea"/>
                <a:cs typeface="Arial"/>
              </a:rPr>
              <a:t>interactive</a:t>
            </a:r>
            <a:r>
              <a:rPr lang="it-IT" b="1" kern="0" spc="-5" dirty="0">
                <a:solidFill>
                  <a:srgbClr val="0071BB"/>
                </a:solidFill>
                <a:latin typeface="Arial"/>
                <a:ea typeface="+mj-ea"/>
                <a:cs typeface="Arial"/>
              </a:rPr>
              <a:t> community </a:t>
            </a:r>
            <a:r>
              <a:rPr lang="it-IT" b="1" kern="0" spc="-5" dirty="0" err="1">
                <a:solidFill>
                  <a:srgbClr val="0071BB"/>
                </a:solidFill>
                <a:latin typeface="Arial"/>
                <a:ea typeface="+mj-ea"/>
                <a:cs typeface="Arial"/>
              </a:rPr>
              <a:t>platform</a:t>
            </a:r>
            <a:endParaRPr lang="it-IT" b="1" kern="0" spc="-5" dirty="0">
              <a:solidFill>
                <a:srgbClr val="0071BB"/>
              </a:solidFill>
              <a:latin typeface="Arial"/>
              <a:ea typeface="+mj-ea"/>
              <a:cs typeface="Arial"/>
            </a:endParaRPr>
          </a:p>
          <a:p>
            <a:pPr algn="ctr"/>
            <a:r>
              <a:rPr lang="en-US" dirty="0">
                <a:latin typeface="Arial" panose="020B0604020202020204" pitchFamily="34" charset="0"/>
                <a:cs typeface="Arial" panose="020B0604020202020204" pitchFamily="34" charset="0"/>
                <a:hlinkClick r:id="rId2"/>
              </a:rPr>
              <a:t>https://www.egusphere.net</a:t>
            </a:r>
            <a:endParaRPr lang="en-US" dirty="0">
              <a:latin typeface="Arial" panose="020B0604020202020204" pitchFamily="34" charset="0"/>
              <a:cs typeface="Arial" panose="020B0604020202020204" pitchFamily="34" charset="0"/>
            </a:endParaRPr>
          </a:p>
          <a:p>
            <a:pPr algn="ctr"/>
            <a:endParaRPr lang="it-IT" b="1" kern="0" spc="-5" dirty="0">
              <a:solidFill>
                <a:srgbClr val="0071BB"/>
              </a:solidFill>
              <a:latin typeface="Arial"/>
              <a:ea typeface="+mj-ea"/>
              <a:cs typeface="Arial"/>
            </a:endParaRPr>
          </a:p>
        </p:txBody>
      </p:sp>
      <p:pic>
        <p:nvPicPr>
          <p:cNvPr id="2050" name="Picture 2" descr="https://www.egusphere.net/template_EGUsphere_logo_blue.png">
            <a:hlinkClick r:id="rId2"/>
            <a:extLst>
              <a:ext uri="{FF2B5EF4-FFF2-40B4-BE49-F238E27FC236}">
                <a16:creationId xmlns:a16="http://schemas.microsoft.com/office/drawing/2014/main" id="{7D56950F-F9A2-3146-BC29-E8D2C0291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420" y="329565"/>
            <a:ext cx="2057400" cy="70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594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Report on the </a:t>
            </a:r>
            <a:r>
              <a:rPr sz="2000" spc="-5" dirty="0">
                <a:latin typeface="Arial"/>
                <a:cs typeface="Arial"/>
              </a:rPr>
              <a:t>Activities </a:t>
            </a:r>
            <a:r>
              <a:rPr sz="2000" dirty="0">
                <a:latin typeface="Arial"/>
                <a:cs typeface="Arial"/>
              </a:rPr>
              <a:t>of EGU and the</a:t>
            </a:r>
            <a:r>
              <a:rPr sz="2000" spc="-220" dirty="0">
                <a:latin typeface="Arial"/>
                <a:cs typeface="Arial"/>
              </a:rPr>
              <a:t> </a:t>
            </a:r>
            <a:r>
              <a:rPr sz="2000" dirty="0">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Medallists,</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b="1" dirty="0">
                <a:solidFill>
                  <a:srgbClr val="FF0000"/>
                </a:solidFill>
                <a:latin typeface="Arial"/>
                <a:cs typeface="Arial"/>
              </a:rPr>
              <a:t>Any </a:t>
            </a:r>
            <a:r>
              <a:rPr sz="2000" b="1" spc="-5" dirty="0">
                <a:solidFill>
                  <a:srgbClr val="FF0000"/>
                </a:solidFill>
                <a:latin typeface="Arial"/>
                <a:cs typeface="Arial"/>
              </a:rPr>
              <a:t>other</a:t>
            </a:r>
            <a:r>
              <a:rPr sz="2000" b="1" spc="-40" dirty="0">
                <a:solidFill>
                  <a:srgbClr val="FF0000"/>
                </a:solidFill>
                <a:latin typeface="Arial"/>
                <a:cs typeface="Arial"/>
              </a:rPr>
              <a:t> </a:t>
            </a:r>
            <a:r>
              <a:rPr sz="2000" b="1" dirty="0">
                <a:solidFill>
                  <a:srgbClr val="FF0000"/>
                </a:solidFill>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56248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65639" y="908720"/>
            <a:ext cx="8340725" cy="5760639"/>
          </a:xfrm>
          <a:prstGeom prst="rect">
            <a:avLst/>
          </a:prstGeom>
          <a:noFill/>
          <a:ln w="0" algn="ctr">
            <a:noFill/>
            <a:miter lim="800000"/>
            <a:headEnd/>
            <a:tailEnd/>
          </a:ln>
          <a:effectLst/>
        </p:spPr>
        <p:txBody>
          <a:bodyPr/>
          <a:lstStyle/>
          <a:p>
            <a:pPr marL="171450" indent="-171450" algn="ctr">
              <a:buFont typeface="Wingdings" panose="05000000000000000000" pitchFamily="2" charset="2"/>
              <a:buChar char="ü"/>
              <a:defRPr/>
            </a:pPr>
            <a:endParaRPr lang="en-GB" sz="1050" b="1" dirty="0">
              <a:solidFill>
                <a:schemeClr val="tx1"/>
              </a:solidFill>
              <a:latin typeface="+mn-lt"/>
            </a:endParaRPr>
          </a:p>
          <a:p>
            <a:pPr algn="ctr">
              <a:defRPr/>
            </a:pPr>
            <a:r>
              <a:rPr lang="en-GB" sz="2000" b="1" dirty="0">
                <a:solidFill>
                  <a:schemeClr val="tx1"/>
                </a:solidFill>
                <a:latin typeface="+mn-lt"/>
              </a:rPr>
              <a:t>EGU 2021 Programme - https://www.egu2021.eu</a:t>
            </a:r>
          </a:p>
          <a:p>
            <a:pPr algn="ctr">
              <a:defRPr/>
            </a:pPr>
            <a:r>
              <a:rPr lang="en-GB" sz="2000" b="1" dirty="0">
                <a:solidFill>
                  <a:schemeClr val="tx1"/>
                </a:solidFill>
                <a:latin typeface="+mn-lt"/>
              </a:rPr>
              <a:t>Vienna, 25–30 April </a:t>
            </a:r>
            <a:r>
              <a:rPr lang="it-IT" sz="2000" b="1" dirty="0">
                <a:solidFill>
                  <a:schemeClr val="tx1"/>
                </a:solidFill>
                <a:latin typeface="+mn-lt"/>
              </a:rPr>
              <a:t>2021</a:t>
            </a:r>
          </a:p>
          <a:p>
            <a:pPr algn="ctr">
              <a:defRPr/>
            </a:pPr>
            <a:r>
              <a:rPr lang="de-DE" sz="2000" b="1" dirty="0">
                <a:solidFill>
                  <a:schemeClr val="tx1"/>
                </a:solidFill>
                <a:latin typeface="+mn-lt"/>
              </a:rPr>
              <a:t>Programme </a:t>
            </a:r>
            <a:r>
              <a:rPr lang="de-DE" sz="2000" b="1" dirty="0" err="1">
                <a:solidFill>
                  <a:schemeClr val="tx1"/>
                </a:solidFill>
                <a:latin typeface="+mn-lt"/>
              </a:rPr>
              <a:t>to</a:t>
            </a:r>
            <a:r>
              <a:rPr lang="de-DE" sz="2000" b="1" dirty="0">
                <a:solidFill>
                  <a:schemeClr val="tx1"/>
                </a:solidFill>
                <a:latin typeface="+mn-lt"/>
              </a:rPr>
              <a:t> </a:t>
            </a:r>
            <a:r>
              <a:rPr lang="de-DE" sz="2000" b="1" dirty="0" err="1">
                <a:solidFill>
                  <a:schemeClr val="tx1"/>
                </a:solidFill>
                <a:latin typeface="+mn-lt"/>
              </a:rPr>
              <a:t>be</a:t>
            </a:r>
            <a:r>
              <a:rPr lang="de-DE" sz="2000" b="1" dirty="0">
                <a:solidFill>
                  <a:schemeClr val="tx1"/>
                </a:solidFill>
                <a:latin typeface="+mn-lt"/>
              </a:rPr>
              <a:t> </a:t>
            </a:r>
            <a:r>
              <a:rPr lang="de-DE" sz="2000" b="1" dirty="0" err="1">
                <a:solidFill>
                  <a:schemeClr val="tx1"/>
                </a:solidFill>
                <a:latin typeface="+mn-lt"/>
              </a:rPr>
              <a:t>prepared</a:t>
            </a:r>
            <a:r>
              <a:rPr lang="de-DE" sz="2000" b="1" dirty="0">
                <a:solidFill>
                  <a:schemeClr val="tx1"/>
                </a:solidFill>
                <a:latin typeface="+mn-lt"/>
              </a:rPr>
              <a:t> </a:t>
            </a:r>
            <a:r>
              <a:rPr lang="de-DE" sz="2000" b="1" dirty="0" err="1">
                <a:solidFill>
                  <a:schemeClr val="tx1"/>
                </a:solidFill>
                <a:latin typeface="+mn-lt"/>
              </a:rPr>
              <a:t>by</a:t>
            </a:r>
            <a:r>
              <a:rPr lang="de-DE" sz="2000" b="1" dirty="0">
                <a:solidFill>
                  <a:schemeClr val="tx1"/>
                </a:solidFill>
                <a:latin typeface="+mn-lt"/>
              </a:rPr>
              <a:t> </a:t>
            </a:r>
            <a:r>
              <a:rPr lang="de-DE" sz="2000" b="1" dirty="0" err="1">
                <a:solidFill>
                  <a:schemeClr val="tx1"/>
                </a:solidFill>
                <a:latin typeface="+mn-lt"/>
              </a:rPr>
              <a:t>October</a:t>
            </a:r>
            <a:r>
              <a:rPr lang="de-DE" sz="2000" b="1" dirty="0">
                <a:solidFill>
                  <a:schemeClr val="tx1"/>
                </a:solidFill>
                <a:latin typeface="+mn-lt"/>
              </a:rPr>
              <a:t> 2020</a:t>
            </a:r>
            <a:endParaRPr lang="en-GB" sz="2000" b="1" u="sng" dirty="0">
              <a:solidFill>
                <a:schemeClr val="tx1"/>
              </a:solidFill>
              <a:latin typeface="+mn-lt"/>
            </a:endParaRP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Diversity amongst conveners (from 2 to 5 conveners, each person may convene not more than 3 sessions)</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No duplication/overlap among sessions</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Encourage poster only/PICO sessions</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Try to cover emerging topics</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Encourage interdisciplinarity</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Involve more Early Career Scientists and consider gender diversity</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Sessions &lt;20 papers: merged/poster only/PICO </a:t>
            </a: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rPr>
              <a:t>Sessions &lt;5 papers deleted automatically</a:t>
            </a:r>
            <a:endParaRPr lang="en-GB" sz="2000" dirty="0">
              <a:solidFill>
                <a:schemeClr val="tx1"/>
              </a:solidFill>
              <a:latin typeface="+mn-lt"/>
              <a:ea typeface="+mj-ea"/>
              <a:cs typeface="+mj-cs"/>
            </a:endParaRPr>
          </a:p>
          <a:p>
            <a:pPr marL="342900" indent="-342900" algn="l">
              <a:spcBef>
                <a:spcPts val="1000"/>
              </a:spcBef>
              <a:spcAft>
                <a:spcPts val="200"/>
              </a:spcAft>
              <a:buClr>
                <a:srgbClr val="0072BC"/>
              </a:buClr>
              <a:buSzPct val="100000"/>
              <a:buFont typeface="Wingdings" panose="05000000000000000000" pitchFamily="2" charset="2"/>
              <a:buChar char="ü"/>
              <a:defRPr/>
            </a:pPr>
            <a:r>
              <a:rPr lang="en-GB" sz="2000" dirty="0">
                <a:solidFill>
                  <a:schemeClr val="tx1"/>
                </a:solidFill>
                <a:latin typeface="+mn-lt"/>
                <a:ea typeface="+mj-ea"/>
                <a:cs typeface="+mj-cs"/>
              </a:rPr>
              <a:t>PICO sessions 15 or multiples (http://egu2018.eu/pico.html)</a:t>
            </a:r>
          </a:p>
        </p:txBody>
      </p:sp>
      <p:sp>
        <p:nvSpPr>
          <p:cNvPr id="5" name="Text Box 4"/>
          <p:cNvSpPr txBox="1">
            <a:spLocks noChangeArrowheads="1"/>
          </p:cNvSpPr>
          <p:nvPr/>
        </p:nvSpPr>
        <p:spPr bwMode="auto">
          <a:xfrm>
            <a:off x="2209800" y="457200"/>
            <a:ext cx="6408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0" fontAlgn="base" hangingPunct="0">
              <a:spcBef>
                <a:spcPct val="50000"/>
              </a:spcBef>
              <a:spcAft>
                <a:spcPct val="0"/>
              </a:spcAft>
            </a:pPr>
            <a:r>
              <a:rPr lang="en-GB" altLang="de-DE" sz="2800" b="1" dirty="0">
                <a:solidFill>
                  <a:srgbClr val="0072BC"/>
                </a:solidFill>
                <a:latin typeface="+mn-lt"/>
              </a:rPr>
              <a:t>Call for Programme for EGU 2021</a:t>
            </a:r>
          </a:p>
        </p:txBody>
      </p:sp>
    </p:spTree>
    <p:extLst>
      <p:ext uri="{BB962C8B-B14F-4D97-AF65-F5344CB8AC3E}">
        <p14:creationId xmlns:p14="http://schemas.microsoft.com/office/powerpoint/2010/main" val="2906446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20">
            <a:extLst>
              <a:ext uri="{FF2B5EF4-FFF2-40B4-BE49-F238E27FC236}">
                <a16:creationId xmlns:a16="http://schemas.microsoft.com/office/drawing/2014/main" id="{F6BFFDFA-0FB1-9147-A9B6-DEB28DEBBE77}"/>
              </a:ext>
            </a:extLst>
          </p:cNvPr>
          <p:cNvSpPr>
            <a:spLocks noChangeArrowheads="1"/>
          </p:cNvSpPr>
          <p:nvPr/>
        </p:nvSpPr>
        <p:spPr bwMode="auto">
          <a:xfrm>
            <a:off x="323528" y="1844824"/>
            <a:ext cx="8568951"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a:spcBef>
                <a:spcPts val="300"/>
              </a:spcBef>
              <a:spcAft>
                <a:spcPts val="600"/>
              </a:spcAft>
              <a:buClr>
                <a:srgbClr val="0072BC"/>
              </a:buClr>
              <a:buFont typeface="Wingdings" panose="05000000000000000000" pitchFamily="2" charset="2"/>
              <a:buChar char="ü"/>
              <a:defRPr/>
            </a:pPr>
            <a:r>
              <a:rPr lang="en-US" altLang="nb-NO" sz="2000" u="sng" dirty="0">
                <a:latin typeface="+mn-lt"/>
                <a:ea typeface="Open Sans" charset="0"/>
                <a:cs typeface="Arial" panose="020B0604020202020204" pitchFamily="34" charset="0"/>
                <a:sym typeface="Open Sans" charset="0"/>
              </a:rPr>
              <a:t>No solicited presentations by conveners</a:t>
            </a:r>
            <a:r>
              <a:rPr lang="en-US" altLang="nb-NO" sz="2000" dirty="0">
                <a:latin typeface="+mn-lt"/>
                <a:ea typeface="Open Sans" charset="0"/>
                <a:cs typeface="Arial" panose="020B0604020202020204" pitchFamily="34" charset="0"/>
                <a:sym typeface="Open Sans" charset="0"/>
              </a:rPr>
              <a:t>: “Authors </a:t>
            </a:r>
            <a:r>
              <a:rPr lang="en-US" sz="2000" dirty="0">
                <a:latin typeface="+mn-lt"/>
              </a:rPr>
              <a:t>(first and co-authors) should not have a solicited presentation in a session they (co-)convene. </a:t>
            </a:r>
            <a:r>
              <a:rPr lang="en-US" sz="2000" u="sng" dirty="0">
                <a:latin typeface="+mn-lt"/>
              </a:rPr>
              <a:t>(Co)-conveners should not be presenting author, and are discouraged from being co-author</a:t>
            </a:r>
            <a:r>
              <a:rPr lang="en-US" sz="2000" dirty="0">
                <a:latin typeface="+mn-lt"/>
              </a:rPr>
              <a:t>, on oral presentations in a session they convene.” </a:t>
            </a:r>
          </a:p>
          <a:p>
            <a:pPr>
              <a:spcBef>
                <a:spcPts val="300"/>
              </a:spcBef>
              <a:spcAft>
                <a:spcPts val="600"/>
              </a:spcAft>
              <a:buClr>
                <a:srgbClr val="0072BC"/>
              </a:buClr>
              <a:buFont typeface="Wingdings" panose="05000000000000000000" pitchFamily="2" charset="2"/>
              <a:buChar char="ü"/>
              <a:defRPr/>
            </a:pPr>
            <a:r>
              <a:rPr lang="en-US" sz="2000" u="sng" dirty="0">
                <a:latin typeface="+mn-lt"/>
              </a:rPr>
              <a:t>1 abstract rule:</a:t>
            </a:r>
            <a:r>
              <a:rPr lang="en-US" sz="2000" dirty="0">
                <a:latin typeface="+mn-lt"/>
              </a:rPr>
              <a:t> “Authors are allowed as first author to submit either one regular abstract plus one abstract solicited by a convener, or two solicited abstracts.”</a:t>
            </a:r>
            <a:r>
              <a:rPr lang="nb-NO" sz="2000" dirty="0">
                <a:latin typeface="+mn-lt"/>
              </a:rPr>
              <a:t> </a:t>
            </a:r>
            <a:endParaRPr lang="en-US" sz="2000" dirty="0">
              <a:latin typeface="+mn-lt"/>
            </a:endParaRPr>
          </a:p>
          <a:p>
            <a:pPr>
              <a:spcBef>
                <a:spcPts val="300"/>
              </a:spcBef>
              <a:spcAft>
                <a:spcPts val="600"/>
              </a:spcAft>
              <a:buClr>
                <a:srgbClr val="0072BC"/>
              </a:buClr>
              <a:buFont typeface="Wingdings" panose="05000000000000000000" pitchFamily="2" charset="2"/>
              <a:buChar char="ü"/>
              <a:defRPr/>
            </a:pPr>
            <a:r>
              <a:rPr lang="en-US" sz="2000" u="sng" dirty="0">
                <a:latin typeface="+mn-lt"/>
                <a:cs typeface="Arial" panose="020B0604020202020204" pitchFamily="34" charset="0"/>
                <a:sym typeface="Open Sans" charset="0"/>
              </a:rPr>
              <a:t>Number of conveners on a session</a:t>
            </a:r>
            <a:r>
              <a:rPr lang="en-US" sz="2000" dirty="0">
                <a:latin typeface="+mn-lt"/>
                <a:cs typeface="Arial" panose="020B0604020202020204" pitchFamily="34" charset="0"/>
                <a:sym typeface="Open Sans" charset="0"/>
              </a:rPr>
              <a:t>: At session submission minimum 2 – maximum 5</a:t>
            </a:r>
          </a:p>
          <a:p>
            <a:pPr>
              <a:spcBef>
                <a:spcPts val="300"/>
              </a:spcBef>
              <a:spcAft>
                <a:spcPts val="600"/>
              </a:spcAft>
              <a:buClr>
                <a:srgbClr val="0072BC"/>
              </a:buClr>
              <a:buFont typeface="Wingdings" panose="05000000000000000000" pitchFamily="2" charset="2"/>
              <a:buChar char="ü"/>
              <a:defRPr/>
            </a:pPr>
            <a:r>
              <a:rPr lang="en-US" sz="2000" u="sng" dirty="0">
                <a:latin typeface="+mn-lt"/>
                <a:cs typeface="Arial" panose="020B0604020202020204" pitchFamily="34" charset="0"/>
                <a:sym typeface="Open Sans" charset="0"/>
              </a:rPr>
              <a:t>Number of </a:t>
            </a:r>
            <a:r>
              <a:rPr lang="en-US" sz="2000" u="sng" dirty="0" err="1">
                <a:latin typeface="+mn-lt"/>
                <a:cs typeface="Arial" panose="020B0604020202020204" pitchFamily="34" charset="0"/>
                <a:sym typeface="Open Sans" charset="0"/>
              </a:rPr>
              <a:t>convenerships</a:t>
            </a:r>
            <a:r>
              <a:rPr lang="en-US" sz="2000" dirty="0">
                <a:latin typeface="+mn-lt"/>
                <a:cs typeface="Arial" panose="020B0604020202020204" pitchFamily="34" charset="0"/>
                <a:sym typeface="Open Sans" charset="0"/>
              </a:rPr>
              <a:t> as a recommendation: 1 as main convener, maximum 3 (co-)</a:t>
            </a:r>
            <a:r>
              <a:rPr lang="en-US" sz="2000" dirty="0" err="1">
                <a:latin typeface="+mn-lt"/>
                <a:cs typeface="Arial" panose="020B0604020202020204" pitchFamily="34" charset="0"/>
                <a:sym typeface="Open Sans" charset="0"/>
              </a:rPr>
              <a:t>convenerships</a:t>
            </a:r>
            <a:r>
              <a:rPr lang="en-US" sz="2000" dirty="0">
                <a:latin typeface="+mn-lt"/>
                <a:cs typeface="Arial" panose="020B0604020202020204" pitchFamily="34" charset="0"/>
                <a:sym typeface="Open Sans" charset="0"/>
              </a:rPr>
              <a:t> total</a:t>
            </a:r>
          </a:p>
        </p:txBody>
      </p:sp>
      <p:sp>
        <p:nvSpPr>
          <p:cNvPr id="22530" name="Shape 19">
            <a:extLst>
              <a:ext uri="{FF2B5EF4-FFF2-40B4-BE49-F238E27FC236}">
                <a16:creationId xmlns:a16="http://schemas.microsoft.com/office/drawing/2014/main" id="{10D14779-AA0F-134E-8058-B9F2B877FCE9}"/>
              </a:ext>
            </a:extLst>
          </p:cNvPr>
          <p:cNvSpPr>
            <a:spLocks noChangeArrowheads="1"/>
          </p:cNvSpPr>
          <p:nvPr/>
        </p:nvSpPr>
        <p:spPr bwMode="auto">
          <a:xfrm>
            <a:off x="1043615" y="1173060"/>
            <a:ext cx="34210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a:spcBef>
                <a:spcPts val="1300"/>
              </a:spcBef>
            </a:pPr>
            <a:r>
              <a:rPr lang="en-GB" altLang="nb-NO" sz="2600" b="1" dirty="0">
                <a:solidFill>
                  <a:srgbClr val="0072BC"/>
                </a:solidFill>
                <a:latin typeface="+mn-lt"/>
                <a:cs typeface="Arial" panose="020B0604020202020204" pitchFamily="34" charset="0"/>
                <a:sym typeface="Open Sans" panose="020B0606030504020204" pitchFamily="34" charset="0"/>
              </a:rPr>
              <a:t>Guidelines:</a:t>
            </a:r>
          </a:p>
        </p:txBody>
      </p:sp>
      <p:sp>
        <p:nvSpPr>
          <p:cNvPr id="5" name="Text Box 4">
            <a:extLst>
              <a:ext uri="{FF2B5EF4-FFF2-40B4-BE49-F238E27FC236}">
                <a16:creationId xmlns:a16="http://schemas.microsoft.com/office/drawing/2014/main" id="{EFA79EF8-30F2-4D6D-858B-B0CD04524F13}"/>
              </a:ext>
            </a:extLst>
          </p:cNvPr>
          <p:cNvSpPr txBox="1">
            <a:spLocks noChangeArrowheads="1"/>
          </p:cNvSpPr>
          <p:nvPr/>
        </p:nvSpPr>
        <p:spPr bwMode="auto">
          <a:xfrm>
            <a:off x="2195736" y="332657"/>
            <a:ext cx="6408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0" fontAlgn="base" hangingPunct="0">
              <a:spcBef>
                <a:spcPct val="50000"/>
              </a:spcBef>
              <a:spcAft>
                <a:spcPct val="0"/>
              </a:spcAft>
            </a:pPr>
            <a:r>
              <a:rPr lang="en-GB" altLang="de-DE" sz="2800" b="1" dirty="0">
                <a:solidFill>
                  <a:srgbClr val="0072BC"/>
                </a:solidFill>
                <a:latin typeface="+mn-lt"/>
              </a:rPr>
              <a:t>9. Call for Programme for EGU 2021</a:t>
            </a:r>
          </a:p>
        </p:txBody>
      </p:sp>
    </p:spTree>
    <p:extLst>
      <p:ext uri="{BB962C8B-B14F-4D97-AF65-F5344CB8AC3E}">
        <p14:creationId xmlns:p14="http://schemas.microsoft.com/office/powerpoint/2010/main" val="40951885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1BB156-1E2A-C846-814A-5152585D511A}"/>
              </a:ext>
            </a:extLst>
          </p:cNvPr>
          <p:cNvGraphicFramePr>
            <a:graphicFrameLocks noGrp="1"/>
          </p:cNvGraphicFramePr>
          <p:nvPr>
            <p:extLst/>
          </p:nvPr>
        </p:nvGraphicFramePr>
        <p:xfrm>
          <a:off x="1294917" y="2040202"/>
          <a:ext cx="6816150" cy="3451860"/>
        </p:xfrm>
        <a:graphic>
          <a:graphicData uri="http://schemas.openxmlformats.org/drawingml/2006/table">
            <a:tbl>
              <a:tblPr firstRow="1" bandRow="1">
                <a:tableStyleId>{5940675A-B579-460E-94D1-54222C63F5DA}</a:tableStyleId>
              </a:tblPr>
              <a:tblGrid>
                <a:gridCol w="2371150">
                  <a:extLst>
                    <a:ext uri="{9D8B030D-6E8A-4147-A177-3AD203B41FA5}">
                      <a16:colId xmlns:a16="http://schemas.microsoft.com/office/drawing/2014/main" val="3610413409"/>
                    </a:ext>
                  </a:extLst>
                </a:gridCol>
                <a:gridCol w="4445000">
                  <a:extLst>
                    <a:ext uri="{9D8B030D-6E8A-4147-A177-3AD203B41FA5}">
                      <a16:colId xmlns:a16="http://schemas.microsoft.com/office/drawing/2014/main" val="1202547746"/>
                    </a:ext>
                  </a:extLst>
                </a:gridCol>
              </a:tblGrid>
              <a:tr h="525780">
                <a:tc>
                  <a:txBody>
                    <a:bodyPr/>
                    <a:lstStyle/>
                    <a:p>
                      <a:pPr algn="l"/>
                      <a:r>
                        <a:rPr lang="en-GB" sz="1500" dirty="0">
                          <a:solidFill>
                            <a:schemeClr val="tx1"/>
                          </a:solidFill>
                          <a:latin typeface="Arial" panose="020B0604020202020204" pitchFamily="34" charset="0"/>
                          <a:cs typeface="Arial" panose="020B0604020202020204" pitchFamily="34" charset="0"/>
                        </a:rPr>
                        <a:t>1 – 19 Jun 2020</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500" dirty="0">
                          <a:solidFill>
                            <a:schemeClr val="tx1"/>
                          </a:solidFill>
                          <a:latin typeface="Arial" panose="020B0604020202020204" pitchFamily="34" charset="0"/>
                          <a:cs typeface="Arial" panose="020B0604020202020204" pitchFamily="34" charset="0"/>
                          <a:sym typeface="Open Sans" charset="0"/>
                        </a:rPr>
                        <a:t>Sub-programme structure (call-for-skeleton)</a:t>
                      </a:r>
                    </a:p>
                    <a:p>
                      <a:pPr marL="0" marR="0" lvl="0" indent="0" algn="l" defTabSz="914400" eaLnBrk="1" fontAlgn="auto" latinLnBrk="0" hangingPunct="1">
                        <a:lnSpc>
                          <a:spcPct val="100000"/>
                        </a:lnSpc>
                        <a:spcBef>
                          <a:spcPts val="0"/>
                        </a:spcBef>
                        <a:spcAft>
                          <a:spcPts val="0"/>
                        </a:spcAft>
                        <a:buClrTx/>
                        <a:buSzTx/>
                        <a:buFontTx/>
                        <a:buNone/>
                        <a:tabLst/>
                        <a:defRPr/>
                      </a:pPr>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6479506"/>
                  </a:ext>
                </a:extLst>
              </a:tr>
              <a:tr h="525780">
                <a:tc>
                  <a:txBody>
                    <a:bodyPr/>
                    <a:lstStyle/>
                    <a:p>
                      <a:pPr algn="l"/>
                      <a:r>
                        <a:rPr lang="en-GB" sz="1500" dirty="0">
                          <a:solidFill>
                            <a:schemeClr val="tx1"/>
                          </a:solidFill>
                          <a:latin typeface="Arial" panose="020B0604020202020204" pitchFamily="34" charset="0"/>
                          <a:cs typeface="Arial" panose="020B0604020202020204" pitchFamily="34" charset="0"/>
                        </a:rPr>
                        <a:t>24 Jun – 15 Aug 2020</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eaLnBrk="1" hangingPunct="1">
                        <a:spcBef>
                          <a:spcPts val="600"/>
                        </a:spcBef>
                        <a:buClr>
                          <a:srgbClr val="0072BC"/>
                        </a:buClr>
                        <a:buFontTx/>
                        <a:buNone/>
                        <a:defRPr/>
                      </a:pPr>
                      <a:r>
                        <a:rPr lang="en-GB" sz="1500" dirty="0">
                          <a:solidFill>
                            <a:schemeClr val="tx1"/>
                          </a:solidFill>
                          <a:latin typeface="Arial" panose="020B0604020202020204" pitchFamily="34" charset="0"/>
                          <a:cs typeface="Arial" panose="020B0604020202020204" pitchFamily="34" charset="0"/>
                          <a:sym typeface="Open Sans" charset="0"/>
                        </a:rPr>
                        <a:t>Public call for Great Debates and Union Symposia</a:t>
                      </a:r>
                    </a:p>
                    <a:p>
                      <a:pPr algn="l"/>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24152"/>
                  </a:ext>
                </a:extLst>
              </a:tr>
              <a:tr h="525780">
                <a:tc>
                  <a:txBody>
                    <a:bodyPr/>
                    <a:lstStyle/>
                    <a:p>
                      <a:pPr algn="l"/>
                      <a:r>
                        <a:rPr lang="en-GB" sz="1500" dirty="0">
                          <a:solidFill>
                            <a:schemeClr val="tx1"/>
                          </a:solidFill>
                          <a:latin typeface="Arial" panose="020B0604020202020204" pitchFamily="34" charset="0"/>
                          <a:cs typeface="Arial" panose="020B0604020202020204" pitchFamily="34" charset="0"/>
                        </a:rPr>
                        <a:t>24 Jun – 11 Sep 2020</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1500" dirty="0">
                          <a:solidFill>
                            <a:schemeClr val="tx1"/>
                          </a:solidFill>
                          <a:latin typeface="Arial" panose="020B0604020202020204" pitchFamily="34" charset="0"/>
                          <a:cs typeface="Arial" panose="020B0604020202020204" pitchFamily="34" charset="0"/>
                        </a:rPr>
                        <a:t>Public call-for-sessions, </a:t>
                      </a:r>
                      <a:r>
                        <a:rPr lang="en-GB" sz="1500" dirty="0" err="1">
                          <a:solidFill>
                            <a:schemeClr val="tx1"/>
                          </a:solidFill>
                          <a:latin typeface="Arial" panose="020B0604020202020204" pitchFamily="34" charset="0"/>
                          <a:cs typeface="Arial" panose="020B0604020202020204" pitchFamily="34" charset="0"/>
                        </a:rPr>
                        <a:t>incl</a:t>
                      </a:r>
                      <a:r>
                        <a:rPr lang="en-GB" sz="1500" dirty="0">
                          <a:solidFill>
                            <a:schemeClr val="tx1"/>
                          </a:solidFill>
                          <a:latin typeface="Arial" panose="020B0604020202020204" pitchFamily="34" charset="0"/>
                          <a:cs typeface="Arial" panose="020B0604020202020204" pitchFamily="34" charset="0"/>
                        </a:rPr>
                        <a:t> Short Courses</a:t>
                      </a:r>
                    </a:p>
                    <a:p>
                      <a:pPr algn="l"/>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99462"/>
                  </a:ext>
                </a:extLst>
              </a:tr>
              <a:tr h="525780">
                <a:tc>
                  <a:txBody>
                    <a:bodyPr/>
                    <a:lstStyle/>
                    <a:p>
                      <a:pPr algn="l"/>
                      <a:r>
                        <a:rPr lang="en-GB" sz="1500" dirty="0">
                          <a:solidFill>
                            <a:schemeClr val="tx1"/>
                          </a:solidFill>
                          <a:latin typeface="Arial" panose="020B0604020202020204" pitchFamily="34" charset="0"/>
                          <a:cs typeface="Arial" panose="020B0604020202020204" pitchFamily="34" charset="0"/>
                        </a:rPr>
                        <a:t>16 Sep – 14 Oct 2020</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500" dirty="0">
                          <a:solidFill>
                            <a:schemeClr val="tx1"/>
                          </a:solidFill>
                          <a:latin typeface="Arial" panose="020B0604020202020204" pitchFamily="34" charset="0"/>
                          <a:cs typeface="Arial" panose="020B0604020202020204" pitchFamily="34" charset="0"/>
                          <a:sym typeface="Open Sans" charset="0"/>
                        </a:rPr>
                        <a:t>Session programme finalization</a:t>
                      </a:r>
                    </a:p>
                    <a:p>
                      <a:pPr algn="l"/>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3470486"/>
                  </a:ext>
                </a:extLst>
              </a:tr>
              <a:tr h="525780">
                <a:tc>
                  <a:txBody>
                    <a:bodyPr/>
                    <a:lstStyle/>
                    <a:p>
                      <a:pPr algn="l"/>
                      <a:r>
                        <a:rPr lang="en-GB" sz="1500" dirty="0">
                          <a:solidFill>
                            <a:schemeClr val="tx1"/>
                          </a:solidFill>
                          <a:latin typeface="Arial" panose="020B0604020202020204" pitchFamily="34" charset="0"/>
                          <a:cs typeface="Arial" panose="020B0604020202020204" pitchFamily="34" charset="0"/>
                        </a:rPr>
                        <a:t>14 Oct 2020 - not fixed</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500" dirty="0">
                          <a:solidFill>
                            <a:schemeClr val="tx1"/>
                          </a:solidFill>
                          <a:latin typeface="Arial" panose="020B0604020202020204" pitchFamily="34" charset="0"/>
                          <a:cs typeface="Arial" panose="020B0604020202020204" pitchFamily="34" charset="0"/>
                          <a:sym typeface="Open Sans" charset="0"/>
                        </a:rPr>
                        <a:t>PC Meeting (online)</a:t>
                      </a:r>
                    </a:p>
                    <a:p>
                      <a:pPr marL="0" marR="0" lvl="0" indent="0" algn="l" defTabSz="914400" eaLnBrk="1" fontAlgn="auto" latinLnBrk="0" hangingPunct="1">
                        <a:lnSpc>
                          <a:spcPct val="100000"/>
                        </a:lnSpc>
                        <a:spcBef>
                          <a:spcPts val="0"/>
                        </a:spcBef>
                        <a:spcAft>
                          <a:spcPts val="0"/>
                        </a:spcAft>
                        <a:buClrTx/>
                        <a:buSzTx/>
                        <a:buFontTx/>
                        <a:buNone/>
                        <a:tabLst/>
                        <a:defRPr/>
                      </a:pPr>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592693"/>
                  </a:ext>
                </a:extLst>
              </a:tr>
              <a:tr h="525780">
                <a:tc>
                  <a:txBody>
                    <a:bodyPr/>
                    <a:lstStyle/>
                    <a:p>
                      <a:pPr algn="l"/>
                      <a:r>
                        <a:rPr lang="en-GB" sz="1500" dirty="0">
                          <a:solidFill>
                            <a:schemeClr val="tx1"/>
                          </a:solidFill>
                          <a:latin typeface="Arial" panose="020B0604020202020204" pitchFamily="34" charset="0"/>
                          <a:cs typeface="Arial" panose="020B0604020202020204" pitchFamily="34" charset="0"/>
                        </a:rPr>
                        <a:t>1 Dec 2020</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1500" dirty="0">
                          <a:solidFill>
                            <a:schemeClr val="tx1"/>
                          </a:solidFill>
                          <a:latin typeface="Arial" panose="020B0604020202020204" pitchFamily="34" charset="0"/>
                          <a:cs typeface="Arial" panose="020B0604020202020204" pitchFamily="34" charset="0"/>
                        </a:rPr>
                        <a:t>Support application deadline</a:t>
                      </a:r>
                    </a:p>
                    <a:p>
                      <a:pPr algn="l"/>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7189033"/>
                  </a:ext>
                </a:extLst>
              </a:tr>
              <a:tr h="297180">
                <a:tc>
                  <a:txBody>
                    <a:bodyPr/>
                    <a:lstStyle/>
                    <a:p>
                      <a:pPr algn="l"/>
                      <a:r>
                        <a:rPr lang="en-GB" sz="1500" dirty="0">
                          <a:solidFill>
                            <a:schemeClr val="tx1"/>
                          </a:solidFill>
                          <a:latin typeface="Arial" panose="020B0604020202020204" pitchFamily="34" charset="0"/>
                          <a:cs typeface="Arial" panose="020B0604020202020204" pitchFamily="34" charset="0"/>
                        </a:rPr>
                        <a:t>13 Jan 2021</a:t>
                      </a: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1500" dirty="0">
                          <a:solidFill>
                            <a:schemeClr val="tx1"/>
                          </a:solidFill>
                          <a:latin typeface="Arial" panose="020B0604020202020204" pitchFamily="34" charset="0"/>
                          <a:cs typeface="Arial" panose="020B0604020202020204" pitchFamily="34" charset="0"/>
                          <a:sym typeface="Open Sans" charset="0"/>
                        </a:rPr>
                        <a:t>Abstract submission deadline</a:t>
                      </a:r>
                      <a:endParaRPr lang="en-GB" sz="1500" dirty="0">
                        <a:solidFill>
                          <a:schemeClr val="tx1"/>
                        </a:solidFill>
                        <a:latin typeface="Arial" panose="020B0604020202020204" pitchFamily="34" charset="0"/>
                        <a:cs typeface="Arial" panose="020B0604020202020204" pitchFamily="34" charset="0"/>
                      </a:endParaRPr>
                    </a:p>
                  </a:txBody>
                  <a:tcPr marL="68584" marR="68584"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252008"/>
                  </a:ext>
                </a:extLst>
              </a:tr>
            </a:tbl>
          </a:graphicData>
        </a:graphic>
      </p:graphicFrame>
      <p:sp>
        <p:nvSpPr>
          <p:cNvPr id="5" name="Shape 19">
            <a:extLst>
              <a:ext uri="{FF2B5EF4-FFF2-40B4-BE49-F238E27FC236}">
                <a16:creationId xmlns:a16="http://schemas.microsoft.com/office/drawing/2014/main" id="{1C809086-BFA2-6F4F-A5C0-F4B17BC127AB}"/>
              </a:ext>
            </a:extLst>
          </p:cNvPr>
          <p:cNvSpPr/>
          <p:nvPr/>
        </p:nvSpPr>
        <p:spPr>
          <a:xfrm>
            <a:off x="2090038" y="1233898"/>
            <a:ext cx="4776428" cy="39241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spcBef>
                <a:spcPts val="1300"/>
              </a:spcBef>
              <a:defRPr sz="2600" b="1">
                <a:solidFill>
                  <a:srgbClr val="0072BC"/>
                </a:solidFill>
                <a:latin typeface="Open Sans"/>
                <a:ea typeface="Open Sans"/>
                <a:cs typeface="Open Sans"/>
                <a:sym typeface="Open Sans"/>
              </a:defRPr>
            </a:lvl1pPr>
          </a:lstStyle>
          <a:p>
            <a:pPr defTabSz="685800">
              <a:spcBef>
                <a:spcPts val="975"/>
              </a:spcBef>
              <a:defRPr sz="1800" b="0">
                <a:solidFill>
                  <a:srgbClr val="000000"/>
                </a:solidFill>
              </a:defRPr>
            </a:pPr>
            <a:r>
              <a:rPr lang="en-GB" sz="1950" kern="0" dirty="0"/>
              <a:t>GA 2021 timeline (working version)</a:t>
            </a:r>
          </a:p>
        </p:txBody>
      </p:sp>
    </p:spTree>
    <p:extLst>
      <p:ext uri="{BB962C8B-B14F-4D97-AF65-F5344CB8AC3E}">
        <p14:creationId xmlns:p14="http://schemas.microsoft.com/office/powerpoint/2010/main" val="9596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0184"/>
            <a:ext cx="9143999" cy="6857998"/>
          </a:xfrm>
          <a:prstGeom prst="rect">
            <a:avLst/>
          </a:prstGeom>
          <a:blipFill>
            <a:blip r:embed="rId2" cstate="print"/>
            <a:stretch>
              <a:fillRect/>
            </a:stretch>
          </a:blipFill>
        </p:spPr>
        <p:txBody>
          <a:bodyPr wrap="square" lIns="0" tIns="0" rIns="0" bIns="0" rtlCol="0"/>
          <a:lstStyle/>
          <a:p>
            <a:endParaRPr/>
          </a:p>
        </p:txBody>
      </p:sp>
      <p:sp>
        <p:nvSpPr>
          <p:cNvPr id="24" name="Shape 11">
            <a:extLst>
              <a:ext uri="{FF2B5EF4-FFF2-40B4-BE49-F238E27FC236}">
                <a16:creationId xmlns:a16="http://schemas.microsoft.com/office/drawing/2014/main" id="{7C509D26-B8B0-8946-AD1F-8F130E1B7D34}"/>
              </a:ext>
            </a:extLst>
          </p:cNvPr>
          <p:cNvSpPr/>
          <p:nvPr/>
        </p:nvSpPr>
        <p:spPr bwMode="auto">
          <a:xfrm>
            <a:off x="399564" y="953928"/>
            <a:ext cx="8344872" cy="1661993"/>
          </a:xfrm>
          <a:prstGeom prst="rect">
            <a:avLst/>
          </a:prstGeom>
          <a:ln w="12700">
            <a:miter lim="400000"/>
          </a:ln>
          <a:effectLst>
            <a:outerShdw blurRad="38100" dist="20000" dir="4072822" rotWithShape="0">
              <a:srgbClr val="000000">
                <a:alpha val="38000"/>
              </a:srgbClr>
            </a:outerShdw>
          </a:effectLst>
        </p:spPr>
        <p:txBody>
          <a:bodyPr wrap="square" lIns="0" tIns="0" rIns="0" bIns="0">
            <a:spAutoFit/>
          </a:bodyPr>
          <a:lstStyle/>
          <a:p>
            <a:pPr algn="ctr">
              <a:spcBef>
                <a:spcPts val="1600"/>
              </a:spcBef>
              <a:defRPr/>
            </a:pPr>
            <a:r>
              <a:rPr lang="en-GB" sz="4400" b="1" dirty="0">
                <a:solidFill>
                  <a:srgbClr val="FFDE02"/>
                </a:solidFill>
                <a:latin typeface="Open Sans"/>
                <a:ea typeface="Open Sans"/>
                <a:cs typeface="Open Sans"/>
              </a:rPr>
              <a:t>2020/21 EGU Governance Review </a:t>
            </a:r>
            <a:endParaRPr dirty="0"/>
          </a:p>
          <a:p>
            <a:pPr algn="ctr">
              <a:defRPr/>
            </a:pPr>
            <a:r>
              <a:rPr lang="en-GB" sz="2000" b="1" dirty="0">
                <a:solidFill>
                  <a:srgbClr val="FFDE02"/>
                </a:solidFill>
                <a:latin typeface="Open Sans Semibold"/>
                <a:ea typeface="Open Sans Semibold"/>
                <a:cs typeface="Open Sans Semibold"/>
              </a:rPr>
              <a:t>Governance Review Panel:</a:t>
            </a:r>
          </a:p>
        </p:txBody>
      </p:sp>
      <p:sp>
        <p:nvSpPr>
          <p:cNvPr id="25" name="Shape 12">
            <a:extLst>
              <a:ext uri="{FF2B5EF4-FFF2-40B4-BE49-F238E27FC236}">
                <a16:creationId xmlns:a16="http://schemas.microsoft.com/office/drawing/2014/main" id="{1D9809F2-D897-AE47-B552-EDC24BAA1B6F}"/>
              </a:ext>
            </a:extLst>
          </p:cNvPr>
          <p:cNvSpPr/>
          <p:nvPr/>
        </p:nvSpPr>
        <p:spPr bwMode="auto">
          <a:xfrm>
            <a:off x="4572000" y="6032849"/>
            <a:ext cx="4388075" cy="553998"/>
          </a:xfrm>
          <a:prstGeom prst="rect">
            <a:avLst/>
          </a:prstGeom>
          <a:ln w="12700">
            <a:miter lim="400000"/>
          </a:ln>
        </p:spPr>
        <p:txBody>
          <a:bodyPr wrap="square" lIns="0" tIns="0" rIns="0" bIns="0">
            <a:spAutoFit/>
          </a:bodyPr>
          <a:lstStyle>
            <a:lvl1pPr algn="ctr">
              <a:spcBef>
                <a:spcPts val="800"/>
              </a:spcBef>
              <a:defRPr sz="1500">
                <a:solidFill>
                  <a:srgbClr val="FFDE02"/>
                </a:solidFill>
                <a:latin typeface="Open Sans"/>
                <a:ea typeface="Open Sans"/>
                <a:cs typeface="Open Sans"/>
              </a:defRPr>
            </a:lvl1pPr>
          </a:lstStyle>
          <a:p>
            <a:pPr>
              <a:defRPr sz="1800">
                <a:solidFill>
                  <a:srgbClr val="000000"/>
                </a:solidFill>
              </a:defRPr>
            </a:pPr>
            <a:r>
              <a:rPr sz="1800" dirty="0">
                <a:solidFill>
                  <a:schemeClr val="bg1"/>
                </a:solidFill>
              </a:rPr>
              <a:t>Meetings | Publications | Outreach | www.egu.</a:t>
            </a:r>
            <a:r>
              <a:rPr lang="en-GB" sz="1800" dirty="0" err="1">
                <a:solidFill>
                  <a:schemeClr val="bg1"/>
                </a:solidFill>
              </a:rPr>
              <a:t>eu</a:t>
            </a:r>
            <a:endParaRPr sz="1800" dirty="0">
              <a:solidFill>
                <a:schemeClr val="bg1"/>
              </a:solidFill>
            </a:endParaRPr>
          </a:p>
        </p:txBody>
      </p:sp>
      <p:sp>
        <p:nvSpPr>
          <p:cNvPr id="26" name="Shape 13">
            <a:extLst>
              <a:ext uri="{FF2B5EF4-FFF2-40B4-BE49-F238E27FC236}">
                <a16:creationId xmlns:a16="http://schemas.microsoft.com/office/drawing/2014/main" id="{AF87B083-A4B0-584D-9B47-45A61EAF5AEF}"/>
              </a:ext>
            </a:extLst>
          </p:cNvPr>
          <p:cNvSpPr/>
          <p:nvPr/>
        </p:nvSpPr>
        <p:spPr bwMode="auto">
          <a:xfrm flipV="1">
            <a:off x="5228588" y="5946017"/>
            <a:ext cx="3543639" cy="1"/>
          </a:xfrm>
          <a:prstGeom prst="line">
            <a:avLst/>
          </a:prstGeom>
          <a:ln w="25400">
            <a:solidFill>
              <a:srgbClr val="FEDE02"/>
            </a:solidFill>
          </a:ln>
        </p:spPr>
        <p:txBody>
          <a:bodyPr lIns="0" tIns="0" rIns="0" bIns="0"/>
          <a:lstStyle/>
          <a:p>
            <a:pPr defTabSz="457189">
              <a:defRPr sz="1200">
                <a:latin typeface="+mn-lt"/>
                <a:ea typeface="+mn-ea"/>
                <a:cs typeface="+mn-cs"/>
              </a:defRPr>
            </a:pPr>
            <a:endParaRPr sz="1200">
              <a:latin typeface="Helvetica"/>
              <a:ea typeface="+mn-ea"/>
              <a:cs typeface="Helvetica"/>
            </a:endParaRPr>
          </a:p>
        </p:txBody>
      </p:sp>
      <p:sp>
        <p:nvSpPr>
          <p:cNvPr id="27" name="Shape 14">
            <a:extLst>
              <a:ext uri="{FF2B5EF4-FFF2-40B4-BE49-F238E27FC236}">
                <a16:creationId xmlns:a16="http://schemas.microsoft.com/office/drawing/2014/main" id="{2460C229-63C2-194B-BE8B-DA8C84EFE467}"/>
              </a:ext>
            </a:extLst>
          </p:cNvPr>
          <p:cNvSpPr/>
          <p:nvPr/>
        </p:nvSpPr>
        <p:spPr bwMode="auto">
          <a:xfrm>
            <a:off x="3779912" y="5536801"/>
            <a:ext cx="5382813" cy="276999"/>
          </a:xfrm>
          <a:prstGeom prst="rect">
            <a:avLst/>
          </a:prstGeom>
          <a:ln w="12700">
            <a:miter lim="400000"/>
          </a:ln>
        </p:spPr>
        <p:txBody>
          <a:bodyPr wrap="square" lIns="0" tIns="0" rIns="0" bIns="0">
            <a:spAutoFit/>
          </a:bodyPr>
          <a:lstStyle>
            <a:lvl1pPr algn="ctr">
              <a:spcBef>
                <a:spcPts val="900"/>
              </a:spcBef>
              <a:defRPr sz="2000">
                <a:solidFill>
                  <a:srgbClr val="FFFFFF"/>
                </a:solidFill>
                <a:latin typeface="Open Sans"/>
                <a:ea typeface="Open Sans"/>
                <a:cs typeface="Open Sans"/>
              </a:defRPr>
            </a:lvl1pPr>
          </a:lstStyle>
          <a:p>
            <a:pPr>
              <a:defRPr sz="1800">
                <a:solidFill>
                  <a:srgbClr val="000000"/>
                </a:solidFill>
              </a:defRPr>
            </a:pPr>
            <a:r>
              <a:rPr lang="en-GB" sz="1800" dirty="0">
                <a:solidFill>
                  <a:schemeClr val="bg1"/>
                </a:solidFill>
              </a:rPr>
              <a:t>EGU2020: Sharing Geoscience Online | May 2020</a:t>
            </a:r>
            <a:endParaRPr sz="1800" dirty="0">
              <a:solidFill>
                <a:schemeClr val="bg1"/>
              </a:solidFill>
            </a:endParaRPr>
          </a:p>
        </p:txBody>
      </p:sp>
      <p:sp>
        <p:nvSpPr>
          <p:cNvPr id="28" name="Shape 16">
            <a:extLst>
              <a:ext uri="{FF2B5EF4-FFF2-40B4-BE49-F238E27FC236}">
                <a16:creationId xmlns:a16="http://schemas.microsoft.com/office/drawing/2014/main" id="{E6AEE496-385A-4E44-8D56-0EC8A0A25285}"/>
              </a:ext>
            </a:extLst>
          </p:cNvPr>
          <p:cNvSpPr/>
          <p:nvPr/>
        </p:nvSpPr>
        <p:spPr bwMode="auto">
          <a:xfrm>
            <a:off x="-48201" y="6588928"/>
            <a:ext cx="9240407" cy="192872"/>
          </a:xfrm>
          <a:prstGeom prst="rect">
            <a:avLst/>
          </a:prstGeom>
          <a:solidFill>
            <a:srgbClr val="FFDE02"/>
          </a:solidFill>
          <a:ln w="12700">
            <a:miter lim="400000"/>
          </a:ln>
        </p:spPr>
        <p:txBody>
          <a:bodyPr lIns="0" tIns="0" rIns="0" bIns="0"/>
          <a:lstStyle/>
          <a:p>
            <a:pPr>
              <a:defRPr/>
            </a:pPr>
            <a:endParaRPr/>
          </a:p>
        </p:txBody>
      </p:sp>
      <p:pic>
        <p:nvPicPr>
          <p:cNvPr id="29" name="pasted-image.pdf">
            <a:extLst>
              <a:ext uri="{FF2B5EF4-FFF2-40B4-BE49-F238E27FC236}">
                <a16:creationId xmlns:a16="http://schemas.microsoft.com/office/drawing/2014/main" id="{B38E92E1-A83E-464C-BCE0-844D9B69FA0D}"/>
              </a:ext>
            </a:extLst>
          </p:cNvPr>
          <p:cNvPicPr/>
          <p:nvPr/>
        </p:nvPicPr>
        <p:blipFill>
          <a:blip r:embed="rId3"/>
          <a:stretch/>
        </p:blipFill>
        <p:spPr bwMode="auto">
          <a:xfrm>
            <a:off x="427358" y="4988265"/>
            <a:ext cx="2008467" cy="1173077"/>
          </a:xfrm>
          <a:prstGeom prst="rect">
            <a:avLst/>
          </a:prstGeom>
          <a:ln w="12700">
            <a:miter lim="400000"/>
          </a:ln>
        </p:spPr>
      </p:pic>
      <p:sp>
        <p:nvSpPr>
          <p:cNvPr id="30" name="Shape 20">
            <a:extLst>
              <a:ext uri="{FF2B5EF4-FFF2-40B4-BE49-F238E27FC236}">
                <a16:creationId xmlns:a16="http://schemas.microsoft.com/office/drawing/2014/main" id="{627ACF46-6E4E-7A4C-AB05-F870823FF069}"/>
              </a:ext>
            </a:extLst>
          </p:cNvPr>
          <p:cNvSpPr/>
          <p:nvPr/>
        </p:nvSpPr>
        <p:spPr bwMode="auto">
          <a:xfrm>
            <a:off x="456351" y="2196688"/>
            <a:ext cx="4915916" cy="2148656"/>
          </a:xfrm>
          <a:prstGeom prst="rect">
            <a:avLst/>
          </a:prstGeom>
          <a:ln w="12700">
            <a:miter lim="400000"/>
          </a:ln>
        </p:spPr>
        <p:txBody>
          <a:bodyPr wrap="square" lIns="45719" rIns="45719" numCol="1">
            <a:noAutofit/>
          </a:bodyPr>
          <a:lstStyle/>
          <a:p>
            <a:pPr>
              <a:spcBef>
                <a:spcPts val="300"/>
              </a:spcBef>
              <a:buClr>
                <a:srgbClr val="0072BC"/>
              </a:buClr>
              <a:buSzPct val="100000"/>
              <a:defRPr/>
            </a:pPr>
            <a:r>
              <a:rPr lang="en-GB" sz="1500" b="1" dirty="0">
                <a:solidFill>
                  <a:srgbClr val="FFFF00"/>
                </a:solidFill>
                <a:latin typeface="Open Sans"/>
                <a:ea typeface="Open Sans"/>
                <a:cs typeface="Open Sans"/>
              </a:rPr>
              <a:t>Toby Rhodes </a:t>
            </a:r>
            <a:r>
              <a:rPr lang="en-GB" sz="1500" dirty="0">
                <a:solidFill>
                  <a:srgbClr val="FFFF00"/>
                </a:solidFill>
                <a:latin typeface="Open Sans"/>
                <a:ea typeface="Open Sans"/>
                <a:cs typeface="Open Sans"/>
              </a:rPr>
              <a:t>(Independent Chair)</a:t>
            </a:r>
          </a:p>
          <a:p>
            <a:pPr>
              <a:spcBef>
                <a:spcPts val="300"/>
              </a:spcBef>
              <a:buClr>
                <a:srgbClr val="0072BC"/>
              </a:buClr>
              <a:buSzPct val="100000"/>
              <a:defRPr/>
            </a:pPr>
            <a:r>
              <a:rPr lang="en-GB" sz="1500" b="1" dirty="0">
                <a:solidFill>
                  <a:srgbClr val="FFFF00"/>
                </a:solidFill>
                <a:latin typeface="Open Sans"/>
                <a:ea typeface="Open Sans"/>
                <a:cs typeface="Open Sans"/>
              </a:rPr>
              <a:t>Ulrich </a:t>
            </a:r>
            <a:r>
              <a:rPr lang="en-GB" sz="1500" b="1" dirty="0" err="1">
                <a:solidFill>
                  <a:srgbClr val="FFFF00"/>
                </a:solidFill>
                <a:latin typeface="Open Sans"/>
                <a:ea typeface="Open Sans"/>
                <a:cs typeface="Open Sans"/>
              </a:rPr>
              <a:t>Pöschl</a:t>
            </a:r>
            <a:r>
              <a:rPr lang="en-GB" sz="1500" b="1" dirty="0">
                <a:solidFill>
                  <a:srgbClr val="FFFF00"/>
                </a:solidFill>
                <a:latin typeface="Open Sans"/>
                <a:ea typeface="Open Sans"/>
                <a:cs typeface="Open Sans"/>
              </a:rPr>
              <a:t> </a:t>
            </a:r>
            <a:r>
              <a:rPr lang="en-GB" sz="1500" dirty="0">
                <a:solidFill>
                  <a:srgbClr val="FFFF00"/>
                </a:solidFill>
                <a:latin typeface="Open Sans"/>
                <a:ea typeface="Open Sans"/>
                <a:cs typeface="Open Sans"/>
              </a:rPr>
              <a:t>(Publications Committee Member, AS)</a:t>
            </a:r>
          </a:p>
          <a:p>
            <a:pPr>
              <a:spcBef>
                <a:spcPts val="300"/>
              </a:spcBef>
              <a:buClr>
                <a:srgbClr val="0072BC"/>
              </a:buClr>
              <a:buSzPct val="100000"/>
              <a:defRPr/>
            </a:pPr>
            <a:r>
              <a:rPr lang="en-GB" sz="1500" b="1" dirty="0">
                <a:solidFill>
                  <a:srgbClr val="FFFF00"/>
                </a:solidFill>
                <a:latin typeface="Open Sans"/>
                <a:ea typeface="Open Sans"/>
                <a:cs typeface="Open Sans"/>
              </a:rPr>
              <a:t>Raffaele Albano </a:t>
            </a:r>
            <a:r>
              <a:rPr lang="en-GB" sz="1500" dirty="0">
                <a:solidFill>
                  <a:srgbClr val="FFFF00"/>
                </a:solidFill>
                <a:latin typeface="Open Sans"/>
                <a:ea typeface="Open Sans"/>
                <a:cs typeface="Open Sans"/>
              </a:rPr>
              <a:t>(outgoing ECS Representative, NH)</a:t>
            </a:r>
          </a:p>
          <a:p>
            <a:pPr>
              <a:spcBef>
                <a:spcPts val="300"/>
              </a:spcBef>
              <a:buClr>
                <a:srgbClr val="0072BC"/>
              </a:buClr>
              <a:buSzPct val="100000"/>
              <a:defRPr/>
            </a:pPr>
            <a:r>
              <a:rPr lang="en-GB" sz="1500" b="1" dirty="0">
                <a:solidFill>
                  <a:srgbClr val="FFFF00"/>
                </a:solidFill>
                <a:latin typeface="Open Sans"/>
                <a:ea typeface="Open Sans"/>
                <a:cs typeface="Open Sans"/>
              </a:rPr>
              <a:t>Susanne </a:t>
            </a:r>
            <a:r>
              <a:rPr lang="en-GB" sz="1500" b="1" dirty="0" err="1">
                <a:solidFill>
                  <a:srgbClr val="FFFF00"/>
                </a:solidFill>
                <a:latin typeface="Open Sans"/>
                <a:ea typeface="Open Sans"/>
                <a:cs typeface="Open Sans"/>
              </a:rPr>
              <a:t>Buiter</a:t>
            </a:r>
            <a:r>
              <a:rPr lang="en-GB" sz="1500" b="1" dirty="0">
                <a:solidFill>
                  <a:srgbClr val="FFFF00"/>
                </a:solidFill>
                <a:latin typeface="Open Sans"/>
                <a:ea typeface="Open Sans"/>
                <a:cs typeface="Open Sans"/>
              </a:rPr>
              <a:t> </a:t>
            </a:r>
            <a:r>
              <a:rPr lang="en-GB" sz="1500" dirty="0">
                <a:solidFill>
                  <a:srgbClr val="FFFF00"/>
                </a:solidFill>
                <a:latin typeface="Open Sans"/>
                <a:ea typeface="Open Sans"/>
                <a:cs typeface="Open Sans"/>
              </a:rPr>
              <a:t>(outgoing Programme Committee Chair, TS)</a:t>
            </a:r>
          </a:p>
          <a:p>
            <a:pPr>
              <a:spcBef>
                <a:spcPts val="300"/>
              </a:spcBef>
              <a:buClr>
                <a:srgbClr val="0072BC"/>
              </a:buClr>
              <a:buSzPct val="100000"/>
              <a:defRPr/>
            </a:pPr>
            <a:r>
              <a:rPr lang="en-GB" sz="1500" b="1" dirty="0">
                <a:solidFill>
                  <a:srgbClr val="FFFF00"/>
                </a:solidFill>
                <a:latin typeface="Open Sans"/>
                <a:ea typeface="Open Sans"/>
                <a:cs typeface="Open Sans"/>
              </a:rPr>
              <a:t>Claudia Jesus Rydin</a:t>
            </a:r>
            <a:r>
              <a:rPr lang="en-GB" sz="1500" dirty="0">
                <a:solidFill>
                  <a:srgbClr val="FFFF00"/>
                </a:solidFill>
                <a:latin typeface="Open Sans"/>
                <a:ea typeface="Open Sans"/>
                <a:cs typeface="Open Sans"/>
              </a:rPr>
              <a:t> (Chair, Equalities &amp; Diversity Working Group)</a:t>
            </a:r>
          </a:p>
          <a:p>
            <a:pPr>
              <a:spcBef>
                <a:spcPts val="300"/>
              </a:spcBef>
              <a:buClr>
                <a:srgbClr val="0072BC"/>
              </a:buClr>
              <a:buSzPct val="100000"/>
              <a:defRPr/>
            </a:pPr>
            <a:r>
              <a:rPr lang="en-GB" sz="1500" b="1" dirty="0">
                <a:solidFill>
                  <a:srgbClr val="FFFF00"/>
                </a:solidFill>
                <a:latin typeface="Open Sans"/>
                <a:ea typeface="Open Sans"/>
                <a:cs typeface="Open Sans"/>
              </a:rPr>
              <a:t>Katja Fennel </a:t>
            </a:r>
            <a:r>
              <a:rPr lang="en-GB" sz="1500" dirty="0">
                <a:solidFill>
                  <a:srgbClr val="FFFF00"/>
                </a:solidFill>
                <a:latin typeface="Open Sans"/>
                <a:ea typeface="Open Sans"/>
                <a:cs typeface="Open Sans"/>
              </a:rPr>
              <a:t>(Chair, Publications Committee, BG, OS)</a:t>
            </a:r>
          </a:p>
        </p:txBody>
      </p:sp>
      <p:sp>
        <p:nvSpPr>
          <p:cNvPr id="31" name="Shape 20">
            <a:extLst>
              <a:ext uri="{FF2B5EF4-FFF2-40B4-BE49-F238E27FC236}">
                <a16:creationId xmlns:a16="http://schemas.microsoft.com/office/drawing/2014/main" id="{B89FDF2F-0370-7F44-95B7-0427976427A2}"/>
              </a:ext>
            </a:extLst>
          </p:cNvPr>
          <p:cNvSpPr/>
          <p:nvPr/>
        </p:nvSpPr>
        <p:spPr bwMode="auto">
          <a:xfrm>
            <a:off x="5356069" y="2196689"/>
            <a:ext cx="3787937" cy="2072412"/>
          </a:xfrm>
          <a:prstGeom prst="rect">
            <a:avLst/>
          </a:prstGeom>
          <a:ln w="12700">
            <a:miter lim="400000"/>
          </a:ln>
        </p:spPr>
        <p:txBody>
          <a:bodyPr wrap="square" lIns="45719" rIns="45719" numCol="1">
            <a:noAutofit/>
          </a:bodyPr>
          <a:lstStyle/>
          <a:p>
            <a:pPr>
              <a:spcBef>
                <a:spcPts val="300"/>
              </a:spcBef>
              <a:buClr>
                <a:srgbClr val="0072BC"/>
              </a:buClr>
              <a:buSzPct val="100000"/>
              <a:defRPr/>
            </a:pPr>
            <a:r>
              <a:rPr lang="en-GB" sz="1500" b="1" dirty="0">
                <a:solidFill>
                  <a:srgbClr val="FFFF00"/>
                </a:solidFill>
                <a:latin typeface="Open Sans"/>
                <a:ea typeface="Open Sans"/>
                <a:cs typeface="Open Sans"/>
              </a:rPr>
              <a:t>Helen </a:t>
            </a:r>
            <a:r>
              <a:rPr lang="en-GB" sz="1500" b="1" dirty="0" err="1">
                <a:solidFill>
                  <a:srgbClr val="FFFF00"/>
                </a:solidFill>
                <a:latin typeface="Open Sans"/>
                <a:ea typeface="Open Sans"/>
                <a:cs typeface="Open Sans"/>
              </a:rPr>
              <a:t>Glaves</a:t>
            </a:r>
            <a:r>
              <a:rPr lang="en-GB" sz="1500" b="1" dirty="0">
                <a:solidFill>
                  <a:srgbClr val="FFFF00"/>
                </a:solidFill>
                <a:latin typeface="Open Sans"/>
                <a:ea typeface="Open Sans"/>
                <a:cs typeface="Open Sans"/>
              </a:rPr>
              <a:t> </a:t>
            </a:r>
            <a:r>
              <a:rPr lang="en-GB" sz="1500" dirty="0">
                <a:solidFill>
                  <a:srgbClr val="FFFF00"/>
                </a:solidFill>
                <a:latin typeface="Open Sans"/>
                <a:ea typeface="Open Sans"/>
                <a:cs typeface="Open Sans"/>
              </a:rPr>
              <a:t>(outgoing Division President, ESSI)</a:t>
            </a:r>
          </a:p>
          <a:p>
            <a:pPr>
              <a:spcBef>
                <a:spcPts val="300"/>
              </a:spcBef>
              <a:buClr>
                <a:srgbClr val="0072BC"/>
              </a:buClr>
              <a:buSzPct val="100000"/>
              <a:defRPr/>
            </a:pPr>
            <a:r>
              <a:rPr lang="en-GB" sz="1500" b="1" dirty="0">
                <a:solidFill>
                  <a:srgbClr val="FFFF00"/>
                </a:solidFill>
                <a:latin typeface="Open Sans"/>
                <a:ea typeface="Open Sans"/>
                <a:cs typeface="Open Sans"/>
              </a:rPr>
              <a:t>Dan Parsons </a:t>
            </a:r>
            <a:r>
              <a:rPr lang="en-GB" sz="1500" dirty="0">
                <a:solidFill>
                  <a:srgbClr val="FFFF00"/>
                </a:solidFill>
                <a:latin typeface="Open Sans"/>
                <a:ea typeface="Open Sans"/>
                <a:cs typeface="Open Sans"/>
              </a:rPr>
              <a:t>(Division President, GM)</a:t>
            </a:r>
          </a:p>
          <a:p>
            <a:pPr>
              <a:spcBef>
                <a:spcPts val="300"/>
              </a:spcBef>
              <a:buClr>
                <a:srgbClr val="0072BC"/>
              </a:buClr>
              <a:buSzPct val="100000"/>
              <a:defRPr/>
            </a:pPr>
            <a:r>
              <a:rPr lang="en-GB" sz="1500" b="1" dirty="0">
                <a:solidFill>
                  <a:srgbClr val="FFFF00"/>
                </a:solidFill>
                <a:latin typeface="Open Sans"/>
                <a:ea typeface="Open Sans"/>
                <a:cs typeface="Open Sans"/>
              </a:rPr>
              <a:t>Giuliana </a:t>
            </a:r>
            <a:r>
              <a:rPr lang="en-GB" sz="1500" b="1" dirty="0" err="1">
                <a:solidFill>
                  <a:srgbClr val="FFFF00"/>
                </a:solidFill>
                <a:latin typeface="Open Sans"/>
                <a:ea typeface="Open Sans"/>
                <a:cs typeface="Open Sans"/>
              </a:rPr>
              <a:t>Panieri</a:t>
            </a:r>
            <a:r>
              <a:rPr lang="en-GB" sz="1500" b="1" dirty="0">
                <a:solidFill>
                  <a:srgbClr val="FFFF00"/>
                </a:solidFill>
                <a:latin typeface="Open Sans"/>
                <a:ea typeface="Open Sans"/>
                <a:cs typeface="Open Sans"/>
              </a:rPr>
              <a:t> </a:t>
            </a:r>
            <a:r>
              <a:rPr lang="en-GB" sz="1500" dirty="0">
                <a:solidFill>
                  <a:srgbClr val="FFFF00"/>
                </a:solidFill>
                <a:latin typeface="Open Sans"/>
                <a:ea typeface="Open Sans"/>
                <a:cs typeface="Open Sans"/>
              </a:rPr>
              <a:t>(outgoing Division President, BG)</a:t>
            </a:r>
          </a:p>
          <a:p>
            <a:pPr>
              <a:spcBef>
                <a:spcPts val="300"/>
              </a:spcBef>
              <a:buClr>
                <a:srgbClr val="0072BC"/>
              </a:buClr>
              <a:buSzPct val="100000"/>
              <a:defRPr/>
            </a:pPr>
            <a:r>
              <a:rPr lang="en-GB" sz="1500" b="1" dirty="0">
                <a:solidFill>
                  <a:srgbClr val="FFFF00"/>
                </a:solidFill>
                <a:latin typeface="Open Sans"/>
                <a:ea typeface="Open Sans"/>
                <a:cs typeface="Open Sans"/>
              </a:rPr>
              <a:t>Chris King </a:t>
            </a:r>
            <a:r>
              <a:rPr lang="en-GB" sz="1500" dirty="0">
                <a:solidFill>
                  <a:srgbClr val="FFFF00"/>
                </a:solidFill>
                <a:latin typeface="Open Sans"/>
                <a:ea typeface="Open Sans"/>
                <a:cs typeface="Open Sans"/>
              </a:rPr>
              <a:t>(Chair of Education Committee) </a:t>
            </a:r>
          </a:p>
          <a:p>
            <a:pPr>
              <a:spcBef>
                <a:spcPts val="300"/>
              </a:spcBef>
              <a:buClr>
                <a:srgbClr val="0072BC"/>
              </a:buClr>
              <a:buSzPct val="100000"/>
              <a:defRPr/>
            </a:pPr>
            <a:r>
              <a:rPr lang="en-GB" sz="1500" b="1" dirty="0">
                <a:solidFill>
                  <a:srgbClr val="FFFF00"/>
                </a:solidFill>
                <a:latin typeface="Open Sans"/>
                <a:ea typeface="Open Sans"/>
                <a:cs typeface="Open Sans"/>
              </a:rPr>
              <a:t>Philippe </a:t>
            </a:r>
            <a:r>
              <a:rPr lang="en-GB" sz="1500" b="1" dirty="0" err="1">
                <a:solidFill>
                  <a:srgbClr val="FFFF00"/>
                </a:solidFill>
                <a:latin typeface="Open Sans"/>
                <a:ea typeface="Open Sans"/>
                <a:cs typeface="Open Sans"/>
              </a:rPr>
              <a:t>Courtial</a:t>
            </a:r>
            <a:r>
              <a:rPr lang="en-GB" sz="1500" b="1" dirty="0">
                <a:solidFill>
                  <a:srgbClr val="FFFF00"/>
                </a:solidFill>
                <a:latin typeface="Open Sans"/>
                <a:ea typeface="Open Sans"/>
                <a:cs typeface="Open Sans"/>
              </a:rPr>
              <a:t> </a:t>
            </a:r>
            <a:r>
              <a:rPr lang="en-GB" sz="1500" dirty="0">
                <a:solidFill>
                  <a:srgbClr val="FFFF00"/>
                </a:solidFill>
                <a:latin typeface="Open Sans"/>
                <a:ea typeface="Open Sans"/>
                <a:cs typeface="Open Sans"/>
              </a:rPr>
              <a:t>(EGU Executive Secretary)</a:t>
            </a:r>
          </a:p>
        </p:txBody>
      </p:sp>
      <p:sp>
        <p:nvSpPr>
          <p:cNvPr id="32" name="Rectangle 1">
            <a:extLst>
              <a:ext uri="{FF2B5EF4-FFF2-40B4-BE49-F238E27FC236}">
                <a16:creationId xmlns:a16="http://schemas.microsoft.com/office/drawing/2014/main" id="{4DF51961-85CE-544B-B839-E5B29FA33498}"/>
              </a:ext>
            </a:extLst>
          </p:cNvPr>
          <p:cNvSpPr/>
          <p:nvPr/>
        </p:nvSpPr>
        <p:spPr bwMode="auto">
          <a:xfrm>
            <a:off x="2005244" y="4540263"/>
            <a:ext cx="6606296" cy="584775"/>
          </a:xfrm>
          <a:prstGeom prst="rect">
            <a:avLst/>
          </a:prstGeom>
          <a:ln>
            <a:solidFill>
              <a:schemeClr val="bg1"/>
            </a:solidFill>
          </a:ln>
        </p:spPr>
        <p:txBody>
          <a:bodyPr wrap="none">
            <a:spAutoFit/>
          </a:bodyPr>
          <a:lstStyle/>
          <a:p>
            <a:r>
              <a:rPr lang="en-GB" sz="3200" dirty="0">
                <a:solidFill>
                  <a:srgbClr val="FFFF00"/>
                </a:solidFill>
                <a:latin typeface="Open Sans"/>
                <a:ea typeface="Open Sans"/>
                <a:cs typeface="Open Sans"/>
              </a:rPr>
              <a:t>Email: </a:t>
            </a:r>
            <a:r>
              <a:rPr lang="en-GB" sz="3200" dirty="0">
                <a:solidFill>
                  <a:srgbClr val="FFFF00"/>
                </a:solidFill>
                <a:latin typeface="Open Sans"/>
                <a:ea typeface="Open Sans"/>
                <a:cs typeface="Open Sans"/>
                <a:hlinkClick r:id="rId4">
                  <a:extLst>
                    <a:ext uri="{A12FA001-AC4F-418D-AE19-62706E023703}">
                      <ahyp:hlinkClr xmlns:ahyp="http://schemas.microsoft.com/office/drawing/2018/hyperlinkcolor" val="tx"/>
                    </a:ext>
                  </a:extLst>
                </a:hlinkClick>
              </a:rPr>
              <a:t>governancereview@egu.eu</a:t>
            </a:r>
            <a:endParaRPr lang="en-GB" sz="3200" dirty="0">
              <a:solidFill>
                <a:srgbClr val="FFFF00"/>
              </a:solidFill>
            </a:endParaRPr>
          </a:p>
        </p:txBody>
      </p:sp>
    </p:spTree>
    <p:extLst>
      <p:ext uri="{BB962C8B-B14F-4D97-AF65-F5344CB8AC3E}">
        <p14:creationId xmlns:p14="http://schemas.microsoft.com/office/powerpoint/2010/main" val="4277946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19"/>
          <p:cNvSpPr/>
          <p:nvPr/>
        </p:nvSpPr>
        <p:spPr bwMode="auto">
          <a:xfrm>
            <a:off x="2915816" y="476672"/>
            <a:ext cx="5433993" cy="400110"/>
          </a:xfrm>
          <a:prstGeom prst="rect">
            <a:avLst/>
          </a:prstGeom>
          <a:ln w="12700">
            <a:miter lim="400000"/>
          </a:ln>
        </p:spPr>
        <p:txBody>
          <a:bodyPr wrap="square" lIns="45719" rIns="45719">
            <a:spAutoFit/>
          </a:bodyPr>
          <a:lstStyle>
            <a:lvl1pPr>
              <a:spcBef>
                <a:spcPts val="1300"/>
              </a:spcBef>
              <a:defRPr sz="2600" b="1">
                <a:solidFill>
                  <a:srgbClr val="0072BC"/>
                </a:solidFill>
                <a:latin typeface="Open Sans"/>
                <a:ea typeface="Open Sans"/>
                <a:cs typeface="Open Sans"/>
              </a:defRPr>
            </a:lvl1pPr>
          </a:lstStyle>
          <a:p>
            <a:pPr>
              <a:spcBef>
                <a:spcPts val="600"/>
              </a:spcBef>
              <a:defRPr sz="1800" b="0">
                <a:solidFill>
                  <a:srgbClr val="000000"/>
                </a:solidFill>
              </a:defRPr>
            </a:pPr>
            <a:r>
              <a:rPr lang="en-GB" sz="2000" dirty="0"/>
              <a:t>EGU Governance Review: </a:t>
            </a:r>
            <a:r>
              <a:rPr lang="en-GB" sz="2000" i="1" dirty="0">
                <a:solidFill>
                  <a:srgbClr val="C00000"/>
                </a:solidFill>
              </a:rPr>
              <a:t>Objectives</a:t>
            </a:r>
            <a:endParaRPr lang="en-GB" sz="1400" b="0" dirty="0">
              <a:solidFill>
                <a:srgbClr val="000000"/>
              </a:solidFill>
            </a:endParaRPr>
          </a:p>
        </p:txBody>
      </p:sp>
      <p:sp>
        <p:nvSpPr>
          <p:cNvPr id="7" name="Shape 20">
            <a:extLst>
              <a:ext uri="{FF2B5EF4-FFF2-40B4-BE49-F238E27FC236}">
                <a16:creationId xmlns:a16="http://schemas.microsoft.com/office/drawing/2014/main" id="{630E56AA-4240-5D4F-8EB7-1A4D86F5E688}"/>
              </a:ext>
            </a:extLst>
          </p:cNvPr>
          <p:cNvSpPr/>
          <p:nvPr/>
        </p:nvSpPr>
        <p:spPr bwMode="auto">
          <a:xfrm>
            <a:off x="451482" y="1340768"/>
            <a:ext cx="8288463" cy="2215991"/>
          </a:xfrm>
          <a:prstGeom prst="rect">
            <a:avLst/>
          </a:prstGeom>
          <a:ln w="12700">
            <a:miter lim="400000"/>
          </a:ln>
        </p:spPr>
        <p:txBody>
          <a:bodyPr wrap="square" lIns="45719" rIns="45719">
            <a:spAutoFit/>
          </a:bodyPr>
          <a:lstStyle/>
          <a:p>
            <a:pPr>
              <a:spcBef>
                <a:spcPts val="600"/>
              </a:spcBef>
              <a:buClr>
                <a:srgbClr val="0072BC"/>
              </a:buClr>
              <a:buSzPct val="100000"/>
              <a:defRPr/>
            </a:pPr>
            <a:r>
              <a:rPr lang="en-GB" sz="1600" dirty="0">
                <a:solidFill>
                  <a:schemeClr val="tx1"/>
                </a:solidFill>
                <a:latin typeface="Open Sans"/>
                <a:ea typeface="Open Sans"/>
                <a:cs typeface="Open Sans"/>
              </a:rPr>
              <a:t>A governance review is an opportunity for the EGU to reflect on its governance arrangements in order to best serve the current and future needs of the organisation, the members, the scientific community and global concerns. </a:t>
            </a:r>
          </a:p>
          <a:p>
            <a:pPr>
              <a:spcBef>
                <a:spcPts val="600"/>
              </a:spcBef>
              <a:buClr>
                <a:srgbClr val="0072BC"/>
              </a:buClr>
              <a:buSzPct val="100000"/>
              <a:defRPr/>
            </a:pPr>
            <a:r>
              <a:rPr lang="en-GB" sz="1600" dirty="0">
                <a:solidFill>
                  <a:schemeClr val="tx1"/>
                </a:solidFill>
                <a:latin typeface="Open Sans"/>
                <a:ea typeface="Open Sans"/>
                <a:cs typeface="Open Sans"/>
              </a:rPr>
              <a:t>In particular, the governance review will:</a:t>
            </a:r>
          </a:p>
          <a:p>
            <a:pPr marL="285744" indent="-285744">
              <a:spcBef>
                <a:spcPts val="600"/>
              </a:spcBef>
              <a:buClr>
                <a:srgbClr val="0072BC"/>
              </a:buClr>
              <a:buSzPct val="100000"/>
              <a:buFont typeface="Arial" panose="020B0604020202020204" pitchFamily="34" charset="0"/>
              <a:buChar char="•"/>
              <a:defRPr/>
            </a:pPr>
            <a:r>
              <a:rPr lang="en-GB" sz="1600" dirty="0">
                <a:solidFill>
                  <a:schemeClr val="tx1"/>
                </a:solidFill>
                <a:latin typeface="Open Sans"/>
                <a:ea typeface="Open Sans"/>
                <a:cs typeface="Open Sans"/>
              </a:rPr>
              <a:t>determine whether the governance processes and structures of the EGU are fit for purpose</a:t>
            </a:r>
          </a:p>
          <a:p>
            <a:pPr marL="285744" indent="-285744">
              <a:buClr>
                <a:srgbClr val="0072BC"/>
              </a:buClr>
              <a:buSzPct val="100000"/>
              <a:buFont typeface="Arial" panose="020B0604020202020204" pitchFamily="34" charset="0"/>
              <a:buChar char="•"/>
              <a:defRPr/>
            </a:pPr>
            <a:r>
              <a:rPr lang="en-GB" sz="1600" dirty="0">
                <a:solidFill>
                  <a:schemeClr val="tx1"/>
                </a:solidFill>
                <a:latin typeface="Open Sans"/>
                <a:ea typeface="Open Sans"/>
                <a:cs typeface="Open Sans"/>
              </a:rPr>
              <a:t>make recommendations for any changes to better serve the current and future needs of the EGU and its members</a:t>
            </a:r>
          </a:p>
        </p:txBody>
      </p:sp>
      <p:sp>
        <p:nvSpPr>
          <p:cNvPr id="8" name="Shape 20">
            <a:extLst>
              <a:ext uri="{FF2B5EF4-FFF2-40B4-BE49-F238E27FC236}">
                <a16:creationId xmlns:a16="http://schemas.microsoft.com/office/drawing/2014/main" id="{F67E96FE-34A5-F542-A520-9F96D0696310}"/>
              </a:ext>
            </a:extLst>
          </p:cNvPr>
          <p:cNvSpPr/>
          <p:nvPr/>
        </p:nvSpPr>
        <p:spPr bwMode="auto">
          <a:xfrm>
            <a:off x="450285" y="3733977"/>
            <a:ext cx="8288461" cy="2708434"/>
          </a:xfrm>
          <a:prstGeom prst="rect">
            <a:avLst/>
          </a:prstGeom>
          <a:ln w="12700" cmpd="thinThick">
            <a:solidFill>
              <a:srgbClr val="0070C0"/>
            </a:solidFill>
            <a:miter lim="400000"/>
          </a:ln>
        </p:spPr>
        <p:txBody>
          <a:bodyPr wrap="square" lIns="45719" rIns="45719">
            <a:spAutoFit/>
          </a:bodyPr>
          <a:lstStyle/>
          <a:p>
            <a:pPr>
              <a:spcBef>
                <a:spcPts val="600"/>
              </a:spcBef>
              <a:buClr>
                <a:srgbClr val="0072BC"/>
              </a:buClr>
              <a:buSzPct val="100000"/>
              <a:defRPr/>
            </a:pPr>
            <a:r>
              <a:rPr lang="en-GB" sz="16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Objectives of the EGU Governance Review</a:t>
            </a:r>
            <a:endParaRPr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Bef>
                <a:spcPts val="600"/>
              </a:spcBef>
              <a:buClr>
                <a:srgbClr val="0072BC"/>
              </a:buClr>
              <a:buSzPct val="100000"/>
              <a:defRPr/>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To review the governance processes and structures of the EGU, and make recommendations for any changes to enable the organisation:</a:t>
            </a:r>
            <a:endParaRPr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96855" lvl="2" indent="-285744">
              <a:spcBef>
                <a:spcPts val="600"/>
              </a:spcBef>
              <a:buClr>
                <a:srgbClr val="0072BC"/>
              </a:buClr>
              <a:buSzPct val="100000"/>
              <a:buFont typeface="Arial" panose="020B0604020202020204" pitchFamily="34" charset="0"/>
              <a:buChar char="•"/>
              <a:defRPr/>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to best deliver its </a:t>
            </a:r>
            <a:r>
              <a:rPr lang="en-GB" sz="16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Mission and Vision</a:t>
            </a:r>
            <a:endParaRPr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296855" lvl="1" indent="-285744">
              <a:buClr>
                <a:srgbClr val="0072BC"/>
              </a:buClr>
              <a:buSzPct val="100000"/>
              <a:buFont typeface="Arial" panose="020B0604020202020204" pitchFamily="34" charset="0"/>
              <a:buChar char="•"/>
              <a:defRPr/>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to best serve the current and future needs of the organisation and its members;</a:t>
            </a:r>
            <a:endParaRPr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96855" lvl="1" indent="-285744">
              <a:buClr>
                <a:srgbClr val="0072BC"/>
              </a:buClr>
              <a:buSzPct val="100000"/>
              <a:buFont typeface="Arial" panose="020B0604020202020204" pitchFamily="34" charset="0"/>
              <a:buChar char="•"/>
              <a:defRPr/>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to ensure EGU structures deliver appropriate scientific and professional diversity and representation amongst EGU committees and boards</a:t>
            </a:r>
          </a:p>
          <a:p>
            <a:pPr marL="296855" lvl="1" indent="-285744">
              <a:buClr>
                <a:srgbClr val="0072BC"/>
              </a:buClr>
              <a:buSzPct val="100000"/>
              <a:buFont typeface="Arial" panose="020B0604020202020204" pitchFamily="34" charset="0"/>
              <a:buChar char="•"/>
              <a:defRPr/>
            </a:pP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1113" lvl="1" indent="0">
              <a:buClr>
                <a:srgbClr val="0072BC"/>
              </a:buClr>
              <a:buSzPct val="100000"/>
              <a:defRPr/>
            </a:pP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Terms of Reference: The full EGU Governance Review Terms of Reference </a:t>
            </a:r>
            <a:r>
              <a:rPr lang="en-GB" sz="16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is available to download here</a:t>
            </a:r>
            <a:endParaRPr lang="en-GB"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67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19"/>
          <p:cNvSpPr/>
          <p:nvPr/>
        </p:nvSpPr>
        <p:spPr bwMode="auto">
          <a:xfrm>
            <a:off x="2056885" y="807545"/>
            <a:ext cx="6916579" cy="945055"/>
          </a:xfrm>
          <a:prstGeom prst="rect">
            <a:avLst/>
          </a:prstGeom>
          <a:ln w="12700">
            <a:miter lim="400000"/>
          </a:ln>
        </p:spPr>
        <p:txBody>
          <a:bodyPr wrap="square" lIns="45719" rIns="45719">
            <a:noAutofit/>
          </a:bodyPr>
          <a:lstStyle>
            <a:lvl1pPr>
              <a:spcBef>
                <a:spcPts val="1300"/>
              </a:spcBef>
              <a:defRPr sz="2600" b="1">
                <a:solidFill>
                  <a:srgbClr val="0072BC"/>
                </a:solidFill>
                <a:latin typeface="Open Sans"/>
                <a:ea typeface="Open Sans"/>
                <a:cs typeface="Open Sans"/>
              </a:defRPr>
            </a:lvl1pPr>
          </a:lstStyle>
          <a:p>
            <a:pPr marL="4803655" indent="-4803655">
              <a:defRPr sz="1800" b="0">
                <a:solidFill>
                  <a:srgbClr val="000000"/>
                </a:solidFill>
              </a:defRPr>
            </a:pPr>
            <a:r>
              <a:rPr lang="en-GB" sz="2400" dirty="0"/>
              <a:t>EGU Governance Review Scope: </a:t>
            </a:r>
            <a:r>
              <a:rPr lang="en-GB" sz="2400" i="1" dirty="0">
                <a:solidFill>
                  <a:srgbClr val="C00000"/>
                </a:solidFill>
              </a:rPr>
              <a:t>Timescales &amp; Contact</a:t>
            </a:r>
            <a:endParaRPr sz="2400" b="0" dirty="0">
              <a:solidFill>
                <a:srgbClr val="000000"/>
              </a:solidFill>
            </a:endParaRPr>
          </a:p>
        </p:txBody>
      </p:sp>
      <p:sp>
        <p:nvSpPr>
          <p:cNvPr id="5" name="Shape 20"/>
          <p:cNvSpPr/>
          <p:nvPr/>
        </p:nvSpPr>
        <p:spPr bwMode="auto">
          <a:xfrm>
            <a:off x="570678" y="1602224"/>
            <a:ext cx="8174139" cy="4692688"/>
          </a:xfrm>
          <a:prstGeom prst="rect">
            <a:avLst/>
          </a:prstGeom>
          <a:ln w="12700">
            <a:miter lim="400000"/>
          </a:ln>
        </p:spPr>
        <p:txBody>
          <a:bodyPr wrap="square" lIns="45719" rIns="45719">
            <a:noAutofit/>
          </a:bodyPr>
          <a:lstStyle/>
          <a:p>
            <a:pPr>
              <a:spcBef>
                <a:spcPts val="600"/>
              </a:spcBef>
              <a:buClr>
                <a:srgbClr val="0072BC"/>
              </a:buClr>
              <a:buSzPct val="100000"/>
              <a:defRPr/>
            </a:pPr>
            <a:r>
              <a:rPr lang="en-GB" b="1" u="sng" dirty="0">
                <a:solidFill>
                  <a:schemeClr val="tx1"/>
                </a:solidFill>
                <a:latin typeface="Open Sans"/>
                <a:ea typeface="Open Sans"/>
                <a:cs typeface="Open Sans"/>
              </a:rPr>
              <a:t>Timescales</a:t>
            </a:r>
          </a:p>
          <a:p>
            <a:pPr marL="285744" indent="-285744">
              <a:spcBef>
                <a:spcPts val="600"/>
              </a:spcBef>
              <a:buClr>
                <a:srgbClr val="0072BC"/>
              </a:buClr>
              <a:buSzPct val="100000"/>
              <a:buFont typeface="Arial" panose="020B0604020202020204" pitchFamily="34" charset="0"/>
              <a:buChar char="•"/>
              <a:defRPr/>
            </a:pPr>
            <a:r>
              <a:rPr lang="en-GB" dirty="0">
                <a:solidFill>
                  <a:schemeClr val="tx1"/>
                </a:solidFill>
                <a:latin typeface="Open Sans"/>
                <a:ea typeface="Open Sans"/>
                <a:cs typeface="Open Sans"/>
              </a:rPr>
              <a:t>The Governance panel will convene in late May 2020, and conduct their review over the following 9-12 months.</a:t>
            </a:r>
          </a:p>
          <a:p>
            <a:pPr marL="285744" indent="-285744">
              <a:spcBef>
                <a:spcPts val="600"/>
              </a:spcBef>
              <a:buClr>
                <a:srgbClr val="0072BC"/>
              </a:buClr>
              <a:buSzPct val="100000"/>
              <a:buFont typeface="Arial" panose="020B0604020202020204" pitchFamily="34" charset="0"/>
              <a:buChar char="•"/>
              <a:defRPr/>
            </a:pPr>
            <a:r>
              <a:rPr lang="en-GB" dirty="0">
                <a:solidFill>
                  <a:schemeClr val="tx1"/>
                </a:solidFill>
                <a:latin typeface="Open Sans"/>
                <a:ea typeface="Open Sans"/>
                <a:cs typeface="Open Sans"/>
              </a:rPr>
              <a:t>The Governance Review will produce an interim report to the EGU Council in October 2020, and a final report with recommendations in January 2021.</a:t>
            </a:r>
          </a:p>
          <a:p>
            <a:pPr marL="285744" indent="-285744">
              <a:spcBef>
                <a:spcPts val="600"/>
              </a:spcBef>
              <a:buClr>
                <a:srgbClr val="0072BC"/>
              </a:buClr>
              <a:buSzPct val="100000"/>
              <a:buFont typeface="Arial" panose="020B0604020202020204" pitchFamily="34" charset="0"/>
              <a:buChar char="•"/>
              <a:defRPr/>
            </a:pPr>
            <a:r>
              <a:rPr lang="en-GB" dirty="0">
                <a:solidFill>
                  <a:schemeClr val="tx1"/>
                </a:solidFill>
                <a:latin typeface="Open Sans"/>
                <a:ea typeface="Open Sans"/>
                <a:cs typeface="Open Sans"/>
              </a:rPr>
              <a:t>The Governance Review will report to EGU members at the 2021 EGU General Assembly. If any changes to EGU governance require EGU Members to vote, this will take place at the EGU General Assembly.</a:t>
            </a:r>
          </a:p>
          <a:p>
            <a:pPr marL="285744" indent="-285744">
              <a:spcBef>
                <a:spcPts val="600"/>
              </a:spcBef>
              <a:buClr>
                <a:srgbClr val="0072BC"/>
              </a:buClr>
              <a:buSzPct val="100000"/>
              <a:buFont typeface="Arial" panose="020B0604020202020204" pitchFamily="34" charset="0"/>
              <a:buChar char="•"/>
              <a:defRPr/>
            </a:pPr>
            <a:r>
              <a:rPr lang="en-GB" dirty="0">
                <a:solidFill>
                  <a:schemeClr val="tx1"/>
                </a:solidFill>
                <a:latin typeface="Open Sans"/>
                <a:ea typeface="Open Sans"/>
                <a:cs typeface="Open Sans"/>
              </a:rPr>
              <a:t>Implementation of any agreed governance changes will take place following the 2021 EGU general assembly</a:t>
            </a:r>
          </a:p>
        </p:txBody>
      </p:sp>
    </p:spTree>
    <p:extLst>
      <p:ext uri="{BB962C8B-B14F-4D97-AF65-F5344CB8AC3E}">
        <p14:creationId xmlns:p14="http://schemas.microsoft.com/office/powerpoint/2010/main" val="25974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hape 19"/>
          <p:cNvSpPr/>
          <p:nvPr/>
        </p:nvSpPr>
        <p:spPr bwMode="auto">
          <a:xfrm>
            <a:off x="2056885" y="883745"/>
            <a:ext cx="6916579" cy="945055"/>
          </a:xfrm>
          <a:prstGeom prst="rect">
            <a:avLst/>
          </a:prstGeom>
          <a:ln w="12700">
            <a:miter lim="400000"/>
          </a:ln>
        </p:spPr>
        <p:txBody>
          <a:bodyPr wrap="square" lIns="45719" rIns="45719">
            <a:noAutofit/>
          </a:bodyPr>
          <a:lstStyle>
            <a:lvl1pPr>
              <a:spcBef>
                <a:spcPts val="1300"/>
              </a:spcBef>
              <a:defRPr sz="2600" b="1">
                <a:solidFill>
                  <a:srgbClr val="0072BC"/>
                </a:solidFill>
                <a:latin typeface="Open Sans"/>
                <a:ea typeface="Open Sans"/>
                <a:cs typeface="Open Sans"/>
              </a:defRPr>
            </a:lvl1pPr>
          </a:lstStyle>
          <a:p>
            <a:pPr marL="4803655" indent="-4803655">
              <a:defRPr sz="1800" b="0">
                <a:solidFill>
                  <a:srgbClr val="000000"/>
                </a:solidFill>
              </a:defRPr>
            </a:pPr>
            <a:r>
              <a:rPr lang="en-GB" sz="2400" dirty="0"/>
              <a:t>EGU Governance Review Scope: </a:t>
            </a:r>
            <a:r>
              <a:rPr lang="en-GB" sz="2400" i="1" dirty="0">
                <a:solidFill>
                  <a:srgbClr val="C00000"/>
                </a:solidFill>
              </a:rPr>
              <a:t>EGU Member Input</a:t>
            </a:r>
            <a:endParaRPr sz="2400" b="0" dirty="0">
              <a:solidFill>
                <a:srgbClr val="000000"/>
              </a:solidFill>
            </a:endParaRPr>
          </a:p>
        </p:txBody>
      </p:sp>
      <p:sp>
        <p:nvSpPr>
          <p:cNvPr id="5" name="Shape 20"/>
          <p:cNvSpPr/>
          <p:nvPr/>
        </p:nvSpPr>
        <p:spPr bwMode="auto">
          <a:xfrm>
            <a:off x="570678" y="2348880"/>
            <a:ext cx="8174139" cy="2791363"/>
          </a:xfrm>
          <a:prstGeom prst="rect">
            <a:avLst/>
          </a:prstGeom>
          <a:ln w="12700">
            <a:solidFill>
              <a:srgbClr val="0070C0"/>
            </a:solidFill>
            <a:miter lim="400000"/>
          </a:ln>
        </p:spPr>
        <p:txBody>
          <a:bodyPr wrap="square" lIns="45719" rIns="45719" anchor="ctr">
            <a:noAutofit/>
          </a:bodyPr>
          <a:lstStyle/>
          <a:p>
            <a:pPr algn="ctr">
              <a:spcBef>
                <a:spcPts val="600"/>
              </a:spcBef>
              <a:buClr>
                <a:srgbClr val="0072BC"/>
              </a:buClr>
              <a:buSzPct val="100000"/>
              <a:defRPr/>
            </a:pPr>
            <a:r>
              <a:rPr lang="en-GB" sz="2000" dirty="0">
                <a:solidFill>
                  <a:schemeClr val="tx1"/>
                </a:solidFill>
                <a:latin typeface="Open Sans"/>
                <a:ea typeface="Open Sans"/>
                <a:cs typeface="Open Sans"/>
              </a:rPr>
              <a:t>EGU members may input their views to the Governance Review via their divisional representatives on EGU Council</a:t>
            </a:r>
          </a:p>
          <a:p>
            <a:pPr algn="ctr">
              <a:spcBef>
                <a:spcPts val="600"/>
              </a:spcBef>
              <a:buClr>
                <a:srgbClr val="0072BC"/>
              </a:buClr>
              <a:buSzPct val="100000"/>
              <a:defRPr/>
            </a:pPr>
            <a:endParaRPr lang="en-GB" sz="2000" dirty="0">
              <a:solidFill>
                <a:schemeClr val="tx1"/>
              </a:solidFill>
              <a:latin typeface="Open Sans"/>
              <a:ea typeface="Open Sans"/>
              <a:cs typeface="Open Sans"/>
            </a:endParaRPr>
          </a:p>
          <a:p>
            <a:pPr algn="ctr">
              <a:spcBef>
                <a:spcPts val="600"/>
              </a:spcBef>
              <a:buClr>
                <a:srgbClr val="0072BC"/>
              </a:buClr>
              <a:buSzPct val="100000"/>
              <a:defRPr/>
            </a:pPr>
            <a:r>
              <a:rPr lang="en-GB" sz="2000" dirty="0">
                <a:solidFill>
                  <a:schemeClr val="tx1"/>
                </a:solidFill>
                <a:latin typeface="Open Sans"/>
                <a:ea typeface="Open Sans"/>
                <a:cs typeface="Open Sans"/>
              </a:rPr>
              <a:t>EGU members may also contact the Governance Review Panel directly via email at:</a:t>
            </a:r>
          </a:p>
          <a:p>
            <a:pPr algn="ctr">
              <a:spcBef>
                <a:spcPts val="600"/>
              </a:spcBef>
              <a:buClr>
                <a:srgbClr val="0072BC"/>
              </a:buClr>
              <a:buSzPct val="100000"/>
              <a:defRPr/>
            </a:pPr>
            <a:r>
              <a:rPr lang="en-GB" sz="2000" dirty="0">
                <a:solidFill>
                  <a:srgbClr val="4D4D4D"/>
                </a:solidFill>
                <a:latin typeface="Open Sans"/>
                <a:ea typeface="Open Sans"/>
                <a:cs typeface="Open Sans"/>
              </a:rPr>
              <a:t> </a:t>
            </a:r>
            <a:r>
              <a:rPr lang="en-GB" sz="3200" dirty="0">
                <a:solidFill>
                  <a:srgbClr val="4D4D4D"/>
                </a:solidFill>
                <a:latin typeface="Open Sans"/>
                <a:ea typeface="Open Sans"/>
                <a:cs typeface="Open Sans"/>
                <a:hlinkClick r:id="rId2"/>
              </a:rPr>
              <a:t>governancereview@egu.eu</a:t>
            </a:r>
            <a:r>
              <a:rPr lang="en-GB" sz="3200" dirty="0">
                <a:solidFill>
                  <a:srgbClr val="4D4D4D"/>
                </a:solidFill>
                <a:latin typeface="Open Sans"/>
                <a:ea typeface="Open Sans"/>
                <a:cs typeface="Open Sans"/>
              </a:rPr>
              <a:t>  </a:t>
            </a:r>
            <a:endParaRPr lang="en-GB" sz="2000" dirty="0">
              <a:solidFill>
                <a:srgbClr val="4D4D4D"/>
              </a:solidFill>
              <a:latin typeface="Open Sans"/>
              <a:ea typeface="Open Sans"/>
              <a:cs typeface="Open Sans"/>
            </a:endParaRPr>
          </a:p>
        </p:txBody>
      </p:sp>
    </p:spTree>
    <p:extLst>
      <p:ext uri="{BB962C8B-B14F-4D97-AF65-F5344CB8AC3E}">
        <p14:creationId xmlns:p14="http://schemas.microsoft.com/office/powerpoint/2010/main" val="32398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27"/>
            <a:ext cx="9143999"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679690"/>
            <a:ext cx="9144000" cy="178435"/>
          </a:xfrm>
          <a:custGeom>
            <a:avLst/>
            <a:gdLst/>
            <a:ahLst/>
            <a:cxnLst/>
            <a:rect l="l" t="t" r="r" b="b"/>
            <a:pathLst>
              <a:path w="9144000" h="178434">
                <a:moveTo>
                  <a:pt x="9143999" y="0"/>
                </a:moveTo>
                <a:lnTo>
                  <a:pt x="0" y="0"/>
                </a:lnTo>
                <a:lnTo>
                  <a:pt x="0" y="178307"/>
                </a:lnTo>
                <a:lnTo>
                  <a:pt x="9143999" y="178307"/>
                </a:lnTo>
                <a:lnTo>
                  <a:pt x="9143999" y="0"/>
                </a:lnTo>
                <a:close/>
              </a:path>
            </a:pathLst>
          </a:custGeom>
          <a:solidFill>
            <a:srgbClr val="FFDC21"/>
          </a:solidFill>
        </p:spPr>
        <p:txBody>
          <a:bodyPr wrap="square" lIns="0" tIns="0" rIns="0" bIns="0" rtlCol="0"/>
          <a:lstStyle/>
          <a:p>
            <a:endParaRPr/>
          </a:p>
        </p:txBody>
      </p:sp>
      <p:sp>
        <p:nvSpPr>
          <p:cNvPr id="11" name="object 11"/>
          <p:cNvSpPr/>
          <p:nvPr/>
        </p:nvSpPr>
        <p:spPr>
          <a:xfrm>
            <a:off x="199768" y="128043"/>
            <a:ext cx="2529840" cy="1107948"/>
          </a:xfrm>
          <a:prstGeom prst="rect">
            <a:avLst/>
          </a:prstGeom>
          <a:blipFill>
            <a:blip r:embed="rId3" cstate="print"/>
            <a:stretch>
              <a:fillRect/>
            </a:stretch>
          </a:blipFill>
        </p:spPr>
        <p:txBody>
          <a:bodyPr wrap="square" lIns="0" tIns="0" rIns="0" bIns="0" rtlCol="0"/>
          <a:lstStyle/>
          <a:p>
            <a:endParaRPr/>
          </a:p>
        </p:txBody>
      </p:sp>
      <p:sp>
        <p:nvSpPr>
          <p:cNvPr id="13" name="Rettangolo 12">
            <a:extLst>
              <a:ext uri="{FF2B5EF4-FFF2-40B4-BE49-F238E27FC236}">
                <a16:creationId xmlns:a16="http://schemas.microsoft.com/office/drawing/2014/main" id="{C447BB10-0A9D-1E43-B38B-C0786B495F12}"/>
              </a:ext>
            </a:extLst>
          </p:cNvPr>
          <p:cNvSpPr/>
          <p:nvPr/>
        </p:nvSpPr>
        <p:spPr>
          <a:xfrm>
            <a:off x="342900" y="1971967"/>
            <a:ext cx="8458200" cy="3752309"/>
          </a:xfrm>
          <a:prstGeom prst="rect">
            <a:avLst/>
          </a:prstGeom>
        </p:spPr>
        <p:txBody>
          <a:bodyPr wrap="square">
            <a:spAutoFit/>
          </a:bodyPr>
          <a:lstStyle/>
          <a:p>
            <a:pPr marL="1905">
              <a:lnSpc>
                <a:spcPct val="100000"/>
              </a:lnSpc>
              <a:spcBef>
                <a:spcPts val="1900"/>
              </a:spcBef>
            </a:pPr>
            <a:r>
              <a:rPr lang="en-US" sz="2400" b="1" spc="-5" dirty="0">
                <a:solidFill>
                  <a:srgbClr val="FFDE01"/>
                </a:solidFill>
                <a:latin typeface="Helvetica"/>
              </a:rPr>
              <a:t>As EGU is a bottom-up organization</a:t>
            </a:r>
          </a:p>
          <a:p>
            <a:pPr marL="1905">
              <a:lnSpc>
                <a:spcPct val="100000"/>
              </a:lnSpc>
              <a:spcBef>
                <a:spcPts val="1900"/>
              </a:spcBef>
            </a:pPr>
            <a:r>
              <a:rPr lang="en-US" sz="2400" b="1" spc="-5" dirty="0">
                <a:solidFill>
                  <a:srgbClr val="FFDE01"/>
                </a:solidFill>
                <a:latin typeface="Helvetica"/>
              </a:rPr>
              <a:t>Any feedback on how to improve:</a:t>
            </a:r>
          </a:p>
          <a:p>
            <a:pPr marL="499109" indent="-458470">
              <a:lnSpc>
                <a:spcPct val="100000"/>
              </a:lnSpc>
              <a:spcBef>
                <a:spcPts val="1800"/>
              </a:spcBef>
              <a:buFont typeface="Arial"/>
              <a:buChar char="-"/>
              <a:tabLst>
                <a:tab pos="498475" algn="l"/>
                <a:tab pos="499745" algn="l"/>
              </a:tabLst>
            </a:pPr>
            <a:r>
              <a:rPr lang="en-US" sz="2400" b="1" spc="-5" dirty="0">
                <a:solidFill>
                  <a:srgbClr val="FFDE01"/>
                </a:solidFill>
                <a:latin typeface="Helvetica"/>
              </a:rPr>
              <a:t>next EGU 2021 General Assembly</a:t>
            </a:r>
          </a:p>
          <a:p>
            <a:pPr marL="499109" indent="-458470">
              <a:lnSpc>
                <a:spcPct val="100000"/>
              </a:lnSpc>
              <a:spcBef>
                <a:spcPts val="1800"/>
              </a:spcBef>
              <a:buFont typeface="Arial"/>
              <a:buChar char="-"/>
              <a:tabLst>
                <a:tab pos="498475" algn="l"/>
                <a:tab pos="499745" algn="l"/>
              </a:tabLst>
            </a:pPr>
            <a:r>
              <a:rPr lang="en-US" sz="2400" b="1" spc="-5" dirty="0">
                <a:solidFill>
                  <a:srgbClr val="FFDE01"/>
                </a:solidFill>
                <a:latin typeface="Helvetica"/>
              </a:rPr>
              <a:t>Division activities and networking</a:t>
            </a:r>
          </a:p>
          <a:p>
            <a:pPr>
              <a:lnSpc>
                <a:spcPct val="100000"/>
              </a:lnSpc>
            </a:pPr>
            <a:endParaRPr lang="en-US" sz="2400" b="1" spc="-5" dirty="0">
              <a:solidFill>
                <a:srgbClr val="FFDE01"/>
              </a:solidFill>
              <a:latin typeface="Helvetica"/>
            </a:endParaRPr>
          </a:p>
          <a:p>
            <a:pPr>
              <a:lnSpc>
                <a:spcPct val="100000"/>
              </a:lnSpc>
            </a:pPr>
            <a:r>
              <a:rPr lang="en-US" sz="2400" b="1" spc="-5" dirty="0">
                <a:solidFill>
                  <a:srgbClr val="FFDE01"/>
                </a:solidFill>
                <a:latin typeface="Helvetica"/>
              </a:rPr>
              <a:t>Is more than welcome!</a:t>
            </a:r>
          </a:p>
          <a:p>
            <a:pPr>
              <a:lnSpc>
                <a:spcPct val="100000"/>
              </a:lnSpc>
            </a:pPr>
            <a:endParaRPr lang="en-US" sz="2400" spc="-5" dirty="0">
              <a:solidFill>
                <a:srgbClr val="0071BB"/>
              </a:solidFill>
              <a:latin typeface="Arial"/>
              <a:cs typeface="Arial"/>
            </a:endParaRPr>
          </a:p>
          <a:p>
            <a:pPr marL="635">
              <a:lnSpc>
                <a:spcPct val="100000"/>
              </a:lnSpc>
            </a:pPr>
            <a:r>
              <a:rPr lang="en-US" sz="2400" b="1" spc="-5" dirty="0">
                <a:solidFill>
                  <a:srgbClr val="FFDE01"/>
                </a:solidFill>
                <a:latin typeface="Helvetica"/>
              </a:rPr>
              <a:t>Please send and email to </a:t>
            </a:r>
            <a:r>
              <a:rPr lang="en-US" sz="2400" b="1" spc="-5" dirty="0">
                <a:solidFill>
                  <a:srgbClr val="FFDE01"/>
                </a:solidFill>
                <a:latin typeface="Helvetica"/>
                <a:hlinkClick r:id="rId4">
                  <a:extLst>
                    <a:ext uri="{A12FA001-AC4F-418D-AE19-62706E023703}">
                      <ahyp:hlinkClr xmlns:ahyp="http://schemas.microsoft.com/office/drawing/2018/hyperlinkcolor" val="tx"/>
                    </a:ext>
                  </a:extLst>
                </a:hlinkClick>
              </a:rPr>
              <a:t>emrp@egu.eu</a:t>
            </a:r>
            <a:endParaRPr lang="en-US" sz="2400" b="1" spc="-5" dirty="0">
              <a:solidFill>
                <a:srgbClr val="FFDE01"/>
              </a:solidFill>
              <a:latin typeface="Helvetica"/>
            </a:endParaRPr>
          </a:p>
        </p:txBody>
      </p:sp>
      <p:sp>
        <p:nvSpPr>
          <p:cNvPr id="14" name="object 3">
            <a:extLst>
              <a:ext uri="{FF2B5EF4-FFF2-40B4-BE49-F238E27FC236}">
                <a16:creationId xmlns:a16="http://schemas.microsoft.com/office/drawing/2014/main" id="{40E08BBD-7AEC-2947-9969-058000C58E92}"/>
              </a:ext>
            </a:extLst>
          </p:cNvPr>
          <p:cNvSpPr txBox="1">
            <a:spLocks noGrp="1"/>
          </p:cNvSpPr>
          <p:nvPr>
            <p:ph type="title"/>
          </p:nvPr>
        </p:nvSpPr>
        <p:spPr>
          <a:xfrm>
            <a:off x="3619500" y="942175"/>
            <a:ext cx="1905000" cy="443711"/>
          </a:xfrm>
          <a:prstGeom prst="rect">
            <a:avLst/>
          </a:prstGeom>
        </p:spPr>
        <p:txBody>
          <a:bodyPr vert="horz" wrap="square" lIns="0" tIns="12700" rIns="0" bIns="0" rtlCol="0">
            <a:spAutoFit/>
          </a:bodyPr>
          <a:lstStyle/>
          <a:p>
            <a:pPr marL="12700">
              <a:lnSpc>
                <a:spcPct val="100000"/>
              </a:lnSpc>
              <a:spcBef>
                <a:spcPts val="100"/>
              </a:spcBef>
            </a:pPr>
            <a:r>
              <a:rPr sz="2800" kern="1200" spc="-5" dirty="0">
                <a:solidFill>
                  <a:srgbClr val="FFDE01"/>
                </a:solidFill>
                <a:latin typeface="Helvetica"/>
                <a:ea typeface="+mn-ea"/>
              </a:rPr>
              <a:t>Feedback</a:t>
            </a:r>
          </a:p>
        </p:txBody>
      </p:sp>
    </p:spTree>
    <p:extLst>
      <p:ext uri="{BB962C8B-B14F-4D97-AF65-F5344CB8AC3E}">
        <p14:creationId xmlns:p14="http://schemas.microsoft.com/office/powerpoint/2010/main" val="376442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720" y="1155902"/>
            <a:ext cx="6551880" cy="5325176"/>
          </a:xfrm>
          <a:prstGeom prst="rect">
            <a:avLst/>
          </a:prstGeom>
        </p:spPr>
        <p:txBody>
          <a:bodyPr vert="horz" wrap="square" lIns="0" tIns="13335" rIns="0" bIns="0" rtlCol="0">
            <a:spAutoFit/>
          </a:bodyPr>
          <a:lstStyle/>
          <a:p>
            <a:pPr marL="292735" indent="-280670">
              <a:spcBef>
                <a:spcPts val="105"/>
              </a:spcBef>
              <a:buFontTx/>
              <a:buAutoNum type="arabicPeriod"/>
              <a:tabLst>
                <a:tab pos="293370" algn="l"/>
              </a:tabLst>
            </a:pPr>
            <a:r>
              <a:rPr lang="it-IT" sz="2000" spc="-5" dirty="0" err="1">
                <a:latin typeface="Arial"/>
                <a:cs typeface="Arial"/>
              </a:rPr>
              <a:t>Approval</a:t>
            </a:r>
            <a:r>
              <a:rPr lang="it-IT" sz="2000" spc="-5" dirty="0">
                <a:latin typeface="Arial"/>
                <a:cs typeface="Arial"/>
              </a:rPr>
              <a:t> </a:t>
            </a:r>
            <a:r>
              <a:rPr lang="it-IT" sz="2000" dirty="0">
                <a:latin typeface="Arial"/>
                <a:cs typeface="Arial"/>
              </a:rPr>
              <a:t>of the</a:t>
            </a:r>
            <a:r>
              <a:rPr lang="it-IT" sz="2000" spc="-95" dirty="0">
                <a:latin typeface="Arial"/>
                <a:cs typeface="Arial"/>
              </a:rPr>
              <a:t> </a:t>
            </a:r>
            <a:r>
              <a:rPr lang="it-IT" sz="2000" dirty="0">
                <a:latin typeface="Arial"/>
                <a:cs typeface="Arial"/>
              </a:rPr>
              <a:t>Agenda</a:t>
            </a:r>
          </a:p>
          <a:p>
            <a:pPr marL="292735" indent="-280670">
              <a:spcBef>
                <a:spcPts val="105"/>
              </a:spcBef>
              <a:buFontTx/>
              <a:buAutoNum type="arabicPeriod"/>
              <a:tabLst>
                <a:tab pos="293370" algn="l"/>
              </a:tabLst>
            </a:pPr>
            <a:endParaRPr lang="it-IT" sz="2000" dirty="0">
              <a:latin typeface="Arial"/>
              <a:cs typeface="Arial"/>
            </a:endParaRPr>
          </a:p>
          <a:p>
            <a:pPr marL="292735" indent="-280670">
              <a:lnSpc>
                <a:spcPct val="100000"/>
              </a:lnSpc>
              <a:spcBef>
                <a:spcPts val="105"/>
              </a:spcBef>
              <a:buAutoNum type="arabicPeriod"/>
              <a:tabLst>
                <a:tab pos="293370" algn="l"/>
              </a:tabLst>
            </a:pPr>
            <a:r>
              <a:rPr sz="2000" dirty="0">
                <a:latin typeface="Arial"/>
                <a:cs typeface="Arial"/>
              </a:rPr>
              <a:t>Division</a:t>
            </a:r>
            <a:r>
              <a:rPr sz="2000" spc="-45" dirty="0">
                <a:latin typeface="Arial"/>
                <a:cs typeface="Arial"/>
              </a:rPr>
              <a:t> </a:t>
            </a:r>
            <a:r>
              <a:rPr sz="2000" dirty="0">
                <a:latin typeface="Arial"/>
                <a:cs typeface="Arial"/>
              </a:rPr>
              <a:t>President</a:t>
            </a:r>
            <a:r>
              <a:rPr lang="it-IT" sz="2000" dirty="0">
                <a:latin typeface="Arial"/>
                <a:cs typeface="Arial"/>
              </a:rPr>
              <a:t> </a:t>
            </a:r>
            <a:r>
              <a:rPr lang="it-IT" sz="2000" dirty="0" err="1">
                <a:latin typeface="Arial"/>
                <a:cs typeface="Arial"/>
              </a:rPr>
              <a:t>elections</a:t>
            </a:r>
            <a:endParaRPr sz="205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b="1" dirty="0">
                <a:solidFill>
                  <a:srgbClr val="FF0000"/>
                </a:solidFill>
                <a:latin typeface="Arial"/>
                <a:cs typeface="Arial"/>
              </a:rPr>
              <a:t>Report on the </a:t>
            </a:r>
            <a:r>
              <a:rPr sz="2000" b="1" spc="-5" dirty="0">
                <a:solidFill>
                  <a:srgbClr val="FF0000"/>
                </a:solidFill>
                <a:latin typeface="Arial"/>
                <a:cs typeface="Arial"/>
              </a:rPr>
              <a:t>Activities </a:t>
            </a:r>
            <a:r>
              <a:rPr sz="2000" b="1" dirty="0">
                <a:solidFill>
                  <a:srgbClr val="FF0000"/>
                </a:solidFill>
                <a:latin typeface="Arial"/>
                <a:cs typeface="Arial"/>
              </a:rPr>
              <a:t>of EGU and the</a:t>
            </a:r>
            <a:r>
              <a:rPr sz="2000" b="1" spc="-220" dirty="0">
                <a:solidFill>
                  <a:srgbClr val="FF0000"/>
                </a:solidFill>
                <a:latin typeface="Arial"/>
                <a:cs typeface="Arial"/>
              </a:rPr>
              <a:t> </a:t>
            </a:r>
            <a:r>
              <a:rPr sz="2000" b="1" dirty="0">
                <a:solidFill>
                  <a:srgbClr val="FF0000"/>
                </a:solidFill>
                <a:latin typeface="Arial"/>
                <a:cs typeface="Arial"/>
              </a:rPr>
              <a:t>Division</a:t>
            </a:r>
          </a:p>
          <a:p>
            <a:pPr>
              <a:lnSpc>
                <a:spcPct val="100000"/>
              </a:lnSpc>
              <a:spcBef>
                <a:spcPts val="45"/>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lang="en-US" sz="2000" dirty="0">
                <a:latin typeface="Arial"/>
                <a:cs typeface="Arial"/>
              </a:rPr>
              <a:t>#shareEGU20 &amp;</a:t>
            </a:r>
            <a:r>
              <a:rPr lang="en-US" sz="2000" spc="-30" dirty="0">
                <a:latin typeface="Arial"/>
                <a:cs typeface="Arial"/>
              </a:rPr>
              <a:t> </a:t>
            </a:r>
            <a:r>
              <a:rPr lang="en-US" sz="2000" dirty="0">
                <a:latin typeface="Arial"/>
                <a:cs typeface="Arial"/>
              </a:rPr>
              <a:t>EMRP</a:t>
            </a:r>
          </a:p>
          <a:p>
            <a:pPr>
              <a:lnSpc>
                <a:spcPct val="100000"/>
              </a:lnSpc>
              <a:spcBef>
                <a:spcPts val="40"/>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EMRP </a:t>
            </a:r>
            <a:r>
              <a:rPr sz="2000" spc="-5" dirty="0">
                <a:latin typeface="Arial"/>
                <a:cs typeface="Arial"/>
              </a:rPr>
              <a:t>Medal </a:t>
            </a:r>
            <a:r>
              <a:rPr sz="2000" dirty="0">
                <a:latin typeface="Arial"/>
                <a:cs typeface="Arial"/>
              </a:rPr>
              <a:t>Committees, </a:t>
            </a:r>
            <a:r>
              <a:rPr sz="2000" dirty="0" err="1">
                <a:latin typeface="Arial"/>
                <a:cs typeface="Arial"/>
              </a:rPr>
              <a:t>Medallists</a:t>
            </a:r>
            <a:r>
              <a:rPr sz="2000" dirty="0">
                <a:latin typeface="Arial"/>
                <a:cs typeface="Arial"/>
              </a:rPr>
              <a:t>,</a:t>
            </a:r>
            <a:r>
              <a:rPr lang="it-IT" sz="2000" dirty="0">
                <a:latin typeface="Arial"/>
                <a:cs typeface="Arial"/>
              </a:rPr>
              <a:t> </a:t>
            </a:r>
            <a:r>
              <a:rPr sz="2000" spc="-235" dirty="0">
                <a:latin typeface="Arial"/>
                <a:cs typeface="Arial"/>
              </a:rPr>
              <a:t> </a:t>
            </a:r>
            <a:r>
              <a:rPr sz="2000" spc="-10" dirty="0">
                <a:latin typeface="Arial"/>
                <a:cs typeface="Arial"/>
              </a:rPr>
              <a:t>Awards</a:t>
            </a:r>
            <a:endParaRPr sz="2000" dirty="0">
              <a:latin typeface="Arial"/>
              <a:cs typeface="Arial"/>
            </a:endParaRPr>
          </a:p>
          <a:p>
            <a:pPr>
              <a:lnSpc>
                <a:spcPct val="100000"/>
              </a:lnSpc>
              <a:spcBef>
                <a:spcPts val="45"/>
              </a:spcBef>
              <a:buAutoNum type="arabicPeriod"/>
            </a:pPr>
            <a:endParaRPr sz="2050" dirty="0">
              <a:latin typeface="Arial"/>
              <a:cs typeface="Arial"/>
            </a:endParaRPr>
          </a:p>
          <a:p>
            <a:pPr marL="292735" indent="-280670">
              <a:lnSpc>
                <a:spcPct val="100000"/>
              </a:lnSpc>
              <a:buAutoNum type="arabicPeriod"/>
              <a:tabLst>
                <a:tab pos="293370" algn="l"/>
              </a:tabLst>
            </a:pPr>
            <a:r>
              <a:rPr sz="2000" dirty="0">
                <a:latin typeface="Arial"/>
                <a:cs typeface="Arial"/>
              </a:rPr>
              <a:t>Division</a:t>
            </a:r>
            <a:r>
              <a:rPr sz="2000" spc="5" dirty="0">
                <a:latin typeface="Arial"/>
                <a:cs typeface="Arial"/>
              </a:rPr>
              <a:t> </a:t>
            </a:r>
            <a:r>
              <a:rPr sz="2000" spc="-5" dirty="0">
                <a:latin typeface="Arial"/>
                <a:cs typeface="Arial"/>
              </a:rPr>
              <a:t>Officers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Early Career Scientists</a:t>
            </a:r>
            <a:r>
              <a:rPr sz="2000" spc="-175" dirty="0">
                <a:latin typeface="Arial"/>
                <a:cs typeface="Arial"/>
              </a:rPr>
              <a:t> </a:t>
            </a:r>
            <a:r>
              <a:rPr sz="2000" spc="-5" dirty="0">
                <a:latin typeface="Arial"/>
                <a:cs typeface="Arial"/>
              </a:rPr>
              <a:t>Activities</a:t>
            </a:r>
            <a:endParaRPr sz="2000" dirty="0">
              <a:latin typeface="Arial"/>
              <a:cs typeface="Arial"/>
            </a:endParaRPr>
          </a:p>
          <a:p>
            <a:pPr>
              <a:lnSpc>
                <a:spcPct val="100000"/>
              </a:lnSpc>
              <a:spcBef>
                <a:spcPts val="40"/>
              </a:spcBef>
              <a:buAutoNum type="arabicPeriod"/>
            </a:pPr>
            <a:endParaRPr sz="2050" dirty="0">
              <a:latin typeface="Arial"/>
              <a:cs typeface="Arial"/>
            </a:endParaRPr>
          </a:p>
          <a:p>
            <a:pPr marL="292735" indent="-280670">
              <a:lnSpc>
                <a:spcPct val="100000"/>
              </a:lnSpc>
              <a:spcBef>
                <a:spcPts val="5"/>
              </a:spcBef>
              <a:buAutoNum type="arabicPeriod"/>
              <a:tabLst>
                <a:tab pos="293370" algn="l"/>
              </a:tabLst>
            </a:pPr>
            <a:r>
              <a:rPr sz="2000" dirty="0">
                <a:latin typeface="Arial"/>
                <a:cs typeface="Arial"/>
              </a:rPr>
              <a:t>EGU</a:t>
            </a:r>
            <a:r>
              <a:rPr sz="2000" spc="-5" dirty="0">
                <a:latin typeface="Arial"/>
                <a:cs typeface="Arial"/>
              </a:rPr>
              <a:t> </a:t>
            </a:r>
            <a:r>
              <a:rPr sz="2000" dirty="0">
                <a:latin typeface="Arial"/>
                <a:cs typeface="Arial"/>
              </a:rPr>
              <a:t>Publications</a:t>
            </a:r>
          </a:p>
          <a:p>
            <a:pPr>
              <a:lnSpc>
                <a:spcPct val="100000"/>
              </a:lnSpc>
              <a:spcBef>
                <a:spcPts val="40"/>
              </a:spcBef>
              <a:buAutoNum type="arabicPeriod"/>
            </a:pPr>
            <a:endParaRPr sz="2050" dirty="0">
              <a:latin typeface="Arial"/>
              <a:cs typeface="Arial"/>
            </a:endParaRPr>
          </a:p>
          <a:p>
            <a:pPr marL="279400" indent="-267335">
              <a:lnSpc>
                <a:spcPct val="100000"/>
              </a:lnSpc>
              <a:buAutoNum type="arabicPeriod"/>
              <a:tabLst>
                <a:tab pos="280035" algn="l"/>
              </a:tabLst>
            </a:pPr>
            <a:r>
              <a:rPr sz="2000" dirty="0">
                <a:latin typeface="Arial"/>
                <a:cs typeface="Arial"/>
              </a:rPr>
              <a:t>Any </a:t>
            </a:r>
            <a:r>
              <a:rPr sz="2000" spc="-5" dirty="0">
                <a:latin typeface="Arial"/>
                <a:cs typeface="Arial"/>
              </a:rPr>
              <a:t>other</a:t>
            </a:r>
            <a:r>
              <a:rPr sz="2000" spc="-40" dirty="0">
                <a:latin typeface="Arial"/>
                <a:cs typeface="Arial"/>
              </a:rPr>
              <a:t> </a:t>
            </a:r>
            <a:r>
              <a:rPr sz="2000" dirty="0">
                <a:latin typeface="Arial"/>
                <a:cs typeface="Arial"/>
              </a:rPr>
              <a:t>business</a:t>
            </a: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88900">
              <a:lnSpc>
                <a:spcPct val="100000"/>
              </a:lnSpc>
              <a:spcBef>
                <a:spcPts val="95"/>
              </a:spcBef>
            </a:pPr>
            <a:r>
              <a:rPr spc="-5" dirty="0"/>
              <a:t>AG</a:t>
            </a:r>
            <a:r>
              <a:rPr spc="-15" dirty="0"/>
              <a:t>E</a:t>
            </a:r>
            <a:r>
              <a:rPr spc="-5" dirty="0"/>
              <a:t>NDA</a:t>
            </a:r>
          </a:p>
        </p:txBody>
      </p:sp>
      <p:sp>
        <p:nvSpPr>
          <p:cNvPr id="4" name="object 4"/>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54830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27"/>
            <a:ext cx="9143999"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679690"/>
            <a:ext cx="9144000" cy="178435"/>
          </a:xfrm>
          <a:custGeom>
            <a:avLst/>
            <a:gdLst/>
            <a:ahLst/>
            <a:cxnLst/>
            <a:rect l="l" t="t" r="r" b="b"/>
            <a:pathLst>
              <a:path w="9144000" h="178434">
                <a:moveTo>
                  <a:pt x="9143999" y="0"/>
                </a:moveTo>
                <a:lnTo>
                  <a:pt x="0" y="0"/>
                </a:lnTo>
                <a:lnTo>
                  <a:pt x="0" y="178307"/>
                </a:lnTo>
                <a:lnTo>
                  <a:pt x="9143999" y="178307"/>
                </a:lnTo>
                <a:lnTo>
                  <a:pt x="9143999" y="0"/>
                </a:lnTo>
                <a:close/>
              </a:path>
            </a:pathLst>
          </a:custGeom>
          <a:solidFill>
            <a:srgbClr val="FFDC21"/>
          </a:solidFill>
        </p:spPr>
        <p:txBody>
          <a:bodyPr wrap="square" lIns="0" tIns="0" rIns="0" bIns="0" rtlCol="0"/>
          <a:lstStyle/>
          <a:p>
            <a:endParaRPr/>
          </a:p>
        </p:txBody>
      </p:sp>
      <p:sp>
        <p:nvSpPr>
          <p:cNvPr id="11" name="object 11"/>
          <p:cNvSpPr/>
          <p:nvPr/>
        </p:nvSpPr>
        <p:spPr>
          <a:xfrm>
            <a:off x="199768" y="128043"/>
            <a:ext cx="2529840" cy="1107948"/>
          </a:xfrm>
          <a:prstGeom prst="rect">
            <a:avLst/>
          </a:prstGeom>
          <a:blipFill>
            <a:blip r:embed="rId3" cstate="print"/>
            <a:stretch>
              <a:fillRect/>
            </a:stretch>
          </a:blipFill>
        </p:spPr>
        <p:txBody>
          <a:bodyPr wrap="square" lIns="0" tIns="0" rIns="0" bIns="0" rtlCol="0"/>
          <a:lstStyle/>
          <a:p>
            <a:endParaRPr/>
          </a:p>
        </p:txBody>
      </p:sp>
      <p:sp>
        <p:nvSpPr>
          <p:cNvPr id="6" name="Shape 11">
            <a:extLst>
              <a:ext uri="{FF2B5EF4-FFF2-40B4-BE49-F238E27FC236}">
                <a16:creationId xmlns:a16="http://schemas.microsoft.com/office/drawing/2014/main" id="{27575C0E-ACDA-EB4D-AC04-25BD51CF48A4}"/>
              </a:ext>
            </a:extLst>
          </p:cNvPr>
          <p:cNvSpPr txBox="1"/>
          <p:nvPr/>
        </p:nvSpPr>
        <p:spPr>
          <a:xfrm>
            <a:off x="-609600" y="2286000"/>
            <a:ext cx="10705447" cy="1716624"/>
          </a:xfrm>
          <a:prstGeom prst="rect">
            <a:avLst/>
          </a:prstGeom>
          <a:ln w="12700">
            <a:miter lim="400000"/>
          </a:ln>
          <a:effectLst>
            <a:outerShdw blurRad="38100" dist="20000" dir="4072821" rotWithShape="0">
              <a:srgbClr val="000000">
                <a:alpha val="38000"/>
              </a:srgbClr>
            </a:outerShdw>
          </a:effectLst>
          <a:extLst>
            <a:ext uri="{C572A759-6A51-4108-AA02-DFA0A04FC94B}">
              <ma14:wrappingTextBoxFlag xmlns="" xmlns:ma14="http://schemas.microsoft.com/office/mac/drawingml/2011/main" val="1"/>
            </a:ext>
          </a:extLst>
        </p:spPr>
        <p:txBody>
          <a:bodyPr wrap="square" lIns="0" tIns="0" rIns="0" bIns="0">
            <a:spAutoFit/>
          </a:bodyPr>
          <a:lstStyle/>
          <a:p>
            <a:pPr algn="ctr" defTabSz="967777" rtl="0" hangingPunct="0">
              <a:spcBef>
                <a:spcPts val="1693"/>
              </a:spcBef>
              <a:defRPr sz="4600" b="1">
                <a:solidFill>
                  <a:srgbClr val="FFDE02"/>
                </a:solidFill>
                <a:latin typeface="Open Sans"/>
                <a:ea typeface="Open Sans"/>
                <a:cs typeface="Open Sans"/>
                <a:sym typeface="Open Sans"/>
              </a:defRPr>
            </a:pPr>
            <a:r>
              <a:rPr lang="en-US" sz="4869" b="1" dirty="0">
                <a:solidFill>
                  <a:srgbClr val="FFDE02"/>
                </a:solidFill>
                <a:latin typeface="Open Sans"/>
                <a:ea typeface="Open Sans"/>
                <a:cs typeface="Open Sans"/>
                <a:sym typeface="Open Sans"/>
              </a:rPr>
              <a:t>Enjoy Sharing Geoscience </a:t>
            </a:r>
          </a:p>
          <a:p>
            <a:pPr algn="ctr" defTabSz="967777" rtl="0" hangingPunct="0">
              <a:spcBef>
                <a:spcPts val="1693"/>
              </a:spcBef>
              <a:defRPr sz="4600" b="1">
                <a:solidFill>
                  <a:srgbClr val="FFDE02"/>
                </a:solidFill>
                <a:latin typeface="Open Sans"/>
                <a:ea typeface="Open Sans"/>
                <a:cs typeface="Open Sans"/>
                <a:sym typeface="Open Sans"/>
              </a:defRPr>
            </a:pPr>
            <a:r>
              <a:rPr lang="en-US" sz="4869" b="1" dirty="0">
                <a:solidFill>
                  <a:srgbClr val="FFDE02"/>
                </a:solidFill>
                <a:latin typeface="Open Sans"/>
                <a:ea typeface="Open Sans"/>
                <a:cs typeface="Open Sans"/>
                <a:sym typeface="Open Sans"/>
              </a:rPr>
              <a:t>Online!</a:t>
            </a:r>
            <a:endParaRPr sz="4869" b="1" dirty="0">
              <a:solidFill>
                <a:srgbClr val="FFDE02"/>
              </a:solidFill>
            </a:endParaRPr>
          </a:p>
        </p:txBody>
      </p:sp>
    </p:spTree>
    <p:extLst>
      <p:ext uri="{BB962C8B-B14F-4D97-AF65-F5344CB8AC3E}">
        <p14:creationId xmlns:p14="http://schemas.microsoft.com/office/powerpoint/2010/main" val="1407118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133600" y="501141"/>
            <a:ext cx="5854065" cy="391160"/>
          </a:xfrm>
          <a:prstGeom prst="rect">
            <a:avLst/>
          </a:prstGeom>
        </p:spPr>
        <p:txBody>
          <a:bodyPr vert="horz" wrap="square" lIns="0" tIns="12700" rIns="0" bIns="0" rtlCol="0">
            <a:spAutoFit/>
          </a:bodyPr>
          <a:lstStyle/>
          <a:p>
            <a:pPr marL="12700">
              <a:lnSpc>
                <a:spcPct val="100000"/>
              </a:lnSpc>
              <a:spcBef>
                <a:spcPts val="100"/>
              </a:spcBef>
            </a:pPr>
            <a:r>
              <a:rPr spc="-5" dirty="0"/>
              <a:t>3</a:t>
            </a:r>
            <a:r>
              <a:rPr sz="2400" spc="-5" dirty="0"/>
              <a:t>. Report </a:t>
            </a:r>
            <a:r>
              <a:rPr sz="2400" dirty="0"/>
              <a:t>on EGU and Division</a:t>
            </a:r>
            <a:r>
              <a:rPr sz="2400" spc="-165" dirty="0"/>
              <a:t> </a:t>
            </a:r>
            <a:r>
              <a:rPr sz="2400" spc="-5" dirty="0"/>
              <a:t>Activities</a:t>
            </a:r>
            <a:endParaRPr sz="2400" dirty="0"/>
          </a:p>
        </p:txBody>
      </p:sp>
      <p:pic>
        <p:nvPicPr>
          <p:cNvPr id="5" name="Immagine 4">
            <a:extLst>
              <a:ext uri="{FF2B5EF4-FFF2-40B4-BE49-F238E27FC236}">
                <a16:creationId xmlns:a16="http://schemas.microsoft.com/office/drawing/2014/main" id="{888E3FEA-C38D-7847-9ABB-337586E91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8792308" cy="4762500"/>
          </a:xfrm>
          <a:prstGeom prst="rect">
            <a:avLst/>
          </a:prstGeom>
        </p:spPr>
      </p:pic>
      <p:sp>
        <p:nvSpPr>
          <p:cNvPr id="6" name="object 4">
            <a:extLst>
              <a:ext uri="{FF2B5EF4-FFF2-40B4-BE49-F238E27FC236}">
                <a16:creationId xmlns:a16="http://schemas.microsoft.com/office/drawing/2014/main" id="{D9C2DC5A-5EE4-3F47-84B4-A2454FD372CC}"/>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390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907" y="1447800"/>
            <a:ext cx="8305293" cy="1951816"/>
          </a:xfrm>
          <a:prstGeom prst="rect">
            <a:avLst/>
          </a:prstGeom>
        </p:spPr>
        <p:txBody>
          <a:bodyPr vert="horz" wrap="square" lIns="0" tIns="12700" rIns="0" bIns="0" rtlCol="0">
            <a:spAutoFit/>
          </a:bodyPr>
          <a:lstStyle/>
          <a:p>
            <a:pPr marL="76200">
              <a:lnSpc>
                <a:spcPct val="100000"/>
              </a:lnSpc>
              <a:spcBef>
                <a:spcPts val="100"/>
              </a:spcBef>
            </a:pPr>
            <a:r>
              <a:rPr sz="1800" b="1" dirty="0">
                <a:solidFill>
                  <a:srgbClr val="0000FF"/>
                </a:solidFill>
                <a:latin typeface="Arial"/>
                <a:cs typeface="Arial"/>
              </a:rPr>
              <a:t>EGU </a:t>
            </a:r>
            <a:r>
              <a:rPr sz="1800" b="1" spc="-10" dirty="0">
                <a:solidFill>
                  <a:srgbClr val="0000FF"/>
                </a:solidFill>
                <a:latin typeface="Arial"/>
                <a:cs typeface="Arial"/>
              </a:rPr>
              <a:t>Executive</a:t>
            </a:r>
            <a:r>
              <a:rPr sz="1800" b="1" spc="20" dirty="0">
                <a:solidFill>
                  <a:srgbClr val="0000FF"/>
                </a:solidFill>
                <a:latin typeface="Arial"/>
                <a:cs typeface="Arial"/>
              </a:rPr>
              <a:t> </a:t>
            </a:r>
            <a:r>
              <a:rPr sz="1800" b="1" spc="-5" dirty="0">
                <a:solidFill>
                  <a:srgbClr val="0000FF"/>
                </a:solidFill>
                <a:latin typeface="Arial"/>
                <a:cs typeface="Arial"/>
              </a:rPr>
              <a:t>Board</a:t>
            </a:r>
            <a:endParaRPr sz="1800" dirty="0">
              <a:latin typeface="Arial"/>
              <a:cs typeface="Arial"/>
            </a:endParaRPr>
          </a:p>
          <a:p>
            <a:pPr marL="76200">
              <a:lnSpc>
                <a:spcPct val="100000"/>
              </a:lnSpc>
              <a:spcBef>
                <a:spcPts val="5"/>
              </a:spcBef>
            </a:pPr>
            <a:r>
              <a:rPr dirty="0">
                <a:solidFill>
                  <a:srgbClr val="4D4D4D"/>
                </a:solidFill>
                <a:latin typeface="Arial"/>
                <a:cs typeface="Arial"/>
              </a:rPr>
              <a:t>EGU President:</a:t>
            </a:r>
            <a:r>
              <a:rPr lang="it-IT" dirty="0">
                <a:solidFill>
                  <a:srgbClr val="4D4D4D"/>
                </a:solidFill>
                <a:latin typeface="Arial"/>
                <a:cs typeface="Arial"/>
              </a:rPr>
              <a:t>		</a:t>
            </a:r>
            <a:r>
              <a:rPr dirty="0">
                <a:solidFill>
                  <a:srgbClr val="4D4D4D"/>
                </a:solidFill>
                <a:latin typeface="Arial"/>
                <a:cs typeface="Arial"/>
              </a:rPr>
              <a:t>Alberto </a:t>
            </a:r>
            <a:r>
              <a:rPr dirty="0" err="1">
                <a:solidFill>
                  <a:srgbClr val="4D4D4D"/>
                </a:solidFill>
                <a:latin typeface="Arial"/>
                <a:cs typeface="Arial"/>
              </a:rPr>
              <a:t>Montanari</a:t>
            </a:r>
            <a:endParaRPr lang="it-IT" dirty="0">
              <a:solidFill>
                <a:srgbClr val="4D4D4D"/>
              </a:solidFill>
              <a:latin typeface="Arial"/>
              <a:cs typeface="Arial"/>
            </a:endParaRPr>
          </a:p>
          <a:p>
            <a:pPr marL="76200">
              <a:lnSpc>
                <a:spcPct val="100000"/>
              </a:lnSpc>
              <a:spcBef>
                <a:spcPts val="5"/>
              </a:spcBef>
            </a:pPr>
            <a:r>
              <a:rPr dirty="0">
                <a:solidFill>
                  <a:srgbClr val="4D4D4D"/>
                </a:solidFill>
                <a:latin typeface="Arial"/>
                <a:cs typeface="Arial"/>
              </a:rPr>
              <a:t>Vice-President: </a:t>
            </a:r>
            <a:r>
              <a:rPr lang="it-IT" dirty="0">
                <a:solidFill>
                  <a:srgbClr val="4D4D4D"/>
                </a:solidFill>
                <a:latin typeface="Arial"/>
                <a:cs typeface="Arial"/>
              </a:rPr>
              <a:t>		</a:t>
            </a:r>
            <a:r>
              <a:rPr dirty="0">
                <a:solidFill>
                  <a:srgbClr val="4D4D4D"/>
                </a:solidFill>
                <a:latin typeface="Arial"/>
                <a:cs typeface="Arial"/>
              </a:rPr>
              <a:t>Jonathan Bamber</a:t>
            </a:r>
            <a:endParaRPr lang="it-IT" dirty="0">
              <a:solidFill>
                <a:srgbClr val="4D4D4D"/>
              </a:solidFill>
              <a:latin typeface="Arial"/>
              <a:cs typeface="Arial"/>
            </a:endParaRPr>
          </a:p>
          <a:p>
            <a:pPr marL="76200">
              <a:lnSpc>
                <a:spcPct val="100000"/>
              </a:lnSpc>
              <a:spcBef>
                <a:spcPts val="5"/>
              </a:spcBef>
            </a:pPr>
            <a:endParaRPr lang="it-IT" spc="-5" dirty="0">
              <a:solidFill>
                <a:srgbClr val="4D4D4D"/>
              </a:solidFill>
              <a:latin typeface="Arial"/>
              <a:cs typeface="Arial"/>
            </a:endParaRPr>
          </a:p>
          <a:p>
            <a:pPr marL="76200">
              <a:spcBef>
                <a:spcPts val="5"/>
              </a:spcBef>
            </a:pPr>
            <a:r>
              <a:rPr dirty="0">
                <a:solidFill>
                  <a:srgbClr val="4D4D4D"/>
                </a:solidFill>
                <a:latin typeface="Arial"/>
                <a:cs typeface="Arial"/>
              </a:rPr>
              <a:t>General Secretary : </a:t>
            </a:r>
            <a:r>
              <a:rPr lang="it-IT" dirty="0">
                <a:solidFill>
                  <a:srgbClr val="4D4D4D"/>
                </a:solidFill>
                <a:latin typeface="Arial"/>
                <a:cs typeface="Arial"/>
              </a:rPr>
              <a:t>	</a:t>
            </a:r>
            <a:r>
              <a:rPr lang="it-IT" dirty="0" err="1">
                <a:solidFill>
                  <a:srgbClr val="4D4D4D"/>
                </a:solidFill>
                <a:latin typeface="Arial"/>
                <a:cs typeface="Arial"/>
              </a:rPr>
              <a:t>Håkan</a:t>
            </a:r>
            <a:r>
              <a:rPr lang="it-IT" dirty="0">
                <a:solidFill>
                  <a:srgbClr val="4D4D4D"/>
                </a:solidFill>
                <a:latin typeface="Arial"/>
                <a:cs typeface="Arial"/>
              </a:rPr>
              <a:t> </a:t>
            </a:r>
            <a:r>
              <a:rPr lang="it-IT" dirty="0" err="1">
                <a:solidFill>
                  <a:srgbClr val="4D4D4D"/>
                </a:solidFill>
                <a:latin typeface="Arial"/>
                <a:cs typeface="Arial"/>
              </a:rPr>
              <a:t>Svedhen</a:t>
            </a:r>
            <a:endParaRPr lang="it-IT" dirty="0">
              <a:solidFill>
                <a:srgbClr val="4D4D4D"/>
              </a:solidFill>
              <a:latin typeface="Arial"/>
              <a:cs typeface="Arial"/>
            </a:endParaRPr>
          </a:p>
          <a:p>
            <a:pPr marL="76200">
              <a:spcBef>
                <a:spcPts val="5"/>
              </a:spcBef>
            </a:pPr>
            <a:r>
              <a:rPr dirty="0">
                <a:solidFill>
                  <a:srgbClr val="4D4D4D"/>
                </a:solidFill>
                <a:latin typeface="Arial"/>
                <a:cs typeface="Arial"/>
              </a:rPr>
              <a:t>Treasurer: </a:t>
            </a:r>
            <a:r>
              <a:rPr lang="it-IT" dirty="0">
                <a:solidFill>
                  <a:srgbClr val="4D4D4D"/>
                </a:solidFill>
                <a:latin typeface="Arial"/>
                <a:cs typeface="Arial"/>
              </a:rPr>
              <a:t>		</a:t>
            </a:r>
            <a:r>
              <a:rPr dirty="0" err="1">
                <a:solidFill>
                  <a:srgbClr val="4D4D4D"/>
                </a:solidFill>
                <a:latin typeface="Arial"/>
                <a:cs typeface="Arial"/>
              </a:rPr>
              <a:t>Patric</a:t>
            </a:r>
            <a:r>
              <a:rPr dirty="0">
                <a:solidFill>
                  <a:srgbClr val="4D4D4D"/>
                </a:solidFill>
                <a:latin typeface="Arial"/>
                <a:cs typeface="Arial"/>
              </a:rPr>
              <a:t> Jacobs</a:t>
            </a:r>
            <a:endParaRPr lang="it-IT" dirty="0">
              <a:solidFill>
                <a:srgbClr val="4D4D4D"/>
              </a:solidFill>
              <a:latin typeface="Arial"/>
              <a:cs typeface="Arial"/>
            </a:endParaRPr>
          </a:p>
          <a:p>
            <a:pPr marL="76200">
              <a:spcBef>
                <a:spcPts val="5"/>
              </a:spcBef>
            </a:pPr>
            <a:r>
              <a:rPr dirty="0">
                <a:solidFill>
                  <a:srgbClr val="4D4D4D"/>
                </a:solidFill>
                <a:latin typeface="Arial"/>
                <a:cs typeface="Arial"/>
              </a:rPr>
              <a:t>Executive Secretary: </a:t>
            </a:r>
            <a:r>
              <a:rPr lang="it-IT" dirty="0">
                <a:solidFill>
                  <a:srgbClr val="4D4D4D"/>
                </a:solidFill>
                <a:latin typeface="Arial"/>
                <a:cs typeface="Arial"/>
              </a:rPr>
              <a:t>	</a:t>
            </a:r>
            <a:r>
              <a:rPr dirty="0">
                <a:solidFill>
                  <a:srgbClr val="4D4D4D"/>
                </a:solidFill>
                <a:latin typeface="Arial"/>
                <a:cs typeface="Arial"/>
              </a:rPr>
              <a:t>Philippe </a:t>
            </a:r>
            <a:r>
              <a:rPr dirty="0" err="1">
                <a:solidFill>
                  <a:srgbClr val="4D4D4D"/>
                </a:solidFill>
                <a:latin typeface="Arial"/>
                <a:cs typeface="Arial"/>
              </a:rPr>
              <a:t>Courtial</a:t>
            </a:r>
            <a:endParaRPr lang="it-IT" dirty="0">
              <a:solidFill>
                <a:srgbClr val="4D4D4D"/>
              </a:solidFill>
              <a:latin typeface="Arial"/>
              <a:cs typeface="Arial"/>
            </a:endParaRPr>
          </a:p>
        </p:txBody>
      </p:sp>
      <p:sp>
        <p:nvSpPr>
          <p:cNvPr id="3" name="object 3"/>
          <p:cNvSpPr txBox="1">
            <a:spLocks noGrp="1"/>
          </p:cNvSpPr>
          <p:nvPr>
            <p:ph type="title"/>
          </p:nvPr>
        </p:nvSpPr>
        <p:spPr>
          <a:xfrm>
            <a:off x="2133600" y="501141"/>
            <a:ext cx="5854065" cy="391160"/>
          </a:xfrm>
          <a:prstGeom prst="rect">
            <a:avLst/>
          </a:prstGeom>
        </p:spPr>
        <p:txBody>
          <a:bodyPr vert="horz" wrap="square" lIns="0" tIns="12700" rIns="0" bIns="0" rtlCol="0">
            <a:spAutoFit/>
          </a:bodyPr>
          <a:lstStyle/>
          <a:p>
            <a:pPr marL="12700">
              <a:lnSpc>
                <a:spcPct val="100000"/>
              </a:lnSpc>
              <a:spcBef>
                <a:spcPts val="100"/>
              </a:spcBef>
            </a:pPr>
            <a:r>
              <a:rPr spc="-5" dirty="0"/>
              <a:t>3</a:t>
            </a:r>
            <a:r>
              <a:rPr sz="2400" spc="-5" dirty="0"/>
              <a:t>. Report </a:t>
            </a:r>
            <a:r>
              <a:rPr sz="2400" dirty="0"/>
              <a:t>on EGU and Division</a:t>
            </a:r>
            <a:r>
              <a:rPr sz="2400" spc="-165" dirty="0"/>
              <a:t> </a:t>
            </a:r>
            <a:r>
              <a:rPr sz="2400" spc="-5" dirty="0"/>
              <a:t>Activities</a:t>
            </a:r>
            <a:endParaRPr sz="2400" dirty="0"/>
          </a:p>
        </p:txBody>
      </p:sp>
      <p:pic>
        <p:nvPicPr>
          <p:cNvPr id="5" name="Immagine 4">
            <a:extLst>
              <a:ext uri="{FF2B5EF4-FFF2-40B4-BE49-F238E27FC236}">
                <a16:creationId xmlns:a16="http://schemas.microsoft.com/office/drawing/2014/main" id="{60A74C2A-74CB-E346-B463-012AF4E5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933344"/>
            <a:ext cx="7391400" cy="1643399"/>
          </a:xfrm>
          <a:prstGeom prst="rect">
            <a:avLst/>
          </a:prstGeom>
        </p:spPr>
      </p:pic>
      <p:sp>
        <p:nvSpPr>
          <p:cNvPr id="6" name="object 4">
            <a:extLst>
              <a:ext uri="{FF2B5EF4-FFF2-40B4-BE49-F238E27FC236}">
                <a16:creationId xmlns:a16="http://schemas.microsoft.com/office/drawing/2014/main" id="{F92E6F77-E997-A140-957B-36FE91AFAB9E}"/>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907" y="1447800"/>
            <a:ext cx="6705093" cy="289823"/>
          </a:xfrm>
          <a:prstGeom prst="rect">
            <a:avLst/>
          </a:prstGeom>
        </p:spPr>
        <p:txBody>
          <a:bodyPr vert="horz" wrap="square" lIns="0" tIns="12700" rIns="0" bIns="0" rtlCol="0">
            <a:spAutoFit/>
          </a:bodyPr>
          <a:lstStyle/>
          <a:p>
            <a:pPr marL="12700">
              <a:lnSpc>
                <a:spcPct val="100000"/>
              </a:lnSpc>
            </a:pPr>
            <a:r>
              <a:rPr sz="1800" b="1" dirty="0">
                <a:solidFill>
                  <a:srgbClr val="0000FF"/>
                </a:solidFill>
                <a:latin typeface="Arial"/>
                <a:cs typeface="Arial"/>
              </a:rPr>
              <a:t>EGU Union Council: </a:t>
            </a:r>
            <a:r>
              <a:rPr dirty="0">
                <a:solidFill>
                  <a:srgbClr val="4D4D4D"/>
                </a:solidFill>
                <a:latin typeface="Arial"/>
                <a:cs typeface="Arial"/>
              </a:rPr>
              <a:t>Executive Board + Division Presidents (22)</a:t>
            </a:r>
            <a:endParaRPr lang="it-IT" dirty="0">
              <a:solidFill>
                <a:srgbClr val="4D4D4D"/>
              </a:solidFill>
              <a:latin typeface="Arial"/>
              <a:cs typeface="Arial"/>
            </a:endParaRPr>
          </a:p>
        </p:txBody>
      </p:sp>
      <p:sp>
        <p:nvSpPr>
          <p:cNvPr id="3" name="object 3"/>
          <p:cNvSpPr txBox="1">
            <a:spLocks noGrp="1"/>
          </p:cNvSpPr>
          <p:nvPr>
            <p:ph type="title"/>
          </p:nvPr>
        </p:nvSpPr>
        <p:spPr>
          <a:xfrm>
            <a:off x="2133600" y="501141"/>
            <a:ext cx="5854065" cy="391160"/>
          </a:xfrm>
          <a:prstGeom prst="rect">
            <a:avLst/>
          </a:prstGeom>
        </p:spPr>
        <p:txBody>
          <a:bodyPr vert="horz" wrap="square" lIns="0" tIns="12700" rIns="0" bIns="0" rtlCol="0">
            <a:spAutoFit/>
          </a:bodyPr>
          <a:lstStyle/>
          <a:p>
            <a:pPr marL="12700">
              <a:lnSpc>
                <a:spcPct val="100000"/>
              </a:lnSpc>
              <a:spcBef>
                <a:spcPts val="100"/>
              </a:spcBef>
            </a:pPr>
            <a:r>
              <a:rPr spc="-5" dirty="0"/>
              <a:t>3</a:t>
            </a:r>
            <a:r>
              <a:rPr sz="2400" spc="-5" dirty="0"/>
              <a:t>. Report </a:t>
            </a:r>
            <a:r>
              <a:rPr sz="2400" dirty="0"/>
              <a:t>on EGU and Division</a:t>
            </a:r>
            <a:r>
              <a:rPr sz="2400" spc="-165" dirty="0"/>
              <a:t> </a:t>
            </a:r>
            <a:r>
              <a:rPr sz="2400" spc="-5" dirty="0"/>
              <a:t>Activities</a:t>
            </a:r>
            <a:endParaRPr sz="2400" dirty="0"/>
          </a:p>
        </p:txBody>
      </p:sp>
      <p:pic>
        <p:nvPicPr>
          <p:cNvPr id="5" name="Immagine 4">
            <a:extLst>
              <a:ext uri="{FF2B5EF4-FFF2-40B4-BE49-F238E27FC236}">
                <a16:creationId xmlns:a16="http://schemas.microsoft.com/office/drawing/2014/main" id="{2BCB3542-805C-B14A-9044-C587D0133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802937"/>
            <a:ext cx="4495293" cy="4636560"/>
          </a:xfrm>
          <a:prstGeom prst="rect">
            <a:avLst/>
          </a:prstGeom>
        </p:spPr>
      </p:pic>
      <p:sp>
        <p:nvSpPr>
          <p:cNvPr id="6" name="object 4">
            <a:extLst>
              <a:ext uri="{FF2B5EF4-FFF2-40B4-BE49-F238E27FC236}">
                <a16:creationId xmlns:a16="http://schemas.microsoft.com/office/drawing/2014/main" id="{A3967CDE-ACAA-9646-AF5D-A2C80781C4C4}"/>
              </a:ext>
            </a:extLst>
          </p:cNvPr>
          <p:cNvSpPr/>
          <p:nvPr/>
        </p:nvSpPr>
        <p:spPr>
          <a:xfrm>
            <a:off x="7956804" y="260604"/>
            <a:ext cx="1002792" cy="100431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68459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3400" y="2514600"/>
            <a:ext cx="8077200" cy="3589444"/>
          </a:xfrm>
          <a:prstGeom prst="rect">
            <a:avLst/>
          </a:prstGeom>
        </p:spPr>
        <p:txBody>
          <a:bodyPr vert="horz" wrap="square" lIns="0" tIns="97790" rIns="0" bIns="0" rtlCol="0">
            <a:spAutoFit/>
          </a:bodyPr>
          <a:lstStyle/>
          <a:p>
            <a:pPr marL="355600" indent="-342900">
              <a:lnSpc>
                <a:spcPct val="100000"/>
              </a:lnSpc>
              <a:spcBef>
                <a:spcPts val="770"/>
              </a:spcBef>
              <a:buChar char="•"/>
              <a:tabLst>
                <a:tab pos="354965" algn="l"/>
                <a:tab pos="355600" algn="l"/>
              </a:tabLst>
            </a:pPr>
            <a:r>
              <a:rPr sz="2800" dirty="0">
                <a:latin typeface="Arial"/>
                <a:cs typeface="Arial"/>
              </a:rPr>
              <a:t>General Assembly</a:t>
            </a:r>
            <a:r>
              <a:rPr lang="en-US" sz="2800" dirty="0">
                <a:latin typeface="Arial"/>
                <a:cs typeface="Arial"/>
              </a:rPr>
              <a:t> into</a:t>
            </a:r>
            <a:r>
              <a:rPr sz="2800" dirty="0">
                <a:latin typeface="Arial"/>
                <a:cs typeface="Arial"/>
              </a:rPr>
              <a:t> </a:t>
            </a:r>
            <a:r>
              <a:rPr lang="en-US" sz="2800" dirty="0">
                <a:latin typeface="Arial"/>
                <a:cs typeface="Arial"/>
              </a:rPr>
              <a:t>#shareEGU20</a:t>
            </a:r>
          </a:p>
          <a:p>
            <a:pPr marL="812800" lvl="1" indent="-342900">
              <a:spcBef>
                <a:spcPts val="770"/>
              </a:spcBef>
              <a:buChar char="•"/>
              <a:tabLst>
                <a:tab pos="354965" algn="l"/>
                <a:tab pos="355600" algn="l"/>
              </a:tabLst>
            </a:pPr>
            <a:r>
              <a:rPr lang="en-US" sz="2800" dirty="0">
                <a:latin typeface="Arial"/>
                <a:cs typeface="Arial"/>
              </a:rPr>
              <a:t>Online chat vs sessions</a:t>
            </a:r>
          </a:p>
          <a:p>
            <a:pPr marL="812800" lvl="1" indent="-342900">
              <a:spcBef>
                <a:spcPts val="770"/>
              </a:spcBef>
              <a:buChar char="•"/>
              <a:tabLst>
                <a:tab pos="354965" algn="l"/>
                <a:tab pos="355600" algn="l"/>
              </a:tabLst>
            </a:pPr>
            <a:r>
              <a:rPr lang="en-US" sz="2800" dirty="0">
                <a:latin typeface="Arial"/>
                <a:cs typeface="Arial"/>
              </a:rPr>
              <a:t>Displays instead of Orals, posters and PICOs</a:t>
            </a:r>
            <a:endParaRPr sz="2800" dirty="0">
              <a:latin typeface="Arial"/>
              <a:cs typeface="Arial"/>
            </a:endParaRPr>
          </a:p>
          <a:p>
            <a:pPr marL="355600" indent="-342900">
              <a:lnSpc>
                <a:spcPct val="100000"/>
              </a:lnSpc>
              <a:spcBef>
                <a:spcPts val="675"/>
              </a:spcBef>
              <a:buChar char="•"/>
              <a:tabLst>
                <a:tab pos="354965" algn="l"/>
                <a:tab pos="355600" algn="l"/>
              </a:tabLst>
            </a:pPr>
            <a:r>
              <a:rPr sz="2800" dirty="0">
                <a:latin typeface="Arial"/>
                <a:cs typeface="Arial"/>
              </a:rPr>
              <a:t>Publications</a:t>
            </a:r>
            <a:r>
              <a:rPr lang="en-US" sz="2800" dirty="0">
                <a:latin typeface="Arial"/>
                <a:cs typeface="Arial"/>
              </a:rPr>
              <a:t>: </a:t>
            </a:r>
          </a:p>
          <a:p>
            <a:pPr marL="812800" lvl="1" indent="-342900">
              <a:spcBef>
                <a:spcPts val="675"/>
              </a:spcBef>
              <a:buChar char="•"/>
              <a:tabLst>
                <a:tab pos="354965" algn="l"/>
                <a:tab pos="355600" algn="l"/>
              </a:tabLst>
            </a:pPr>
            <a:r>
              <a:rPr lang="en-US" sz="2800" dirty="0">
                <a:latin typeface="Arial"/>
                <a:cs typeface="Arial"/>
              </a:rPr>
              <a:t>EGU Journals: 19 open access and peer reviewed journals</a:t>
            </a:r>
          </a:p>
          <a:p>
            <a:pPr marL="812800" lvl="1" indent="-342900">
              <a:spcBef>
                <a:spcPts val="675"/>
              </a:spcBef>
              <a:buChar char="•"/>
              <a:tabLst>
                <a:tab pos="354965" algn="l"/>
                <a:tab pos="355600" algn="l"/>
              </a:tabLst>
            </a:pPr>
            <a:r>
              <a:rPr lang="en-US" sz="2800" dirty="0" err="1">
                <a:latin typeface="Arial"/>
                <a:cs typeface="Arial"/>
              </a:rPr>
              <a:t>EGUsphere</a:t>
            </a:r>
            <a:r>
              <a:rPr lang="en-US" sz="2800" dirty="0">
                <a:latin typeface="Arial"/>
                <a:cs typeface="Arial"/>
              </a:rPr>
              <a:t> (https://</a:t>
            </a:r>
            <a:r>
              <a:rPr lang="en-US" sz="2800" dirty="0" err="1">
                <a:latin typeface="Arial"/>
                <a:cs typeface="Arial"/>
              </a:rPr>
              <a:t>www.egusphere.net</a:t>
            </a:r>
            <a:r>
              <a:rPr lang="en-US" sz="2800" dirty="0">
                <a:latin typeface="Arial"/>
                <a:cs typeface="Arial"/>
              </a:rPr>
              <a:t>/)</a:t>
            </a:r>
            <a:endParaRPr sz="2800" dirty="0">
              <a:latin typeface="Arial"/>
              <a:cs typeface="Arial"/>
            </a:endParaRPr>
          </a:p>
        </p:txBody>
      </p:sp>
      <p:sp>
        <p:nvSpPr>
          <p:cNvPr id="4" name="object 4"/>
          <p:cNvSpPr txBox="1"/>
          <p:nvPr/>
        </p:nvSpPr>
        <p:spPr>
          <a:xfrm>
            <a:off x="2133600" y="477392"/>
            <a:ext cx="5848350" cy="391160"/>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0071BB"/>
                </a:solidFill>
                <a:latin typeface="Arial"/>
                <a:cs typeface="Arial"/>
              </a:rPr>
              <a:t>3. </a:t>
            </a:r>
            <a:r>
              <a:rPr sz="2400" b="1" spc="-5" dirty="0">
                <a:solidFill>
                  <a:srgbClr val="0071BB"/>
                </a:solidFill>
                <a:latin typeface="Arial"/>
                <a:cs typeface="Arial"/>
              </a:rPr>
              <a:t>Report </a:t>
            </a:r>
            <a:r>
              <a:rPr sz="2400" b="1" dirty="0">
                <a:solidFill>
                  <a:srgbClr val="0071BB"/>
                </a:solidFill>
                <a:latin typeface="Arial"/>
                <a:cs typeface="Arial"/>
              </a:rPr>
              <a:t>on EGU and Division</a:t>
            </a:r>
            <a:r>
              <a:rPr sz="2400" b="1" spc="-100" dirty="0">
                <a:solidFill>
                  <a:srgbClr val="0071BB"/>
                </a:solidFill>
                <a:latin typeface="Arial"/>
                <a:cs typeface="Arial"/>
              </a:rPr>
              <a:t> </a:t>
            </a:r>
            <a:r>
              <a:rPr sz="2400" b="1" spc="-5" dirty="0">
                <a:solidFill>
                  <a:srgbClr val="0071BB"/>
                </a:solidFill>
                <a:latin typeface="Arial"/>
                <a:cs typeface="Arial"/>
              </a:rPr>
              <a:t>Activities</a:t>
            </a:r>
            <a:endParaRPr sz="2400" dirty="0">
              <a:latin typeface="Arial"/>
              <a:cs typeface="Arial"/>
            </a:endParaRPr>
          </a:p>
        </p:txBody>
      </p:sp>
      <p:sp>
        <p:nvSpPr>
          <p:cNvPr id="7" name="object 2">
            <a:extLst>
              <a:ext uri="{FF2B5EF4-FFF2-40B4-BE49-F238E27FC236}">
                <a16:creationId xmlns:a16="http://schemas.microsoft.com/office/drawing/2014/main" id="{8FF0497D-0711-C848-B5A8-BAA5C0F8514B}"/>
              </a:ext>
            </a:extLst>
          </p:cNvPr>
          <p:cNvSpPr txBox="1">
            <a:spLocks noGrp="1"/>
          </p:cNvSpPr>
          <p:nvPr>
            <p:ph type="title"/>
          </p:nvPr>
        </p:nvSpPr>
        <p:spPr>
          <a:xfrm>
            <a:off x="2767012" y="1450276"/>
            <a:ext cx="3609975" cy="482600"/>
          </a:xfrm>
          <a:prstGeom prst="rect">
            <a:avLst/>
          </a:prstGeom>
        </p:spPr>
        <p:txBody>
          <a:bodyPr vert="horz" wrap="square" lIns="0" tIns="12700" rIns="0" bIns="0" rtlCol="0">
            <a:spAutoFit/>
          </a:bodyPr>
          <a:lstStyle/>
          <a:p>
            <a:pPr marL="12700">
              <a:lnSpc>
                <a:spcPct val="100000"/>
              </a:lnSpc>
              <a:spcBef>
                <a:spcPts val="100"/>
              </a:spcBef>
            </a:pPr>
            <a:r>
              <a:rPr sz="3000" dirty="0"/>
              <a:t>Main EGU</a:t>
            </a:r>
            <a:r>
              <a:rPr sz="3000" spc="-175" dirty="0"/>
              <a:t> </a:t>
            </a:r>
            <a:r>
              <a:rPr sz="3000" spc="-5" dirty="0"/>
              <a:t>Activities</a:t>
            </a:r>
            <a:endParaRPr sz="3000" dirty="0"/>
          </a:p>
        </p:txBody>
      </p:sp>
      <p:sp>
        <p:nvSpPr>
          <p:cNvPr id="5" name="object 4">
            <a:extLst>
              <a:ext uri="{FF2B5EF4-FFF2-40B4-BE49-F238E27FC236}">
                <a16:creationId xmlns:a16="http://schemas.microsoft.com/office/drawing/2014/main" id="{974B33F2-0026-1743-89F5-EE3C54929B73}"/>
              </a:ext>
            </a:extLst>
          </p:cNvPr>
          <p:cNvSpPr/>
          <p:nvPr/>
        </p:nvSpPr>
        <p:spPr>
          <a:xfrm>
            <a:off x="7956804" y="260604"/>
            <a:ext cx="1002792" cy="100431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1914</TotalTime>
  <Words>3471</Words>
  <Application>Microsoft Macintosh PowerPoint</Application>
  <PresentationFormat>Presentazione su schermo (4:3)</PresentationFormat>
  <Paragraphs>534</Paragraphs>
  <Slides>50</Slides>
  <Notes>8</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50</vt:i4>
      </vt:variant>
    </vt:vector>
  </HeadingPairs>
  <TitlesOfParts>
    <vt:vector size="62" baseType="lpstr">
      <vt:lpstr>Arial Unicode MS</vt:lpstr>
      <vt:lpstr>ＭＳ Ｐゴシック</vt:lpstr>
      <vt:lpstr>ＭＳ Ｐゴシック</vt:lpstr>
      <vt:lpstr>Arial</vt:lpstr>
      <vt:lpstr>Calibri</vt:lpstr>
      <vt:lpstr>Helvetica</vt:lpstr>
      <vt:lpstr>Helvetica Neue</vt:lpstr>
      <vt:lpstr>Open Sans</vt:lpstr>
      <vt:lpstr>Open Sans Semibold</vt:lpstr>
      <vt:lpstr>Verdana</vt:lpstr>
      <vt:lpstr>Wingdings</vt:lpstr>
      <vt:lpstr>Office Theme</vt:lpstr>
      <vt:lpstr>EMRP Division Meeting</vt:lpstr>
      <vt:lpstr>AGENDA</vt:lpstr>
      <vt:lpstr>AGENDA</vt:lpstr>
      <vt:lpstr>Presentazione standard di PowerPoint</vt:lpstr>
      <vt:lpstr>AGENDA</vt:lpstr>
      <vt:lpstr>3. Report on EGU and Division Activities</vt:lpstr>
      <vt:lpstr>3. Report on EGU and Division Activities</vt:lpstr>
      <vt:lpstr>3. Report on EGU and Division Activities</vt:lpstr>
      <vt:lpstr>Main EGU Activities</vt:lpstr>
      <vt:lpstr>Main EGU Activities</vt:lpstr>
      <vt:lpstr>Committees</vt:lpstr>
      <vt:lpstr>Meetings, Medals &amp; Early Career Scientists</vt:lpstr>
      <vt:lpstr>Presentazione standard di PowerPoint</vt:lpstr>
      <vt:lpstr>AGENDA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Communication Activities at the General Assembly</vt:lpstr>
      <vt:lpstr>AGENDA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Early Career Scientists Awards</vt:lpstr>
      <vt:lpstr>Presentazione standard di PowerPoint</vt:lpstr>
      <vt:lpstr>AGENDA</vt:lpstr>
      <vt:lpstr>Present EMRP Division officers (2019-2020)</vt:lpstr>
      <vt:lpstr>AGENDA</vt:lpstr>
      <vt:lpstr>Presentazione standard di PowerPoint</vt:lpstr>
      <vt:lpstr>Presentazione standard di PowerPoint</vt:lpstr>
      <vt:lpstr>AGENDA</vt:lpstr>
      <vt:lpstr>Presentazione standard di PowerPoint</vt:lpstr>
      <vt:lpstr>Presentazione standard di PowerPoint</vt:lpstr>
      <vt:lpstr>Presentazione standard di PowerPoint</vt:lpstr>
      <vt:lpstr>AGENDA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Feedback</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fabio florindo</cp:lastModifiedBy>
  <cp:revision>147</cp:revision>
  <dcterms:created xsi:type="dcterms:W3CDTF">2020-04-25T15:47:00Z</dcterms:created>
  <dcterms:modified xsi:type="dcterms:W3CDTF">2020-05-05T10:26:46Z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2019-04-19T00:00:00Z</vt:filetime>
  </property>
  <property fmtid="{D5CDD505-2E9C-101B-9397-08002B2CF9AE}" pid="3" name="Creator">
    <vt:lpwstr>Microsoft® PowerPoint® für Office 365</vt:lpwstr>
  </property>
  <property fmtid="{D5CDD505-2E9C-101B-9397-08002B2CF9AE}" pid="4" name="LastSaved">
    <vt:filetime>2020-04-25T00:00:00Z</vt:filetime>
  </property>
</Properties>
</file>