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3" r:id="rId2"/>
    <p:sldMasterId id="2147483655" r:id="rId3"/>
  </p:sldMasterIdLst>
  <p:notesMasterIdLst>
    <p:notesMasterId r:id="rId35"/>
  </p:notesMasterIdLst>
  <p:sldIdLst>
    <p:sldId id="256" r:id="rId4"/>
    <p:sldId id="361" r:id="rId5"/>
    <p:sldId id="362" r:id="rId6"/>
    <p:sldId id="363" r:id="rId7"/>
    <p:sldId id="364" r:id="rId8"/>
    <p:sldId id="365" r:id="rId9"/>
    <p:sldId id="369" r:id="rId10"/>
    <p:sldId id="367" r:id="rId11"/>
    <p:sldId id="265" r:id="rId12"/>
    <p:sldId id="266" r:id="rId13"/>
    <p:sldId id="269" r:id="rId14"/>
    <p:sldId id="374" r:id="rId15"/>
    <p:sldId id="346" r:id="rId16"/>
    <p:sldId id="375" r:id="rId17"/>
    <p:sldId id="349" r:id="rId18"/>
    <p:sldId id="316" r:id="rId19"/>
    <p:sldId id="326" r:id="rId20"/>
    <p:sldId id="372" r:id="rId21"/>
    <p:sldId id="368" r:id="rId22"/>
    <p:sldId id="334" r:id="rId23"/>
    <p:sldId id="300" r:id="rId24"/>
    <p:sldId id="335" r:id="rId25"/>
    <p:sldId id="280" r:id="rId26"/>
    <p:sldId id="376" r:id="rId27"/>
    <p:sldId id="350" r:id="rId28"/>
    <p:sldId id="281" r:id="rId29"/>
    <p:sldId id="360" r:id="rId30"/>
    <p:sldId id="340" r:id="rId31"/>
    <p:sldId id="336" r:id="rId32"/>
    <p:sldId id="337" r:id="rId33"/>
    <p:sldId id="355" r:id="rId34"/>
  </p:sldIdLst>
  <p:sldSz cx="12192000" cy="6858000"/>
  <p:notesSz cx="6858000" cy="9144000"/>
  <p:defaultTextStyle>
    <a:lvl1pPr>
      <a:defRPr>
        <a:latin typeface="Arial"/>
        <a:ea typeface="Arial"/>
        <a:cs typeface="Arial"/>
        <a:sym typeface="Arial"/>
      </a:defRPr>
    </a:lvl1pPr>
    <a:lvl2pPr indent="457200">
      <a:defRPr>
        <a:latin typeface="Arial"/>
        <a:ea typeface="Arial"/>
        <a:cs typeface="Arial"/>
        <a:sym typeface="Arial"/>
      </a:defRPr>
    </a:lvl2pPr>
    <a:lvl3pPr indent="914400">
      <a:defRPr>
        <a:latin typeface="Arial"/>
        <a:ea typeface="Arial"/>
        <a:cs typeface="Arial"/>
        <a:sym typeface="Arial"/>
      </a:defRPr>
    </a:lvl3pPr>
    <a:lvl4pPr indent="1371600">
      <a:defRPr>
        <a:latin typeface="Arial"/>
        <a:ea typeface="Arial"/>
        <a:cs typeface="Arial"/>
        <a:sym typeface="Arial"/>
      </a:defRPr>
    </a:lvl4pPr>
    <a:lvl5pPr indent="1828800">
      <a:defRPr>
        <a:latin typeface="Arial"/>
        <a:ea typeface="Arial"/>
        <a:cs typeface="Arial"/>
        <a:sym typeface="Arial"/>
      </a:defRPr>
    </a:lvl5pPr>
    <a:lvl6pPr>
      <a:defRPr>
        <a:latin typeface="Arial"/>
        <a:ea typeface="Arial"/>
        <a:cs typeface="Arial"/>
        <a:sym typeface="Arial"/>
      </a:defRPr>
    </a:lvl6pPr>
    <a:lvl7pPr>
      <a:defRPr>
        <a:latin typeface="Arial"/>
        <a:ea typeface="Arial"/>
        <a:cs typeface="Arial"/>
        <a:sym typeface="Arial"/>
      </a:defRPr>
    </a:lvl7pPr>
    <a:lvl8pPr>
      <a:defRPr>
        <a:latin typeface="Arial"/>
        <a:ea typeface="Arial"/>
        <a:cs typeface="Arial"/>
        <a:sym typeface="Arial"/>
      </a:defRPr>
    </a:lvl8pPr>
    <a:lvl9pPr>
      <a:defRPr>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FF"/>
    <a:srgbClr val="F8F8F8"/>
    <a:srgbClr val="0072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
          <a:latin typeface="Arial"/>
          <a:ea typeface="Arial"/>
          <a:cs typeface="Arial"/>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E7F3F4"/>
          </a:solidFill>
        </a:fill>
      </a:tcStyle>
    </a:wholeTbl>
    <a:band2H>
      <a:tcTxStyle/>
      <a:tcStyle>
        <a:tcBdr/>
        <a:fill>
          <a:solidFill>
            <a:srgbClr val="F3F9FA"/>
          </a:solidFill>
        </a:fill>
      </a:tcStyle>
    </a:band2H>
    <a:firstCol>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BBE0E3"/>
          </a:solidFill>
        </a:fill>
      </a:tcStyle>
    </a:firstCol>
    <a:la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BBE0E3"/>
          </a:solidFill>
        </a:fill>
      </a:tcStyle>
    </a:lastRow>
    <a:fir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BBE0E3"/>
          </a:solidFill>
        </a:fill>
      </a:tcStyle>
    </a:firstRow>
  </a:tblStyle>
  <a:tblStyle styleId="{C7B018BB-80A7-4F77-B60F-C8B233D01FF8}" styleName="">
    <a:tblBg/>
    <a:wholeTbl>
      <a:tcTxStyle b="on" i="on">
        <a:font>
          <a:latin typeface="Arial"/>
          <a:ea typeface="Arial"/>
          <a:cs typeface="Arial"/>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a:tcStyle>
        <a:tcBdr/>
        <a:fill>
          <a:solidFill>
            <a:srgbClr val="FFFFFF"/>
          </a:solidFill>
        </a:fill>
      </a:tcStyle>
    </a:band2H>
    <a:firstCol>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
          <a:latin typeface="Arial"/>
          <a:ea typeface="Arial"/>
          <a:cs typeface="Arial"/>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CCCDA"/>
          </a:solidFill>
        </a:fill>
      </a:tcStyle>
    </a:wholeTbl>
    <a:band2H>
      <a:tcTxStyle/>
      <a:tcStyle>
        <a:tcBdr/>
        <a:fill>
          <a:solidFill>
            <a:srgbClr val="E7E7ED"/>
          </a:solidFill>
        </a:fill>
      </a:tcStyle>
    </a:band2H>
    <a:firstCol>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2E2E8B"/>
          </a:solidFill>
        </a:fill>
      </a:tcStyle>
    </a:firstCol>
    <a:la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2E2E8B"/>
          </a:solidFill>
        </a:fill>
      </a:tcStyle>
    </a:lastRow>
    <a:fir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2E2E8B"/>
          </a:solidFill>
        </a:fill>
      </a:tcStyle>
    </a:firstRow>
  </a:tblStyle>
  <a:tblStyle styleId="{CF821DB8-F4EB-4A41-A1BA-3FCAFE7338EE}" styleName="">
    <a:tblBg/>
    <a:wholeTbl>
      <a:tcTxStyle b="on" i="on">
        <a:font>
          <a:latin typeface="Arial"/>
          <a:ea typeface="Arial"/>
          <a:cs typeface="Aria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
          <a:latin typeface="Arial"/>
          <a:ea typeface="Arial"/>
          <a:cs typeface="Aria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BBE0E3"/>
          </a:solidFill>
        </a:fill>
      </a:tcStyle>
    </a:firstCol>
    <a:lastRow>
      <a:tcTxStyle b="on" i="on">
        <a:font>
          <a:latin typeface="Arial"/>
          <a:ea typeface="Arial"/>
          <a:cs typeface="Arial"/>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Arial"/>
          <a:ea typeface="Arial"/>
          <a:cs typeface="Arial"/>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BBE0E3"/>
          </a:solidFill>
        </a:fill>
      </a:tcStyle>
    </a:firstRow>
  </a:tblStyle>
  <a:tblStyle styleId="{33BA23B1-9221-436E-865A-0063620EA4FD}" styleName="">
    <a:tblBg/>
    <a:wholeTbl>
      <a:tcTxStyle b="on" i="on">
        <a:font>
          <a:latin typeface="Arial"/>
          <a:ea typeface="Arial"/>
          <a:cs typeface="Arial"/>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
          <a:latin typeface="Arial"/>
          <a:ea typeface="Arial"/>
          <a:cs typeface="Arial"/>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a:tcStyle>
        <a:tcBdr/>
        <a:fill>
          <a:solidFill>
            <a:srgbClr val="FFFFFF"/>
          </a:solidFill>
        </a:fill>
      </a:tcStyle>
    </a:band2H>
    <a:firstCol>
      <a:tcTxStyle b="on" i="on">
        <a:font>
          <a:latin typeface="Arial"/>
          <a:ea typeface="Arial"/>
          <a:cs typeface="Arial"/>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
          <a:latin typeface="Arial"/>
          <a:ea typeface="Arial"/>
          <a:cs typeface="Arial"/>
        </a:font>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Arial"/>
          <a:ea typeface="Arial"/>
          <a:cs typeface="Arial"/>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98" autoAdjust="0"/>
    <p:restoredTop sz="71335" autoAdjust="0"/>
  </p:normalViewPr>
  <p:slideViewPr>
    <p:cSldViewPr showGuides="1">
      <p:cViewPr varScale="1">
        <p:scale>
          <a:sx n="39" d="100"/>
          <a:sy n="39" d="100"/>
        </p:scale>
        <p:origin x="1592" y="20"/>
      </p:cViewPr>
      <p:guideLst>
        <p:guide orient="horz" pos="2160"/>
        <p:guide pos="3840"/>
      </p:guideLst>
    </p:cSldViewPr>
  </p:slideViewPr>
  <p:outlineViewPr>
    <p:cViewPr>
      <p:scale>
        <a:sx n="33" d="100"/>
        <a:sy n="33" d="100"/>
      </p:scale>
      <p:origin x="0" y="25278"/>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hape 7"/>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8" name="Shape 8"/>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1140424462"/>
      </p:ext>
    </p:extLst>
  </p:cSld>
  <p:clrMap bg1="lt1" tx1="dk1" bg2="lt2" tx2="dk2" accent1="accent1" accent2="accent2" accent3="accent3" accent4="accent4" accent5="accent5" accent6="accent6" hlink="hlink" folHlink="folHlink"/>
  <p:notesStyle>
    <a:lvl1pPr defTabSz="457200">
      <a:lnSpc>
        <a:spcPct val="117999"/>
      </a:lnSpc>
      <a:defRPr sz="2200">
        <a:latin typeface="+mn-lt"/>
        <a:ea typeface="+mn-ea"/>
        <a:cs typeface="+mn-cs"/>
        <a:sym typeface="Helvetica Neue"/>
      </a:defRPr>
    </a:lvl1pPr>
    <a:lvl2pPr indent="228600" defTabSz="457200">
      <a:lnSpc>
        <a:spcPct val="117999"/>
      </a:lnSpc>
      <a:defRPr sz="2200">
        <a:latin typeface="+mn-lt"/>
        <a:ea typeface="+mn-ea"/>
        <a:cs typeface="+mn-cs"/>
        <a:sym typeface="Helvetica Neue"/>
      </a:defRPr>
    </a:lvl2pPr>
    <a:lvl3pPr indent="457200" defTabSz="457200">
      <a:lnSpc>
        <a:spcPct val="117999"/>
      </a:lnSpc>
      <a:defRPr sz="2200">
        <a:latin typeface="+mn-lt"/>
        <a:ea typeface="+mn-ea"/>
        <a:cs typeface="+mn-cs"/>
        <a:sym typeface="Helvetica Neue"/>
      </a:defRPr>
    </a:lvl3pPr>
    <a:lvl4pPr indent="685800" defTabSz="457200">
      <a:lnSpc>
        <a:spcPct val="117999"/>
      </a:lnSpc>
      <a:defRPr sz="2200">
        <a:latin typeface="+mn-lt"/>
        <a:ea typeface="+mn-ea"/>
        <a:cs typeface="+mn-cs"/>
        <a:sym typeface="Helvetica Neue"/>
      </a:defRPr>
    </a:lvl4pPr>
    <a:lvl5pPr indent="914400" defTabSz="457200">
      <a:lnSpc>
        <a:spcPct val="117999"/>
      </a:lnSpc>
      <a:defRPr sz="2200">
        <a:latin typeface="+mn-lt"/>
        <a:ea typeface="+mn-ea"/>
        <a:cs typeface="+mn-cs"/>
        <a:sym typeface="Helvetica Neue"/>
      </a:defRPr>
    </a:lvl5pPr>
    <a:lvl6pPr indent="1143000" defTabSz="457200">
      <a:lnSpc>
        <a:spcPct val="117999"/>
      </a:lnSpc>
      <a:defRPr sz="2200">
        <a:latin typeface="+mn-lt"/>
        <a:ea typeface="+mn-ea"/>
        <a:cs typeface="+mn-cs"/>
        <a:sym typeface="Helvetica Neue"/>
      </a:defRPr>
    </a:lvl6pPr>
    <a:lvl7pPr indent="1371600" defTabSz="457200">
      <a:lnSpc>
        <a:spcPct val="117999"/>
      </a:lnSpc>
      <a:defRPr sz="2200">
        <a:latin typeface="+mn-lt"/>
        <a:ea typeface="+mn-ea"/>
        <a:cs typeface="+mn-cs"/>
        <a:sym typeface="Helvetica Neue"/>
      </a:defRPr>
    </a:lvl7pPr>
    <a:lvl8pPr indent="1600200" defTabSz="457200">
      <a:lnSpc>
        <a:spcPct val="117999"/>
      </a:lnSpc>
      <a:defRPr sz="2200">
        <a:latin typeface="+mn-lt"/>
        <a:ea typeface="+mn-ea"/>
        <a:cs typeface="+mn-cs"/>
        <a:sym typeface="Helvetica Neue"/>
      </a:defRPr>
    </a:lvl8pPr>
    <a:lvl9pPr indent="1828800" defTabSz="45720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Welcome to the ESSI Division Meeting materials!</a:t>
            </a:r>
          </a:p>
          <a:p>
            <a:endParaRPr lang="en-GB" dirty="0" smtClean="0"/>
          </a:p>
          <a:p>
            <a:r>
              <a:rPr lang="en-GB" dirty="0" smtClean="0"/>
              <a:t>This</a:t>
            </a:r>
            <a:r>
              <a:rPr lang="en-GB" baseline="0" dirty="0" smtClean="0"/>
              <a:t> meeting will be run via a chat session so please post your questions comments between 12:45 and 13:45 on Thursday, 7 May 2020. Alternatively, you can contact the ESSI Division President by email at essi@egu.eu </a:t>
            </a:r>
          </a:p>
          <a:p>
            <a:endParaRPr lang="en-GB" baseline="0" dirty="0" smtClean="0"/>
          </a:p>
          <a:p>
            <a:r>
              <a:rPr lang="en-GB" baseline="0" dirty="0" smtClean="0"/>
              <a:t>Thank you for your continued support of EGU and the ESSI Division</a:t>
            </a:r>
          </a:p>
          <a:p>
            <a:endParaRPr lang="en-GB" baseline="0" dirty="0" smtClean="0"/>
          </a:p>
          <a:p>
            <a:r>
              <a:rPr lang="en-GB" baseline="0" dirty="0" smtClean="0"/>
              <a:t>We hope you find this material informative and useful</a:t>
            </a:r>
          </a:p>
          <a:p>
            <a:endParaRPr lang="en-GB" baseline="0" dirty="0" smtClean="0"/>
          </a:p>
          <a:p>
            <a:endParaRPr lang="en-GB" dirty="0"/>
          </a:p>
        </p:txBody>
      </p:sp>
    </p:spTree>
    <p:extLst>
      <p:ext uri="{BB962C8B-B14F-4D97-AF65-F5344CB8AC3E}">
        <p14:creationId xmlns:p14="http://schemas.microsoft.com/office/powerpoint/2010/main" val="19755068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normAutofit fontScale="77500" lnSpcReduction="20000"/>
          </a:bodyPr>
          <a:lstStyle/>
          <a:p>
            <a:r>
              <a:rPr lang="ca-ES" dirty="0" smtClean="0"/>
              <a:t>The</a:t>
            </a:r>
            <a:r>
              <a:rPr lang="ca-ES" baseline="0" dirty="0" smtClean="0"/>
              <a:t> ESSI sub-programme groups forms part of the ESSI Division stucture (see </a:t>
            </a:r>
            <a:r>
              <a:rPr lang="ca-ES" baseline="0" dirty="0" smtClean="0">
                <a:solidFill>
                  <a:srgbClr val="0070C0"/>
                </a:solidFill>
              </a:rPr>
              <a:t>https://www.egu.eu/essi/structure/ </a:t>
            </a:r>
            <a:r>
              <a:rPr lang="ca-ES" baseline="0" dirty="0" smtClean="0"/>
              <a:t>for full details) </a:t>
            </a:r>
          </a:p>
          <a:p>
            <a:endParaRPr lang="ca-ES" baseline="0" dirty="0" smtClean="0"/>
          </a:p>
          <a:p>
            <a:r>
              <a:rPr lang="ca-ES" dirty="0" smtClean="0"/>
              <a:t>ESSI subprograms:</a:t>
            </a:r>
            <a:r>
              <a:rPr lang="ca-ES" baseline="0" dirty="0"/>
              <a:t> </a:t>
            </a:r>
            <a:r>
              <a:rPr lang="ca-ES" baseline="0" dirty="0" smtClean="0"/>
              <a:t>4 in final program for the GA</a:t>
            </a:r>
          </a:p>
          <a:p>
            <a:r>
              <a:rPr lang="ca-ES" baseline="0" dirty="0" smtClean="0"/>
              <a:t>ESSI 5: only available during call for astracts. All abstracts from this sub-program group are reallocated to other sessions. Provided to allow authors to submit and abstract to the ESSI sessions where </a:t>
            </a:r>
          </a:p>
          <a:p>
            <a:endParaRPr lang="ca-ES" baseline="0" dirty="0" smtClean="0"/>
          </a:p>
          <a:p>
            <a:r>
              <a:rPr lang="ca-ES" baseline="0" dirty="0" smtClean="0"/>
              <a:t>Each subprogram is convened by a minimum of two representatives</a:t>
            </a:r>
          </a:p>
          <a:p>
            <a:endParaRPr lang="ca-ES" dirty="0" smtClean="0"/>
          </a:p>
        </p:txBody>
      </p:sp>
      <p:sp>
        <p:nvSpPr>
          <p:cNvPr id="4" name="3 Marcador de número de diapositiva"/>
          <p:cNvSpPr>
            <a:spLocks noGrp="1"/>
          </p:cNvSpPr>
          <p:nvPr>
            <p:ph type="sldNum" sz="quarter" idx="10"/>
          </p:nvPr>
        </p:nvSpPr>
        <p:spPr>
          <a:xfrm>
            <a:off x="3883852" y="8684899"/>
            <a:ext cx="2972547" cy="457639"/>
          </a:xfrm>
          <a:prstGeom prst="rect">
            <a:avLst/>
          </a:prstGeom>
        </p:spPr>
        <p:txBody>
          <a:bodyPr/>
          <a:lstStyle/>
          <a:p>
            <a:fld id="{054479C7-5C26-4E9F-9B82-07DFBA3E8A14}" type="slidenum">
              <a:rPr lang="de-DE" smtClean="0"/>
              <a:pPr/>
              <a:t>11</a:t>
            </a:fld>
            <a:endParaRPr lang="de-D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normAutofit/>
          </a:bodyPr>
          <a:lstStyle/>
          <a:p>
            <a:r>
              <a:rPr lang="ca-ES" baseline="0" dirty="0" smtClean="0"/>
              <a:t>ESSI 3 currently has a vacancy. </a:t>
            </a:r>
          </a:p>
          <a:p>
            <a:r>
              <a:rPr lang="ca-ES" baseline="0" dirty="0" smtClean="0"/>
              <a:t>Dr. </a:t>
            </a:r>
            <a:r>
              <a:rPr lang="ca-ES" baseline="0" smtClean="0"/>
              <a:t>Kirsten </a:t>
            </a:r>
            <a:r>
              <a:rPr lang="ca-ES" baseline="0" dirty="0" smtClean="0"/>
              <a:t>Elger is nominated for this position. </a:t>
            </a:r>
          </a:p>
          <a:p>
            <a:r>
              <a:rPr lang="en-GB" dirty="0" smtClean="0"/>
              <a:t>Any objections should be forwarded to ESSI Division President (email address: essi@egu.eu) before 22 May 2020)</a:t>
            </a:r>
          </a:p>
          <a:p>
            <a:endParaRPr lang="ca-ES" dirty="0" smtClean="0"/>
          </a:p>
        </p:txBody>
      </p:sp>
      <p:sp>
        <p:nvSpPr>
          <p:cNvPr id="4" name="3 Marcador de número de diapositiva"/>
          <p:cNvSpPr>
            <a:spLocks noGrp="1"/>
          </p:cNvSpPr>
          <p:nvPr>
            <p:ph type="sldNum" sz="quarter" idx="10"/>
          </p:nvPr>
        </p:nvSpPr>
        <p:spPr>
          <a:xfrm>
            <a:off x="3883852" y="8684899"/>
            <a:ext cx="2972547" cy="457639"/>
          </a:xfrm>
          <a:prstGeom prst="rect">
            <a:avLst/>
          </a:prstGeom>
        </p:spPr>
        <p:txBody>
          <a:bodyPr/>
          <a:lstStyle/>
          <a:p>
            <a:fld id="{054479C7-5C26-4E9F-9B82-07DFBA3E8A14}" type="slidenum">
              <a:rPr lang="de-DE" smtClean="0"/>
              <a:pPr/>
              <a:t>12</a:t>
            </a:fld>
            <a:endParaRPr lang="de-DE"/>
          </a:p>
        </p:txBody>
      </p:sp>
    </p:spTree>
    <p:extLst>
      <p:ext uri="{BB962C8B-B14F-4D97-AF65-F5344CB8AC3E}">
        <p14:creationId xmlns:p14="http://schemas.microsoft.com/office/powerpoint/2010/main" val="16152363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smtClean="0"/>
              <a:t>Helen Glaves: transitioning to EGU Vice</a:t>
            </a:r>
            <a:r>
              <a:rPr lang="en-GB" baseline="0" dirty="0" smtClean="0"/>
              <a:t> President at next EGU Plenary (May 2020)</a:t>
            </a:r>
          </a:p>
          <a:p>
            <a:r>
              <a:rPr lang="en-GB" baseline="0" dirty="0" err="1" smtClean="0"/>
              <a:t>Dr.</a:t>
            </a:r>
            <a:r>
              <a:rPr lang="en-GB" baseline="0" dirty="0" smtClean="0"/>
              <a:t> Jens </a:t>
            </a:r>
            <a:r>
              <a:rPr lang="en-GB" baseline="0" dirty="0" err="1" smtClean="0"/>
              <a:t>Klump</a:t>
            </a:r>
            <a:r>
              <a:rPr lang="en-GB" baseline="0" dirty="0" smtClean="0"/>
              <a:t>: taking over as ESSI Division President one year early and will therefore serve a three year term </a:t>
            </a:r>
          </a:p>
          <a:p>
            <a:endParaRPr lang="en-GB" dirty="0"/>
          </a:p>
        </p:txBody>
      </p:sp>
    </p:spTree>
    <p:extLst>
      <p:ext uri="{BB962C8B-B14F-4D97-AF65-F5344CB8AC3E}">
        <p14:creationId xmlns:p14="http://schemas.microsoft.com/office/powerpoint/2010/main" val="36557803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baseline="0" dirty="0" smtClean="0"/>
              <a:t>A vacancy now exists for Deputy Division President: Professor Jane Hart is nominated for this position</a:t>
            </a:r>
          </a:p>
          <a:p>
            <a:r>
              <a:rPr lang="en-GB" dirty="0" smtClean="0"/>
              <a:t>Any objections should be forwarded to ESSI Division President (email address: essi@egu.eu) before 22 May 2020)</a:t>
            </a:r>
          </a:p>
          <a:p>
            <a:endParaRPr lang="en-GB" dirty="0"/>
          </a:p>
        </p:txBody>
      </p:sp>
    </p:spTree>
    <p:extLst>
      <p:ext uri="{BB962C8B-B14F-4D97-AF65-F5344CB8AC3E}">
        <p14:creationId xmlns:p14="http://schemas.microsoft.com/office/powerpoint/2010/main" val="10143754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509506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normAutofit fontScale="925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a-ES" dirty="0" smtClean="0"/>
              <a:t>ESSI </a:t>
            </a:r>
            <a:r>
              <a:rPr lang="ca-ES" baseline="0" dirty="0" smtClean="0"/>
              <a:t>also</a:t>
            </a:r>
            <a:r>
              <a:rPr lang="ca-ES" dirty="0" smtClean="0"/>
              <a:t> has 5 science officers</a:t>
            </a:r>
          </a:p>
          <a:p>
            <a:pPr marL="0" marR="0" indent="0" algn="l" defTabSz="914400" rtl="0" eaLnBrk="1" fontAlgn="auto" latinLnBrk="0" hangingPunct="1">
              <a:lnSpc>
                <a:spcPct val="100000"/>
              </a:lnSpc>
              <a:spcBef>
                <a:spcPts val="0"/>
              </a:spcBef>
              <a:spcAft>
                <a:spcPts val="0"/>
              </a:spcAft>
              <a:buClrTx/>
              <a:buSzTx/>
              <a:buFontTx/>
              <a:buNone/>
              <a:tabLst/>
              <a:defRPr/>
            </a:pPr>
            <a:r>
              <a:rPr lang="ca-ES" dirty="0" smtClean="0"/>
              <a:t>There is</a:t>
            </a:r>
            <a:r>
              <a:rPr lang="ca-ES" baseline="0" dirty="0" smtClean="0"/>
              <a:t> currently a vacancy for the Space science officer becasue Dr. Marchetti has stepped down. Volunteers for this role should contact the ESSI Division President (email: essi@egu.eu)</a:t>
            </a:r>
            <a:endParaRPr lang="ca-E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ca-E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ca-ES" baseline="0" dirty="0" smtClean="0"/>
              <a:t>The current sope of the individual science areas is relatively limited and doesn’t fully encompass the different geoscience domains. </a:t>
            </a:r>
            <a:r>
              <a:rPr lang="en-GB" baseline="0" dirty="0" smtClean="0"/>
              <a:t>Proposal to expand geochemistry to include geology? Please provide your comments on this suggestion.</a:t>
            </a:r>
            <a:endParaRPr lang="ca-ES" dirty="0" smtClean="0"/>
          </a:p>
        </p:txBody>
      </p:sp>
      <p:sp>
        <p:nvSpPr>
          <p:cNvPr id="4" name="3 Marcador de número de diapositiva"/>
          <p:cNvSpPr>
            <a:spLocks noGrp="1"/>
          </p:cNvSpPr>
          <p:nvPr>
            <p:ph type="sldNum" sz="quarter" idx="10"/>
          </p:nvPr>
        </p:nvSpPr>
        <p:spPr>
          <a:xfrm>
            <a:off x="3883852" y="8684899"/>
            <a:ext cx="2972547" cy="457639"/>
          </a:xfrm>
          <a:prstGeom prst="rect">
            <a:avLst/>
          </a:prstGeom>
        </p:spPr>
        <p:txBody>
          <a:bodyPr/>
          <a:lstStyle/>
          <a:p>
            <a:fld id="{054479C7-5C26-4E9F-9B82-07DFBA3E8A14}" type="slidenum">
              <a:rPr lang="de-DE" smtClean="0"/>
              <a:pPr/>
              <a:t>16</a:t>
            </a:fld>
            <a:endParaRPr lang="de-D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smtClean="0"/>
              <a:t>Each Division has an Early Career Scientist</a:t>
            </a:r>
            <a:r>
              <a:rPr lang="en-GB" baseline="0" dirty="0" smtClean="0"/>
              <a:t> (ECS)</a:t>
            </a:r>
            <a:r>
              <a:rPr lang="en-GB" dirty="0" smtClean="0"/>
              <a:t> representative</a:t>
            </a:r>
          </a:p>
          <a:p>
            <a:r>
              <a:rPr lang="en-GB" dirty="0" smtClean="0"/>
              <a:t>NB: ECS</a:t>
            </a:r>
            <a:r>
              <a:rPr lang="en-GB" baseline="0" dirty="0" smtClean="0"/>
              <a:t> classification </a:t>
            </a:r>
            <a:r>
              <a:rPr lang="en-GB" dirty="0" smtClean="0"/>
              <a:t>can be extended to take into account any parental leave</a:t>
            </a:r>
          </a:p>
          <a:p>
            <a:endParaRPr lang="en-GB" dirty="0" smtClean="0"/>
          </a:p>
          <a:p>
            <a:r>
              <a:rPr lang="en-GB" dirty="0" smtClean="0"/>
              <a:t>ESSI currently has a vacancy for this role</a:t>
            </a:r>
          </a:p>
        </p:txBody>
      </p:sp>
    </p:spTree>
    <p:extLst>
      <p:ext uri="{BB962C8B-B14F-4D97-AF65-F5344CB8AC3E}">
        <p14:creationId xmlns:p14="http://schemas.microsoft.com/office/powerpoint/2010/main" val="29618576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Dr Federico Amato is nominated</a:t>
            </a:r>
            <a:r>
              <a:rPr lang="en-GB" baseline="0" dirty="0" smtClean="0"/>
              <a:t> as the new ECS representative for the ESSI </a:t>
            </a:r>
            <a:r>
              <a:rPr lang="en-GB" baseline="0" dirty="0" err="1" smtClean="0"/>
              <a:t>DIvision</a:t>
            </a:r>
            <a:endParaRPr lang="en-GB" baseline="0" dirty="0" smtClean="0"/>
          </a:p>
          <a:p>
            <a:endParaRPr lang="en-GB" baseline="0" dirty="0" smtClean="0"/>
          </a:p>
          <a:p>
            <a:r>
              <a:rPr lang="en-GB" baseline="0" dirty="0" smtClean="0"/>
              <a:t>Any objections should be forwarded to ESSI Division President (email address: essi@egu.eu) before 22 May 2020)</a:t>
            </a:r>
          </a:p>
          <a:p>
            <a:endParaRPr lang="en-GB" baseline="0" dirty="0" smtClean="0"/>
          </a:p>
          <a:p>
            <a:endParaRPr lang="en-GB" dirty="0"/>
          </a:p>
        </p:txBody>
      </p:sp>
    </p:spTree>
    <p:extLst>
      <p:ext uri="{BB962C8B-B14F-4D97-AF65-F5344CB8AC3E}">
        <p14:creationId xmlns:p14="http://schemas.microsoft.com/office/powerpoint/2010/main" val="17144721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Dr.</a:t>
            </a:r>
            <a:r>
              <a:rPr lang="en-GB" baseline="0" dirty="0" smtClean="0"/>
              <a:t> Amato has provided a short bio and his motivation for wanting this role that is shown here.</a:t>
            </a:r>
            <a:endParaRPr lang="en-GB" dirty="0"/>
          </a:p>
        </p:txBody>
      </p:sp>
    </p:spTree>
    <p:extLst>
      <p:ext uri="{BB962C8B-B14F-4D97-AF65-F5344CB8AC3E}">
        <p14:creationId xmlns:p14="http://schemas.microsoft.com/office/powerpoint/2010/main" val="35602760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smtClean="0"/>
              <a:t>ECS- don’t forget to identify yourself when submitting an abstract</a:t>
            </a:r>
          </a:p>
          <a:p>
            <a:endParaRPr lang="en-GB" dirty="0" smtClean="0"/>
          </a:p>
          <a:p>
            <a:endParaRPr lang="en-GB" dirty="0" smtClean="0"/>
          </a:p>
          <a:p>
            <a:endParaRPr lang="en-GB" dirty="0" smtClean="0"/>
          </a:p>
          <a:p>
            <a:endParaRPr lang="en-GB" dirty="0" smtClean="0"/>
          </a:p>
        </p:txBody>
      </p:sp>
    </p:spTree>
    <p:extLst>
      <p:ext uri="{BB962C8B-B14F-4D97-AF65-F5344CB8AC3E}">
        <p14:creationId xmlns:p14="http://schemas.microsoft.com/office/powerpoint/2010/main" val="2556184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0601942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smtClean="0"/>
              <a:t>Congratulations to Dr</a:t>
            </a:r>
            <a:r>
              <a:rPr lang="en-GB" baseline="0" dirty="0" smtClean="0"/>
              <a:t> Paul Wessel the 2020 recipient of the Ian </a:t>
            </a:r>
            <a:r>
              <a:rPr lang="en-GB" baseline="0" dirty="0" err="1" smtClean="0"/>
              <a:t>McHarg</a:t>
            </a:r>
            <a:r>
              <a:rPr lang="en-GB" baseline="0" dirty="0" smtClean="0"/>
              <a:t> Medal (see https://www.egu.eu/awards-medals/ian-mcharg/2020/paul-wessel/ for full details)</a:t>
            </a:r>
          </a:p>
          <a:p>
            <a:endParaRPr lang="en-GB" dirty="0" smtClean="0"/>
          </a:p>
          <a:p>
            <a:r>
              <a:rPr lang="en-GB" dirty="0" smtClean="0"/>
              <a:t>Presentation</a:t>
            </a:r>
            <a:r>
              <a:rPr lang="en-GB" baseline="0" dirty="0" smtClean="0"/>
              <a:t> of the actual award including </a:t>
            </a:r>
            <a:r>
              <a:rPr lang="en-GB" baseline="0" dirty="0" err="1" smtClean="0"/>
              <a:t>Dr.</a:t>
            </a:r>
            <a:r>
              <a:rPr lang="en-GB" baseline="0" dirty="0" smtClean="0"/>
              <a:t> Wessels medal lecture has been deferred until 2021</a:t>
            </a:r>
            <a:endParaRPr lang="en-GB" dirty="0"/>
          </a:p>
        </p:txBody>
      </p:sp>
    </p:spTree>
    <p:extLst>
      <p:ext uri="{BB962C8B-B14F-4D97-AF65-F5344CB8AC3E}">
        <p14:creationId xmlns:p14="http://schemas.microsoft.com/office/powerpoint/2010/main" val="8341408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normAutofit fontScale="92500"/>
          </a:bodyPr>
          <a:lstStyle/>
          <a:p>
            <a:r>
              <a:rPr lang="ca-ES" dirty="0" smtClean="0"/>
              <a:t>ESSI Medal Committee composition</a:t>
            </a:r>
            <a:r>
              <a:rPr lang="ca-ES" baseline="0" dirty="0" smtClean="0"/>
              <a:t>. Members can only serve for four years and one person must rotate off every year. We t</a:t>
            </a:r>
            <a:r>
              <a:rPr lang="ca-ES" dirty="0" smtClean="0"/>
              <a:t>hank</a:t>
            </a:r>
            <a:r>
              <a:rPr lang="ca-ES" baseline="0" dirty="0" smtClean="0"/>
              <a:t> Dr.Joan Maso who is stepping down from the ESSI Medal Committee having reached the maximum term for membership of this committee.</a:t>
            </a:r>
          </a:p>
          <a:p>
            <a:r>
              <a:rPr lang="en-GB" baseline="0" dirty="0" smtClean="0"/>
              <a:t>The new medallist is usually invited to join the committee. This year </a:t>
            </a:r>
            <a:r>
              <a:rPr lang="ca-ES" baseline="0" dirty="0" smtClean="0"/>
              <a:t>Dr. Paul Wessel is joining the committee as this year’s recipient of the Ian McHarg Medal </a:t>
            </a:r>
            <a:endParaRPr lang="ca-ES" dirty="0"/>
          </a:p>
        </p:txBody>
      </p:sp>
      <p:sp>
        <p:nvSpPr>
          <p:cNvPr id="4" name="3 Marcador de número de diapositiva"/>
          <p:cNvSpPr>
            <a:spLocks noGrp="1"/>
          </p:cNvSpPr>
          <p:nvPr>
            <p:ph type="sldNum" sz="quarter" idx="10"/>
          </p:nvPr>
        </p:nvSpPr>
        <p:spPr>
          <a:xfrm>
            <a:off x="3883852" y="8684899"/>
            <a:ext cx="2972547" cy="457639"/>
          </a:xfrm>
          <a:prstGeom prst="rect">
            <a:avLst/>
          </a:prstGeom>
        </p:spPr>
        <p:txBody>
          <a:bodyPr/>
          <a:lstStyle/>
          <a:p>
            <a:fld id="{054479C7-5C26-4E9F-9B82-07DFBA3E8A14}" type="slidenum">
              <a:rPr lang="de-DE" smtClean="0"/>
              <a:pPr/>
              <a:t>23</a:t>
            </a:fld>
            <a:endParaRPr lang="de-D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normAutofit/>
          </a:bodyPr>
          <a:lstStyle/>
          <a:p>
            <a:r>
              <a:rPr lang="ca-ES" dirty="0" smtClean="0"/>
              <a:t>The medal committee needs</a:t>
            </a:r>
            <a:r>
              <a:rPr lang="ca-ES" baseline="0" dirty="0" smtClean="0"/>
              <a:t> ot be approved by the ESSI Division. </a:t>
            </a:r>
            <a:endParaRPr lang="ca-ES" dirty="0"/>
          </a:p>
        </p:txBody>
      </p:sp>
      <p:sp>
        <p:nvSpPr>
          <p:cNvPr id="4" name="3 Marcador de número de diapositiva"/>
          <p:cNvSpPr>
            <a:spLocks noGrp="1"/>
          </p:cNvSpPr>
          <p:nvPr>
            <p:ph type="sldNum" sz="quarter" idx="10"/>
          </p:nvPr>
        </p:nvSpPr>
        <p:spPr>
          <a:xfrm>
            <a:off x="3883852" y="8684899"/>
            <a:ext cx="2972547" cy="457639"/>
          </a:xfrm>
          <a:prstGeom prst="rect">
            <a:avLst/>
          </a:prstGeom>
        </p:spPr>
        <p:txBody>
          <a:bodyPr/>
          <a:lstStyle/>
          <a:p>
            <a:fld id="{054479C7-5C26-4E9F-9B82-07DFBA3E8A14}" type="slidenum">
              <a:rPr lang="de-DE" smtClean="0"/>
              <a:pPr/>
              <a:t>24</a:t>
            </a:fld>
            <a:endParaRPr lang="de-DE"/>
          </a:p>
        </p:txBody>
      </p:sp>
    </p:spTree>
    <p:extLst>
      <p:ext uri="{BB962C8B-B14F-4D97-AF65-F5344CB8AC3E}">
        <p14:creationId xmlns:p14="http://schemas.microsoft.com/office/powerpoint/2010/main" val="18326272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Ada Lovelace: English mathematician and writer, chiefly known for her work on Charles Babbage's proposed mechanical general-purpose computer, the Analytical Engine.</a:t>
            </a:r>
          </a:p>
          <a:p>
            <a:endParaRPr lang="en-GB" dirty="0" smtClean="0"/>
          </a:p>
          <a:p>
            <a:r>
              <a:rPr lang="en-GB" dirty="0" smtClean="0"/>
              <a:t>Proposal to be circulated</a:t>
            </a:r>
            <a:r>
              <a:rPr lang="en-GB" baseline="0" dirty="0" smtClean="0"/>
              <a:t> to ESSI members by email for feedback by the end of May.</a:t>
            </a:r>
            <a:r>
              <a:rPr lang="en-GB" dirty="0" smtClean="0"/>
              <a:t>. Proposal to be tabled at next Council meeting for approval.</a:t>
            </a:r>
            <a:endParaRPr lang="en-GB" dirty="0"/>
          </a:p>
        </p:txBody>
      </p:sp>
    </p:spTree>
    <p:extLst>
      <p:ext uri="{BB962C8B-B14F-4D97-AF65-F5344CB8AC3E}">
        <p14:creationId xmlns:p14="http://schemas.microsoft.com/office/powerpoint/2010/main" val="11706925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smtClean="0"/>
              <a:t>Each year each Division confers the OSPP award for the best</a:t>
            </a:r>
            <a:r>
              <a:rPr lang="en-GB" baseline="0" dirty="0" smtClean="0"/>
              <a:t> </a:t>
            </a:r>
            <a:r>
              <a:rPr lang="en-GB" dirty="0" smtClean="0"/>
              <a:t>student poster or PICO.</a:t>
            </a:r>
            <a:r>
              <a:rPr lang="en-GB" baseline="0" dirty="0" smtClean="0"/>
              <a:t> The recipient is selected from those nominated. </a:t>
            </a:r>
          </a:p>
          <a:p>
            <a:endParaRPr lang="en-GB" dirty="0"/>
          </a:p>
        </p:txBody>
      </p:sp>
    </p:spTree>
    <p:extLst>
      <p:ext uri="{BB962C8B-B14F-4D97-AF65-F5344CB8AC3E}">
        <p14:creationId xmlns:p14="http://schemas.microsoft.com/office/powerpoint/2010/main" val="8280157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smtClean="0"/>
              <a:t>Congratulations to this year’s awardee is </a:t>
            </a:r>
            <a:r>
              <a:rPr lang="en-GB" dirty="0" err="1" smtClean="0"/>
              <a:t>Dr.</a:t>
            </a:r>
            <a:r>
              <a:rPr lang="en-GB" baseline="0" dirty="0" smtClean="0"/>
              <a:t> Stephen </a:t>
            </a:r>
            <a:r>
              <a:rPr lang="en-GB" baseline="0" dirty="0" err="1" smtClean="0"/>
              <a:t>Camilleri</a:t>
            </a:r>
            <a:r>
              <a:rPr lang="en-GB" baseline="0" dirty="0" smtClean="0"/>
              <a:t> from the </a:t>
            </a:r>
            <a:r>
              <a:rPr lang="en-GB" dirty="0" smtClean="0"/>
              <a:t>University of Malta</a:t>
            </a:r>
            <a:endParaRPr lang="en-GB" dirty="0"/>
          </a:p>
        </p:txBody>
      </p:sp>
    </p:spTree>
    <p:extLst>
      <p:ext uri="{BB962C8B-B14F-4D97-AF65-F5344CB8AC3E}">
        <p14:creationId xmlns:p14="http://schemas.microsoft.com/office/powerpoint/2010/main" val="22526029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smtClean="0"/>
              <a:t>Recognises scientific achievements in the field of ESSI made by an early career scientist. </a:t>
            </a:r>
          </a:p>
          <a:p>
            <a:r>
              <a:rPr lang="en-GB" dirty="0" smtClean="0"/>
              <a:t>Nomination is by letter and CV submitted to the Division President. Eligible candidates are evaluated by the division president, who the forwards the most outstanding candidate to the Chair of EGU’s Awards Committee for the award to be confirmed</a:t>
            </a:r>
            <a:r>
              <a:rPr lang="en-GB" baseline="0" dirty="0" smtClean="0"/>
              <a:t> by the EGU Awards Committee</a:t>
            </a:r>
            <a:r>
              <a:rPr lang="en-GB" dirty="0" smtClean="0"/>
              <a:t>. </a:t>
            </a:r>
          </a:p>
          <a:p>
            <a:endParaRPr lang="en-GB" dirty="0" smtClean="0"/>
          </a:p>
          <a:p>
            <a:r>
              <a:rPr lang="en-GB" dirty="0" smtClean="0"/>
              <a:t>ESSI has never made</a:t>
            </a:r>
            <a:r>
              <a:rPr lang="en-GB" baseline="0" dirty="0" smtClean="0"/>
              <a:t> this award!!</a:t>
            </a:r>
          </a:p>
        </p:txBody>
      </p:sp>
    </p:spTree>
    <p:extLst>
      <p:ext uri="{BB962C8B-B14F-4D97-AF65-F5344CB8AC3E}">
        <p14:creationId xmlns:p14="http://schemas.microsoft.com/office/powerpoint/2010/main" val="30379785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normAutofit/>
          </a:bodyPr>
          <a:lstStyle/>
          <a:p>
            <a:endParaRPr lang="ca-ES" dirty="0"/>
          </a:p>
        </p:txBody>
      </p:sp>
      <p:sp>
        <p:nvSpPr>
          <p:cNvPr id="4" name="3 Marcador de número de diapositiva"/>
          <p:cNvSpPr>
            <a:spLocks noGrp="1"/>
          </p:cNvSpPr>
          <p:nvPr>
            <p:ph type="sldNum" sz="quarter" idx="10"/>
          </p:nvPr>
        </p:nvSpPr>
        <p:spPr>
          <a:xfrm>
            <a:off x="3883852" y="8684899"/>
            <a:ext cx="2972547" cy="457639"/>
          </a:xfrm>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54479C7-5C26-4E9F-9B82-07DFBA3E8A14}" type="slidenum">
              <a:rPr kumimoji="0" lang="de-DE" sz="1800" b="0" i="0" u="none" strike="noStrike" kern="0" cap="none" spc="0" normalizeH="0" baseline="0" noProof="0" smtClean="0">
                <a:ln>
                  <a:noFill/>
                </a:ln>
                <a:solidFill>
                  <a:sysClr val="windowText" lastClr="000000"/>
                </a:solidFill>
                <a:effectLst/>
                <a:uLnTx/>
                <a:uFillTx/>
                <a:latin typeface="Arial"/>
                <a:cs typeface="Arial"/>
                <a:sym typeface="Arial"/>
              </a:rPr>
              <a:pPr marL="0" marR="0" lvl="0" indent="0" defTabSz="914400" eaLnBrk="1" fontAlgn="auto" latinLnBrk="0" hangingPunct="1">
                <a:lnSpc>
                  <a:spcPct val="100000"/>
                </a:lnSpc>
                <a:spcBef>
                  <a:spcPts val="0"/>
                </a:spcBef>
                <a:spcAft>
                  <a:spcPts val="0"/>
                </a:spcAft>
                <a:buClrTx/>
                <a:buSzTx/>
                <a:buFontTx/>
                <a:buNone/>
                <a:tabLst/>
                <a:defRPr/>
              </a:pPr>
              <a:t>29</a:t>
            </a:fld>
            <a:endParaRPr kumimoji="0" lang="de-DE" sz="1800" b="0" i="0" u="none" strike="noStrike" kern="0" cap="none" spc="0" normalizeH="0" baseline="0" noProof="0">
              <a:ln>
                <a:noFill/>
              </a:ln>
              <a:solidFill>
                <a:sysClr val="windowText" lastClr="000000"/>
              </a:solidFill>
              <a:effectLst/>
              <a:uLnTx/>
              <a:uFillTx/>
              <a:latin typeface="Arial"/>
              <a:cs typeface="Arial"/>
              <a:sym typeface="Arial"/>
            </a:endParaRPr>
          </a:p>
        </p:txBody>
      </p:sp>
    </p:spTree>
    <p:extLst>
      <p:ext uri="{BB962C8B-B14F-4D97-AF65-F5344CB8AC3E}">
        <p14:creationId xmlns:p14="http://schemas.microsoft.com/office/powerpoint/2010/main" val="22223791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smtClean="0"/>
              <a:t>ESSI</a:t>
            </a:r>
            <a:r>
              <a:rPr lang="en-GB" baseline="0" dirty="0" smtClean="0"/>
              <a:t> web pages and blog: provide i</a:t>
            </a:r>
            <a:r>
              <a:rPr lang="en-GB" dirty="0" smtClean="0"/>
              <a:t>nformation about the Division</a:t>
            </a:r>
          </a:p>
          <a:p>
            <a:endParaRPr lang="en-GB" dirty="0" smtClean="0"/>
          </a:p>
          <a:p>
            <a:r>
              <a:rPr lang="en-GB" dirty="0" smtClean="0"/>
              <a:t>Blog: platform for the ESSI community to share news, events, and activities, as well as updates on the latest research being undertaken in our field.</a:t>
            </a:r>
          </a:p>
          <a:p>
            <a:endParaRPr lang="en-GB" dirty="0" smtClean="0"/>
          </a:p>
          <a:p>
            <a:r>
              <a:rPr lang="en-GB" dirty="0" smtClean="0"/>
              <a:t>Relatively under used. Need content to be submitted</a:t>
            </a:r>
            <a:r>
              <a:rPr lang="en-GB" baseline="0" dirty="0" smtClean="0"/>
              <a:t> by community</a:t>
            </a:r>
            <a:endParaRPr lang="en-GB" dirty="0"/>
          </a:p>
        </p:txBody>
      </p:sp>
    </p:spTree>
    <p:extLst>
      <p:ext uri="{BB962C8B-B14F-4D97-AF65-F5344CB8AC3E}">
        <p14:creationId xmlns:p14="http://schemas.microsoft.com/office/powerpoint/2010/main" val="36372578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Thank you for taking the</a:t>
            </a:r>
            <a:r>
              <a:rPr lang="en-GB" baseline="0" dirty="0" smtClean="0"/>
              <a:t> time to look at this presentation </a:t>
            </a:r>
          </a:p>
          <a:p>
            <a:endParaRPr lang="en-GB" baseline="0" dirty="0" smtClean="0"/>
          </a:p>
          <a:p>
            <a:r>
              <a:rPr lang="en-GB" baseline="0" dirty="0" smtClean="0"/>
              <a:t>Earth and Space Science Informatics (ESSI) is one of a small number of transversal divisions in EGU, and it has relevance for researchers active in many of the other EGU Divisions. The EGU ESSI Division continues to grow as shown by the increasing number of abstracts that are received for the sessions convened during the GA. We hope you will continue to support and contribute to the ESSI Division.</a:t>
            </a:r>
          </a:p>
          <a:p>
            <a:endParaRPr lang="en-GB" baseline="0" dirty="0" smtClean="0"/>
          </a:p>
          <a:p>
            <a:r>
              <a:rPr lang="en-GB" baseline="0" dirty="0" smtClean="0"/>
              <a:t>Thank you for being part </a:t>
            </a:r>
            <a:r>
              <a:rPr lang="en-GB" baseline="0" smtClean="0"/>
              <a:t>of EGU2020: </a:t>
            </a:r>
            <a:r>
              <a:rPr lang="en-GB" baseline="0" dirty="0" smtClean="0"/>
              <a:t>Sharing Geoscience Online, and we hope to see you in Vienna next year!!</a:t>
            </a:r>
          </a:p>
          <a:p>
            <a:endParaRPr lang="en-GB" baseline="0" dirty="0" smtClean="0"/>
          </a:p>
          <a:p>
            <a:endParaRPr lang="en-GB" dirty="0"/>
          </a:p>
        </p:txBody>
      </p:sp>
    </p:spTree>
    <p:extLst>
      <p:ext uri="{BB962C8B-B14F-4D97-AF65-F5344CB8AC3E}">
        <p14:creationId xmlns:p14="http://schemas.microsoft.com/office/powerpoint/2010/main" val="3867393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Shape 90"/>
          <p:cNvSpPr>
            <a:spLocks noGrp="1" noRot="1" noChangeAspect="1"/>
          </p:cNvSpPr>
          <p:nvPr>
            <p:ph type="sldImg"/>
          </p:nvPr>
        </p:nvSpPr>
        <p:spPr>
          <a:xfrm>
            <a:off x="381000" y="685800"/>
            <a:ext cx="6096000" cy="3429000"/>
          </a:xfrm>
          <a:prstGeom prst="rect">
            <a:avLst/>
          </a:prstGeom>
        </p:spPr>
        <p:txBody>
          <a:bodyPr/>
          <a:lstStyle/>
          <a:p>
            <a:endParaRPr/>
          </a:p>
        </p:txBody>
      </p:sp>
      <p:sp>
        <p:nvSpPr>
          <p:cNvPr id="91" name="Shape 91"/>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23107544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Shape 90"/>
          <p:cNvSpPr>
            <a:spLocks noGrp="1" noRot="1" noChangeAspect="1"/>
          </p:cNvSpPr>
          <p:nvPr>
            <p:ph type="sldImg"/>
          </p:nvPr>
        </p:nvSpPr>
        <p:spPr>
          <a:xfrm>
            <a:off x="381000" y="685800"/>
            <a:ext cx="6096000" cy="3429000"/>
          </a:xfrm>
          <a:prstGeom prst="rect">
            <a:avLst/>
          </a:prstGeom>
        </p:spPr>
        <p:txBody>
          <a:bodyPr/>
          <a:lstStyle/>
          <a:p>
            <a:endParaRPr/>
          </a:p>
        </p:txBody>
      </p:sp>
      <p:sp>
        <p:nvSpPr>
          <p:cNvPr id="91" name="Shape 91"/>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23055366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Shape 90"/>
          <p:cNvSpPr>
            <a:spLocks noGrp="1" noRot="1" noChangeAspect="1"/>
          </p:cNvSpPr>
          <p:nvPr>
            <p:ph type="sldImg"/>
          </p:nvPr>
        </p:nvSpPr>
        <p:spPr>
          <a:xfrm>
            <a:off x="381000" y="685800"/>
            <a:ext cx="6096000" cy="3429000"/>
          </a:xfrm>
          <a:prstGeom prst="rect">
            <a:avLst/>
          </a:prstGeom>
        </p:spPr>
        <p:txBody>
          <a:bodyPr/>
          <a:lstStyle/>
          <a:p>
            <a:endParaRPr/>
          </a:p>
        </p:txBody>
      </p:sp>
      <p:sp>
        <p:nvSpPr>
          <p:cNvPr id="91" name="Shape 91"/>
          <p:cNvSpPr>
            <a:spLocks noGrp="1"/>
          </p:cNvSpPr>
          <p:nvPr>
            <p:ph type="body" sz="quarter" idx="1"/>
          </p:nvPr>
        </p:nvSpPr>
        <p:spPr>
          <a:prstGeom prst="rect">
            <a:avLst/>
          </a:prstGeom>
        </p:spPr>
        <p:txBody>
          <a:bodyPr/>
          <a:lstStyle/>
          <a:p>
            <a:r>
              <a:rPr lang="en-GB" dirty="0" smtClean="0"/>
              <a:t>More information</a:t>
            </a:r>
            <a:r>
              <a:rPr lang="en-GB" baseline="0" dirty="0" smtClean="0"/>
              <a:t> on the EGU website at www.egu2020.eu</a:t>
            </a:r>
            <a:endParaRPr dirty="0"/>
          </a:p>
        </p:txBody>
      </p:sp>
    </p:spTree>
    <p:extLst>
      <p:ext uri="{BB962C8B-B14F-4D97-AF65-F5344CB8AC3E}">
        <p14:creationId xmlns:p14="http://schemas.microsoft.com/office/powerpoint/2010/main" val="4079038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Data Help Desk is</a:t>
            </a:r>
            <a:r>
              <a:rPr lang="en-GB" baseline="0" dirty="0" smtClean="0"/>
              <a:t> coming to EGU for the first time this year thanks to the ESSI community. It has been a fixture at a number of large geoscience conferences including the AGU Fall Meeting for a several years now. Run by volunteers, the Data Help Desk provides researchers with the opportunities to ask a range of experts their data related questions, as well as learning new data management skills, and trying new tools and techniques. </a:t>
            </a:r>
          </a:p>
          <a:p>
            <a:endParaRPr lang="en-GB" baseline="0" dirty="0" smtClean="0"/>
          </a:p>
          <a:p>
            <a:r>
              <a:rPr lang="en-GB" baseline="0" dirty="0" smtClean="0"/>
              <a:t>This year the Data Help Desk has gone virtual. You can send your questions via Twitter using the hashtag #</a:t>
            </a:r>
            <a:r>
              <a:rPr lang="en-GB" baseline="0" dirty="0" err="1" smtClean="0"/>
              <a:t>DataHelpDesk</a:t>
            </a:r>
            <a:r>
              <a:rPr lang="en-GB" baseline="0" dirty="0" smtClean="0"/>
              <a:t> but please also add the SGO hashtag #shareEGU20 </a:t>
            </a:r>
          </a:p>
          <a:p>
            <a:endParaRPr lang="en-GB" baseline="0" dirty="0" smtClean="0"/>
          </a:p>
          <a:p>
            <a:r>
              <a:rPr lang="en-GB" baseline="0" dirty="0" smtClean="0"/>
              <a:t>The Data Help Desk is a joint initiative between EGU, AGU ESIP and </a:t>
            </a:r>
            <a:r>
              <a:rPr lang="en-GB" baseline="0" dirty="0" err="1" smtClean="0"/>
              <a:t>Earthcube</a:t>
            </a:r>
            <a:endParaRPr lang="en-GB" dirty="0"/>
          </a:p>
        </p:txBody>
      </p:sp>
      <p:sp>
        <p:nvSpPr>
          <p:cNvPr id="4" name="Slide Number Placeholder 3"/>
          <p:cNvSpPr>
            <a:spLocks noGrp="1"/>
          </p:cNvSpPr>
          <p:nvPr>
            <p:ph type="sldNum" sz="quarter" idx="10"/>
          </p:nvPr>
        </p:nvSpPr>
        <p:spPr/>
        <p:txBody>
          <a:bodyPr/>
          <a:lstStyle/>
          <a:p>
            <a:fld id="{0A32C791-624A-435C-8D19-B91E51B4AC67}" type="slidenum">
              <a:rPr lang="en-GB" smtClean="0"/>
              <a:t>7</a:t>
            </a:fld>
            <a:endParaRPr lang="en-GB"/>
          </a:p>
        </p:txBody>
      </p:sp>
    </p:spTree>
    <p:extLst>
      <p:ext uri="{BB962C8B-B14F-4D97-AF65-F5344CB8AC3E}">
        <p14:creationId xmlns:p14="http://schemas.microsoft.com/office/powerpoint/2010/main" val="803337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Shape 90"/>
          <p:cNvSpPr>
            <a:spLocks noGrp="1" noRot="1" noChangeAspect="1"/>
          </p:cNvSpPr>
          <p:nvPr>
            <p:ph type="sldImg"/>
          </p:nvPr>
        </p:nvSpPr>
        <p:spPr>
          <a:xfrm>
            <a:off x="381000" y="685800"/>
            <a:ext cx="6096000" cy="3429000"/>
          </a:xfrm>
          <a:prstGeom prst="rect">
            <a:avLst/>
          </a:prstGeom>
        </p:spPr>
        <p:txBody>
          <a:bodyPr/>
          <a:lstStyle/>
          <a:p>
            <a:endParaRPr/>
          </a:p>
        </p:txBody>
      </p:sp>
      <p:sp>
        <p:nvSpPr>
          <p:cNvPr id="91" name="Shape 91"/>
          <p:cNvSpPr>
            <a:spLocks noGrp="1"/>
          </p:cNvSpPr>
          <p:nvPr>
            <p:ph type="body" sz="quarter" idx="1"/>
          </p:nvPr>
        </p:nvSpPr>
        <p:spPr>
          <a:prstGeom prst="rect">
            <a:avLst/>
          </a:prstGeom>
        </p:spPr>
        <p:txBody>
          <a:bodyPr/>
          <a:lstStyle/>
          <a:p>
            <a:r>
              <a:rPr lang="en-GB" dirty="0" smtClean="0"/>
              <a:t>All participants</a:t>
            </a:r>
            <a:r>
              <a:rPr lang="en-GB" baseline="0" dirty="0" smtClean="0"/>
              <a:t> in EGU 2020: Sharing Geoscience Online must adhere to the EGU Conduct of Conduct. Any incidents that breach this code can be reported to the EGU Person of Trust via the email address conduct@egu.eu</a:t>
            </a:r>
            <a:endParaRPr dirty="0"/>
          </a:p>
        </p:txBody>
      </p:sp>
    </p:spTree>
    <p:extLst>
      <p:ext uri="{BB962C8B-B14F-4D97-AF65-F5344CB8AC3E}">
        <p14:creationId xmlns:p14="http://schemas.microsoft.com/office/powerpoint/2010/main" val="3860422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smtClean="0"/>
              <a:t>646</a:t>
            </a:r>
            <a:r>
              <a:rPr lang="en-GB" baseline="0" dirty="0" smtClean="0"/>
              <a:t> abstracts (2019) </a:t>
            </a:r>
            <a:r>
              <a:rPr lang="en-GB" dirty="0" smtClean="0"/>
              <a:t>v 724 abstracts</a:t>
            </a:r>
            <a:r>
              <a:rPr lang="en-GB" baseline="0" dirty="0" smtClean="0"/>
              <a:t> (2020)</a:t>
            </a:r>
          </a:p>
          <a:p>
            <a:endParaRPr lang="en-GB" baseline="0" dirty="0" smtClean="0"/>
          </a:p>
          <a:p>
            <a:pPr marL="0" marR="0" lvl="0" indent="0" defTabSz="457200" eaLnBrk="1" fontAlgn="auto" latinLnBrk="0" hangingPunct="1">
              <a:lnSpc>
                <a:spcPct val="117999"/>
              </a:lnSpc>
              <a:spcBef>
                <a:spcPts val="0"/>
              </a:spcBef>
              <a:spcAft>
                <a:spcPts val="0"/>
              </a:spcAft>
              <a:buClrTx/>
              <a:buSzTx/>
              <a:buFontTx/>
              <a:buNone/>
              <a:tabLst/>
              <a:defRPr/>
            </a:pPr>
            <a:r>
              <a:rPr lang="en-GB" baseline="0" dirty="0" smtClean="0"/>
              <a:t>Increase of 12%</a:t>
            </a:r>
          </a:p>
          <a:p>
            <a:endParaRPr lang="en-GB" baseline="0" dirty="0" smtClean="0"/>
          </a:p>
          <a:p>
            <a:endParaRPr lang="en-GB" dirty="0"/>
          </a:p>
        </p:txBody>
      </p:sp>
    </p:spTree>
    <p:extLst>
      <p:ext uri="{BB962C8B-B14F-4D97-AF65-F5344CB8AC3E}">
        <p14:creationId xmlns:p14="http://schemas.microsoft.com/office/powerpoint/2010/main" val="42650673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normAutofit/>
          </a:bodyPr>
          <a:lstStyle/>
          <a:p>
            <a:r>
              <a:rPr lang="ca-ES" dirty="0" smtClean="0"/>
              <a:t>ESSI</a:t>
            </a:r>
            <a:r>
              <a:rPr lang="ca-ES" baseline="0" dirty="0" smtClean="0"/>
              <a:t> sessions 12 (15 in 2019)</a:t>
            </a:r>
          </a:p>
          <a:p>
            <a:r>
              <a:rPr lang="ca-ES" baseline="0" dirty="0" smtClean="0"/>
              <a:t>Co-organised: 19 (20 in 2019)</a:t>
            </a:r>
          </a:p>
          <a:p>
            <a:endParaRPr lang="ca-ES" baseline="0" dirty="0" smtClean="0"/>
          </a:p>
          <a:p>
            <a:r>
              <a:rPr lang="ca-ES" baseline="0" dirty="0" smtClean="0"/>
              <a:t>ESSI presentations per subprogram group. Figures in brackets = total for subprogram group (both ESSI led and co-organised)</a:t>
            </a:r>
            <a:endParaRPr lang="ca-ES" dirty="0" smtClean="0"/>
          </a:p>
          <a:p>
            <a:endParaRPr lang="ca-ES" dirty="0"/>
          </a:p>
        </p:txBody>
      </p:sp>
      <p:sp>
        <p:nvSpPr>
          <p:cNvPr id="4" name="3 Marcador de número de diapositiva"/>
          <p:cNvSpPr>
            <a:spLocks noGrp="1"/>
          </p:cNvSpPr>
          <p:nvPr>
            <p:ph type="sldNum" sz="quarter" idx="10"/>
          </p:nvPr>
        </p:nvSpPr>
        <p:spPr>
          <a:xfrm>
            <a:off x="3883852" y="8684899"/>
            <a:ext cx="2972547" cy="457639"/>
          </a:xfrm>
          <a:prstGeom prst="rect">
            <a:avLst/>
          </a:prstGeom>
        </p:spPr>
        <p:txBody>
          <a:bodyPr/>
          <a:lstStyle/>
          <a:p>
            <a:fld id="{054479C7-5C26-4E9F-9B82-07DFBA3E8A14}" type="slidenum">
              <a:rPr lang="de-DE" smtClean="0"/>
              <a:pPr/>
              <a:t>10</a:t>
            </a:fld>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09600" y="685800"/>
            <a:ext cx="10972800" cy="1143000"/>
          </a:xfrm>
          <a:prstGeom prst="rect">
            <a:avLst/>
          </a:prstGeom>
        </p:spPr>
        <p:txBody>
          <a:bodyPr anchor="ctr"/>
          <a:lstStyle>
            <a:lvl1pPr>
              <a:defRPr sz="3600">
                <a:solidFill>
                  <a:srgbClr val="0072BC"/>
                </a:solidFill>
              </a:defRPr>
            </a:lvl1pPr>
          </a:lstStyle>
          <a:p>
            <a:r>
              <a:rPr lang="en-GB" noProof="0" smtClean="0"/>
              <a:t>Titelmasterformat durch Klicken bearbeiten</a:t>
            </a:r>
            <a:endParaRPr lang="en-GB" noProof="0"/>
          </a:p>
        </p:txBody>
      </p:sp>
      <p:sp>
        <p:nvSpPr>
          <p:cNvPr id="3" name="Inhaltsplatzhalter 2"/>
          <p:cNvSpPr>
            <a:spLocks noGrp="1"/>
          </p:cNvSpPr>
          <p:nvPr>
            <p:ph idx="1"/>
          </p:nvPr>
        </p:nvSpPr>
        <p:spPr>
          <a:xfrm>
            <a:off x="609600" y="1905000"/>
            <a:ext cx="10972800" cy="4221163"/>
          </a:xfrm>
          <a:prstGeom prst="rect">
            <a:avLst/>
          </a:prstGeom>
        </p:spPr>
        <p:txBody>
          <a:bodyPr>
            <a:normAutofit/>
          </a:bodyPr>
          <a:lstStyle>
            <a:lvl1pPr>
              <a:spcBef>
                <a:spcPts val="900"/>
              </a:spcBef>
              <a:defRPr>
                <a:solidFill>
                  <a:srgbClr val="0072BC"/>
                </a:solidFill>
              </a:defRPr>
            </a:lvl1pPr>
            <a:lvl2pPr>
              <a:spcBef>
                <a:spcPts val="900"/>
              </a:spcBef>
              <a:defRPr>
                <a:solidFill>
                  <a:srgbClr val="0072BC"/>
                </a:solidFill>
              </a:defRPr>
            </a:lvl2pPr>
            <a:lvl3pPr>
              <a:spcBef>
                <a:spcPts val="900"/>
              </a:spcBef>
              <a:defRPr>
                <a:solidFill>
                  <a:srgbClr val="0072BC"/>
                </a:solidFill>
              </a:defRPr>
            </a:lvl3pPr>
            <a:lvl4pPr>
              <a:spcBef>
                <a:spcPts val="900"/>
              </a:spcBef>
              <a:defRPr>
                <a:solidFill>
                  <a:srgbClr val="0072BC"/>
                </a:solidFill>
              </a:defRPr>
            </a:lvl4pPr>
            <a:lvl5pPr>
              <a:spcBef>
                <a:spcPts val="900"/>
              </a:spcBef>
              <a:defRPr>
                <a:solidFill>
                  <a:srgbClr val="0072BC"/>
                </a:solidFill>
              </a:defRPr>
            </a:lvl5pPr>
          </a:lstStyle>
          <a:p>
            <a:pPr lvl="0"/>
            <a:r>
              <a:rPr lang="en-GB" noProof="0" smtClean="0"/>
              <a:t>Textmasterformat bearbeiten</a:t>
            </a:r>
          </a:p>
          <a:p>
            <a:pPr lvl="1"/>
            <a:r>
              <a:rPr lang="en-GB" noProof="0" smtClean="0"/>
              <a:t>Zweite Ebene</a:t>
            </a:r>
          </a:p>
          <a:p>
            <a:pPr lvl="2"/>
            <a:r>
              <a:rPr lang="en-GB" noProof="0" smtClean="0"/>
              <a:t>Dritte Ebene</a:t>
            </a:r>
          </a:p>
          <a:p>
            <a:pPr lvl="3"/>
            <a:r>
              <a:rPr lang="en-GB" noProof="0" smtClean="0"/>
              <a:t>Vierte Ebene</a:t>
            </a:r>
          </a:p>
          <a:p>
            <a:pPr lvl="4"/>
            <a:r>
              <a:rPr lang="en-GB" noProof="0" smtClean="0"/>
              <a:t>Fünfte Ebene</a:t>
            </a:r>
            <a:endParaRPr lang="en-GB" noProof="0"/>
          </a:p>
        </p:txBody>
      </p:sp>
    </p:spTree>
    <p:extLst>
      <p:ext uri="{BB962C8B-B14F-4D97-AF65-F5344CB8AC3E}">
        <p14:creationId xmlns:p14="http://schemas.microsoft.com/office/powerpoint/2010/main" val="4281157971"/>
      </p:ext>
    </p:extLst>
  </p:cSld>
  <p:clrMapOvr>
    <a:masterClrMapping/>
  </p:clrMapOvr>
  <p:transition>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609600" y="762000"/>
            <a:ext cx="10972800" cy="1143000"/>
          </a:xfrm>
          <a:prstGeom prst="rect">
            <a:avLst/>
          </a:prstGeom>
        </p:spPr>
        <p:txBody>
          <a:bodyPr anchor="ctr"/>
          <a:lstStyle>
            <a:lvl1pPr>
              <a:defRPr sz="3600">
                <a:solidFill>
                  <a:srgbClr val="0072BC"/>
                </a:solidFill>
              </a:defRPr>
            </a:lvl1pPr>
          </a:lstStyle>
          <a:p>
            <a:r>
              <a:rPr lang="en-GB" noProof="0" dirty="0" err="1" smtClean="0"/>
              <a:t>Titelmasterformat</a:t>
            </a:r>
            <a:r>
              <a:rPr lang="en-GB" noProof="0" dirty="0" smtClean="0"/>
              <a:t> </a:t>
            </a:r>
            <a:r>
              <a:rPr lang="en-GB" noProof="0" dirty="0" err="1" smtClean="0"/>
              <a:t>durch</a:t>
            </a:r>
            <a:r>
              <a:rPr lang="en-GB" noProof="0" dirty="0" smtClean="0"/>
              <a:t> </a:t>
            </a:r>
            <a:r>
              <a:rPr lang="en-GB" noProof="0" dirty="0" err="1" smtClean="0"/>
              <a:t>Klicken</a:t>
            </a:r>
            <a:r>
              <a:rPr lang="en-GB" noProof="0" dirty="0" smtClean="0"/>
              <a:t> </a:t>
            </a:r>
            <a:r>
              <a:rPr lang="en-GB" noProof="0" dirty="0" err="1" smtClean="0"/>
              <a:t>bearbeiten</a:t>
            </a:r>
            <a:endParaRPr lang="en-GB" noProof="0" dirty="0"/>
          </a:p>
        </p:txBody>
      </p:sp>
      <p:sp>
        <p:nvSpPr>
          <p:cNvPr id="3" name="Inhaltsplatzhalter 2"/>
          <p:cNvSpPr>
            <a:spLocks noGrp="1"/>
          </p:cNvSpPr>
          <p:nvPr>
            <p:ph sz="half" idx="1"/>
          </p:nvPr>
        </p:nvSpPr>
        <p:spPr>
          <a:xfrm>
            <a:off x="609600" y="1905000"/>
            <a:ext cx="5384800" cy="4419600"/>
          </a:xfrm>
          <a:prstGeom prst="rect">
            <a:avLst/>
          </a:prstGeom>
        </p:spPr>
        <p:txBody>
          <a:bodyPr/>
          <a:lstStyle>
            <a:lvl1pPr>
              <a:defRPr sz="2800">
                <a:solidFill>
                  <a:srgbClr val="0072BC"/>
                </a:solidFill>
              </a:defRPr>
            </a:lvl1pPr>
            <a:lvl2pPr>
              <a:defRPr sz="2400">
                <a:solidFill>
                  <a:srgbClr val="0072BC"/>
                </a:solidFill>
              </a:defRPr>
            </a:lvl2pPr>
            <a:lvl3pPr>
              <a:defRPr sz="2000">
                <a:solidFill>
                  <a:srgbClr val="0072BC"/>
                </a:solidFill>
              </a:defRPr>
            </a:lvl3pPr>
            <a:lvl4pPr>
              <a:defRPr sz="1800">
                <a:solidFill>
                  <a:srgbClr val="0072BC"/>
                </a:solidFill>
              </a:defRPr>
            </a:lvl4pPr>
            <a:lvl5pPr>
              <a:defRPr sz="1800">
                <a:solidFill>
                  <a:srgbClr val="0072BC"/>
                </a:solidFill>
              </a:defRPr>
            </a:lvl5pPr>
            <a:lvl6pPr>
              <a:defRPr sz="1800"/>
            </a:lvl6pPr>
            <a:lvl7pPr>
              <a:defRPr sz="1800"/>
            </a:lvl7pPr>
            <a:lvl8pPr>
              <a:defRPr sz="1800"/>
            </a:lvl8pPr>
            <a:lvl9pPr>
              <a:defRPr sz="1800"/>
            </a:lvl9pPr>
          </a:lstStyle>
          <a:p>
            <a:pPr lvl="0"/>
            <a:r>
              <a:rPr lang="en-GB" noProof="0" smtClean="0"/>
              <a:t>Textmasterformat bearbeiten</a:t>
            </a:r>
          </a:p>
          <a:p>
            <a:pPr lvl="1"/>
            <a:r>
              <a:rPr lang="en-GB" noProof="0" smtClean="0"/>
              <a:t>Zweite Ebene</a:t>
            </a:r>
          </a:p>
          <a:p>
            <a:pPr lvl="2"/>
            <a:r>
              <a:rPr lang="en-GB" noProof="0" smtClean="0"/>
              <a:t>Dritte Ebene</a:t>
            </a:r>
          </a:p>
          <a:p>
            <a:pPr lvl="3"/>
            <a:r>
              <a:rPr lang="en-GB" noProof="0" smtClean="0"/>
              <a:t>Vierte Ebene</a:t>
            </a:r>
          </a:p>
          <a:p>
            <a:pPr lvl="4"/>
            <a:r>
              <a:rPr lang="en-GB" noProof="0" smtClean="0"/>
              <a:t>Fünfte Ebene</a:t>
            </a:r>
            <a:endParaRPr lang="en-GB" noProof="0"/>
          </a:p>
        </p:txBody>
      </p:sp>
      <p:sp>
        <p:nvSpPr>
          <p:cNvPr id="4" name="Inhaltsplatzhalter 3"/>
          <p:cNvSpPr>
            <a:spLocks noGrp="1"/>
          </p:cNvSpPr>
          <p:nvPr>
            <p:ph sz="half" idx="2"/>
          </p:nvPr>
        </p:nvSpPr>
        <p:spPr>
          <a:xfrm>
            <a:off x="6197600" y="1905000"/>
            <a:ext cx="5384800" cy="4419600"/>
          </a:xfrm>
          <a:prstGeom prst="rect">
            <a:avLst/>
          </a:prstGeom>
        </p:spPr>
        <p:txBody>
          <a:bodyPr/>
          <a:lstStyle>
            <a:lvl1pPr>
              <a:defRPr sz="2800">
                <a:solidFill>
                  <a:srgbClr val="0072BC"/>
                </a:solidFill>
              </a:defRPr>
            </a:lvl1pPr>
            <a:lvl2pPr>
              <a:defRPr sz="2400">
                <a:solidFill>
                  <a:srgbClr val="0072BC"/>
                </a:solidFill>
              </a:defRPr>
            </a:lvl2pPr>
            <a:lvl3pPr>
              <a:defRPr sz="2000">
                <a:solidFill>
                  <a:srgbClr val="0072BC"/>
                </a:solidFill>
              </a:defRPr>
            </a:lvl3pPr>
            <a:lvl4pPr>
              <a:defRPr sz="1800">
                <a:solidFill>
                  <a:srgbClr val="0072BC"/>
                </a:solidFill>
              </a:defRPr>
            </a:lvl4pPr>
            <a:lvl5pPr>
              <a:defRPr sz="1800">
                <a:solidFill>
                  <a:srgbClr val="0072BC"/>
                </a:solidFill>
              </a:defRPr>
            </a:lvl5pPr>
            <a:lvl6pPr>
              <a:defRPr sz="1800"/>
            </a:lvl6pPr>
            <a:lvl7pPr>
              <a:defRPr sz="1800"/>
            </a:lvl7pPr>
            <a:lvl8pPr>
              <a:defRPr sz="1800"/>
            </a:lvl8pPr>
            <a:lvl9pPr>
              <a:defRPr sz="1800"/>
            </a:lvl9pPr>
          </a:lstStyle>
          <a:p>
            <a:pPr lvl="0"/>
            <a:r>
              <a:rPr lang="en-GB" noProof="0" smtClean="0"/>
              <a:t>Textmasterformat bearbeiten</a:t>
            </a:r>
          </a:p>
          <a:p>
            <a:pPr lvl="1"/>
            <a:r>
              <a:rPr lang="en-GB" noProof="0" smtClean="0"/>
              <a:t>Zweite Ebene</a:t>
            </a:r>
          </a:p>
          <a:p>
            <a:pPr lvl="2"/>
            <a:r>
              <a:rPr lang="en-GB" noProof="0" smtClean="0"/>
              <a:t>Dritte Ebene</a:t>
            </a:r>
          </a:p>
          <a:p>
            <a:pPr lvl="3"/>
            <a:r>
              <a:rPr lang="en-GB" noProof="0" smtClean="0"/>
              <a:t>Vierte Ebene</a:t>
            </a:r>
          </a:p>
          <a:p>
            <a:pPr lvl="4"/>
            <a:r>
              <a:rPr lang="en-GB" noProof="0" smtClean="0"/>
              <a:t>Fünfte Ebene</a:t>
            </a:r>
            <a:endParaRPr lang="en-GB" noProof="0"/>
          </a:p>
        </p:txBody>
      </p:sp>
    </p:spTree>
    <p:extLst>
      <p:ext uri="{BB962C8B-B14F-4D97-AF65-F5344CB8AC3E}">
        <p14:creationId xmlns:p14="http://schemas.microsoft.com/office/powerpoint/2010/main" val="578826383"/>
      </p:ext>
    </p:extLst>
  </p:cSld>
  <p:clrMapOvr>
    <a:masterClrMapping/>
  </p:clrMapOvr>
  <p:transition>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D02D69-FB6C-481F-B237-BDB1C5BAD4AA}" type="datetimeFigureOut">
              <a:rPr lang="en-GB" smtClean="0"/>
              <a:t>07/05/2020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9B03A0C-B660-4573-B200-65ED2F7D614D}" type="slidenum">
              <a:rPr lang="en-GB" smtClean="0"/>
              <a:t>‹#›</a:t>
            </a:fld>
            <a:endParaRPr lang="en-GB"/>
          </a:p>
        </p:txBody>
      </p:sp>
    </p:spTree>
    <p:extLst>
      <p:ext uri="{BB962C8B-B14F-4D97-AF65-F5344CB8AC3E}">
        <p14:creationId xmlns:p14="http://schemas.microsoft.com/office/powerpoint/2010/main" val="17201350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988962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16747987"/>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Default 0">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8629839"/>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5.xml"/><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p:nvPr/>
        </p:nvSpPr>
        <p:spPr>
          <a:xfrm>
            <a:off x="-16035" y="-19527"/>
            <a:ext cx="12224069" cy="6897054"/>
          </a:xfrm>
          <a:prstGeom prst="rect">
            <a:avLst/>
          </a:prstGeom>
          <a:gradFill>
            <a:gsLst>
              <a:gs pos="0">
                <a:srgbClr val="FFFFFF"/>
              </a:gs>
              <a:gs pos="100000">
                <a:srgbClr val="F5F5F5"/>
              </a:gs>
            </a:gsLst>
            <a:path path="circle">
              <a:fillToRect l="37721" t="-19636" r="62278" b="119636"/>
            </a:path>
          </a:gradFill>
          <a:ln w="12700">
            <a:miter lim="400000"/>
          </a:ln>
        </p:spPr>
        <p:txBody>
          <a:bodyPr lIns="0" tIns="0" rIns="0" bIns="0"/>
          <a:lstStyle/>
          <a:p>
            <a:pPr lvl="0"/>
            <a:endParaRPr/>
          </a:p>
        </p:txBody>
      </p:sp>
      <p:pic>
        <p:nvPicPr>
          <p:cNvPr id="3" name="pasted-image.pdf"/>
          <p:cNvPicPr/>
          <p:nvPr/>
        </p:nvPicPr>
        <p:blipFill>
          <a:blip r:embed="rId6" cstate="print">
            <a:extLst/>
          </a:blip>
          <a:stretch>
            <a:fillRect/>
          </a:stretch>
        </p:blipFill>
        <p:spPr>
          <a:xfrm>
            <a:off x="4445" y="0"/>
            <a:ext cx="11611001" cy="6897054"/>
          </a:xfrm>
          <a:prstGeom prst="rect">
            <a:avLst/>
          </a:prstGeom>
          <a:ln w="12700">
            <a:miter lim="400000"/>
          </a:ln>
        </p:spPr>
      </p:pic>
      <p:sp>
        <p:nvSpPr>
          <p:cNvPr id="4" name="Shape 4"/>
          <p:cNvSpPr/>
          <p:nvPr/>
        </p:nvSpPr>
        <p:spPr>
          <a:xfrm>
            <a:off x="4445" y="6680618"/>
            <a:ext cx="12224068" cy="196007"/>
          </a:xfrm>
          <a:prstGeom prst="rect">
            <a:avLst/>
          </a:prstGeom>
          <a:solidFill>
            <a:srgbClr val="FFDC22"/>
          </a:solidFill>
          <a:ln w="12700">
            <a:miter lim="400000"/>
          </a:ln>
        </p:spPr>
        <p:txBody>
          <a:bodyPr lIns="0" tIns="0" rIns="0" bIns="0" anchor="ctr"/>
          <a:lstStyle/>
          <a:p>
            <a:pPr lvl="0">
              <a:defRPr sz="1700">
                <a:solidFill>
                  <a:srgbClr val="29297A"/>
                </a:solidFill>
              </a:defRPr>
            </a:pPr>
            <a:endParaRPr sz="1700"/>
          </a:p>
        </p:txBody>
      </p:sp>
      <p:pic>
        <p:nvPicPr>
          <p:cNvPr id="6" name="Grafik 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31371" y="260648"/>
            <a:ext cx="3864429" cy="8424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8" r:id="rId4"/>
  </p:sldLayoutIdLst>
  <p:transition spd="med"/>
  <p:txStyles>
    <p:titleStyle>
      <a:lvl1pPr algn="ctr">
        <a:defRPr sz="4400">
          <a:latin typeface="Arial"/>
          <a:ea typeface="Arial"/>
          <a:cs typeface="Arial"/>
          <a:sym typeface="Arial"/>
        </a:defRPr>
      </a:lvl1pPr>
      <a:lvl2pPr algn="ctr">
        <a:defRPr sz="4400">
          <a:latin typeface="Arial"/>
          <a:ea typeface="Arial"/>
          <a:cs typeface="Arial"/>
          <a:sym typeface="Arial"/>
        </a:defRPr>
      </a:lvl2pPr>
      <a:lvl3pPr algn="ctr">
        <a:defRPr sz="4400">
          <a:latin typeface="Arial"/>
          <a:ea typeface="Arial"/>
          <a:cs typeface="Arial"/>
          <a:sym typeface="Arial"/>
        </a:defRPr>
      </a:lvl3pPr>
      <a:lvl4pPr algn="ctr">
        <a:defRPr sz="4400">
          <a:latin typeface="Arial"/>
          <a:ea typeface="Arial"/>
          <a:cs typeface="Arial"/>
          <a:sym typeface="Arial"/>
        </a:defRPr>
      </a:lvl4pPr>
      <a:lvl5pPr algn="ctr">
        <a:defRPr sz="4400">
          <a:latin typeface="Arial"/>
          <a:ea typeface="Arial"/>
          <a:cs typeface="Arial"/>
          <a:sym typeface="Arial"/>
        </a:defRPr>
      </a:lvl5pPr>
      <a:lvl6pPr indent="457200" algn="ctr">
        <a:defRPr sz="4400">
          <a:latin typeface="Arial"/>
          <a:ea typeface="Arial"/>
          <a:cs typeface="Arial"/>
          <a:sym typeface="Arial"/>
        </a:defRPr>
      </a:lvl6pPr>
      <a:lvl7pPr indent="914400" algn="ctr">
        <a:defRPr sz="4400">
          <a:latin typeface="Arial"/>
          <a:ea typeface="Arial"/>
          <a:cs typeface="Arial"/>
          <a:sym typeface="Arial"/>
        </a:defRPr>
      </a:lvl7pPr>
      <a:lvl8pPr indent="1371600" algn="ctr">
        <a:defRPr sz="4400">
          <a:latin typeface="Arial"/>
          <a:ea typeface="Arial"/>
          <a:cs typeface="Arial"/>
          <a:sym typeface="Arial"/>
        </a:defRPr>
      </a:lvl8pPr>
      <a:lvl9pPr indent="1828800" algn="ctr">
        <a:defRPr sz="4400">
          <a:latin typeface="Arial"/>
          <a:ea typeface="Arial"/>
          <a:cs typeface="Arial"/>
          <a:sym typeface="Arial"/>
        </a:defRPr>
      </a:lvl9pPr>
    </p:titleStyle>
    <p:bodyStyle>
      <a:lvl1pPr marL="342900" indent="-342900">
        <a:spcBef>
          <a:spcPts val="700"/>
        </a:spcBef>
        <a:buSzPct val="100000"/>
        <a:buChar char="»"/>
        <a:defRPr sz="3200">
          <a:latin typeface="Arial"/>
          <a:ea typeface="Arial"/>
          <a:cs typeface="Arial"/>
          <a:sym typeface="Arial"/>
        </a:defRPr>
      </a:lvl1pPr>
      <a:lvl2pPr marL="783771" indent="-326571">
        <a:spcBef>
          <a:spcPts val="700"/>
        </a:spcBef>
        <a:buSzPct val="100000"/>
        <a:buChar char="–"/>
        <a:defRPr sz="3200">
          <a:latin typeface="Arial"/>
          <a:ea typeface="Arial"/>
          <a:cs typeface="Arial"/>
          <a:sym typeface="Arial"/>
        </a:defRPr>
      </a:lvl2pPr>
      <a:lvl3pPr marL="1219200" indent="-304800">
        <a:spcBef>
          <a:spcPts val="700"/>
        </a:spcBef>
        <a:buSzPct val="100000"/>
        <a:buChar char="•"/>
        <a:defRPr sz="3200">
          <a:latin typeface="Arial"/>
          <a:ea typeface="Arial"/>
          <a:cs typeface="Arial"/>
          <a:sym typeface="Arial"/>
        </a:defRPr>
      </a:lvl3pPr>
      <a:lvl4pPr marL="1737360" indent="-365760">
        <a:spcBef>
          <a:spcPts val="700"/>
        </a:spcBef>
        <a:buSzPct val="100000"/>
        <a:buChar char="–"/>
        <a:defRPr sz="3200">
          <a:latin typeface="Arial"/>
          <a:ea typeface="Arial"/>
          <a:cs typeface="Arial"/>
          <a:sym typeface="Arial"/>
        </a:defRPr>
      </a:lvl4pPr>
      <a:lvl5pPr marL="2235200" indent="-406400">
        <a:spcBef>
          <a:spcPts val="700"/>
        </a:spcBef>
        <a:buSzPct val="100000"/>
        <a:buChar char="»"/>
        <a:defRPr sz="3200">
          <a:latin typeface="Arial"/>
          <a:ea typeface="Arial"/>
          <a:cs typeface="Arial"/>
          <a:sym typeface="Arial"/>
        </a:defRPr>
      </a:lvl5pPr>
      <a:lvl6pPr marL="2692400" indent="-406400">
        <a:spcBef>
          <a:spcPts val="700"/>
        </a:spcBef>
        <a:buSzPct val="100000"/>
        <a:buChar char="•"/>
        <a:defRPr sz="3200">
          <a:latin typeface="Arial"/>
          <a:ea typeface="Arial"/>
          <a:cs typeface="Arial"/>
          <a:sym typeface="Arial"/>
        </a:defRPr>
      </a:lvl6pPr>
      <a:lvl7pPr marL="3149600" indent="-406400">
        <a:spcBef>
          <a:spcPts val="700"/>
        </a:spcBef>
        <a:buSzPct val="100000"/>
        <a:buChar char="•"/>
        <a:defRPr sz="3200">
          <a:latin typeface="Arial"/>
          <a:ea typeface="Arial"/>
          <a:cs typeface="Arial"/>
          <a:sym typeface="Arial"/>
        </a:defRPr>
      </a:lvl7pPr>
      <a:lvl8pPr marL="3606800" indent="-406400">
        <a:spcBef>
          <a:spcPts val="700"/>
        </a:spcBef>
        <a:buSzPct val="100000"/>
        <a:buChar char="•"/>
        <a:defRPr sz="3200">
          <a:latin typeface="Arial"/>
          <a:ea typeface="Arial"/>
          <a:cs typeface="Arial"/>
          <a:sym typeface="Arial"/>
        </a:defRPr>
      </a:lvl8pPr>
      <a:lvl9pPr marL="4064000" indent="-406400">
        <a:spcBef>
          <a:spcPts val="700"/>
        </a:spcBef>
        <a:buSzPct val="100000"/>
        <a:buChar char="•"/>
        <a:defRPr sz="3200">
          <a:latin typeface="Arial"/>
          <a:ea typeface="Arial"/>
          <a:cs typeface="Arial"/>
          <a:sym typeface="Arial"/>
        </a:defRPr>
      </a:lvl9pPr>
    </p:bodyStyle>
    <p:otherStyle>
      <a:lvl1pPr algn="r">
        <a:defRPr sz="1200">
          <a:solidFill>
            <a:schemeClr val="tx1"/>
          </a:solidFill>
          <a:latin typeface="+mn-lt"/>
          <a:ea typeface="+mn-ea"/>
          <a:cs typeface="+mn-cs"/>
          <a:sym typeface="Arial"/>
        </a:defRPr>
      </a:lvl1pPr>
      <a:lvl2pPr indent="457200" algn="r">
        <a:defRPr sz="1200">
          <a:solidFill>
            <a:schemeClr val="tx1"/>
          </a:solidFill>
          <a:latin typeface="+mn-lt"/>
          <a:ea typeface="+mn-ea"/>
          <a:cs typeface="+mn-cs"/>
          <a:sym typeface="Arial"/>
        </a:defRPr>
      </a:lvl2pPr>
      <a:lvl3pPr indent="914400" algn="r">
        <a:defRPr sz="1200">
          <a:solidFill>
            <a:schemeClr val="tx1"/>
          </a:solidFill>
          <a:latin typeface="+mn-lt"/>
          <a:ea typeface="+mn-ea"/>
          <a:cs typeface="+mn-cs"/>
          <a:sym typeface="Arial"/>
        </a:defRPr>
      </a:lvl3pPr>
      <a:lvl4pPr indent="1371600" algn="r">
        <a:defRPr sz="1200">
          <a:solidFill>
            <a:schemeClr val="tx1"/>
          </a:solidFill>
          <a:latin typeface="+mn-lt"/>
          <a:ea typeface="+mn-ea"/>
          <a:cs typeface="+mn-cs"/>
          <a:sym typeface="Arial"/>
        </a:defRPr>
      </a:lvl4pPr>
      <a:lvl5pPr indent="1828800" algn="r">
        <a:defRPr sz="1200">
          <a:solidFill>
            <a:schemeClr val="tx1"/>
          </a:solidFill>
          <a:latin typeface="+mn-lt"/>
          <a:ea typeface="+mn-ea"/>
          <a:cs typeface="+mn-cs"/>
          <a:sym typeface="Arial"/>
        </a:defRPr>
      </a:lvl5pPr>
      <a:lvl6pPr algn="r">
        <a:defRPr sz="1200">
          <a:solidFill>
            <a:schemeClr val="tx1"/>
          </a:solidFill>
          <a:latin typeface="+mn-lt"/>
          <a:ea typeface="+mn-ea"/>
          <a:cs typeface="+mn-cs"/>
          <a:sym typeface="Arial"/>
        </a:defRPr>
      </a:lvl6pPr>
      <a:lvl7pPr algn="r">
        <a:defRPr sz="1200">
          <a:solidFill>
            <a:schemeClr val="tx1"/>
          </a:solidFill>
          <a:latin typeface="+mn-lt"/>
          <a:ea typeface="+mn-ea"/>
          <a:cs typeface="+mn-cs"/>
          <a:sym typeface="Arial"/>
        </a:defRPr>
      </a:lvl7pPr>
      <a:lvl8pPr algn="r">
        <a:defRPr sz="1200">
          <a:solidFill>
            <a:schemeClr val="tx1"/>
          </a:solidFill>
          <a:latin typeface="+mn-lt"/>
          <a:ea typeface="+mn-ea"/>
          <a:cs typeface="+mn-cs"/>
          <a:sym typeface="Arial"/>
        </a:defRPr>
      </a:lvl8pPr>
      <a:lvl9pPr algn="r">
        <a:defRPr sz="1200">
          <a:solidFill>
            <a:schemeClr val="tx1"/>
          </a:solidFill>
          <a:latin typeface="+mn-lt"/>
          <a:ea typeface="+mn-ea"/>
          <a:cs typeface="+mn-cs"/>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p:nvPr/>
        </p:nvSpPr>
        <p:spPr>
          <a:xfrm>
            <a:off x="-12729" y="-20676"/>
            <a:ext cx="12217457" cy="6899351"/>
          </a:xfrm>
          <a:prstGeom prst="rect">
            <a:avLst/>
          </a:prstGeom>
          <a:gradFill>
            <a:gsLst>
              <a:gs pos="0">
                <a:srgbClr val="FFFFFF"/>
              </a:gs>
              <a:gs pos="100000">
                <a:srgbClr val="F5F5F5"/>
              </a:gs>
            </a:gsLst>
            <a:path path="circle">
              <a:fillToRect l="37721" t="-19636" r="62278" b="119636"/>
            </a:path>
          </a:gradFill>
          <a:ln w="12700">
            <a:miter lim="400000"/>
          </a:ln>
        </p:spPr>
        <p:txBody>
          <a:bodyPr lIns="0" tIns="0" rIns="0" bIns="0"/>
          <a:lstStyle/>
          <a:p>
            <a:pPr lvl="0"/>
            <a:endParaRPr sz="1905"/>
          </a:p>
        </p:txBody>
      </p:sp>
      <p:pic>
        <p:nvPicPr>
          <p:cNvPr id="3" name="pasted-image.pdf"/>
          <p:cNvPicPr/>
          <p:nvPr/>
        </p:nvPicPr>
        <p:blipFill>
          <a:blip r:embed="rId3">
            <a:extLst/>
          </a:blip>
          <a:stretch>
            <a:fillRect/>
          </a:stretch>
        </p:blipFill>
        <p:spPr>
          <a:xfrm>
            <a:off x="1513120" y="168058"/>
            <a:ext cx="9999172" cy="7922392"/>
          </a:xfrm>
          <a:prstGeom prst="rect">
            <a:avLst/>
          </a:prstGeom>
          <a:ln w="12700">
            <a:miter lim="400000"/>
          </a:ln>
        </p:spPr>
      </p:pic>
      <p:sp>
        <p:nvSpPr>
          <p:cNvPr id="4" name="Shape 4"/>
          <p:cNvSpPr/>
          <p:nvPr/>
        </p:nvSpPr>
        <p:spPr>
          <a:xfrm>
            <a:off x="-1" y="6688967"/>
            <a:ext cx="12192002" cy="203513"/>
          </a:xfrm>
          <a:prstGeom prst="rect">
            <a:avLst/>
          </a:prstGeom>
          <a:solidFill>
            <a:srgbClr val="FFDC22"/>
          </a:solidFill>
          <a:ln w="12700">
            <a:miter lim="400000"/>
          </a:ln>
        </p:spPr>
        <p:txBody>
          <a:bodyPr lIns="0" tIns="0" rIns="0" bIns="0" anchor="ctr"/>
          <a:lstStyle/>
          <a:p>
            <a:pPr lvl="0">
              <a:defRPr sz="1700">
                <a:solidFill>
                  <a:srgbClr val="29297A"/>
                </a:solidFill>
              </a:defRPr>
            </a:pPr>
            <a:endParaRPr sz="1799"/>
          </a:p>
        </p:txBody>
      </p:sp>
      <p:pic>
        <p:nvPicPr>
          <p:cNvPr id="5" name="pasted-image.pdf"/>
          <p:cNvPicPr/>
          <p:nvPr/>
        </p:nvPicPr>
        <p:blipFill>
          <a:blip r:embed="rId4">
            <a:extLst/>
          </a:blip>
          <a:stretch>
            <a:fillRect/>
          </a:stretch>
        </p:blipFill>
        <p:spPr>
          <a:xfrm>
            <a:off x="379982" y="320968"/>
            <a:ext cx="2100070" cy="919933"/>
          </a:xfrm>
          <a:prstGeom prst="rect">
            <a:avLst/>
          </a:prstGeom>
          <a:ln w="12700">
            <a:miter lim="400000"/>
          </a:ln>
        </p:spPr>
      </p:pic>
    </p:spTree>
    <p:extLst>
      <p:ext uri="{BB962C8B-B14F-4D97-AF65-F5344CB8AC3E}">
        <p14:creationId xmlns:p14="http://schemas.microsoft.com/office/powerpoint/2010/main" val="1843377453"/>
      </p:ext>
    </p:extLst>
  </p:cSld>
  <p:clrMap bg1="lt1" tx1="dk1" bg2="lt2" tx2="dk2" accent1="accent1" accent2="accent2" accent3="accent3" accent4="accent4" accent5="accent5" accent6="accent6" hlink="hlink" folHlink="folHlink"/>
  <p:sldLayoutIdLst>
    <p:sldLayoutId id="2147483654"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a:defRPr sz="4657">
          <a:latin typeface="Arial"/>
          <a:ea typeface="Arial"/>
          <a:cs typeface="Arial"/>
          <a:sym typeface="Arial"/>
        </a:defRPr>
      </a:lvl1pPr>
      <a:lvl2pPr algn="ctr">
        <a:defRPr sz="4657">
          <a:latin typeface="Arial"/>
          <a:ea typeface="Arial"/>
          <a:cs typeface="Arial"/>
          <a:sym typeface="Arial"/>
        </a:defRPr>
      </a:lvl2pPr>
      <a:lvl3pPr algn="ctr">
        <a:defRPr sz="4657">
          <a:latin typeface="Arial"/>
          <a:ea typeface="Arial"/>
          <a:cs typeface="Arial"/>
          <a:sym typeface="Arial"/>
        </a:defRPr>
      </a:lvl3pPr>
      <a:lvl4pPr algn="ctr">
        <a:defRPr sz="4657">
          <a:latin typeface="Arial"/>
          <a:ea typeface="Arial"/>
          <a:cs typeface="Arial"/>
          <a:sym typeface="Arial"/>
        </a:defRPr>
      </a:lvl4pPr>
      <a:lvl5pPr algn="ctr">
        <a:defRPr sz="4657">
          <a:latin typeface="Arial"/>
          <a:ea typeface="Arial"/>
          <a:cs typeface="Arial"/>
          <a:sym typeface="Arial"/>
        </a:defRPr>
      </a:lvl5pPr>
      <a:lvl6pPr indent="483900" algn="ctr">
        <a:defRPr sz="4657">
          <a:latin typeface="Arial"/>
          <a:ea typeface="Arial"/>
          <a:cs typeface="Arial"/>
          <a:sym typeface="Arial"/>
        </a:defRPr>
      </a:lvl6pPr>
      <a:lvl7pPr indent="967801" algn="ctr">
        <a:defRPr sz="4657">
          <a:latin typeface="Arial"/>
          <a:ea typeface="Arial"/>
          <a:cs typeface="Arial"/>
          <a:sym typeface="Arial"/>
        </a:defRPr>
      </a:lvl7pPr>
      <a:lvl8pPr indent="1451701" algn="ctr">
        <a:defRPr sz="4657">
          <a:latin typeface="Arial"/>
          <a:ea typeface="Arial"/>
          <a:cs typeface="Arial"/>
          <a:sym typeface="Arial"/>
        </a:defRPr>
      </a:lvl8pPr>
      <a:lvl9pPr indent="1935602" algn="ctr">
        <a:defRPr sz="4657">
          <a:latin typeface="Arial"/>
          <a:ea typeface="Arial"/>
          <a:cs typeface="Arial"/>
          <a:sym typeface="Arial"/>
        </a:defRPr>
      </a:lvl9pPr>
    </p:titleStyle>
    <p:bodyStyle>
      <a:lvl1pPr marL="362925" indent="-362925">
        <a:spcBef>
          <a:spcPts val="741"/>
        </a:spcBef>
        <a:buSzPct val="100000"/>
        <a:buChar char="»"/>
        <a:defRPr sz="3387">
          <a:latin typeface="Arial"/>
          <a:ea typeface="Arial"/>
          <a:cs typeface="Arial"/>
          <a:sym typeface="Arial"/>
        </a:defRPr>
      </a:lvl1pPr>
      <a:lvl2pPr marL="829543" indent="-345643">
        <a:spcBef>
          <a:spcPts val="741"/>
        </a:spcBef>
        <a:buSzPct val="100000"/>
        <a:buChar char="–"/>
        <a:defRPr sz="3387">
          <a:latin typeface="Arial"/>
          <a:ea typeface="Arial"/>
          <a:cs typeface="Arial"/>
          <a:sym typeface="Arial"/>
        </a:defRPr>
      </a:lvl2pPr>
      <a:lvl3pPr marL="1290401" indent="-322600">
        <a:spcBef>
          <a:spcPts val="741"/>
        </a:spcBef>
        <a:buSzPct val="100000"/>
        <a:buChar char="•"/>
        <a:defRPr sz="3387">
          <a:latin typeface="Arial"/>
          <a:ea typeface="Arial"/>
          <a:cs typeface="Arial"/>
          <a:sym typeface="Arial"/>
        </a:defRPr>
      </a:lvl3pPr>
      <a:lvl4pPr marL="1838822" indent="-387120">
        <a:spcBef>
          <a:spcPts val="741"/>
        </a:spcBef>
        <a:buSzPct val="100000"/>
        <a:buChar char="–"/>
        <a:defRPr sz="3387">
          <a:latin typeface="Arial"/>
          <a:ea typeface="Arial"/>
          <a:cs typeface="Arial"/>
          <a:sym typeface="Arial"/>
        </a:defRPr>
      </a:lvl4pPr>
      <a:lvl5pPr marL="2365736" indent="-430134">
        <a:spcBef>
          <a:spcPts val="741"/>
        </a:spcBef>
        <a:buSzPct val="100000"/>
        <a:buChar char="»"/>
        <a:defRPr sz="3387">
          <a:latin typeface="Arial"/>
          <a:ea typeface="Arial"/>
          <a:cs typeface="Arial"/>
          <a:sym typeface="Arial"/>
        </a:defRPr>
      </a:lvl5pPr>
      <a:lvl6pPr marL="2849636" indent="-430134">
        <a:spcBef>
          <a:spcPts val="741"/>
        </a:spcBef>
        <a:buSzPct val="100000"/>
        <a:buChar char="•"/>
        <a:defRPr sz="3387">
          <a:latin typeface="Arial"/>
          <a:ea typeface="Arial"/>
          <a:cs typeface="Arial"/>
          <a:sym typeface="Arial"/>
        </a:defRPr>
      </a:lvl6pPr>
      <a:lvl7pPr marL="3333537" indent="-430134">
        <a:spcBef>
          <a:spcPts val="741"/>
        </a:spcBef>
        <a:buSzPct val="100000"/>
        <a:buChar char="•"/>
        <a:defRPr sz="3387">
          <a:latin typeface="Arial"/>
          <a:ea typeface="Arial"/>
          <a:cs typeface="Arial"/>
          <a:sym typeface="Arial"/>
        </a:defRPr>
      </a:lvl7pPr>
      <a:lvl8pPr marL="3817437" indent="-430134">
        <a:spcBef>
          <a:spcPts val="741"/>
        </a:spcBef>
        <a:buSzPct val="100000"/>
        <a:buChar char="•"/>
        <a:defRPr sz="3387">
          <a:latin typeface="Arial"/>
          <a:ea typeface="Arial"/>
          <a:cs typeface="Arial"/>
          <a:sym typeface="Arial"/>
        </a:defRPr>
      </a:lvl8pPr>
      <a:lvl9pPr marL="4301338" indent="-430134">
        <a:spcBef>
          <a:spcPts val="741"/>
        </a:spcBef>
        <a:buSzPct val="100000"/>
        <a:buChar char="•"/>
        <a:defRPr sz="3387">
          <a:latin typeface="Arial"/>
          <a:ea typeface="Arial"/>
          <a:cs typeface="Arial"/>
          <a:sym typeface="Arial"/>
        </a:defRPr>
      </a:lvl9pPr>
    </p:bodyStyle>
    <p:otherStyle>
      <a:lvl1pPr algn="r">
        <a:defRPr sz="1270">
          <a:solidFill>
            <a:schemeClr val="tx1"/>
          </a:solidFill>
          <a:latin typeface="+mn-lt"/>
          <a:ea typeface="+mn-ea"/>
          <a:cs typeface="+mn-cs"/>
          <a:sym typeface="Arial"/>
        </a:defRPr>
      </a:lvl1pPr>
      <a:lvl2pPr indent="483900" algn="r">
        <a:defRPr sz="1270">
          <a:solidFill>
            <a:schemeClr val="tx1"/>
          </a:solidFill>
          <a:latin typeface="+mn-lt"/>
          <a:ea typeface="+mn-ea"/>
          <a:cs typeface="+mn-cs"/>
          <a:sym typeface="Arial"/>
        </a:defRPr>
      </a:lvl2pPr>
      <a:lvl3pPr indent="967801" algn="r">
        <a:defRPr sz="1270">
          <a:solidFill>
            <a:schemeClr val="tx1"/>
          </a:solidFill>
          <a:latin typeface="+mn-lt"/>
          <a:ea typeface="+mn-ea"/>
          <a:cs typeface="+mn-cs"/>
          <a:sym typeface="Arial"/>
        </a:defRPr>
      </a:lvl3pPr>
      <a:lvl4pPr indent="1451701" algn="r">
        <a:defRPr sz="1270">
          <a:solidFill>
            <a:schemeClr val="tx1"/>
          </a:solidFill>
          <a:latin typeface="+mn-lt"/>
          <a:ea typeface="+mn-ea"/>
          <a:cs typeface="+mn-cs"/>
          <a:sym typeface="Arial"/>
        </a:defRPr>
      </a:lvl4pPr>
      <a:lvl5pPr indent="1935602" algn="r">
        <a:defRPr sz="1270">
          <a:solidFill>
            <a:schemeClr val="tx1"/>
          </a:solidFill>
          <a:latin typeface="+mn-lt"/>
          <a:ea typeface="+mn-ea"/>
          <a:cs typeface="+mn-cs"/>
          <a:sym typeface="Arial"/>
        </a:defRPr>
      </a:lvl5pPr>
      <a:lvl6pPr algn="r">
        <a:defRPr sz="1270">
          <a:solidFill>
            <a:schemeClr val="tx1"/>
          </a:solidFill>
          <a:latin typeface="+mn-lt"/>
          <a:ea typeface="+mn-ea"/>
          <a:cs typeface="+mn-cs"/>
          <a:sym typeface="Arial"/>
        </a:defRPr>
      </a:lvl6pPr>
      <a:lvl7pPr algn="r">
        <a:defRPr sz="1270">
          <a:solidFill>
            <a:schemeClr val="tx1"/>
          </a:solidFill>
          <a:latin typeface="+mn-lt"/>
          <a:ea typeface="+mn-ea"/>
          <a:cs typeface="+mn-cs"/>
          <a:sym typeface="Arial"/>
        </a:defRPr>
      </a:lvl7pPr>
      <a:lvl8pPr algn="r">
        <a:defRPr sz="1270">
          <a:solidFill>
            <a:schemeClr val="tx1"/>
          </a:solidFill>
          <a:latin typeface="+mn-lt"/>
          <a:ea typeface="+mn-ea"/>
          <a:cs typeface="+mn-cs"/>
          <a:sym typeface="Arial"/>
        </a:defRPr>
      </a:lvl8pPr>
      <a:lvl9pPr algn="r">
        <a:defRPr sz="1270">
          <a:solidFill>
            <a:schemeClr val="tx1"/>
          </a:solidFill>
          <a:latin typeface="+mn-lt"/>
          <a:ea typeface="+mn-ea"/>
          <a:cs typeface="+mn-cs"/>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p:nvPr/>
        </p:nvSpPr>
        <p:spPr>
          <a:xfrm>
            <a:off x="-12730" y="-20677"/>
            <a:ext cx="12217460" cy="6899353"/>
          </a:xfrm>
          <a:prstGeom prst="rect">
            <a:avLst/>
          </a:prstGeom>
          <a:gradFill>
            <a:gsLst>
              <a:gs pos="0">
                <a:srgbClr val="FFFFFF"/>
              </a:gs>
              <a:gs pos="100000">
                <a:srgbClr val="F5F5F5"/>
              </a:gs>
            </a:gsLst>
            <a:path path="circle">
              <a:fillToRect l="37721" t="-19636" r="62278" b="119636"/>
            </a:path>
          </a:gradFill>
          <a:ln w="12700">
            <a:miter lim="400000"/>
          </a:ln>
        </p:spPr>
        <p:txBody>
          <a:bodyPr lIns="48390" tIns="48390" rIns="48390" bIns="48390"/>
          <a:lstStyle/>
          <a:p>
            <a:pPr>
              <a:defRPr>
                <a:latin typeface="Arial"/>
                <a:ea typeface="Arial"/>
                <a:cs typeface="Arial"/>
                <a:sym typeface="Arial"/>
              </a:defRPr>
            </a:pPr>
            <a:endParaRPr sz="1905"/>
          </a:p>
        </p:txBody>
      </p:sp>
      <p:pic>
        <p:nvPicPr>
          <p:cNvPr id="3" name="pasted-image.pdf" descr="pasted-image.pdf"/>
          <p:cNvPicPr>
            <a:picLocks noChangeAspect="1"/>
          </p:cNvPicPr>
          <p:nvPr/>
        </p:nvPicPr>
        <p:blipFill>
          <a:blip r:embed="rId4">
            <a:extLst/>
          </a:blip>
          <a:stretch>
            <a:fillRect/>
          </a:stretch>
        </p:blipFill>
        <p:spPr>
          <a:xfrm>
            <a:off x="1513119" y="168058"/>
            <a:ext cx="9999174" cy="7922392"/>
          </a:xfrm>
          <a:prstGeom prst="rect">
            <a:avLst/>
          </a:prstGeom>
          <a:ln w="12700">
            <a:miter lim="400000"/>
          </a:ln>
        </p:spPr>
      </p:pic>
      <p:sp>
        <p:nvSpPr>
          <p:cNvPr id="4" name="Shape 4"/>
          <p:cNvSpPr/>
          <p:nvPr/>
        </p:nvSpPr>
        <p:spPr>
          <a:xfrm>
            <a:off x="-2" y="6688966"/>
            <a:ext cx="12192004" cy="203514"/>
          </a:xfrm>
          <a:prstGeom prst="rect">
            <a:avLst/>
          </a:prstGeom>
          <a:solidFill>
            <a:srgbClr val="FFDC22"/>
          </a:solidFill>
          <a:ln w="12700">
            <a:miter lim="400000"/>
          </a:ln>
        </p:spPr>
        <p:txBody>
          <a:bodyPr lIns="48390" tIns="48390" rIns="48390" bIns="48390" anchor="ctr"/>
          <a:lstStyle/>
          <a:p>
            <a:pPr>
              <a:defRPr sz="1700">
                <a:solidFill>
                  <a:schemeClr val="accent2">
                    <a:lumOff val="-8000"/>
                  </a:schemeClr>
                </a:solidFill>
                <a:latin typeface="Arial"/>
                <a:ea typeface="Arial"/>
                <a:cs typeface="Arial"/>
                <a:sym typeface="Arial"/>
              </a:defRPr>
            </a:pPr>
            <a:endParaRPr sz="1799"/>
          </a:p>
        </p:txBody>
      </p:sp>
      <p:pic>
        <p:nvPicPr>
          <p:cNvPr id="5" name="pasted-image.pdf" descr="pasted-image.pdf"/>
          <p:cNvPicPr>
            <a:picLocks noChangeAspect="1"/>
          </p:cNvPicPr>
          <p:nvPr/>
        </p:nvPicPr>
        <p:blipFill>
          <a:blip r:embed="rId5">
            <a:extLst/>
          </a:blip>
          <a:stretch>
            <a:fillRect/>
          </a:stretch>
        </p:blipFill>
        <p:spPr>
          <a:xfrm>
            <a:off x="379980" y="320968"/>
            <a:ext cx="2100073" cy="919934"/>
          </a:xfrm>
          <a:prstGeom prst="rect">
            <a:avLst/>
          </a:prstGeom>
          <a:ln w="12700">
            <a:miter lim="400000"/>
          </a:ln>
        </p:spPr>
      </p:pic>
      <p:sp>
        <p:nvSpPr>
          <p:cNvPr id="6" name="Title Text"/>
          <p:cNvSpPr txBox="1">
            <a:spLocks noGrp="1"/>
          </p:cNvSpPr>
          <p:nvPr>
            <p:ph type="title"/>
          </p:nvPr>
        </p:nvSpPr>
        <p:spPr>
          <a:xfrm>
            <a:off x="1826684" y="769938"/>
            <a:ext cx="9753601" cy="1668463"/>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lstStyle/>
          <a:p>
            <a:r>
              <a:t>Title Text</a:t>
            </a:r>
          </a:p>
        </p:txBody>
      </p:sp>
      <p:sp>
        <p:nvSpPr>
          <p:cNvPr id="7" name="Body Level One…"/>
          <p:cNvSpPr txBox="1">
            <a:spLocks noGrp="1"/>
          </p:cNvSpPr>
          <p:nvPr>
            <p:ph type="body" idx="1"/>
          </p:nvPr>
        </p:nvSpPr>
        <p:spPr>
          <a:xfrm>
            <a:off x="6805083" y="2438400"/>
            <a:ext cx="4775201" cy="4419600"/>
          </a:xfrm>
          <a:prstGeom prst="rect">
            <a:avLst/>
          </a:prstGeom>
          <a:ln w="12700">
            <a:miter lim="400000"/>
          </a:ln>
          <a:extLst>
            <a:ext uri="{C572A759-6A51-4108-AA02-DFA0A04FC94B}">
              <ma14:wrappingTextBoxFlag xmlns="" xmlns:ma14="http://schemas.microsoft.com/office/mac/drawingml/2011/main"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8" name="Slide Number"/>
          <p:cNvSpPr txBox="1">
            <a:spLocks noGrp="1"/>
          </p:cNvSpPr>
          <p:nvPr>
            <p:ph type="sldNum" sz="quarter" idx="2"/>
          </p:nvPr>
        </p:nvSpPr>
        <p:spPr>
          <a:xfrm>
            <a:off x="8444895" y="6212465"/>
            <a:ext cx="292706" cy="287771"/>
          </a:xfrm>
          <a:prstGeom prst="rect">
            <a:avLst/>
          </a:prstGeom>
          <a:ln w="12700">
            <a:miter lim="400000"/>
          </a:ln>
        </p:spPr>
        <p:txBody>
          <a:bodyPr wrap="none" lIns="45719" rIns="45719" anchor="ctr">
            <a:spAutoFit/>
          </a:bodyPr>
          <a:lstStyle>
            <a:lvl1pPr algn="r">
              <a:defRPr sz="127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797995841"/>
      </p:ext>
    </p:extLst>
  </p:cSld>
  <p:clrMap bg1="lt1" tx1="dk1" bg2="lt2" tx2="dk2" accent1="accent1" accent2="accent2" accent3="accent3" accent4="accent4" accent5="accent5" accent6="accent6" hlink="hlink" folHlink="folHlink"/>
  <p:sldLayoutIdLst>
    <p:sldLayoutId id="2147483656" r:id="rId1"/>
    <p:sldLayoutId id="2147483657" r:id="rId2"/>
  </p:sldLayoutIdLst>
  <p:transition spd="med"/>
  <p:txStyles>
    <p:titleStyle>
      <a:lvl1pPr marL="0" marR="0" indent="0" algn="ctr" defTabSz="967801" rtl="0" latinLnBrk="0">
        <a:lnSpc>
          <a:spcPct val="100000"/>
        </a:lnSpc>
        <a:spcBef>
          <a:spcPts val="0"/>
        </a:spcBef>
        <a:spcAft>
          <a:spcPts val="0"/>
        </a:spcAft>
        <a:buClrTx/>
        <a:buSzTx/>
        <a:buFontTx/>
        <a:buNone/>
        <a:tabLst/>
        <a:defRPr sz="4657" b="0" i="0" u="none" strike="noStrike" cap="none" spc="0" baseline="0">
          <a:ln>
            <a:noFill/>
          </a:ln>
          <a:solidFill>
            <a:srgbClr val="000000"/>
          </a:solidFill>
          <a:uFillTx/>
          <a:latin typeface="Arial"/>
          <a:ea typeface="Arial"/>
          <a:cs typeface="Arial"/>
          <a:sym typeface="Arial"/>
        </a:defRPr>
      </a:lvl1pPr>
      <a:lvl2pPr marL="0" marR="0" indent="0" algn="ctr" defTabSz="967801" rtl="0" latinLnBrk="0">
        <a:lnSpc>
          <a:spcPct val="100000"/>
        </a:lnSpc>
        <a:spcBef>
          <a:spcPts val="0"/>
        </a:spcBef>
        <a:spcAft>
          <a:spcPts val="0"/>
        </a:spcAft>
        <a:buClrTx/>
        <a:buSzTx/>
        <a:buFontTx/>
        <a:buNone/>
        <a:tabLst/>
        <a:defRPr sz="4657" b="0" i="0" u="none" strike="noStrike" cap="none" spc="0" baseline="0">
          <a:ln>
            <a:noFill/>
          </a:ln>
          <a:solidFill>
            <a:srgbClr val="000000"/>
          </a:solidFill>
          <a:uFillTx/>
          <a:latin typeface="Arial"/>
          <a:ea typeface="Arial"/>
          <a:cs typeface="Arial"/>
          <a:sym typeface="Arial"/>
        </a:defRPr>
      </a:lvl2pPr>
      <a:lvl3pPr marL="0" marR="0" indent="0" algn="ctr" defTabSz="967801" rtl="0" latinLnBrk="0">
        <a:lnSpc>
          <a:spcPct val="100000"/>
        </a:lnSpc>
        <a:spcBef>
          <a:spcPts val="0"/>
        </a:spcBef>
        <a:spcAft>
          <a:spcPts val="0"/>
        </a:spcAft>
        <a:buClrTx/>
        <a:buSzTx/>
        <a:buFontTx/>
        <a:buNone/>
        <a:tabLst/>
        <a:defRPr sz="4657" b="0" i="0" u="none" strike="noStrike" cap="none" spc="0" baseline="0">
          <a:ln>
            <a:noFill/>
          </a:ln>
          <a:solidFill>
            <a:srgbClr val="000000"/>
          </a:solidFill>
          <a:uFillTx/>
          <a:latin typeface="Arial"/>
          <a:ea typeface="Arial"/>
          <a:cs typeface="Arial"/>
          <a:sym typeface="Arial"/>
        </a:defRPr>
      </a:lvl3pPr>
      <a:lvl4pPr marL="0" marR="0" indent="0" algn="ctr" defTabSz="967801" rtl="0" latinLnBrk="0">
        <a:lnSpc>
          <a:spcPct val="100000"/>
        </a:lnSpc>
        <a:spcBef>
          <a:spcPts val="0"/>
        </a:spcBef>
        <a:spcAft>
          <a:spcPts val="0"/>
        </a:spcAft>
        <a:buClrTx/>
        <a:buSzTx/>
        <a:buFontTx/>
        <a:buNone/>
        <a:tabLst/>
        <a:defRPr sz="4657" b="0" i="0" u="none" strike="noStrike" cap="none" spc="0" baseline="0">
          <a:ln>
            <a:noFill/>
          </a:ln>
          <a:solidFill>
            <a:srgbClr val="000000"/>
          </a:solidFill>
          <a:uFillTx/>
          <a:latin typeface="Arial"/>
          <a:ea typeface="Arial"/>
          <a:cs typeface="Arial"/>
          <a:sym typeface="Arial"/>
        </a:defRPr>
      </a:lvl4pPr>
      <a:lvl5pPr marL="0" marR="0" indent="0" algn="ctr" defTabSz="967801" rtl="0" latinLnBrk="0">
        <a:lnSpc>
          <a:spcPct val="100000"/>
        </a:lnSpc>
        <a:spcBef>
          <a:spcPts val="0"/>
        </a:spcBef>
        <a:spcAft>
          <a:spcPts val="0"/>
        </a:spcAft>
        <a:buClrTx/>
        <a:buSzTx/>
        <a:buFontTx/>
        <a:buNone/>
        <a:tabLst/>
        <a:defRPr sz="4657" b="0" i="0" u="none" strike="noStrike" cap="none" spc="0" baseline="0">
          <a:ln>
            <a:noFill/>
          </a:ln>
          <a:solidFill>
            <a:srgbClr val="000000"/>
          </a:solidFill>
          <a:uFillTx/>
          <a:latin typeface="Arial"/>
          <a:ea typeface="Arial"/>
          <a:cs typeface="Arial"/>
          <a:sym typeface="Arial"/>
        </a:defRPr>
      </a:lvl5pPr>
      <a:lvl6pPr marL="0" marR="0" indent="0" algn="ctr" defTabSz="967801" rtl="0" latinLnBrk="0">
        <a:lnSpc>
          <a:spcPct val="100000"/>
        </a:lnSpc>
        <a:spcBef>
          <a:spcPts val="0"/>
        </a:spcBef>
        <a:spcAft>
          <a:spcPts val="0"/>
        </a:spcAft>
        <a:buClrTx/>
        <a:buSzTx/>
        <a:buFontTx/>
        <a:buNone/>
        <a:tabLst/>
        <a:defRPr sz="4657" b="0" i="0" u="none" strike="noStrike" cap="none" spc="0" baseline="0">
          <a:ln>
            <a:noFill/>
          </a:ln>
          <a:solidFill>
            <a:srgbClr val="000000"/>
          </a:solidFill>
          <a:uFillTx/>
          <a:latin typeface="Arial"/>
          <a:ea typeface="Arial"/>
          <a:cs typeface="Arial"/>
          <a:sym typeface="Arial"/>
        </a:defRPr>
      </a:lvl6pPr>
      <a:lvl7pPr marL="0" marR="0" indent="0" algn="ctr" defTabSz="967801" rtl="0" latinLnBrk="0">
        <a:lnSpc>
          <a:spcPct val="100000"/>
        </a:lnSpc>
        <a:spcBef>
          <a:spcPts val="0"/>
        </a:spcBef>
        <a:spcAft>
          <a:spcPts val="0"/>
        </a:spcAft>
        <a:buClrTx/>
        <a:buSzTx/>
        <a:buFontTx/>
        <a:buNone/>
        <a:tabLst/>
        <a:defRPr sz="4657" b="0" i="0" u="none" strike="noStrike" cap="none" spc="0" baseline="0">
          <a:ln>
            <a:noFill/>
          </a:ln>
          <a:solidFill>
            <a:srgbClr val="000000"/>
          </a:solidFill>
          <a:uFillTx/>
          <a:latin typeface="Arial"/>
          <a:ea typeface="Arial"/>
          <a:cs typeface="Arial"/>
          <a:sym typeface="Arial"/>
        </a:defRPr>
      </a:lvl7pPr>
      <a:lvl8pPr marL="0" marR="0" indent="0" algn="ctr" defTabSz="967801" rtl="0" latinLnBrk="0">
        <a:lnSpc>
          <a:spcPct val="100000"/>
        </a:lnSpc>
        <a:spcBef>
          <a:spcPts val="0"/>
        </a:spcBef>
        <a:spcAft>
          <a:spcPts val="0"/>
        </a:spcAft>
        <a:buClrTx/>
        <a:buSzTx/>
        <a:buFontTx/>
        <a:buNone/>
        <a:tabLst/>
        <a:defRPr sz="4657" b="0" i="0" u="none" strike="noStrike" cap="none" spc="0" baseline="0">
          <a:ln>
            <a:noFill/>
          </a:ln>
          <a:solidFill>
            <a:srgbClr val="000000"/>
          </a:solidFill>
          <a:uFillTx/>
          <a:latin typeface="Arial"/>
          <a:ea typeface="Arial"/>
          <a:cs typeface="Arial"/>
          <a:sym typeface="Arial"/>
        </a:defRPr>
      </a:lvl8pPr>
      <a:lvl9pPr marL="0" marR="0" indent="0" algn="ctr" defTabSz="967801" rtl="0" latinLnBrk="0">
        <a:lnSpc>
          <a:spcPct val="100000"/>
        </a:lnSpc>
        <a:spcBef>
          <a:spcPts val="0"/>
        </a:spcBef>
        <a:spcAft>
          <a:spcPts val="0"/>
        </a:spcAft>
        <a:buClrTx/>
        <a:buSzTx/>
        <a:buFontTx/>
        <a:buNone/>
        <a:tabLst/>
        <a:defRPr sz="4657" b="0" i="0" u="none" strike="noStrike" cap="none" spc="0" baseline="0">
          <a:ln>
            <a:noFill/>
          </a:ln>
          <a:solidFill>
            <a:srgbClr val="000000"/>
          </a:solidFill>
          <a:uFillTx/>
          <a:latin typeface="Arial"/>
          <a:ea typeface="Arial"/>
          <a:cs typeface="Arial"/>
          <a:sym typeface="Arial"/>
        </a:defRPr>
      </a:lvl9pPr>
    </p:titleStyle>
    <p:bodyStyle>
      <a:lvl1pPr marL="362925" marR="0" indent="-362925" algn="l" defTabSz="967801" rtl="0" latinLnBrk="0">
        <a:lnSpc>
          <a:spcPct val="100000"/>
        </a:lnSpc>
        <a:spcBef>
          <a:spcPts val="741"/>
        </a:spcBef>
        <a:spcAft>
          <a:spcPts val="0"/>
        </a:spcAft>
        <a:buClrTx/>
        <a:buSzPct val="100000"/>
        <a:buFontTx/>
        <a:buChar char="»"/>
        <a:tabLst/>
        <a:defRPr sz="3387" b="0" i="0" u="none" strike="noStrike" cap="none" spc="0" baseline="0">
          <a:ln>
            <a:noFill/>
          </a:ln>
          <a:solidFill>
            <a:srgbClr val="000000"/>
          </a:solidFill>
          <a:uFillTx/>
          <a:latin typeface="Arial"/>
          <a:ea typeface="Arial"/>
          <a:cs typeface="Arial"/>
          <a:sym typeface="Arial"/>
        </a:defRPr>
      </a:lvl1pPr>
      <a:lvl2pPr marL="829543" marR="0" indent="-345643" algn="l" defTabSz="967801" rtl="0" latinLnBrk="0">
        <a:lnSpc>
          <a:spcPct val="100000"/>
        </a:lnSpc>
        <a:spcBef>
          <a:spcPts val="741"/>
        </a:spcBef>
        <a:spcAft>
          <a:spcPts val="0"/>
        </a:spcAft>
        <a:buClrTx/>
        <a:buSzPct val="100000"/>
        <a:buFontTx/>
        <a:buChar char="–"/>
        <a:tabLst/>
        <a:defRPr sz="3387" b="0" i="0" u="none" strike="noStrike" cap="none" spc="0" baseline="0">
          <a:ln>
            <a:noFill/>
          </a:ln>
          <a:solidFill>
            <a:srgbClr val="000000"/>
          </a:solidFill>
          <a:uFillTx/>
          <a:latin typeface="Arial"/>
          <a:ea typeface="Arial"/>
          <a:cs typeface="Arial"/>
          <a:sym typeface="Arial"/>
        </a:defRPr>
      </a:lvl2pPr>
      <a:lvl3pPr marL="1290401" marR="0" indent="-322600" algn="l" defTabSz="967801" rtl="0" latinLnBrk="0">
        <a:lnSpc>
          <a:spcPct val="100000"/>
        </a:lnSpc>
        <a:spcBef>
          <a:spcPts val="741"/>
        </a:spcBef>
        <a:spcAft>
          <a:spcPts val="0"/>
        </a:spcAft>
        <a:buClrTx/>
        <a:buSzPct val="100000"/>
        <a:buFontTx/>
        <a:buChar char="•"/>
        <a:tabLst/>
        <a:defRPr sz="3387" b="0" i="0" u="none" strike="noStrike" cap="none" spc="0" baseline="0">
          <a:ln>
            <a:noFill/>
          </a:ln>
          <a:solidFill>
            <a:srgbClr val="000000"/>
          </a:solidFill>
          <a:uFillTx/>
          <a:latin typeface="Arial"/>
          <a:ea typeface="Arial"/>
          <a:cs typeface="Arial"/>
          <a:sym typeface="Arial"/>
        </a:defRPr>
      </a:lvl3pPr>
      <a:lvl4pPr marL="1838822" marR="0" indent="-387120" algn="l" defTabSz="967801" rtl="0" latinLnBrk="0">
        <a:lnSpc>
          <a:spcPct val="100000"/>
        </a:lnSpc>
        <a:spcBef>
          <a:spcPts val="741"/>
        </a:spcBef>
        <a:spcAft>
          <a:spcPts val="0"/>
        </a:spcAft>
        <a:buClrTx/>
        <a:buSzPct val="100000"/>
        <a:buFontTx/>
        <a:buChar char="–"/>
        <a:tabLst/>
        <a:defRPr sz="3387" b="0" i="0" u="none" strike="noStrike" cap="none" spc="0" baseline="0">
          <a:ln>
            <a:noFill/>
          </a:ln>
          <a:solidFill>
            <a:srgbClr val="000000"/>
          </a:solidFill>
          <a:uFillTx/>
          <a:latin typeface="Arial"/>
          <a:ea typeface="Arial"/>
          <a:cs typeface="Arial"/>
          <a:sym typeface="Arial"/>
        </a:defRPr>
      </a:lvl4pPr>
      <a:lvl5pPr marL="2365736" marR="0" indent="-430134" algn="l" defTabSz="967801" rtl="0" latinLnBrk="0">
        <a:lnSpc>
          <a:spcPct val="100000"/>
        </a:lnSpc>
        <a:spcBef>
          <a:spcPts val="741"/>
        </a:spcBef>
        <a:spcAft>
          <a:spcPts val="0"/>
        </a:spcAft>
        <a:buClrTx/>
        <a:buSzPct val="100000"/>
        <a:buFontTx/>
        <a:buChar char="»"/>
        <a:tabLst/>
        <a:defRPr sz="3387" b="0" i="0" u="none" strike="noStrike" cap="none" spc="0" baseline="0">
          <a:ln>
            <a:noFill/>
          </a:ln>
          <a:solidFill>
            <a:srgbClr val="000000"/>
          </a:solidFill>
          <a:uFillTx/>
          <a:latin typeface="Arial"/>
          <a:ea typeface="Arial"/>
          <a:cs typeface="Arial"/>
          <a:sym typeface="Arial"/>
        </a:defRPr>
      </a:lvl5pPr>
      <a:lvl6pPr marL="2849636" marR="0" indent="-430134" algn="l" defTabSz="967801" rtl="0" latinLnBrk="0">
        <a:lnSpc>
          <a:spcPct val="100000"/>
        </a:lnSpc>
        <a:spcBef>
          <a:spcPts val="741"/>
        </a:spcBef>
        <a:spcAft>
          <a:spcPts val="0"/>
        </a:spcAft>
        <a:buClrTx/>
        <a:buSzPct val="100000"/>
        <a:buFontTx/>
        <a:buChar char="•"/>
        <a:tabLst/>
        <a:defRPr sz="3387" b="0" i="0" u="none" strike="noStrike" cap="none" spc="0" baseline="0">
          <a:ln>
            <a:noFill/>
          </a:ln>
          <a:solidFill>
            <a:srgbClr val="000000"/>
          </a:solidFill>
          <a:uFillTx/>
          <a:latin typeface="Arial"/>
          <a:ea typeface="Arial"/>
          <a:cs typeface="Arial"/>
          <a:sym typeface="Arial"/>
        </a:defRPr>
      </a:lvl6pPr>
      <a:lvl7pPr marL="3333537" marR="0" indent="-430134" algn="l" defTabSz="967801" rtl="0" latinLnBrk="0">
        <a:lnSpc>
          <a:spcPct val="100000"/>
        </a:lnSpc>
        <a:spcBef>
          <a:spcPts val="741"/>
        </a:spcBef>
        <a:spcAft>
          <a:spcPts val="0"/>
        </a:spcAft>
        <a:buClrTx/>
        <a:buSzPct val="100000"/>
        <a:buFontTx/>
        <a:buChar char="•"/>
        <a:tabLst/>
        <a:defRPr sz="3387" b="0" i="0" u="none" strike="noStrike" cap="none" spc="0" baseline="0">
          <a:ln>
            <a:noFill/>
          </a:ln>
          <a:solidFill>
            <a:srgbClr val="000000"/>
          </a:solidFill>
          <a:uFillTx/>
          <a:latin typeface="Arial"/>
          <a:ea typeface="Arial"/>
          <a:cs typeface="Arial"/>
          <a:sym typeface="Arial"/>
        </a:defRPr>
      </a:lvl7pPr>
      <a:lvl8pPr marL="3817437" marR="0" indent="-430134" algn="l" defTabSz="967801" rtl="0" latinLnBrk="0">
        <a:lnSpc>
          <a:spcPct val="100000"/>
        </a:lnSpc>
        <a:spcBef>
          <a:spcPts val="741"/>
        </a:spcBef>
        <a:spcAft>
          <a:spcPts val="0"/>
        </a:spcAft>
        <a:buClrTx/>
        <a:buSzPct val="100000"/>
        <a:buFontTx/>
        <a:buChar char="•"/>
        <a:tabLst/>
        <a:defRPr sz="3387" b="0" i="0" u="none" strike="noStrike" cap="none" spc="0" baseline="0">
          <a:ln>
            <a:noFill/>
          </a:ln>
          <a:solidFill>
            <a:srgbClr val="000000"/>
          </a:solidFill>
          <a:uFillTx/>
          <a:latin typeface="Arial"/>
          <a:ea typeface="Arial"/>
          <a:cs typeface="Arial"/>
          <a:sym typeface="Arial"/>
        </a:defRPr>
      </a:lvl8pPr>
      <a:lvl9pPr marL="4301338" marR="0" indent="-430134" algn="l" defTabSz="967801" rtl="0" latinLnBrk="0">
        <a:lnSpc>
          <a:spcPct val="100000"/>
        </a:lnSpc>
        <a:spcBef>
          <a:spcPts val="741"/>
        </a:spcBef>
        <a:spcAft>
          <a:spcPts val="0"/>
        </a:spcAft>
        <a:buClrTx/>
        <a:buSzPct val="100000"/>
        <a:buFontTx/>
        <a:buChar char="•"/>
        <a:tabLst/>
        <a:defRPr sz="3387" b="0" i="0" u="none" strike="noStrike" cap="none" spc="0" baseline="0">
          <a:ln>
            <a:noFill/>
          </a:ln>
          <a:solidFill>
            <a:srgbClr val="000000"/>
          </a:solidFill>
          <a:uFillTx/>
          <a:latin typeface="Arial"/>
          <a:ea typeface="Arial"/>
          <a:cs typeface="Arial"/>
          <a:sym typeface="Arial"/>
        </a:defRPr>
      </a:lvl9pPr>
    </p:bodyStyle>
    <p:otherStyle>
      <a:lvl1pPr marL="0" marR="0" indent="0" algn="r" defTabSz="967801" rtl="0" latinLnBrk="0">
        <a:lnSpc>
          <a:spcPct val="100000"/>
        </a:lnSpc>
        <a:spcBef>
          <a:spcPts val="0"/>
        </a:spcBef>
        <a:spcAft>
          <a:spcPts val="0"/>
        </a:spcAft>
        <a:buClrTx/>
        <a:buSzTx/>
        <a:buFontTx/>
        <a:buNone/>
        <a:tabLst/>
        <a:defRPr sz="1270" b="0" i="0" u="none" strike="noStrike" cap="none" spc="0" baseline="0">
          <a:ln>
            <a:noFill/>
          </a:ln>
          <a:solidFill>
            <a:schemeClr val="tx1"/>
          </a:solidFill>
          <a:uFillTx/>
          <a:latin typeface="+mn-lt"/>
          <a:ea typeface="+mn-ea"/>
          <a:cs typeface="+mn-cs"/>
          <a:sym typeface="Arial"/>
        </a:defRPr>
      </a:lvl1pPr>
      <a:lvl2pPr marL="0" marR="0" indent="0" algn="r" defTabSz="967801" rtl="0" latinLnBrk="0">
        <a:lnSpc>
          <a:spcPct val="100000"/>
        </a:lnSpc>
        <a:spcBef>
          <a:spcPts val="0"/>
        </a:spcBef>
        <a:spcAft>
          <a:spcPts val="0"/>
        </a:spcAft>
        <a:buClrTx/>
        <a:buSzTx/>
        <a:buFontTx/>
        <a:buNone/>
        <a:tabLst/>
        <a:defRPr sz="1270" b="0" i="0" u="none" strike="noStrike" cap="none" spc="0" baseline="0">
          <a:ln>
            <a:noFill/>
          </a:ln>
          <a:solidFill>
            <a:schemeClr val="tx1"/>
          </a:solidFill>
          <a:uFillTx/>
          <a:latin typeface="+mn-lt"/>
          <a:ea typeface="+mn-ea"/>
          <a:cs typeface="+mn-cs"/>
          <a:sym typeface="Arial"/>
        </a:defRPr>
      </a:lvl2pPr>
      <a:lvl3pPr marL="0" marR="0" indent="0" algn="r" defTabSz="967801" rtl="0" latinLnBrk="0">
        <a:lnSpc>
          <a:spcPct val="100000"/>
        </a:lnSpc>
        <a:spcBef>
          <a:spcPts val="0"/>
        </a:spcBef>
        <a:spcAft>
          <a:spcPts val="0"/>
        </a:spcAft>
        <a:buClrTx/>
        <a:buSzTx/>
        <a:buFontTx/>
        <a:buNone/>
        <a:tabLst/>
        <a:defRPr sz="1270" b="0" i="0" u="none" strike="noStrike" cap="none" spc="0" baseline="0">
          <a:ln>
            <a:noFill/>
          </a:ln>
          <a:solidFill>
            <a:schemeClr val="tx1"/>
          </a:solidFill>
          <a:uFillTx/>
          <a:latin typeface="+mn-lt"/>
          <a:ea typeface="+mn-ea"/>
          <a:cs typeface="+mn-cs"/>
          <a:sym typeface="Arial"/>
        </a:defRPr>
      </a:lvl3pPr>
      <a:lvl4pPr marL="0" marR="0" indent="0" algn="r" defTabSz="967801" rtl="0" latinLnBrk="0">
        <a:lnSpc>
          <a:spcPct val="100000"/>
        </a:lnSpc>
        <a:spcBef>
          <a:spcPts val="0"/>
        </a:spcBef>
        <a:spcAft>
          <a:spcPts val="0"/>
        </a:spcAft>
        <a:buClrTx/>
        <a:buSzTx/>
        <a:buFontTx/>
        <a:buNone/>
        <a:tabLst/>
        <a:defRPr sz="1270" b="0" i="0" u="none" strike="noStrike" cap="none" spc="0" baseline="0">
          <a:ln>
            <a:noFill/>
          </a:ln>
          <a:solidFill>
            <a:schemeClr val="tx1"/>
          </a:solidFill>
          <a:uFillTx/>
          <a:latin typeface="+mn-lt"/>
          <a:ea typeface="+mn-ea"/>
          <a:cs typeface="+mn-cs"/>
          <a:sym typeface="Arial"/>
        </a:defRPr>
      </a:lvl4pPr>
      <a:lvl5pPr marL="0" marR="0" indent="0" algn="r" defTabSz="967801" rtl="0" latinLnBrk="0">
        <a:lnSpc>
          <a:spcPct val="100000"/>
        </a:lnSpc>
        <a:spcBef>
          <a:spcPts val="0"/>
        </a:spcBef>
        <a:spcAft>
          <a:spcPts val="0"/>
        </a:spcAft>
        <a:buClrTx/>
        <a:buSzTx/>
        <a:buFontTx/>
        <a:buNone/>
        <a:tabLst/>
        <a:defRPr sz="1270" b="0" i="0" u="none" strike="noStrike" cap="none" spc="0" baseline="0">
          <a:ln>
            <a:noFill/>
          </a:ln>
          <a:solidFill>
            <a:schemeClr val="tx1"/>
          </a:solidFill>
          <a:uFillTx/>
          <a:latin typeface="+mn-lt"/>
          <a:ea typeface="+mn-ea"/>
          <a:cs typeface="+mn-cs"/>
          <a:sym typeface="Arial"/>
        </a:defRPr>
      </a:lvl5pPr>
      <a:lvl6pPr marL="0" marR="0" indent="0" algn="r" defTabSz="967801" rtl="0" latinLnBrk="0">
        <a:lnSpc>
          <a:spcPct val="100000"/>
        </a:lnSpc>
        <a:spcBef>
          <a:spcPts val="0"/>
        </a:spcBef>
        <a:spcAft>
          <a:spcPts val="0"/>
        </a:spcAft>
        <a:buClrTx/>
        <a:buSzTx/>
        <a:buFontTx/>
        <a:buNone/>
        <a:tabLst/>
        <a:defRPr sz="1270" b="0" i="0" u="none" strike="noStrike" cap="none" spc="0" baseline="0">
          <a:ln>
            <a:noFill/>
          </a:ln>
          <a:solidFill>
            <a:schemeClr val="tx1"/>
          </a:solidFill>
          <a:uFillTx/>
          <a:latin typeface="+mn-lt"/>
          <a:ea typeface="+mn-ea"/>
          <a:cs typeface="+mn-cs"/>
          <a:sym typeface="Arial"/>
        </a:defRPr>
      </a:lvl6pPr>
      <a:lvl7pPr marL="0" marR="0" indent="0" algn="r" defTabSz="967801" rtl="0" latinLnBrk="0">
        <a:lnSpc>
          <a:spcPct val="100000"/>
        </a:lnSpc>
        <a:spcBef>
          <a:spcPts val="0"/>
        </a:spcBef>
        <a:spcAft>
          <a:spcPts val="0"/>
        </a:spcAft>
        <a:buClrTx/>
        <a:buSzTx/>
        <a:buFontTx/>
        <a:buNone/>
        <a:tabLst/>
        <a:defRPr sz="1270" b="0" i="0" u="none" strike="noStrike" cap="none" spc="0" baseline="0">
          <a:ln>
            <a:noFill/>
          </a:ln>
          <a:solidFill>
            <a:schemeClr val="tx1"/>
          </a:solidFill>
          <a:uFillTx/>
          <a:latin typeface="+mn-lt"/>
          <a:ea typeface="+mn-ea"/>
          <a:cs typeface="+mn-cs"/>
          <a:sym typeface="Arial"/>
        </a:defRPr>
      </a:lvl7pPr>
      <a:lvl8pPr marL="0" marR="0" indent="0" algn="r" defTabSz="967801" rtl="0" latinLnBrk="0">
        <a:lnSpc>
          <a:spcPct val="100000"/>
        </a:lnSpc>
        <a:spcBef>
          <a:spcPts val="0"/>
        </a:spcBef>
        <a:spcAft>
          <a:spcPts val="0"/>
        </a:spcAft>
        <a:buClrTx/>
        <a:buSzTx/>
        <a:buFontTx/>
        <a:buNone/>
        <a:tabLst/>
        <a:defRPr sz="1270" b="0" i="0" u="none" strike="noStrike" cap="none" spc="0" baseline="0">
          <a:ln>
            <a:noFill/>
          </a:ln>
          <a:solidFill>
            <a:schemeClr val="tx1"/>
          </a:solidFill>
          <a:uFillTx/>
          <a:latin typeface="+mn-lt"/>
          <a:ea typeface="+mn-ea"/>
          <a:cs typeface="+mn-cs"/>
          <a:sym typeface="Arial"/>
        </a:defRPr>
      </a:lvl8pPr>
      <a:lvl9pPr marL="0" marR="0" indent="0" algn="r" defTabSz="967801" rtl="0" latinLnBrk="0">
        <a:lnSpc>
          <a:spcPct val="100000"/>
        </a:lnSpc>
        <a:spcBef>
          <a:spcPts val="0"/>
        </a:spcBef>
        <a:spcAft>
          <a:spcPts val="0"/>
        </a:spcAft>
        <a:buClrTx/>
        <a:buSzTx/>
        <a:buFontTx/>
        <a:buNone/>
        <a:tabLst/>
        <a:defRPr sz="1270" b="0" i="0" u="none" strike="noStrike" cap="none" spc="0" baseline="0">
          <a:ln>
            <a:noFill/>
          </a:ln>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hyperlink" Target="http://www.liberascienza.it/"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hyperlink" Target="http://www.liberascienza.it/"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7.png"/><Relationship Id="rId3" Type="http://schemas.openxmlformats.org/officeDocument/2006/relationships/hyperlink" Target="https://www.egu.eu/awards-medals/ian-mcharg/2012/peter-fox/" TargetMode="External"/><Relationship Id="rId7" Type="http://schemas.openxmlformats.org/officeDocument/2006/relationships/image" Target="../media/image22.png"/><Relationship Id="rId12"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21.jpeg"/><Relationship Id="rId11" Type="http://schemas.openxmlformats.org/officeDocument/2006/relationships/image" Target="../media/image25.jpeg"/><Relationship Id="rId5" Type="http://schemas.openxmlformats.org/officeDocument/2006/relationships/hyperlink" Target="https://www.egu.eu/awards-medals/ian-mcharg/2011/monique-petitdidier/" TargetMode="External"/><Relationship Id="rId10" Type="http://schemas.openxmlformats.org/officeDocument/2006/relationships/hyperlink" Target="https://www.egu.eu/awards-medals/ian-mcharg/2013/alessandro-annoni/" TargetMode="External"/><Relationship Id="rId4" Type="http://schemas.openxmlformats.org/officeDocument/2006/relationships/image" Target="../media/image20.jpeg"/><Relationship Id="rId9" Type="http://schemas.openxmlformats.org/officeDocument/2006/relationships/image" Target="../media/image24.png"/></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4.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hyperlink" Target="https://www.egu.eu/about/code-of-conduct/"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1" name="Shape 11"/>
          <p:cNvSpPr/>
          <p:nvPr/>
        </p:nvSpPr>
        <p:spPr>
          <a:xfrm>
            <a:off x="2514600" y="1201420"/>
            <a:ext cx="7162800" cy="1846659"/>
          </a:xfrm>
          <a:prstGeom prst="rect">
            <a:avLst/>
          </a:prstGeom>
          <a:ln w="12700">
            <a:miter lim="400000"/>
          </a:ln>
          <a:effectLst>
            <a:outerShdw blurRad="38100" dist="20000" dir="4072822" rotWithShape="0">
              <a:srgbClr val="000000">
                <a:alpha val="38000"/>
              </a:srgbClr>
            </a:outerShdw>
          </a:effectLst>
          <a:extLst>
            <a:ext uri="{C572A759-6A51-4108-AA02-DFA0A04FC94B}">
              <ma14:wrappingTextBoxFlag xmlns="" xmlns:ma14="http://schemas.microsoft.com/office/mac/drawingml/2011/main" val="1"/>
            </a:ext>
          </a:extLst>
        </p:spPr>
        <p:txBody>
          <a:bodyPr lIns="0" tIns="0" rIns="0" bIns="0">
            <a:spAutoFit/>
          </a:bodyPr>
          <a:lstStyle/>
          <a:p>
            <a:pPr algn="ctr">
              <a:spcBef>
                <a:spcPts val="1600"/>
              </a:spcBef>
              <a:spcAft>
                <a:spcPts val="1200"/>
              </a:spcAft>
            </a:pPr>
            <a:r>
              <a:rPr lang="ca-ES" sz="4800" b="1" dirty="0">
                <a:solidFill>
                  <a:srgbClr val="FFDE02"/>
                </a:solidFill>
                <a:latin typeface="Open Sans"/>
                <a:ea typeface="Open Sans"/>
                <a:cs typeface="Open Sans"/>
                <a:sym typeface="Open Sans"/>
              </a:rPr>
              <a:t>ESSI Division Meeting </a:t>
            </a:r>
            <a:r>
              <a:rPr lang="ca-ES" sz="4400" b="1">
                <a:solidFill>
                  <a:srgbClr val="FFDE02"/>
                </a:solidFill>
                <a:latin typeface="Open Sans"/>
                <a:ea typeface="Open Sans"/>
                <a:cs typeface="Open Sans"/>
                <a:sym typeface="Open Sans"/>
              </a:rPr>
              <a:t/>
            </a:r>
            <a:br>
              <a:rPr lang="ca-ES" sz="4400" b="1">
                <a:solidFill>
                  <a:srgbClr val="FFDE02"/>
                </a:solidFill>
                <a:latin typeface="Open Sans"/>
                <a:ea typeface="Open Sans"/>
                <a:cs typeface="Open Sans"/>
                <a:sym typeface="Open Sans"/>
              </a:rPr>
            </a:br>
            <a:r>
              <a:rPr lang="ca-ES" sz="3600" b="1" smtClean="0">
                <a:solidFill>
                  <a:srgbClr val="FFDE02"/>
                </a:solidFill>
                <a:latin typeface="Open Sans"/>
                <a:ea typeface="Open Sans"/>
                <a:cs typeface="Open Sans"/>
                <a:sym typeface="Open Sans"/>
              </a:rPr>
              <a:t>7 </a:t>
            </a:r>
            <a:r>
              <a:rPr lang="ca-ES" sz="3600" b="1" dirty="0" smtClean="0">
                <a:solidFill>
                  <a:srgbClr val="FFDE02"/>
                </a:solidFill>
                <a:latin typeface="Open Sans"/>
                <a:ea typeface="Open Sans"/>
                <a:cs typeface="Open Sans"/>
                <a:sym typeface="Open Sans"/>
              </a:rPr>
              <a:t>May 2020</a:t>
            </a:r>
            <a:r>
              <a:rPr lang="ca-ES" sz="3600" b="1" dirty="0">
                <a:solidFill>
                  <a:srgbClr val="FFDE02"/>
                </a:solidFill>
                <a:latin typeface="Open Sans"/>
                <a:ea typeface="Open Sans"/>
                <a:cs typeface="Open Sans"/>
                <a:sym typeface="Open Sans"/>
              </a:rPr>
              <a:t/>
            </a:r>
            <a:br>
              <a:rPr lang="ca-ES" sz="3600" b="1" dirty="0">
                <a:solidFill>
                  <a:srgbClr val="FFDE02"/>
                </a:solidFill>
                <a:latin typeface="Open Sans"/>
                <a:ea typeface="Open Sans"/>
                <a:cs typeface="Open Sans"/>
                <a:sym typeface="Open Sans"/>
              </a:rPr>
            </a:br>
            <a:r>
              <a:rPr lang="ca-ES" sz="3600" b="1" dirty="0" smtClean="0">
                <a:solidFill>
                  <a:srgbClr val="FFDE02"/>
                </a:solidFill>
                <a:latin typeface="Open Sans"/>
                <a:ea typeface="Open Sans"/>
                <a:cs typeface="Open Sans"/>
                <a:sym typeface="Open Sans"/>
              </a:rPr>
              <a:t>12:45-13:45</a:t>
            </a:r>
            <a:endParaRPr lang="ca-ES" sz="3600" b="1" dirty="0">
              <a:solidFill>
                <a:srgbClr val="FFDE02"/>
              </a:solidFill>
              <a:latin typeface="Open Sans"/>
              <a:ea typeface="Open Sans"/>
              <a:cs typeface="Open Sans"/>
              <a:sym typeface="Open Sans"/>
            </a:endParaRPr>
          </a:p>
        </p:txBody>
      </p:sp>
      <p:sp>
        <p:nvSpPr>
          <p:cNvPr id="12" name="Shape 12"/>
          <p:cNvSpPr/>
          <p:nvPr/>
        </p:nvSpPr>
        <p:spPr>
          <a:xfrm>
            <a:off x="3628945" y="6154420"/>
            <a:ext cx="4934110" cy="36933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spcBef>
                <a:spcPts val="800"/>
              </a:spcBef>
              <a:defRPr sz="1500">
                <a:solidFill>
                  <a:srgbClr val="FFDE02"/>
                </a:solidFill>
                <a:latin typeface="Open Sans"/>
                <a:ea typeface="Open Sans"/>
                <a:cs typeface="Open Sans"/>
                <a:sym typeface="Open Sans"/>
              </a:defRPr>
            </a:lvl1pPr>
          </a:lstStyle>
          <a:p>
            <a:pPr lvl="0">
              <a:defRPr sz="1800">
                <a:solidFill>
                  <a:srgbClr val="000000"/>
                </a:solidFill>
              </a:defRPr>
            </a:pPr>
            <a:r>
              <a:rPr dirty="0"/>
              <a:t>Meetings | Publications | Outreach | www.egu.</a:t>
            </a:r>
            <a:r>
              <a:rPr lang="en-GB" dirty="0" err="1"/>
              <a:t>eu</a:t>
            </a:r>
            <a:endParaRPr dirty="0"/>
          </a:p>
        </p:txBody>
      </p:sp>
      <p:sp>
        <p:nvSpPr>
          <p:cNvPr id="13" name="Shape 13"/>
          <p:cNvSpPr/>
          <p:nvPr/>
        </p:nvSpPr>
        <p:spPr>
          <a:xfrm flipV="1">
            <a:off x="3858316" y="6072406"/>
            <a:ext cx="4464000" cy="1"/>
          </a:xfrm>
          <a:prstGeom prst="line">
            <a:avLst/>
          </a:prstGeom>
          <a:ln w="25400">
            <a:solidFill>
              <a:srgbClr val="FEDE02"/>
            </a:solidFill>
          </a:ln>
        </p:spPr>
        <p:txBody>
          <a:bodyPr lIns="0" tIns="0" rIns="0" bIns="0"/>
          <a:lstStyle/>
          <a:p>
            <a:pPr defTabSz="457200">
              <a:defRPr sz="1200">
                <a:latin typeface="+mj-lt"/>
                <a:ea typeface="+mj-ea"/>
                <a:cs typeface="+mj-cs"/>
                <a:sym typeface="Helvetica"/>
              </a:defRPr>
            </a:pPr>
            <a:endParaRPr sz="1200"/>
          </a:p>
        </p:txBody>
      </p:sp>
      <p:sp>
        <p:nvSpPr>
          <p:cNvPr id="14" name="Shape 14"/>
          <p:cNvSpPr/>
          <p:nvPr/>
        </p:nvSpPr>
        <p:spPr>
          <a:xfrm>
            <a:off x="3066911" y="3750677"/>
            <a:ext cx="6058178" cy="36933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spcBef>
                <a:spcPts val="900"/>
              </a:spcBef>
              <a:defRPr sz="2000">
                <a:solidFill>
                  <a:srgbClr val="FFFFFF"/>
                </a:solidFill>
                <a:latin typeface="Open Sans"/>
                <a:ea typeface="Open Sans"/>
                <a:cs typeface="Open Sans"/>
                <a:sym typeface="Open Sans"/>
              </a:defRPr>
            </a:lvl1pPr>
          </a:lstStyle>
          <a:p>
            <a:pPr lvl="0">
              <a:defRPr sz="1800">
                <a:solidFill>
                  <a:srgbClr val="000000"/>
                </a:solidFill>
              </a:defRPr>
            </a:pPr>
            <a:r>
              <a:rPr lang="ca-ES" dirty="0"/>
              <a:t>Helen Glaves</a:t>
            </a:r>
            <a:endParaRPr dirty="0"/>
          </a:p>
        </p:txBody>
      </p:sp>
      <p:sp>
        <p:nvSpPr>
          <p:cNvPr id="15" name="Shape 15"/>
          <p:cNvSpPr/>
          <p:nvPr/>
        </p:nvSpPr>
        <p:spPr>
          <a:xfrm>
            <a:off x="5693011" y="3569888"/>
            <a:ext cx="805978" cy="1"/>
          </a:xfrm>
          <a:prstGeom prst="line">
            <a:avLst/>
          </a:prstGeom>
          <a:ln w="25400">
            <a:solidFill>
              <a:srgbClr val="FEDE02"/>
            </a:solidFill>
          </a:ln>
        </p:spPr>
        <p:txBody>
          <a:bodyPr lIns="0" tIns="0" rIns="0" bIns="0"/>
          <a:lstStyle/>
          <a:p>
            <a:pPr defTabSz="457200">
              <a:defRPr sz="1200">
                <a:latin typeface="+mj-lt"/>
                <a:ea typeface="+mj-ea"/>
                <a:cs typeface="+mj-cs"/>
                <a:sym typeface="Helvetica"/>
              </a:defRPr>
            </a:pPr>
            <a:endParaRPr sz="1200"/>
          </a:p>
        </p:txBody>
      </p:sp>
      <p:pic>
        <p:nvPicPr>
          <p:cNvPr id="16" name="pasted-image.pdf"/>
          <p:cNvPicPr/>
          <p:nvPr/>
        </p:nvPicPr>
        <p:blipFill>
          <a:blip r:embed="rId4" cstate="print">
            <a:extLst/>
          </a:blip>
          <a:stretch>
            <a:fillRect/>
          </a:stretch>
        </p:blipFill>
        <p:spPr>
          <a:xfrm>
            <a:off x="4830945" y="4697965"/>
            <a:ext cx="2530110" cy="1107906"/>
          </a:xfrm>
          <a:prstGeom prst="rect">
            <a:avLst/>
          </a:prstGeom>
          <a:ln w="12700">
            <a:miter lim="400000"/>
          </a:ln>
        </p:spPr>
      </p:pic>
      <p:sp>
        <p:nvSpPr>
          <p:cNvPr id="17" name="Shape 17"/>
          <p:cNvSpPr/>
          <p:nvPr/>
        </p:nvSpPr>
        <p:spPr>
          <a:xfrm>
            <a:off x="0" y="6523752"/>
            <a:ext cx="12192000" cy="352874"/>
          </a:xfrm>
          <a:prstGeom prst="rect">
            <a:avLst/>
          </a:prstGeom>
          <a:solidFill>
            <a:srgbClr val="FFDC22"/>
          </a:solidFill>
          <a:ln w="12700">
            <a:miter lim="400000"/>
          </a:ln>
        </p:spPr>
        <p:txBody>
          <a:bodyPr lIns="0" tIns="0" rIns="0" bIns="0" anchor="ctr"/>
          <a:lstStyle/>
          <a:p>
            <a:pPr lvl="0">
              <a:defRPr sz="1700">
                <a:solidFill>
                  <a:srgbClr val="29297A"/>
                </a:solidFill>
              </a:defRPr>
            </a:pPr>
            <a:endParaRPr sz="1700"/>
          </a:p>
        </p:txBody>
      </p:sp>
    </p:spTree>
  </p:cSld>
  <p:clrMapOvr>
    <a:masterClrMapping/>
  </p:clrMapOvr>
  <p:transition spd="med" advTm="11451"/>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3352" y="1166927"/>
            <a:ext cx="11017224" cy="533813"/>
          </a:xfrm>
          <a:prstGeom prst="rect">
            <a:avLst/>
          </a:prstGeom>
          <a:solidFill>
            <a:srgbClr val="0070C0"/>
          </a:solidFill>
          <a:ln w="25400" cap="flat">
            <a:solidFill>
              <a:srgbClr val="BBE0E3"/>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Arial"/>
              <a:ea typeface="Arial"/>
              <a:cs typeface="Arial"/>
              <a:sym typeface="Arial"/>
            </a:endParaRPr>
          </a:p>
        </p:txBody>
      </p:sp>
      <p:sp>
        <p:nvSpPr>
          <p:cNvPr id="4" name="3 Título"/>
          <p:cNvSpPr>
            <a:spLocks noGrp="1"/>
          </p:cNvSpPr>
          <p:nvPr>
            <p:ph type="title"/>
          </p:nvPr>
        </p:nvSpPr>
        <p:spPr>
          <a:xfrm>
            <a:off x="6312024" y="332656"/>
            <a:ext cx="5194920" cy="720079"/>
          </a:xfrm>
        </p:spPr>
        <p:txBody>
          <a:bodyPr/>
          <a:lstStyle/>
          <a:p>
            <a:r>
              <a:rPr lang="en-GB" sz="2800" b="1" dirty="0"/>
              <a:t>ESSI </a:t>
            </a:r>
            <a:r>
              <a:rPr lang="en-GB" sz="2800" b="1" dirty="0" smtClean="0"/>
              <a:t>programme in numbers </a:t>
            </a:r>
            <a:br>
              <a:rPr lang="en-GB" sz="2800" b="1" dirty="0" smtClean="0"/>
            </a:br>
            <a:endParaRPr lang="ca-ES" sz="2800" b="1" dirty="0"/>
          </a:p>
        </p:txBody>
      </p:sp>
      <p:sp>
        <p:nvSpPr>
          <p:cNvPr id="5" name="4 Marcador de contenido"/>
          <p:cNvSpPr>
            <a:spLocks noGrp="1"/>
          </p:cNvSpPr>
          <p:nvPr>
            <p:ph idx="1"/>
          </p:nvPr>
        </p:nvSpPr>
        <p:spPr>
          <a:xfrm>
            <a:off x="335360" y="1166995"/>
            <a:ext cx="10945216" cy="5691005"/>
          </a:xfrm>
        </p:spPr>
        <p:txBody>
          <a:bodyPr>
            <a:noAutofit/>
          </a:bodyPr>
          <a:lstStyle/>
          <a:p>
            <a:pPr marL="0" indent="0" algn="l">
              <a:buNone/>
            </a:pPr>
            <a:r>
              <a:rPr lang="en-GB" sz="2000" b="1" dirty="0" smtClean="0">
                <a:solidFill>
                  <a:schemeClr val="bg1"/>
                </a:solidFill>
              </a:rPr>
              <a:t>ESSI sessions: 12 			Co-organised: 19 			Total: 31</a:t>
            </a:r>
          </a:p>
          <a:p>
            <a:pPr marL="0" indent="0" algn="l">
              <a:buNone/>
            </a:pPr>
            <a:endParaRPr lang="en-GB" sz="1100" b="1" dirty="0" smtClean="0"/>
          </a:p>
          <a:p>
            <a:pPr marL="0" indent="0">
              <a:spcBef>
                <a:spcPts val="600"/>
              </a:spcBef>
              <a:buNone/>
            </a:pPr>
            <a:r>
              <a:rPr lang="en-GB" sz="1800" b="1" dirty="0" smtClean="0"/>
              <a:t>ESSI 1: Community-driven challenges and solutions dealing with Informatics</a:t>
            </a:r>
          </a:p>
          <a:p>
            <a:pPr marL="268288" lvl="1" indent="0">
              <a:buNone/>
            </a:pPr>
            <a:r>
              <a:rPr lang="en-GB" sz="1600" dirty="0" smtClean="0"/>
              <a:t>Sessions: 12</a:t>
            </a:r>
            <a:r>
              <a:rPr lang="it-IT" sz="1600" b="1" dirty="0" smtClean="0"/>
              <a:t> 								Displays: 41</a:t>
            </a:r>
            <a:r>
              <a:rPr lang="it-IT" sz="1600" dirty="0" smtClean="0"/>
              <a:t> (245)</a:t>
            </a:r>
            <a:r>
              <a:rPr lang="en-GB" sz="1600" dirty="0" smtClean="0"/>
              <a:t> </a:t>
            </a:r>
            <a:br>
              <a:rPr lang="en-GB" sz="1600" dirty="0" smtClean="0"/>
            </a:br>
            <a:r>
              <a:rPr lang="en-GB" sz="1600" dirty="0" smtClean="0"/>
              <a:t>(3 division-led / 7 co-organised / 2 short courses)       </a:t>
            </a:r>
            <a:r>
              <a:rPr lang="en-GB" sz="1900" dirty="0" smtClean="0"/>
              <a:t>		</a:t>
            </a:r>
            <a:br>
              <a:rPr lang="en-GB" sz="1900" dirty="0" smtClean="0"/>
            </a:br>
            <a:r>
              <a:rPr lang="en-GB" sz="1900" dirty="0" smtClean="0"/>
              <a:t>		</a:t>
            </a:r>
          </a:p>
          <a:p>
            <a:pPr marL="0" indent="-172583">
              <a:spcBef>
                <a:spcPts val="600"/>
              </a:spcBef>
              <a:buNone/>
            </a:pPr>
            <a:r>
              <a:rPr lang="en-GB" sz="1800" b="1" dirty="0" smtClean="0"/>
              <a:t>ESSI 2: </a:t>
            </a:r>
            <a:r>
              <a:rPr lang="en-US" sz="1800" b="1" dirty="0" smtClean="0"/>
              <a:t>Infrastructures across the Earth and Space Sciences</a:t>
            </a:r>
            <a:endParaRPr lang="en-GB" sz="1800" b="1" dirty="0" smtClean="0"/>
          </a:p>
          <a:p>
            <a:pPr marL="268288" lvl="1" indent="0">
              <a:spcBef>
                <a:spcPts val="1200"/>
              </a:spcBef>
              <a:buNone/>
            </a:pPr>
            <a:r>
              <a:rPr lang="en-GB" sz="1600" dirty="0" smtClean="0"/>
              <a:t>Sessions: 17								</a:t>
            </a:r>
            <a:r>
              <a:rPr lang="en-GB" sz="1600" b="1" dirty="0" smtClean="0"/>
              <a:t>Displays: 86 </a:t>
            </a:r>
            <a:r>
              <a:rPr lang="en-GB" sz="1600" dirty="0" smtClean="0"/>
              <a:t>(358)</a:t>
            </a:r>
            <a:br>
              <a:rPr lang="en-GB" sz="1600" dirty="0" smtClean="0"/>
            </a:br>
            <a:r>
              <a:rPr lang="en-GB" sz="1600" dirty="0" smtClean="0"/>
              <a:t>(5 division-led/ 9 co-organised / 3 short courses)     		</a:t>
            </a:r>
            <a:br>
              <a:rPr lang="en-GB" sz="1600" dirty="0" smtClean="0"/>
            </a:br>
            <a:endParaRPr lang="en-GB" sz="1600" dirty="0" smtClean="0"/>
          </a:p>
          <a:p>
            <a:pPr marL="0" indent="0" rtl="0" eaLnBrk="0" fontAlgn="base" hangingPunct="0">
              <a:spcBef>
                <a:spcPts val="600"/>
              </a:spcBef>
              <a:buNone/>
            </a:pPr>
            <a:r>
              <a:rPr lang="en-US" sz="1800" b="1" dirty="0" smtClean="0"/>
              <a:t>ESSI 3: Open Science 2.0 Informatics for Earth and Space Sciences</a:t>
            </a:r>
          </a:p>
          <a:p>
            <a:pPr marL="266700" lvl="1" indent="1588">
              <a:buNone/>
            </a:pPr>
            <a:r>
              <a:rPr lang="en-GB" sz="1600" dirty="0" smtClean="0"/>
              <a:t>Sessions: 4</a:t>
            </a:r>
            <a:r>
              <a:rPr lang="en-US" sz="1600" b="1" dirty="0" smtClean="0"/>
              <a:t> 								Displays: 70 </a:t>
            </a:r>
            <a:r>
              <a:rPr lang="en-US" sz="1600" dirty="0" smtClean="0"/>
              <a:t>(70)</a:t>
            </a:r>
            <a:r>
              <a:rPr lang="en-GB" sz="1600" dirty="0" smtClean="0"/>
              <a:t> </a:t>
            </a:r>
            <a:br>
              <a:rPr lang="en-GB" sz="1600" dirty="0" smtClean="0"/>
            </a:br>
            <a:r>
              <a:rPr lang="en-GB" sz="1600" dirty="0" smtClean="0"/>
              <a:t>(4 division-led)	          					</a:t>
            </a:r>
            <a:r>
              <a:rPr lang="en-US" sz="1600" dirty="0" smtClean="0"/>
              <a:t/>
            </a:r>
            <a:br>
              <a:rPr lang="en-US" sz="1600" dirty="0" smtClean="0"/>
            </a:br>
            <a:endParaRPr lang="en-US" sz="1600" dirty="0" smtClean="0"/>
          </a:p>
          <a:p>
            <a:pPr marL="16329" indent="0" rtl="0" eaLnBrk="0" fontAlgn="base" hangingPunct="0">
              <a:spcBef>
                <a:spcPts val="600"/>
              </a:spcBef>
              <a:buNone/>
            </a:pPr>
            <a:r>
              <a:rPr lang="en-GB" sz="1900" b="1" dirty="0" smtClean="0"/>
              <a:t> </a:t>
            </a:r>
            <a:r>
              <a:rPr lang="en-GB" sz="1800" b="1" dirty="0" smtClean="0"/>
              <a:t>ESSI 4: Visualization for scientific discovery and communication</a:t>
            </a:r>
          </a:p>
          <a:p>
            <a:pPr marL="266700" lvl="1" indent="1588">
              <a:buNone/>
            </a:pPr>
            <a:r>
              <a:rPr lang="en-GB" sz="1600" dirty="0" smtClean="0"/>
              <a:t>Sessions: 3 	         							</a:t>
            </a:r>
            <a:r>
              <a:rPr lang="en-GB" sz="1600" b="1" dirty="0" smtClean="0"/>
              <a:t>Displays: 0 </a:t>
            </a:r>
            <a:r>
              <a:rPr lang="en-GB" sz="1600" dirty="0" smtClean="0"/>
              <a:t>(51) </a:t>
            </a:r>
            <a:br>
              <a:rPr lang="en-GB" sz="1600" dirty="0" smtClean="0"/>
            </a:br>
            <a:r>
              <a:rPr lang="en-GB" sz="1600" dirty="0" smtClean="0"/>
              <a:t>(3 co-organised)</a:t>
            </a:r>
            <a:br>
              <a:rPr lang="en-GB" sz="1600" dirty="0" smtClean="0"/>
            </a:br>
            <a:endParaRPr lang="en-GB" sz="1600" dirty="0" smtClean="0"/>
          </a:p>
          <a:p>
            <a:pPr marL="457200" lvl="1" indent="-188913">
              <a:buNone/>
            </a:pPr>
            <a:endParaRPr lang="ca-ES" sz="16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4511824" y="116632"/>
            <a:ext cx="6912768" cy="1143000"/>
          </a:xfrm>
        </p:spPr>
        <p:txBody>
          <a:bodyPr/>
          <a:lstStyle/>
          <a:p>
            <a:r>
              <a:rPr lang="en-GB" sz="2800" b="1" dirty="0" smtClean="0">
                <a:latin typeface="Arial" panose="020B0604020202020204" pitchFamily="34" charset="0"/>
                <a:cs typeface="Arial" panose="020B0604020202020204" pitchFamily="34" charset="0"/>
              </a:rPr>
              <a:t>ESSI Division Structure:  Subprograms</a:t>
            </a:r>
            <a:endParaRPr lang="ca-ES" sz="2800" b="1" dirty="0">
              <a:latin typeface="Arial" panose="020B0604020202020204" pitchFamily="34" charset="0"/>
              <a:cs typeface="Arial" panose="020B0604020202020204" pitchFamily="34" charset="0"/>
            </a:endParaRPr>
          </a:p>
        </p:txBody>
      </p:sp>
      <p:sp>
        <p:nvSpPr>
          <p:cNvPr id="5" name="4 Marcador de contenido"/>
          <p:cNvSpPr>
            <a:spLocks noGrp="1"/>
          </p:cNvSpPr>
          <p:nvPr>
            <p:ph idx="1"/>
          </p:nvPr>
        </p:nvSpPr>
        <p:spPr>
          <a:xfrm>
            <a:off x="299356" y="1259632"/>
            <a:ext cx="10873208" cy="5733256"/>
          </a:xfrm>
        </p:spPr>
        <p:txBody>
          <a:bodyPr>
            <a:normAutofit fontScale="77500" lnSpcReduction="20000"/>
          </a:bodyPr>
          <a:lstStyle/>
          <a:p>
            <a:pPr>
              <a:spcBef>
                <a:spcPts val="1200"/>
              </a:spcBef>
              <a:buFont typeface="Arial" panose="020B0604020202020204" pitchFamily="34" charset="0"/>
              <a:buChar char="•"/>
            </a:pPr>
            <a:r>
              <a:rPr lang="en-GB" sz="2900" b="1" dirty="0" smtClean="0"/>
              <a:t>ESSI 1: Community-driven challenges and solutions dealing with Informatics</a:t>
            </a:r>
          </a:p>
          <a:p>
            <a:pPr lvl="1">
              <a:spcBef>
                <a:spcPts val="600"/>
              </a:spcBef>
              <a:buFont typeface="Arial" panose="020B0604020202020204" pitchFamily="34" charset="0"/>
              <a:buChar char="•"/>
            </a:pPr>
            <a:r>
              <a:rPr lang="en-GB" sz="2300" dirty="0"/>
              <a:t>Kerstin </a:t>
            </a:r>
            <a:r>
              <a:rPr lang="en-GB" sz="2300" dirty="0" err="1"/>
              <a:t>Lehnert</a:t>
            </a:r>
            <a:r>
              <a:rPr lang="en-GB" sz="2300" dirty="0"/>
              <a:t> </a:t>
            </a:r>
          </a:p>
          <a:p>
            <a:pPr lvl="1" algn="l">
              <a:spcBef>
                <a:spcPts val="600"/>
              </a:spcBef>
              <a:buFont typeface="Arial" panose="020B0604020202020204" pitchFamily="34" charset="0"/>
              <a:buChar char="•"/>
            </a:pPr>
            <a:r>
              <a:rPr lang="en-GB" sz="2300" dirty="0"/>
              <a:t>Dirk Fleischer</a:t>
            </a:r>
          </a:p>
          <a:p>
            <a:pPr algn="l">
              <a:spcBef>
                <a:spcPts val="2400"/>
              </a:spcBef>
              <a:buFont typeface="Arial" panose="020B0604020202020204" pitchFamily="34" charset="0"/>
              <a:buChar char="•"/>
            </a:pPr>
            <a:r>
              <a:rPr lang="en-GB" sz="2900" b="1" dirty="0" smtClean="0"/>
              <a:t>ESSI 2: </a:t>
            </a:r>
            <a:r>
              <a:rPr lang="en-US" sz="2900" b="1" dirty="0" smtClean="0"/>
              <a:t>Infrastructures across the Earth and Space Sciences</a:t>
            </a:r>
            <a:endParaRPr lang="en-GB" sz="2900" b="1" dirty="0" smtClean="0"/>
          </a:p>
          <a:p>
            <a:pPr lvl="1">
              <a:spcBef>
                <a:spcPts val="600"/>
              </a:spcBef>
              <a:buFont typeface="Arial" panose="020B0604020202020204" pitchFamily="34" charset="0"/>
              <a:buChar char="•"/>
            </a:pPr>
            <a:r>
              <a:rPr lang="en-GB" sz="2300" dirty="0"/>
              <a:t>Horst </a:t>
            </a:r>
            <a:r>
              <a:rPr lang="en-GB" sz="2300" dirty="0" err="1"/>
              <a:t>Schwichtenberg</a:t>
            </a:r>
            <a:r>
              <a:rPr lang="en-GB" sz="2300" dirty="0"/>
              <a:t> </a:t>
            </a:r>
          </a:p>
          <a:p>
            <a:pPr lvl="1">
              <a:spcBef>
                <a:spcPts val="600"/>
              </a:spcBef>
              <a:buFont typeface="Arial" panose="020B0604020202020204" pitchFamily="34" charset="0"/>
              <a:buChar char="•"/>
            </a:pPr>
            <a:r>
              <a:rPr lang="en-GB" sz="2300" dirty="0" err="1"/>
              <a:t>Wim</a:t>
            </a:r>
            <a:r>
              <a:rPr lang="en-GB" sz="2300" dirty="0"/>
              <a:t> </a:t>
            </a:r>
            <a:r>
              <a:rPr lang="en-GB" sz="2300" dirty="0" err="1"/>
              <a:t>Som</a:t>
            </a:r>
            <a:r>
              <a:rPr lang="en-GB" sz="2300" dirty="0"/>
              <a:t> de </a:t>
            </a:r>
            <a:r>
              <a:rPr lang="en-GB" sz="2300" dirty="0" err="1"/>
              <a:t>Cerff</a:t>
            </a:r>
            <a:r>
              <a:rPr lang="en-GB" sz="2300" dirty="0"/>
              <a:t> </a:t>
            </a:r>
          </a:p>
          <a:p>
            <a:pPr lvl="1">
              <a:spcBef>
                <a:spcPts val="600"/>
              </a:spcBef>
              <a:buFont typeface="Arial" panose="020B0604020202020204" pitchFamily="34" charset="0"/>
              <a:buChar char="•"/>
            </a:pPr>
            <a:r>
              <a:rPr lang="en-GB" sz="2300" dirty="0"/>
              <a:t>Paolo </a:t>
            </a:r>
            <a:r>
              <a:rPr lang="en-GB" sz="2300" dirty="0" err="1"/>
              <a:t>Mazzetti</a:t>
            </a:r>
            <a:r>
              <a:rPr lang="en-GB" sz="2300" dirty="0"/>
              <a:t> </a:t>
            </a:r>
          </a:p>
          <a:p>
            <a:pPr>
              <a:spcBef>
                <a:spcPts val="2400"/>
              </a:spcBef>
              <a:buFont typeface="Arial" panose="020B0604020202020204" pitchFamily="34" charset="0"/>
              <a:buChar char="•"/>
            </a:pPr>
            <a:r>
              <a:rPr lang="en-GB" sz="2900" b="1" dirty="0" smtClean="0"/>
              <a:t>ESSI 3: </a:t>
            </a:r>
            <a:r>
              <a:rPr lang="en-US" sz="2900" b="1" dirty="0" smtClean="0"/>
              <a:t>Open Science 2.0 Informatics for Earth and Space Sciences</a:t>
            </a:r>
            <a:endParaRPr lang="en-GB" sz="2900" b="1" dirty="0" smtClean="0"/>
          </a:p>
          <a:p>
            <a:pPr lvl="1">
              <a:spcBef>
                <a:spcPts val="600"/>
              </a:spcBef>
              <a:buFont typeface="Arial" panose="020B0604020202020204" pitchFamily="34" charset="0"/>
              <a:buChar char="•"/>
            </a:pPr>
            <a:r>
              <a:rPr lang="en-GB" sz="2300" b="1" i="1" dirty="0" smtClean="0">
                <a:solidFill>
                  <a:srgbClr val="FF0000"/>
                </a:solidFill>
              </a:rPr>
              <a:t>Vacant 			(Proposed: </a:t>
            </a:r>
            <a:r>
              <a:rPr lang="en-GB" sz="2300" b="1" i="1" dirty="0" smtClean="0">
                <a:solidFill>
                  <a:srgbClr val="FF0000"/>
                </a:solidFill>
              </a:rPr>
              <a:t>Kirsten </a:t>
            </a:r>
            <a:r>
              <a:rPr lang="en-GB" sz="2300" b="1" i="1" dirty="0" smtClean="0">
                <a:solidFill>
                  <a:srgbClr val="FF0000"/>
                </a:solidFill>
              </a:rPr>
              <a:t>Elger)</a:t>
            </a:r>
            <a:endParaRPr lang="en-GB" sz="2300" b="1" i="1" dirty="0">
              <a:solidFill>
                <a:srgbClr val="FF0000"/>
              </a:solidFill>
            </a:endParaRPr>
          </a:p>
          <a:p>
            <a:pPr lvl="1">
              <a:spcBef>
                <a:spcPts val="600"/>
              </a:spcBef>
              <a:buFont typeface="Arial" panose="020B0604020202020204" pitchFamily="34" charset="0"/>
              <a:buChar char="•"/>
            </a:pPr>
            <a:r>
              <a:rPr lang="en-GB" sz="2300" dirty="0"/>
              <a:t>Pierre Philippe Mathieu</a:t>
            </a:r>
            <a:endParaRPr lang="en-GB" sz="2300" b="1" dirty="0"/>
          </a:p>
          <a:p>
            <a:pPr>
              <a:spcBef>
                <a:spcPts val="2400"/>
              </a:spcBef>
              <a:buFont typeface="Arial" panose="020B0604020202020204" pitchFamily="34" charset="0"/>
              <a:buChar char="•"/>
            </a:pPr>
            <a:r>
              <a:rPr lang="en-GB" sz="2900" b="1" dirty="0" smtClean="0"/>
              <a:t>ESSI 4: Visualization for scientific discovery and communication</a:t>
            </a:r>
          </a:p>
          <a:p>
            <a:pPr lvl="1">
              <a:spcBef>
                <a:spcPts val="600"/>
              </a:spcBef>
              <a:buFont typeface="Arial" panose="020B0604020202020204" pitchFamily="34" charset="0"/>
              <a:buChar char="•"/>
            </a:pPr>
            <a:r>
              <a:rPr lang="en-GB" sz="2300" dirty="0"/>
              <a:t>Jon Blower </a:t>
            </a:r>
          </a:p>
          <a:p>
            <a:pPr lvl="1">
              <a:spcBef>
                <a:spcPts val="600"/>
              </a:spcBef>
              <a:buFont typeface="Arial" panose="020B0604020202020204" pitchFamily="34" charset="0"/>
              <a:buChar char="•"/>
            </a:pPr>
            <a:r>
              <a:rPr lang="en-GB" sz="2300" dirty="0"/>
              <a:t>Mohan </a:t>
            </a:r>
            <a:r>
              <a:rPr lang="en-GB" sz="2300" dirty="0" smtClean="0"/>
              <a:t>Ramamurthy</a:t>
            </a:r>
            <a:endParaRPr lang="en-GB" sz="2300" dirty="0"/>
          </a:p>
          <a:p>
            <a:pPr marL="357188" indent="-341313">
              <a:spcBef>
                <a:spcPts val="2400"/>
              </a:spcBef>
              <a:buFont typeface="Arial" panose="020B0604020202020204" pitchFamily="34" charset="0"/>
              <a:buChar char="•"/>
            </a:pPr>
            <a:r>
              <a:rPr lang="en-GB" sz="2900" b="1" dirty="0" smtClean="0"/>
              <a:t>ESSI 5: General contributions</a:t>
            </a:r>
          </a:p>
          <a:p>
            <a:pPr lvl="1">
              <a:spcBef>
                <a:spcPts val="600"/>
              </a:spcBef>
              <a:spcAft>
                <a:spcPts val="600"/>
              </a:spcAft>
              <a:buFont typeface="Arial" panose="020B0604020202020204" pitchFamily="34" charset="0"/>
              <a:buChar char="•"/>
            </a:pPr>
            <a:endParaRPr lang="en-GB" dirty="0" smtClean="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4511824" y="116632"/>
            <a:ext cx="6912768" cy="1143000"/>
          </a:xfrm>
        </p:spPr>
        <p:txBody>
          <a:bodyPr/>
          <a:lstStyle/>
          <a:p>
            <a:r>
              <a:rPr lang="en-GB" sz="2800" b="1" dirty="0" smtClean="0">
                <a:latin typeface="Arial" panose="020B0604020202020204" pitchFamily="34" charset="0"/>
                <a:cs typeface="Arial" panose="020B0604020202020204" pitchFamily="34" charset="0"/>
              </a:rPr>
              <a:t>ESSI Division Structure:  Subprograms</a:t>
            </a:r>
            <a:endParaRPr lang="ca-ES" sz="2800" b="1" dirty="0">
              <a:latin typeface="Arial" panose="020B0604020202020204" pitchFamily="34" charset="0"/>
              <a:cs typeface="Arial" panose="020B0604020202020204" pitchFamily="34" charset="0"/>
            </a:endParaRPr>
          </a:p>
        </p:txBody>
      </p:sp>
      <p:sp>
        <p:nvSpPr>
          <p:cNvPr id="5" name="4 Marcador de contenido"/>
          <p:cNvSpPr>
            <a:spLocks noGrp="1"/>
          </p:cNvSpPr>
          <p:nvPr>
            <p:ph idx="1"/>
          </p:nvPr>
        </p:nvSpPr>
        <p:spPr>
          <a:xfrm>
            <a:off x="299356" y="1259632"/>
            <a:ext cx="10873208" cy="5733256"/>
          </a:xfrm>
        </p:spPr>
        <p:txBody>
          <a:bodyPr>
            <a:normAutofit fontScale="77500" lnSpcReduction="20000"/>
          </a:bodyPr>
          <a:lstStyle/>
          <a:p>
            <a:pPr>
              <a:spcBef>
                <a:spcPts val="1200"/>
              </a:spcBef>
              <a:buFont typeface="Arial" panose="020B0604020202020204" pitchFamily="34" charset="0"/>
              <a:buChar char="•"/>
            </a:pPr>
            <a:r>
              <a:rPr lang="en-GB" sz="2900" b="1" dirty="0" smtClean="0"/>
              <a:t>ESSI 1: Community-driven challenges and solutions dealing with Informatics</a:t>
            </a:r>
          </a:p>
          <a:p>
            <a:pPr lvl="1">
              <a:spcBef>
                <a:spcPts val="600"/>
              </a:spcBef>
              <a:buFont typeface="Arial" panose="020B0604020202020204" pitchFamily="34" charset="0"/>
              <a:buChar char="•"/>
            </a:pPr>
            <a:r>
              <a:rPr lang="en-GB" sz="2300" dirty="0"/>
              <a:t>Kerstin </a:t>
            </a:r>
            <a:r>
              <a:rPr lang="en-GB" sz="2300" dirty="0" err="1"/>
              <a:t>Lehnert</a:t>
            </a:r>
            <a:r>
              <a:rPr lang="en-GB" sz="2300" dirty="0"/>
              <a:t> </a:t>
            </a:r>
          </a:p>
          <a:p>
            <a:pPr lvl="1" algn="l">
              <a:spcBef>
                <a:spcPts val="600"/>
              </a:spcBef>
              <a:buFont typeface="Arial" panose="020B0604020202020204" pitchFamily="34" charset="0"/>
              <a:buChar char="•"/>
            </a:pPr>
            <a:r>
              <a:rPr lang="en-GB" sz="2300" dirty="0"/>
              <a:t>Dirk Fleischer</a:t>
            </a:r>
          </a:p>
          <a:p>
            <a:pPr algn="l">
              <a:spcBef>
                <a:spcPts val="2400"/>
              </a:spcBef>
              <a:buFont typeface="Arial" panose="020B0604020202020204" pitchFamily="34" charset="0"/>
              <a:buChar char="•"/>
            </a:pPr>
            <a:r>
              <a:rPr lang="en-GB" sz="2900" b="1" dirty="0" smtClean="0"/>
              <a:t>ESSI 2: </a:t>
            </a:r>
            <a:r>
              <a:rPr lang="en-US" sz="2900" b="1" dirty="0" smtClean="0"/>
              <a:t>Infrastructures across the Earth and Space Sciences</a:t>
            </a:r>
            <a:endParaRPr lang="en-GB" sz="2900" b="1" dirty="0" smtClean="0"/>
          </a:p>
          <a:p>
            <a:pPr lvl="1">
              <a:spcBef>
                <a:spcPts val="600"/>
              </a:spcBef>
              <a:buFont typeface="Arial" panose="020B0604020202020204" pitchFamily="34" charset="0"/>
              <a:buChar char="•"/>
            </a:pPr>
            <a:r>
              <a:rPr lang="en-GB" sz="2300" dirty="0"/>
              <a:t>Horst </a:t>
            </a:r>
            <a:r>
              <a:rPr lang="en-GB" sz="2300" dirty="0" err="1"/>
              <a:t>Schwichtenberg</a:t>
            </a:r>
            <a:r>
              <a:rPr lang="en-GB" sz="2300" dirty="0"/>
              <a:t> </a:t>
            </a:r>
          </a:p>
          <a:p>
            <a:pPr lvl="1">
              <a:spcBef>
                <a:spcPts val="600"/>
              </a:spcBef>
              <a:buFont typeface="Arial" panose="020B0604020202020204" pitchFamily="34" charset="0"/>
              <a:buChar char="•"/>
            </a:pPr>
            <a:r>
              <a:rPr lang="en-GB" sz="2300" dirty="0" err="1"/>
              <a:t>Wim</a:t>
            </a:r>
            <a:r>
              <a:rPr lang="en-GB" sz="2300" dirty="0"/>
              <a:t> </a:t>
            </a:r>
            <a:r>
              <a:rPr lang="en-GB" sz="2300" dirty="0" err="1"/>
              <a:t>Som</a:t>
            </a:r>
            <a:r>
              <a:rPr lang="en-GB" sz="2300" dirty="0"/>
              <a:t> de </a:t>
            </a:r>
            <a:r>
              <a:rPr lang="en-GB" sz="2300" dirty="0" err="1"/>
              <a:t>Cerff</a:t>
            </a:r>
            <a:r>
              <a:rPr lang="en-GB" sz="2300" dirty="0"/>
              <a:t> </a:t>
            </a:r>
          </a:p>
          <a:p>
            <a:pPr lvl="1">
              <a:spcBef>
                <a:spcPts val="600"/>
              </a:spcBef>
              <a:buFont typeface="Arial" panose="020B0604020202020204" pitchFamily="34" charset="0"/>
              <a:buChar char="•"/>
            </a:pPr>
            <a:r>
              <a:rPr lang="en-GB" sz="2300" dirty="0"/>
              <a:t>Paolo </a:t>
            </a:r>
            <a:r>
              <a:rPr lang="en-GB" sz="2300" dirty="0" err="1"/>
              <a:t>Mazzetti</a:t>
            </a:r>
            <a:r>
              <a:rPr lang="en-GB" sz="2300" dirty="0"/>
              <a:t> </a:t>
            </a:r>
          </a:p>
          <a:p>
            <a:pPr>
              <a:spcBef>
                <a:spcPts val="2400"/>
              </a:spcBef>
              <a:buFont typeface="Arial" panose="020B0604020202020204" pitchFamily="34" charset="0"/>
              <a:buChar char="•"/>
            </a:pPr>
            <a:r>
              <a:rPr lang="en-GB" sz="2900" b="1" dirty="0" smtClean="0"/>
              <a:t>ESSI 3: </a:t>
            </a:r>
            <a:r>
              <a:rPr lang="en-US" sz="2900" b="1" dirty="0" smtClean="0"/>
              <a:t>Open Science 2.0 Informatics for Earth and Space Sciences</a:t>
            </a:r>
            <a:endParaRPr lang="en-GB" sz="2900" b="1" dirty="0" smtClean="0"/>
          </a:p>
          <a:p>
            <a:pPr lvl="1">
              <a:spcBef>
                <a:spcPts val="600"/>
              </a:spcBef>
              <a:buFont typeface="Arial" panose="020B0604020202020204" pitchFamily="34" charset="0"/>
              <a:buChar char="•"/>
            </a:pPr>
            <a:r>
              <a:rPr lang="en-GB" sz="2300" b="1" i="1" dirty="0" smtClean="0">
                <a:solidFill>
                  <a:srgbClr val="FF0000"/>
                </a:solidFill>
              </a:rPr>
              <a:t>Vacant 			(Proposed: Kirsten Elger)</a:t>
            </a:r>
            <a:endParaRPr lang="en-GB" sz="2300" b="1" i="1" dirty="0">
              <a:solidFill>
                <a:srgbClr val="FF0000"/>
              </a:solidFill>
            </a:endParaRPr>
          </a:p>
          <a:p>
            <a:pPr lvl="1">
              <a:spcBef>
                <a:spcPts val="600"/>
              </a:spcBef>
              <a:buFont typeface="Arial" panose="020B0604020202020204" pitchFamily="34" charset="0"/>
              <a:buChar char="•"/>
            </a:pPr>
            <a:r>
              <a:rPr lang="en-GB" sz="2300" dirty="0"/>
              <a:t>Pierre Philippe Mathieu</a:t>
            </a:r>
            <a:endParaRPr lang="en-GB" sz="2300" b="1" dirty="0"/>
          </a:p>
          <a:p>
            <a:pPr>
              <a:spcBef>
                <a:spcPts val="2400"/>
              </a:spcBef>
              <a:buFont typeface="Arial" panose="020B0604020202020204" pitchFamily="34" charset="0"/>
              <a:buChar char="•"/>
            </a:pPr>
            <a:r>
              <a:rPr lang="en-GB" sz="2900" b="1" dirty="0" smtClean="0"/>
              <a:t>ESSI 4: Visualization for scientific discovery and communication</a:t>
            </a:r>
          </a:p>
          <a:p>
            <a:pPr lvl="1">
              <a:spcBef>
                <a:spcPts val="600"/>
              </a:spcBef>
              <a:buFont typeface="Arial" panose="020B0604020202020204" pitchFamily="34" charset="0"/>
              <a:buChar char="•"/>
            </a:pPr>
            <a:r>
              <a:rPr lang="en-GB" sz="2300" dirty="0"/>
              <a:t>Jon Blower </a:t>
            </a:r>
          </a:p>
          <a:p>
            <a:pPr lvl="1">
              <a:spcBef>
                <a:spcPts val="600"/>
              </a:spcBef>
              <a:buFont typeface="Arial" panose="020B0604020202020204" pitchFamily="34" charset="0"/>
              <a:buChar char="•"/>
            </a:pPr>
            <a:r>
              <a:rPr lang="en-GB" sz="2300" dirty="0"/>
              <a:t>Mohan </a:t>
            </a:r>
            <a:r>
              <a:rPr lang="en-GB" sz="2300" dirty="0" smtClean="0"/>
              <a:t>Ramamurthy</a:t>
            </a:r>
            <a:endParaRPr lang="en-GB" sz="2300" dirty="0"/>
          </a:p>
          <a:p>
            <a:pPr marL="357188" indent="-341313">
              <a:spcBef>
                <a:spcPts val="2400"/>
              </a:spcBef>
              <a:buFont typeface="Arial" panose="020B0604020202020204" pitchFamily="34" charset="0"/>
              <a:buChar char="•"/>
            </a:pPr>
            <a:r>
              <a:rPr lang="en-GB" sz="2900" b="1" dirty="0" smtClean="0"/>
              <a:t>ESSI 5: General contributions</a:t>
            </a:r>
          </a:p>
          <a:p>
            <a:pPr lvl="1">
              <a:spcBef>
                <a:spcPts val="600"/>
              </a:spcBef>
              <a:spcAft>
                <a:spcPts val="600"/>
              </a:spcAft>
              <a:buFont typeface="Arial" panose="020B0604020202020204" pitchFamily="34" charset="0"/>
              <a:buChar char="•"/>
            </a:pPr>
            <a:endParaRPr lang="en-GB" dirty="0" smtClean="0"/>
          </a:p>
        </p:txBody>
      </p:sp>
      <p:grpSp>
        <p:nvGrpSpPr>
          <p:cNvPr id="6" name="Group 5"/>
          <p:cNvGrpSpPr/>
          <p:nvPr/>
        </p:nvGrpSpPr>
        <p:grpSpPr>
          <a:xfrm>
            <a:off x="992327" y="1628800"/>
            <a:ext cx="9487266" cy="3600984"/>
            <a:chOff x="965430" y="1934612"/>
            <a:chExt cx="9487266" cy="3600984"/>
          </a:xfrm>
        </p:grpSpPr>
        <p:sp>
          <p:nvSpPr>
            <p:cNvPr id="2" name="Rectangle 1"/>
            <p:cNvSpPr/>
            <p:nvPr/>
          </p:nvSpPr>
          <p:spPr>
            <a:xfrm>
              <a:off x="965430" y="1934612"/>
              <a:ext cx="6714746" cy="3600984"/>
            </a:xfrm>
            <a:prstGeom prst="rect">
              <a:avLst/>
            </a:prstGeom>
            <a:solidFill>
              <a:srgbClr val="0070C0"/>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1" hangingPunct="0">
                <a:lnSpc>
                  <a:spcPct val="100000"/>
                </a:lnSpc>
                <a:spcBef>
                  <a:spcPts val="600"/>
                </a:spcBef>
                <a:spcAft>
                  <a:spcPts val="600"/>
                </a:spcAft>
                <a:buClrTx/>
                <a:buSzTx/>
                <a:buFontTx/>
                <a:buNone/>
                <a:tabLst/>
              </a:pPr>
              <a:r>
                <a:rPr kumimoji="0" lang="en-GB" sz="2400" b="0" i="0" u="none" strike="noStrike" cap="none" spc="0" normalizeH="0" baseline="0" dirty="0" smtClean="0">
                  <a:ln>
                    <a:noFill/>
                  </a:ln>
                  <a:solidFill>
                    <a:schemeClr val="bg1"/>
                  </a:solidFill>
                  <a:effectLst/>
                  <a:uFillTx/>
                  <a:sym typeface="Arial"/>
                </a:rPr>
                <a:t>  </a:t>
              </a:r>
              <a:r>
                <a:rPr kumimoji="0" lang="en-GB" sz="2400" b="1" i="0" u="none" strike="noStrike" cap="none" spc="0" normalizeH="0" baseline="0" dirty="0" smtClean="0">
                  <a:ln>
                    <a:noFill/>
                  </a:ln>
                  <a:solidFill>
                    <a:schemeClr val="bg1"/>
                  </a:solidFill>
                  <a:effectLst/>
                  <a:uFillTx/>
                  <a:sym typeface="Arial"/>
                </a:rPr>
                <a:t>Dr Kirsten Elger </a:t>
              </a:r>
              <a:r>
                <a:rPr kumimoji="0" lang="en-GB" sz="2400" b="0" i="0" u="none" strike="noStrike" cap="none" spc="0" normalizeH="0" baseline="0" dirty="0" smtClean="0">
                  <a:ln>
                    <a:noFill/>
                  </a:ln>
                  <a:solidFill>
                    <a:schemeClr val="bg1"/>
                  </a:solidFill>
                  <a:effectLst/>
                  <a:uFillTx/>
                  <a:sym typeface="Arial"/>
                </a:rPr>
                <a:t>is proposed as</a:t>
              </a:r>
              <a:r>
                <a:rPr kumimoji="0" lang="en-GB" sz="2400" b="0" i="0" u="none" strike="noStrike" cap="none" spc="0" normalizeH="0" dirty="0" smtClean="0">
                  <a:ln>
                    <a:noFill/>
                  </a:ln>
                  <a:solidFill>
                    <a:schemeClr val="bg1"/>
                  </a:solidFill>
                  <a:effectLst/>
                  <a:uFillTx/>
                  <a:sym typeface="Arial"/>
                </a:rPr>
                <a:t> </a:t>
              </a:r>
              <a:br>
                <a:rPr kumimoji="0" lang="en-GB" sz="2400" b="0" i="0" u="none" strike="noStrike" cap="none" spc="0" normalizeH="0" dirty="0" smtClean="0">
                  <a:ln>
                    <a:noFill/>
                  </a:ln>
                  <a:solidFill>
                    <a:schemeClr val="bg1"/>
                  </a:solidFill>
                  <a:effectLst/>
                  <a:uFillTx/>
                  <a:sym typeface="Arial"/>
                </a:rPr>
              </a:br>
              <a:r>
                <a:rPr kumimoji="0" lang="en-GB" sz="2400" b="1" i="0" u="none" strike="noStrike" cap="none" spc="0" normalizeH="0" dirty="0" smtClean="0">
                  <a:ln>
                    <a:noFill/>
                  </a:ln>
                  <a:solidFill>
                    <a:schemeClr val="bg1"/>
                  </a:solidFill>
                  <a:effectLst/>
                  <a:uFillTx/>
                  <a:sym typeface="Arial"/>
                </a:rPr>
                <a:t>co-convener for sub-program group ESSI3</a:t>
              </a:r>
            </a:p>
            <a:p>
              <a:pPr marL="0" marR="0" indent="0" algn="l" defTabSz="914400" rtl="0" fontAlgn="auto" latinLnBrk="1" hangingPunct="0">
                <a:lnSpc>
                  <a:spcPct val="100000"/>
                </a:lnSpc>
                <a:spcBef>
                  <a:spcPts val="600"/>
                </a:spcBef>
                <a:spcAft>
                  <a:spcPts val="600"/>
                </a:spcAft>
                <a:buClrTx/>
                <a:buSzTx/>
                <a:buFontTx/>
                <a:buNone/>
                <a:tabLst/>
              </a:pPr>
              <a:endParaRPr kumimoji="0" lang="en-GB" sz="2400" b="0" i="0" u="none" strike="noStrike" cap="none" spc="0" normalizeH="0" dirty="0" smtClean="0">
                <a:ln>
                  <a:noFill/>
                </a:ln>
                <a:solidFill>
                  <a:schemeClr val="bg1"/>
                </a:solidFill>
                <a:effectLst/>
                <a:uFillTx/>
                <a:sym typeface="Arial"/>
              </a:endParaRPr>
            </a:p>
            <a:p>
              <a:pPr marL="0" marR="0" indent="0" algn="l" defTabSz="914400" rtl="0" fontAlgn="auto" latinLnBrk="1" hangingPunct="0">
                <a:lnSpc>
                  <a:spcPct val="100000"/>
                </a:lnSpc>
                <a:spcBef>
                  <a:spcPts val="600"/>
                </a:spcBef>
                <a:spcAft>
                  <a:spcPts val="600"/>
                </a:spcAft>
                <a:buClrTx/>
                <a:buSzTx/>
                <a:buFontTx/>
                <a:buNone/>
                <a:tabLst/>
              </a:pPr>
              <a:r>
                <a:rPr lang="en-GB" sz="2400" baseline="0" dirty="0" smtClean="0">
                  <a:solidFill>
                    <a:schemeClr val="bg1"/>
                  </a:solidFill>
                </a:rPr>
                <a:t>  </a:t>
              </a:r>
              <a:r>
                <a:rPr kumimoji="0" lang="en-GB" sz="2400" b="0" i="0" u="none" strike="noStrike" cap="none" spc="0" normalizeH="0" dirty="0" smtClean="0">
                  <a:ln>
                    <a:noFill/>
                  </a:ln>
                  <a:solidFill>
                    <a:schemeClr val="bg1"/>
                  </a:solidFill>
                  <a:effectLst/>
                  <a:uFillTx/>
                  <a:sym typeface="Arial"/>
                </a:rPr>
                <a:t>Any objections to the ESSI Division President  </a:t>
              </a:r>
            </a:p>
            <a:p>
              <a:pPr marL="0" marR="0" indent="0" algn="l" defTabSz="914400" rtl="0" fontAlgn="auto" latinLnBrk="1" hangingPunct="0">
                <a:lnSpc>
                  <a:spcPct val="100000"/>
                </a:lnSpc>
                <a:spcBef>
                  <a:spcPts val="600"/>
                </a:spcBef>
                <a:spcAft>
                  <a:spcPts val="600"/>
                </a:spcAft>
                <a:buClrTx/>
                <a:buSzTx/>
                <a:buFontTx/>
                <a:buNone/>
                <a:tabLst/>
              </a:pPr>
              <a:r>
                <a:rPr kumimoji="0" lang="en-GB" sz="2400" b="0" i="0" u="none" strike="noStrike" cap="none" spc="0" normalizeH="0" dirty="0" smtClean="0">
                  <a:ln>
                    <a:noFill/>
                  </a:ln>
                  <a:solidFill>
                    <a:schemeClr val="bg1"/>
                  </a:solidFill>
                  <a:effectLst/>
                  <a:uFillTx/>
                  <a:sym typeface="Arial"/>
                </a:rPr>
                <a:t>  (Email: essi@egu.eu)</a:t>
              </a:r>
            </a:p>
            <a:p>
              <a:pPr marL="0" marR="0" indent="0" algn="l" defTabSz="914400" rtl="0" fontAlgn="auto" latinLnBrk="1" hangingPunct="0">
                <a:lnSpc>
                  <a:spcPct val="100000"/>
                </a:lnSpc>
                <a:spcBef>
                  <a:spcPts val="600"/>
                </a:spcBef>
                <a:spcAft>
                  <a:spcPts val="600"/>
                </a:spcAft>
                <a:buClrTx/>
                <a:buSzTx/>
                <a:buFontTx/>
                <a:buNone/>
                <a:tabLst/>
              </a:pPr>
              <a:endParaRPr lang="en-GB" sz="2400" dirty="0">
                <a:solidFill>
                  <a:schemeClr val="bg1"/>
                </a:solidFill>
              </a:endParaRPr>
            </a:p>
            <a:p>
              <a:pPr marL="0" marR="0" indent="0" algn="l" defTabSz="914400" rtl="0" fontAlgn="auto" latinLnBrk="1" hangingPunct="0">
                <a:lnSpc>
                  <a:spcPct val="100000"/>
                </a:lnSpc>
                <a:spcBef>
                  <a:spcPts val="600"/>
                </a:spcBef>
                <a:spcAft>
                  <a:spcPts val="600"/>
                </a:spcAft>
                <a:buClrTx/>
                <a:buSzTx/>
                <a:buFontTx/>
                <a:buNone/>
                <a:tabLst/>
              </a:pPr>
              <a:r>
                <a:rPr kumimoji="0" lang="en-GB" sz="2400" b="1" i="0" strike="noStrike" cap="none" spc="0" normalizeH="0" dirty="0" smtClean="0">
                  <a:ln>
                    <a:noFill/>
                  </a:ln>
                  <a:solidFill>
                    <a:schemeClr val="bg1"/>
                  </a:solidFill>
                  <a:effectLst/>
                  <a:uFillTx/>
                  <a:sym typeface="Arial"/>
                </a:rPr>
                <a:t>  </a:t>
              </a:r>
              <a:r>
                <a:rPr kumimoji="0" lang="en-GB" sz="2400" b="1" i="0" u="sng" strike="noStrike" cap="none" spc="0" normalizeH="0" dirty="0" smtClean="0">
                  <a:ln>
                    <a:noFill/>
                  </a:ln>
                  <a:solidFill>
                    <a:schemeClr val="bg1"/>
                  </a:solidFill>
                  <a:effectLst/>
                  <a:uFillTx/>
                  <a:sym typeface="Arial"/>
                </a:rPr>
                <a:t>Before 22 May 2020</a:t>
              </a:r>
              <a:endParaRPr kumimoji="0" lang="en-GB" sz="1800" b="0" i="0" u="none" strike="noStrike" cap="none" spc="0" normalizeH="0" baseline="0" dirty="0">
                <a:ln>
                  <a:noFill/>
                </a:ln>
                <a:solidFill>
                  <a:schemeClr val="bg1"/>
                </a:solidFill>
                <a:effectLst/>
                <a:uFillTx/>
                <a:latin typeface="Arial"/>
                <a:ea typeface="Arial"/>
                <a:cs typeface="Arial"/>
                <a:sym typeface="Arial"/>
              </a:endParaRPr>
            </a:p>
          </p:txBody>
        </p:sp>
        <p:pic>
          <p:nvPicPr>
            <p:cNvPr id="3" name="Picture 2"/>
            <p:cNvPicPr>
              <a:picLocks noChangeAspect="1"/>
            </p:cNvPicPr>
            <p:nvPr/>
          </p:nvPicPr>
          <p:blipFill rotWithShape="1">
            <a:blip r:embed="rId3"/>
            <a:srcRect l="24987" r="26586"/>
            <a:stretch/>
          </p:blipFill>
          <p:spPr>
            <a:xfrm>
              <a:off x="7680176" y="1934612"/>
              <a:ext cx="2772520" cy="3600984"/>
            </a:xfrm>
            <a:prstGeom prst="rect">
              <a:avLst/>
            </a:prstGeom>
          </p:spPr>
        </p:pic>
      </p:grpSp>
    </p:spTree>
    <p:extLst>
      <p:ext uri="{BB962C8B-B14F-4D97-AF65-F5344CB8AC3E}">
        <p14:creationId xmlns:p14="http://schemas.microsoft.com/office/powerpoint/2010/main" val="25769389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95355" y="4526767"/>
            <a:ext cx="3146920" cy="181588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rtl="0" latinLnBrk="1" hangingPunct="0"/>
            <a:r>
              <a:rPr lang="en-GB" sz="2800" dirty="0">
                <a:solidFill>
                  <a:srgbClr val="0072BC"/>
                </a:solidFill>
              </a:rPr>
              <a:t>Helen Glaves</a:t>
            </a:r>
          </a:p>
          <a:p>
            <a:pPr algn="ctr" rtl="0" latinLnBrk="1" hangingPunct="0"/>
            <a:r>
              <a:rPr lang="en-GB" sz="2000" dirty="0">
                <a:solidFill>
                  <a:srgbClr val="0072BC"/>
                </a:solidFill>
              </a:rPr>
              <a:t>ESSI Division President </a:t>
            </a:r>
            <a:br>
              <a:rPr lang="en-GB" sz="2000" dirty="0">
                <a:solidFill>
                  <a:srgbClr val="0072BC"/>
                </a:solidFill>
              </a:rPr>
            </a:br>
            <a:endParaRPr lang="en-GB" sz="2000" dirty="0">
              <a:solidFill>
                <a:srgbClr val="0072BC"/>
              </a:solidFill>
            </a:endParaRPr>
          </a:p>
          <a:p>
            <a:pPr algn="ctr" rtl="0" latinLnBrk="1" hangingPunct="0"/>
            <a:r>
              <a:rPr lang="en-GB" sz="2000" dirty="0">
                <a:solidFill>
                  <a:srgbClr val="0072BC"/>
                </a:solidFill>
              </a:rPr>
              <a:t>Elected: 2017 – 2019</a:t>
            </a:r>
          </a:p>
          <a:p>
            <a:pPr algn="ctr" rtl="0" latinLnBrk="1" hangingPunct="0"/>
            <a:r>
              <a:rPr lang="en-GB" sz="2000" dirty="0">
                <a:solidFill>
                  <a:srgbClr val="0072BC"/>
                </a:solidFill>
              </a:rPr>
              <a:t>Re-elected: 2019 - 2021</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351" t="9037" r="-1351" b="24739"/>
          <a:stretch/>
        </p:blipFill>
        <p:spPr>
          <a:xfrm>
            <a:off x="1404201" y="1628800"/>
            <a:ext cx="2729229" cy="2700000"/>
          </a:xfrm>
          <a:prstGeom prst="rect">
            <a:avLst/>
          </a:prstGeom>
        </p:spPr>
      </p:pic>
      <p:sp>
        <p:nvSpPr>
          <p:cNvPr id="6" name="1 Título"/>
          <p:cNvSpPr txBox="1">
            <a:spLocks/>
          </p:cNvSpPr>
          <p:nvPr/>
        </p:nvSpPr>
        <p:spPr>
          <a:xfrm>
            <a:off x="5087888" y="0"/>
            <a:ext cx="6840760" cy="1143000"/>
          </a:xfrm>
          <a:prstGeom prst="rect">
            <a:avLst/>
          </a:prstGeom>
        </p:spPr>
        <p:txBody>
          <a:bodyPr anchor="ctr"/>
          <a:lstStyle>
            <a:lvl1pPr algn="ctr">
              <a:defRPr sz="3600">
                <a:solidFill>
                  <a:srgbClr val="0072BC"/>
                </a:solidFill>
                <a:latin typeface="Arial"/>
                <a:ea typeface="Arial"/>
                <a:cs typeface="Arial"/>
                <a:sym typeface="Arial"/>
              </a:defRPr>
            </a:lvl1pPr>
            <a:lvl2pPr algn="ctr">
              <a:defRPr sz="4400">
                <a:latin typeface="Arial"/>
                <a:ea typeface="Arial"/>
                <a:cs typeface="Arial"/>
                <a:sym typeface="Arial"/>
              </a:defRPr>
            </a:lvl2pPr>
            <a:lvl3pPr algn="ctr">
              <a:defRPr sz="4400">
                <a:latin typeface="Arial"/>
                <a:ea typeface="Arial"/>
                <a:cs typeface="Arial"/>
                <a:sym typeface="Arial"/>
              </a:defRPr>
            </a:lvl3pPr>
            <a:lvl4pPr algn="ctr">
              <a:defRPr sz="4400">
                <a:latin typeface="Arial"/>
                <a:ea typeface="Arial"/>
                <a:cs typeface="Arial"/>
                <a:sym typeface="Arial"/>
              </a:defRPr>
            </a:lvl4pPr>
            <a:lvl5pPr algn="ctr">
              <a:defRPr sz="4400">
                <a:latin typeface="Arial"/>
                <a:ea typeface="Arial"/>
                <a:cs typeface="Arial"/>
                <a:sym typeface="Arial"/>
              </a:defRPr>
            </a:lvl5pPr>
            <a:lvl6pPr indent="457200" algn="ctr">
              <a:defRPr sz="4400">
                <a:latin typeface="Arial"/>
                <a:ea typeface="Arial"/>
                <a:cs typeface="Arial"/>
                <a:sym typeface="Arial"/>
              </a:defRPr>
            </a:lvl6pPr>
            <a:lvl7pPr indent="914400" algn="ctr">
              <a:defRPr sz="4400">
                <a:latin typeface="Arial"/>
                <a:ea typeface="Arial"/>
                <a:cs typeface="Arial"/>
                <a:sym typeface="Arial"/>
              </a:defRPr>
            </a:lvl7pPr>
            <a:lvl8pPr indent="1371600" algn="ctr">
              <a:defRPr sz="4400">
                <a:latin typeface="Arial"/>
                <a:ea typeface="Arial"/>
                <a:cs typeface="Arial"/>
                <a:sym typeface="Arial"/>
              </a:defRPr>
            </a:lvl8pPr>
            <a:lvl9pPr indent="1828800" algn="ctr">
              <a:defRPr sz="4400">
                <a:latin typeface="Arial"/>
                <a:ea typeface="Arial"/>
                <a:cs typeface="Arial"/>
                <a:sym typeface="Arial"/>
              </a:defRPr>
            </a:lvl9pPr>
          </a:lstStyle>
          <a:p>
            <a:r>
              <a:rPr lang="en-GB" sz="2800" b="1" dirty="0" smtClean="0"/>
              <a:t>ESSI Division Structure: Leadership</a:t>
            </a:r>
            <a:endParaRPr lang="ca-ES" sz="2800" b="1" dirty="0"/>
          </a:p>
        </p:txBody>
      </p:sp>
      <p:pic>
        <p:nvPicPr>
          <p:cNvPr id="4" name="Picture 3"/>
          <p:cNvPicPr>
            <a:picLocks noChangeAspect="1"/>
          </p:cNvPicPr>
          <p:nvPr/>
        </p:nvPicPr>
        <p:blipFill>
          <a:blip r:embed="rId4"/>
          <a:stretch>
            <a:fillRect/>
          </a:stretch>
        </p:blipFill>
        <p:spPr>
          <a:xfrm>
            <a:off x="7410296" y="1628800"/>
            <a:ext cx="2700000" cy="2700000"/>
          </a:xfrm>
          <a:prstGeom prst="rect">
            <a:avLst/>
          </a:prstGeom>
        </p:spPr>
      </p:pic>
      <p:sp>
        <p:nvSpPr>
          <p:cNvPr id="7" name="2 Marcador de contenido"/>
          <p:cNvSpPr>
            <a:spLocks noGrp="1"/>
          </p:cNvSpPr>
          <p:nvPr>
            <p:ph idx="1"/>
          </p:nvPr>
        </p:nvSpPr>
        <p:spPr>
          <a:xfrm>
            <a:off x="6672064" y="4526767"/>
            <a:ext cx="4176465" cy="1512168"/>
          </a:xfrm>
        </p:spPr>
        <p:txBody>
          <a:bodyPr>
            <a:normAutofit/>
          </a:bodyPr>
          <a:lstStyle/>
          <a:p>
            <a:pPr marL="0" indent="0" algn="ctr">
              <a:spcBef>
                <a:spcPts val="0"/>
              </a:spcBef>
              <a:buNone/>
            </a:pPr>
            <a:r>
              <a:rPr lang="en-GB" sz="2800" dirty="0" smtClean="0"/>
              <a:t>Jens </a:t>
            </a:r>
            <a:r>
              <a:rPr lang="en-GB" sz="2800" dirty="0" err="1"/>
              <a:t>Klump</a:t>
            </a:r>
            <a:endParaRPr lang="en-GB" sz="2800" dirty="0"/>
          </a:p>
          <a:p>
            <a:pPr marL="0" indent="0" algn="ctr">
              <a:spcBef>
                <a:spcPts val="0"/>
              </a:spcBef>
              <a:buNone/>
            </a:pPr>
            <a:r>
              <a:rPr lang="en-GB" sz="2200" dirty="0" smtClean="0"/>
              <a:t>Division President Elect</a:t>
            </a:r>
          </a:p>
          <a:p>
            <a:pPr marL="0" indent="0" algn="ctr">
              <a:spcBef>
                <a:spcPts val="0"/>
              </a:spcBef>
              <a:buNone/>
            </a:pPr>
            <a:endParaRPr lang="en-GB" sz="2000" dirty="0" smtClean="0"/>
          </a:p>
          <a:p>
            <a:pPr marL="0" indent="0" algn="ctr">
              <a:spcBef>
                <a:spcPts val="0"/>
              </a:spcBef>
              <a:buNone/>
            </a:pPr>
            <a:r>
              <a:rPr lang="en-GB" sz="2000" dirty="0" smtClean="0"/>
              <a:t>  Division President 2020 – 2023</a:t>
            </a:r>
            <a:endParaRPr lang="en-GB" sz="2000" dirty="0"/>
          </a:p>
        </p:txBody>
      </p:sp>
    </p:spTree>
    <p:extLst>
      <p:ext uri="{BB962C8B-B14F-4D97-AF65-F5344CB8AC3E}">
        <p14:creationId xmlns:p14="http://schemas.microsoft.com/office/powerpoint/2010/main" val="13378355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95355" y="4526767"/>
            <a:ext cx="3146920" cy="181588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rtl="0" latinLnBrk="1" hangingPunct="0"/>
            <a:r>
              <a:rPr lang="en-GB" sz="2800" dirty="0">
                <a:solidFill>
                  <a:srgbClr val="0072BC"/>
                </a:solidFill>
              </a:rPr>
              <a:t>Helen Glaves</a:t>
            </a:r>
          </a:p>
          <a:p>
            <a:pPr algn="ctr" rtl="0" latinLnBrk="1" hangingPunct="0"/>
            <a:r>
              <a:rPr lang="en-GB" sz="2000" dirty="0">
                <a:solidFill>
                  <a:srgbClr val="0072BC"/>
                </a:solidFill>
              </a:rPr>
              <a:t>ESSI Division President </a:t>
            </a:r>
            <a:br>
              <a:rPr lang="en-GB" sz="2000" dirty="0">
                <a:solidFill>
                  <a:srgbClr val="0072BC"/>
                </a:solidFill>
              </a:rPr>
            </a:br>
            <a:endParaRPr lang="en-GB" sz="2000" dirty="0">
              <a:solidFill>
                <a:srgbClr val="0072BC"/>
              </a:solidFill>
            </a:endParaRPr>
          </a:p>
          <a:p>
            <a:pPr algn="ctr" rtl="0" latinLnBrk="1" hangingPunct="0"/>
            <a:r>
              <a:rPr lang="en-GB" sz="2000" dirty="0">
                <a:solidFill>
                  <a:srgbClr val="0072BC"/>
                </a:solidFill>
              </a:rPr>
              <a:t>Elected: 2017 – 2019</a:t>
            </a:r>
          </a:p>
          <a:p>
            <a:pPr algn="ctr" rtl="0" latinLnBrk="1" hangingPunct="0"/>
            <a:r>
              <a:rPr lang="en-GB" sz="2000" dirty="0">
                <a:solidFill>
                  <a:srgbClr val="0072BC"/>
                </a:solidFill>
              </a:rPr>
              <a:t>Re-elected: 2019 - 2021</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351" t="9037" r="-1351" b="24739"/>
          <a:stretch/>
        </p:blipFill>
        <p:spPr>
          <a:xfrm>
            <a:off x="1404201" y="1628800"/>
            <a:ext cx="2729229" cy="2700000"/>
          </a:xfrm>
          <a:prstGeom prst="rect">
            <a:avLst/>
          </a:prstGeom>
        </p:spPr>
      </p:pic>
      <p:pic>
        <p:nvPicPr>
          <p:cNvPr id="4" name="Picture 3"/>
          <p:cNvPicPr>
            <a:picLocks noChangeAspect="1"/>
          </p:cNvPicPr>
          <p:nvPr/>
        </p:nvPicPr>
        <p:blipFill>
          <a:blip r:embed="rId4"/>
          <a:stretch>
            <a:fillRect/>
          </a:stretch>
        </p:blipFill>
        <p:spPr>
          <a:xfrm>
            <a:off x="7410296" y="1628800"/>
            <a:ext cx="2700000" cy="2700000"/>
          </a:xfrm>
          <a:prstGeom prst="rect">
            <a:avLst/>
          </a:prstGeom>
        </p:spPr>
      </p:pic>
      <p:sp>
        <p:nvSpPr>
          <p:cNvPr id="7" name="2 Marcador de contenido"/>
          <p:cNvSpPr>
            <a:spLocks noGrp="1"/>
          </p:cNvSpPr>
          <p:nvPr>
            <p:ph idx="1"/>
          </p:nvPr>
        </p:nvSpPr>
        <p:spPr>
          <a:xfrm>
            <a:off x="6672064" y="4526767"/>
            <a:ext cx="4176465" cy="1512168"/>
          </a:xfrm>
        </p:spPr>
        <p:txBody>
          <a:bodyPr>
            <a:normAutofit/>
          </a:bodyPr>
          <a:lstStyle/>
          <a:p>
            <a:pPr marL="0" indent="0" algn="ctr">
              <a:spcBef>
                <a:spcPts val="0"/>
              </a:spcBef>
              <a:buNone/>
            </a:pPr>
            <a:r>
              <a:rPr lang="en-GB" sz="2800" dirty="0" smtClean="0"/>
              <a:t>Jens </a:t>
            </a:r>
            <a:r>
              <a:rPr lang="en-GB" sz="2800" dirty="0" err="1"/>
              <a:t>Klump</a:t>
            </a:r>
            <a:endParaRPr lang="en-GB" sz="2800" dirty="0"/>
          </a:p>
          <a:p>
            <a:pPr marL="0" indent="0" algn="ctr">
              <a:spcBef>
                <a:spcPts val="0"/>
              </a:spcBef>
              <a:buNone/>
            </a:pPr>
            <a:r>
              <a:rPr lang="en-GB" sz="2200" dirty="0" smtClean="0"/>
              <a:t>Division President Elect</a:t>
            </a:r>
          </a:p>
          <a:p>
            <a:pPr marL="0" indent="0" algn="ctr">
              <a:spcBef>
                <a:spcPts val="0"/>
              </a:spcBef>
              <a:buNone/>
            </a:pPr>
            <a:endParaRPr lang="en-GB" sz="2000" dirty="0" smtClean="0"/>
          </a:p>
          <a:p>
            <a:pPr marL="0" indent="0" algn="ctr">
              <a:spcBef>
                <a:spcPts val="0"/>
              </a:spcBef>
              <a:buNone/>
            </a:pPr>
            <a:r>
              <a:rPr lang="en-GB" sz="2000" dirty="0" smtClean="0"/>
              <a:t>  Division President 2020 – 2023</a:t>
            </a:r>
            <a:endParaRPr lang="en-GB" sz="2000" dirty="0"/>
          </a:p>
        </p:txBody>
      </p:sp>
      <p:grpSp>
        <p:nvGrpSpPr>
          <p:cNvPr id="14" name="Group 13"/>
          <p:cNvGrpSpPr/>
          <p:nvPr/>
        </p:nvGrpSpPr>
        <p:grpSpPr>
          <a:xfrm>
            <a:off x="1035371" y="1833723"/>
            <a:ext cx="10051490" cy="3643939"/>
            <a:chOff x="1035371" y="1833723"/>
            <a:chExt cx="10051490" cy="3643939"/>
          </a:xfrm>
        </p:grpSpPr>
        <p:pic>
          <p:nvPicPr>
            <p:cNvPr id="2" name="Picture 1"/>
            <p:cNvPicPr>
              <a:picLocks noChangeAspect="1"/>
            </p:cNvPicPr>
            <p:nvPr/>
          </p:nvPicPr>
          <p:blipFill rotWithShape="1">
            <a:blip r:embed="rId5"/>
            <a:srcRect l="7900" t="6464" r="9951" b="9196"/>
            <a:stretch/>
          </p:blipFill>
          <p:spPr>
            <a:xfrm>
              <a:off x="8062524" y="1844824"/>
              <a:ext cx="3024337" cy="3632838"/>
            </a:xfrm>
            <a:prstGeom prst="rect">
              <a:avLst/>
            </a:prstGeom>
          </p:spPr>
        </p:pic>
        <p:sp>
          <p:nvSpPr>
            <p:cNvPr id="10" name="Rectangle 9"/>
            <p:cNvSpPr/>
            <p:nvPr/>
          </p:nvSpPr>
          <p:spPr>
            <a:xfrm>
              <a:off x="1035371" y="1833723"/>
              <a:ext cx="7027153" cy="3600984"/>
            </a:xfrm>
            <a:prstGeom prst="rect">
              <a:avLst/>
            </a:prstGeom>
            <a:solidFill>
              <a:srgbClr val="0070C0"/>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1" hangingPunct="0">
                <a:lnSpc>
                  <a:spcPct val="100000"/>
                </a:lnSpc>
                <a:spcBef>
                  <a:spcPts val="600"/>
                </a:spcBef>
                <a:spcAft>
                  <a:spcPts val="600"/>
                </a:spcAft>
                <a:buClrTx/>
                <a:buSzTx/>
                <a:buFontTx/>
                <a:buNone/>
                <a:tabLst/>
              </a:pPr>
              <a:r>
                <a:rPr kumimoji="0" lang="en-GB" sz="2400" b="0" i="0" u="none" strike="noStrike" cap="none" spc="0" normalizeH="0" baseline="0" dirty="0" smtClean="0">
                  <a:ln>
                    <a:noFill/>
                  </a:ln>
                  <a:solidFill>
                    <a:schemeClr val="bg1"/>
                  </a:solidFill>
                  <a:effectLst/>
                  <a:uFillTx/>
                  <a:sym typeface="Arial"/>
                </a:rPr>
                <a:t>  </a:t>
              </a:r>
              <a:r>
                <a:rPr kumimoji="0" lang="en-GB" sz="2400" b="1" i="0" u="none" strike="noStrike" cap="none" spc="0" normalizeH="0" baseline="0" dirty="0" smtClean="0">
                  <a:ln>
                    <a:noFill/>
                  </a:ln>
                  <a:solidFill>
                    <a:schemeClr val="bg1"/>
                  </a:solidFill>
                  <a:effectLst/>
                  <a:uFillTx/>
                  <a:sym typeface="Arial"/>
                </a:rPr>
                <a:t>Professor Jane Hart </a:t>
              </a:r>
              <a:r>
                <a:rPr kumimoji="0" lang="en-GB" sz="2400" b="0" i="0" u="none" strike="noStrike" cap="none" spc="0" normalizeH="0" baseline="0" dirty="0" smtClean="0">
                  <a:ln>
                    <a:noFill/>
                  </a:ln>
                  <a:solidFill>
                    <a:schemeClr val="bg1"/>
                  </a:solidFill>
                  <a:effectLst/>
                  <a:uFillTx/>
                  <a:sym typeface="Arial"/>
                </a:rPr>
                <a:t>is proposed as</a:t>
              </a:r>
              <a:r>
                <a:rPr kumimoji="0" lang="en-GB" sz="2400" b="0" i="0" u="none" strike="noStrike" cap="none" spc="0" normalizeH="0" dirty="0" smtClean="0">
                  <a:ln>
                    <a:noFill/>
                  </a:ln>
                  <a:solidFill>
                    <a:schemeClr val="bg1"/>
                  </a:solidFill>
                  <a:effectLst/>
                  <a:uFillTx/>
                  <a:sym typeface="Arial"/>
                </a:rPr>
                <a:t> </a:t>
              </a:r>
              <a:br>
                <a:rPr kumimoji="0" lang="en-GB" sz="2400" b="0" i="0" u="none" strike="noStrike" cap="none" spc="0" normalizeH="0" dirty="0" smtClean="0">
                  <a:ln>
                    <a:noFill/>
                  </a:ln>
                  <a:solidFill>
                    <a:schemeClr val="bg1"/>
                  </a:solidFill>
                  <a:effectLst/>
                  <a:uFillTx/>
                  <a:sym typeface="Arial"/>
                </a:rPr>
              </a:br>
              <a:r>
                <a:rPr kumimoji="0" lang="en-GB" sz="2400" b="1" i="0" u="none" strike="noStrike" cap="none" spc="0" normalizeH="0" dirty="0" smtClean="0">
                  <a:ln>
                    <a:noFill/>
                  </a:ln>
                  <a:solidFill>
                    <a:schemeClr val="bg1"/>
                  </a:solidFill>
                  <a:effectLst/>
                  <a:uFillTx/>
                  <a:sym typeface="Arial"/>
                </a:rPr>
                <a:t>ESSI Deputy Division President</a:t>
              </a:r>
            </a:p>
            <a:p>
              <a:pPr marL="0" marR="0" indent="0" algn="ctr" defTabSz="914400" rtl="0" fontAlgn="auto" latinLnBrk="1" hangingPunct="0">
                <a:lnSpc>
                  <a:spcPct val="100000"/>
                </a:lnSpc>
                <a:spcBef>
                  <a:spcPts val="600"/>
                </a:spcBef>
                <a:spcAft>
                  <a:spcPts val="600"/>
                </a:spcAft>
                <a:buClrTx/>
                <a:buSzTx/>
                <a:buFontTx/>
                <a:buNone/>
                <a:tabLst/>
              </a:pPr>
              <a:endParaRPr kumimoji="0" lang="en-GB" sz="2400" b="0" i="0" u="none" strike="noStrike" cap="none" spc="0" normalizeH="0" dirty="0" smtClean="0">
                <a:ln>
                  <a:noFill/>
                </a:ln>
                <a:solidFill>
                  <a:schemeClr val="bg1"/>
                </a:solidFill>
                <a:effectLst/>
                <a:uFillTx/>
                <a:sym typeface="Arial"/>
              </a:endParaRPr>
            </a:p>
            <a:p>
              <a:pPr marL="0" marR="0" indent="0" algn="ctr" defTabSz="914400" rtl="0" fontAlgn="auto" latinLnBrk="1" hangingPunct="0">
                <a:lnSpc>
                  <a:spcPct val="100000"/>
                </a:lnSpc>
                <a:spcBef>
                  <a:spcPts val="600"/>
                </a:spcBef>
                <a:spcAft>
                  <a:spcPts val="600"/>
                </a:spcAft>
                <a:buClrTx/>
                <a:buSzTx/>
                <a:buFontTx/>
                <a:buNone/>
                <a:tabLst/>
              </a:pPr>
              <a:r>
                <a:rPr lang="en-GB" sz="2400" baseline="0" dirty="0" smtClean="0">
                  <a:solidFill>
                    <a:schemeClr val="bg1"/>
                  </a:solidFill>
                </a:rPr>
                <a:t>  </a:t>
              </a:r>
              <a:r>
                <a:rPr kumimoji="0" lang="en-GB" sz="2400" b="0" i="0" u="none" strike="noStrike" cap="none" spc="0" normalizeH="0" dirty="0" smtClean="0">
                  <a:ln>
                    <a:noFill/>
                  </a:ln>
                  <a:solidFill>
                    <a:schemeClr val="bg1"/>
                  </a:solidFill>
                  <a:effectLst/>
                  <a:uFillTx/>
                  <a:sym typeface="Arial"/>
                </a:rPr>
                <a:t>Any objections to the ESSI Division President  </a:t>
              </a:r>
            </a:p>
            <a:p>
              <a:pPr marL="0" marR="0" indent="0" algn="ctr" defTabSz="914400" rtl="0" fontAlgn="auto" latinLnBrk="1" hangingPunct="0">
                <a:lnSpc>
                  <a:spcPct val="100000"/>
                </a:lnSpc>
                <a:spcBef>
                  <a:spcPts val="600"/>
                </a:spcBef>
                <a:spcAft>
                  <a:spcPts val="600"/>
                </a:spcAft>
                <a:buClrTx/>
                <a:buSzTx/>
                <a:buFontTx/>
                <a:buNone/>
                <a:tabLst/>
              </a:pPr>
              <a:r>
                <a:rPr kumimoji="0" lang="en-GB" sz="2400" b="0" i="0" u="none" strike="noStrike" cap="none" spc="0" normalizeH="0" dirty="0" smtClean="0">
                  <a:ln>
                    <a:noFill/>
                  </a:ln>
                  <a:solidFill>
                    <a:schemeClr val="bg1"/>
                  </a:solidFill>
                  <a:effectLst/>
                  <a:uFillTx/>
                  <a:sym typeface="Arial"/>
                </a:rPr>
                <a:t>  (Email: essi@egu.eu)</a:t>
              </a:r>
            </a:p>
            <a:p>
              <a:pPr marL="0" marR="0" indent="0" algn="ctr" defTabSz="914400" rtl="0" fontAlgn="auto" latinLnBrk="1" hangingPunct="0">
                <a:lnSpc>
                  <a:spcPct val="100000"/>
                </a:lnSpc>
                <a:spcBef>
                  <a:spcPts val="600"/>
                </a:spcBef>
                <a:spcAft>
                  <a:spcPts val="600"/>
                </a:spcAft>
                <a:buClrTx/>
                <a:buSzTx/>
                <a:buFontTx/>
                <a:buNone/>
                <a:tabLst/>
              </a:pPr>
              <a:endParaRPr lang="en-GB" sz="2400" dirty="0">
                <a:solidFill>
                  <a:schemeClr val="bg1"/>
                </a:solidFill>
              </a:endParaRPr>
            </a:p>
            <a:p>
              <a:pPr marL="0" marR="0" indent="0" algn="ctr" defTabSz="914400" rtl="0" fontAlgn="auto" latinLnBrk="1" hangingPunct="0">
                <a:lnSpc>
                  <a:spcPct val="100000"/>
                </a:lnSpc>
                <a:spcBef>
                  <a:spcPts val="600"/>
                </a:spcBef>
                <a:spcAft>
                  <a:spcPts val="600"/>
                </a:spcAft>
                <a:buClrTx/>
                <a:buSzTx/>
                <a:buFontTx/>
                <a:buNone/>
                <a:tabLst/>
              </a:pPr>
              <a:r>
                <a:rPr kumimoji="0" lang="en-GB" sz="2400" b="1" i="0" strike="noStrike" cap="none" spc="0" normalizeH="0" dirty="0" smtClean="0">
                  <a:ln>
                    <a:noFill/>
                  </a:ln>
                  <a:solidFill>
                    <a:schemeClr val="bg1"/>
                  </a:solidFill>
                  <a:effectLst/>
                  <a:uFillTx/>
                  <a:sym typeface="Arial"/>
                </a:rPr>
                <a:t>  </a:t>
              </a:r>
              <a:r>
                <a:rPr kumimoji="0" lang="en-GB" sz="2400" b="1" i="0" u="sng" strike="noStrike" cap="none" spc="0" normalizeH="0" dirty="0" smtClean="0">
                  <a:ln>
                    <a:noFill/>
                  </a:ln>
                  <a:solidFill>
                    <a:schemeClr val="bg1"/>
                  </a:solidFill>
                  <a:effectLst/>
                  <a:uFillTx/>
                  <a:sym typeface="Arial"/>
                </a:rPr>
                <a:t>Before 22 May 2020</a:t>
              </a:r>
              <a:endParaRPr kumimoji="0" lang="en-GB" sz="1800" b="0" i="0" u="none" strike="noStrike" cap="none" spc="0" normalizeH="0" baseline="0" dirty="0">
                <a:ln>
                  <a:noFill/>
                </a:ln>
                <a:solidFill>
                  <a:schemeClr val="bg1"/>
                </a:solidFill>
                <a:effectLst/>
                <a:uFillTx/>
                <a:latin typeface="Arial"/>
                <a:ea typeface="Arial"/>
                <a:cs typeface="Arial"/>
                <a:sym typeface="Arial"/>
              </a:endParaRPr>
            </a:p>
          </p:txBody>
        </p:sp>
      </p:grpSp>
      <p:sp>
        <p:nvSpPr>
          <p:cNvPr id="11" name="1 Título"/>
          <p:cNvSpPr txBox="1">
            <a:spLocks/>
          </p:cNvSpPr>
          <p:nvPr/>
        </p:nvSpPr>
        <p:spPr>
          <a:xfrm>
            <a:off x="5087888" y="0"/>
            <a:ext cx="6840760" cy="1143000"/>
          </a:xfrm>
          <a:prstGeom prst="rect">
            <a:avLst/>
          </a:prstGeom>
        </p:spPr>
        <p:txBody>
          <a:bodyPr anchor="ctr"/>
          <a:lstStyle>
            <a:lvl1pPr algn="ctr">
              <a:defRPr sz="3600">
                <a:solidFill>
                  <a:srgbClr val="0072BC"/>
                </a:solidFill>
                <a:latin typeface="Arial"/>
                <a:ea typeface="Arial"/>
                <a:cs typeface="Arial"/>
                <a:sym typeface="Arial"/>
              </a:defRPr>
            </a:lvl1pPr>
            <a:lvl2pPr algn="ctr">
              <a:defRPr sz="4400">
                <a:latin typeface="Arial"/>
                <a:ea typeface="Arial"/>
                <a:cs typeface="Arial"/>
                <a:sym typeface="Arial"/>
              </a:defRPr>
            </a:lvl2pPr>
            <a:lvl3pPr algn="ctr">
              <a:defRPr sz="4400">
                <a:latin typeface="Arial"/>
                <a:ea typeface="Arial"/>
                <a:cs typeface="Arial"/>
                <a:sym typeface="Arial"/>
              </a:defRPr>
            </a:lvl3pPr>
            <a:lvl4pPr algn="ctr">
              <a:defRPr sz="4400">
                <a:latin typeface="Arial"/>
                <a:ea typeface="Arial"/>
                <a:cs typeface="Arial"/>
                <a:sym typeface="Arial"/>
              </a:defRPr>
            </a:lvl4pPr>
            <a:lvl5pPr algn="ctr">
              <a:defRPr sz="4400">
                <a:latin typeface="Arial"/>
                <a:ea typeface="Arial"/>
                <a:cs typeface="Arial"/>
                <a:sym typeface="Arial"/>
              </a:defRPr>
            </a:lvl5pPr>
            <a:lvl6pPr indent="457200" algn="ctr">
              <a:defRPr sz="4400">
                <a:latin typeface="Arial"/>
                <a:ea typeface="Arial"/>
                <a:cs typeface="Arial"/>
                <a:sym typeface="Arial"/>
              </a:defRPr>
            </a:lvl6pPr>
            <a:lvl7pPr indent="914400" algn="ctr">
              <a:defRPr sz="4400">
                <a:latin typeface="Arial"/>
                <a:ea typeface="Arial"/>
                <a:cs typeface="Arial"/>
                <a:sym typeface="Arial"/>
              </a:defRPr>
            </a:lvl7pPr>
            <a:lvl8pPr indent="1371600" algn="ctr">
              <a:defRPr sz="4400">
                <a:latin typeface="Arial"/>
                <a:ea typeface="Arial"/>
                <a:cs typeface="Arial"/>
                <a:sym typeface="Arial"/>
              </a:defRPr>
            </a:lvl8pPr>
            <a:lvl9pPr indent="1828800" algn="ctr">
              <a:defRPr sz="4400">
                <a:latin typeface="Arial"/>
                <a:ea typeface="Arial"/>
                <a:cs typeface="Arial"/>
                <a:sym typeface="Arial"/>
              </a:defRPr>
            </a:lvl9pPr>
          </a:lstStyle>
          <a:p>
            <a:r>
              <a:rPr lang="en-GB" sz="2800" b="1" dirty="0" smtClean="0"/>
              <a:t>ESSI Division Structure: Leadership</a:t>
            </a:r>
            <a:endParaRPr lang="ca-ES" sz="2800" b="1" dirty="0"/>
          </a:p>
        </p:txBody>
      </p:sp>
    </p:spTree>
    <p:extLst>
      <p:ext uri="{BB962C8B-B14F-4D97-AF65-F5344CB8AC3E}">
        <p14:creationId xmlns:p14="http://schemas.microsoft.com/office/powerpoint/2010/main" val="16753498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43872" y="188640"/>
            <a:ext cx="6984776" cy="1143000"/>
          </a:xfrm>
        </p:spPr>
        <p:txBody>
          <a:bodyPr/>
          <a:lstStyle/>
          <a:p>
            <a:pPr algn="r"/>
            <a:r>
              <a:rPr lang="en-GB" sz="2800" b="1" dirty="0" smtClean="0"/>
              <a:t>ESSI Division </a:t>
            </a:r>
            <a:r>
              <a:rPr lang="en-GB" sz="2800" b="1" dirty="0"/>
              <a:t>President: next election</a:t>
            </a:r>
          </a:p>
        </p:txBody>
      </p:sp>
      <p:sp>
        <p:nvSpPr>
          <p:cNvPr id="3" name="Content Placeholder 2"/>
          <p:cNvSpPr>
            <a:spLocks noGrp="1"/>
          </p:cNvSpPr>
          <p:nvPr>
            <p:ph idx="1"/>
          </p:nvPr>
        </p:nvSpPr>
        <p:spPr>
          <a:xfrm>
            <a:off x="407368" y="1628800"/>
            <a:ext cx="11305256" cy="4768552"/>
          </a:xfrm>
        </p:spPr>
        <p:txBody>
          <a:bodyPr>
            <a:noAutofit/>
          </a:bodyPr>
          <a:lstStyle/>
          <a:p>
            <a:pPr>
              <a:spcBef>
                <a:spcPts val="1200"/>
              </a:spcBef>
              <a:spcAft>
                <a:spcPts val="1200"/>
              </a:spcAft>
              <a:buFont typeface="Arial" panose="020B0604020202020204" pitchFamily="34" charset="0"/>
              <a:buChar char="•"/>
            </a:pPr>
            <a:r>
              <a:rPr lang="en-GB" sz="2400" dirty="0" smtClean="0"/>
              <a:t>Next EGU election </a:t>
            </a:r>
            <a:r>
              <a:rPr lang="en-GB" sz="2400" dirty="0"/>
              <a:t>(Divisions): </a:t>
            </a:r>
            <a:r>
              <a:rPr lang="en-GB" sz="2400" dirty="0" smtClean="0"/>
              <a:t>November 2021 </a:t>
            </a:r>
            <a:endParaRPr lang="en-GB" sz="2400" dirty="0"/>
          </a:p>
          <a:p>
            <a:pPr>
              <a:spcBef>
                <a:spcPts val="1200"/>
              </a:spcBef>
              <a:spcAft>
                <a:spcPts val="1200"/>
              </a:spcAft>
              <a:buFont typeface="Arial" panose="020B0604020202020204" pitchFamily="34" charset="0"/>
              <a:buChar char="•"/>
            </a:pPr>
            <a:r>
              <a:rPr lang="en-GB" sz="2400" dirty="0"/>
              <a:t>Successful candidate: deputy president from </a:t>
            </a:r>
            <a:r>
              <a:rPr lang="en-GB" sz="2400" dirty="0" smtClean="0"/>
              <a:t>EGU </a:t>
            </a:r>
            <a:r>
              <a:rPr lang="en-GB" sz="2400" dirty="0"/>
              <a:t>GA </a:t>
            </a:r>
            <a:r>
              <a:rPr lang="en-GB" sz="2400" dirty="0" smtClean="0"/>
              <a:t>2022 </a:t>
            </a:r>
            <a:r>
              <a:rPr lang="en-GB" sz="2400" dirty="0"/>
              <a:t>(1 year)</a:t>
            </a:r>
          </a:p>
          <a:p>
            <a:pPr>
              <a:spcBef>
                <a:spcPts val="1200"/>
              </a:spcBef>
              <a:spcAft>
                <a:spcPts val="1200"/>
              </a:spcAft>
              <a:buFont typeface="Arial" panose="020B0604020202020204" pitchFamily="34" charset="0"/>
              <a:buChar char="•"/>
            </a:pPr>
            <a:r>
              <a:rPr lang="en-GB" sz="2400" dirty="0"/>
              <a:t>Assumes role of Division President at EGU GA </a:t>
            </a:r>
            <a:r>
              <a:rPr lang="en-GB" sz="2400" dirty="0" smtClean="0"/>
              <a:t>2023 </a:t>
            </a:r>
            <a:r>
              <a:rPr lang="en-GB" sz="2400" dirty="0"/>
              <a:t>(2 years) </a:t>
            </a:r>
          </a:p>
          <a:p>
            <a:pPr>
              <a:spcBef>
                <a:spcPts val="1200"/>
              </a:spcBef>
              <a:spcAft>
                <a:spcPts val="1200"/>
              </a:spcAft>
              <a:buFont typeface="Arial" panose="020B0604020202020204" pitchFamily="34" charset="0"/>
              <a:buChar char="•"/>
            </a:pPr>
            <a:r>
              <a:rPr lang="en-GB" sz="2400" dirty="0"/>
              <a:t>All EGU members are eligible</a:t>
            </a:r>
          </a:p>
          <a:p>
            <a:pPr>
              <a:spcBef>
                <a:spcPts val="1200"/>
              </a:spcBef>
              <a:spcAft>
                <a:spcPts val="1200"/>
              </a:spcAft>
              <a:buFont typeface="Arial" panose="020B0604020202020204" pitchFamily="34" charset="0"/>
              <a:buChar char="•"/>
            </a:pPr>
            <a:r>
              <a:rPr lang="en-GB" sz="2400" dirty="0"/>
              <a:t>Division President can only stand once for </a:t>
            </a:r>
            <a:r>
              <a:rPr lang="en-GB" sz="2400" dirty="0" smtClean="0"/>
              <a:t>re-election (usually 4 </a:t>
            </a:r>
            <a:r>
              <a:rPr lang="en-GB" sz="2400" dirty="0"/>
              <a:t>years </a:t>
            </a:r>
            <a:r>
              <a:rPr lang="en-GB" sz="2400" dirty="0" smtClean="0"/>
              <a:t>in total)</a:t>
            </a:r>
          </a:p>
          <a:p>
            <a:pPr>
              <a:spcBef>
                <a:spcPts val="1200"/>
              </a:spcBef>
              <a:spcAft>
                <a:spcPts val="1200"/>
              </a:spcAft>
              <a:buFont typeface="Arial" panose="020B0604020202020204" pitchFamily="34" charset="0"/>
              <a:buChar char="•"/>
            </a:pPr>
            <a:r>
              <a:rPr lang="en-GB" sz="2400" dirty="0" smtClean="0"/>
              <a:t>Call for candidates opens June 2021</a:t>
            </a:r>
            <a:endParaRPr lang="en-GB" sz="2400" dirty="0"/>
          </a:p>
        </p:txBody>
      </p:sp>
    </p:spTree>
    <p:extLst>
      <p:ext uri="{BB962C8B-B14F-4D97-AF65-F5344CB8AC3E}">
        <p14:creationId xmlns:p14="http://schemas.microsoft.com/office/powerpoint/2010/main" val="2905867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55840" y="87196"/>
            <a:ext cx="7308304" cy="1143000"/>
          </a:xfrm>
        </p:spPr>
        <p:txBody>
          <a:bodyPr/>
          <a:lstStyle/>
          <a:p>
            <a:pPr algn="r"/>
            <a:r>
              <a:rPr lang="en-GB" sz="2800" b="1" dirty="0" smtClean="0">
                <a:latin typeface="Arial" panose="020B0604020202020204" pitchFamily="34" charset="0"/>
                <a:cs typeface="Arial" panose="020B0604020202020204" pitchFamily="34" charset="0"/>
              </a:rPr>
              <a:t>ESSI Division Structure:  </a:t>
            </a:r>
            <a:r>
              <a:rPr lang="en-GB" sz="2800" b="1" dirty="0">
                <a:latin typeface="Arial" panose="020B0604020202020204" pitchFamily="34" charset="0"/>
                <a:cs typeface="Arial" panose="020B0604020202020204" pitchFamily="34" charset="0"/>
              </a:rPr>
              <a:t>Science Officers</a:t>
            </a:r>
          </a:p>
        </p:txBody>
      </p:sp>
      <p:sp>
        <p:nvSpPr>
          <p:cNvPr id="3" name="2 Marcador de contenido"/>
          <p:cNvSpPr>
            <a:spLocks noGrp="1"/>
          </p:cNvSpPr>
          <p:nvPr>
            <p:ph idx="1"/>
          </p:nvPr>
        </p:nvSpPr>
        <p:spPr>
          <a:xfrm>
            <a:off x="695400" y="5080048"/>
            <a:ext cx="11017224" cy="1592178"/>
          </a:xfrm>
        </p:spPr>
        <p:txBody>
          <a:bodyPr>
            <a:normAutofit/>
          </a:bodyPr>
          <a:lstStyle/>
          <a:p>
            <a:pPr>
              <a:spcBef>
                <a:spcPts val="1800"/>
              </a:spcBef>
              <a:buFont typeface="Arial" panose="020B0604020202020204" pitchFamily="34" charset="0"/>
              <a:buChar char="•"/>
            </a:pPr>
            <a:r>
              <a:rPr lang="en-GB" sz="2600" dirty="0"/>
              <a:t>Science Officers should promote sub-programmes and encourage their colleagues to organize </a:t>
            </a:r>
            <a:r>
              <a:rPr lang="en-GB" sz="2600" dirty="0" smtClean="0"/>
              <a:t>sessions for the GA</a:t>
            </a:r>
            <a:endParaRPr lang="en-GB" sz="2600" dirty="0"/>
          </a:p>
          <a:p>
            <a:pPr>
              <a:spcBef>
                <a:spcPts val="1800"/>
              </a:spcBef>
              <a:buFont typeface="Arial" panose="020B0604020202020204" pitchFamily="34" charset="0"/>
              <a:buChar char="•"/>
            </a:pPr>
            <a:r>
              <a:rPr lang="en-GB" sz="2600" dirty="0"/>
              <a:t>Any new volunteers? </a:t>
            </a:r>
          </a:p>
        </p:txBody>
      </p:sp>
      <p:graphicFrame>
        <p:nvGraphicFramePr>
          <p:cNvPr id="4" name="Table 3"/>
          <p:cNvGraphicFramePr>
            <a:graphicFrameLocks noGrp="1"/>
          </p:cNvGraphicFramePr>
          <p:nvPr>
            <p:extLst>
              <p:ext uri="{D42A27DB-BD31-4B8C-83A1-F6EECF244321}">
                <p14:modId xmlns:p14="http://schemas.microsoft.com/office/powerpoint/2010/main" val="1407964045"/>
              </p:ext>
            </p:extLst>
          </p:nvPr>
        </p:nvGraphicFramePr>
        <p:xfrm>
          <a:off x="695400" y="1427964"/>
          <a:ext cx="10369152" cy="3256547"/>
        </p:xfrm>
        <a:graphic>
          <a:graphicData uri="http://schemas.openxmlformats.org/drawingml/2006/table">
            <a:tbl>
              <a:tblPr firstRow="1" bandRow="1">
                <a:tableStyleId>{5940675A-B579-460E-94D1-54222C63F5DA}</a:tableStyleId>
              </a:tblPr>
              <a:tblGrid>
                <a:gridCol w="6056319">
                  <a:extLst>
                    <a:ext uri="{9D8B030D-6E8A-4147-A177-3AD203B41FA5}">
                      <a16:colId xmlns:a16="http://schemas.microsoft.com/office/drawing/2014/main" val="3478755127"/>
                    </a:ext>
                  </a:extLst>
                </a:gridCol>
                <a:gridCol w="4312833">
                  <a:extLst>
                    <a:ext uri="{9D8B030D-6E8A-4147-A177-3AD203B41FA5}">
                      <a16:colId xmlns:a16="http://schemas.microsoft.com/office/drawing/2014/main" val="3388752246"/>
                    </a:ext>
                  </a:extLst>
                </a:gridCol>
              </a:tblGrid>
              <a:tr h="590466">
                <a:tc>
                  <a:txBody>
                    <a:bodyPr/>
                    <a:lstStyle/>
                    <a:p>
                      <a:pPr marL="342900" indent="-342900" algn="l">
                        <a:buFont typeface="Arial" panose="020B0604020202020204" pitchFamily="34" charset="0"/>
                        <a:buChar char="•"/>
                      </a:pPr>
                      <a:r>
                        <a:rPr lang="en-GB" sz="2400" dirty="0" smtClean="0">
                          <a:solidFill>
                            <a:srgbClr val="0072BC"/>
                          </a:solidFill>
                          <a:latin typeface="Arial" panose="020B0604020202020204" pitchFamily="34" charset="0"/>
                          <a:cs typeface="Arial" panose="020B0604020202020204" pitchFamily="34" charset="0"/>
                        </a:rPr>
                        <a:t>Meteorology and</a:t>
                      </a:r>
                      <a:r>
                        <a:rPr lang="en-GB" sz="2400" baseline="0" dirty="0" smtClean="0">
                          <a:solidFill>
                            <a:srgbClr val="0072BC"/>
                          </a:solidFill>
                          <a:latin typeface="Arial" panose="020B0604020202020204" pitchFamily="34" charset="0"/>
                          <a:cs typeface="Arial" panose="020B0604020202020204" pitchFamily="34" charset="0"/>
                        </a:rPr>
                        <a:t> </a:t>
                      </a:r>
                      <a:r>
                        <a:rPr lang="en-GB" sz="2400" dirty="0" smtClean="0">
                          <a:solidFill>
                            <a:srgbClr val="0072BC"/>
                          </a:solidFill>
                          <a:latin typeface="Arial" panose="020B0604020202020204" pitchFamily="34" charset="0"/>
                          <a:cs typeface="Arial" panose="020B0604020202020204" pitchFamily="34" charset="0"/>
                        </a:rPr>
                        <a:t>Climatology</a:t>
                      </a:r>
                      <a:endParaRPr lang="en-GB" sz="2400" dirty="0">
                        <a:solidFill>
                          <a:srgbClr val="0072BC"/>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2000" dirty="0" smtClean="0">
                          <a:solidFill>
                            <a:srgbClr val="0072BC"/>
                          </a:solidFill>
                          <a:latin typeface="Arial" panose="020B0604020202020204" pitchFamily="34" charset="0"/>
                          <a:cs typeface="Arial" panose="020B0604020202020204" pitchFamily="34" charset="0"/>
                        </a:rPr>
                        <a:t>Reinhard </a:t>
                      </a:r>
                      <a:r>
                        <a:rPr lang="en-GB" sz="2000" dirty="0" err="1" smtClean="0">
                          <a:solidFill>
                            <a:srgbClr val="0072BC"/>
                          </a:solidFill>
                          <a:latin typeface="Arial" panose="020B0604020202020204" pitchFamily="34" charset="0"/>
                          <a:cs typeface="Arial" panose="020B0604020202020204" pitchFamily="34" charset="0"/>
                        </a:rPr>
                        <a:t>Budich</a:t>
                      </a:r>
                      <a:endParaRPr lang="en-GB" sz="2000" dirty="0">
                        <a:solidFill>
                          <a:srgbClr val="0072BC"/>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31764074"/>
                  </a:ext>
                </a:extLst>
              </a:tr>
              <a:tr h="590466">
                <a:tc>
                  <a:txBody>
                    <a:bodyPr/>
                    <a:lstStyle/>
                    <a:p>
                      <a:pPr marL="342900" indent="-342900" algn="l">
                        <a:buFont typeface="Arial" panose="020B0604020202020204" pitchFamily="34" charset="0"/>
                        <a:buChar char="•"/>
                      </a:pPr>
                      <a:r>
                        <a:rPr lang="en-GB" sz="2400" dirty="0" smtClean="0">
                          <a:solidFill>
                            <a:srgbClr val="0072BC"/>
                          </a:solidFill>
                          <a:latin typeface="Arial" panose="020B0604020202020204" pitchFamily="34" charset="0"/>
                          <a:cs typeface="Arial" panose="020B0604020202020204" pitchFamily="34" charset="0"/>
                        </a:rPr>
                        <a:t>Space</a:t>
                      </a:r>
                      <a:endParaRPr lang="en-GB" sz="2400" dirty="0">
                        <a:solidFill>
                          <a:srgbClr val="0072BC"/>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2000" b="0" i="1" dirty="0" smtClean="0">
                          <a:solidFill>
                            <a:srgbClr val="0072BC"/>
                          </a:solidFill>
                          <a:latin typeface="Arial" panose="020B0604020202020204" pitchFamily="34" charset="0"/>
                          <a:cs typeface="Arial" panose="020B0604020202020204" pitchFamily="34" charset="0"/>
                        </a:rPr>
                        <a:t>Vacant</a:t>
                      </a:r>
                      <a:r>
                        <a:rPr lang="en-GB" sz="2000" b="0" dirty="0" smtClean="0">
                          <a:solidFill>
                            <a:srgbClr val="0072BC"/>
                          </a:solidFill>
                          <a:latin typeface="Arial" panose="020B0604020202020204" pitchFamily="34" charset="0"/>
                          <a:cs typeface="Arial" panose="020B0604020202020204" pitchFamily="34" charset="0"/>
                        </a:rPr>
                        <a:t> </a:t>
                      </a:r>
                      <a:r>
                        <a:rPr lang="en-GB" sz="2000" dirty="0" smtClean="0">
                          <a:solidFill>
                            <a:srgbClr val="0072BC"/>
                          </a:solidFill>
                          <a:latin typeface="Arial" panose="020B0604020202020204" pitchFamily="34" charset="0"/>
                          <a:cs typeface="Arial" panose="020B0604020202020204" pitchFamily="34" charset="0"/>
                        </a:rPr>
                        <a:t/>
                      </a:r>
                      <a:br>
                        <a:rPr lang="en-GB" sz="2000" dirty="0" smtClean="0">
                          <a:solidFill>
                            <a:srgbClr val="0072BC"/>
                          </a:solidFill>
                          <a:latin typeface="Arial" panose="020B0604020202020204" pitchFamily="34" charset="0"/>
                          <a:cs typeface="Arial" panose="020B0604020202020204" pitchFamily="34" charset="0"/>
                        </a:rPr>
                      </a:br>
                      <a:r>
                        <a:rPr lang="en-GB" sz="2000" dirty="0" smtClean="0">
                          <a:solidFill>
                            <a:srgbClr val="0072BC"/>
                          </a:solidFill>
                          <a:latin typeface="Arial" panose="020B0604020202020204" pitchFamily="34" charset="0"/>
                          <a:cs typeface="Arial" panose="020B0604020202020204" pitchFamily="34" charset="0"/>
                        </a:rPr>
                        <a:t>(Pier Giorgio </a:t>
                      </a:r>
                      <a:r>
                        <a:rPr lang="en-GB" sz="2000" dirty="0" err="1" smtClean="0">
                          <a:solidFill>
                            <a:srgbClr val="0072BC"/>
                          </a:solidFill>
                          <a:latin typeface="Arial" panose="020B0604020202020204" pitchFamily="34" charset="0"/>
                          <a:cs typeface="Arial" panose="020B0604020202020204" pitchFamily="34" charset="0"/>
                        </a:rPr>
                        <a:t>Marchetti</a:t>
                      </a:r>
                      <a:r>
                        <a:rPr lang="en-GB" sz="2000" dirty="0" smtClean="0">
                          <a:solidFill>
                            <a:srgbClr val="0072BC"/>
                          </a:solidFill>
                          <a:latin typeface="Arial" panose="020B0604020202020204" pitchFamily="34" charset="0"/>
                          <a:cs typeface="Arial" panose="020B0604020202020204" pitchFamily="34" charset="0"/>
                        </a:rPr>
                        <a:t>)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31070580"/>
                  </a:ext>
                </a:extLst>
              </a:tr>
              <a:tr h="590466">
                <a:tc>
                  <a:txBody>
                    <a:bodyPr/>
                    <a:lstStyle/>
                    <a:p>
                      <a:pPr marL="342900" indent="-342900" algn="l">
                        <a:buFont typeface="Arial" panose="020B0604020202020204" pitchFamily="34" charset="0"/>
                        <a:buChar char="•"/>
                      </a:pPr>
                      <a:r>
                        <a:rPr lang="en-GB" sz="2400" dirty="0" smtClean="0">
                          <a:solidFill>
                            <a:srgbClr val="0072BC"/>
                          </a:solidFill>
                          <a:latin typeface="Arial" panose="020B0604020202020204" pitchFamily="34" charset="0"/>
                          <a:cs typeface="Arial" panose="020B0604020202020204" pitchFamily="34" charset="0"/>
                        </a:rPr>
                        <a:t>Geochemistry</a:t>
                      </a:r>
                      <a:endParaRPr lang="en-GB" sz="2400" dirty="0">
                        <a:solidFill>
                          <a:srgbClr val="0072BC"/>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2000" dirty="0" smtClean="0">
                          <a:solidFill>
                            <a:srgbClr val="0072BC"/>
                          </a:solidFill>
                          <a:latin typeface="Arial" panose="020B0604020202020204" pitchFamily="34" charset="0"/>
                          <a:cs typeface="Arial" panose="020B0604020202020204" pitchFamily="34" charset="0"/>
                        </a:rPr>
                        <a:t>Kerstin </a:t>
                      </a:r>
                      <a:r>
                        <a:rPr lang="en-GB" sz="2000" dirty="0" err="1" smtClean="0">
                          <a:solidFill>
                            <a:srgbClr val="0072BC"/>
                          </a:solidFill>
                          <a:latin typeface="Arial" panose="020B0604020202020204" pitchFamily="34" charset="0"/>
                          <a:cs typeface="Arial" panose="020B0604020202020204" pitchFamily="34" charset="0"/>
                        </a:rPr>
                        <a:t>Lehnert</a:t>
                      </a:r>
                      <a:endParaRPr lang="en-GB" sz="2000" dirty="0">
                        <a:solidFill>
                          <a:srgbClr val="0072BC"/>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33920142"/>
                  </a:ext>
                </a:extLst>
              </a:tr>
              <a:tr h="784109">
                <a:tc>
                  <a:txBody>
                    <a:bodyPr/>
                    <a:lstStyle/>
                    <a:p>
                      <a:pPr marL="342900" indent="-342900" algn="l">
                        <a:buFont typeface="Arial" panose="020B0604020202020204" pitchFamily="34" charset="0"/>
                        <a:buChar char="•"/>
                      </a:pPr>
                      <a:r>
                        <a:rPr lang="en-GB" sz="2400" dirty="0" smtClean="0">
                          <a:solidFill>
                            <a:srgbClr val="0072BC"/>
                          </a:solidFill>
                          <a:latin typeface="Arial" panose="020B0604020202020204" pitchFamily="34" charset="0"/>
                          <a:cs typeface="Arial" panose="020B0604020202020204" pitchFamily="34" charset="0"/>
                        </a:rPr>
                        <a:t>Oceanography</a:t>
                      </a:r>
                      <a:endParaRPr lang="en-GB" sz="2400" dirty="0">
                        <a:solidFill>
                          <a:srgbClr val="0072BC"/>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it-IT" sz="2000" smtClean="0">
                          <a:solidFill>
                            <a:srgbClr val="0072BC"/>
                          </a:solidFill>
                          <a:latin typeface="Arial" panose="020B0604020202020204" pitchFamily="34" charset="0"/>
                          <a:cs typeface="Arial" panose="020B0604020202020204" pitchFamily="34" charset="0"/>
                        </a:rPr>
                        <a:t>Antonio Novellino</a:t>
                      </a:r>
                      <a:endParaRPr lang="it-IT" sz="2000" dirty="0" smtClean="0">
                        <a:solidFill>
                          <a:srgbClr val="0072BC"/>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88177017"/>
                  </a:ext>
                </a:extLst>
              </a:tr>
              <a:tr h="590466">
                <a:tc>
                  <a:txBody>
                    <a:bodyPr/>
                    <a:lstStyle/>
                    <a:p>
                      <a:pPr marL="342900" indent="-342900" algn="l">
                        <a:buFont typeface="Arial" panose="020B0604020202020204" pitchFamily="34" charset="0"/>
                        <a:buChar char="•"/>
                      </a:pPr>
                      <a:r>
                        <a:rPr lang="fr-FR" sz="2400" dirty="0" smtClean="0">
                          <a:solidFill>
                            <a:srgbClr val="0072BC"/>
                          </a:solidFill>
                          <a:latin typeface="Arial" panose="020B0604020202020204" pitchFamily="34" charset="0"/>
                          <a:cs typeface="Arial" panose="020B0604020202020204" pitchFamily="34" charset="0"/>
                        </a:rPr>
                        <a:t>Liaison AGU ESSI Section</a:t>
                      </a:r>
                      <a:endParaRPr lang="en-GB" sz="2400" dirty="0">
                        <a:solidFill>
                          <a:srgbClr val="0072BC"/>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2000" dirty="0" smtClean="0">
                          <a:solidFill>
                            <a:srgbClr val="0072BC"/>
                          </a:solidFill>
                          <a:latin typeface="Arial" panose="020B0604020202020204" pitchFamily="34" charset="0"/>
                          <a:cs typeface="Arial" panose="020B0604020202020204" pitchFamily="34" charset="0"/>
                        </a:rPr>
                        <a:t>Peter Fox </a:t>
                      </a:r>
                      <a:endParaRPr lang="en-GB" sz="2000" dirty="0">
                        <a:solidFill>
                          <a:srgbClr val="0072BC"/>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98940976"/>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439816" y="260648"/>
            <a:ext cx="7272808" cy="1143000"/>
          </a:xfrm>
        </p:spPr>
        <p:txBody>
          <a:bodyPr/>
          <a:lstStyle/>
          <a:p>
            <a:pPr algn="r"/>
            <a:r>
              <a:rPr lang="en-GB" sz="3200" b="1" dirty="0" smtClean="0">
                <a:latin typeface="Arial" panose="020B0604020202020204" pitchFamily="34" charset="0"/>
                <a:cs typeface="Arial" panose="020B0604020202020204" pitchFamily="34" charset="0"/>
              </a:rPr>
              <a:t>ESSI Early </a:t>
            </a:r>
            <a:r>
              <a:rPr lang="en-GB" sz="3200" b="1" dirty="0">
                <a:latin typeface="Arial" panose="020B0604020202020204" pitchFamily="34" charset="0"/>
                <a:cs typeface="Arial" panose="020B0604020202020204" pitchFamily="34" charset="0"/>
              </a:rPr>
              <a:t>Career </a:t>
            </a:r>
            <a:r>
              <a:rPr lang="en-GB" sz="3200" b="1" dirty="0" smtClean="0">
                <a:latin typeface="Arial" panose="020B0604020202020204" pitchFamily="34" charset="0"/>
                <a:cs typeface="Arial" panose="020B0604020202020204" pitchFamily="34" charset="0"/>
              </a:rPr>
              <a:t>Scientist </a:t>
            </a:r>
            <a:r>
              <a:rPr lang="en-GB" sz="3200" b="1" dirty="0">
                <a:latin typeface="Arial" panose="020B0604020202020204" pitchFamily="34" charset="0"/>
                <a:cs typeface="Arial" panose="020B0604020202020204" pitchFamily="34" charset="0"/>
              </a:rPr>
              <a:t>(</a:t>
            </a:r>
            <a:r>
              <a:rPr lang="en-GB" sz="3200" b="1" dirty="0" smtClean="0">
                <a:latin typeface="Arial" panose="020B0604020202020204" pitchFamily="34" charset="0"/>
                <a:cs typeface="Arial" panose="020B0604020202020204" pitchFamily="34" charset="0"/>
              </a:rPr>
              <a:t>ECS) Representative</a:t>
            </a:r>
            <a:endParaRPr lang="ca-ES" sz="3200" b="1" dirty="0">
              <a:latin typeface="Arial" panose="020B0604020202020204" pitchFamily="34" charset="0"/>
              <a:cs typeface="Arial" panose="020B0604020202020204" pitchFamily="34" charset="0"/>
            </a:endParaRPr>
          </a:p>
        </p:txBody>
      </p:sp>
      <p:sp>
        <p:nvSpPr>
          <p:cNvPr id="3" name="2 Marcador de contenido"/>
          <p:cNvSpPr>
            <a:spLocks noGrp="1"/>
          </p:cNvSpPr>
          <p:nvPr>
            <p:ph idx="1"/>
          </p:nvPr>
        </p:nvSpPr>
        <p:spPr>
          <a:xfrm>
            <a:off x="623392" y="1772816"/>
            <a:ext cx="10729192" cy="4896544"/>
          </a:xfrm>
        </p:spPr>
        <p:txBody>
          <a:bodyPr>
            <a:normAutofit/>
          </a:bodyPr>
          <a:lstStyle/>
          <a:p>
            <a:pPr>
              <a:spcBef>
                <a:spcPts val="1800"/>
              </a:spcBef>
              <a:spcAft>
                <a:spcPts val="1200"/>
              </a:spcAft>
              <a:buFont typeface="Arial" panose="020B0604020202020204" pitchFamily="34" charset="0"/>
              <a:buChar char="•"/>
            </a:pPr>
            <a:r>
              <a:rPr lang="en-GB" sz="2600" dirty="0"/>
              <a:t>Early Career Scientist: EGU member receiving highest degree (BSc MSc or PhD) in last 7 years </a:t>
            </a:r>
          </a:p>
          <a:p>
            <a:pPr>
              <a:spcBef>
                <a:spcPts val="1800"/>
              </a:spcBef>
              <a:spcAft>
                <a:spcPts val="1200"/>
              </a:spcAft>
              <a:buFont typeface="Arial" panose="020B0604020202020204" pitchFamily="34" charset="0"/>
              <a:buChar char="•"/>
            </a:pPr>
            <a:r>
              <a:rPr lang="en-GB" sz="2600" dirty="0"/>
              <a:t>Early Career</a:t>
            </a:r>
            <a:r>
              <a:rPr lang="en-US" sz="2600" dirty="0"/>
              <a:t> Scientist representatives are a crucial link between the EGU and the young scientist community</a:t>
            </a:r>
          </a:p>
          <a:p>
            <a:pPr>
              <a:spcBef>
                <a:spcPts val="1800"/>
              </a:spcBef>
              <a:spcAft>
                <a:spcPts val="1200"/>
              </a:spcAft>
              <a:buFont typeface="Arial" panose="020B0604020202020204" pitchFamily="34" charset="0"/>
              <a:buChar char="•"/>
            </a:pPr>
            <a:r>
              <a:rPr lang="en-GB" sz="2600" dirty="0"/>
              <a:t>Each division can have an Early Career Scientist representative</a:t>
            </a:r>
          </a:p>
          <a:p>
            <a:pPr>
              <a:spcBef>
                <a:spcPts val="1800"/>
              </a:spcBef>
              <a:spcAft>
                <a:spcPts val="1200"/>
              </a:spcAft>
              <a:buFont typeface="Arial" panose="020B0604020202020204" pitchFamily="34" charset="0"/>
              <a:buChar char="•"/>
            </a:pPr>
            <a:r>
              <a:rPr lang="en-US" sz="2600" dirty="0"/>
              <a:t>ESSI ECS: </a:t>
            </a:r>
            <a:r>
              <a:rPr lang="en-US" sz="2600" dirty="0" smtClean="0"/>
              <a:t>one candidate nominated</a:t>
            </a:r>
            <a:endParaRPr lang="en-US" sz="2400" dirty="0"/>
          </a:p>
        </p:txBody>
      </p:sp>
    </p:spTree>
    <p:extLst>
      <p:ext uri="{BB962C8B-B14F-4D97-AF65-F5344CB8AC3E}">
        <p14:creationId xmlns:p14="http://schemas.microsoft.com/office/powerpoint/2010/main" val="14612663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D4896B47-8876-4D1E-8A44-8C231C8E8E4E}"/>
              </a:ext>
            </a:extLst>
          </p:cNvPr>
          <p:cNvSpPr>
            <a:spLocks noGrp="1"/>
          </p:cNvSpPr>
          <p:nvPr>
            <p:ph type="title" idx="4294967295"/>
          </p:nvPr>
        </p:nvSpPr>
        <p:spPr>
          <a:xfrm>
            <a:off x="4079777" y="281780"/>
            <a:ext cx="5256584" cy="1325562"/>
          </a:xfrm>
          <a:prstGeom prst="rect">
            <a:avLst/>
          </a:prstGeom>
        </p:spPr>
        <p:txBody>
          <a:bodyPr/>
          <a:lstStyle/>
          <a:p>
            <a:r>
              <a:rPr lang="it-IT" dirty="0"/>
              <a:t>Federico Amato</a:t>
            </a:r>
          </a:p>
        </p:txBody>
      </p:sp>
      <p:pic>
        <p:nvPicPr>
          <p:cNvPr id="31" name="Immagine 30" descr="Immagine che contiene persona, edificio, uomo, esterni&#10;&#10;Descrizione generata automaticamente">
            <a:extLst>
              <a:ext uri="{FF2B5EF4-FFF2-40B4-BE49-F238E27FC236}">
                <a16:creationId xmlns:a16="http://schemas.microsoft.com/office/drawing/2014/main" id="{0A0DCABE-8C62-4EBC-B145-F67CC4AFBD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8162" y="249616"/>
            <a:ext cx="3060000" cy="3060000"/>
          </a:xfrm>
          <a:prstGeom prst="rect">
            <a:avLst/>
          </a:prstGeom>
        </p:spPr>
      </p:pic>
      <p:sp>
        <p:nvSpPr>
          <p:cNvPr id="10" name="CasellaDiTesto 9">
            <a:extLst>
              <a:ext uri="{FF2B5EF4-FFF2-40B4-BE49-F238E27FC236}">
                <a16:creationId xmlns:a16="http://schemas.microsoft.com/office/drawing/2014/main" id="{4AB05235-CAA6-49D4-9AFA-1BCA1D83BB04}"/>
              </a:ext>
            </a:extLst>
          </p:cNvPr>
          <p:cNvSpPr txBox="1"/>
          <p:nvPr/>
        </p:nvSpPr>
        <p:spPr>
          <a:xfrm>
            <a:off x="921088" y="1323472"/>
            <a:ext cx="638694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Ph.D</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in Innovation and Sustainable Development </a:t>
            </a:r>
            <a:r>
              <a:rPr kumimoji="0" lang="it-IT" sz="1800" b="0" i="0" u="none" strike="noStrike" kern="1200" cap="none" spc="0" normalizeH="0" baseline="0" noProof="0" dirty="0" smtClean="0">
                <a:ln>
                  <a:noFill/>
                </a:ln>
                <a:solidFill>
                  <a:prstClr val="black"/>
                </a:solidFill>
                <a:effectLst/>
                <a:uLnTx/>
                <a:uFillTx/>
                <a:latin typeface="Calibri" panose="020F0502020204030204"/>
                <a:ea typeface="+mn-ea"/>
                <a:cs typeface="+mn-cs"/>
              </a:rPr>
              <a:t>Engineering</a:t>
            </a: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Currently</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Postdoctoral</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Research</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Fellow in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Environmental</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Data Mining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at</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the University of Lausanne</a:t>
            </a:r>
          </a:p>
        </p:txBody>
      </p:sp>
      <p:sp>
        <p:nvSpPr>
          <p:cNvPr id="33" name="Titolo 6">
            <a:extLst>
              <a:ext uri="{FF2B5EF4-FFF2-40B4-BE49-F238E27FC236}">
                <a16:creationId xmlns:a16="http://schemas.microsoft.com/office/drawing/2014/main" id="{8F60F9FE-4D93-4909-8A35-F38A8157094F}"/>
              </a:ext>
            </a:extLst>
          </p:cNvPr>
          <p:cNvSpPr txBox="1">
            <a:spLocks/>
          </p:cNvSpPr>
          <p:nvPr/>
        </p:nvSpPr>
        <p:spPr>
          <a:xfrm>
            <a:off x="905157" y="2461786"/>
            <a:ext cx="771005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it-IT" sz="3600" b="0" i="0" u="none" strike="noStrike" kern="1200" cap="none" spc="0" normalizeH="0" baseline="0" noProof="0" dirty="0">
                <a:ln>
                  <a:noFill/>
                </a:ln>
                <a:solidFill>
                  <a:prstClr val="black"/>
                </a:solidFill>
                <a:effectLst/>
                <a:uLnTx/>
                <a:uFillTx/>
                <a:latin typeface="Calibri Light" panose="020F0302020204030204"/>
                <a:ea typeface="+mj-ea"/>
                <a:cs typeface="+mj-cs"/>
              </a:rPr>
              <a:t>Short </a:t>
            </a:r>
            <a:r>
              <a:rPr kumimoji="0" lang="it-IT" sz="3600" b="0" i="0" u="none" strike="noStrike" kern="1200" cap="none" spc="0" normalizeH="0" baseline="0" noProof="0" dirty="0" err="1">
                <a:ln>
                  <a:noFill/>
                </a:ln>
                <a:solidFill>
                  <a:prstClr val="black"/>
                </a:solidFill>
                <a:effectLst/>
                <a:uLnTx/>
                <a:uFillTx/>
                <a:latin typeface="Calibri Light" panose="020F0302020204030204"/>
                <a:ea typeface="+mj-ea"/>
                <a:cs typeface="+mj-cs"/>
              </a:rPr>
              <a:t>bio</a:t>
            </a:r>
            <a:endParaRPr kumimoji="0" lang="it-IT" sz="36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34" name="CasellaDiTesto 33">
            <a:extLst>
              <a:ext uri="{FF2B5EF4-FFF2-40B4-BE49-F238E27FC236}">
                <a16:creationId xmlns:a16="http://schemas.microsoft.com/office/drawing/2014/main" id="{9A6F5CC3-DA19-4A90-8047-C2AD86A0CE93}"/>
              </a:ext>
            </a:extLst>
          </p:cNvPr>
          <p:cNvSpPr txBox="1"/>
          <p:nvPr/>
        </p:nvSpPr>
        <p:spPr>
          <a:xfrm>
            <a:off x="893618" y="3380517"/>
            <a:ext cx="10527145" cy="14773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My research interest is the study of the interaction between spatial and temporal components of environmental and geographical phenomena, and their consequences in terms of spatial planning and urban geography. My recent work has focused on the analysis of land use dynamics and its relationship with climate, pollution, natural hazards and other social/economic phenomena. I collaborate with the Italian association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hlinkClick r:id="rId4"/>
              </a:rPr>
              <a:t>Liberascienza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to support their science communication activities.</a:t>
            </a: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Titolo 6">
            <a:extLst>
              <a:ext uri="{FF2B5EF4-FFF2-40B4-BE49-F238E27FC236}">
                <a16:creationId xmlns:a16="http://schemas.microsoft.com/office/drawing/2014/main" id="{B54FD33E-50B9-49AE-86BD-E8DFF1610453}"/>
              </a:ext>
            </a:extLst>
          </p:cNvPr>
          <p:cNvSpPr txBox="1">
            <a:spLocks/>
          </p:cNvSpPr>
          <p:nvPr/>
        </p:nvSpPr>
        <p:spPr>
          <a:xfrm>
            <a:off x="916696" y="4484879"/>
            <a:ext cx="771005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it-IT" sz="3600" b="0" i="0" u="none" strike="noStrike" kern="1200" cap="none" spc="0" normalizeH="0" baseline="0" noProof="0" dirty="0" err="1">
                <a:ln>
                  <a:noFill/>
                </a:ln>
                <a:solidFill>
                  <a:prstClr val="black"/>
                </a:solidFill>
                <a:effectLst/>
                <a:uLnTx/>
                <a:uFillTx/>
                <a:latin typeface="Calibri Light" panose="020F0302020204030204"/>
                <a:ea typeface="+mj-ea"/>
                <a:cs typeface="+mj-cs"/>
              </a:rPr>
              <a:t>Motivation</a:t>
            </a:r>
            <a:endParaRPr kumimoji="0" lang="it-IT" sz="36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36" name="CasellaDiTesto 35">
            <a:extLst>
              <a:ext uri="{FF2B5EF4-FFF2-40B4-BE49-F238E27FC236}">
                <a16:creationId xmlns:a16="http://schemas.microsoft.com/office/drawing/2014/main" id="{8350F9C8-6C8B-4A24-9092-684595842E9C}"/>
              </a:ext>
            </a:extLst>
          </p:cNvPr>
          <p:cNvSpPr txBox="1"/>
          <p:nvPr/>
        </p:nvSpPr>
        <p:spPr>
          <a:xfrm>
            <a:off x="905157" y="5495973"/>
            <a:ext cx="10527145"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The ESSI division is growing, and so is the number of ECS in it. I expect to contribute to construct a clear portrait of ECS needs and expectation, helping to develop activities that can support the promotion of their research, a wider comprehension of the Division and General Assembly structure, and the creation of a real community that keeps in touch throughout the entire year and not only during the general assembly.</a:t>
            </a: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ectangle 10"/>
          <p:cNvSpPr/>
          <p:nvPr/>
        </p:nvSpPr>
        <p:spPr>
          <a:xfrm>
            <a:off x="407369" y="260807"/>
            <a:ext cx="8420794" cy="3077764"/>
          </a:xfrm>
          <a:prstGeom prst="rect">
            <a:avLst/>
          </a:prstGeom>
          <a:solidFill>
            <a:srgbClr val="0070C0"/>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1" hangingPunct="0">
              <a:lnSpc>
                <a:spcPct val="100000"/>
              </a:lnSpc>
              <a:spcBef>
                <a:spcPts val="600"/>
              </a:spcBef>
              <a:spcAft>
                <a:spcPts val="600"/>
              </a:spcAft>
              <a:buClrTx/>
              <a:buSzTx/>
              <a:buFontTx/>
              <a:buNone/>
              <a:tabLst/>
            </a:pPr>
            <a:r>
              <a:rPr kumimoji="0" lang="en-GB" sz="2400" b="0" i="0" u="none" strike="noStrike" cap="none" spc="0" normalizeH="0" baseline="0" dirty="0" smtClean="0">
                <a:ln>
                  <a:noFill/>
                </a:ln>
                <a:solidFill>
                  <a:schemeClr val="bg1"/>
                </a:solidFill>
                <a:effectLst/>
                <a:uFillTx/>
                <a:sym typeface="Arial"/>
              </a:rPr>
              <a:t>  </a:t>
            </a:r>
            <a:r>
              <a:rPr kumimoji="0" lang="en-GB" sz="2400" b="1" i="0" u="none" strike="noStrike" cap="none" spc="0" normalizeH="0" baseline="0" dirty="0" err="1" smtClean="0">
                <a:ln>
                  <a:noFill/>
                </a:ln>
                <a:solidFill>
                  <a:schemeClr val="bg1"/>
                </a:solidFill>
                <a:effectLst/>
                <a:uFillTx/>
                <a:sym typeface="Arial"/>
              </a:rPr>
              <a:t>Dr.</a:t>
            </a:r>
            <a:r>
              <a:rPr kumimoji="0" lang="en-GB" sz="2400" b="1" i="0" u="none" strike="noStrike" cap="none" spc="0" normalizeH="0" baseline="0" dirty="0" smtClean="0">
                <a:ln>
                  <a:noFill/>
                </a:ln>
                <a:solidFill>
                  <a:schemeClr val="bg1"/>
                </a:solidFill>
                <a:effectLst/>
                <a:uFillTx/>
                <a:sym typeface="Arial"/>
              </a:rPr>
              <a:t> Federico Amato </a:t>
            </a:r>
            <a:r>
              <a:rPr kumimoji="0" lang="en-GB" sz="2400" b="0" i="0" u="none" strike="noStrike" cap="none" spc="0" normalizeH="0" baseline="0" dirty="0" smtClean="0">
                <a:ln>
                  <a:noFill/>
                </a:ln>
                <a:solidFill>
                  <a:schemeClr val="bg1"/>
                </a:solidFill>
                <a:effectLst/>
                <a:uFillTx/>
                <a:sym typeface="Arial"/>
              </a:rPr>
              <a:t>is proposed as</a:t>
            </a:r>
            <a:r>
              <a:rPr kumimoji="0" lang="en-GB" sz="2400" b="0" i="0" u="none" strike="noStrike" cap="none" spc="0" normalizeH="0" dirty="0" smtClean="0">
                <a:ln>
                  <a:noFill/>
                </a:ln>
                <a:solidFill>
                  <a:schemeClr val="bg1"/>
                </a:solidFill>
                <a:effectLst/>
                <a:uFillTx/>
                <a:sym typeface="Arial"/>
              </a:rPr>
              <a:t> </a:t>
            </a:r>
            <a:br>
              <a:rPr kumimoji="0" lang="en-GB" sz="2400" b="0" i="0" u="none" strike="noStrike" cap="none" spc="0" normalizeH="0" dirty="0" smtClean="0">
                <a:ln>
                  <a:noFill/>
                </a:ln>
                <a:solidFill>
                  <a:schemeClr val="bg1"/>
                </a:solidFill>
                <a:effectLst/>
                <a:uFillTx/>
                <a:sym typeface="Arial"/>
              </a:rPr>
            </a:br>
            <a:r>
              <a:rPr kumimoji="0" lang="en-GB" sz="2400" b="1" i="0" u="none" strike="noStrike" cap="none" spc="0" normalizeH="0" dirty="0" smtClean="0">
                <a:ln>
                  <a:noFill/>
                </a:ln>
                <a:solidFill>
                  <a:schemeClr val="bg1"/>
                </a:solidFill>
                <a:effectLst/>
                <a:uFillTx/>
                <a:sym typeface="Arial"/>
              </a:rPr>
              <a:t>ESSI ECS  Representative</a:t>
            </a:r>
          </a:p>
          <a:p>
            <a:pPr marL="0" marR="0" indent="0" algn="ctr" defTabSz="914400" rtl="0" fontAlgn="auto" latinLnBrk="1" hangingPunct="0">
              <a:lnSpc>
                <a:spcPct val="100000"/>
              </a:lnSpc>
              <a:spcBef>
                <a:spcPts val="600"/>
              </a:spcBef>
              <a:spcAft>
                <a:spcPts val="600"/>
              </a:spcAft>
              <a:buClrTx/>
              <a:buSzTx/>
              <a:buFontTx/>
              <a:buNone/>
              <a:tabLst/>
            </a:pPr>
            <a:r>
              <a:rPr lang="en-GB" sz="2400" baseline="0" dirty="0" smtClean="0">
                <a:solidFill>
                  <a:schemeClr val="bg1"/>
                </a:solidFill>
              </a:rPr>
              <a:t>  </a:t>
            </a:r>
            <a:r>
              <a:rPr kumimoji="0" lang="en-GB" sz="2400" b="0" i="0" u="none" strike="noStrike" cap="none" spc="0" normalizeH="0" dirty="0" smtClean="0">
                <a:ln>
                  <a:noFill/>
                </a:ln>
                <a:solidFill>
                  <a:schemeClr val="bg1"/>
                </a:solidFill>
                <a:effectLst/>
                <a:uFillTx/>
                <a:sym typeface="Arial"/>
              </a:rPr>
              <a:t>Any objections to the ESSI Division President  </a:t>
            </a:r>
          </a:p>
          <a:p>
            <a:pPr marL="0" marR="0" indent="0" algn="ctr" defTabSz="914400" rtl="0" fontAlgn="auto" latinLnBrk="1" hangingPunct="0">
              <a:lnSpc>
                <a:spcPct val="100000"/>
              </a:lnSpc>
              <a:spcBef>
                <a:spcPts val="600"/>
              </a:spcBef>
              <a:spcAft>
                <a:spcPts val="600"/>
              </a:spcAft>
              <a:buClrTx/>
              <a:buSzTx/>
              <a:buFontTx/>
              <a:buNone/>
              <a:tabLst/>
            </a:pPr>
            <a:r>
              <a:rPr kumimoji="0" lang="en-GB" sz="2400" b="0" i="0" u="none" strike="noStrike" cap="none" spc="0" normalizeH="0" dirty="0" smtClean="0">
                <a:ln>
                  <a:noFill/>
                </a:ln>
                <a:solidFill>
                  <a:schemeClr val="bg1"/>
                </a:solidFill>
                <a:effectLst/>
                <a:uFillTx/>
                <a:sym typeface="Arial"/>
              </a:rPr>
              <a:t>  (Email: essi@egu.eu)</a:t>
            </a:r>
          </a:p>
          <a:p>
            <a:pPr marL="0" marR="0" indent="0" algn="ctr" defTabSz="914400" rtl="0" fontAlgn="auto" latinLnBrk="1" hangingPunct="0">
              <a:lnSpc>
                <a:spcPct val="100000"/>
              </a:lnSpc>
              <a:spcBef>
                <a:spcPts val="600"/>
              </a:spcBef>
              <a:spcAft>
                <a:spcPts val="600"/>
              </a:spcAft>
              <a:buClrTx/>
              <a:buSzTx/>
              <a:buFontTx/>
              <a:buNone/>
              <a:tabLst/>
            </a:pPr>
            <a:endParaRPr lang="en-GB" sz="2400" dirty="0">
              <a:solidFill>
                <a:schemeClr val="bg1"/>
              </a:solidFill>
            </a:endParaRPr>
          </a:p>
          <a:p>
            <a:pPr marL="0" marR="0" indent="0" algn="ctr" defTabSz="914400" rtl="0" fontAlgn="auto" latinLnBrk="1" hangingPunct="0">
              <a:lnSpc>
                <a:spcPct val="100000"/>
              </a:lnSpc>
              <a:spcBef>
                <a:spcPts val="600"/>
              </a:spcBef>
              <a:spcAft>
                <a:spcPts val="600"/>
              </a:spcAft>
              <a:buClrTx/>
              <a:buSzTx/>
              <a:buFontTx/>
              <a:buNone/>
              <a:tabLst/>
            </a:pPr>
            <a:r>
              <a:rPr kumimoji="0" lang="en-GB" sz="2400" b="1" i="0" strike="noStrike" cap="none" spc="0" normalizeH="0" dirty="0" smtClean="0">
                <a:ln>
                  <a:noFill/>
                </a:ln>
                <a:solidFill>
                  <a:schemeClr val="bg1"/>
                </a:solidFill>
                <a:effectLst/>
                <a:uFillTx/>
                <a:sym typeface="Arial"/>
              </a:rPr>
              <a:t>  </a:t>
            </a:r>
            <a:r>
              <a:rPr kumimoji="0" lang="en-GB" sz="2400" b="1" i="0" u="sng" strike="noStrike" cap="none" spc="0" normalizeH="0" dirty="0" smtClean="0">
                <a:ln>
                  <a:noFill/>
                </a:ln>
                <a:solidFill>
                  <a:schemeClr val="bg1"/>
                </a:solidFill>
                <a:effectLst/>
                <a:uFillTx/>
                <a:sym typeface="Arial"/>
              </a:rPr>
              <a:t>Before 22 May 2020</a:t>
            </a:r>
            <a:endParaRPr kumimoji="0" lang="en-GB" sz="1800" b="0" i="0" u="none" strike="noStrike" cap="none" spc="0" normalizeH="0" baseline="0" dirty="0">
              <a:ln>
                <a:noFill/>
              </a:ln>
              <a:solidFill>
                <a:schemeClr val="bg1"/>
              </a:solidFill>
              <a:effectLst/>
              <a:uFillTx/>
              <a:latin typeface="Arial"/>
              <a:ea typeface="Arial"/>
              <a:cs typeface="Arial"/>
              <a:sym typeface="Arial"/>
            </a:endParaRPr>
          </a:p>
        </p:txBody>
      </p:sp>
    </p:spTree>
    <p:extLst>
      <p:ext uri="{BB962C8B-B14F-4D97-AF65-F5344CB8AC3E}">
        <p14:creationId xmlns:p14="http://schemas.microsoft.com/office/powerpoint/2010/main" val="2815851434"/>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D4896B47-8876-4D1E-8A44-8C231C8E8E4E}"/>
              </a:ext>
            </a:extLst>
          </p:cNvPr>
          <p:cNvSpPr>
            <a:spLocks noGrp="1"/>
          </p:cNvSpPr>
          <p:nvPr>
            <p:ph type="title" idx="4294967295"/>
          </p:nvPr>
        </p:nvSpPr>
        <p:spPr>
          <a:xfrm>
            <a:off x="4079777" y="281780"/>
            <a:ext cx="5256584" cy="1325562"/>
          </a:xfrm>
          <a:prstGeom prst="rect">
            <a:avLst/>
          </a:prstGeom>
        </p:spPr>
        <p:txBody>
          <a:bodyPr/>
          <a:lstStyle/>
          <a:p>
            <a:r>
              <a:rPr lang="it-IT" dirty="0"/>
              <a:t>Federico Amato</a:t>
            </a:r>
          </a:p>
        </p:txBody>
      </p:sp>
      <p:pic>
        <p:nvPicPr>
          <p:cNvPr id="31" name="Immagine 30" descr="Immagine che contiene persona, edificio, uomo, esterni&#10;&#10;Descrizione generata automaticamente">
            <a:extLst>
              <a:ext uri="{FF2B5EF4-FFF2-40B4-BE49-F238E27FC236}">
                <a16:creationId xmlns:a16="http://schemas.microsoft.com/office/drawing/2014/main" id="{0A0DCABE-8C62-4EBC-B145-F67CC4AFBD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8162" y="249616"/>
            <a:ext cx="3060000" cy="3060000"/>
          </a:xfrm>
          <a:prstGeom prst="rect">
            <a:avLst/>
          </a:prstGeom>
        </p:spPr>
      </p:pic>
      <p:sp>
        <p:nvSpPr>
          <p:cNvPr id="10" name="CasellaDiTesto 9">
            <a:extLst>
              <a:ext uri="{FF2B5EF4-FFF2-40B4-BE49-F238E27FC236}">
                <a16:creationId xmlns:a16="http://schemas.microsoft.com/office/drawing/2014/main" id="{4AB05235-CAA6-49D4-9AFA-1BCA1D83BB04}"/>
              </a:ext>
            </a:extLst>
          </p:cNvPr>
          <p:cNvSpPr txBox="1"/>
          <p:nvPr/>
        </p:nvSpPr>
        <p:spPr>
          <a:xfrm>
            <a:off x="921088" y="1323472"/>
            <a:ext cx="638694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Ph.D</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in Innovation and Sustainable Development </a:t>
            </a:r>
            <a:r>
              <a:rPr kumimoji="0" lang="it-IT" sz="1800" b="0" i="0" u="none" strike="noStrike" kern="1200" cap="none" spc="0" normalizeH="0" baseline="0" noProof="0" dirty="0" smtClean="0">
                <a:ln>
                  <a:noFill/>
                </a:ln>
                <a:solidFill>
                  <a:prstClr val="black"/>
                </a:solidFill>
                <a:effectLst/>
                <a:uLnTx/>
                <a:uFillTx/>
                <a:latin typeface="Calibri" panose="020F0502020204030204"/>
                <a:ea typeface="+mn-ea"/>
                <a:cs typeface="+mn-cs"/>
              </a:rPr>
              <a:t>Engineering</a:t>
            </a: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Currently</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Postdoctoral</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Research</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Fellow in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Environmental</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Data Mining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at</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the University of Lausanne</a:t>
            </a:r>
          </a:p>
        </p:txBody>
      </p:sp>
      <p:sp>
        <p:nvSpPr>
          <p:cNvPr id="33" name="Titolo 6">
            <a:extLst>
              <a:ext uri="{FF2B5EF4-FFF2-40B4-BE49-F238E27FC236}">
                <a16:creationId xmlns:a16="http://schemas.microsoft.com/office/drawing/2014/main" id="{8F60F9FE-4D93-4909-8A35-F38A8157094F}"/>
              </a:ext>
            </a:extLst>
          </p:cNvPr>
          <p:cNvSpPr txBox="1">
            <a:spLocks/>
          </p:cNvSpPr>
          <p:nvPr/>
        </p:nvSpPr>
        <p:spPr>
          <a:xfrm>
            <a:off x="905157" y="2461786"/>
            <a:ext cx="771005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it-IT" sz="3600" b="0" i="0" u="none" strike="noStrike" kern="1200" cap="none" spc="0" normalizeH="0" baseline="0" noProof="0" dirty="0">
                <a:ln>
                  <a:noFill/>
                </a:ln>
                <a:solidFill>
                  <a:prstClr val="black"/>
                </a:solidFill>
                <a:effectLst/>
                <a:uLnTx/>
                <a:uFillTx/>
                <a:latin typeface="Calibri Light" panose="020F0302020204030204"/>
                <a:ea typeface="+mj-ea"/>
                <a:cs typeface="+mj-cs"/>
              </a:rPr>
              <a:t>Short </a:t>
            </a:r>
            <a:r>
              <a:rPr kumimoji="0" lang="it-IT" sz="3600" b="0" i="0" u="none" strike="noStrike" kern="1200" cap="none" spc="0" normalizeH="0" baseline="0" noProof="0" dirty="0" err="1">
                <a:ln>
                  <a:noFill/>
                </a:ln>
                <a:solidFill>
                  <a:prstClr val="black"/>
                </a:solidFill>
                <a:effectLst/>
                <a:uLnTx/>
                <a:uFillTx/>
                <a:latin typeface="Calibri Light" panose="020F0302020204030204"/>
                <a:ea typeface="+mj-ea"/>
                <a:cs typeface="+mj-cs"/>
              </a:rPr>
              <a:t>bio</a:t>
            </a:r>
            <a:endParaRPr kumimoji="0" lang="it-IT" sz="36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34" name="CasellaDiTesto 33">
            <a:extLst>
              <a:ext uri="{FF2B5EF4-FFF2-40B4-BE49-F238E27FC236}">
                <a16:creationId xmlns:a16="http://schemas.microsoft.com/office/drawing/2014/main" id="{9A6F5CC3-DA19-4A90-8047-C2AD86A0CE93}"/>
              </a:ext>
            </a:extLst>
          </p:cNvPr>
          <p:cNvSpPr txBox="1"/>
          <p:nvPr/>
        </p:nvSpPr>
        <p:spPr>
          <a:xfrm>
            <a:off x="893618" y="3380517"/>
            <a:ext cx="10527145" cy="14773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My research interest is the study of the interaction between spatial and temporal components of environmental and geographical phenomena, and their consequences in terms of spatial planning and urban geography. My recent work has focused on the analysis of land use dynamics and its relationship with climate, pollution, natural hazards and other social/economic phenomena. I collaborate with the Italian association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hlinkClick r:id="rId4"/>
              </a:rPr>
              <a:t>Liberascienza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to support their science communication activities.</a:t>
            </a: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Titolo 6">
            <a:extLst>
              <a:ext uri="{FF2B5EF4-FFF2-40B4-BE49-F238E27FC236}">
                <a16:creationId xmlns:a16="http://schemas.microsoft.com/office/drawing/2014/main" id="{B54FD33E-50B9-49AE-86BD-E8DFF1610453}"/>
              </a:ext>
            </a:extLst>
          </p:cNvPr>
          <p:cNvSpPr txBox="1">
            <a:spLocks/>
          </p:cNvSpPr>
          <p:nvPr/>
        </p:nvSpPr>
        <p:spPr>
          <a:xfrm>
            <a:off x="916696" y="4484879"/>
            <a:ext cx="771005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it-IT" sz="3600" b="0" i="0" u="none" strike="noStrike" kern="1200" cap="none" spc="0" normalizeH="0" baseline="0" noProof="0" dirty="0" err="1">
                <a:ln>
                  <a:noFill/>
                </a:ln>
                <a:solidFill>
                  <a:prstClr val="black"/>
                </a:solidFill>
                <a:effectLst/>
                <a:uLnTx/>
                <a:uFillTx/>
                <a:latin typeface="Calibri Light" panose="020F0302020204030204"/>
                <a:ea typeface="+mj-ea"/>
                <a:cs typeface="+mj-cs"/>
              </a:rPr>
              <a:t>Motivation</a:t>
            </a:r>
            <a:endParaRPr kumimoji="0" lang="it-IT" sz="36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36" name="CasellaDiTesto 35">
            <a:extLst>
              <a:ext uri="{FF2B5EF4-FFF2-40B4-BE49-F238E27FC236}">
                <a16:creationId xmlns:a16="http://schemas.microsoft.com/office/drawing/2014/main" id="{8350F9C8-6C8B-4A24-9092-684595842E9C}"/>
              </a:ext>
            </a:extLst>
          </p:cNvPr>
          <p:cNvSpPr txBox="1"/>
          <p:nvPr/>
        </p:nvSpPr>
        <p:spPr>
          <a:xfrm>
            <a:off x="905157" y="5495973"/>
            <a:ext cx="10527145"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The ESSI division is growing, and so is the number of ECS in it. I expect to contribute to construct a clear portrait of ECS needs and expectation, helping to develop activities that can support the promotion of their research, a wider comprehension of the Division and General Assembly structure, and the creation of a real community that keeps in touch throughout the entire year and not only during the general assembly.</a:t>
            </a: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2893968"/>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20">
            <a:extLst>
              <a:ext uri="{FF2B5EF4-FFF2-40B4-BE49-F238E27FC236}">
                <a16:creationId xmlns:a16="http://schemas.microsoft.com/office/drawing/2014/main" id="{32C00B88-437E-4BD2-AC93-76B3829BA305}"/>
              </a:ext>
            </a:extLst>
          </p:cNvPr>
          <p:cNvSpPr/>
          <p:nvPr/>
        </p:nvSpPr>
        <p:spPr>
          <a:xfrm>
            <a:off x="1145494" y="1676038"/>
            <a:ext cx="9904530" cy="3893374"/>
          </a:xfrm>
          <a:prstGeom prst="rect">
            <a:avLst/>
          </a:prstGeom>
          <a:ln w="12700">
            <a:miter lim="400000"/>
          </a:ln>
          <a:extLst>
            <a:ext uri="{C572A759-6A51-4108-AA02-DFA0A04FC94B}">
              <ma14:wrappingTextBoxFlag xmlns:ma14="http://schemas.microsoft.com/office/mac/drawingml/2011/main" xmlns="" val="1"/>
            </a:ext>
          </a:extLst>
        </p:spPr>
        <p:txBody>
          <a:bodyPr wrap="square" lIns="48391" rIns="48391">
            <a:spAutoFit/>
          </a:bodyPr>
          <a:lstStyle/>
          <a:p>
            <a:pPr marL="302438" marR="0" lvl="0" indent="-302438" algn="l" defTabSz="967801" rtl="0" eaLnBrk="1" fontAlgn="auto" latinLnBrk="0" hangingPunct="1">
              <a:lnSpc>
                <a:spcPct val="100000"/>
              </a:lnSpc>
              <a:spcBef>
                <a:spcPts val="1058"/>
              </a:spcBef>
              <a:spcAft>
                <a:spcPts val="0"/>
              </a:spcAft>
              <a:buClr>
                <a:srgbClr val="0072BC"/>
              </a:buClr>
              <a:buSzPct val="100000"/>
              <a:buFont typeface="Wingdings" panose="05000000000000000000" pitchFamily="2" charset="2"/>
              <a:buChar char="§"/>
              <a:tabLst/>
              <a:defRPr/>
            </a:pPr>
            <a:r>
              <a:rPr kumimoji="0" lang="en-GB" sz="2400" b="0" i="0" u="none" strike="noStrike" kern="0" cap="none" spc="0" normalizeH="0" baseline="0" noProof="0" dirty="0">
                <a:ln>
                  <a:noFill/>
                </a:ln>
                <a:solidFill>
                  <a:srgbClr val="4D4D4D"/>
                </a:solidFill>
                <a:effectLst/>
                <a:uLnTx/>
                <a:uFillTx/>
                <a:latin typeface="Open Sans"/>
                <a:ea typeface="Open Sans"/>
                <a:cs typeface="Open Sans"/>
                <a:sym typeface="Open Sans"/>
              </a:rPr>
              <a:t>18,052 abstracts in programme | +11.1% relative to 2019</a:t>
            </a:r>
          </a:p>
          <a:p>
            <a:pPr marL="302438" marR="0" lvl="0" indent="-302438" algn="l" defTabSz="967801" rtl="0" eaLnBrk="1" fontAlgn="auto" latinLnBrk="0" hangingPunct="1">
              <a:lnSpc>
                <a:spcPct val="100000"/>
              </a:lnSpc>
              <a:spcBef>
                <a:spcPts val="1058"/>
              </a:spcBef>
              <a:spcAft>
                <a:spcPts val="0"/>
              </a:spcAft>
              <a:buClr>
                <a:srgbClr val="0072BC"/>
              </a:buClr>
              <a:buSzPct val="100000"/>
              <a:buFont typeface="Wingdings" panose="05000000000000000000" pitchFamily="2" charset="2"/>
              <a:buChar char="§"/>
              <a:tabLst/>
              <a:defRPr/>
            </a:pPr>
            <a:r>
              <a:rPr kumimoji="0" lang="en-GB" sz="2400" b="0" i="0" u="none" strike="noStrike" kern="0" cap="none" spc="0" normalizeH="0" baseline="0" noProof="0" dirty="0">
                <a:ln>
                  <a:noFill/>
                </a:ln>
                <a:solidFill>
                  <a:srgbClr val="4D4D4D"/>
                </a:solidFill>
                <a:effectLst/>
                <a:uLnTx/>
                <a:uFillTx/>
                <a:latin typeface="Open Sans"/>
                <a:ea typeface="Open Sans"/>
                <a:cs typeface="Open Sans"/>
                <a:sym typeface="Open Sans"/>
              </a:rPr>
              <a:t>702 unique scientific sessions </a:t>
            </a:r>
          </a:p>
          <a:p>
            <a:pPr marL="302438" marR="0" lvl="0" indent="-302438" algn="l" defTabSz="967801" rtl="0" eaLnBrk="1" fontAlgn="auto" latinLnBrk="0" hangingPunct="1">
              <a:lnSpc>
                <a:spcPct val="100000"/>
              </a:lnSpc>
              <a:spcBef>
                <a:spcPts val="1058"/>
              </a:spcBef>
              <a:spcAft>
                <a:spcPts val="0"/>
              </a:spcAft>
              <a:buClr>
                <a:srgbClr val="0072BC"/>
              </a:buClr>
              <a:buSzPct val="100000"/>
              <a:buFont typeface="Wingdings" panose="05000000000000000000" pitchFamily="2" charset="2"/>
              <a:buChar char="§"/>
              <a:tabLst/>
              <a:defRPr/>
            </a:pPr>
            <a:r>
              <a:rPr kumimoji="0" lang="en-GB" sz="2400" b="0" i="0" u="none" strike="noStrike" kern="0" cap="none" spc="0" normalizeH="0" baseline="0" noProof="0" dirty="0">
                <a:ln>
                  <a:noFill/>
                </a:ln>
                <a:solidFill>
                  <a:srgbClr val="4D4D4D"/>
                </a:solidFill>
                <a:effectLst/>
                <a:uLnTx/>
                <a:uFillTx/>
                <a:latin typeface="Open Sans"/>
                <a:ea typeface="Open Sans"/>
                <a:cs typeface="Open Sans"/>
                <a:sym typeface="Open Sans"/>
              </a:rPr>
              <a:t>440 out of 702 scientific sessions are co-organized (62.7%), thereof 37 ITS</a:t>
            </a:r>
          </a:p>
          <a:p>
            <a:pPr marL="302438" marR="0" lvl="0" indent="-302438" algn="l" defTabSz="967801" rtl="0" eaLnBrk="1" fontAlgn="auto" latinLnBrk="0" hangingPunct="1">
              <a:lnSpc>
                <a:spcPct val="100000"/>
              </a:lnSpc>
              <a:spcBef>
                <a:spcPts val="1058"/>
              </a:spcBef>
              <a:spcAft>
                <a:spcPts val="0"/>
              </a:spcAft>
              <a:buClr>
                <a:srgbClr val="0072BC"/>
              </a:buClr>
              <a:buSzPct val="100000"/>
              <a:buFont typeface="Wingdings" panose="05000000000000000000" pitchFamily="2" charset="2"/>
              <a:buChar char="§"/>
              <a:tabLst/>
              <a:defRPr/>
            </a:pPr>
            <a:r>
              <a:rPr kumimoji="0" lang="en-GB" sz="2400" b="0" i="0" u="none" strike="noStrike" kern="0" cap="none" spc="0" normalizeH="0" baseline="0" noProof="0" dirty="0" smtClean="0">
                <a:ln>
                  <a:noFill/>
                </a:ln>
                <a:solidFill>
                  <a:srgbClr val="4D4D4D"/>
                </a:solidFill>
                <a:effectLst/>
                <a:uLnTx/>
                <a:uFillTx/>
                <a:latin typeface="Open Sans"/>
                <a:ea typeface="Open Sans"/>
                <a:cs typeface="Open Sans"/>
                <a:sym typeface="Open Sans"/>
              </a:rPr>
              <a:t>6</a:t>
            </a:r>
            <a:r>
              <a:rPr kumimoji="0" lang="en-GB" sz="2400" b="0" i="0" u="none" strike="noStrike" kern="0" cap="none" spc="0" normalizeH="0" noProof="0" dirty="0" smtClean="0">
                <a:ln>
                  <a:noFill/>
                </a:ln>
                <a:solidFill>
                  <a:srgbClr val="4D4D4D"/>
                </a:solidFill>
                <a:effectLst/>
                <a:uLnTx/>
                <a:uFillTx/>
                <a:latin typeface="Open Sans"/>
                <a:ea typeface="Open Sans"/>
                <a:cs typeface="Open Sans"/>
                <a:sym typeface="Open Sans"/>
              </a:rPr>
              <a:t> out of the </a:t>
            </a:r>
            <a:r>
              <a:rPr kumimoji="0" lang="en-GB" sz="2400" b="0" i="0" u="none" strike="noStrike" kern="0" cap="none" spc="0" normalizeH="0" baseline="0" noProof="0" dirty="0" smtClean="0">
                <a:ln>
                  <a:noFill/>
                </a:ln>
                <a:solidFill>
                  <a:srgbClr val="4D4D4D"/>
                </a:solidFill>
                <a:effectLst/>
                <a:uLnTx/>
                <a:uFillTx/>
                <a:latin typeface="Open Sans"/>
                <a:ea typeface="Open Sans"/>
                <a:cs typeface="Open Sans"/>
                <a:sym typeface="Open Sans"/>
              </a:rPr>
              <a:t>88 planned short </a:t>
            </a:r>
            <a:r>
              <a:rPr kumimoji="0" lang="en-GB" sz="2400" b="0" i="0" u="none" strike="noStrike" kern="0" cap="none" spc="0" normalizeH="0" baseline="0" noProof="0" dirty="0">
                <a:ln>
                  <a:noFill/>
                </a:ln>
                <a:solidFill>
                  <a:srgbClr val="4D4D4D"/>
                </a:solidFill>
                <a:effectLst/>
                <a:uLnTx/>
                <a:uFillTx/>
                <a:latin typeface="Open Sans"/>
                <a:ea typeface="Open Sans"/>
                <a:cs typeface="Open Sans"/>
                <a:sym typeface="Open Sans"/>
              </a:rPr>
              <a:t>courses </a:t>
            </a:r>
            <a:r>
              <a:rPr kumimoji="0" lang="en-GB" sz="2400" b="0" i="0" u="none" strike="noStrike" kern="0" cap="none" spc="0" normalizeH="0" baseline="0" noProof="0" dirty="0" smtClean="0">
                <a:ln>
                  <a:noFill/>
                </a:ln>
                <a:solidFill>
                  <a:srgbClr val="4D4D4D"/>
                </a:solidFill>
                <a:effectLst/>
                <a:uLnTx/>
                <a:uFillTx/>
                <a:latin typeface="Open Sans"/>
                <a:ea typeface="Open Sans"/>
                <a:cs typeface="Open Sans"/>
                <a:sym typeface="Open Sans"/>
              </a:rPr>
              <a:t>now online  </a:t>
            </a:r>
            <a:endParaRPr kumimoji="0" lang="en-GB" sz="2400" b="0" i="0" u="none" strike="noStrike" kern="0" cap="none" spc="0" normalizeH="0" baseline="0" noProof="0" dirty="0">
              <a:ln>
                <a:noFill/>
              </a:ln>
              <a:solidFill>
                <a:srgbClr val="4D4D4D"/>
              </a:solidFill>
              <a:effectLst/>
              <a:uLnTx/>
              <a:uFillTx/>
              <a:latin typeface="Open Sans"/>
              <a:ea typeface="Open Sans"/>
              <a:cs typeface="Open Sans"/>
              <a:sym typeface="Open Sans"/>
            </a:endParaRPr>
          </a:p>
          <a:p>
            <a:pPr marL="302438" marR="0" lvl="0" indent="-302438" algn="l" defTabSz="967801" rtl="0" eaLnBrk="1" fontAlgn="auto" latinLnBrk="0" hangingPunct="1">
              <a:lnSpc>
                <a:spcPct val="100000"/>
              </a:lnSpc>
              <a:spcBef>
                <a:spcPts val="1058"/>
              </a:spcBef>
              <a:spcAft>
                <a:spcPts val="0"/>
              </a:spcAft>
              <a:buClr>
                <a:srgbClr val="0072BC"/>
              </a:buClr>
              <a:buSzPct val="100000"/>
              <a:buFont typeface="Wingdings" panose="05000000000000000000" pitchFamily="2" charset="2"/>
              <a:buChar char="§"/>
              <a:tabLst/>
              <a:defRPr/>
            </a:pPr>
            <a:r>
              <a:rPr kumimoji="0" lang="en-GB" altLang="nb-NO" sz="2400" b="0" i="0" u="none" strike="noStrike" kern="1200" cap="none" spc="0" normalizeH="0" baseline="0" noProof="0" dirty="0">
                <a:ln>
                  <a:noFill/>
                </a:ln>
                <a:solidFill>
                  <a:srgbClr val="4D4D4D"/>
                </a:solidFill>
                <a:effectLst/>
                <a:uLnTx/>
                <a:uFillTx/>
                <a:latin typeface="Open Sans" pitchFamily="34" charset="0"/>
                <a:ea typeface="Open Sans" pitchFamily="34" charset="0"/>
                <a:cs typeface="Open Sans" pitchFamily="34" charset="0"/>
              </a:rPr>
              <a:t>1,135 presentation materials uploaded</a:t>
            </a:r>
          </a:p>
          <a:p>
            <a:pPr marL="302438" marR="0" lvl="0" indent="-302438" algn="l" defTabSz="967801" rtl="0" eaLnBrk="1" fontAlgn="auto" latinLnBrk="0" hangingPunct="1">
              <a:lnSpc>
                <a:spcPct val="100000"/>
              </a:lnSpc>
              <a:spcBef>
                <a:spcPts val="1058"/>
              </a:spcBef>
              <a:spcAft>
                <a:spcPts val="0"/>
              </a:spcAft>
              <a:buClr>
                <a:srgbClr val="0072BC"/>
              </a:buClr>
              <a:buSzPct val="100000"/>
              <a:buFont typeface="Wingdings" panose="05000000000000000000" pitchFamily="2" charset="2"/>
              <a:buChar char="§"/>
              <a:tabLst/>
              <a:defRPr/>
            </a:pPr>
            <a:r>
              <a:rPr kumimoji="0" lang="en-GB" altLang="nb-NO" sz="2400" b="0" i="0" u="none" strike="noStrike" kern="1200" cap="none" spc="0" normalizeH="0" baseline="0" noProof="0" dirty="0">
                <a:ln>
                  <a:noFill/>
                </a:ln>
                <a:solidFill>
                  <a:srgbClr val="4D4D4D"/>
                </a:solidFill>
                <a:effectLst/>
                <a:uLnTx/>
                <a:uFillTx/>
                <a:latin typeface="Open Sans" pitchFamily="34" charset="0"/>
                <a:ea typeface="Open Sans" pitchFamily="34" charset="0"/>
                <a:cs typeface="Open Sans" pitchFamily="34" charset="0"/>
              </a:rPr>
              <a:t>82 comments to uploaded presentation materials </a:t>
            </a:r>
            <a:r>
              <a:rPr kumimoji="0" lang="en-GB" altLang="nb-NO" sz="2400" b="0" i="0" u="none" strike="noStrike" kern="1200" cap="none" spc="0" normalizeH="0" baseline="0" noProof="0" dirty="0" smtClean="0">
                <a:ln>
                  <a:noFill/>
                </a:ln>
                <a:solidFill>
                  <a:srgbClr val="4D4D4D"/>
                </a:solidFill>
                <a:effectLst/>
                <a:uLnTx/>
                <a:uFillTx/>
                <a:latin typeface="Open Sans" pitchFamily="34" charset="0"/>
                <a:ea typeface="Open Sans" pitchFamily="34" charset="0"/>
                <a:cs typeface="Open Sans" pitchFamily="34" charset="0"/>
              </a:rPr>
              <a:t>received</a:t>
            </a:r>
            <a:endParaRPr kumimoji="0" lang="en-GB" altLang="nb-NO" sz="2400" b="0" i="0" u="none" strike="noStrike" kern="1200" cap="none" spc="0" normalizeH="0" baseline="0" noProof="0" dirty="0">
              <a:ln>
                <a:noFill/>
              </a:ln>
              <a:solidFill>
                <a:srgbClr val="4D4D4D"/>
              </a:solidFill>
              <a:effectLst/>
              <a:uLnTx/>
              <a:uFillTx/>
              <a:latin typeface="Open Sans" pitchFamily="34" charset="0"/>
              <a:ea typeface="Open Sans" pitchFamily="34" charset="0"/>
              <a:cs typeface="Open Sans" pitchFamily="34" charset="0"/>
            </a:endParaRPr>
          </a:p>
          <a:p>
            <a:pPr marL="302438" marR="0" lvl="0" indent="-302438" algn="l" defTabSz="967801" rtl="0" eaLnBrk="1" fontAlgn="auto" latinLnBrk="0" hangingPunct="1">
              <a:lnSpc>
                <a:spcPct val="100000"/>
              </a:lnSpc>
              <a:spcBef>
                <a:spcPts val="1058"/>
              </a:spcBef>
              <a:spcAft>
                <a:spcPts val="0"/>
              </a:spcAft>
              <a:buClr>
                <a:srgbClr val="0072BC"/>
              </a:buClr>
              <a:buSzPct val="100000"/>
              <a:buFont typeface="Wingdings" panose="05000000000000000000" pitchFamily="2" charset="2"/>
              <a:buChar char="§"/>
              <a:tabLst/>
              <a:defRPr/>
            </a:pPr>
            <a:endParaRPr kumimoji="0" lang="en-GB" altLang="nb-NO" sz="2400" b="0" i="0" u="none" strike="noStrike" kern="1200" cap="none" spc="0" normalizeH="0" baseline="0" noProof="0" dirty="0">
              <a:ln>
                <a:noFill/>
              </a:ln>
              <a:solidFill>
                <a:srgbClr val="4D4D4D"/>
              </a:solidFill>
              <a:effectLst/>
              <a:uLnTx/>
              <a:uFillTx/>
              <a:latin typeface="Open Sans" pitchFamily="34" charset="0"/>
              <a:ea typeface="Open Sans" pitchFamily="34" charset="0"/>
              <a:cs typeface="Open Sans" pitchFamily="34" charset="0"/>
            </a:endParaRPr>
          </a:p>
        </p:txBody>
      </p:sp>
      <p:sp>
        <p:nvSpPr>
          <p:cNvPr id="4" name="Shape 19">
            <a:extLst>
              <a:ext uri="{FF2B5EF4-FFF2-40B4-BE49-F238E27FC236}">
                <a16:creationId xmlns:a16="http://schemas.microsoft.com/office/drawing/2014/main" id="{356F645E-DC08-104A-9E81-77260985B503}"/>
              </a:ext>
            </a:extLst>
          </p:cNvPr>
          <p:cNvSpPr/>
          <p:nvPr/>
        </p:nvSpPr>
        <p:spPr>
          <a:xfrm>
            <a:off x="2913473" y="620688"/>
            <a:ext cx="6368571" cy="492443"/>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spcBef>
                <a:spcPts val="1300"/>
              </a:spcBef>
              <a:defRPr sz="2600" b="1">
                <a:solidFill>
                  <a:srgbClr val="0072BC"/>
                </a:solidFill>
                <a:latin typeface="Open Sans"/>
                <a:ea typeface="Open Sans"/>
                <a:cs typeface="Open Sans"/>
                <a:sym typeface="Open Sans"/>
              </a:defRPr>
            </a:lvl1pPr>
          </a:lstStyle>
          <a:p>
            <a:pPr marL="0" marR="0" lvl="0" indent="0" algn="l" defTabSz="914400" rtl="0" eaLnBrk="1" fontAlgn="auto" latinLnBrk="0" hangingPunct="1">
              <a:lnSpc>
                <a:spcPct val="100000"/>
              </a:lnSpc>
              <a:spcBef>
                <a:spcPts val="1300"/>
              </a:spcBef>
              <a:spcAft>
                <a:spcPts val="0"/>
              </a:spcAft>
              <a:buClrTx/>
              <a:buSzTx/>
              <a:buFontTx/>
              <a:buNone/>
              <a:tabLst/>
              <a:defRPr sz="1800" b="0">
                <a:solidFill>
                  <a:srgbClr val="000000"/>
                </a:solidFill>
              </a:defRPr>
            </a:pPr>
            <a:r>
              <a:rPr kumimoji="0" lang="en-GB" sz="2600" b="1" i="0" u="none" strike="noStrike" kern="0" cap="none" spc="0" normalizeH="0" baseline="0" noProof="0" dirty="0">
                <a:ln>
                  <a:noFill/>
                </a:ln>
                <a:solidFill>
                  <a:srgbClr val="0072BC"/>
                </a:solidFill>
                <a:effectLst/>
                <a:uLnTx/>
                <a:uFillTx/>
                <a:latin typeface="Open Sans"/>
                <a:ea typeface="Open Sans"/>
                <a:cs typeface="Open Sans"/>
                <a:sym typeface="Open Sans"/>
              </a:rPr>
              <a:t>GA2020 statistics </a:t>
            </a:r>
            <a:r>
              <a:rPr kumimoji="0" lang="en-GB" sz="2600" b="1" i="0" u="none" strike="noStrike" kern="0" cap="none" spc="0" normalizeH="0" baseline="0" noProof="0" dirty="0" smtClean="0">
                <a:ln>
                  <a:noFill/>
                </a:ln>
                <a:solidFill>
                  <a:srgbClr val="0072BC"/>
                </a:solidFill>
                <a:effectLst/>
                <a:uLnTx/>
                <a:uFillTx/>
                <a:latin typeface="Open Sans"/>
                <a:ea typeface="Open Sans"/>
                <a:cs typeface="Open Sans"/>
                <a:sym typeface="Open Sans"/>
              </a:rPr>
              <a:t>(at 27 </a:t>
            </a:r>
            <a:r>
              <a:rPr kumimoji="0" lang="en-GB" sz="2600" b="1" i="0" u="none" strike="noStrike" kern="0" cap="none" spc="0" normalizeH="0" baseline="0" noProof="0" dirty="0">
                <a:ln>
                  <a:noFill/>
                </a:ln>
                <a:solidFill>
                  <a:srgbClr val="0072BC"/>
                </a:solidFill>
                <a:effectLst/>
                <a:uLnTx/>
                <a:uFillTx/>
                <a:latin typeface="Open Sans"/>
                <a:ea typeface="Open Sans"/>
                <a:cs typeface="Open Sans"/>
                <a:sym typeface="Open Sans"/>
              </a:rPr>
              <a:t>April </a:t>
            </a:r>
            <a:r>
              <a:rPr kumimoji="0" lang="en-GB" sz="2600" b="1" i="0" u="none" strike="noStrike" kern="0" cap="none" spc="0" normalizeH="0" baseline="0" noProof="0" dirty="0" smtClean="0">
                <a:ln>
                  <a:noFill/>
                </a:ln>
                <a:solidFill>
                  <a:srgbClr val="0072BC"/>
                </a:solidFill>
                <a:effectLst/>
                <a:uLnTx/>
                <a:uFillTx/>
                <a:latin typeface="Open Sans"/>
                <a:ea typeface="Open Sans"/>
                <a:cs typeface="Open Sans"/>
                <a:sym typeface="Open Sans"/>
              </a:rPr>
              <a:t>2020)</a:t>
            </a:r>
            <a:endParaRPr kumimoji="0" lang="en-GB" sz="2600" b="1" i="0" u="none" strike="noStrike" kern="0" cap="none" spc="0" normalizeH="0" baseline="0" noProof="0" dirty="0">
              <a:ln>
                <a:noFill/>
              </a:ln>
              <a:solidFill>
                <a:srgbClr val="0072BC"/>
              </a:solidFill>
              <a:effectLst/>
              <a:uLnTx/>
              <a:uFillTx/>
              <a:latin typeface="Open Sans"/>
              <a:ea typeface="Open Sans"/>
              <a:cs typeface="Open Sans"/>
              <a:sym typeface="Open Sans"/>
            </a:endParaRPr>
          </a:p>
        </p:txBody>
      </p:sp>
    </p:spTree>
    <p:extLst>
      <p:ext uri="{BB962C8B-B14F-4D97-AF65-F5344CB8AC3E}">
        <p14:creationId xmlns:p14="http://schemas.microsoft.com/office/powerpoint/2010/main" val="31324678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1864" y="0"/>
            <a:ext cx="6912768" cy="962730"/>
          </a:xfrm>
        </p:spPr>
        <p:txBody>
          <a:bodyPr/>
          <a:lstStyle/>
          <a:p>
            <a:pPr algn="r"/>
            <a:r>
              <a:rPr lang="en-GB" sz="2800" b="1" dirty="0">
                <a:latin typeface="Arial" panose="020B0604020202020204" pitchFamily="34" charset="0"/>
                <a:cs typeface="Arial" panose="020B0604020202020204" pitchFamily="34" charset="0"/>
              </a:rPr>
              <a:t>ECS </a:t>
            </a:r>
            <a:r>
              <a:rPr lang="en-GB" sz="2800" b="1" dirty="0" smtClean="0">
                <a:latin typeface="Arial" panose="020B0604020202020204" pitchFamily="34" charset="0"/>
                <a:cs typeface="Arial" panose="020B0604020202020204" pitchFamily="34" charset="0"/>
              </a:rPr>
              <a:t>participation in the ESSI Division </a:t>
            </a:r>
            <a:endParaRPr lang="en-GB" sz="28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981944" y="1351612"/>
            <a:ext cx="4898032" cy="1944215"/>
          </a:xfrm>
        </p:spPr>
        <p:txBody>
          <a:bodyPr>
            <a:normAutofit/>
          </a:bodyPr>
          <a:lstStyle/>
          <a:p>
            <a:pPr marL="0" indent="0">
              <a:buNone/>
            </a:pPr>
            <a:r>
              <a:rPr lang="en-GB" sz="2400" dirty="0"/>
              <a:t>Abstracts tagged as ECS: </a:t>
            </a:r>
          </a:p>
          <a:p>
            <a:pPr lvl="1">
              <a:buFont typeface="Arial" panose="020B0604020202020204" pitchFamily="34" charset="0"/>
              <a:buChar char="•"/>
            </a:pPr>
            <a:r>
              <a:rPr lang="en-GB" sz="2400" dirty="0"/>
              <a:t>ESSI </a:t>
            </a:r>
            <a:r>
              <a:rPr lang="en-GB" sz="2400" dirty="0" smtClean="0"/>
              <a:t>368 / 724 (51%)</a:t>
            </a:r>
            <a:endParaRPr lang="en-GB" sz="2400" dirty="0"/>
          </a:p>
          <a:p>
            <a:pPr lvl="1">
              <a:buFont typeface="Arial" panose="020B0604020202020204" pitchFamily="34" charset="0"/>
              <a:buChar char="•"/>
            </a:pPr>
            <a:r>
              <a:rPr lang="en-GB" sz="2400" dirty="0"/>
              <a:t>EGU </a:t>
            </a:r>
            <a:r>
              <a:rPr lang="en-GB" sz="2400" dirty="0" smtClean="0"/>
              <a:t>9625 / 18,052 </a:t>
            </a:r>
            <a:r>
              <a:rPr lang="en-GB" sz="2400" dirty="0"/>
              <a:t>(</a:t>
            </a:r>
            <a:r>
              <a:rPr lang="en-GB" sz="2400" dirty="0" smtClean="0"/>
              <a:t>53%)</a:t>
            </a:r>
            <a:endParaRPr lang="en-GB" sz="2400" dirty="0"/>
          </a:p>
          <a:p>
            <a:pPr lvl="1"/>
            <a:endParaRPr lang="en-GB" dirty="0"/>
          </a:p>
        </p:txBody>
      </p:sp>
      <p:pic>
        <p:nvPicPr>
          <p:cNvPr id="4" name="Picture 3"/>
          <p:cNvPicPr>
            <a:picLocks noChangeAspect="1"/>
          </p:cNvPicPr>
          <p:nvPr/>
        </p:nvPicPr>
        <p:blipFill rotWithShape="1">
          <a:blip r:embed="rId3"/>
          <a:srcRect r="7334"/>
          <a:stretch/>
        </p:blipFill>
        <p:spPr>
          <a:xfrm>
            <a:off x="7026506" y="1165629"/>
            <a:ext cx="5145402" cy="3172914"/>
          </a:xfrm>
          <a:prstGeom prst="rect">
            <a:avLst/>
          </a:prstGeom>
        </p:spPr>
      </p:pic>
      <p:sp>
        <p:nvSpPr>
          <p:cNvPr id="5" name="Rectangle 4"/>
          <p:cNvSpPr/>
          <p:nvPr/>
        </p:nvSpPr>
        <p:spPr>
          <a:xfrm>
            <a:off x="983432" y="3140968"/>
            <a:ext cx="9624376" cy="3600986"/>
          </a:xfrm>
          <a:prstGeom prst="rect">
            <a:avLst/>
          </a:prstGeom>
        </p:spPr>
        <p:txBody>
          <a:bodyPr wrap="square">
            <a:spAutoFit/>
          </a:bodyPr>
          <a:lstStyle/>
          <a:p>
            <a:pPr>
              <a:spcBef>
                <a:spcPts val="1200"/>
              </a:spcBef>
            </a:pPr>
            <a:r>
              <a:rPr lang="en-GB" sz="2400" dirty="0">
                <a:solidFill>
                  <a:srgbClr val="0072BC"/>
                </a:solidFill>
              </a:rPr>
              <a:t>We need more:</a:t>
            </a:r>
          </a:p>
          <a:p>
            <a:pPr marL="812800" indent="-342900">
              <a:spcBef>
                <a:spcPts val="1200"/>
              </a:spcBef>
              <a:buFont typeface="Arial" panose="020B0604020202020204" pitchFamily="34" charset="0"/>
              <a:buChar char="•"/>
            </a:pPr>
            <a:r>
              <a:rPr lang="en-GB" sz="2400" dirty="0">
                <a:solidFill>
                  <a:srgbClr val="0072BC"/>
                </a:solidFill>
              </a:rPr>
              <a:t>ESSI ECS </a:t>
            </a:r>
            <a:r>
              <a:rPr lang="en-GB" sz="2400" dirty="0" smtClean="0">
                <a:solidFill>
                  <a:srgbClr val="0072BC"/>
                </a:solidFill>
              </a:rPr>
              <a:t>oral presentations</a:t>
            </a:r>
            <a:endParaRPr lang="en-GB" sz="2400" dirty="0">
              <a:solidFill>
                <a:srgbClr val="0072BC"/>
              </a:solidFill>
            </a:endParaRPr>
          </a:p>
          <a:p>
            <a:pPr marL="812800" indent="-342900">
              <a:spcBef>
                <a:spcPts val="1200"/>
              </a:spcBef>
              <a:buFont typeface="Arial" panose="020B0604020202020204" pitchFamily="34" charset="0"/>
              <a:buChar char="•"/>
            </a:pPr>
            <a:r>
              <a:rPr lang="en-GB" sz="2400" dirty="0">
                <a:solidFill>
                  <a:srgbClr val="0072BC"/>
                </a:solidFill>
              </a:rPr>
              <a:t>ESSI ECS conveners/chairs</a:t>
            </a:r>
          </a:p>
          <a:p>
            <a:pPr>
              <a:spcBef>
                <a:spcPts val="1200"/>
              </a:spcBef>
            </a:pPr>
            <a:r>
              <a:rPr lang="en-GB" sz="2400" dirty="0">
                <a:solidFill>
                  <a:srgbClr val="0072BC"/>
                </a:solidFill>
              </a:rPr>
              <a:t>EGU guideline specifically encourages </a:t>
            </a:r>
          </a:p>
          <a:p>
            <a:pPr marL="806450" lvl="1" indent="-358775">
              <a:spcBef>
                <a:spcPts val="1200"/>
              </a:spcBef>
              <a:buFont typeface="Arial" panose="020B0604020202020204" pitchFamily="34" charset="0"/>
              <a:buChar char="•"/>
            </a:pPr>
            <a:r>
              <a:rPr lang="en-GB" sz="2400" dirty="0">
                <a:solidFill>
                  <a:srgbClr val="0072BC"/>
                </a:solidFill>
              </a:rPr>
              <a:t>ECS Session chairs</a:t>
            </a:r>
          </a:p>
          <a:p>
            <a:pPr marL="806450" lvl="1" indent="-358775">
              <a:spcBef>
                <a:spcPts val="1200"/>
              </a:spcBef>
              <a:buFont typeface="Arial" panose="020B0604020202020204" pitchFamily="34" charset="0"/>
              <a:buChar char="•"/>
            </a:pPr>
            <a:r>
              <a:rPr lang="en-GB" sz="2400" dirty="0">
                <a:solidFill>
                  <a:srgbClr val="0072BC"/>
                </a:solidFill>
              </a:rPr>
              <a:t>2 oral presentations </a:t>
            </a:r>
            <a:r>
              <a:rPr lang="en-GB" sz="2400" dirty="0" smtClean="0">
                <a:solidFill>
                  <a:srgbClr val="0072BC"/>
                </a:solidFill>
              </a:rPr>
              <a:t>by </a:t>
            </a:r>
            <a:r>
              <a:rPr lang="en-GB" sz="2400" dirty="0">
                <a:solidFill>
                  <a:srgbClr val="0072BC"/>
                </a:solidFill>
              </a:rPr>
              <a:t>ECS per time block</a:t>
            </a:r>
          </a:p>
          <a:p>
            <a:pPr marL="447675" lvl="1" indent="0">
              <a:spcBef>
                <a:spcPts val="1200"/>
              </a:spcBef>
            </a:pPr>
            <a:endParaRPr lang="en-GB" sz="2400" dirty="0">
              <a:solidFill>
                <a:srgbClr val="0072BC"/>
              </a:solidFill>
            </a:endParaRPr>
          </a:p>
        </p:txBody>
      </p:sp>
    </p:spTree>
    <p:extLst>
      <p:ext uri="{BB962C8B-B14F-4D97-AF65-F5344CB8AC3E}">
        <p14:creationId xmlns:p14="http://schemas.microsoft.com/office/powerpoint/2010/main" val="4770921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52632" y="142528"/>
            <a:ext cx="5765219" cy="1143000"/>
          </a:xfrm>
        </p:spPr>
        <p:txBody>
          <a:bodyPr/>
          <a:lstStyle/>
          <a:p>
            <a:pPr algn="r"/>
            <a:r>
              <a:rPr lang="en-GB" sz="2800" b="1" dirty="0" smtClean="0">
                <a:latin typeface="Arial" panose="020B0604020202020204" pitchFamily="34" charset="0"/>
                <a:cs typeface="Arial" panose="020B0604020202020204" pitchFamily="34" charset="0"/>
              </a:rPr>
              <a:t>ESSI Awards: Ian </a:t>
            </a:r>
            <a:r>
              <a:rPr lang="en-GB" sz="2800" b="1" dirty="0" err="1">
                <a:latin typeface="Arial" panose="020B0604020202020204" pitchFamily="34" charset="0"/>
                <a:cs typeface="Arial" panose="020B0604020202020204" pitchFamily="34" charset="0"/>
              </a:rPr>
              <a:t>McHarg</a:t>
            </a:r>
            <a:r>
              <a:rPr lang="en-GB" sz="2800" b="1" dirty="0">
                <a:latin typeface="Arial" panose="020B0604020202020204" pitchFamily="34" charset="0"/>
                <a:cs typeface="Arial" panose="020B0604020202020204" pitchFamily="34" charset="0"/>
              </a:rPr>
              <a:t> Medal</a:t>
            </a:r>
            <a:endParaRPr lang="ca-ES" sz="2800" b="1" dirty="0">
              <a:latin typeface="Arial" panose="020B0604020202020204" pitchFamily="34" charset="0"/>
              <a:cs typeface="Arial" panose="020B0604020202020204" pitchFamily="34" charset="0"/>
            </a:endParaRPr>
          </a:p>
        </p:txBody>
      </p:sp>
      <p:sp>
        <p:nvSpPr>
          <p:cNvPr id="3" name="2 Marcador de contenido"/>
          <p:cNvSpPr>
            <a:spLocks noGrp="1"/>
          </p:cNvSpPr>
          <p:nvPr>
            <p:ph idx="1"/>
          </p:nvPr>
        </p:nvSpPr>
        <p:spPr>
          <a:xfrm>
            <a:off x="335360" y="1321296"/>
            <a:ext cx="8928992" cy="4844008"/>
          </a:xfrm>
        </p:spPr>
        <p:txBody>
          <a:bodyPr>
            <a:noAutofit/>
          </a:bodyPr>
          <a:lstStyle/>
          <a:p>
            <a:pPr>
              <a:spcBef>
                <a:spcPts val="1800"/>
              </a:spcBef>
              <a:spcAft>
                <a:spcPts val="1200"/>
              </a:spcAft>
              <a:buFont typeface="Arial" panose="020B0604020202020204" pitchFamily="34" charset="0"/>
              <a:buChar char="•"/>
            </a:pPr>
            <a:r>
              <a:rPr lang="en-US" sz="2400" dirty="0"/>
              <a:t>ESSI Division Medal</a:t>
            </a:r>
          </a:p>
          <a:p>
            <a:pPr>
              <a:spcBef>
                <a:spcPts val="1800"/>
              </a:spcBef>
              <a:spcAft>
                <a:spcPts val="1200"/>
              </a:spcAft>
              <a:buFont typeface="Arial" panose="020B0604020202020204" pitchFamily="34" charset="0"/>
              <a:buChar char="•"/>
            </a:pPr>
            <a:r>
              <a:rPr lang="en-US" sz="2400" dirty="0"/>
              <a:t>Awarded for distinguished research in Information Technology applied to  the Earth and space sciences. </a:t>
            </a:r>
          </a:p>
          <a:p>
            <a:pPr>
              <a:spcBef>
                <a:spcPts val="1800"/>
              </a:spcBef>
              <a:spcAft>
                <a:spcPts val="1200"/>
              </a:spcAft>
              <a:buFont typeface="Arial" panose="020B0604020202020204" pitchFamily="34" charset="0"/>
              <a:buChar char="•"/>
            </a:pPr>
            <a:r>
              <a:rPr lang="en-US" sz="2400" dirty="0"/>
              <a:t>In recognition of the scientific achievements of Ian </a:t>
            </a:r>
            <a:r>
              <a:rPr lang="en-US" sz="2400" dirty="0" err="1"/>
              <a:t>McHarg</a:t>
            </a:r>
            <a:endParaRPr lang="en-US" sz="2400" dirty="0"/>
          </a:p>
          <a:p>
            <a:pPr lvl="1">
              <a:spcBef>
                <a:spcPts val="1800"/>
              </a:spcBef>
              <a:spcAft>
                <a:spcPts val="1200"/>
              </a:spcAft>
              <a:buFont typeface="Arial" panose="020B0604020202020204" pitchFamily="34" charset="0"/>
              <a:buChar char="•"/>
            </a:pPr>
            <a:r>
              <a:rPr lang="en-US" sz="2400" dirty="0"/>
              <a:t>a pioneer of the concept of </a:t>
            </a:r>
            <a:r>
              <a:rPr lang="en-US" sz="2400" dirty="0" smtClean="0"/>
              <a:t>ecological </a:t>
            </a:r>
            <a:r>
              <a:rPr lang="en-US" sz="2400" dirty="0"/>
              <a:t>planning</a:t>
            </a:r>
          </a:p>
          <a:p>
            <a:pPr lvl="1">
              <a:spcBef>
                <a:spcPts val="1800"/>
              </a:spcBef>
              <a:spcAft>
                <a:spcPts val="1200"/>
              </a:spcAft>
              <a:buFont typeface="Arial" panose="020B0604020202020204" pitchFamily="34" charset="0"/>
              <a:buChar char="•"/>
            </a:pPr>
            <a:r>
              <a:rPr lang="en-US" sz="2400" dirty="0"/>
              <a:t>provided the basic concepts of </a:t>
            </a:r>
            <a:r>
              <a:rPr lang="en-US" sz="2400" dirty="0" smtClean="0"/>
              <a:t>Geographic </a:t>
            </a:r>
            <a:r>
              <a:rPr lang="en-US" sz="2400" dirty="0"/>
              <a:t>Information </a:t>
            </a:r>
            <a:r>
              <a:rPr lang="en-US" sz="2400" dirty="0" smtClean="0"/>
              <a:t>Systems (GIS)</a:t>
            </a:r>
            <a:endParaRPr lang="en-US" sz="2400" dirty="0"/>
          </a:p>
        </p:txBody>
      </p:sp>
      <p:pic>
        <p:nvPicPr>
          <p:cNvPr id="28674" name="Picture 2" descr="Ian McHarg"/>
          <p:cNvPicPr>
            <a:picLocks noChangeAspect="1" noChangeArrowheads="1"/>
          </p:cNvPicPr>
          <p:nvPr/>
        </p:nvPicPr>
        <p:blipFill>
          <a:blip r:embed="rId2" cstate="print"/>
          <a:srcRect/>
          <a:stretch>
            <a:fillRect/>
          </a:stretch>
        </p:blipFill>
        <p:spPr bwMode="auto">
          <a:xfrm>
            <a:off x="9741789" y="1125763"/>
            <a:ext cx="1661573" cy="2276355"/>
          </a:xfrm>
          <a:prstGeom prst="rect">
            <a:avLst/>
          </a:prstGeom>
          <a:noFill/>
        </p:spPr>
      </p:pic>
      <p:sp>
        <p:nvSpPr>
          <p:cNvPr id="5" name="4 CuadroTexto"/>
          <p:cNvSpPr txBox="1"/>
          <p:nvPr/>
        </p:nvSpPr>
        <p:spPr>
          <a:xfrm>
            <a:off x="2567608" y="6076412"/>
            <a:ext cx="5840125" cy="369332"/>
          </a:xfrm>
          <a:prstGeom prst="rect">
            <a:avLst/>
          </a:prstGeom>
          <a:noFill/>
        </p:spPr>
        <p:txBody>
          <a:bodyPr wrap="none" rtlCol="0">
            <a:spAutoFit/>
          </a:bodyPr>
          <a:lstStyle/>
          <a:p>
            <a:r>
              <a:rPr lang="ca-ES" dirty="0" smtClean="0"/>
              <a:t>https://www.egu.eu/awards-medals/portrait-ian-mcharg/</a:t>
            </a:r>
            <a:endParaRPr lang="ca-ES" dirty="0"/>
          </a:p>
        </p:txBody>
      </p:sp>
      <p:pic>
        <p:nvPicPr>
          <p:cNvPr id="28675" name="Picture 3" descr="D:\docs\creaf\miramon\Projectes\egu\ian_mcharg_medal_large.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9480376" y="3643052"/>
            <a:ext cx="2184400" cy="2184400"/>
          </a:xfrm>
          <a:prstGeom prst="rect">
            <a:avLst/>
          </a:prstGeom>
          <a:noFill/>
          <a:effectLst>
            <a:glow rad="101600">
              <a:srgbClr val="FFFF99">
                <a:alpha val="40000"/>
              </a:srgbClr>
            </a:glow>
            <a:innerShdw blurRad="114300">
              <a:prstClr val="black"/>
            </a:innerShdw>
            <a:reflection blurRad="6350" stA="50000" endA="300" endPos="38500" dist="50800" dir="5400000" sy="-100000" algn="bl" rotWithShape="0"/>
          </a:effectLst>
        </p:spPr>
      </p:pic>
    </p:spTree>
  </p:cSld>
  <p:clrMapOvr>
    <a:masterClrMapping/>
  </p:clrMapOvr>
  <mc:AlternateContent xmlns:mc="http://schemas.openxmlformats.org/markup-compatibility/2006" xmlns:p14="http://schemas.microsoft.com/office/powerpoint/2010/main">
    <mc:Choice Requires="p14">
      <p:transition p14:dur="0" advTm="15256"/>
    </mc:Choice>
    <mc:Fallback xmlns="">
      <p:transition advTm="15256"/>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722475" y="201422"/>
            <a:ext cx="6314670" cy="988674"/>
          </a:xfrm>
        </p:spPr>
        <p:txBody>
          <a:bodyPr/>
          <a:lstStyle/>
          <a:p>
            <a:pPr algn="l"/>
            <a:r>
              <a:rPr lang="en-GB" sz="2800" b="1" dirty="0" smtClean="0"/>
              <a:t>ESSI Awards: Our </a:t>
            </a:r>
            <a:r>
              <a:rPr lang="en-GB" sz="2800" b="1" dirty="0"/>
              <a:t>medallists</a:t>
            </a:r>
            <a:endParaRPr lang="ca-ES" sz="2800" b="1" dirty="0"/>
          </a:p>
        </p:txBody>
      </p:sp>
      <p:sp>
        <p:nvSpPr>
          <p:cNvPr id="11" name="10 Marcador de contenido"/>
          <p:cNvSpPr>
            <a:spLocks noGrp="1"/>
          </p:cNvSpPr>
          <p:nvPr>
            <p:ph sz="half" idx="2"/>
          </p:nvPr>
        </p:nvSpPr>
        <p:spPr>
          <a:xfrm>
            <a:off x="2239426" y="6150791"/>
            <a:ext cx="1748541" cy="330914"/>
          </a:xfrm>
        </p:spPr>
        <p:txBody>
          <a:bodyPr/>
          <a:lstStyle/>
          <a:p>
            <a:pPr marL="0" indent="0">
              <a:spcBef>
                <a:spcPts val="2400"/>
              </a:spcBef>
              <a:buNone/>
            </a:pPr>
            <a:r>
              <a:rPr lang="ca-ES" sz="1800" dirty="0" smtClean="0"/>
              <a:t>Kerstin Lehnert</a:t>
            </a:r>
          </a:p>
        </p:txBody>
      </p:sp>
      <p:pic>
        <p:nvPicPr>
          <p:cNvPr id="30726" name="Picture 6" descr="Peter Fox">
            <a:hlinkClick r:id="rId3"/>
          </p:cNvPr>
          <p:cNvPicPr>
            <a:picLocks noChangeAspect="1" noChangeArrowheads="1"/>
          </p:cNvPicPr>
          <p:nvPr/>
        </p:nvPicPr>
        <p:blipFill>
          <a:blip r:embed="rId4" cstate="print"/>
          <a:srcRect/>
          <a:stretch>
            <a:fillRect/>
          </a:stretch>
        </p:blipFill>
        <p:spPr bwMode="auto">
          <a:xfrm>
            <a:off x="8458189" y="4558940"/>
            <a:ext cx="1049998" cy="1440000"/>
          </a:xfrm>
          <a:prstGeom prst="rect">
            <a:avLst/>
          </a:prstGeom>
          <a:noFill/>
        </p:spPr>
      </p:pic>
      <p:pic>
        <p:nvPicPr>
          <p:cNvPr id="30728" name="Picture 8" descr="Monique Petitdidier">
            <a:hlinkClick r:id="rId5"/>
          </p:cNvPr>
          <p:cNvPicPr>
            <a:picLocks noChangeAspect="1" noChangeArrowheads="1"/>
          </p:cNvPicPr>
          <p:nvPr/>
        </p:nvPicPr>
        <p:blipFill>
          <a:blip r:embed="rId6" cstate="print"/>
          <a:srcRect/>
          <a:stretch>
            <a:fillRect/>
          </a:stretch>
        </p:blipFill>
        <p:spPr bwMode="auto">
          <a:xfrm>
            <a:off x="10391905" y="4558940"/>
            <a:ext cx="1049997" cy="1440000"/>
          </a:xfrm>
          <a:prstGeom prst="rect">
            <a:avLst/>
          </a:prstGeom>
          <a:noFill/>
        </p:spPr>
      </p:pic>
      <p:pic>
        <p:nvPicPr>
          <p:cNvPr id="30731" name="Picture 11"/>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8904312" y="1340507"/>
            <a:ext cx="2376920" cy="2411875"/>
          </a:xfrm>
          <a:prstGeom prst="rect">
            <a:avLst/>
          </a:prstGeom>
          <a:noFill/>
          <a:ln w="9525">
            <a:noFill/>
            <a:miter lim="800000"/>
            <a:headEnd/>
            <a:tailEnd/>
          </a:ln>
        </p:spPr>
      </p:pic>
      <p:pic>
        <p:nvPicPr>
          <p:cNvPr id="3" name="Picture 2"/>
          <p:cNvPicPr>
            <a:picLocks noChangeAspect="1"/>
          </p:cNvPicPr>
          <p:nvPr/>
        </p:nvPicPr>
        <p:blipFill>
          <a:blip r:embed="rId8"/>
          <a:stretch>
            <a:fillRect/>
          </a:stretch>
        </p:blipFill>
        <p:spPr>
          <a:xfrm>
            <a:off x="4560756" y="4558940"/>
            <a:ext cx="1080000" cy="1440000"/>
          </a:xfrm>
          <a:prstGeom prst="rect">
            <a:avLst/>
          </a:prstGeom>
        </p:spPr>
      </p:pic>
      <p:sp>
        <p:nvSpPr>
          <p:cNvPr id="12" name="9 Marcador de contenido"/>
          <p:cNvSpPr txBox="1">
            <a:spLocks/>
          </p:cNvSpPr>
          <p:nvPr/>
        </p:nvSpPr>
        <p:spPr>
          <a:xfrm>
            <a:off x="5570169" y="1814018"/>
            <a:ext cx="1228571" cy="567918"/>
          </a:xfrm>
          <a:prstGeom prst="rect">
            <a:avLst/>
          </a:prstGeom>
        </p:spPr>
        <p:txBody>
          <a:bodyPr/>
          <a:lstStyle>
            <a:lvl1pPr marL="342900" indent="-342900">
              <a:spcBef>
                <a:spcPts val="700"/>
              </a:spcBef>
              <a:buSzPct val="100000"/>
              <a:buChar char="»"/>
              <a:defRPr sz="2800">
                <a:solidFill>
                  <a:srgbClr val="0072BC"/>
                </a:solidFill>
                <a:latin typeface="Arial"/>
                <a:ea typeface="Arial"/>
                <a:cs typeface="Arial"/>
                <a:sym typeface="Arial"/>
              </a:defRPr>
            </a:lvl1pPr>
            <a:lvl2pPr marL="783771" indent="-326571">
              <a:spcBef>
                <a:spcPts val="700"/>
              </a:spcBef>
              <a:buSzPct val="100000"/>
              <a:buChar char="–"/>
              <a:defRPr sz="2400">
                <a:solidFill>
                  <a:srgbClr val="0072BC"/>
                </a:solidFill>
                <a:latin typeface="Arial"/>
                <a:ea typeface="Arial"/>
                <a:cs typeface="Arial"/>
                <a:sym typeface="Arial"/>
              </a:defRPr>
            </a:lvl2pPr>
            <a:lvl3pPr marL="1219200" indent="-304800">
              <a:spcBef>
                <a:spcPts val="700"/>
              </a:spcBef>
              <a:buSzPct val="100000"/>
              <a:buChar char="•"/>
              <a:defRPr sz="2000">
                <a:solidFill>
                  <a:srgbClr val="0072BC"/>
                </a:solidFill>
                <a:latin typeface="Arial"/>
                <a:ea typeface="Arial"/>
                <a:cs typeface="Arial"/>
                <a:sym typeface="Arial"/>
              </a:defRPr>
            </a:lvl3pPr>
            <a:lvl4pPr marL="1737360" indent="-365760">
              <a:spcBef>
                <a:spcPts val="700"/>
              </a:spcBef>
              <a:buSzPct val="100000"/>
              <a:buChar char="–"/>
              <a:defRPr sz="1800">
                <a:solidFill>
                  <a:srgbClr val="0072BC"/>
                </a:solidFill>
                <a:latin typeface="Arial"/>
                <a:ea typeface="Arial"/>
                <a:cs typeface="Arial"/>
                <a:sym typeface="Arial"/>
              </a:defRPr>
            </a:lvl4pPr>
            <a:lvl5pPr marL="2235200" indent="-406400">
              <a:spcBef>
                <a:spcPts val="700"/>
              </a:spcBef>
              <a:buSzPct val="100000"/>
              <a:buChar char="»"/>
              <a:defRPr sz="1800">
                <a:solidFill>
                  <a:srgbClr val="0072BC"/>
                </a:solidFill>
                <a:latin typeface="Arial"/>
                <a:ea typeface="Arial"/>
                <a:cs typeface="Arial"/>
                <a:sym typeface="Arial"/>
              </a:defRPr>
            </a:lvl5pPr>
            <a:lvl6pPr marL="2692400" indent="-406400">
              <a:spcBef>
                <a:spcPts val="700"/>
              </a:spcBef>
              <a:buSzPct val="100000"/>
              <a:buChar char="•"/>
              <a:defRPr sz="1800">
                <a:latin typeface="Arial"/>
                <a:ea typeface="Arial"/>
                <a:cs typeface="Arial"/>
                <a:sym typeface="Arial"/>
              </a:defRPr>
            </a:lvl6pPr>
            <a:lvl7pPr marL="3149600" indent="-406400">
              <a:spcBef>
                <a:spcPts val="700"/>
              </a:spcBef>
              <a:buSzPct val="100000"/>
              <a:buChar char="•"/>
              <a:defRPr sz="1800">
                <a:latin typeface="Arial"/>
                <a:ea typeface="Arial"/>
                <a:cs typeface="Arial"/>
                <a:sym typeface="Arial"/>
              </a:defRPr>
            </a:lvl7pPr>
            <a:lvl8pPr marL="3606800" indent="-406400">
              <a:spcBef>
                <a:spcPts val="700"/>
              </a:spcBef>
              <a:buSzPct val="100000"/>
              <a:buChar char="•"/>
              <a:defRPr sz="1800">
                <a:latin typeface="Arial"/>
                <a:ea typeface="Arial"/>
                <a:cs typeface="Arial"/>
                <a:sym typeface="Arial"/>
              </a:defRPr>
            </a:lvl8pPr>
            <a:lvl9pPr marL="4064000" indent="-406400">
              <a:spcBef>
                <a:spcPts val="700"/>
              </a:spcBef>
              <a:buSzPct val="100000"/>
              <a:buChar char="•"/>
              <a:defRPr sz="1800">
                <a:latin typeface="Arial"/>
                <a:ea typeface="Arial"/>
                <a:cs typeface="Arial"/>
                <a:sym typeface="Arial"/>
              </a:defRPr>
            </a:lvl9pPr>
          </a:lstStyle>
          <a:p>
            <a:pPr algn="ctr">
              <a:spcBef>
                <a:spcPts val="600"/>
              </a:spcBef>
              <a:spcAft>
                <a:spcPts val="600"/>
              </a:spcAft>
              <a:buNone/>
            </a:pPr>
            <a:r>
              <a:rPr lang="en-GB" sz="3600" b="1" dirty="0" smtClean="0"/>
              <a:t>2020</a:t>
            </a:r>
            <a:endParaRPr lang="en-GB" sz="1600" b="1" dirty="0"/>
          </a:p>
          <a:p>
            <a:pPr algn="ctr">
              <a:spcBef>
                <a:spcPts val="600"/>
              </a:spcBef>
              <a:spcAft>
                <a:spcPts val="600"/>
              </a:spcAft>
              <a:buNone/>
            </a:pPr>
            <a:endParaRPr lang="en-GB" sz="1600" b="1" dirty="0"/>
          </a:p>
        </p:txBody>
      </p:sp>
      <p:sp>
        <p:nvSpPr>
          <p:cNvPr id="13" name="10 Marcador de contenido"/>
          <p:cNvSpPr txBox="1">
            <a:spLocks/>
          </p:cNvSpPr>
          <p:nvPr/>
        </p:nvSpPr>
        <p:spPr>
          <a:xfrm>
            <a:off x="3791744" y="2487381"/>
            <a:ext cx="4785421" cy="657989"/>
          </a:xfrm>
          <a:prstGeom prst="rect">
            <a:avLst/>
          </a:prstGeom>
        </p:spPr>
        <p:txBody>
          <a:bodyPr/>
          <a:lstStyle>
            <a:lvl1pPr marL="342900" indent="-342900">
              <a:spcBef>
                <a:spcPts val="700"/>
              </a:spcBef>
              <a:buSzPct val="100000"/>
              <a:buChar char="»"/>
              <a:defRPr sz="2800">
                <a:solidFill>
                  <a:srgbClr val="0072BC"/>
                </a:solidFill>
                <a:latin typeface="Arial"/>
                <a:ea typeface="Arial"/>
                <a:cs typeface="Arial"/>
                <a:sym typeface="Arial"/>
              </a:defRPr>
            </a:lvl1pPr>
            <a:lvl2pPr marL="783771" indent="-326571">
              <a:spcBef>
                <a:spcPts val="700"/>
              </a:spcBef>
              <a:buSzPct val="100000"/>
              <a:buChar char="–"/>
              <a:defRPr sz="2400">
                <a:solidFill>
                  <a:srgbClr val="0072BC"/>
                </a:solidFill>
                <a:latin typeface="Arial"/>
                <a:ea typeface="Arial"/>
                <a:cs typeface="Arial"/>
                <a:sym typeface="Arial"/>
              </a:defRPr>
            </a:lvl2pPr>
            <a:lvl3pPr marL="1219200" indent="-304800">
              <a:spcBef>
                <a:spcPts val="700"/>
              </a:spcBef>
              <a:buSzPct val="100000"/>
              <a:buChar char="•"/>
              <a:defRPr sz="2000">
                <a:solidFill>
                  <a:srgbClr val="0072BC"/>
                </a:solidFill>
                <a:latin typeface="Arial"/>
                <a:ea typeface="Arial"/>
                <a:cs typeface="Arial"/>
                <a:sym typeface="Arial"/>
              </a:defRPr>
            </a:lvl3pPr>
            <a:lvl4pPr marL="1737360" indent="-365760">
              <a:spcBef>
                <a:spcPts val="700"/>
              </a:spcBef>
              <a:buSzPct val="100000"/>
              <a:buChar char="–"/>
              <a:defRPr sz="1800">
                <a:solidFill>
                  <a:srgbClr val="0072BC"/>
                </a:solidFill>
                <a:latin typeface="Arial"/>
                <a:ea typeface="Arial"/>
                <a:cs typeface="Arial"/>
                <a:sym typeface="Arial"/>
              </a:defRPr>
            </a:lvl4pPr>
            <a:lvl5pPr marL="2235200" indent="-406400">
              <a:spcBef>
                <a:spcPts val="700"/>
              </a:spcBef>
              <a:buSzPct val="100000"/>
              <a:buChar char="»"/>
              <a:defRPr sz="1800">
                <a:solidFill>
                  <a:srgbClr val="0072BC"/>
                </a:solidFill>
                <a:latin typeface="Arial"/>
                <a:ea typeface="Arial"/>
                <a:cs typeface="Arial"/>
                <a:sym typeface="Arial"/>
              </a:defRPr>
            </a:lvl5pPr>
            <a:lvl6pPr marL="2692400" indent="-406400">
              <a:spcBef>
                <a:spcPts val="700"/>
              </a:spcBef>
              <a:buSzPct val="100000"/>
              <a:buChar char="•"/>
              <a:defRPr sz="1800">
                <a:latin typeface="Arial"/>
                <a:ea typeface="Arial"/>
                <a:cs typeface="Arial"/>
                <a:sym typeface="Arial"/>
              </a:defRPr>
            </a:lvl6pPr>
            <a:lvl7pPr marL="3149600" indent="-406400">
              <a:spcBef>
                <a:spcPts val="700"/>
              </a:spcBef>
              <a:buSzPct val="100000"/>
              <a:buChar char="•"/>
              <a:defRPr sz="1800">
                <a:latin typeface="Arial"/>
                <a:ea typeface="Arial"/>
                <a:cs typeface="Arial"/>
                <a:sym typeface="Arial"/>
              </a:defRPr>
            </a:lvl7pPr>
            <a:lvl8pPr marL="3606800" indent="-406400">
              <a:spcBef>
                <a:spcPts val="700"/>
              </a:spcBef>
              <a:buSzPct val="100000"/>
              <a:buChar char="•"/>
              <a:defRPr sz="1800">
                <a:latin typeface="Arial"/>
                <a:ea typeface="Arial"/>
                <a:cs typeface="Arial"/>
                <a:sym typeface="Arial"/>
              </a:defRPr>
            </a:lvl8pPr>
            <a:lvl9pPr marL="4064000" indent="-406400">
              <a:spcBef>
                <a:spcPts val="700"/>
              </a:spcBef>
              <a:buSzPct val="100000"/>
              <a:buChar char="•"/>
              <a:defRPr sz="1800">
                <a:latin typeface="Arial"/>
                <a:ea typeface="Arial"/>
                <a:cs typeface="Arial"/>
                <a:sym typeface="Arial"/>
              </a:defRPr>
            </a:lvl9pPr>
          </a:lstStyle>
          <a:p>
            <a:pPr marL="0" indent="0" algn="ctr">
              <a:buNone/>
            </a:pPr>
            <a:r>
              <a:rPr lang="ca-ES" sz="3600" b="1" dirty="0" smtClean="0"/>
              <a:t>Paul Wessel</a:t>
            </a:r>
            <a:endParaRPr lang="ca-ES" sz="3600" b="1" dirty="0"/>
          </a:p>
        </p:txBody>
      </p:sp>
      <p:pic>
        <p:nvPicPr>
          <p:cNvPr id="4" name="Picture 3"/>
          <p:cNvPicPr>
            <a:picLocks noChangeAspect="1"/>
          </p:cNvPicPr>
          <p:nvPr/>
        </p:nvPicPr>
        <p:blipFill rotWithShape="1">
          <a:blip r:embed="rId9"/>
          <a:srcRect l="6950" r="19267"/>
          <a:stretch/>
        </p:blipFill>
        <p:spPr>
          <a:xfrm>
            <a:off x="2605306" y="4558940"/>
            <a:ext cx="1016780" cy="1378067"/>
          </a:xfrm>
          <a:prstGeom prst="rect">
            <a:avLst/>
          </a:prstGeom>
        </p:spPr>
      </p:pic>
      <p:pic>
        <p:nvPicPr>
          <p:cNvPr id="30724" name="Picture 4" descr="Alessandro Annoni">
            <a:hlinkClick r:id="rId10"/>
          </p:cNvPr>
          <p:cNvPicPr>
            <a:picLocks noChangeAspect="1" noChangeArrowheads="1"/>
          </p:cNvPicPr>
          <p:nvPr/>
        </p:nvPicPr>
        <p:blipFill>
          <a:blip r:embed="rId11" cstate="print"/>
          <a:srcRect/>
          <a:stretch>
            <a:fillRect/>
          </a:stretch>
        </p:blipFill>
        <p:spPr bwMode="auto">
          <a:xfrm>
            <a:off x="6524474" y="4558940"/>
            <a:ext cx="1049997" cy="1440000"/>
          </a:xfrm>
          <a:prstGeom prst="rect">
            <a:avLst/>
          </a:prstGeom>
          <a:noFill/>
        </p:spPr>
      </p:pic>
      <p:pic>
        <p:nvPicPr>
          <p:cNvPr id="5" name="Picture 4"/>
          <p:cNvPicPr>
            <a:picLocks noChangeAspect="1"/>
          </p:cNvPicPr>
          <p:nvPr/>
        </p:nvPicPr>
        <p:blipFill>
          <a:blip r:embed="rId12"/>
          <a:stretch>
            <a:fillRect/>
          </a:stretch>
        </p:blipFill>
        <p:spPr>
          <a:xfrm>
            <a:off x="654339" y="4558940"/>
            <a:ext cx="1076505" cy="1440000"/>
          </a:xfrm>
          <a:prstGeom prst="rect">
            <a:avLst/>
          </a:prstGeom>
        </p:spPr>
      </p:pic>
      <p:sp>
        <p:nvSpPr>
          <p:cNvPr id="14" name="9 Marcador de contenido"/>
          <p:cNvSpPr txBox="1">
            <a:spLocks/>
          </p:cNvSpPr>
          <p:nvPr/>
        </p:nvSpPr>
        <p:spPr>
          <a:xfrm>
            <a:off x="10547521" y="4149080"/>
            <a:ext cx="738763" cy="374105"/>
          </a:xfrm>
          <a:prstGeom prst="rect">
            <a:avLst/>
          </a:prstGeom>
        </p:spPr>
        <p:txBody>
          <a:bodyPr/>
          <a:lstStyle>
            <a:lvl1pPr marL="342900" indent="-342900">
              <a:spcBef>
                <a:spcPts val="700"/>
              </a:spcBef>
              <a:buSzPct val="100000"/>
              <a:buChar char="»"/>
              <a:defRPr sz="2800">
                <a:solidFill>
                  <a:srgbClr val="0072BC"/>
                </a:solidFill>
                <a:latin typeface="Arial"/>
                <a:ea typeface="Arial"/>
                <a:cs typeface="Arial"/>
                <a:sym typeface="Arial"/>
              </a:defRPr>
            </a:lvl1pPr>
            <a:lvl2pPr marL="783771" indent="-326571">
              <a:spcBef>
                <a:spcPts val="700"/>
              </a:spcBef>
              <a:buSzPct val="100000"/>
              <a:buChar char="–"/>
              <a:defRPr sz="2400">
                <a:solidFill>
                  <a:srgbClr val="0072BC"/>
                </a:solidFill>
                <a:latin typeface="Arial"/>
                <a:ea typeface="Arial"/>
                <a:cs typeface="Arial"/>
                <a:sym typeface="Arial"/>
              </a:defRPr>
            </a:lvl2pPr>
            <a:lvl3pPr marL="1219200" indent="-304800">
              <a:spcBef>
                <a:spcPts val="700"/>
              </a:spcBef>
              <a:buSzPct val="100000"/>
              <a:buChar char="•"/>
              <a:defRPr sz="2000">
                <a:solidFill>
                  <a:srgbClr val="0072BC"/>
                </a:solidFill>
                <a:latin typeface="Arial"/>
                <a:ea typeface="Arial"/>
                <a:cs typeface="Arial"/>
                <a:sym typeface="Arial"/>
              </a:defRPr>
            </a:lvl3pPr>
            <a:lvl4pPr marL="1737360" indent="-365760">
              <a:spcBef>
                <a:spcPts val="700"/>
              </a:spcBef>
              <a:buSzPct val="100000"/>
              <a:buChar char="–"/>
              <a:defRPr sz="1800">
                <a:solidFill>
                  <a:srgbClr val="0072BC"/>
                </a:solidFill>
                <a:latin typeface="Arial"/>
                <a:ea typeface="Arial"/>
                <a:cs typeface="Arial"/>
                <a:sym typeface="Arial"/>
              </a:defRPr>
            </a:lvl4pPr>
            <a:lvl5pPr marL="2235200" indent="-406400">
              <a:spcBef>
                <a:spcPts val="700"/>
              </a:spcBef>
              <a:buSzPct val="100000"/>
              <a:buChar char="»"/>
              <a:defRPr sz="1800">
                <a:solidFill>
                  <a:srgbClr val="0072BC"/>
                </a:solidFill>
                <a:latin typeface="Arial"/>
                <a:ea typeface="Arial"/>
                <a:cs typeface="Arial"/>
                <a:sym typeface="Arial"/>
              </a:defRPr>
            </a:lvl5pPr>
            <a:lvl6pPr marL="2692400" indent="-406400">
              <a:spcBef>
                <a:spcPts val="700"/>
              </a:spcBef>
              <a:buSzPct val="100000"/>
              <a:buChar char="•"/>
              <a:defRPr sz="1800">
                <a:latin typeface="Arial"/>
                <a:ea typeface="Arial"/>
                <a:cs typeface="Arial"/>
                <a:sym typeface="Arial"/>
              </a:defRPr>
            </a:lvl6pPr>
            <a:lvl7pPr marL="3149600" indent="-406400">
              <a:spcBef>
                <a:spcPts val="700"/>
              </a:spcBef>
              <a:buSzPct val="100000"/>
              <a:buChar char="•"/>
              <a:defRPr sz="1800">
                <a:latin typeface="Arial"/>
                <a:ea typeface="Arial"/>
                <a:cs typeface="Arial"/>
                <a:sym typeface="Arial"/>
              </a:defRPr>
            </a:lvl7pPr>
            <a:lvl8pPr marL="3606800" indent="-406400">
              <a:spcBef>
                <a:spcPts val="700"/>
              </a:spcBef>
              <a:buSzPct val="100000"/>
              <a:buChar char="•"/>
              <a:defRPr sz="1800">
                <a:latin typeface="Arial"/>
                <a:ea typeface="Arial"/>
                <a:cs typeface="Arial"/>
                <a:sym typeface="Arial"/>
              </a:defRPr>
            </a:lvl8pPr>
            <a:lvl9pPr marL="4064000" indent="-406400">
              <a:spcBef>
                <a:spcPts val="700"/>
              </a:spcBef>
              <a:buSzPct val="100000"/>
              <a:buChar char="•"/>
              <a:defRPr sz="1800">
                <a:latin typeface="Arial"/>
                <a:ea typeface="Arial"/>
                <a:cs typeface="Arial"/>
                <a:sym typeface="Arial"/>
              </a:defRPr>
            </a:lvl9pPr>
          </a:lstStyle>
          <a:p>
            <a:pPr>
              <a:spcBef>
                <a:spcPts val="4200"/>
              </a:spcBef>
              <a:spcAft>
                <a:spcPts val="600"/>
              </a:spcAft>
              <a:buFontTx/>
              <a:buNone/>
            </a:pPr>
            <a:r>
              <a:rPr lang="en-GB" sz="1800" dirty="0" smtClean="0"/>
              <a:t>2011</a:t>
            </a:r>
            <a:endParaRPr lang="ca-ES" sz="1800" dirty="0"/>
          </a:p>
        </p:txBody>
      </p:sp>
      <p:sp>
        <p:nvSpPr>
          <p:cNvPr id="6" name="Rectangle 5"/>
          <p:cNvSpPr/>
          <p:nvPr/>
        </p:nvSpPr>
        <p:spPr>
          <a:xfrm>
            <a:off x="9837119" y="6131582"/>
            <a:ext cx="2159566" cy="369332"/>
          </a:xfrm>
          <a:prstGeom prst="rect">
            <a:avLst/>
          </a:prstGeom>
        </p:spPr>
        <p:txBody>
          <a:bodyPr wrap="none">
            <a:spAutoFit/>
          </a:bodyPr>
          <a:lstStyle/>
          <a:p>
            <a:r>
              <a:rPr lang="en-GB" dirty="0">
                <a:solidFill>
                  <a:srgbClr val="0072BC"/>
                </a:solidFill>
              </a:rPr>
              <a:t>Monique </a:t>
            </a:r>
            <a:r>
              <a:rPr lang="en-GB" dirty="0" err="1">
                <a:solidFill>
                  <a:srgbClr val="0072BC"/>
                </a:solidFill>
              </a:rPr>
              <a:t>Petitdidier</a:t>
            </a:r>
            <a:endParaRPr lang="en-GB" dirty="0">
              <a:solidFill>
                <a:srgbClr val="0072BC"/>
              </a:solidFill>
            </a:endParaRPr>
          </a:p>
        </p:txBody>
      </p:sp>
      <p:sp>
        <p:nvSpPr>
          <p:cNvPr id="7" name="Rectangle 6"/>
          <p:cNvSpPr/>
          <p:nvPr/>
        </p:nvSpPr>
        <p:spPr>
          <a:xfrm>
            <a:off x="8649375" y="4151467"/>
            <a:ext cx="697627" cy="369332"/>
          </a:xfrm>
          <a:prstGeom prst="rect">
            <a:avLst/>
          </a:prstGeom>
        </p:spPr>
        <p:txBody>
          <a:bodyPr wrap="none">
            <a:spAutoFit/>
          </a:bodyPr>
          <a:lstStyle/>
          <a:p>
            <a:r>
              <a:rPr lang="en-GB" dirty="0">
                <a:solidFill>
                  <a:srgbClr val="0072BC"/>
                </a:solidFill>
              </a:rPr>
              <a:t>2012</a:t>
            </a:r>
          </a:p>
        </p:txBody>
      </p:sp>
      <p:sp>
        <p:nvSpPr>
          <p:cNvPr id="8" name="Rectangle 7"/>
          <p:cNvSpPr/>
          <p:nvPr/>
        </p:nvSpPr>
        <p:spPr>
          <a:xfrm>
            <a:off x="8395101" y="6131582"/>
            <a:ext cx="1184940" cy="369332"/>
          </a:xfrm>
          <a:prstGeom prst="rect">
            <a:avLst/>
          </a:prstGeom>
        </p:spPr>
        <p:txBody>
          <a:bodyPr wrap="none">
            <a:spAutoFit/>
          </a:bodyPr>
          <a:lstStyle/>
          <a:p>
            <a:r>
              <a:rPr lang="en-GB" dirty="0">
                <a:solidFill>
                  <a:srgbClr val="0072BC"/>
                </a:solidFill>
              </a:rPr>
              <a:t>Peter Fox</a:t>
            </a:r>
          </a:p>
        </p:txBody>
      </p:sp>
      <p:sp>
        <p:nvSpPr>
          <p:cNvPr id="9" name="Rectangle 8"/>
          <p:cNvSpPr/>
          <p:nvPr/>
        </p:nvSpPr>
        <p:spPr>
          <a:xfrm>
            <a:off x="5991138" y="6131582"/>
            <a:ext cx="2147607" cy="369332"/>
          </a:xfrm>
          <a:prstGeom prst="rect">
            <a:avLst/>
          </a:prstGeom>
        </p:spPr>
        <p:txBody>
          <a:bodyPr wrap="square">
            <a:spAutoFit/>
          </a:bodyPr>
          <a:lstStyle/>
          <a:p>
            <a:r>
              <a:rPr lang="en-GB" dirty="0" smtClean="0">
                <a:solidFill>
                  <a:srgbClr val="0072BC"/>
                </a:solidFill>
              </a:rPr>
              <a:t>Alessandro </a:t>
            </a:r>
            <a:r>
              <a:rPr lang="en-GB" dirty="0" err="1" smtClean="0">
                <a:solidFill>
                  <a:srgbClr val="0072BC"/>
                </a:solidFill>
              </a:rPr>
              <a:t>Annoni</a:t>
            </a:r>
            <a:endParaRPr lang="en-GB" dirty="0">
              <a:solidFill>
                <a:srgbClr val="0072BC"/>
              </a:solidFill>
            </a:endParaRPr>
          </a:p>
        </p:txBody>
      </p:sp>
      <p:sp>
        <p:nvSpPr>
          <p:cNvPr id="15" name="Rectangle 14"/>
          <p:cNvSpPr/>
          <p:nvPr/>
        </p:nvSpPr>
        <p:spPr>
          <a:xfrm>
            <a:off x="6700659" y="4151467"/>
            <a:ext cx="697627" cy="369332"/>
          </a:xfrm>
          <a:prstGeom prst="rect">
            <a:avLst/>
          </a:prstGeom>
        </p:spPr>
        <p:txBody>
          <a:bodyPr wrap="none">
            <a:spAutoFit/>
          </a:bodyPr>
          <a:lstStyle/>
          <a:p>
            <a:r>
              <a:rPr lang="en-GB" dirty="0">
                <a:solidFill>
                  <a:srgbClr val="0072BC"/>
                </a:solidFill>
              </a:rPr>
              <a:t>2013</a:t>
            </a:r>
          </a:p>
        </p:txBody>
      </p:sp>
      <p:sp>
        <p:nvSpPr>
          <p:cNvPr id="16" name="Rectangle 15"/>
          <p:cNvSpPr/>
          <p:nvPr/>
        </p:nvSpPr>
        <p:spPr>
          <a:xfrm>
            <a:off x="4315926" y="6131582"/>
            <a:ext cx="1569660" cy="369332"/>
          </a:xfrm>
          <a:prstGeom prst="rect">
            <a:avLst/>
          </a:prstGeom>
        </p:spPr>
        <p:txBody>
          <a:bodyPr wrap="none">
            <a:spAutoFit/>
          </a:bodyPr>
          <a:lstStyle/>
          <a:p>
            <a:r>
              <a:rPr lang="en-GB" dirty="0">
                <a:solidFill>
                  <a:srgbClr val="0072BC"/>
                </a:solidFill>
              </a:rPr>
              <a:t>Helen Glaves</a:t>
            </a:r>
          </a:p>
        </p:txBody>
      </p:sp>
      <p:sp>
        <p:nvSpPr>
          <p:cNvPr id="21" name="Rectangle 20"/>
          <p:cNvSpPr/>
          <p:nvPr/>
        </p:nvSpPr>
        <p:spPr>
          <a:xfrm>
            <a:off x="4751943" y="4151467"/>
            <a:ext cx="697627" cy="369332"/>
          </a:xfrm>
          <a:prstGeom prst="rect">
            <a:avLst/>
          </a:prstGeom>
        </p:spPr>
        <p:txBody>
          <a:bodyPr wrap="none">
            <a:spAutoFit/>
          </a:bodyPr>
          <a:lstStyle/>
          <a:p>
            <a:r>
              <a:rPr lang="en-GB" dirty="0" smtClean="0">
                <a:solidFill>
                  <a:srgbClr val="0072BC"/>
                </a:solidFill>
              </a:rPr>
              <a:t>2016</a:t>
            </a:r>
            <a:endParaRPr lang="en-GB" dirty="0">
              <a:solidFill>
                <a:srgbClr val="0072BC"/>
              </a:solidFill>
            </a:endParaRPr>
          </a:p>
        </p:txBody>
      </p:sp>
      <p:sp>
        <p:nvSpPr>
          <p:cNvPr id="22" name="Rectangle 21"/>
          <p:cNvSpPr/>
          <p:nvPr/>
        </p:nvSpPr>
        <p:spPr>
          <a:xfrm>
            <a:off x="2750809" y="4151467"/>
            <a:ext cx="789769" cy="369332"/>
          </a:xfrm>
          <a:prstGeom prst="rect">
            <a:avLst/>
          </a:prstGeom>
        </p:spPr>
        <p:txBody>
          <a:bodyPr wrap="square">
            <a:spAutoFit/>
          </a:bodyPr>
          <a:lstStyle/>
          <a:p>
            <a:r>
              <a:rPr lang="en-GB" dirty="0" smtClean="0">
                <a:solidFill>
                  <a:srgbClr val="0072BC"/>
                </a:solidFill>
              </a:rPr>
              <a:t>2018</a:t>
            </a:r>
            <a:endParaRPr lang="en-GB" dirty="0">
              <a:solidFill>
                <a:srgbClr val="0072BC"/>
              </a:solidFill>
            </a:endParaRPr>
          </a:p>
        </p:txBody>
      </p:sp>
      <p:pic>
        <p:nvPicPr>
          <p:cNvPr id="10" name="Picture 9"/>
          <p:cNvPicPr>
            <a:picLocks noChangeAspect="1"/>
          </p:cNvPicPr>
          <p:nvPr/>
        </p:nvPicPr>
        <p:blipFill>
          <a:blip r:embed="rId13"/>
          <a:stretch>
            <a:fillRect/>
          </a:stretch>
        </p:blipFill>
        <p:spPr>
          <a:xfrm>
            <a:off x="1397579" y="1240735"/>
            <a:ext cx="2611420" cy="2611420"/>
          </a:xfrm>
          <a:prstGeom prst="rect">
            <a:avLst/>
          </a:prstGeom>
        </p:spPr>
      </p:pic>
      <p:sp>
        <p:nvSpPr>
          <p:cNvPr id="23" name="Rectangle 22"/>
          <p:cNvSpPr/>
          <p:nvPr/>
        </p:nvSpPr>
        <p:spPr>
          <a:xfrm>
            <a:off x="843778" y="4151467"/>
            <a:ext cx="697627" cy="369332"/>
          </a:xfrm>
          <a:prstGeom prst="rect">
            <a:avLst/>
          </a:prstGeom>
        </p:spPr>
        <p:txBody>
          <a:bodyPr wrap="none">
            <a:spAutoFit/>
          </a:bodyPr>
          <a:lstStyle/>
          <a:p>
            <a:r>
              <a:rPr lang="en-GB" dirty="0" smtClean="0">
                <a:solidFill>
                  <a:srgbClr val="0072BC"/>
                </a:solidFill>
              </a:rPr>
              <a:t>2019</a:t>
            </a:r>
            <a:endParaRPr lang="en-GB" dirty="0">
              <a:solidFill>
                <a:srgbClr val="0072BC"/>
              </a:solidFill>
            </a:endParaRPr>
          </a:p>
        </p:txBody>
      </p:sp>
      <p:sp>
        <p:nvSpPr>
          <p:cNvPr id="24" name="10 Marcador de contenido"/>
          <p:cNvSpPr>
            <a:spLocks noGrp="1"/>
          </p:cNvSpPr>
          <p:nvPr>
            <p:ph sz="half" idx="2"/>
          </p:nvPr>
        </p:nvSpPr>
        <p:spPr>
          <a:xfrm>
            <a:off x="407368" y="6150791"/>
            <a:ext cx="1748541" cy="330914"/>
          </a:xfrm>
        </p:spPr>
        <p:txBody>
          <a:bodyPr/>
          <a:lstStyle/>
          <a:p>
            <a:pPr marL="0" indent="0">
              <a:spcBef>
                <a:spcPts val="2400"/>
              </a:spcBef>
              <a:buNone/>
            </a:pPr>
            <a:r>
              <a:rPr lang="ca-ES" sz="1800" dirty="0" smtClean="0"/>
              <a:t>Stefano Nativi</a:t>
            </a:r>
          </a:p>
        </p:txBody>
      </p:sp>
    </p:spTree>
    <p:extLst>
      <p:ext uri="{BB962C8B-B14F-4D97-AF65-F5344CB8AC3E}">
        <p14:creationId xmlns:p14="http://schemas.microsoft.com/office/powerpoint/2010/main" val="945344697"/>
      </p:ext>
    </p:extLst>
  </p:cSld>
  <p:clrMapOvr>
    <a:masterClrMapping/>
  </p:clrMapOvr>
  <mc:AlternateContent xmlns:mc="http://schemas.openxmlformats.org/markup-compatibility/2006" xmlns:p14="http://schemas.microsoft.com/office/powerpoint/2010/main">
    <mc:Choice Requires="p14">
      <p:transition p14:dur="0" advTm="15491"/>
    </mc:Choice>
    <mc:Fallback xmlns="">
      <p:transition advTm="15491"/>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447928" y="331313"/>
            <a:ext cx="5904656" cy="1143000"/>
          </a:xfrm>
        </p:spPr>
        <p:txBody>
          <a:bodyPr/>
          <a:lstStyle/>
          <a:p>
            <a:pPr algn="r"/>
            <a:r>
              <a:rPr lang="en-GB" sz="2800" b="1" dirty="0" smtClean="0"/>
              <a:t>Ian </a:t>
            </a:r>
            <a:r>
              <a:rPr lang="en-GB" sz="2800" b="1" dirty="0" err="1" smtClean="0"/>
              <a:t>McHarg</a:t>
            </a:r>
            <a:r>
              <a:rPr lang="en-GB" sz="2800" b="1" dirty="0" smtClean="0"/>
              <a:t> Medal committee</a:t>
            </a:r>
            <a:endParaRPr lang="ca-ES" sz="2800" b="1" u="sng" dirty="0"/>
          </a:p>
        </p:txBody>
      </p:sp>
      <p:sp>
        <p:nvSpPr>
          <p:cNvPr id="3" name="2 Marcador de contenido"/>
          <p:cNvSpPr>
            <a:spLocks noGrp="1"/>
          </p:cNvSpPr>
          <p:nvPr>
            <p:ph idx="1"/>
          </p:nvPr>
        </p:nvSpPr>
        <p:spPr>
          <a:xfrm>
            <a:off x="1976140" y="2138363"/>
            <a:ext cx="8229600" cy="4953000"/>
          </a:xfrm>
        </p:spPr>
        <p:txBody>
          <a:bodyPr>
            <a:normAutofit/>
          </a:bodyPr>
          <a:lstStyle/>
          <a:p>
            <a:pPr>
              <a:buFont typeface="Arial" panose="020B0604020202020204" pitchFamily="34" charset="0"/>
              <a:buChar char="•"/>
            </a:pPr>
            <a:r>
              <a:rPr lang="ca-ES" dirty="0" smtClean="0"/>
              <a:t>Lesley Wyborn (chair)	</a:t>
            </a:r>
          </a:p>
          <a:p>
            <a:pPr>
              <a:buFont typeface="Arial" panose="020B0604020202020204" pitchFamily="34" charset="0"/>
              <a:buChar char="•"/>
            </a:pPr>
            <a:r>
              <a:rPr lang="ca-ES" dirty="0" smtClean="0"/>
              <a:t>Paolo Diviacco	</a:t>
            </a:r>
          </a:p>
          <a:p>
            <a:pPr>
              <a:buFont typeface="Arial" panose="020B0604020202020204" pitchFamily="34" charset="0"/>
              <a:buChar char="•"/>
            </a:pPr>
            <a:r>
              <a:rPr lang="ca-ES" dirty="0" smtClean="0"/>
              <a:t>Paolo Mazzetti</a:t>
            </a:r>
          </a:p>
          <a:p>
            <a:pPr>
              <a:buFont typeface="Arial" panose="020B0604020202020204" pitchFamily="34" charset="0"/>
              <a:buChar char="•"/>
            </a:pPr>
            <a:r>
              <a:rPr lang="en-GB" dirty="0" smtClean="0"/>
              <a:t>Kerstin </a:t>
            </a:r>
            <a:r>
              <a:rPr lang="en-GB" dirty="0" err="1" smtClean="0"/>
              <a:t>Lehnert</a:t>
            </a:r>
            <a:r>
              <a:rPr lang="en-GB" dirty="0" smtClean="0"/>
              <a:t> </a:t>
            </a:r>
          </a:p>
          <a:p>
            <a:pPr>
              <a:buFont typeface="Arial" panose="020B0604020202020204" pitchFamily="34" charset="0"/>
              <a:buChar char="•"/>
            </a:pPr>
            <a:r>
              <a:rPr lang="en-GB" dirty="0" smtClean="0"/>
              <a:t>Stefano Nativi</a:t>
            </a:r>
          </a:p>
          <a:p>
            <a:pPr>
              <a:buFont typeface="Arial" panose="020B0604020202020204" pitchFamily="34" charset="0"/>
              <a:buChar char="•"/>
            </a:pPr>
            <a:r>
              <a:rPr lang="en-GB" b="1" dirty="0" smtClean="0"/>
              <a:t>Paul </a:t>
            </a:r>
            <a:r>
              <a:rPr lang="en-GB" b="1" dirty="0" err="1" smtClean="0"/>
              <a:t>Wessell</a:t>
            </a:r>
            <a:endParaRPr lang="en-GB" b="1" dirty="0" smtClean="0"/>
          </a:p>
          <a:p>
            <a:endParaRPr lang="en-GB" dirty="0" smtClean="0"/>
          </a:p>
        </p:txBody>
      </p:sp>
      <p:pic>
        <p:nvPicPr>
          <p:cNvPr id="5" name="Picture 4"/>
          <p:cNvPicPr>
            <a:picLocks noChangeAspect="1"/>
          </p:cNvPicPr>
          <p:nvPr/>
        </p:nvPicPr>
        <p:blipFill rotWithShape="1">
          <a:blip r:embed="rId3"/>
          <a:srcRect r="27880"/>
          <a:stretch/>
        </p:blipFill>
        <p:spPr>
          <a:xfrm>
            <a:off x="9128056" y="1905000"/>
            <a:ext cx="908716" cy="1260000"/>
          </a:xfrm>
          <a:prstGeom prst="rect">
            <a:avLst/>
          </a:prstGeom>
        </p:spPr>
      </p:pic>
      <p:pic>
        <p:nvPicPr>
          <p:cNvPr id="6" name="Picture 5"/>
          <p:cNvPicPr>
            <a:picLocks noChangeAspect="1"/>
          </p:cNvPicPr>
          <p:nvPr/>
        </p:nvPicPr>
        <p:blipFill rotWithShape="1">
          <a:blip r:embed="rId4"/>
          <a:srcRect l="7676" t="2624" r="2771" b="17098"/>
          <a:stretch/>
        </p:blipFill>
        <p:spPr>
          <a:xfrm>
            <a:off x="7784355" y="1905000"/>
            <a:ext cx="935193" cy="1260000"/>
          </a:xfrm>
          <a:prstGeom prst="rect">
            <a:avLst/>
          </a:prstGeom>
        </p:spPr>
      </p:pic>
      <p:pic>
        <p:nvPicPr>
          <p:cNvPr id="11" name="Picture 10"/>
          <p:cNvPicPr>
            <a:picLocks noChangeAspect="1"/>
          </p:cNvPicPr>
          <p:nvPr/>
        </p:nvPicPr>
        <p:blipFill rotWithShape="1">
          <a:blip r:embed="rId5"/>
          <a:srcRect l="9299" r="15588"/>
          <a:stretch/>
        </p:blipFill>
        <p:spPr>
          <a:xfrm>
            <a:off x="9145996" y="3313919"/>
            <a:ext cx="936104" cy="1260000"/>
          </a:xfrm>
          <a:prstGeom prst="rect">
            <a:avLst/>
          </a:prstGeom>
        </p:spPr>
      </p:pic>
      <p:pic>
        <p:nvPicPr>
          <p:cNvPr id="8" name="Picture 7"/>
          <p:cNvPicPr>
            <a:picLocks noChangeAspect="1"/>
          </p:cNvPicPr>
          <p:nvPr/>
        </p:nvPicPr>
        <p:blipFill rotWithShape="1">
          <a:blip r:embed="rId6"/>
          <a:srcRect l="14519" t="-382" r="17510" b="-6203"/>
          <a:stretch/>
        </p:blipFill>
        <p:spPr>
          <a:xfrm>
            <a:off x="7784355" y="4722838"/>
            <a:ext cx="935193" cy="1380794"/>
          </a:xfrm>
          <a:prstGeom prst="rect">
            <a:avLst/>
          </a:prstGeom>
        </p:spPr>
      </p:pic>
      <p:pic>
        <p:nvPicPr>
          <p:cNvPr id="9" name="Picture 8"/>
          <p:cNvPicPr>
            <a:picLocks noChangeAspect="1"/>
          </p:cNvPicPr>
          <p:nvPr/>
        </p:nvPicPr>
        <p:blipFill rotWithShape="1">
          <a:blip r:embed="rId7"/>
          <a:srcRect l="17849" t="-3587" r="15535" b="13920"/>
          <a:stretch/>
        </p:blipFill>
        <p:spPr>
          <a:xfrm>
            <a:off x="7784355" y="3313919"/>
            <a:ext cx="936104" cy="1260000"/>
          </a:xfrm>
          <a:prstGeom prst="rect">
            <a:avLst/>
          </a:prstGeom>
        </p:spPr>
      </p:pic>
      <p:pic>
        <p:nvPicPr>
          <p:cNvPr id="7" name="Picture 6"/>
          <p:cNvPicPr>
            <a:picLocks noChangeAspect="1"/>
          </p:cNvPicPr>
          <p:nvPr/>
        </p:nvPicPr>
        <p:blipFill rotWithShape="1">
          <a:blip r:embed="rId8"/>
          <a:srcRect l="17725" r="12702" b="6362"/>
          <a:stretch/>
        </p:blipFill>
        <p:spPr>
          <a:xfrm>
            <a:off x="9131667" y="4722838"/>
            <a:ext cx="964762" cy="129845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447928" y="331313"/>
            <a:ext cx="5904656" cy="1143000"/>
          </a:xfrm>
        </p:spPr>
        <p:txBody>
          <a:bodyPr/>
          <a:lstStyle/>
          <a:p>
            <a:pPr algn="r"/>
            <a:r>
              <a:rPr lang="en-GB" sz="2800" b="1" dirty="0" smtClean="0"/>
              <a:t>Ian </a:t>
            </a:r>
            <a:r>
              <a:rPr lang="en-GB" sz="2800" b="1" dirty="0" err="1" smtClean="0"/>
              <a:t>McHarg</a:t>
            </a:r>
            <a:r>
              <a:rPr lang="en-GB" sz="2800" b="1" dirty="0" smtClean="0"/>
              <a:t> Medal committee</a:t>
            </a:r>
            <a:endParaRPr lang="ca-ES" sz="2800" b="1" u="sng" dirty="0"/>
          </a:p>
        </p:txBody>
      </p:sp>
      <p:sp>
        <p:nvSpPr>
          <p:cNvPr id="3" name="2 Marcador de contenido"/>
          <p:cNvSpPr>
            <a:spLocks noGrp="1"/>
          </p:cNvSpPr>
          <p:nvPr>
            <p:ph idx="1"/>
          </p:nvPr>
        </p:nvSpPr>
        <p:spPr>
          <a:xfrm>
            <a:off x="1976140" y="2138363"/>
            <a:ext cx="8229600" cy="4953000"/>
          </a:xfrm>
        </p:spPr>
        <p:txBody>
          <a:bodyPr>
            <a:normAutofit/>
          </a:bodyPr>
          <a:lstStyle/>
          <a:p>
            <a:pPr>
              <a:buFont typeface="Arial" panose="020B0604020202020204" pitchFamily="34" charset="0"/>
              <a:buChar char="•"/>
            </a:pPr>
            <a:r>
              <a:rPr lang="ca-ES" dirty="0" smtClean="0"/>
              <a:t>Lesley Wyborn (chair)	</a:t>
            </a:r>
          </a:p>
          <a:p>
            <a:pPr>
              <a:buFont typeface="Arial" panose="020B0604020202020204" pitchFamily="34" charset="0"/>
              <a:buChar char="•"/>
            </a:pPr>
            <a:r>
              <a:rPr lang="ca-ES" dirty="0" smtClean="0"/>
              <a:t>Paolo Diviacco	</a:t>
            </a:r>
          </a:p>
          <a:p>
            <a:pPr>
              <a:buFont typeface="Arial" panose="020B0604020202020204" pitchFamily="34" charset="0"/>
              <a:buChar char="•"/>
            </a:pPr>
            <a:r>
              <a:rPr lang="ca-ES" dirty="0" smtClean="0"/>
              <a:t>Paolo Mazzetti</a:t>
            </a:r>
          </a:p>
          <a:p>
            <a:pPr>
              <a:buFont typeface="Arial" panose="020B0604020202020204" pitchFamily="34" charset="0"/>
              <a:buChar char="•"/>
            </a:pPr>
            <a:r>
              <a:rPr lang="en-GB" dirty="0" smtClean="0"/>
              <a:t>Kerstin </a:t>
            </a:r>
            <a:r>
              <a:rPr lang="en-GB" dirty="0" err="1" smtClean="0"/>
              <a:t>Lehnert</a:t>
            </a:r>
            <a:r>
              <a:rPr lang="en-GB" dirty="0" smtClean="0"/>
              <a:t> </a:t>
            </a:r>
          </a:p>
          <a:p>
            <a:pPr>
              <a:buFont typeface="Arial" panose="020B0604020202020204" pitchFamily="34" charset="0"/>
              <a:buChar char="•"/>
            </a:pPr>
            <a:r>
              <a:rPr lang="en-GB" dirty="0" smtClean="0"/>
              <a:t>Stefano Nativi</a:t>
            </a:r>
          </a:p>
          <a:p>
            <a:pPr>
              <a:buFont typeface="Arial" panose="020B0604020202020204" pitchFamily="34" charset="0"/>
              <a:buChar char="•"/>
            </a:pPr>
            <a:r>
              <a:rPr lang="en-GB" b="1" dirty="0" smtClean="0"/>
              <a:t>Paul </a:t>
            </a:r>
            <a:r>
              <a:rPr lang="en-GB" b="1" dirty="0" err="1" smtClean="0"/>
              <a:t>Wessell</a:t>
            </a:r>
            <a:endParaRPr lang="en-GB" b="1" dirty="0" smtClean="0"/>
          </a:p>
          <a:p>
            <a:endParaRPr lang="en-GB" dirty="0" smtClean="0"/>
          </a:p>
        </p:txBody>
      </p:sp>
      <p:pic>
        <p:nvPicPr>
          <p:cNvPr id="5" name="Picture 4"/>
          <p:cNvPicPr>
            <a:picLocks noChangeAspect="1"/>
          </p:cNvPicPr>
          <p:nvPr/>
        </p:nvPicPr>
        <p:blipFill rotWithShape="1">
          <a:blip r:embed="rId3"/>
          <a:srcRect r="27880"/>
          <a:stretch/>
        </p:blipFill>
        <p:spPr>
          <a:xfrm>
            <a:off x="9128056" y="1905000"/>
            <a:ext cx="908716" cy="1260000"/>
          </a:xfrm>
          <a:prstGeom prst="rect">
            <a:avLst/>
          </a:prstGeom>
        </p:spPr>
      </p:pic>
      <p:pic>
        <p:nvPicPr>
          <p:cNvPr id="6" name="Picture 5"/>
          <p:cNvPicPr>
            <a:picLocks noChangeAspect="1"/>
          </p:cNvPicPr>
          <p:nvPr/>
        </p:nvPicPr>
        <p:blipFill rotWithShape="1">
          <a:blip r:embed="rId4"/>
          <a:srcRect l="7676" t="2624" r="2771" b="17098"/>
          <a:stretch/>
        </p:blipFill>
        <p:spPr>
          <a:xfrm>
            <a:off x="7784355" y="1905000"/>
            <a:ext cx="935193" cy="1260000"/>
          </a:xfrm>
          <a:prstGeom prst="rect">
            <a:avLst/>
          </a:prstGeom>
        </p:spPr>
      </p:pic>
      <p:pic>
        <p:nvPicPr>
          <p:cNvPr id="11" name="Picture 10"/>
          <p:cNvPicPr>
            <a:picLocks noChangeAspect="1"/>
          </p:cNvPicPr>
          <p:nvPr/>
        </p:nvPicPr>
        <p:blipFill rotWithShape="1">
          <a:blip r:embed="rId5"/>
          <a:srcRect l="9299" r="15588"/>
          <a:stretch/>
        </p:blipFill>
        <p:spPr>
          <a:xfrm>
            <a:off x="9145996" y="3313919"/>
            <a:ext cx="936104" cy="1260000"/>
          </a:xfrm>
          <a:prstGeom prst="rect">
            <a:avLst/>
          </a:prstGeom>
        </p:spPr>
      </p:pic>
      <p:pic>
        <p:nvPicPr>
          <p:cNvPr id="8" name="Picture 7"/>
          <p:cNvPicPr>
            <a:picLocks noChangeAspect="1"/>
          </p:cNvPicPr>
          <p:nvPr/>
        </p:nvPicPr>
        <p:blipFill rotWithShape="1">
          <a:blip r:embed="rId6"/>
          <a:srcRect l="14519" t="-382" r="17510" b="-6203"/>
          <a:stretch/>
        </p:blipFill>
        <p:spPr>
          <a:xfrm>
            <a:off x="7784355" y="4722838"/>
            <a:ext cx="935193" cy="1380794"/>
          </a:xfrm>
          <a:prstGeom prst="rect">
            <a:avLst/>
          </a:prstGeom>
        </p:spPr>
      </p:pic>
      <p:pic>
        <p:nvPicPr>
          <p:cNvPr id="9" name="Picture 8"/>
          <p:cNvPicPr>
            <a:picLocks noChangeAspect="1"/>
          </p:cNvPicPr>
          <p:nvPr/>
        </p:nvPicPr>
        <p:blipFill rotWithShape="1">
          <a:blip r:embed="rId7"/>
          <a:srcRect l="17849" t="-3587" r="15535" b="13920"/>
          <a:stretch/>
        </p:blipFill>
        <p:spPr>
          <a:xfrm>
            <a:off x="7784355" y="3313919"/>
            <a:ext cx="936104" cy="1260000"/>
          </a:xfrm>
          <a:prstGeom prst="rect">
            <a:avLst/>
          </a:prstGeom>
        </p:spPr>
      </p:pic>
      <p:pic>
        <p:nvPicPr>
          <p:cNvPr id="7" name="Picture 6"/>
          <p:cNvPicPr>
            <a:picLocks noChangeAspect="1"/>
          </p:cNvPicPr>
          <p:nvPr/>
        </p:nvPicPr>
        <p:blipFill rotWithShape="1">
          <a:blip r:embed="rId8"/>
          <a:srcRect l="17725" r="12702" b="6362"/>
          <a:stretch/>
        </p:blipFill>
        <p:spPr>
          <a:xfrm>
            <a:off x="9131667" y="4722838"/>
            <a:ext cx="964762" cy="1298450"/>
          </a:xfrm>
          <a:prstGeom prst="rect">
            <a:avLst/>
          </a:prstGeom>
        </p:spPr>
      </p:pic>
      <p:sp>
        <p:nvSpPr>
          <p:cNvPr id="12" name="Rectangle 11"/>
          <p:cNvSpPr/>
          <p:nvPr/>
        </p:nvSpPr>
        <p:spPr>
          <a:xfrm>
            <a:off x="1775520" y="1635596"/>
            <a:ext cx="8816378" cy="4616646"/>
          </a:xfrm>
          <a:prstGeom prst="rect">
            <a:avLst/>
          </a:prstGeom>
          <a:solidFill>
            <a:srgbClr val="0070C0"/>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1" hangingPunct="0">
              <a:lnSpc>
                <a:spcPct val="100000"/>
              </a:lnSpc>
              <a:spcBef>
                <a:spcPts val="600"/>
              </a:spcBef>
              <a:spcAft>
                <a:spcPts val="600"/>
              </a:spcAft>
              <a:buClrTx/>
              <a:buSzTx/>
              <a:buFontTx/>
              <a:buNone/>
              <a:tabLst/>
            </a:pPr>
            <a:r>
              <a:rPr kumimoji="0" lang="en-GB" sz="2400" b="0" i="0" u="none" strike="noStrike" cap="none" spc="0" normalizeH="0" baseline="0" dirty="0" smtClean="0">
                <a:ln>
                  <a:noFill/>
                </a:ln>
                <a:solidFill>
                  <a:schemeClr val="bg1"/>
                </a:solidFill>
                <a:effectLst/>
                <a:uFillTx/>
                <a:sym typeface="Arial"/>
              </a:rPr>
              <a:t> </a:t>
            </a:r>
          </a:p>
          <a:p>
            <a:pPr marL="0" marR="0" indent="0" algn="ctr" defTabSz="914400" rtl="0" fontAlgn="auto" latinLnBrk="1" hangingPunct="0">
              <a:lnSpc>
                <a:spcPct val="100000"/>
              </a:lnSpc>
              <a:spcBef>
                <a:spcPts val="600"/>
              </a:spcBef>
              <a:spcAft>
                <a:spcPts val="600"/>
              </a:spcAft>
              <a:buClrTx/>
              <a:buSzTx/>
              <a:buFontTx/>
              <a:buNone/>
              <a:tabLst/>
            </a:pPr>
            <a:endParaRPr lang="en-GB" sz="2400" dirty="0">
              <a:solidFill>
                <a:schemeClr val="bg1"/>
              </a:solidFill>
            </a:endParaRPr>
          </a:p>
          <a:p>
            <a:pPr marL="0" marR="0" indent="0" algn="ctr" defTabSz="914400" rtl="0" fontAlgn="auto" latinLnBrk="1" hangingPunct="0">
              <a:lnSpc>
                <a:spcPct val="100000"/>
              </a:lnSpc>
              <a:spcBef>
                <a:spcPts val="600"/>
              </a:spcBef>
              <a:spcAft>
                <a:spcPts val="600"/>
              </a:spcAft>
              <a:buClrTx/>
              <a:buSzTx/>
              <a:buFontTx/>
              <a:buNone/>
              <a:tabLst/>
            </a:pPr>
            <a:r>
              <a:rPr kumimoji="0" lang="en-GB" sz="2400" b="0" i="0" u="none" strike="noStrike" cap="none" spc="0" normalizeH="0" baseline="0" dirty="0" smtClean="0">
                <a:ln>
                  <a:noFill/>
                </a:ln>
                <a:solidFill>
                  <a:schemeClr val="bg1"/>
                </a:solidFill>
                <a:effectLst/>
                <a:uFillTx/>
                <a:sym typeface="Arial"/>
              </a:rPr>
              <a:t> </a:t>
            </a:r>
            <a:r>
              <a:rPr kumimoji="0" lang="en-GB" sz="2400" b="1" i="0" u="none" strike="noStrike" cap="none" spc="0" normalizeH="0" baseline="0" dirty="0" smtClean="0">
                <a:ln>
                  <a:noFill/>
                </a:ln>
                <a:solidFill>
                  <a:schemeClr val="bg1"/>
                </a:solidFill>
                <a:effectLst/>
                <a:uFillTx/>
                <a:sym typeface="Arial"/>
              </a:rPr>
              <a:t>Medal Committee approval</a:t>
            </a:r>
            <a:endParaRPr kumimoji="0" lang="en-GB" sz="2400" b="1" i="0" u="none" strike="noStrike" cap="none" spc="0" normalizeH="0" dirty="0" smtClean="0">
              <a:ln>
                <a:noFill/>
              </a:ln>
              <a:solidFill>
                <a:schemeClr val="bg1"/>
              </a:solidFill>
              <a:effectLst/>
              <a:uFillTx/>
              <a:sym typeface="Arial"/>
            </a:endParaRPr>
          </a:p>
          <a:p>
            <a:pPr marL="0" marR="0" indent="0" algn="ctr" defTabSz="914400" rtl="0" fontAlgn="auto" latinLnBrk="1" hangingPunct="0">
              <a:lnSpc>
                <a:spcPct val="100000"/>
              </a:lnSpc>
              <a:spcBef>
                <a:spcPts val="600"/>
              </a:spcBef>
              <a:spcAft>
                <a:spcPts val="600"/>
              </a:spcAft>
              <a:buClrTx/>
              <a:buSzTx/>
              <a:buFontTx/>
              <a:buNone/>
              <a:tabLst/>
            </a:pPr>
            <a:r>
              <a:rPr lang="en-GB" sz="2400" baseline="0" dirty="0" smtClean="0">
                <a:solidFill>
                  <a:schemeClr val="bg1"/>
                </a:solidFill>
              </a:rPr>
              <a:t>  </a:t>
            </a:r>
            <a:r>
              <a:rPr kumimoji="0" lang="en-GB" sz="2400" b="0" i="0" u="none" strike="noStrike" cap="none" spc="0" normalizeH="0" dirty="0" smtClean="0">
                <a:ln>
                  <a:noFill/>
                </a:ln>
                <a:solidFill>
                  <a:schemeClr val="bg1"/>
                </a:solidFill>
                <a:effectLst/>
                <a:uFillTx/>
                <a:sym typeface="Arial"/>
              </a:rPr>
              <a:t>Any objections to the ESSI Division President  </a:t>
            </a:r>
          </a:p>
          <a:p>
            <a:pPr marL="0" marR="0" indent="0" algn="ctr" defTabSz="914400" rtl="0" fontAlgn="auto" latinLnBrk="1" hangingPunct="0">
              <a:lnSpc>
                <a:spcPct val="100000"/>
              </a:lnSpc>
              <a:spcBef>
                <a:spcPts val="600"/>
              </a:spcBef>
              <a:spcAft>
                <a:spcPts val="600"/>
              </a:spcAft>
              <a:buClrTx/>
              <a:buSzTx/>
              <a:buFontTx/>
              <a:buNone/>
              <a:tabLst/>
            </a:pPr>
            <a:r>
              <a:rPr kumimoji="0" lang="en-GB" sz="2400" b="0" i="0" u="none" strike="noStrike" cap="none" spc="0" normalizeH="0" dirty="0" smtClean="0">
                <a:ln>
                  <a:noFill/>
                </a:ln>
                <a:solidFill>
                  <a:schemeClr val="bg1"/>
                </a:solidFill>
                <a:effectLst/>
                <a:uFillTx/>
                <a:sym typeface="Arial"/>
              </a:rPr>
              <a:t>  (Email: essi@egu.eu)</a:t>
            </a:r>
          </a:p>
          <a:p>
            <a:pPr marL="0" marR="0" indent="0" algn="ctr" defTabSz="914400" rtl="0" fontAlgn="auto" latinLnBrk="1" hangingPunct="0">
              <a:lnSpc>
                <a:spcPct val="100000"/>
              </a:lnSpc>
              <a:spcBef>
                <a:spcPts val="600"/>
              </a:spcBef>
              <a:spcAft>
                <a:spcPts val="600"/>
              </a:spcAft>
              <a:buClrTx/>
              <a:buSzTx/>
              <a:buFontTx/>
              <a:buNone/>
              <a:tabLst/>
            </a:pPr>
            <a:endParaRPr lang="en-GB" sz="2400" dirty="0">
              <a:solidFill>
                <a:schemeClr val="bg1"/>
              </a:solidFill>
            </a:endParaRPr>
          </a:p>
          <a:p>
            <a:pPr marL="0" marR="0" indent="0" algn="ctr" defTabSz="914400" rtl="0" fontAlgn="auto" latinLnBrk="1" hangingPunct="0">
              <a:lnSpc>
                <a:spcPct val="100000"/>
              </a:lnSpc>
              <a:spcBef>
                <a:spcPts val="600"/>
              </a:spcBef>
              <a:spcAft>
                <a:spcPts val="600"/>
              </a:spcAft>
              <a:buClrTx/>
              <a:buSzTx/>
              <a:buFontTx/>
              <a:buNone/>
              <a:tabLst/>
            </a:pPr>
            <a:r>
              <a:rPr kumimoji="0" lang="en-GB" sz="2400" b="1" i="0" strike="noStrike" cap="none" spc="0" normalizeH="0" dirty="0" smtClean="0">
                <a:ln>
                  <a:noFill/>
                </a:ln>
                <a:solidFill>
                  <a:schemeClr val="bg1"/>
                </a:solidFill>
                <a:effectLst/>
                <a:uFillTx/>
                <a:sym typeface="Arial"/>
              </a:rPr>
              <a:t>  </a:t>
            </a:r>
            <a:r>
              <a:rPr kumimoji="0" lang="en-GB" sz="2400" b="1" i="0" u="sng" strike="noStrike" cap="none" spc="0" normalizeH="0" dirty="0" smtClean="0">
                <a:ln>
                  <a:noFill/>
                </a:ln>
                <a:solidFill>
                  <a:schemeClr val="bg1"/>
                </a:solidFill>
                <a:effectLst/>
                <a:uFillTx/>
                <a:sym typeface="Arial"/>
              </a:rPr>
              <a:t>Before 22 May 2020</a:t>
            </a:r>
          </a:p>
          <a:p>
            <a:pPr marL="0" marR="0" indent="0" algn="ctr" defTabSz="914400" rtl="0" fontAlgn="auto" latinLnBrk="1" hangingPunct="0">
              <a:lnSpc>
                <a:spcPct val="100000"/>
              </a:lnSpc>
              <a:spcBef>
                <a:spcPts val="600"/>
              </a:spcBef>
              <a:spcAft>
                <a:spcPts val="600"/>
              </a:spcAft>
              <a:buClrTx/>
              <a:buSzTx/>
              <a:buFontTx/>
              <a:buNone/>
              <a:tabLst/>
            </a:pPr>
            <a:endParaRPr kumimoji="0" lang="en-GB" sz="1800" b="0" i="0" u="none" strike="noStrike" cap="none" spc="0" normalizeH="0" baseline="0" dirty="0" smtClean="0">
              <a:ln>
                <a:noFill/>
              </a:ln>
              <a:solidFill>
                <a:schemeClr val="bg1"/>
              </a:solidFill>
              <a:effectLst/>
              <a:uFillTx/>
              <a:latin typeface="Arial"/>
              <a:ea typeface="Arial"/>
              <a:cs typeface="Arial"/>
              <a:sym typeface="Arial"/>
            </a:endParaRPr>
          </a:p>
          <a:p>
            <a:pPr marL="0" marR="0" indent="0" algn="ctr" defTabSz="914400" rtl="0" fontAlgn="auto" latinLnBrk="1" hangingPunct="0">
              <a:lnSpc>
                <a:spcPct val="100000"/>
              </a:lnSpc>
              <a:spcBef>
                <a:spcPts val="600"/>
              </a:spcBef>
              <a:spcAft>
                <a:spcPts val="600"/>
              </a:spcAft>
              <a:buClrTx/>
              <a:buSzTx/>
              <a:buFontTx/>
              <a:buNone/>
              <a:tabLst/>
            </a:pPr>
            <a:endParaRPr kumimoji="0" lang="en-GB" sz="1800" b="0" i="0" u="none" strike="noStrike" cap="none" spc="0" normalizeH="0" baseline="0" dirty="0">
              <a:ln>
                <a:noFill/>
              </a:ln>
              <a:solidFill>
                <a:schemeClr val="bg1"/>
              </a:solidFill>
              <a:effectLst/>
              <a:uFillTx/>
              <a:latin typeface="Arial"/>
              <a:ea typeface="Arial"/>
              <a:cs typeface="Arial"/>
              <a:sym typeface="Arial"/>
            </a:endParaRPr>
          </a:p>
        </p:txBody>
      </p:sp>
    </p:spTree>
    <p:extLst>
      <p:ext uri="{BB962C8B-B14F-4D97-AF65-F5344CB8AC3E}">
        <p14:creationId xmlns:p14="http://schemas.microsoft.com/office/powerpoint/2010/main" val="6496513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1504" y="977680"/>
            <a:ext cx="10945216" cy="1143000"/>
          </a:xfrm>
        </p:spPr>
        <p:txBody>
          <a:bodyPr/>
          <a:lstStyle/>
          <a:p>
            <a:pPr algn="l"/>
            <a:r>
              <a:rPr lang="en-GB" sz="2800" b="1" dirty="0"/>
              <a:t>Proposed change: </a:t>
            </a:r>
            <a:r>
              <a:rPr lang="en-GB" sz="2800" b="1" dirty="0" err="1" smtClean="0"/>
              <a:t>McHarg</a:t>
            </a:r>
            <a:r>
              <a:rPr lang="en-GB" sz="2800" b="1" dirty="0" smtClean="0"/>
              <a:t> </a:t>
            </a:r>
            <a:r>
              <a:rPr lang="en-GB" sz="2800" b="1" dirty="0"/>
              <a:t>– Lovelace Medal</a:t>
            </a:r>
          </a:p>
        </p:txBody>
      </p:sp>
      <p:sp>
        <p:nvSpPr>
          <p:cNvPr id="3" name="Content Placeholder 2"/>
          <p:cNvSpPr>
            <a:spLocks noGrp="1"/>
          </p:cNvSpPr>
          <p:nvPr>
            <p:ph idx="1"/>
          </p:nvPr>
        </p:nvSpPr>
        <p:spPr>
          <a:xfrm>
            <a:off x="551384" y="2270377"/>
            <a:ext cx="8424936" cy="3979098"/>
          </a:xfrm>
        </p:spPr>
        <p:txBody>
          <a:bodyPr>
            <a:normAutofit/>
          </a:bodyPr>
          <a:lstStyle/>
          <a:p>
            <a:pPr>
              <a:spcBef>
                <a:spcPts val="1200"/>
              </a:spcBef>
              <a:spcAft>
                <a:spcPts val="1200"/>
              </a:spcAft>
              <a:buFont typeface="Arial" panose="020B0604020202020204" pitchFamily="34" charset="0"/>
              <a:buChar char="•"/>
            </a:pPr>
            <a:r>
              <a:rPr lang="en-GB" sz="2400" dirty="0"/>
              <a:t>Format change - biennial starting </a:t>
            </a:r>
            <a:r>
              <a:rPr lang="en-GB" sz="2400" dirty="0" smtClean="0"/>
              <a:t>2021</a:t>
            </a:r>
            <a:endParaRPr lang="en-GB" sz="2400" dirty="0"/>
          </a:p>
          <a:p>
            <a:pPr>
              <a:spcBef>
                <a:spcPts val="1200"/>
              </a:spcBef>
              <a:spcAft>
                <a:spcPts val="1200"/>
              </a:spcAft>
              <a:buFont typeface="Arial" panose="020B0604020202020204" pitchFamily="34" charset="0"/>
              <a:buChar char="•"/>
            </a:pPr>
            <a:r>
              <a:rPr lang="en-GB" sz="2400" dirty="0"/>
              <a:t>Expand scope</a:t>
            </a:r>
          </a:p>
          <a:p>
            <a:pPr lvl="1">
              <a:spcBef>
                <a:spcPts val="1200"/>
              </a:spcBef>
              <a:spcAft>
                <a:spcPts val="1200"/>
              </a:spcAft>
              <a:buFont typeface="Arial" panose="020B0604020202020204" pitchFamily="34" charset="0"/>
              <a:buChar char="•"/>
            </a:pPr>
            <a:r>
              <a:rPr lang="en-GB" sz="2400" dirty="0"/>
              <a:t>include technological </a:t>
            </a:r>
            <a:r>
              <a:rPr lang="en-GB" sz="2400" dirty="0" smtClean="0"/>
              <a:t>advances e.g. software development</a:t>
            </a:r>
            <a:endParaRPr lang="en-GB" sz="2400" dirty="0"/>
          </a:p>
          <a:p>
            <a:pPr lvl="1">
              <a:spcBef>
                <a:spcPts val="1200"/>
              </a:spcBef>
              <a:spcAft>
                <a:spcPts val="1200"/>
              </a:spcAft>
              <a:buFont typeface="Arial" panose="020B0604020202020204" pitchFamily="34" charset="0"/>
              <a:buChar char="•"/>
            </a:pPr>
            <a:r>
              <a:rPr lang="en-GB" sz="2400" dirty="0"/>
              <a:t>new approaches e.g. promoting open science</a:t>
            </a:r>
          </a:p>
          <a:p>
            <a:pPr>
              <a:spcBef>
                <a:spcPts val="1200"/>
              </a:spcBef>
              <a:spcAft>
                <a:spcPts val="1200"/>
              </a:spcAft>
              <a:buFont typeface="Arial" panose="020B0604020202020204" pitchFamily="34" charset="0"/>
              <a:buChar char="•"/>
            </a:pPr>
            <a:r>
              <a:rPr lang="en-GB" sz="2400" dirty="0" smtClean="0"/>
              <a:t>Renamed to support </a:t>
            </a:r>
            <a:r>
              <a:rPr lang="en-GB" sz="2400" dirty="0"/>
              <a:t>diversity in </a:t>
            </a:r>
            <a:r>
              <a:rPr lang="en-GB" sz="2400" dirty="0" smtClean="0"/>
              <a:t>EGU/ESSI and highlight new format</a:t>
            </a:r>
            <a:endParaRPr lang="en-GB" sz="2400" dirty="0"/>
          </a:p>
        </p:txBody>
      </p:sp>
      <p:pic>
        <p:nvPicPr>
          <p:cNvPr id="4" name="Picture 3"/>
          <p:cNvPicPr>
            <a:picLocks noChangeAspect="1"/>
          </p:cNvPicPr>
          <p:nvPr/>
        </p:nvPicPr>
        <p:blipFill>
          <a:blip r:embed="rId3"/>
          <a:stretch>
            <a:fillRect/>
          </a:stretch>
        </p:blipFill>
        <p:spPr>
          <a:xfrm>
            <a:off x="10200456" y="3965406"/>
            <a:ext cx="1886620" cy="2639148"/>
          </a:xfrm>
          <a:prstGeom prst="rect">
            <a:avLst/>
          </a:prstGeom>
        </p:spPr>
      </p:pic>
      <p:pic>
        <p:nvPicPr>
          <p:cNvPr id="5" name="Picture 4"/>
          <p:cNvPicPr>
            <a:picLocks noChangeAspect="1"/>
          </p:cNvPicPr>
          <p:nvPr/>
        </p:nvPicPr>
        <p:blipFill>
          <a:blip r:embed="rId4"/>
          <a:stretch>
            <a:fillRect/>
          </a:stretch>
        </p:blipFill>
        <p:spPr>
          <a:xfrm>
            <a:off x="10200456" y="1085657"/>
            <a:ext cx="1886620" cy="2580354"/>
          </a:xfrm>
          <a:prstGeom prst="rect">
            <a:avLst/>
          </a:prstGeom>
        </p:spPr>
      </p:pic>
    </p:spTree>
    <p:extLst>
      <p:ext uri="{BB962C8B-B14F-4D97-AF65-F5344CB8AC3E}">
        <p14:creationId xmlns:p14="http://schemas.microsoft.com/office/powerpoint/2010/main" val="41141335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367808" y="181128"/>
            <a:ext cx="7344816" cy="1143000"/>
          </a:xfrm>
        </p:spPr>
        <p:txBody>
          <a:bodyPr/>
          <a:lstStyle/>
          <a:p>
            <a:pPr algn="r"/>
            <a:r>
              <a:rPr lang="ca-ES" sz="2800" b="1" dirty="0"/>
              <a:t>ESSI Awards: Outstanding Student </a:t>
            </a:r>
            <a:r>
              <a:rPr lang="ca-ES" sz="2800" b="1" dirty="0" smtClean="0"/>
              <a:t/>
            </a:r>
            <a:br>
              <a:rPr lang="ca-ES" sz="2800" b="1" dirty="0" smtClean="0"/>
            </a:br>
            <a:r>
              <a:rPr lang="ca-ES" sz="2800" b="1" dirty="0" smtClean="0"/>
              <a:t>Poster </a:t>
            </a:r>
            <a:r>
              <a:rPr lang="ca-ES" sz="2800" b="1" dirty="0"/>
              <a:t>and PICO </a:t>
            </a:r>
            <a:r>
              <a:rPr lang="ca-ES" sz="2800" b="1" dirty="0" smtClean="0"/>
              <a:t>(OSPP) </a:t>
            </a:r>
            <a:endParaRPr lang="ca-ES" sz="2800" b="1" dirty="0"/>
          </a:p>
        </p:txBody>
      </p:sp>
      <p:sp>
        <p:nvSpPr>
          <p:cNvPr id="3" name="2 Marcador de contenido"/>
          <p:cNvSpPr>
            <a:spLocks noGrp="1"/>
          </p:cNvSpPr>
          <p:nvPr>
            <p:ph idx="1"/>
          </p:nvPr>
        </p:nvSpPr>
        <p:spPr>
          <a:xfrm>
            <a:off x="623392" y="1484784"/>
            <a:ext cx="11377264" cy="4914048"/>
          </a:xfrm>
        </p:spPr>
        <p:txBody>
          <a:bodyPr>
            <a:normAutofit/>
          </a:bodyPr>
          <a:lstStyle/>
          <a:p>
            <a:pPr algn="l">
              <a:spcBef>
                <a:spcPts val="1200"/>
              </a:spcBef>
              <a:buFont typeface="Wingdings" panose="05000000000000000000" pitchFamily="2" charset="2"/>
              <a:buChar char="§"/>
            </a:pPr>
            <a:r>
              <a:rPr lang="en-GB" sz="2200" dirty="0">
                <a:latin typeface="Arial" panose="020B0604020202020204" pitchFamily="34" charset="0"/>
                <a:ea typeface="+mn-ea"/>
                <a:cs typeface="Arial" panose="020B0604020202020204" pitchFamily="34" charset="0"/>
              </a:rPr>
              <a:t>Satisfy one of the following criteria:</a:t>
            </a:r>
          </a:p>
          <a:p>
            <a:pPr lvl="1" algn="l">
              <a:spcBef>
                <a:spcPts val="1200"/>
              </a:spcBef>
              <a:buFont typeface="Wingdings" panose="05000000000000000000" pitchFamily="2" charset="2"/>
              <a:buChar char="§"/>
            </a:pPr>
            <a:r>
              <a:rPr lang="en-GB" sz="2200" dirty="0">
                <a:latin typeface="Arial" panose="020B0604020202020204" pitchFamily="34" charset="0"/>
                <a:ea typeface="+mn-ea"/>
                <a:cs typeface="Arial" panose="020B0604020202020204" pitchFamily="34" charset="0"/>
              </a:rPr>
              <a:t>current undergraduate (e.g. BSc) or postgraduate </a:t>
            </a:r>
            <a:br>
              <a:rPr lang="en-GB" sz="2200" dirty="0">
                <a:latin typeface="Arial" panose="020B0604020202020204" pitchFamily="34" charset="0"/>
                <a:ea typeface="+mn-ea"/>
                <a:cs typeface="Arial" panose="020B0604020202020204" pitchFamily="34" charset="0"/>
              </a:rPr>
            </a:br>
            <a:r>
              <a:rPr lang="en-GB" sz="2200" dirty="0">
                <a:latin typeface="Arial" panose="020B0604020202020204" pitchFamily="34" charset="0"/>
                <a:ea typeface="+mn-ea"/>
                <a:cs typeface="Arial" panose="020B0604020202020204" pitchFamily="34" charset="0"/>
              </a:rPr>
              <a:t>(e.g. MSc, PhD) student</a:t>
            </a:r>
          </a:p>
          <a:p>
            <a:pPr lvl="1" algn="l">
              <a:spcBef>
                <a:spcPts val="1200"/>
              </a:spcBef>
              <a:buFont typeface="Wingdings" panose="05000000000000000000" pitchFamily="2" charset="2"/>
              <a:buChar char="§"/>
            </a:pPr>
            <a:r>
              <a:rPr lang="en-GB" sz="2200" dirty="0">
                <a:latin typeface="Arial" panose="020B0604020202020204" pitchFamily="34" charset="0"/>
                <a:ea typeface="+mn-ea"/>
                <a:cs typeface="Arial" panose="020B0604020202020204" pitchFamily="34" charset="0"/>
              </a:rPr>
              <a:t>recent undergraduate or postgraduate student presenting their thesis work.</a:t>
            </a:r>
          </a:p>
          <a:p>
            <a:pPr algn="l">
              <a:spcBef>
                <a:spcPts val="1200"/>
              </a:spcBef>
              <a:buFont typeface="Wingdings" panose="05000000000000000000" pitchFamily="2" charset="2"/>
              <a:buChar char="§"/>
            </a:pPr>
            <a:r>
              <a:rPr lang="en-GB" sz="2200" dirty="0">
                <a:latin typeface="Arial" panose="020B0604020202020204" pitchFamily="34" charset="0"/>
                <a:ea typeface="+mn-ea"/>
                <a:cs typeface="Arial" panose="020B0604020202020204" pitchFamily="34" charset="0"/>
              </a:rPr>
              <a:t>First author and personally presenting the poster or PICO at the </a:t>
            </a:r>
            <a:r>
              <a:rPr lang="en-GB" sz="2200" dirty="0" smtClean="0">
                <a:latin typeface="Arial" panose="020B0604020202020204" pitchFamily="34" charset="0"/>
                <a:ea typeface="+mn-ea"/>
                <a:cs typeface="Arial" panose="020B0604020202020204" pitchFamily="34" charset="0"/>
              </a:rPr>
              <a:t>conference</a:t>
            </a:r>
            <a:endParaRPr lang="ca-ES" sz="2200" dirty="0">
              <a:latin typeface="Arial" panose="020B0604020202020204" pitchFamily="34" charset="0"/>
              <a:ea typeface="+mn-ea"/>
              <a:cs typeface="Arial" panose="020B0604020202020204" pitchFamily="34" charset="0"/>
            </a:endParaRPr>
          </a:p>
          <a:p>
            <a:pPr algn="l">
              <a:spcBef>
                <a:spcPts val="1200"/>
              </a:spcBef>
              <a:buFont typeface="Wingdings" panose="05000000000000000000" pitchFamily="2" charset="2"/>
              <a:buChar char="§"/>
            </a:pPr>
            <a:r>
              <a:rPr lang="ca-ES" sz="2200" dirty="0">
                <a:latin typeface="Arial" panose="020B0604020202020204" pitchFamily="34" charset="0"/>
                <a:ea typeface="+mn-ea"/>
                <a:cs typeface="Arial" panose="020B0604020202020204" pitchFamily="34" charset="0"/>
              </a:rPr>
              <a:t>Self nomination during abstract submission</a:t>
            </a:r>
          </a:p>
          <a:p>
            <a:pPr algn="l">
              <a:spcBef>
                <a:spcPts val="1200"/>
              </a:spcBef>
              <a:buFont typeface="Wingdings" panose="05000000000000000000" pitchFamily="2" charset="2"/>
              <a:buChar char="§"/>
            </a:pPr>
            <a:r>
              <a:rPr lang="en-GB" sz="2200" dirty="0">
                <a:latin typeface="Arial" panose="020B0604020202020204" pitchFamily="34" charset="0"/>
                <a:cs typeface="Arial" panose="020B0604020202020204" pitchFamily="34" charset="0"/>
              </a:rPr>
              <a:t>Judges (3 per submission) needed</a:t>
            </a:r>
          </a:p>
          <a:p>
            <a:pPr marL="355600" indent="-355600" algn="l">
              <a:spcBef>
                <a:spcPts val="1200"/>
              </a:spcBef>
              <a:buFont typeface="Wingdings" panose="05000000000000000000" pitchFamily="2" charset="2"/>
              <a:buChar char="§"/>
            </a:pPr>
            <a:r>
              <a:rPr lang="en-GB" sz="2200" dirty="0" smtClean="0">
                <a:latin typeface="Arial" panose="020B0604020202020204" pitchFamily="34" charset="0"/>
                <a:cs typeface="Arial" panose="020B0604020202020204" pitchFamily="34" charset="0"/>
              </a:rPr>
              <a:t>ESSI </a:t>
            </a:r>
            <a:r>
              <a:rPr lang="en-GB" sz="2200" dirty="0">
                <a:latin typeface="Arial" panose="020B0604020202020204" pitchFamily="34" charset="0"/>
                <a:cs typeface="Arial" panose="020B0604020202020204" pitchFamily="34" charset="0"/>
              </a:rPr>
              <a:t>OSPP coordinator </a:t>
            </a:r>
            <a:r>
              <a:rPr lang="en-GB" sz="2200" dirty="0" smtClean="0">
                <a:latin typeface="Arial" panose="020B0604020202020204" pitchFamily="34" charset="0"/>
                <a:cs typeface="Arial" panose="020B0604020202020204" pitchFamily="34" charset="0"/>
              </a:rPr>
              <a:t>: ECS representative</a:t>
            </a:r>
            <a:endParaRPr lang="en-GB" sz="2200" b="1" dirty="0">
              <a:latin typeface="Arial" panose="020B0604020202020204" pitchFamily="34" charset="0"/>
              <a:cs typeface="Arial" panose="020B0604020202020204" pitchFamily="34" charset="0"/>
            </a:endParaRPr>
          </a:p>
          <a:p>
            <a:pPr marL="1733550" indent="-565150" algn="l">
              <a:spcBef>
                <a:spcPts val="1800"/>
              </a:spcBef>
              <a:buFont typeface="Wingdings" panose="05000000000000000000" pitchFamily="2" charset="2"/>
              <a:buChar char="§"/>
            </a:pPr>
            <a:endParaRPr lang="en-GB" sz="2800" dirty="0">
              <a:latin typeface="Arial" panose="020B0604020202020204" pitchFamily="34" charset="0"/>
              <a:cs typeface="Arial" panose="020B0604020202020204" pitchFamily="34" charset="0"/>
            </a:endParaRPr>
          </a:p>
          <a:p>
            <a:pPr marL="1733550" indent="-565150" algn="l">
              <a:spcBef>
                <a:spcPts val="1800"/>
              </a:spcBef>
              <a:buFont typeface="Wingdings" panose="05000000000000000000" pitchFamily="2" charset="2"/>
              <a:buChar char="§"/>
            </a:pPr>
            <a:endParaRPr lang="en-GB" sz="2800" dirty="0">
              <a:latin typeface="Arial" panose="020B0604020202020204" pitchFamily="34" charset="0"/>
              <a:cs typeface="Arial" panose="020B0604020202020204" pitchFamily="34" charset="0"/>
            </a:endParaRPr>
          </a:p>
        </p:txBody>
      </p:sp>
      <p:sp>
        <p:nvSpPr>
          <p:cNvPr id="8" name="7 CuadroTexto"/>
          <p:cNvSpPr txBox="1"/>
          <p:nvPr/>
        </p:nvSpPr>
        <p:spPr>
          <a:xfrm>
            <a:off x="6312024" y="5661248"/>
            <a:ext cx="5173211" cy="369332"/>
          </a:xfrm>
          <a:prstGeom prst="rect">
            <a:avLst/>
          </a:prstGeom>
          <a:noFill/>
        </p:spPr>
        <p:txBody>
          <a:bodyPr wrap="none" rtlCol="0">
            <a:spAutoFit/>
          </a:bodyPr>
          <a:lstStyle/>
          <a:p>
            <a:r>
              <a:rPr lang="ca-ES" dirty="0"/>
              <a:t>https://</a:t>
            </a:r>
            <a:r>
              <a:rPr lang="ca-ES" dirty="0" smtClean="0"/>
              <a:t>www.egu.eu/awards-medals/ospp-award/</a:t>
            </a:r>
            <a:endParaRPr lang="ca-E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367808" y="181128"/>
            <a:ext cx="7344816" cy="1143000"/>
          </a:xfrm>
        </p:spPr>
        <p:txBody>
          <a:bodyPr/>
          <a:lstStyle/>
          <a:p>
            <a:pPr algn="r"/>
            <a:r>
              <a:rPr lang="ca-ES" sz="2800" b="1" dirty="0"/>
              <a:t>OSPP - Outstanding Student </a:t>
            </a:r>
            <a:r>
              <a:rPr lang="ca-ES" sz="2800" b="1" dirty="0" smtClean="0"/>
              <a:t/>
            </a:r>
            <a:br>
              <a:rPr lang="ca-ES" sz="2800" b="1" dirty="0" smtClean="0"/>
            </a:br>
            <a:r>
              <a:rPr lang="ca-ES" sz="2800" b="1" dirty="0" smtClean="0"/>
              <a:t>Poster </a:t>
            </a:r>
            <a:r>
              <a:rPr lang="ca-ES" sz="2800" b="1" dirty="0"/>
              <a:t>and PICO Award</a:t>
            </a:r>
          </a:p>
        </p:txBody>
      </p:sp>
      <p:sp>
        <p:nvSpPr>
          <p:cNvPr id="3" name="2 Marcador de contenido"/>
          <p:cNvSpPr>
            <a:spLocks noGrp="1"/>
          </p:cNvSpPr>
          <p:nvPr>
            <p:ph idx="1"/>
          </p:nvPr>
        </p:nvSpPr>
        <p:spPr>
          <a:xfrm>
            <a:off x="335360" y="1251256"/>
            <a:ext cx="11377264" cy="5256584"/>
          </a:xfrm>
        </p:spPr>
        <p:txBody>
          <a:bodyPr>
            <a:normAutofit/>
          </a:bodyPr>
          <a:lstStyle/>
          <a:p>
            <a:pPr marL="1733550" indent="-565150" algn="l">
              <a:spcBef>
                <a:spcPts val="1800"/>
              </a:spcBef>
              <a:buFont typeface="Wingdings" panose="05000000000000000000" pitchFamily="2" charset="2"/>
              <a:buChar char="§"/>
            </a:pPr>
            <a:endParaRPr lang="en-GB" sz="2800" dirty="0">
              <a:latin typeface="Arial" panose="020B0604020202020204" pitchFamily="34" charset="0"/>
              <a:cs typeface="Arial" panose="020B0604020202020204" pitchFamily="34" charset="0"/>
            </a:endParaRPr>
          </a:p>
          <a:p>
            <a:pPr marL="1733550" indent="-565150" algn="l">
              <a:spcBef>
                <a:spcPts val="1800"/>
              </a:spcBef>
              <a:buFont typeface="Wingdings" panose="05000000000000000000" pitchFamily="2" charset="2"/>
              <a:buChar char="§"/>
            </a:pPr>
            <a:endParaRPr lang="en-GB" sz="28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3"/>
          <a:srcRect l="69326" t="63466" r="14558" b="8216"/>
          <a:stretch/>
        </p:blipFill>
        <p:spPr>
          <a:xfrm>
            <a:off x="173965" y="4471571"/>
            <a:ext cx="2160240" cy="2135152"/>
          </a:xfrm>
          <a:prstGeom prst="rect">
            <a:avLst/>
          </a:prstGeom>
        </p:spPr>
      </p:pic>
      <p:pic>
        <p:nvPicPr>
          <p:cNvPr id="9" name="Picture 8"/>
          <p:cNvPicPr>
            <a:picLocks noChangeAspect="1"/>
          </p:cNvPicPr>
          <p:nvPr/>
        </p:nvPicPr>
        <p:blipFill rotWithShape="1">
          <a:blip r:embed="rId3"/>
          <a:srcRect l="12975" t="23897" r="11601" b="42868"/>
          <a:stretch/>
        </p:blipFill>
        <p:spPr>
          <a:xfrm>
            <a:off x="0" y="1350139"/>
            <a:ext cx="12192000" cy="3021949"/>
          </a:xfrm>
          <a:prstGeom prst="rect">
            <a:avLst/>
          </a:prstGeom>
        </p:spPr>
      </p:pic>
      <p:sp>
        <p:nvSpPr>
          <p:cNvPr id="7" name="Rectangle 6"/>
          <p:cNvSpPr/>
          <p:nvPr/>
        </p:nvSpPr>
        <p:spPr>
          <a:xfrm>
            <a:off x="2496616" y="4619595"/>
            <a:ext cx="9216008" cy="1815882"/>
          </a:xfrm>
          <a:prstGeom prst="rect">
            <a:avLst/>
          </a:prstGeom>
        </p:spPr>
        <p:txBody>
          <a:bodyPr wrap="square">
            <a:spAutoFit/>
          </a:bodyPr>
          <a:lstStyle/>
          <a:p>
            <a:r>
              <a:rPr lang="en-GB" sz="2400" b="1" i="1" dirty="0" smtClean="0"/>
              <a:t>EGU2019-15196 Investigating </a:t>
            </a:r>
            <a:r>
              <a:rPr lang="en-GB" sz="2400" b="1" i="1" dirty="0"/>
              <a:t>the relationship between earthquakes and online news </a:t>
            </a:r>
            <a:r>
              <a:rPr lang="en-GB" sz="2400" dirty="0"/>
              <a:t/>
            </a:r>
            <a:br>
              <a:rPr lang="en-GB" sz="2400" dirty="0"/>
            </a:br>
            <a:endParaRPr lang="en-GB" sz="2400" b="1" dirty="0" smtClean="0"/>
          </a:p>
          <a:p>
            <a:r>
              <a:rPr lang="en-GB" sz="2000" b="1" i="1" dirty="0" smtClean="0"/>
              <a:t>Stephen Camilleri, </a:t>
            </a:r>
            <a:r>
              <a:rPr lang="en-GB" sz="2000" b="1" i="1" dirty="0"/>
              <a:t>Joel </a:t>
            </a:r>
            <a:r>
              <a:rPr lang="en-GB" sz="2000" b="1" i="1" dirty="0" smtClean="0"/>
              <a:t>Azzopardi, </a:t>
            </a:r>
            <a:r>
              <a:rPr lang="en-GB" sz="2000" b="1" i="1" dirty="0"/>
              <a:t>and Matthew R. </a:t>
            </a:r>
            <a:r>
              <a:rPr lang="en-GB" sz="2000" b="1" i="1" dirty="0" err="1" smtClean="0"/>
              <a:t>Agius</a:t>
            </a:r>
            <a:r>
              <a:rPr lang="en-GB" sz="2000" i="1" dirty="0" smtClean="0"/>
              <a:t/>
            </a:r>
            <a:br>
              <a:rPr lang="en-GB" sz="2000" i="1" dirty="0" smtClean="0"/>
            </a:br>
            <a:r>
              <a:rPr lang="en-GB" sz="2000" i="1" dirty="0" smtClean="0"/>
              <a:t>University of Malta</a:t>
            </a:r>
            <a:endParaRPr lang="en-GB" sz="2000" i="1" dirty="0"/>
          </a:p>
        </p:txBody>
      </p:sp>
    </p:spTree>
    <p:extLst>
      <p:ext uri="{BB962C8B-B14F-4D97-AF65-F5344CB8AC3E}">
        <p14:creationId xmlns:p14="http://schemas.microsoft.com/office/powerpoint/2010/main" val="38072000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91944" y="332656"/>
            <a:ext cx="4620682" cy="582960"/>
          </a:xfrm>
        </p:spPr>
        <p:txBody>
          <a:bodyPr/>
          <a:lstStyle/>
          <a:p>
            <a:r>
              <a:rPr lang="en-GB" dirty="0" smtClean="0">
                <a:latin typeface="Open Sans" panose="020B0606030504020204"/>
              </a:rPr>
              <a:t>OECS</a:t>
            </a:r>
            <a:endParaRPr lang="en-GB" dirty="0">
              <a:latin typeface="Open Sans" panose="020B0606030504020204"/>
            </a:endParaRPr>
          </a:p>
        </p:txBody>
      </p:sp>
      <p:sp>
        <p:nvSpPr>
          <p:cNvPr id="3" name="Content Placeholder 2"/>
          <p:cNvSpPr>
            <a:spLocks noGrp="1"/>
          </p:cNvSpPr>
          <p:nvPr>
            <p:ph idx="1"/>
          </p:nvPr>
        </p:nvSpPr>
        <p:spPr>
          <a:xfrm>
            <a:off x="1703512" y="5164697"/>
            <a:ext cx="8229600" cy="1693303"/>
          </a:xfrm>
        </p:spPr>
        <p:txBody>
          <a:bodyPr>
            <a:normAutofit/>
          </a:bodyPr>
          <a:lstStyle/>
          <a:p>
            <a:pPr>
              <a:spcBef>
                <a:spcPts val="1800"/>
              </a:spcBef>
              <a:buFont typeface="Arial" panose="020B0604020202020204" pitchFamily="34" charset="0"/>
              <a:buChar char="•"/>
            </a:pPr>
            <a:r>
              <a:rPr lang="en-GB" sz="2400" b="1" u="sng" dirty="0"/>
              <a:t>ESSI has never selected a recipient</a:t>
            </a:r>
          </a:p>
          <a:p>
            <a:pPr>
              <a:spcBef>
                <a:spcPts val="1800"/>
              </a:spcBef>
              <a:buFont typeface="Arial" panose="020B0604020202020204" pitchFamily="34" charset="0"/>
              <a:buChar char="•"/>
            </a:pPr>
            <a:r>
              <a:rPr lang="en-GB" sz="2400" dirty="0"/>
              <a:t>Only EGU Division not to have given the OECS award !!!</a:t>
            </a:r>
          </a:p>
        </p:txBody>
      </p:sp>
      <p:pic>
        <p:nvPicPr>
          <p:cNvPr id="5" name="Picture 4"/>
          <p:cNvPicPr>
            <a:picLocks noChangeAspect="1"/>
          </p:cNvPicPr>
          <p:nvPr/>
        </p:nvPicPr>
        <p:blipFill rotWithShape="1">
          <a:blip r:embed="rId3"/>
          <a:srcRect l="4065" t="28826" r="6061" b="8930"/>
          <a:stretch/>
        </p:blipFill>
        <p:spPr>
          <a:xfrm>
            <a:off x="-35148" y="0"/>
            <a:ext cx="12313744" cy="4797152"/>
          </a:xfrm>
          <a:prstGeom prst="rect">
            <a:avLst/>
          </a:prstGeom>
          <a:ln>
            <a:solidFill>
              <a:srgbClr val="0070C0"/>
            </a:solidFill>
          </a:ln>
        </p:spPr>
      </p:pic>
    </p:spTree>
    <p:extLst>
      <p:ext uri="{BB962C8B-B14F-4D97-AF65-F5344CB8AC3E}">
        <p14:creationId xmlns:p14="http://schemas.microsoft.com/office/powerpoint/2010/main" val="26170263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9416" y="2735932"/>
            <a:ext cx="1053108" cy="1053108"/>
          </a:xfrm>
          <a:prstGeom prst="rect">
            <a:avLst/>
          </a:prstGeom>
        </p:spPr>
      </p:pic>
      <p:pic>
        <p:nvPicPr>
          <p:cNvPr id="15" name="Picture 3"/>
          <p:cNvPicPr>
            <a:picLocks noChangeAspect="1" noChangeArrowheads="1"/>
          </p:cNvPicPr>
          <p:nvPr/>
        </p:nvPicPr>
        <p:blipFill>
          <a:blip r:embed="rId4" cstate="print"/>
          <a:srcRect/>
          <a:stretch>
            <a:fillRect/>
          </a:stretch>
        </p:blipFill>
        <p:spPr bwMode="auto">
          <a:xfrm>
            <a:off x="133497" y="5727659"/>
            <a:ext cx="2346978" cy="869692"/>
          </a:xfrm>
          <a:prstGeom prst="rect">
            <a:avLst/>
          </a:prstGeom>
          <a:noFill/>
          <a:ln w="9525">
            <a:noFill/>
            <a:miter lim="800000"/>
            <a:headEnd/>
            <a:tailEnd/>
          </a:ln>
        </p:spPr>
      </p:pic>
      <p:sp>
        <p:nvSpPr>
          <p:cNvPr id="7" name="6 Título"/>
          <p:cNvSpPr>
            <a:spLocks noGrp="1"/>
          </p:cNvSpPr>
          <p:nvPr>
            <p:ph type="title"/>
          </p:nvPr>
        </p:nvSpPr>
        <p:spPr>
          <a:xfrm>
            <a:off x="1981792" y="2810305"/>
            <a:ext cx="3039466" cy="904362"/>
          </a:xfrm>
          <a:prstGeom prst="rect">
            <a:avLst/>
          </a:prstGeom>
          <a:solidFill>
            <a:srgbClr val="3399FF"/>
          </a:solidFill>
        </p:spPr>
        <p:txBody>
          <a:bodyPr/>
          <a:lstStyle/>
          <a:p>
            <a:r>
              <a:rPr lang="en-GB" b="1" noProof="0" dirty="0" smtClean="0">
                <a:solidFill>
                  <a:schemeClr val="bg1"/>
                </a:solidFill>
              </a:rPr>
              <a:t>@EGU_ESSI</a:t>
            </a:r>
            <a:endParaRPr lang="en-GB" b="1" noProof="0" dirty="0">
              <a:solidFill>
                <a:schemeClr val="bg1"/>
              </a:solidFill>
            </a:endParaRPr>
          </a:p>
        </p:txBody>
      </p:sp>
      <p:pic>
        <p:nvPicPr>
          <p:cNvPr id="5" name="Picture 4"/>
          <p:cNvPicPr>
            <a:picLocks noChangeAspect="1"/>
          </p:cNvPicPr>
          <p:nvPr/>
        </p:nvPicPr>
        <p:blipFill rotWithShape="1">
          <a:blip r:embed="rId5"/>
          <a:srcRect l="29531" t="14031" r="36607" b="15233"/>
          <a:stretch/>
        </p:blipFill>
        <p:spPr>
          <a:xfrm>
            <a:off x="6534055" y="-51008"/>
            <a:ext cx="5657945" cy="6648359"/>
          </a:xfrm>
          <a:prstGeom prst="rect">
            <a:avLst/>
          </a:prstGeom>
        </p:spPr>
      </p:pic>
      <p:sp>
        <p:nvSpPr>
          <p:cNvPr id="8" name="Title 1"/>
          <p:cNvSpPr txBox="1">
            <a:spLocks/>
          </p:cNvSpPr>
          <p:nvPr/>
        </p:nvSpPr>
        <p:spPr>
          <a:xfrm>
            <a:off x="0" y="1131656"/>
            <a:ext cx="5426900" cy="1143000"/>
          </a:xfrm>
          <a:prstGeom prst="rect">
            <a:avLst/>
          </a:prstGeom>
        </p:spPr>
        <p:txBody>
          <a:bodyPr anchor="ctr"/>
          <a:lstStyle>
            <a:lvl1pPr algn="ctr">
              <a:defRPr sz="3600">
                <a:solidFill>
                  <a:srgbClr val="0072BC"/>
                </a:solidFill>
                <a:latin typeface="Arial"/>
                <a:ea typeface="Arial"/>
                <a:cs typeface="Arial"/>
                <a:sym typeface="Arial"/>
              </a:defRPr>
            </a:lvl1pPr>
            <a:lvl2pPr algn="ctr">
              <a:defRPr sz="4400">
                <a:latin typeface="Arial"/>
                <a:ea typeface="Arial"/>
                <a:cs typeface="Arial"/>
                <a:sym typeface="Arial"/>
              </a:defRPr>
            </a:lvl2pPr>
            <a:lvl3pPr algn="ctr">
              <a:defRPr sz="4400">
                <a:latin typeface="Arial"/>
                <a:ea typeface="Arial"/>
                <a:cs typeface="Arial"/>
                <a:sym typeface="Arial"/>
              </a:defRPr>
            </a:lvl3pPr>
            <a:lvl4pPr algn="ctr">
              <a:defRPr sz="4400">
                <a:latin typeface="Arial"/>
                <a:ea typeface="Arial"/>
                <a:cs typeface="Arial"/>
                <a:sym typeface="Arial"/>
              </a:defRPr>
            </a:lvl4pPr>
            <a:lvl5pPr algn="ctr">
              <a:defRPr sz="4400">
                <a:latin typeface="Arial"/>
                <a:ea typeface="Arial"/>
                <a:cs typeface="Arial"/>
                <a:sym typeface="Arial"/>
              </a:defRPr>
            </a:lvl5pPr>
            <a:lvl6pPr indent="457200" algn="ctr">
              <a:defRPr sz="4400">
                <a:latin typeface="Arial"/>
                <a:ea typeface="Arial"/>
                <a:cs typeface="Arial"/>
                <a:sym typeface="Arial"/>
              </a:defRPr>
            </a:lvl6pPr>
            <a:lvl7pPr indent="914400" algn="ctr">
              <a:defRPr sz="4400">
                <a:latin typeface="Arial"/>
                <a:ea typeface="Arial"/>
                <a:cs typeface="Arial"/>
                <a:sym typeface="Arial"/>
              </a:defRPr>
            </a:lvl7pPr>
            <a:lvl8pPr indent="1371600" algn="ctr">
              <a:defRPr sz="4400">
                <a:latin typeface="Arial"/>
                <a:ea typeface="Arial"/>
                <a:cs typeface="Arial"/>
                <a:sym typeface="Arial"/>
              </a:defRPr>
            </a:lvl8pPr>
            <a:lvl9pPr indent="1828800" algn="ctr">
              <a:defRPr sz="4400">
                <a:latin typeface="Arial"/>
                <a:ea typeface="Arial"/>
                <a:cs typeface="Arial"/>
                <a:sym typeface="Arial"/>
              </a:defRPr>
            </a:lvl9pPr>
          </a:lstStyle>
          <a:p>
            <a:pPr algn="r"/>
            <a:r>
              <a:rPr lang="en-GB" b="1" dirty="0" smtClean="0"/>
              <a:t>ESSI on social media</a:t>
            </a:r>
            <a:endParaRPr lang="en-GB" b="1" dirty="0"/>
          </a:p>
        </p:txBody>
      </p:sp>
    </p:spTree>
    <p:extLst>
      <p:ext uri="{BB962C8B-B14F-4D97-AF65-F5344CB8AC3E}">
        <p14:creationId xmlns:p14="http://schemas.microsoft.com/office/powerpoint/2010/main" val="15648252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19">
            <a:extLst>
              <a:ext uri="{FF2B5EF4-FFF2-40B4-BE49-F238E27FC236}">
                <a16:creationId xmlns:a16="http://schemas.microsoft.com/office/drawing/2014/main" id="{DDB55385-6E07-EC4A-A406-EF5AFA7E7EA7}"/>
              </a:ext>
            </a:extLst>
          </p:cNvPr>
          <p:cNvSpPr/>
          <p:nvPr/>
        </p:nvSpPr>
        <p:spPr>
          <a:xfrm>
            <a:off x="2786717" y="502196"/>
            <a:ext cx="6904956" cy="492443"/>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spcBef>
                <a:spcPts val="1300"/>
              </a:spcBef>
              <a:defRPr sz="2600" b="1">
                <a:solidFill>
                  <a:srgbClr val="0072BC"/>
                </a:solidFill>
                <a:latin typeface="Open Sans"/>
                <a:ea typeface="Open Sans"/>
                <a:cs typeface="Open Sans"/>
                <a:sym typeface="Open Sans"/>
              </a:defRPr>
            </a:lvl1pPr>
          </a:lstStyle>
          <a:p>
            <a:pPr marL="0" marR="0" lvl="0" indent="0" algn="l" defTabSz="914400" rtl="0" eaLnBrk="1" fontAlgn="auto" latinLnBrk="0" hangingPunct="1">
              <a:lnSpc>
                <a:spcPct val="100000"/>
              </a:lnSpc>
              <a:spcBef>
                <a:spcPts val="1300"/>
              </a:spcBef>
              <a:spcAft>
                <a:spcPts val="0"/>
              </a:spcAft>
              <a:buClrTx/>
              <a:buSzTx/>
              <a:buFontTx/>
              <a:buNone/>
              <a:tabLst/>
              <a:defRPr sz="1800" b="0">
                <a:solidFill>
                  <a:srgbClr val="000000"/>
                </a:solidFill>
              </a:defRPr>
            </a:pPr>
            <a:r>
              <a:rPr kumimoji="0" lang="en-GB" sz="2600" b="1" i="0" u="none" strike="noStrike" kern="0" cap="none" spc="0" normalizeH="0" baseline="0" noProof="0" dirty="0">
                <a:ln>
                  <a:noFill/>
                </a:ln>
                <a:solidFill>
                  <a:srgbClr val="0072BC"/>
                </a:solidFill>
                <a:effectLst/>
                <a:uLnTx/>
                <a:uFillTx/>
                <a:latin typeface="Open Sans"/>
                <a:ea typeface="Open Sans"/>
                <a:cs typeface="Open Sans"/>
                <a:sym typeface="Open Sans"/>
              </a:rPr>
              <a:t>Abstracts in </a:t>
            </a:r>
            <a:r>
              <a:rPr kumimoji="0" lang="en-GB" sz="2600" b="1" i="0" u="none" strike="noStrike" kern="0" cap="none" spc="0" normalizeH="0" baseline="0" noProof="0" dirty="0" smtClean="0">
                <a:ln>
                  <a:noFill/>
                </a:ln>
                <a:solidFill>
                  <a:srgbClr val="0072BC"/>
                </a:solidFill>
                <a:effectLst/>
                <a:uLnTx/>
                <a:uFillTx/>
                <a:latin typeface="Open Sans"/>
                <a:ea typeface="Open Sans"/>
                <a:cs typeface="Open Sans"/>
                <a:sym typeface="Open Sans"/>
              </a:rPr>
              <a:t>the programme </a:t>
            </a:r>
            <a:r>
              <a:rPr kumimoji="0" lang="en-GB" sz="2600" b="1" i="0" u="none" strike="noStrike" kern="0" cap="none" spc="0" normalizeH="0" baseline="0" noProof="0" dirty="0">
                <a:ln>
                  <a:noFill/>
                </a:ln>
                <a:solidFill>
                  <a:srgbClr val="0072BC"/>
                </a:solidFill>
                <a:effectLst/>
                <a:uLnTx/>
                <a:uFillTx/>
                <a:latin typeface="Open Sans"/>
                <a:ea typeface="Open Sans"/>
                <a:cs typeface="Open Sans"/>
                <a:sym typeface="Open Sans"/>
              </a:rPr>
              <a:t>2005 – 2020</a:t>
            </a:r>
          </a:p>
        </p:txBody>
      </p:sp>
      <p:sp>
        <p:nvSpPr>
          <p:cNvPr id="7" name="TextBox 6">
            <a:extLst>
              <a:ext uri="{FF2B5EF4-FFF2-40B4-BE49-F238E27FC236}">
                <a16:creationId xmlns:a16="http://schemas.microsoft.com/office/drawing/2014/main" id="{AA581545-6C74-9544-B872-1A374BC7464D}"/>
              </a:ext>
            </a:extLst>
          </p:cNvPr>
          <p:cNvSpPr txBox="1"/>
          <p:nvPr/>
        </p:nvSpPr>
        <p:spPr>
          <a:xfrm>
            <a:off x="9864668" y="1845678"/>
            <a:ext cx="2065866" cy="255454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2900" marR="0" lvl="0" indent="-342900" algn="l" defTabSz="914400" rtl="0" eaLnBrk="1" fontAlgn="auto" latinLnBrk="0" hangingPunct="0">
              <a:lnSpc>
                <a:spcPct val="100000"/>
              </a:lnSpc>
              <a:spcBef>
                <a:spcPts val="0"/>
              </a:spcBef>
              <a:spcAft>
                <a:spcPts val="0"/>
              </a:spcAft>
              <a:buClr>
                <a:srgbClr val="C00000"/>
              </a:buClr>
              <a:buSzTx/>
              <a:buFont typeface="+mj-lt"/>
              <a:buAutoNum type="alphaLcParenR"/>
              <a:tabLst/>
              <a:defRPr/>
            </a:pPr>
            <a:r>
              <a:rPr kumimoji="0" lang="en-GB" sz="1600" b="0" i="0" u="none" strike="noStrike" kern="1200" cap="none" spc="0" normalizeH="0" baseline="0" noProof="0" dirty="0">
                <a:ln>
                  <a:noFill/>
                </a:ln>
                <a:solidFill>
                  <a:srgbClr val="707070">
                    <a:lumMod val="75000"/>
                  </a:srgbClr>
                </a:solidFill>
                <a:effectLst/>
                <a:uLnTx/>
                <a:uFillTx/>
                <a:latin typeface="Arial"/>
                <a:ea typeface="Arial"/>
                <a:cs typeface="Arial"/>
                <a:sym typeface="Arial"/>
              </a:rPr>
              <a:t>2018: withdrawal of no-show abstracts</a:t>
            </a:r>
          </a:p>
          <a:p>
            <a:pPr marL="342900" marR="0" lvl="0" indent="-342900" algn="l" defTabSz="914400" rtl="0" eaLnBrk="1" fontAlgn="auto" latinLnBrk="0" hangingPunct="0">
              <a:lnSpc>
                <a:spcPct val="100000"/>
              </a:lnSpc>
              <a:spcBef>
                <a:spcPts val="0"/>
              </a:spcBef>
              <a:spcAft>
                <a:spcPts val="0"/>
              </a:spcAft>
              <a:buClr>
                <a:srgbClr val="C00000"/>
              </a:buClr>
              <a:buSzTx/>
              <a:buFont typeface="+mj-lt"/>
              <a:buAutoNum type="alphaLcParenR"/>
              <a:tabLst/>
              <a:defRPr/>
            </a:pPr>
            <a:r>
              <a:rPr kumimoji="0" lang="en-GB" sz="1600" b="0" i="0" u="none" strike="noStrike" kern="1200" cap="none" spc="0" normalizeH="0" baseline="0" noProof="0" dirty="0">
                <a:ln>
                  <a:noFill/>
                </a:ln>
                <a:solidFill>
                  <a:srgbClr val="707070">
                    <a:lumMod val="75000"/>
                  </a:srgbClr>
                </a:solidFill>
                <a:effectLst/>
                <a:uLnTx/>
                <a:uFillTx/>
                <a:latin typeface="Arial"/>
                <a:ea typeface="Arial"/>
                <a:cs typeface="Arial"/>
                <a:sym typeface="Arial"/>
              </a:rPr>
              <a:t>2019: one first-author abstract rule</a:t>
            </a:r>
          </a:p>
          <a:p>
            <a:pPr marL="342900" marR="0" lvl="0" indent="-342900" algn="l" defTabSz="914400" rtl="0" eaLnBrk="1" fontAlgn="auto" latinLnBrk="0" hangingPunct="0">
              <a:lnSpc>
                <a:spcPct val="100000"/>
              </a:lnSpc>
              <a:spcBef>
                <a:spcPts val="0"/>
              </a:spcBef>
              <a:spcAft>
                <a:spcPts val="0"/>
              </a:spcAft>
              <a:buClr>
                <a:srgbClr val="C00000"/>
              </a:buClr>
              <a:buSzTx/>
              <a:buFont typeface="+mj-lt"/>
              <a:buAutoNum type="alphaLcParenR"/>
              <a:tabLst/>
              <a:defRPr/>
            </a:pPr>
            <a:r>
              <a:rPr kumimoji="0" lang="en-GB" sz="1600" b="0" i="0" u="none" strike="noStrike" kern="1200" cap="none" spc="0" normalizeH="0" baseline="0" noProof="0" dirty="0">
                <a:ln>
                  <a:noFill/>
                </a:ln>
                <a:solidFill>
                  <a:srgbClr val="707070">
                    <a:lumMod val="75000"/>
                  </a:srgbClr>
                </a:solidFill>
                <a:effectLst/>
                <a:uLnTx/>
                <a:uFillTx/>
                <a:latin typeface="Arial"/>
                <a:ea typeface="Arial"/>
                <a:cs typeface="Arial"/>
                <a:sym typeface="Arial"/>
              </a:rPr>
              <a:t>2020: </a:t>
            </a:r>
            <a:r>
              <a:rPr kumimoji="0" lang="en-GB" sz="1600" b="0" i="0" u="none" strike="noStrike" kern="1200" cap="none" spc="0" normalizeH="0" baseline="0" noProof="0" dirty="0" smtClean="0">
                <a:ln>
                  <a:noFill/>
                </a:ln>
                <a:solidFill>
                  <a:srgbClr val="707070">
                    <a:lumMod val="75000"/>
                  </a:srgbClr>
                </a:solidFill>
                <a:effectLst/>
                <a:uLnTx/>
                <a:uFillTx/>
                <a:latin typeface="Arial"/>
                <a:ea typeface="Arial"/>
                <a:cs typeface="Arial"/>
                <a:sym typeface="Arial"/>
              </a:rPr>
              <a:t>physical </a:t>
            </a:r>
            <a:r>
              <a:rPr kumimoji="0" lang="en-GB" sz="1600" b="0" i="0" u="none" strike="noStrike" kern="1200" cap="none" spc="0" normalizeH="0" baseline="0" noProof="0" dirty="0">
                <a:ln>
                  <a:noFill/>
                </a:ln>
                <a:solidFill>
                  <a:srgbClr val="707070">
                    <a:lumMod val="75000"/>
                  </a:srgbClr>
                </a:solidFill>
                <a:effectLst/>
                <a:uLnTx/>
                <a:uFillTx/>
                <a:latin typeface="Arial"/>
                <a:ea typeface="Arial"/>
                <a:cs typeface="Arial"/>
                <a:sym typeface="Arial"/>
              </a:rPr>
              <a:t>GA cancelled 19 March; part of the GA </a:t>
            </a:r>
            <a:r>
              <a:rPr kumimoji="0" lang="en-GB" sz="1600" b="0" i="0" u="none" strike="noStrike" kern="1200" cap="none" spc="0" normalizeH="0" baseline="0" noProof="0" dirty="0" smtClean="0">
                <a:ln>
                  <a:noFill/>
                </a:ln>
                <a:solidFill>
                  <a:srgbClr val="707070">
                    <a:lumMod val="75000"/>
                  </a:srgbClr>
                </a:solidFill>
                <a:effectLst/>
                <a:uLnTx/>
                <a:uFillTx/>
                <a:latin typeface="Arial"/>
                <a:ea typeface="Arial"/>
                <a:cs typeface="Arial"/>
                <a:sym typeface="Arial"/>
              </a:rPr>
              <a:t>moved </a:t>
            </a:r>
            <a:r>
              <a:rPr kumimoji="0" lang="en-GB" sz="1600" b="0" i="0" u="none" strike="noStrike" kern="1200" cap="none" spc="0" normalizeH="0" baseline="0" noProof="0" dirty="0">
                <a:ln>
                  <a:noFill/>
                </a:ln>
                <a:solidFill>
                  <a:srgbClr val="707070">
                    <a:lumMod val="75000"/>
                  </a:srgbClr>
                </a:solidFill>
                <a:effectLst/>
                <a:uLnTx/>
                <a:uFillTx/>
                <a:latin typeface="Arial"/>
                <a:ea typeface="Arial"/>
                <a:cs typeface="Arial"/>
                <a:sym typeface="Arial"/>
              </a:rPr>
              <a:t>online</a:t>
            </a:r>
          </a:p>
        </p:txBody>
      </p:sp>
      <p:pic>
        <p:nvPicPr>
          <p:cNvPr id="6" name="Picture 5">
            <a:extLst>
              <a:ext uri="{FF2B5EF4-FFF2-40B4-BE49-F238E27FC236}">
                <a16:creationId xmlns:a16="http://schemas.microsoft.com/office/drawing/2014/main" id="{9D2EB581-EC02-E948-8877-4D63369E2FC7}"/>
              </a:ext>
            </a:extLst>
          </p:cNvPr>
          <p:cNvPicPr>
            <a:picLocks noChangeAspect="1"/>
          </p:cNvPicPr>
          <p:nvPr/>
        </p:nvPicPr>
        <p:blipFill>
          <a:blip r:embed="rId2"/>
          <a:stretch>
            <a:fillRect/>
          </a:stretch>
        </p:blipFill>
        <p:spPr>
          <a:xfrm>
            <a:off x="1061508" y="1256558"/>
            <a:ext cx="8630165" cy="5356654"/>
          </a:xfrm>
          <a:prstGeom prst="rect">
            <a:avLst/>
          </a:prstGeom>
        </p:spPr>
      </p:pic>
      <p:sp>
        <p:nvSpPr>
          <p:cNvPr id="8" name="TextBox 7">
            <a:extLst>
              <a:ext uri="{FF2B5EF4-FFF2-40B4-BE49-F238E27FC236}">
                <a16:creationId xmlns:a16="http://schemas.microsoft.com/office/drawing/2014/main" id="{384B4039-17B8-804E-A5E8-F0D7EE7DA986}"/>
              </a:ext>
            </a:extLst>
          </p:cNvPr>
          <p:cNvSpPr txBox="1"/>
          <p:nvPr/>
        </p:nvSpPr>
        <p:spPr>
          <a:xfrm>
            <a:off x="8267135" y="1481785"/>
            <a:ext cx="220571"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C00000"/>
                </a:solidFill>
                <a:effectLst/>
                <a:uLnTx/>
                <a:uFillTx/>
                <a:latin typeface="Arial"/>
                <a:ea typeface="Arial"/>
                <a:cs typeface="Arial"/>
                <a:sym typeface="Arial"/>
              </a:rPr>
              <a:t>a</a:t>
            </a:r>
            <a:endParaRPr kumimoji="0" lang="de-DE" sz="1800" b="0" i="0" u="none" strike="noStrike" kern="1200" cap="none" spc="0" normalizeH="0" baseline="0" noProof="0" dirty="0">
              <a:ln>
                <a:noFill/>
              </a:ln>
              <a:solidFill>
                <a:srgbClr val="C00000"/>
              </a:solidFill>
              <a:effectLst/>
              <a:uLnTx/>
              <a:uFillTx/>
              <a:latin typeface="Arial"/>
              <a:ea typeface="Arial"/>
              <a:cs typeface="Arial"/>
              <a:sym typeface="Arial"/>
            </a:endParaRPr>
          </a:p>
        </p:txBody>
      </p:sp>
      <p:sp>
        <p:nvSpPr>
          <p:cNvPr id="9" name="TextBox 8">
            <a:extLst>
              <a:ext uri="{FF2B5EF4-FFF2-40B4-BE49-F238E27FC236}">
                <a16:creationId xmlns:a16="http://schemas.microsoft.com/office/drawing/2014/main" id="{BEF44CD0-F938-F447-B4C5-1AAC9B487D06}"/>
              </a:ext>
            </a:extLst>
          </p:cNvPr>
          <p:cNvSpPr txBox="1"/>
          <p:nvPr/>
        </p:nvSpPr>
        <p:spPr>
          <a:xfrm>
            <a:off x="8739130" y="1691164"/>
            <a:ext cx="220571"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C00000"/>
                </a:solidFill>
                <a:effectLst/>
                <a:uLnTx/>
                <a:uFillTx/>
                <a:latin typeface="Arial"/>
                <a:ea typeface="Arial"/>
                <a:cs typeface="Arial"/>
                <a:sym typeface="Arial"/>
              </a:rPr>
              <a:t>b</a:t>
            </a:r>
            <a:endParaRPr kumimoji="0" lang="de-DE" sz="1800" b="0" i="0" u="none" strike="noStrike" kern="1200" cap="none" spc="0" normalizeH="0" baseline="0" noProof="0" dirty="0">
              <a:ln>
                <a:noFill/>
              </a:ln>
              <a:solidFill>
                <a:srgbClr val="C00000"/>
              </a:solidFill>
              <a:effectLst/>
              <a:uLnTx/>
              <a:uFillTx/>
              <a:latin typeface="Arial"/>
              <a:ea typeface="Arial"/>
              <a:cs typeface="Arial"/>
              <a:sym typeface="Arial"/>
            </a:endParaRPr>
          </a:p>
        </p:txBody>
      </p:sp>
      <p:sp>
        <p:nvSpPr>
          <p:cNvPr id="10" name="TextBox 9">
            <a:extLst>
              <a:ext uri="{FF2B5EF4-FFF2-40B4-BE49-F238E27FC236}">
                <a16:creationId xmlns:a16="http://schemas.microsoft.com/office/drawing/2014/main" id="{5A844E29-4AF9-214B-958C-B94BBA4E8FB6}"/>
              </a:ext>
            </a:extLst>
          </p:cNvPr>
          <p:cNvSpPr txBox="1"/>
          <p:nvPr/>
        </p:nvSpPr>
        <p:spPr>
          <a:xfrm>
            <a:off x="9202811" y="1379787"/>
            <a:ext cx="207747"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C00000"/>
                </a:solidFill>
                <a:effectLst/>
                <a:uLnTx/>
                <a:uFillTx/>
                <a:latin typeface="Arial"/>
                <a:ea typeface="Arial"/>
                <a:cs typeface="Arial"/>
                <a:sym typeface="Arial"/>
              </a:rPr>
              <a:t>c</a:t>
            </a:r>
            <a:endParaRPr kumimoji="0" lang="de-DE" sz="1800" b="0" i="0" u="none" strike="noStrike" kern="1200" cap="none" spc="0" normalizeH="0" baseline="0" noProof="0" dirty="0">
              <a:ln>
                <a:noFill/>
              </a:ln>
              <a:solidFill>
                <a:srgbClr val="C00000"/>
              </a:solidFill>
              <a:effectLst/>
              <a:uLnTx/>
              <a:uFillTx/>
              <a:latin typeface="Arial"/>
              <a:ea typeface="Arial"/>
              <a:cs typeface="Arial"/>
              <a:sym typeface="Arial"/>
            </a:endParaRPr>
          </a:p>
        </p:txBody>
      </p:sp>
    </p:spTree>
    <p:extLst>
      <p:ext uri="{BB962C8B-B14F-4D97-AF65-F5344CB8AC3E}">
        <p14:creationId xmlns:p14="http://schemas.microsoft.com/office/powerpoint/2010/main" val="28886526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35360" y="1088760"/>
            <a:ext cx="7726288" cy="5575040"/>
            <a:chOff x="2195736" y="1412776"/>
            <a:chExt cx="6696744" cy="4291870"/>
          </a:xfrm>
        </p:grpSpPr>
        <p:pic>
          <p:nvPicPr>
            <p:cNvPr id="6" name="Picture 5"/>
            <p:cNvPicPr>
              <a:picLocks noChangeAspect="1"/>
            </p:cNvPicPr>
            <p:nvPr/>
          </p:nvPicPr>
          <p:blipFill rotWithShape="1">
            <a:blip r:embed="rId3"/>
            <a:srcRect l="8165" t="12520" r="10315"/>
            <a:stretch/>
          </p:blipFill>
          <p:spPr>
            <a:xfrm>
              <a:off x="2195736" y="1412776"/>
              <a:ext cx="6696744" cy="4291870"/>
            </a:xfrm>
            <a:prstGeom prst="rect">
              <a:avLst/>
            </a:prstGeom>
            <a:ln>
              <a:solidFill>
                <a:schemeClr val="accent6">
                  <a:lumMod val="75000"/>
                </a:schemeClr>
              </a:solidFill>
            </a:ln>
          </p:spPr>
        </p:pic>
        <p:sp>
          <p:nvSpPr>
            <p:cNvPr id="7" name="Rectangle 6"/>
            <p:cNvSpPr/>
            <p:nvPr/>
          </p:nvSpPr>
          <p:spPr>
            <a:xfrm>
              <a:off x="2382974" y="5391994"/>
              <a:ext cx="1296144" cy="312652"/>
            </a:xfrm>
            <a:prstGeom prst="rect">
              <a:avLst/>
            </a:prstGeom>
            <a:solidFill>
              <a:srgbClr val="FFFFFF"/>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rtl="0" latinLnBrk="1" hangingPunct="0"/>
              <a:endParaRPr lang="en-GB">
                <a:solidFill>
                  <a:srgbClr val="000000"/>
                </a:solidFill>
              </a:endParaRPr>
            </a:p>
          </p:txBody>
        </p:sp>
      </p:grpSp>
      <p:sp>
        <p:nvSpPr>
          <p:cNvPr id="2" name="Title 1"/>
          <p:cNvSpPr>
            <a:spLocks noGrp="1"/>
          </p:cNvSpPr>
          <p:nvPr>
            <p:ph type="title"/>
          </p:nvPr>
        </p:nvSpPr>
        <p:spPr>
          <a:xfrm>
            <a:off x="6240016" y="115143"/>
            <a:ext cx="4330824" cy="1143000"/>
          </a:xfrm>
        </p:spPr>
        <p:txBody>
          <a:bodyPr/>
          <a:lstStyle/>
          <a:p>
            <a:pPr algn="r"/>
            <a:r>
              <a:rPr lang="en-GB" b="1" dirty="0" smtClean="0"/>
              <a:t>ESSI web pages and blog</a:t>
            </a:r>
            <a:endParaRPr lang="en-GB" b="1" dirty="0"/>
          </a:p>
        </p:txBody>
      </p:sp>
      <p:pic>
        <p:nvPicPr>
          <p:cNvPr id="3" name="Picture 2"/>
          <p:cNvPicPr>
            <a:picLocks noChangeAspect="1"/>
          </p:cNvPicPr>
          <p:nvPr/>
        </p:nvPicPr>
        <p:blipFill>
          <a:blip r:embed="rId4"/>
          <a:stretch>
            <a:fillRect/>
          </a:stretch>
        </p:blipFill>
        <p:spPr>
          <a:xfrm>
            <a:off x="5375920" y="1503025"/>
            <a:ext cx="6578154" cy="4663844"/>
          </a:xfrm>
          <a:prstGeom prst="rect">
            <a:avLst/>
          </a:prstGeom>
        </p:spPr>
      </p:pic>
    </p:spTree>
    <p:extLst>
      <p:ext uri="{BB962C8B-B14F-4D97-AF65-F5344CB8AC3E}">
        <p14:creationId xmlns:p14="http://schemas.microsoft.com/office/powerpoint/2010/main" val="13475217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600744" y="548680"/>
            <a:ext cx="9120336" cy="6069482"/>
          </a:xfrm>
          <a:prstGeom prst="rect">
            <a:avLst/>
          </a:prstGeom>
        </p:spPr>
      </p:pic>
      <p:grpSp>
        <p:nvGrpSpPr>
          <p:cNvPr id="7" name="Group 6"/>
          <p:cNvGrpSpPr/>
          <p:nvPr/>
        </p:nvGrpSpPr>
        <p:grpSpPr>
          <a:xfrm>
            <a:off x="6528048" y="1276965"/>
            <a:ext cx="6182252" cy="4612911"/>
            <a:chOff x="6646434" y="1535935"/>
            <a:chExt cx="6182252" cy="4612911"/>
          </a:xfrm>
        </p:grpSpPr>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20336068">
              <a:off x="6646434" y="1535935"/>
              <a:ext cx="6182252" cy="4612911"/>
            </a:xfrm>
            <a:prstGeom prst="rect">
              <a:avLst/>
            </a:prstGeom>
          </p:spPr>
        </p:pic>
        <p:sp>
          <p:nvSpPr>
            <p:cNvPr id="6" name="TextBox 5"/>
            <p:cNvSpPr txBox="1"/>
            <p:nvPr/>
          </p:nvSpPr>
          <p:spPr>
            <a:xfrm rot="20196027">
              <a:off x="8526814" y="3314861"/>
              <a:ext cx="2421495" cy="70788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lang="en-GB" sz="4000" dirty="0" smtClean="0">
                  <a:solidFill>
                    <a:srgbClr val="000000"/>
                  </a:solidFill>
                  <a:latin typeface="Harlow Solid Italic" panose="04030604020F02020D02" pitchFamily="82" charset="0"/>
                </a:rPr>
                <a:t>essi@egu.eu</a:t>
              </a:r>
              <a:endParaRPr kumimoji="0" lang="en-GB" sz="4000" b="0" i="0" u="none" strike="noStrike" cap="none" spc="0" normalizeH="0" baseline="0" dirty="0">
                <a:ln>
                  <a:noFill/>
                </a:ln>
                <a:solidFill>
                  <a:srgbClr val="000000"/>
                </a:solidFill>
                <a:effectLst/>
                <a:uFillTx/>
                <a:latin typeface="Harlow Solid Italic" panose="04030604020F02020D02" pitchFamily="82" charset="0"/>
                <a:sym typeface="Arial"/>
              </a:endParaRPr>
            </a:p>
          </p:txBody>
        </p:sp>
      </p:grpSp>
    </p:spTree>
    <p:extLst>
      <p:ext uri="{BB962C8B-B14F-4D97-AF65-F5344CB8AC3E}">
        <p14:creationId xmlns:p14="http://schemas.microsoft.com/office/powerpoint/2010/main" val="33551177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20">
            <a:extLst>
              <a:ext uri="{FF2B5EF4-FFF2-40B4-BE49-F238E27FC236}">
                <a16:creationId xmlns:a16="http://schemas.microsoft.com/office/drawing/2014/main" id="{E82D3B8E-9C28-9F4D-B1CA-ECDE875A8AFA}"/>
              </a:ext>
            </a:extLst>
          </p:cNvPr>
          <p:cNvSpPr>
            <a:spLocks noChangeArrowheads="1"/>
          </p:cNvSpPr>
          <p:nvPr/>
        </p:nvSpPr>
        <p:spPr bwMode="auto">
          <a:xfrm>
            <a:off x="911424" y="1268760"/>
            <a:ext cx="10334654" cy="5062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45719" rIns="45719">
            <a:spAutoFit/>
          </a:bodyPr>
          <a:lstStyle>
            <a:lvl1pPr marL="342900" indent="-342900">
              <a:defRPr sz="2400">
                <a:solidFill>
                  <a:schemeClr val="tx1"/>
                </a:solidFill>
                <a:latin typeface="Arial" panose="020B0604020202020204" pitchFamily="34" charset="0"/>
                <a:ea typeface="Helvetica Neue" panose="02000503000000020004" pitchFamily="2" charset="0"/>
                <a:cs typeface="Helvetica Neue" panose="02000503000000020004" pitchFamily="2" charset="0"/>
                <a:sym typeface="Arial" panose="020B0604020202020204" pitchFamily="34" charset="0"/>
              </a:defRPr>
            </a:lvl1pPr>
            <a:lvl2pPr marL="37931725" indent="-37474525">
              <a:defRPr sz="2400">
                <a:solidFill>
                  <a:schemeClr val="tx1"/>
                </a:solidFill>
                <a:latin typeface="Arial" panose="020B0604020202020204" pitchFamily="34" charset="0"/>
                <a:ea typeface="Helvetica Neue" panose="02000503000000020004" pitchFamily="2" charset="0"/>
                <a:cs typeface="Helvetica Neue" panose="02000503000000020004" pitchFamily="2" charset="0"/>
                <a:sym typeface="Arial" panose="020B0604020202020204" pitchFamily="34" charset="0"/>
              </a:defRPr>
            </a:lvl2pPr>
            <a:lvl3pPr marL="1143000" indent="-228600">
              <a:defRPr sz="2400">
                <a:solidFill>
                  <a:schemeClr val="tx1"/>
                </a:solidFill>
                <a:latin typeface="Arial" panose="020B0604020202020204" pitchFamily="34" charset="0"/>
                <a:ea typeface="Helvetica Neue" panose="02000503000000020004" pitchFamily="2" charset="0"/>
                <a:cs typeface="Helvetica Neue" panose="02000503000000020004" pitchFamily="2" charset="0"/>
                <a:sym typeface="Arial" panose="020B0604020202020204" pitchFamily="34" charset="0"/>
              </a:defRPr>
            </a:lvl3pPr>
            <a:lvl4pPr marL="1600200" indent="-228600">
              <a:defRPr sz="2400">
                <a:solidFill>
                  <a:schemeClr val="tx1"/>
                </a:solidFill>
                <a:latin typeface="Arial" panose="020B0604020202020204" pitchFamily="34" charset="0"/>
                <a:ea typeface="Helvetica Neue" panose="02000503000000020004" pitchFamily="2" charset="0"/>
                <a:cs typeface="Helvetica Neue" panose="02000503000000020004" pitchFamily="2" charset="0"/>
                <a:sym typeface="Arial" panose="020B0604020202020204" pitchFamily="34" charset="0"/>
              </a:defRPr>
            </a:lvl4pPr>
            <a:lvl5pPr marL="2057400" indent="-228600">
              <a:defRPr sz="2400">
                <a:solidFill>
                  <a:schemeClr val="tx1"/>
                </a:solidFill>
                <a:latin typeface="Arial" panose="020B0604020202020204" pitchFamily="34" charset="0"/>
                <a:ea typeface="Helvetica Neue" panose="02000503000000020004" pitchFamily="2" charset="0"/>
                <a:cs typeface="Helvetica Neue" panose="02000503000000020004" pitchFamily="2" charset="0"/>
                <a:sym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Helvetica Neue" panose="02000503000000020004" pitchFamily="2" charset="0"/>
                <a:cs typeface="Helvetica Neue" panose="02000503000000020004" pitchFamily="2" charset="0"/>
                <a:sym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Helvetica Neue" panose="02000503000000020004" pitchFamily="2" charset="0"/>
                <a:cs typeface="Helvetica Neue" panose="02000503000000020004" pitchFamily="2" charset="0"/>
                <a:sym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Helvetica Neue" panose="02000503000000020004" pitchFamily="2" charset="0"/>
                <a:cs typeface="Helvetica Neue" panose="02000503000000020004" pitchFamily="2" charset="0"/>
                <a:sym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Helvetica Neue" panose="02000503000000020004" pitchFamily="2" charset="0"/>
                <a:cs typeface="Helvetica Neue" panose="02000503000000020004" pitchFamily="2" charset="0"/>
                <a:sym typeface="Arial" panose="020B0604020202020204" pitchFamily="34" charset="0"/>
              </a:defRPr>
            </a:lvl9pPr>
          </a:lstStyle>
          <a:p>
            <a:pPr marL="457200" marR="0" lvl="0" indent="-457200" algn="l" defTabSz="914400" rtl="0" eaLnBrk="1" fontAlgn="base" latinLnBrk="0" hangingPunct="1">
              <a:lnSpc>
                <a:spcPct val="100000"/>
              </a:lnSpc>
              <a:spcBef>
                <a:spcPts val="600"/>
              </a:spcBef>
              <a:spcAft>
                <a:spcPct val="0"/>
              </a:spcAft>
              <a:buClr>
                <a:srgbClr val="0072BC"/>
              </a:buClr>
              <a:buSzPct val="100000"/>
              <a:buFont typeface="Wingdings" pitchFamily="2" charset="2"/>
              <a:buChar char="§"/>
              <a:tabLst/>
              <a:defRPr/>
            </a:pPr>
            <a:r>
              <a:rPr kumimoji="0" lang="en-GB" altLang="nb-NO" sz="2400" b="0" i="0" u="none" strike="noStrike" kern="1200" cap="none" spc="0" normalizeH="0" baseline="0" noProof="0" dirty="0">
                <a:ln>
                  <a:noFill/>
                </a:ln>
                <a:solidFill>
                  <a:srgbClr val="4D4D4D"/>
                </a:solidFill>
                <a:effectLst/>
                <a:uLnTx/>
                <a:uFillTx/>
                <a:latin typeface="Open Sans" charset="0"/>
                <a:sym typeface="Open Sans" charset="0"/>
              </a:rPr>
              <a:t>Online? Yes! Because it is EGU’s responsibility to help minimise the impact of COVID-19 on scientific research and collaboration </a:t>
            </a:r>
          </a:p>
          <a:p>
            <a:pPr marL="457200" marR="0" lvl="0" indent="-457200" algn="l" defTabSz="914400" rtl="0" eaLnBrk="1" fontAlgn="base" latinLnBrk="0" hangingPunct="1">
              <a:lnSpc>
                <a:spcPct val="100000"/>
              </a:lnSpc>
              <a:spcBef>
                <a:spcPts val="600"/>
              </a:spcBef>
              <a:spcAft>
                <a:spcPct val="0"/>
              </a:spcAft>
              <a:buClr>
                <a:srgbClr val="0072BC"/>
              </a:buClr>
              <a:buSzPct val="100000"/>
              <a:buFont typeface="Wingdings" pitchFamily="2" charset="2"/>
              <a:buChar char="§"/>
              <a:tabLst/>
              <a:defRPr/>
            </a:pPr>
            <a:r>
              <a:rPr kumimoji="0" lang="en-GB" altLang="nb-NO" sz="2400" b="0" i="0" u="none" strike="noStrike" kern="1200" cap="none" spc="0" normalizeH="0" baseline="0" noProof="0" dirty="0">
                <a:ln>
                  <a:noFill/>
                </a:ln>
                <a:solidFill>
                  <a:srgbClr val="4D4D4D"/>
                </a:solidFill>
                <a:effectLst/>
                <a:uLnTx/>
                <a:uFillTx/>
                <a:latin typeface="Open Sans" charset="0"/>
                <a:sym typeface="Open Sans" charset="0"/>
              </a:rPr>
              <a:t>Pilot experiment (we would like feedback!)</a:t>
            </a:r>
          </a:p>
          <a:p>
            <a:pPr marL="457200" marR="0" lvl="0" indent="-457200" algn="l" defTabSz="914400" rtl="0" eaLnBrk="1" fontAlgn="base" latinLnBrk="0" hangingPunct="1">
              <a:lnSpc>
                <a:spcPct val="100000"/>
              </a:lnSpc>
              <a:spcBef>
                <a:spcPts val="600"/>
              </a:spcBef>
              <a:spcAft>
                <a:spcPct val="0"/>
              </a:spcAft>
              <a:buClr>
                <a:srgbClr val="0072BC"/>
              </a:buClr>
              <a:buSzPct val="100000"/>
              <a:buFont typeface="Wingdings" pitchFamily="2" charset="2"/>
              <a:buChar char="§"/>
              <a:tabLst/>
              <a:defRPr/>
            </a:pPr>
            <a:r>
              <a:rPr kumimoji="0" lang="en-GB" altLang="nb-NO" sz="2400" b="0" i="0" u="none" strike="noStrike" kern="1200" cap="none" spc="0" normalizeH="0" baseline="0" noProof="0" dirty="0">
                <a:ln>
                  <a:noFill/>
                </a:ln>
                <a:solidFill>
                  <a:srgbClr val="4D4D4D"/>
                </a:solidFill>
                <a:effectLst/>
                <a:uLnTx/>
                <a:uFillTx/>
                <a:latin typeface="Open Sans" charset="0"/>
                <a:sym typeface="Open Sans" charset="0"/>
              </a:rPr>
              <a:t>Free </a:t>
            </a:r>
            <a:r>
              <a:rPr kumimoji="0" lang="en-GB" altLang="nb-NO" sz="2400" b="0" i="0" u="none" strike="noStrike" kern="1200" cap="none" spc="0" normalizeH="0" baseline="0" noProof="0" dirty="0" smtClean="0">
                <a:ln>
                  <a:noFill/>
                </a:ln>
                <a:solidFill>
                  <a:srgbClr val="4D4D4D"/>
                </a:solidFill>
                <a:effectLst/>
                <a:uLnTx/>
                <a:uFillTx/>
                <a:latin typeface="Open Sans" charset="0"/>
                <a:sym typeface="Open Sans" charset="0"/>
              </a:rPr>
              <a:t>registration</a:t>
            </a:r>
            <a:endParaRPr kumimoji="0" lang="en-GB" altLang="nb-NO" sz="2400" b="0" i="0" u="none" strike="noStrike" kern="1200" cap="none" spc="0" normalizeH="0" baseline="0" noProof="0" dirty="0">
              <a:ln>
                <a:noFill/>
              </a:ln>
              <a:solidFill>
                <a:srgbClr val="4D4D4D"/>
              </a:solidFill>
              <a:effectLst/>
              <a:uLnTx/>
              <a:uFillTx/>
              <a:latin typeface="Open Sans" charset="0"/>
              <a:sym typeface="Open Sans" charset="0"/>
            </a:endParaRPr>
          </a:p>
          <a:p>
            <a:pPr marL="457200" marR="0" lvl="0" indent="-457200" algn="l" defTabSz="914400" rtl="0" eaLnBrk="1" fontAlgn="base" latinLnBrk="0" hangingPunct="1">
              <a:lnSpc>
                <a:spcPct val="100000"/>
              </a:lnSpc>
              <a:spcBef>
                <a:spcPts val="600"/>
              </a:spcBef>
              <a:spcAft>
                <a:spcPct val="0"/>
              </a:spcAft>
              <a:buClr>
                <a:srgbClr val="0072BC"/>
              </a:buClr>
              <a:buSzPct val="100000"/>
              <a:buFont typeface="Wingdings" pitchFamily="2" charset="2"/>
              <a:buChar char="§"/>
              <a:tabLst/>
              <a:defRPr/>
            </a:pPr>
            <a:r>
              <a:rPr kumimoji="0" lang="en-GB" altLang="nb-NO" sz="2400" b="0" i="0" u="none" strike="noStrike" kern="1200" cap="none" spc="0" normalizeH="0" baseline="0" noProof="0" dirty="0">
                <a:ln>
                  <a:noFill/>
                </a:ln>
                <a:solidFill>
                  <a:srgbClr val="4D4D4D"/>
                </a:solidFill>
                <a:effectLst/>
                <a:uLnTx/>
                <a:uFillTx/>
                <a:latin typeface="Open Sans" charset="0"/>
                <a:sym typeface="Open Sans" charset="0"/>
              </a:rPr>
              <a:t>Our considerations:</a:t>
            </a:r>
          </a:p>
          <a:p>
            <a:pPr marL="1143000" marR="0" lvl="2" indent="-228600" algn="l" defTabSz="914400" rtl="0" eaLnBrk="1" fontAlgn="base" latinLnBrk="0" hangingPunct="1">
              <a:lnSpc>
                <a:spcPct val="100000"/>
              </a:lnSpc>
              <a:spcBef>
                <a:spcPts val="600"/>
              </a:spcBef>
              <a:spcAft>
                <a:spcPct val="0"/>
              </a:spcAft>
              <a:buClr>
                <a:srgbClr val="0072BC"/>
              </a:buClr>
              <a:buSzPct val="100000"/>
              <a:buFont typeface="Arial" panose="020B0604020202020204" pitchFamily="34" charset="0"/>
              <a:buChar char="•"/>
              <a:tabLst/>
              <a:defRPr/>
            </a:pPr>
            <a:r>
              <a:rPr kumimoji="0" lang="en-GB" altLang="nb-NO" sz="2400" b="0" i="0" u="none" strike="noStrike" kern="1200" cap="none" spc="0" normalizeH="0" baseline="0" noProof="0" dirty="0">
                <a:ln>
                  <a:noFill/>
                </a:ln>
                <a:solidFill>
                  <a:srgbClr val="4D4D4D"/>
                </a:solidFill>
                <a:effectLst/>
                <a:uLnTx/>
                <a:uFillTx/>
                <a:latin typeface="Open Sans" charset="0"/>
                <a:sym typeface="Open Sans" charset="0"/>
              </a:rPr>
              <a:t>Science submitted to the General Assembly 2020 can be presented and shared</a:t>
            </a:r>
          </a:p>
          <a:p>
            <a:pPr marL="1143000" marR="0" lvl="2" indent="-228600" algn="l" defTabSz="914400" rtl="0" eaLnBrk="1" fontAlgn="base" latinLnBrk="0" hangingPunct="1">
              <a:lnSpc>
                <a:spcPct val="100000"/>
              </a:lnSpc>
              <a:spcBef>
                <a:spcPts val="600"/>
              </a:spcBef>
              <a:spcAft>
                <a:spcPct val="0"/>
              </a:spcAft>
              <a:buClr>
                <a:srgbClr val="0072BC"/>
              </a:buClr>
              <a:buSzPct val="100000"/>
              <a:buFont typeface="Arial" panose="020B0604020202020204" pitchFamily="34" charset="0"/>
              <a:buChar char="•"/>
              <a:tabLst/>
              <a:defRPr/>
            </a:pPr>
            <a:r>
              <a:rPr kumimoji="0" lang="en-GB" altLang="nb-NO" sz="2400" b="0" i="0" u="none" strike="noStrike" kern="1200" cap="none" spc="0" normalizeH="0" baseline="0" noProof="0" dirty="0">
                <a:ln>
                  <a:noFill/>
                </a:ln>
                <a:solidFill>
                  <a:srgbClr val="4D4D4D"/>
                </a:solidFill>
                <a:effectLst/>
                <a:uLnTx/>
                <a:uFillTx/>
                <a:latin typeface="Open Sans" charset="0"/>
                <a:sym typeface="Open Sans" charset="0"/>
              </a:rPr>
              <a:t>All authors and conveners can participate, across different time zones</a:t>
            </a:r>
          </a:p>
          <a:p>
            <a:pPr marL="1143000" marR="0" lvl="2" indent="-228600" algn="l" defTabSz="914400" rtl="0" eaLnBrk="1" fontAlgn="base" latinLnBrk="0" hangingPunct="1">
              <a:lnSpc>
                <a:spcPct val="100000"/>
              </a:lnSpc>
              <a:spcBef>
                <a:spcPts val="600"/>
              </a:spcBef>
              <a:spcAft>
                <a:spcPct val="0"/>
              </a:spcAft>
              <a:buClr>
                <a:srgbClr val="0072BC"/>
              </a:buClr>
              <a:buSzPct val="100000"/>
              <a:buFont typeface="Arial" panose="020B0604020202020204" pitchFamily="34" charset="0"/>
              <a:buChar char="•"/>
              <a:tabLst/>
              <a:defRPr/>
            </a:pPr>
            <a:r>
              <a:rPr kumimoji="0" lang="en-GB" altLang="nb-NO" sz="2400" b="0" i="0" u="none" strike="noStrike" kern="1200" cap="none" spc="0" normalizeH="0" baseline="0" noProof="0" dirty="0">
                <a:ln>
                  <a:noFill/>
                </a:ln>
                <a:solidFill>
                  <a:srgbClr val="4D4D4D"/>
                </a:solidFill>
                <a:effectLst/>
                <a:uLnTx/>
                <a:uFillTx/>
                <a:latin typeface="Open Sans" charset="0"/>
                <a:sym typeface="Open Sans" charset="0"/>
              </a:rPr>
              <a:t>Sharing Geoscience Online is accessible (in terms of bandwidth, for anyone with hearing or visual difficulties)</a:t>
            </a:r>
          </a:p>
          <a:p>
            <a:pPr marL="1143000" marR="0" lvl="2" indent="-228600" algn="l" defTabSz="914400" rtl="0" eaLnBrk="1" fontAlgn="base" latinLnBrk="0" hangingPunct="1">
              <a:lnSpc>
                <a:spcPct val="100000"/>
              </a:lnSpc>
              <a:spcBef>
                <a:spcPts val="600"/>
              </a:spcBef>
              <a:spcAft>
                <a:spcPct val="0"/>
              </a:spcAft>
              <a:buClr>
                <a:srgbClr val="0072BC"/>
              </a:buClr>
              <a:buSzPct val="100000"/>
              <a:buFont typeface="Arial" panose="020B0604020202020204" pitchFamily="34" charset="0"/>
              <a:buChar char="•"/>
              <a:tabLst/>
              <a:defRPr/>
            </a:pPr>
            <a:r>
              <a:rPr kumimoji="0" lang="en-GB" altLang="nb-NO" sz="2400" b="0" i="0" u="none" strike="noStrike" kern="1200" cap="none" spc="0" normalizeH="0" baseline="0" noProof="0" dirty="0">
                <a:ln>
                  <a:noFill/>
                </a:ln>
                <a:solidFill>
                  <a:srgbClr val="4D4D4D"/>
                </a:solidFill>
                <a:effectLst/>
                <a:uLnTx/>
                <a:uFillTx/>
                <a:latin typeface="Open Sans" charset="0"/>
                <a:sym typeface="Open Sans" charset="0"/>
              </a:rPr>
              <a:t>The concept works for all presentation types: oral, poster and PICO</a:t>
            </a:r>
          </a:p>
        </p:txBody>
      </p:sp>
      <p:sp>
        <p:nvSpPr>
          <p:cNvPr id="5" name="Shape 19">
            <a:extLst>
              <a:ext uri="{FF2B5EF4-FFF2-40B4-BE49-F238E27FC236}">
                <a16:creationId xmlns:a16="http://schemas.microsoft.com/office/drawing/2014/main" id="{C0150E35-264B-014D-8024-3D1C009579C1}"/>
              </a:ext>
            </a:extLst>
          </p:cNvPr>
          <p:cNvSpPr/>
          <p:nvPr/>
        </p:nvSpPr>
        <p:spPr>
          <a:xfrm>
            <a:off x="2786715" y="502196"/>
            <a:ext cx="8297295" cy="492443"/>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spcBef>
                <a:spcPts val="1300"/>
              </a:spcBef>
              <a:defRPr sz="2600" b="1">
                <a:solidFill>
                  <a:srgbClr val="0072BC"/>
                </a:solidFill>
                <a:latin typeface="Open Sans"/>
                <a:ea typeface="Open Sans"/>
                <a:cs typeface="Open Sans"/>
                <a:sym typeface="Open Sans"/>
              </a:defRPr>
            </a:lvl1pPr>
          </a:lstStyle>
          <a:p>
            <a:pPr marL="0" marR="0" lvl="0" indent="0" algn="l" defTabSz="914400" rtl="0" eaLnBrk="1" fontAlgn="auto" latinLnBrk="0" hangingPunct="1">
              <a:lnSpc>
                <a:spcPct val="100000"/>
              </a:lnSpc>
              <a:spcBef>
                <a:spcPts val="1300"/>
              </a:spcBef>
              <a:spcAft>
                <a:spcPts val="0"/>
              </a:spcAft>
              <a:buClrTx/>
              <a:buSzTx/>
              <a:buFontTx/>
              <a:buNone/>
              <a:tabLst/>
              <a:defRPr sz="1800" b="0">
                <a:solidFill>
                  <a:srgbClr val="000000"/>
                </a:solidFill>
              </a:defRPr>
            </a:pPr>
            <a:r>
              <a:rPr kumimoji="0" lang="en-GB" sz="2600" b="1" i="0" u="none" strike="noStrike" kern="0" cap="none" spc="0" normalizeH="0" baseline="0" noProof="0" dirty="0">
                <a:ln>
                  <a:noFill/>
                </a:ln>
                <a:solidFill>
                  <a:srgbClr val="0072BC"/>
                </a:solidFill>
                <a:effectLst/>
                <a:uLnTx/>
                <a:uFillTx/>
                <a:latin typeface="Open Sans"/>
                <a:ea typeface="Open Sans"/>
                <a:cs typeface="Open Sans"/>
                <a:sym typeface="Open Sans"/>
              </a:rPr>
              <a:t>Sharing Geoscience Online: New concept</a:t>
            </a:r>
          </a:p>
        </p:txBody>
      </p:sp>
    </p:spTree>
    <p:extLst>
      <p:ext uri="{BB962C8B-B14F-4D97-AF65-F5344CB8AC3E}">
        <p14:creationId xmlns:p14="http://schemas.microsoft.com/office/powerpoint/2010/main" val="5794839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20">
            <a:extLst>
              <a:ext uri="{FF2B5EF4-FFF2-40B4-BE49-F238E27FC236}">
                <a16:creationId xmlns:a16="http://schemas.microsoft.com/office/drawing/2014/main" id="{CA03FB69-2F4A-E245-9DBE-BDE8883B5DC2}"/>
              </a:ext>
            </a:extLst>
          </p:cNvPr>
          <p:cNvSpPr>
            <a:spLocks noChangeArrowheads="1"/>
          </p:cNvSpPr>
          <p:nvPr/>
        </p:nvSpPr>
        <p:spPr bwMode="auto">
          <a:xfrm>
            <a:off x="983432" y="1484784"/>
            <a:ext cx="10513168" cy="47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45702" rIns="45702">
            <a:spAutoFit/>
          </a:bodyPr>
          <a:lstStyle>
            <a:lvl1pPr marL="342900" indent="-342900">
              <a:defRPr sz="2400">
                <a:solidFill>
                  <a:schemeClr val="tx1"/>
                </a:solidFill>
                <a:latin typeface="Arial" panose="020B0604020202020204" pitchFamily="34" charset="0"/>
                <a:ea typeface="Helvetica Neue" panose="02000503000000020004" pitchFamily="2" charset="0"/>
                <a:cs typeface="Helvetica Neue" panose="02000503000000020004" pitchFamily="2" charset="0"/>
                <a:sym typeface="Arial" panose="020B0604020202020204" pitchFamily="34" charset="0"/>
              </a:defRPr>
            </a:lvl1pPr>
            <a:lvl2pPr marL="37931725" indent="-37474525">
              <a:defRPr sz="2400">
                <a:solidFill>
                  <a:schemeClr val="tx1"/>
                </a:solidFill>
                <a:latin typeface="Arial" panose="020B0604020202020204" pitchFamily="34" charset="0"/>
                <a:ea typeface="Helvetica Neue" panose="02000503000000020004" pitchFamily="2" charset="0"/>
                <a:cs typeface="Helvetica Neue" panose="02000503000000020004" pitchFamily="2" charset="0"/>
                <a:sym typeface="Arial" panose="020B0604020202020204" pitchFamily="34" charset="0"/>
              </a:defRPr>
            </a:lvl2pPr>
            <a:lvl3pPr marL="1143000" indent="-228600">
              <a:defRPr sz="2400">
                <a:solidFill>
                  <a:schemeClr val="tx1"/>
                </a:solidFill>
                <a:latin typeface="Arial" panose="020B0604020202020204" pitchFamily="34" charset="0"/>
                <a:ea typeface="Helvetica Neue" panose="02000503000000020004" pitchFamily="2" charset="0"/>
                <a:cs typeface="Helvetica Neue" panose="02000503000000020004" pitchFamily="2" charset="0"/>
                <a:sym typeface="Arial" panose="020B0604020202020204" pitchFamily="34" charset="0"/>
              </a:defRPr>
            </a:lvl3pPr>
            <a:lvl4pPr marL="1600200" indent="-228600">
              <a:defRPr sz="2400">
                <a:solidFill>
                  <a:schemeClr val="tx1"/>
                </a:solidFill>
                <a:latin typeface="Arial" panose="020B0604020202020204" pitchFamily="34" charset="0"/>
                <a:ea typeface="Helvetica Neue" panose="02000503000000020004" pitchFamily="2" charset="0"/>
                <a:cs typeface="Helvetica Neue" panose="02000503000000020004" pitchFamily="2" charset="0"/>
                <a:sym typeface="Arial" panose="020B0604020202020204" pitchFamily="34" charset="0"/>
              </a:defRPr>
            </a:lvl4pPr>
            <a:lvl5pPr marL="2057400" indent="-228600">
              <a:defRPr sz="2400">
                <a:solidFill>
                  <a:schemeClr val="tx1"/>
                </a:solidFill>
                <a:latin typeface="Arial" panose="020B0604020202020204" pitchFamily="34" charset="0"/>
                <a:ea typeface="Helvetica Neue" panose="02000503000000020004" pitchFamily="2" charset="0"/>
                <a:cs typeface="Helvetica Neue" panose="02000503000000020004" pitchFamily="2" charset="0"/>
                <a:sym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Helvetica Neue" panose="02000503000000020004" pitchFamily="2" charset="0"/>
                <a:cs typeface="Helvetica Neue" panose="02000503000000020004" pitchFamily="2" charset="0"/>
                <a:sym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Helvetica Neue" panose="02000503000000020004" pitchFamily="2" charset="0"/>
                <a:cs typeface="Helvetica Neue" panose="02000503000000020004" pitchFamily="2" charset="0"/>
                <a:sym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Helvetica Neue" panose="02000503000000020004" pitchFamily="2" charset="0"/>
                <a:cs typeface="Helvetica Neue" panose="02000503000000020004" pitchFamily="2" charset="0"/>
                <a:sym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Helvetica Neue" panose="02000503000000020004" pitchFamily="2" charset="0"/>
                <a:cs typeface="Helvetica Neue" panose="02000503000000020004" pitchFamily="2" charset="0"/>
                <a:sym typeface="Arial" panose="020B0604020202020204" pitchFamily="34" charset="0"/>
              </a:defRPr>
            </a:lvl9pPr>
          </a:lstStyle>
          <a:p>
            <a:pPr marL="0" marR="0" lvl="0" indent="0" algn="l" defTabSz="967801" rtl="0" eaLnBrk="1" fontAlgn="base" latinLnBrk="0" hangingPunct="1">
              <a:lnSpc>
                <a:spcPct val="100000"/>
              </a:lnSpc>
              <a:spcBef>
                <a:spcPts val="600"/>
              </a:spcBef>
              <a:spcAft>
                <a:spcPts val="600"/>
              </a:spcAft>
              <a:buClr>
                <a:srgbClr val="0072BC"/>
              </a:buClr>
              <a:buSzPct val="100000"/>
              <a:buFontTx/>
              <a:buNone/>
              <a:tabLst/>
              <a:defRPr/>
            </a:pPr>
            <a:r>
              <a:rPr kumimoji="0" lang="en-GB" altLang="nb-NO" sz="2400" b="0" i="0" u="none" strike="noStrike" kern="0" cap="none" spc="0" normalizeH="0" baseline="0" noProof="0" dirty="0">
                <a:ln>
                  <a:noFill/>
                </a:ln>
                <a:solidFill>
                  <a:srgbClr val="4D4D4D"/>
                </a:solidFill>
                <a:effectLst/>
                <a:uLnTx/>
                <a:uFillTx/>
                <a:latin typeface="Open Sans" charset="0"/>
                <a:sym typeface="Open Sans" charset="0"/>
              </a:rPr>
              <a:t>Our concept of Sharing Geoscience allows:</a:t>
            </a:r>
          </a:p>
          <a:p>
            <a:pPr marL="362925" marR="0" lvl="0" indent="-362925" algn="l" defTabSz="967801" rtl="0" eaLnBrk="1" fontAlgn="base" latinLnBrk="0" hangingPunct="1">
              <a:lnSpc>
                <a:spcPct val="100000"/>
              </a:lnSpc>
              <a:spcBef>
                <a:spcPts val="600"/>
              </a:spcBef>
              <a:spcAft>
                <a:spcPts val="600"/>
              </a:spcAft>
              <a:buClr>
                <a:srgbClr val="0072BC"/>
              </a:buClr>
              <a:buSzPct val="100000"/>
              <a:buFont typeface="Wingdings" pitchFamily="2" charset="2"/>
              <a:buChar char="§"/>
              <a:tabLst/>
              <a:defRPr/>
            </a:pPr>
            <a:r>
              <a:rPr kumimoji="0" lang="en-GB" altLang="nb-NO" sz="2400" b="0" i="0" u="none" strike="noStrike" kern="0" cap="none" spc="0" normalizeH="0" baseline="0" noProof="0" dirty="0">
                <a:ln>
                  <a:noFill/>
                </a:ln>
                <a:solidFill>
                  <a:srgbClr val="4D4D4D"/>
                </a:solidFill>
                <a:effectLst/>
                <a:uLnTx/>
                <a:uFillTx/>
                <a:latin typeface="Open Sans" charset="0"/>
                <a:sym typeface="Open Sans" charset="0"/>
              </a:rPr>
              <a:t>Authors to upload presentation materials and receive feedback on those from 1 April to 31 May 2020)</a:t>
            </a:r>
          </a:p>
          <a:p>
            <a:pPr marL="362925" marR="0" lvl="0" indent="-362925" algn="l" defTabSz="967801" rtl="0" eaLnBrk="1" fontAlgn="base" latinLnBrk="0" hangingPunct="1">
              <a:lnSpc>
                <a:spcPct val="100000"/>
              </a:lnSpc>
              <a:spcBef>
                <a:spcPts val="600"/>
              </a:spcBef>
              <a:spcAft>
                <a:spcPts val="600"/>
              </a:spcAft>
              <a:buClr>
                <a:srgbClr val="0072BC"/>
              </a:buClr>
              <a:buSzPct val="100000"/>
              <a:buFont typeface="Wingdings" pitchFamily="2" charset="2"/>
              <a:buChar char="§"/>
              <a:tabLst/>
              <a:defRPr/>
            </a:pPr>
            <a:r>
              <a:rPr kumimoji="0" lang="en-GB" altLang="nb-NO" sz="2400" b="0" i="0" u="none" strike="noStrike" kern="0" cap="none" spc="0" normalizeH="0" baseline="0" noProof="0" dirty="0">
                <a:ln>
                  <a:noFill/>
                </a:ln>
                <a:solidFill>
                  <a:srgbClr val="4D4D4D"/>
                </a:solidFill>
                <a:effectLst/>
                <a:uLnTx/>
                <a:uFillTx/>
                <a:latin typeface="Open Sans" charset="0"/>
                <a:sym typeface="Open Sans" charset="0"/>
              </a:rPr>
              <a:t>Conveners, authors and attendees to discuss abstracts, presentation materials and </a:t>
            </a:r>
            <a:r>
              <a:rPr kumimoji="0" lang="en-GB" altLang="nb-NO" sz="2400" b="0" i="0" u="none" strike="noStrike" kern="0" cap="none" spc="0" normalizeH="0" baseline="0" noProof="0" dirty="0" smtClean="0">
                <a:ln>
                  <a:noFill/>
                </a:ln>
                <a:solidFill>
                  <a:srgbClr val="4D4D4D"/>
                </a:solidFill>
                <a:effectLst/>
                <a:uLnTx/>
                <a:uFillTx/>
                <a:latin typeface="Open Sans" charset="0"/>
                <a:sym typeface="Open Sans" charset="0"/>
              </a:rPr>
              <a:t>submit </a:t>
            </a:r>
            <a:r>
              <a:rPr kumimoji="0" lang="en-GB" altLang="nb-NO" sz="2400" b="0" i="0" u="none" strike="noStrike" kern="0" cap="none" spc="0" normalizeH="0" baseline="0" noProof="0" dirty="0">
                <a:ln>
                  <a:noFill/>
                </a:ln>
                <a:solidFill>
                  <a:srgbClr val="4D4D4D"/>
                </a:solidFill>
                <a:effectLst/>
                <a:uLnTx/>
                <a:uFillTx/>
                <a:latin typeface="Open Sans" charset="0"/>
                <a:sym typeface="Open Sans" charset="0"/>
              </a:rPr>
              <a:t>questions during a </a:t>
            </a:r>
            <a:r>
              <a:rPr kumimoji="0" lang="en-GB" altLang="nb-NO" sz="2400" b="0" i="0" u="none" strike="noStrike" kern="0" cap="none" spc="0" normalizeH="0" baseline="0" noProof="0" dirty="0" smtClean="0">
                <a:ln>
                  <a:noFill/>
                </a:ln>
                <a:solidFill>
                  <a:srgbClr val="4D4D4D"/>
                </a:solidFill>
                <a:effectLst/>
                <a:uLnTx/>
                <a:uFillTx/>
                <a:latin typeface="Open Sans" charset="0"/>
                <a:sym typeface="Open Sans" charset="0"/>
              </a:rPr>
              <a:t>dedicated live</a:t>
            </a:r>
            <a:r>
              <a:rPr kumimoji="0" lang="en-GB" altLang="nb-NO" sz="2400" b="0" i="0" u="none" strike="noStrike" kern="0" cap="none" spc="0" normalizeH="0" baseline="0" noProof="0" dirty="0">
                <a:ln>
                  <a:noFill/>
                </a:ln>
                <a:solidFill>
                  <a:srgbClr val="4D4D4D"/>
                </a:solidFill>
                <a:effectLst/>
                <a:uLnTx/>
                <a:uFillTx/>
                <a:latin typeface="Open Sans" charset="0"/>
                <a:sym typeface="Open Sans" charset="0"/>
              </a:rPr>
              <a:t>, text-based chat </a:t>
            </a:r>
            <a:r>
              <a:rPr kumimoji="0" lang="en-GB" altLang="nb-NO" sz="2400" b="0" i="0" u="none" strike="noStrike" kern="0" cap="none" spc="0" normalizeH="0" baseline="0" noProof="0" dirty="0" smtClean="0">
                <a:ln>
                  <a:noFill/>
                </a:ln>
                <a:solidFill>
                  <a:srgbClr val="4D4D4D"/>
                </a:solidFill>
                <a:effectLst/>
                <a:uLnTx/>
                <a:uFillTx/>
                <a:latin typeface="Open Sans" charset="0"/>
                <a:sym typeface="Open Sans" charset="0"/>
              </a:rPr>
              <a:t>session (4 </a:t>
            </a:r>
            <a:r>
              <a:rPr kumimoji="0" lang="en-GB" altLang="nb-NO" sz="2400" b="0" i="0" u="none" strike="noStrike" kern="0" cap="none" spc="0" normalizeH="0" baseline="0" noProof="0" dirty="0">
                <a:ln>
                  <a:noFill/>
                </a:ln>
                <a:solidFill>
                  <a:srgbClr val="4D4D4D"/>
                </a:solidFill>
                <a:effectLst/>
                <a:uLnTx/>
                <a:uFillTx/>
                <a:latin typeface="Open Sans" charset="0"/>
                <a:sym typeface="Open Sans" charset="0"/>
              </a:rPr>
              <a:t>– 8 May)</a:t>
            </a:r>
          </a:p>
          <a:p>
            <a:pPr marL="362925" marR="0" lvl="0" indent="-362925" algn="l" defTabSz="967801" rtl="0" eaLnBrk="1" fontAlgn="base" latinLnBrk="0" hangingPunct="1">
              <a:lnSpc>
                <a:spcPct val="100000"/>
              </a:lnSpc>
              <a:spcBef>
                <a:spcPts val="600"/>
              </a:spcBef>
              <a:spcAft>
                <a:spcPts val="600"/>
              </a:spcAft>
              <a:buClr>
                <a:srgbClr val="0072BC"/>
              </a:buClr>
              <a:buSzPct val="100000"/>
              <a:buFont typeface="Wingdings" pitchFamily="2" charset="2"/>
              <a:buChar char="§"/>
              <a:tabLst/>
              <a:defRPr/>
            </a:pPr>
            <a:r>
              <a:rPr kumimoji="0" lang="en-GB" altLang="nb-NO" sz="2400" b="0" i="0" u="none" strike="noStrike" kern="0" cap="none" spc="0" normalizeH="0" baseline="0" noProof="0" dirty="0">
                <a:ln>
                  <a:noFill/>
                </a:ln>
                <a:solidFill>
                  <a:srgbClr val="4D4D4D"/>
                </a:solidFill>
                <a:effectLst/>
                <a:uLnTx/>
                <a:uFillTx/>
                <a:latin typeface="Open Sans" charset="0"/>
                <a:sym typeface="Open Sans" charset="0"/>
              </a:rPr>
              <a:t>Everyone to participate in Union Symposia, Great Debates, Short Courses, Networking, Division Meetings, #</a:t>
            </a:r>
            <a:r>
              <a:rPr kumimoji="0" lang="en-GB" altLang="nb-NO" sz="2400" b="0" i="0" u="none" strike="noStrike" kern="0" cap="none" spc="0" normalizeH="0" baseline="0" noProof="0" dirty="0" err="1">
                <a:ln>
                  <a:noFill/>
                </a:ln>
                <a:solidFill>
                  <a:srgbClr val="4D4D4D"/>
                </a:solidFill>
                <a:effectLst/>
                <a:uLnTx/>
                <a:uFillTx/>
                <a:latin typeface="Open Sans" charset="0"/>
                <a:sym typeface="Open Sans" charset="0"/>
              </a:rPr>
              <a:t>shareEGUart</a:t>
            </a:r>
            <a:r>
              <a:rPr kumimoji="0" lang="en-GB" altLang="nb-NO" sz="2400" b="0" i="0" u="none" strike="noStrike" kern="0" cap="none" spc="0" normalizeH="0" baseline="0" noProof="0" dirty="0">
                <a:ln>
                  <a:noFill/>
                </a:ln>
                <a:solidFill>
                  <a:srgbClr val="4D4D4D"/>
                </a:solidFill>
                <a:effectLst/>
                <a:uLnTx/>
                <a:uFillTx/>
                <a:latin typeface="Open Sans" charset="0"/>
                <a:sym typeface="Open Sans" charset="0"/>
              </a:rPr>
              <a:t>, Photo </a:t>
            </a:r>
            <a:r>
              <a:rPr kumimoji="0" lang="en-GB" altLang="nb-NO" sz="2400" b="0" i="0" u="none" strike="noStrike" kern="0" cap="none" spc="0" normalizeH="0" baseline="0" noProof="0" dirty="0" smtClean="0">
                <a:ln>
                  <a:noFill/>
                </a:ln>
                <a:solidFill>
                  <a:srgbClr val="4D4D4D"/>
                </a:solidFill>
                <a:effectLst/>
                <a:uLnTx/>
                <a:uFillTx/>
                <a:latin typeface="Open Sans" charset="0"/>
                <a:sym typeface="Open Sans" charset="0"/>
              </a:rPr>
              <a:t>Competition, Data Help</a:t>
            </a:r>
            <a:r>
              <a:rPr kumimoji="0" lang="en-GB" altLang="nb-NO" sz="2400" b="0" i="0" u="none" strike="noStrike" kern="0" cap="none" spc="0" normalizeH="0" noProof="0" dirty="0" smtClean="0">
                <a:ln>
                  <a:noFill/>
                </a:ln>
                <a:solidFill>
                  <a:srgbClr val="4D4D4D"/>
                </a:solidFill>
                <a:effectLst/>
                <a:uLnTx/>
                <a:uFillTx/>
                <a:latin typeface="Open Sans" charset="0"/>
                <a:sym typeface="Open Sans" charset="0"/>
              </a:rPr>
              <a:t> Desk</a:t>
            </a:r>
            <a:r>
              <a:rPr kumimoji="0" lang="en-GB" altLang="nb-NO" sz="2400" b="0" i="0" u="none" strike="noStrike" kern="0" cap="none" spc="0" normalizeH="0" baseline="0" noProof="0" dirty="0" smtClean="0">
                <a:ln>
                  <a:noFill/>
                </a:ln>
                <a:solidFill>
                  <a:srgbClr val="4D4D4D"/>
                </a:solidFill>
                <a:effectLst/>
                <a:uLnTx/>
                <a:uFillTx/>
                <a:latin typeface="Open Sans" charset="0"/>
                <a:sym typeface="Open Sans" charset="0"/>
              </a:rPr>
              <a:t> </a:t>
            </a:r>
            <a:r>
              <a:rPr kumimoji="0" lang="en-GB" altLang="nb-NO" sz="2400" b="0" i="0" u="none" strike="noStrike" kern="0" cap="none" spc="0" normalizeH="0" baseline="0" noProof="0" dirty="0">
                <a:ln>
                  <a:noFill/>
                </a:ln>
                <a:solidFill>
                  <a:srgbClr val="4D4D4D"/>
                </a:solidFill>
                <a:effectLst/>
                <a:uLnTx/>
                <a:uFillTx/>
                <a:latin typeface="Open Sans" charset="0"/>
                <a:sym typeface="Open Sans" charset="0"/>
              </a:rPr>
              <a:t>and more</a:t>
            </a:r>
          </a:p>
          <a:p>
            <a:pPr marL="362925" marR="0" lvl="0" indent="-362925" algn="l" defTabSz="967801" rtl="0" eaLnBrk="1" fontAlgn="base" latinLnBrk="0" hangingPunct="1">
              <a:lnSpc>
                <a:spcPct val="100000"/>
              </a:lnSpc>
              <a:spcBef>
                <a:spcPts val="600"/>
              </a:spcBef>
              <a:spcAft>
                <a:spcPts val="600"/>
              </a:spcAft>
              <a:buClr>
                <a:srgbClr val="0072BC"/>
              </a:buClr>
              <a:buSzPct val="100000"/>
              <a:buFont typeface="Wingdings" pitchFamily="2" charset="2"/>
              <a:buChar char="§"/>
              <a:tabLst/>
              <a:defRPr/>
            </a:pPr>
            <a:r>
              <a:rPr kumimoji="0" lang="en-GB" altLang="nb-NO" sz="2400" b="0" i="0" u="none" strike="noStrike" kern="0" cap="none" spc="0" normalizeH="0" baseline="0" noProof="0" dirty="0">
                <a:ln>
                  <a:noFill/>
                </a:ln>
                <a:solidFill>
                  <a:srgbClr val="4D4D4D"/>
                </a:solidFill>
                <a:effectLst/>
                <a:uLnTx/>
                <a:uFillTx/>
                <a:latin typeface="Open Sans" charset="0"/>
                <a:sym typeface="Open Sans" charset="0"/>
              </a:rPr>
              <a:t>EGU to gather experience with online activities and use these in plans for reducing the environmental impact of the General Assembly</a:t>
            </a:r>
          </a:p>
        </p:txBody>
      </p:sp>
      <p:sp>
        <p:nvSpPr>
          <p:cNvPr id="7" name="Shape 19">
            <a:extLst>
              <a:ext uri="{FF2B5EF4-FFF2-40B4-BE49-F238E27FC236}">
                <a16:creationId xmlns:a16="http://schemas.microsoft.com/office/drawing/2014/main" id="{1BBF886F-BF0B-5942-904A-6A4B82852703}"/>
              </a:ext>
            </a:extLst>
          </p:cNvPr>
          <p:cNvSpPr/>
          <p:nvPr/>
        </p:nvSpPr>
        <p:spPr>
          <a:xfrm>
            <a:off x="2786715" y="502196"/>
            <a:ext cx="8297295" cy="492443"/>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spcBef>
                <a:spcPts val="1300"/>
              </a:spcBef>
              <a:defRPr sz="2600" b="1">
                <a:solidFill>
                  <a:srgbClr val="0072BC"/>
                </a:solidFill>
                <a:latin typeface="Open Sans"/>
                <a:ea typeface="Open Sans"/>
                <a:cs typeface="Open Sans"/>
                <a:sym typeface="Open Sans"/>
              </a:defRPr>
            </a:lvl1pPr>
          </a:lstStyle>
          <a:p>
            <a:pPr marL="0" marR="0" lvl="0" indent="0" algn="l" defTabSz="914400" rtl="0" eaLnBrk="1" fontAlgn="auto" latinLnBrk="0" hangingPunct="1">
              <a:lnSpc>
                <a:spcPct val="100000"/>
              </a:lnSpc>
              <a:spcBef>
                <a:spcPts val="1300"/>
              </a:spcBef>
              <a:spcAft>
                <a:spcPts val="0"/>
              </a:spcAft>
              <a:buClrTx/>
              <a:buSzTx/>
              <a:buFontTx/>
              <a:buNone/>
              <a:tabLst/>
              <a:defRPr sz="1800" b="0">
                <a:solidFill>
                  <a:srgbClr val="000000"/>
                </a:solidFill>
              </a:defRPr>
            </a:pPr>
            <a:r>
              <a:rPr kumimoji="0" lang="en-GB" sz="2600" b="1" i="0" u="none" strike="noStrike" kern="0" cap="none" spc="0" normalizeH="0" baseline="0" noProof="0" dirty="0">
                <a:ln>
                  <a:noFill/>
                </a:ln>
                <a:solidFill>
                  <a:srgbClr val="0072BC"/>
                </a:solidFill>
                <a:effectLst/>
                <a:uLnTx/>
                <a:uFillTx/>
                <a:latin typeface="Open Sans"/>
                <a:ea typeface="Open Sans"/>
                <a:cs typeface="Open Sans"/>
                <a:sym typeface="Open Sans"/>
              </a:rPr>
              <a:t>Sharing Geoscience Online in a nutshell</a:t>
            </a:r>
          </a:p>
        </p:txBody>
      </p:sp>
    </p:spTree>
    <p:extLst>
      <p:ext uri="{BB962C8B-B14F-4D97-AF65-F5344CB8AC3E}">
        <p14:creationId xmlns:p14="http://schemas.microsoft.com/office/powerpoint/2010/main" val="27017774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9">
            <a:extLst>
              <a:ext uri="{FF2B5EF4-FFF2-40B4-BE49-F238E27FC236}">
                <a16:creationId xmlns:a16="http://schemas.microsoft.com/office/drawing/2014/main" id="{5E186FC4-C76F-F24A-A36F-0D9211432ED5}"/>
              </a:ext>
            </a:extLst>
          </p:cNvPr>
          <p:cNvSpPr/>
          <p:nvPr/>
        </p:nvSpPr>
        <p:spPr>
          <a:xfrm>
            <a:off x="2730843" y="502196"/>
            <a:ext cx="2933109" cy="492443"/>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spcBef>
                <a:spcPts val="1300"/>
              </a:spcBef>
              <a:defRPr sz="2600" b="1">
                <a:solidFill>
                  <a:srgbClr val="0072BC"/>
                </a:solidFill>
                <a:latin typeface="Open Sans"/>
                <a:ea typeface="Open Sans"/>
                <a:cs typeface="Open Sans"/>
                <a:sym typeface="Open Sans"/>
              </a:defRPr>
            </a:lvl1pPr>
          </a:lstStyle>
          <a:p>
            <a:pPr marL="0" marR="0" lvl="0" indent="0" algn="l" defTabSz="914400" rtl="0" eaLnBrk="1" fontAlgn="auto" latinLnBrk="0" hangingPunct="1">
              <a:lnSpc>
                <a:spcPct val="100000"/>
              </a:lnSpc>
              <a:spcBef>
                <a:spcPts val="1300"/>
              </a:spcBef>
              <a:spcAft>
                <a:spcPts val="0"/>
              </a:spcAft>
              <a:buClrTx/>
              <a:buSzTx/>
              <a:buFontTx/>
              <a:buNone/>
              <a:tabLst/>
              <a:defRPr sz="1800" b="0">
                <a:solidFill>
                  <a:srgbClr val="000000"/>
                </a:solidFill>
              </a:defRPr>
            </a:pPr>
            <a:r>
              <a:rPr kumimoji="0" lang="en-GB" sz="2600" b="1" i="0" u="none" strike="noStrike" kern="0" cap="none" spc="0" normalizeH="0" baseline="0" noProof="0" dirty="0">
                <a:ln>
                  <a:noFill/>
                </a:ln>
                <a:solidFill>
                  <a:srgbClr val="0072BC"/>
                </a:solidFill>
                <a:effectLst/>
                <a:uLnTx/>
                <a:uFillTx/>
                <a:latin typeface="Open Sans"/>
                <a:ea typeface="Open Sans"/>
                <a:cs typeface="Open Sans"/>
                <a:sym typeface="Open Sans"/>
              </a:rPr>
              <a:t>www.egu2020.eu</a:t>
            </a:r>
          </a:p>
        </p:txBody>
      </p:sp>
      <p:pic>
        <p:nvPicPr>
          <p:cNvPr id="3" name="Picture 2">
            <a:extLst>
              <a:ext uri="{FF2B5EF4-FFF2-40B4-BE49-F238E27FC236}">
                <a16:creationId xmlns:a16="http://schemas.microsoft.com/office/drawing/2014/main" id="{BD33DE4D-D264-0C4D-A8F8-04E40163BFA8}"/>
              </a:ext>
            </a:extLst>
          </p:cNvPr>
          <p:cNvPicPr>
            <a:picLocks noChangeAspect="1"/>
          </p:cNvPicPr>
          <p:nvPr/>
        </p:nvPicPr>
        <p:blipFill>
          <a:blip r:embed="rId3"/>
          <a:stretch>
            <a:fillRect/>
          </a:stretch>
        </p:blipFill>
        <p:spPr>
          <a:xfrm>
            <a:off x="5689140" y="116632"/>
            <a:ext cx="6357454" cy="6525344"/>
          </a:xfrm>
          <a:prstGeom prst="rect">
            <a:avLst/>
          </a:prstGeom>
        </p:spPr>
      </p:pic>
      <p:pic>
        <p:nvPicPr>
          <p:cNvPr id="4" name="Picture 3"/>
          <p:cNvPicPr>
            <a:picLocks noChangeAspect="1"/>
          </p:cNvPicPr>
          <p:nvPr/>
        </p:nvPicPr>
        <p:blipFill>
          <a:blip r:embed="rId4"/>
          <a:stretch>
            <a:fillRect/>
          </a:stretch>
        </p:blipFill>
        <p:spPr>
          <a:xfrm>
            <a:off x="1188289" y="4005064"/>
            <a:ext cx="3085107" cy="2315186"/>
          </a:xfrm>
          <a:prstGeom prst="rect">
            <a:avLst/>
          </a:prstGeom>
        </p:spPr>
      </p:pic>
    </p:spTree>
    <p:extLst>
      <p:ext uri="{BB962C8B-B14F-4D97-AF65-F5344CB8AC3E}">
        <p14:creationId xmlns:p14="http://schemas.microsoft.com/office/powerpoint/2010/main" val="28817876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4"/>
          <a:stretch>
            <a:fillRect/>
          </a:stretch>
        </p:blipFill>
        <p:spPr>
          <a:xfrm>
            <a:off x="8725138" y="3352800"/>
            <a:ext cx="3466861" cy="2600146"/>
          </a:xfrm>
          <a:prstGeom prst="rect">
            <a:avLst/>
          </a:prstGeom>
        </p:spPr>
      </p:pic>
    </p:spTree>
    <p:extLst>
      <p:ext uri="{BB962C8B-B14F-4D97-AF65-F5344CB8AC3E}">
        <p14:creationId xmlns:p14="http://schemas.microsoft.com/office/powerpoint/2010/main" val="1215925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20">
            <a:extLst>
              <a:ext uri="{FF2B5EF4-FFF2-40B4-BE49-F238E27FC236}">
                <a16:creationId xmlns:a16="http://schemas.microsoft.com/office/drawing/2014/main" id="{E82D3B8E-9C28-9F4D-B1CA-ECDE875A8AFA}"/>
              </a:ext>
            </a:extLst>
          </p:cNvPr>
          <p:cNvSpPr>
            <a:spLocks noChangeArrowheads="1"/>
          </p:cNvSpPr>
          <p:nvPr/>
        </p:nvSpPr>
        <p:spPr bwMode="auto">
          <a:xfrm>
            <a:off x="1282392" y="1461522"/>
            <a:ext cx="9644599"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45719" rIns="45719">
            <a:spAutoFit/>
          </a:bodyPr>
          <a:lstStyle>
            <a:lvl1pPr marL="342900" indent="-342900">
              <a:defRPr sz="2400">
                <a:solidFill>
                  <a:schemeClr val="tx1"/>
                </a:solidFill>
                <a:latin typeface="Arial" panose="020B0604020202020204" pitchFamily="34" charset="0"/>
                <a:ea typeface="Helvetica Neue" panose="02000503000000020004" pitchFamily="2" charset="0"/>
                <a:cs typeface="Helvetica Neue" panose="02000503000000020004" pitchFamily="2" charset="0"/>
                <a:sym typeface="Arial" panose="020B0604020202020204" pitchFamily="34" charset="0"/>
              </a:defRPr>
            </a:lvl1pPr>
            <a:lvl2pPr marL="37931725" indent="-37474525">
              <a:defRPr sz="2400">
                <a:solidFill>
                  <a:schemeClr val="tx1"/>
                </a:solidFill>
                <a:latin typeface="Arial" panose="020B0604020202020204" pitchFamily="34" charset="0"/>
                <a:ea typeface="Helvetica Neue" panose="02000503000000020004" pitchFamily="2" charset="0"/>
                <a:cs typeface="Helvetica Neue" panose="02000503000000020004" pitchFamily="2" charset="0"/>
                <a:sym typeface="Arial" panose="020B0604020202020204" pitchFamily="34" charset="0"/>
              </a:defRPr>
            </a:lvl2pPr>
            <a:lvl3pPr marL="1143000" indent="-228600">
              <a:defRPr sz="2400">
                <a:solidFill>
                  <a:schemeClr val="tx1"/>
                </a:solidFill>
                <a:latin typeface="Arial" panose="020B0604020202020204" pitchFamily="34" charset="0"/>
                <a:ea typeface="Helvetica Neue" panose="02000503000000020004" pitchFamily="2" charset="0"/>
                <a:cs typeface="Helvetica Neue" panose="02000503000000020004" pitchFamily="2" charset="0"/>
                <a:sym typeface="Arial" panose="020B0604020202020204" pitchFamily="34" charset="0"/>
              </a:defRPr>
            </a:lvl3pPr>
            <a:lvl4pPr marL="1600200" indent="-228600">
              <a:defRPr sz="2400">
                <a:solidFill>
                  <a:schemeClr val="tx1"/>
                </a:solidFill>
                <a:latin typeface="Arial" panose="020B0604020202020204" pitchFamily="34" charset="0"/>
                <a:ea typeface="Helvetica Neue" panose="02000503000000020004" pitchFamily="2" charset="0"/>
                <a:cs typeface="Helvetica Neue" panose="02000503000000020004" pitchFamily="2" charset="0"/>
                <a:sym typeface="Arial" panose="020B0604020202020204" pitchFamily="34" charset="0"/>
              </a:defRPr>
            </a:lvl4pPr>
            <a:lvl5pPr marL="2057400" indent="-228600">
              <a:defRPr sz="2400">
                <a:solidFill>
                  <a:schemeClr val="tx1"/>
                </a:solidFill>
                <a:latin typeface="Arial" panose="020B0604020202020204" pitchFamily="34" charset="0"/>
                <a:ea typeface="Helvetica Neue" panose="02000503000000020004" pitchFamily="2" charset="0"/>
                <a:cs typeface="Helvetica Neue" panose="02000503000000020004" pitchFamily="2" charset="0"/>
                <a:sym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Helvetica Neue" panose="02000503000000020004" pitchFamily="2" charset="0"/>
                <a:cs typeface="Helvetica Neue" panose="02000503000000020004" pitchFamily="2" charset="0"/>
                <a:sym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Helvetica Neue" panose="02000503000000020004" pitchFamily="2" charset="0"/>
                <a:cs typeface="Helvetica Neue" panose="02000503000000020004" pitchFamily="2" charset="0"/>
                <a:sym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Helvetica Neue" panose="02000503000000020004" pitchFamily="2" charset="0"/>
                <a:cs typeface="Helvetica Neue" panose="02000503000000020004" pitchFamily="2" charset="0"/>
                <a:sym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Helvetica Neue" panose="02000503000000020004" pitchFamily="2" charset="0"/>
                <a:cs typeface="Helvetica Neue" panose="02000503000000020004" pitchFamily="2" charset="0"/>
                <a:sym typeface="Arial" panose="020B0604020202020204" pitchFamily="34" charset="0"/>
              </a:defRPr>
            </a:lvl9pPr>
          </a:lstStyle>
          <a:p>
            <a:pPr marL="457200" marR="0" lvl="0" indent="-457200" algn="l" defTabSz="914400" rtl="0" eaLnBrk="1" fontAlgn="base" latinLnBrk="0" hangingPunct="1">
              <a:lnSpc>
                <a:spcPct val="100000"/>
              </a:lnSpc>
              <a:spcBef>
                <a:spcPts val="1800"/>
              </a:spcBef>
              <a:spcAft>
                <a:spcPts val="1200"/>
              </a:spcAft>
              <a:buClr>
                <a:srgbClr val="0072BC"/>
              </a:buClr>
              <a:buSzPct val="100000"/>
              <a:buFont typeface="Wingdings" pitchFamily="2" charset="2"/>
              <a:buChar char="§"/>
              <a:tabLst/>
              <a:defRPr/>
            </a:pPr>
            <a:r>
              <a:rPr kumimoji="0" lang="en-GB" altLang="nb-NO" sz="2400" b="0" i="0" u="none" strike="noStrike" kern="1200" cap="none" spc="0" normalizeH="0" baseline="0" noProof="0" dirty="0">
                <a:ln>
                  <a:noFill/>
                </a:ln>
                <a:solidFill>
                  <a:srgbClr val="4D4D4D"/>
                </a:solidFill>
                <a:effectLst/>
                <a:uLnTx/>
                <a:uFillTx/>
                <a:latin typeface="Open Sans" charset="0"/>
                <a:sym typeface="Open Sans" charset="0"/>
              </a:rPr>
              <a:t>Participation in EGU2020: Sharing Geoscience Online implies agreement to EGU's Code of Conduct, </a:t>
            </a:r>
            <a:r>
              <a:rPr kumimoji="0" lang="en-GB" altLang="nb-NO" sz="2400" b="0" i="0" u="none" strike="noStrike" kern="1200" cap="none" spc="0" normalizeH="0" baseline="0" noProof="0" dirty="0">
                <a:ln>
                  <a:noFill/>
                </a:ln>
                <a:solidFill>
                  <a:srgbClr val="4D4D4D"/>
                </a:solidFill>
                <a:effectLst/>
                <a:uLnTx/>
                <a:uFillTx/>
                <a:latin typeface="Open Sans" charset="0"/>
                <a:sym typeface="Open Sans" charset="0"/>
                <a:hlinkClick r:id="rId3"/>
              </a:rPr>
              <a:t>https://www.egu.eu/about/code-of-conduct/</a:t>
            </a:r>
            <a:endParaRPr kumimoji="0" lang="en-GB" altLang="nb-NO" sz="2400" b="0" i="0" u="none" strike="noStrike" kern="1200" cap="none" spc="0" normalizeH="0" baseline="0" noProof="0" dirty="0">
              <a:ln>
                <a:noFill/>
              </a:ln>
              <a:solidFill>
                <a:srgbClr val="4D4D4D"/>
              </a:solidFill>
              <a:effectLst/>
              <a:uLnTx/>
              <a:uFillTx/>
              <a:latin typeface="Open Sans" charset="0"/>
              <a:sym typeface="Open Sans" charset="0"/>
            </a:endParaRPr>
          </a:p>
          <a:p>
            <a:pPr marL="457200" marR="0" lvl="0" indent="-457200" algn="l" defTabSz="914400" rtl="0" eaLnBrk="1" fontAlgn="base" latinLnBrk="0" hangingPunct="1">
              <a:lnSpc>
                <a:spcPct val="100000"/>
              </a:lnSpc>
              <a:spcBef>
                <a:spcPts val="1800"/>
              </a:spcBef>
              <a:spcAft>
                <a:spcPts val="1200"/>
              </a:spcAft>
              <a:buClr>
                <a:srgbClr val="0072BC"/>
              </a:buClr>
              <a:buSzPct val="100000"/>
              <a:buFont typeface="Wingdings" pitchFamily="2" charset="2"/>
              <a:buChar char="§"/>
              <a:tabLst/>
              <a:defRPr/>
            </a:pPr>
            <a:r>
              <a:rPr kumimoji="0" lang="en-GB" sz="2400" b="0" i="0" u="none" strike="noStrike" kern="1200" cap="none" spc="0" normalizeH="0" baseline="0" noProof="0" dirty="0">
                <a:ln>
                  <a:noFill/>
                </a:ln>
                <a:solidFill>
                  <a:srgbClr val="4D4D4D"/>
                </a:solidFill>
                <a:effectLst/>
                <a:uLnTx/>
                <a:uFillTx/>
                <a:latin typeface="Open Sans" charset="0"/>
                <a:sym typeface="Open Sans" charset="0"/>
              </a:rPr>
              <a:t>The Code of Conduct is flagged when uploading materials, when commenting, when entering the chat</a:t>
            </a:r>
            <a:endParaRPr kumimoji="0" lang="en-GB" sz="2400" b="0" i="0" u="none" strike="noStrike" kern="1200" cap="none" spc="0" normalizeH="0" baseline="0" noProof="0" dirty="0">
              <a:ln>
                <a:noFill/>
              </a:ln>
              <a:solidFill>
                <a:srgbClr val="000000"/>
              </a:solidFill>
              <a:effectLst/>
              <a:uLnTx/>
              <a:uFillTx/>
              <a:latin typeface="Arial" panose="020B0604020202020204" pitchFamily="34" charset="0"/>
              <a:sym typeface="Arial" panose="020B0604020202020204" pitchFamily="34" charset="0"/>
            </a:endParaRPr>
          </a:p>
          <a:p>
            <a:pPr marL="457200" marR="0" lvl="0" indent="-457200" algn="l" defTabSz="914400" rtl="0" eaLnBrk="1" fontAlgn="base" latinLnBrk="0" hangingPunct="1">
              <a:lnSpc>
                <a:spcPct val="100000"/>
              </a:lnSpc>
              <a:spcBef>
                <a:spcPts val="1800"/>
              </a:spcBef>
              <a:spcAft>
                <a:spcPts val="1200"/>
              </a:spcAft>
              <a:buClr>
                <a:srgbClr val="0072BC"/>
              </a:buClr>
              <a:buSzPct val="100000"/>
              <a:buFont typeface="Wingdings" pitchFamily="2" charset="2"/>
              <a:buChar char="§"/>
              <a:tabLst/>
              <a:defRPr/>
            </a:pPr>
            <a:r>
              <a:rPr kumimoji="0" lang="en-GB" altLang="nb-NO" sz="2400" b="0" i="0" u="none" strike="noStrike" kern="1200" cap="none" spc="0" normalizeH="0" baseline="0" noProof="0" dirty="0">
                <a:ln>
                  <a:noFill/>
                </a:ln>
                <a:solidFill>
                  <a:srgbClr val="4D4D4D"/>
                </a:solidFill>
                <a:effectLst/>
                <a:uLnTx/>
                <a:uFillTx/>
                <a:latin typeface="Open Sans" charset="0"/>
                <a:sym typeface="Open Sans" charset="0"/>
              </a:rPr>
              <a:t>Violations or concerns to be reported to </a:t>
            </a:r>
            <a:r>
              <a:rPr kumimoji="0" lang="en-GB" altLang="nb-NO" sz="2400" b="1" i="0" u="sng" strike="noStrike" kern="1200" cap="none" spc="0" normalizeH="0" baseline="0" noProof="0" dirty="0" err="1">
                <a:ln>
                  <a:noFill/>
                </a:ln>
                <a:solidFill>
                  <a:srgbClr val="4D4D4D"/>
                </a:solidFill>
                <a:effectLst/>
                <a:uLnTx/>
                <a:uFillTx/>
                <a:latin typeface="Open Sans" charset="0"/>
                <a:sym typeface="Open Sans" charset="0"/>
              </a:rPr>
              <a:t>conduct@egu.eu</a:t>
            </a:r>
            <a:endParaRPr kumimoji="0" lang="en-GB" altLang="nb-NO" sz="2400" b="1" i="0" u="sng" strike="noStrike" kern="1200" cap="none" spc="0" normalizeH="0" baseline="0" noProof="0" dirty="0">
              <a:ln>
                <a:noFill/>
              </a:ln>
              <a:solidFill>
                <a:srgbClr val="4D4D4D"/>
              </a:solidFill>
              <a:effectLst/>
              <a:uLnTx/>
              <a:uFillTx/>
              <a:latin typeface="Open Sans" charset="0"/>
              <a:sym typeface="Open Sans" charset="0"/>
            </a:endParaRPr>
          </a:p>
        </p:txBody>
      </p:sp>
      <p:sp>
        <p:nvSpPr>
          <p:cNvPr id="8" name="Shape 19">
            <a:extLst>
              <a:ext uri="{FF2B5EF4-FFF2-40B4-BE49-F238E27FC236}">
                <a16:creationId xmlns:a16="http://schemas.microsoft.com/office/drawing/2014/main" id="{C4B51318-8631-544E-B54B-F775F0F69FF4}"/>
              </a:ext>
            </a:extLst>
          </p:cNvPr>
          <p:cNvSpPr/>
          <p:nvPr/>
        </p:nvSpPr>
        <p:spPr>
          <a:xfrm>
            <a:off x="2786716" y="502196"/>
            <a:ext cx="7076812" cy="492443"/>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spcBef>
                <a:spcPts val="1300"/>
              </a:spcBef>
              <a:defRPr sz="2600" b="1">
                <a:solidFill>
                  <a:srgbClr val="0072BC"/>
                </a:solidFill>
                <a:latin typeface="Open Sans"/>
                <a:ea typeface="Open Sans"/>
                <a:cs typeface="Open Sans"/>
                <a:sym typeface="Open Sans"/>
              </a:defRPr>
            </a:lvl1pPr>
          </a:lstStyle>
          <a:p>
            <a:pPr marL="0" marR="0" lvl="0" indent="0" algn="l" defTabSz="914400" rtl="0" eaLnBrk="1" fontAlgn="auto" latinLnBrk="0" hangingPunct="1">
              <a:lnSpc>
                <a:spcPct val="100000"/>
              </a:lnSpc>
              <a:spcBef>
                <a:spcPts val="1300"/>
              </a:spcBef>
              <a:spcAft>
                <a:spcPts val="0"/>
              </a:spcAft>
              <a:buClrTx/>
              <a:buSzTx/>
              <a:buFontTx/>
              <a:buNone/>
              <a:tabLst/>
              <a:defRPr sz="1800" b="0">
                <a:solidFill>
                  <a:srgbClr val="000000"/>
                </a:solidFill>
              </a:defRPr>
            </a:pPr>
            <a:r>
              <a:rPr kumimoji="0" lang="en-GB" sz="2600" b="1" i="0" u="none" strike="noStrike" kern="0" cap="none" spc="0" normalizeH="0" baseline="0" noProof="0" dirty="0">
                <a:ln>
                  <a:noFill/>
                </a:ln>
                <a:solidFill>
                  <a:srgbClr val="0072BC"/>
                </a:solidFill>
                <a:effectLst/>
                <a:uLnTx/>
                <a:uFillTx/>
                <a:latin typeface="Open Sans"/>
                <a:ea typeface="Open Sans"/>
                <a:cs typeface="Open Sans"/>
                <a:sym typeface="Open Sans"/>
              </a:rPr>
              <a:t>Code of Conduct</a:t>
            </a:r>
          </a:p>
        </p:txBody>
      </p:sp>
    </p:spTree>
    <p:extLst>
      <p:ext uri="{BB962C8B-B14F-4D97-AF65-F5344CB8AC3E}">
        <p14:creationId xmlns:p14="http://schemas.microsoft.com/office/powerpoint/2010/main" val="9938541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367808" y="159256"/>
            <a:ext cx="6912768" cy="928163"/>
          </a:xfrm>
        </p:spPr>
        <p:txBody>
          <a:bodyPr/>
          <a:lstStyle/>
          <a:p>
            <a:pPr algn="r"/>
            <a:r>
              <a:rPr lang="en-GB" sz="2800" b="1" dirty="0">
                <a:latin typeface="Open Sans" panose="020B0606030504020204"/>
              </a:rPr>
              <a:t>Contributions in ESSI (2010 – </a:t>
            </a:r>
            <a:r>
              <a:rPr lang="en-GB" sz="2800" b="1" dirty="0" smtClean="0">
                <a:latin typeface="Open Sans" panose="020B0606030504020204"/>
              </a:rPr>
              <a:t>2020)</a:t>
            </a:r>
            <a:endParaRPr lang="ca-ES" sz="2800" b="1" dirty="0">
              <a:latin typeface="Open Sans" panose="020B0606030504020204"/>
            </a:endParaRPr>
          </a:p>
        </p:txBody>
      </p:sp>
      <p:pic>
        <p:nvPicPr>
          <p:cNvPr id="4" name="Picture 3"/>
          <p:cNvPicPr>
            <a:picLocks noChangeAspect="1"/>
          </p:cNvPicPr>
          <p:nvPr/>
        </p:nvPicPr>
        <p:blipFill>
          <a:blip r:embed="rId3"/>
          <a:stretch>
            <a:fillRect/>
          </a:stretch>
        </p:blipFill>
        <p:spPr>
          <a:xfrm>
            <a:off x="191344" y="1497232"/>
            <a:ext cx="8584247" cy="5159680"/>
          </a:xfrm>
          <a:prstGeom prst="rect">
            <a:avLst/>
          </a:prstGeom>
        </p:spPr>
      </p:pic>
      <p:grpSp>
        <p:nvGrpSpPr>
          <p:cNvPr id="6" name="Group 5"/>
          <p:cNvGrpSpPr/>
          <p:nvPr/>
        </p:nvGrpSpPr>
        <p:grpSpPr>
          <a:xfrm>
            <a:off x="9048328" y="2924944"/>
            <a:ext cx="2912014" cy="1368152"/>
            <a:chOff x="9192344" y="1988840"/>
            <a:chExt cx="2912014" cy="1368152"/>
          </a:xfrm>
        </p:grpSpPr>
        <p:sp>
          <p:nvSpPr>
            <p:cNvPr id="3" name="Rectangle 2"/>
            <p:cNvSpPr/>
            <p:nvPr/>
          </p:nvSpPr>
          <p:spPr>
            <a:xfrm>
              <a:off x="9192344" y="1988840"/>
              <a:ext cx="2912014" cy="1368152"/>
            </a:xfrm>
            <a:prstGeom prst="rect">
              <a:avLst/>
            </a:prstGeom>
            <a:solidFill>
              <a:srgbClr val="0070C0"/>
            </a:solidFill>
            <a:ln w="25400" cap="flat">
              <a:solidFill>
                <a:srgbClr val="BBE0E3"/>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Arial"/>
                <a:ea typeface="Arial"/>
                <a:cs typeface="Arial"/>
                <a:sym typeface="Arial"/>
              </a:endParaRPr>
            </a:p>
          </p:txBody>
        </p:sp>
        <p:sp>
          <p:nvSpPr>
            <p:cNvPr id="5" name="TextBox 4"/>
            <p:cNvSpPr txBox="1"/>
            <p:nvPr/>
          </p:nvSpPr>
          <p:spPr>
            <a:xfrm>
              <a:off x="9332607" y="2016533"/>
              <a:ext cx="2631488" cy="126188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1200"/>
                </a:spcBef>
                <a:spcAft>
                  <a:spcPts val="1200"/>
                </a:spcAft>
                <a:buClrTx/>
                <a:buSzTx/>
                <a:buFontTx/>
                <a:buNone/>
                <a:tabLst/>
              </a:pPr>
              <a:r>
                <a:rPr lang="en-GB" b="1" dirty="0" smtClean="0">
                  <a:solidFill>
                    <a:schemeClr val="bg1"/>
                  </a:solidFill>
                </a:rPr>
                <a:t>EGU Abstracts: </a:t>
              </a:r>
              <a:r>
                <a:rPr lang="en-GB" dirty="0" smtClean="0">
                  <a:solidFill>
                    <a:schemeClr val="bg1"/>
                  </a:solidFill>
                </a:rPr>
                <a:t>18,052 </a:t>
              </a:r>
            </a:p>
            <a:p>
              <a:pPr marL="0" marR="0" indent="0" algn="l" defTabSz="914400" rtl="0" fontAlgn="auto" latinLnBrk="1" hangingPunct="0">
                <a:lnSpc>
                  <a:spcPct val="100000"/>
                </a:lnSpc>
                <a:spcBef>
                  <a:spcPts val="1200"/>
                </a:spcBef>
                <a:spcAft>
                  <a:spcPts val="1200"/>
                </a:spcAft>
                <a:buClrTx/>
                <a:buSzTx/>
                <a:buFontTx/>
                <a:buNone/>
                <a:tabLst/>
              </a:pPr>
              <a:r>
                <a:rPr lang="en-GB" b="1" dirty="0" smtClean="0">
                  <a:solidFill>
                    <a:schemeClr val="bg1"/>
                  </a:solidFill>
                </a:rPr>
                <a:t>ESSI abstracts: </a:t>
              </a:r>
              <a:r>
                <a:rPr lang="en-GB" dirty="0" smtClean="0">
                  <a:solidFill>
                    <a:schemeClr val="bg1"/>
                  </a:solidFill>
                </a:rPr>
                <a:t>724</a:t>
              </a:r>
              <a:endParaRPr kumimoji="0" lang="en-GB" b="0" i="0" u="none" strike="noStrike" cap="none" spc="0" normalizeH="0" baseline="0" dirty="0">
                <a:ln>
                  <a:noFill/>
                </a:ln>
                <a:solidFill>
                  <a:srgbClr val="000000"/>
                </a:solidFill>
                <a:effectLst/>
                <a:uFillTx/>
                <a:sym typeface="Arial"/>
              </a:endParaRP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Default">
  <a:themeElements>
    <a:clrScheme name="Custom 10">
      <a:dk1>
        <a:srgbClr val="000000"/>
      </a:dk1>
      <a:lt1>
        <a:srgbClr val="FFFFFF"/>
      </a:lt1>
      <a:dk2>
        <a:srgbClr val="A7A7A7"/>
      </a:dk2>
      <a:lt2>
        <a:srgbClr val="535353"/>
      </a:lt2>
      <a:accent1>
        <a:srgbClr val="BBE0E3"/>
      </a:accent1>
      <a:accent2>
        <a:srgbClr val="333399"/>
      </a:accent2>
      <a:accent3>
        <a:srgbClr val="8F8F8F"/>
      </a:accent3>
      <a:accent4>
        <a:srgbClr val="707070"/>
      </a:accent4>
      <a:accent5>
        <a:srgbClr val="D8ECED"/>
      </a:accent5>
      <a:accent6>
        <a:srgbClr val="2E2E8B"/>
      </a:accent6>
      <a:hlink>
        <a:srgbClr val="0072BC"/>
      </a:hlink>
      <a:folHlink>
        <a:srgbClr val="FFDE00"/>
      </a:folHlink>
    </a:clrScheme>
    <a:fontScheme name="Default">
      <a:majorFont>
        <a:latin typeface="Helvetica"/>
        <a:ea typeface="Helvetica"/>
        <a:cs typeface="Helvetica"/>
      </a:majorFont>
      <a:minorFont>
        <a:latin typeface="Helvetica Neue"/>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BBE0E3"/>
          </a:solidFill>
          <a:prstDash val="solid"/>
          <a:bevel/>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BBE0E3"/>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3_Default">
  <a:themeElements>
    <a:clrScheme name="Custom 11">
      <a:dk1>
        <a:srgbClr val="000000"/>
      </a:dk1>
      <a:lt1>
        <a:srgbClr val="FFFFFF"/>
      </a:lt1>
      <a:dk2>
        <a:srgbClr val="A7A7A7"/>
      </a:dk2>
      <a:lt2>
        <a:srgbClr val="535353"/>
      </a:lt2>
      <a:accent1>
        <a:srgbClr val="BBE0E3"/>
      </a:accent1>
      <a:accent2>
        <a:srgbClr val="333399"/>
      </a:accent2>
      <a:accent3>
        <a:srgbClr val="8F8F8F"/>
      </a:accent3>
      <a:accent4>
        <a:srgbClr val="707070"/>
      </a:accent4>
      <a:accent5>
        <a:srgbClr val="D8ECED"/>
      </a:accent5>
      <a:accent6>
        <a:srgbClr val="2E2E8B"/>
      </a:accent6>
      <a:hlink>
        <a:srgbClr val="0072BC"/>
      </a:hlink>
      <a:folHlink>
        <a:srgbClr val="FFDE00"/>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BBE0E3"/>
          </a:solidFill>
          <a:prstDash val="solid"/>
          <a:bevel/>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BBE0E3"/>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2_Default">
  <a:themeElements>
    <a:clrScheme name="Custom 4">
      <a:dk1>
        <a:srgbClr val="000000"/>
      </a:dk1>
      <a:lt1>
        <a:srgbClr val="FFFFFF"/>
      </a:lt1>
      <a:dk2>
        <a:srgbClr val="A7A7A7"/>
      </a:dk2>
      <a:lt2>
        <a:srgbClr val="535353"/>
      </a:lt2>
      <a:accent1>
        <a:srgbClr val="BBE0E3"/>
      </a:accent1>
      <a:accent2>
        <a:srgbClr val="333399"/>
      </a:accent2>
      <a:accent3>
        <a:srgbClr val="8F8F8F"/>
      </a:accent3>
      <a:accent4>
        <a:srgbClr val="707070"/>
      </a:accent4>
      <a:accent5>
        <a:srgbClr val="D8ECED"/>
      </a:accent5>
      <a:accent6>
        <a:srgbClr val="2E2E8B"/>
      </a:accent6>
      <a:hlink>
        <a:srgbClr val="0072BC"/>
      </a:hlink>
      <a:folHlink>
        <a:srgbClr val="0072BC"/>
      </a:folHlink>
    </a:clrScheme>
    <a:fontScheme name="Default">
      <a:majorFont>
        <a:latin typeface="Helvetica"/>
        <a:ea typeface="Helvetica"/>
        <a:cs typeface="Helvetica"/>
      </a:majorFont>
      <a:minorFont>
        <a:latin typeface="Helvetica Neue"/>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Default">
  <a:themeElements>
    <a:clrScheme name="Default">
      <a:dk1>
        <a:srgbClr val="000000"/>
      </a:dk1>
      <a:lt1>
        <a:srgbClr val="FFFFFF"/>
      </a:lt1>
      <a:dk2>
        <a:srgbClr val="A7A7A7"/>
      </a:dk2>
      <a:lt2>
        <a:srgbClr val="535353"/>
      </a:lt2>
      <a:accent1>
        <a:srgbClr val="BBE0E3"/>
      </a:accent1>
      <a:accent2>
        <a:srgbClr val="333399"/>
      </a:accent2>
      <a:accent3>
        <a:srgbClr val="8F8F8F"/>
      </a:accent3>
      <a:accent4>
        <a:srgbClr val="707070"/>
      </a:accent4>
      <a:accent5>
        <a:srgbClr val="D8ECED"/>
      </a:accent5>
      <a:accent6>
        <a:srgbClr val="2E2E8B"/>
      </a:accent6>
      <a:hlink>
        <a:srgbClr val="0000FF"/>
      </a:hlink>
      <a:folHlink>
        <a:srgbClr val="FF00FF"/>
      </a:folHlink>
    </a:clrScheme>
    <a:fontScheme name="Default">
      <a:majorFont>
        <a:latin typeface="Helvetica"/>
        <a:ea typeface="Helvetica"/>
        <a:cs typeface="Helvetica"/>
      </a:majorFont>
      <a:minorFont>
        <a:latin typeface="Helvetica Neue"/>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BBE0E3"/>
          </a:solidFill>
          <a:prstDash val="solid"/>
          <a:bevel/>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BBE0E3"/>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Ion</Template>
  <TotalTime>19487</TotalTime>
  <Words>2913</Words>
  <Application>Microsoft Office PowerPoint</Application>
  <PresentationFormat>Widescreen</PresentationFormat>
  <Paragraphs>317</Paragraphs>
  <Slides>31</Slides>
  <Notes>29</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31</vt:i4>
      </vt:variant>
    </vt:vector>
  </HeadingPairs>
  <TitlesOfParts>
    <vt:vector size="42" baseType="lpstr">
      <vt:lpstr>Arial</vt:lpstr>
      <vt:lpstr>Calibri</vt:lpstr>
      <vt:lpstr>Calibri Light</vt:lpstr>
      <vt:lpstr>Harlow Solid Italic</vt:lpstr>
      <vt:lpstr>Helvetica</vt:lpstr>
      <vt:lpstr>Helvetica Neue</vt:lpstr>
      <vt:lpstr>Open Sans</vt:lpstr>
      <vt:lpstr>Wingdings</vt:lpstr>
      <vt:lpstr>Default</vt:lpstr>
      <vt:lpstr>3_Default</vt:lpstr>
      <vt:lpstr>2_Default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Contributions in ESSI (2010 – 2020)</vt:lpstr>
      <vt:lpstr>ESSI programme in numbers  </vt:lpstr>
      <vt:lpstr>ESSI Division Structure:  Subprograms</vt:lpstr>
      <vt:lpstr>ESSI Division Structure:  Subprograms</vt:lpstr>
      <vt:lpstr>PowerPoint Presentation</vt:lpstr>
      <vt:lpstr>PowerPoint Presentation</vt:lpstr>
      <vt:lpstr>ESSI Division President: next election</vt:lpstr>
      <vt:lpstr>ESSI Division Structure:  Science Officers</vt:lpstr>
      <vt:lpstr>ESSI Early Career Scientist (ECS) Representative</vt:lpstr>
      <vt:lpstr>Federico Amato</vt:lpstr>
      <vt:lpstr>Federico Amato</vt:lpstr>
      <vt:lpstr>ECS participation in the ESSI Division </vt:lpstr>
      <vt:lpstr>ESSI Awards: Ian McHarg Medal</vt:lpstr>
      <vt:lpstr>ESSI Awards: Our medallists</vt:lpstr>
      <vt:lpstr>Ian McHarg Medal committee</vt:lpstr>
      <vt:lpstr>Ian McHarg Medal committee</vt:lpstr>
      <vt:lpstr>Proposed change: McHarg – Lovelace Medal</vt:lpstr>
      <vt:lpstr>ESSI Awards: Outstanding Student  Poster and PICO (OSPP) </vt:lpstr>
      <vt:lpstr>OSPP - Outstanding Student  Poster and PICO Award</vt:lpstr>
      <vt:lpstr>OECS</vt:lpstr>
      <vt:lpstr>@EGU_ESSI</vt:lpstr>
      <vt:lpstr>ESSI web pages and blog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Glaves, Helen M.</dc:creator>
  <cp:lastModifiedBy>Glaves, Helen M.</cp:lastModifiedBy>
  <cp:revision>451</cp:revision>
  <dcterms:modified xsi:type="dcterms:W3CDTF">2020-05-07T07:12:14Z</dcterms:modified>
</cp:coreProperties>
</file>