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1" r:id="rId3"/>
    <p:sldMasterId id="2147483718" r:id="rId4"/>
    <p:sldMasterId id="2147483730" r:id="rId5"/>
  </p:sldMasterIdLst>
  <p:notesMasterIdLst>
    <p:notesMasterId r:id="rId26"/>
  </p:notesMasterIdLst>
  <p:handoutMasterIdLst>
    <p:handoutMasterId r:id="rId27"/>
  </p:handoutMasterIdLst>
  <p:sldIdLst>
    <p:sldId id="398" r:id="rId6"/>
    <p:sldId id="381" r:id="rId7"/>
    <p:sldId id="382" r:id="rId8"/>
    <p:sldId id="383" r:id="rId9"/>
    <p:sldId id="384" r:id="rId10"/>
    <p:sldId id="373" r:id="rId11"/>
    <p:sldId id="372" r:id="rId12"/>
    <p:sldId id="371" r:id="rId13"/>
    <p:sldId id="385" r:id="rId14"/>
    <p:sldId id="374" r:id="rId15"/>
    <p:sldId id="375" r:id="rId16"/>
    <p:sldId id="380" r:id="rId17"/>
    <p:sldId id="395" r:id="rId18"/>
    <p:sldId id="390" r:id="rId19"/>
    <p:sldId id="389" r:id="rId20"/>
    <p:sldId id="388" r:id="rId21"/>
    <p:sldId id="394" r:id="rId22"/>
    <p:sldId id="393" r:id="rId23"/>
    <p:sldId id="392" r:id="rId24"/>
    <p:sldId id="3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0072BC"/>
    <a:srgbClr val="ED7D31"/>
    <a:srgbClr val="FFC000"/>
    <a:srgbClr val="009900"/>
    <a:srgbClr val="33CC33"/>
    <a:srgbClr val="008000"/>
    <a:srgbClr val="006600"/>
    <a:srgbClr val="89BDE1"/>
    <a:srgbClr val="455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88060" autoAdjust="0"/>
  </p:normalViewPr>
  <p:slideViewPr>
    <p:cSldViewPr snapToGrid="0">
      <p:cViewPr varScale="1">
        <p:scale>
          <a:sx n="76" d="100"/>
          <a:sy n="76" d="100"/>
        </p:scale>
        <p:origin x="974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0E02C27-FFAA-F84B-0951-DDDA12D4D1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573364F-18A7-0614-5CC6-A2ABE28F94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338A3-C602-A845-ACC2-2F7FD88363DF}" type="datetimeFigureOut">
              <a:rPr lang="it-IT" smtClean="0"/>
              <a:t>16/04/2024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6DEF10-D000-D417-8107-BDDEF9FE54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A71DAC-55F8-0D70-FBCF-2CC756CACD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EA9DF-2532-774B-97A5-091654D476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90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652E6-6178-4F9E-9E31-A7E6A77C291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155EE-DE82-4A07-9D02-A349BF4DDB7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94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73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42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00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0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8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10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94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4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4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5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72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73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1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53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155EE-DE82-4A07-9D02-A349BF4DDB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7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9" descr="logo_quadrato_NoCaption.jpg"/>
          <p:cNvPicPr preferRelativeResize="0"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56" y="229829"/>
            <a:ext cx="1017534" cy="80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0" descr="Logo CNR-2010-ENG-high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69" y="1001758"/>
            <a:ext cx="1776529" cy="26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edia at the EGU General Assembly - EGU General Assembly 2023 Press Centre">
            <a:extLst>
              <a:ext uri="{FF2B5EF4-FFF2-40B4-BE49-F238E27FC236}">
                <a16:creationId xmlns:a16="http://schemas.microsoft.com/office/drawing/2014/main" id="{74309954-B740-62E9-CD6A-F7E70B3A4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102" y="5104729"/>
            <a:ext cx="2873796" cy="11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7"/>
          <p:cNvSpPr/>
          <p:nvPr userDrawn="1"/>
        </p:nvSpPr>
        <p:spPr>
          <a:xfrm>
            <a:off x="-213" y="3181608"/>
            <a:ext cx="1219221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Marianna Franzese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Claudio De Luca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Augusto Aubry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Manuela Bonano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Francesco Casu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algn="ctr"/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Michele Manunta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Giovanni Onorato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ES_tradnl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Yenni Lorena Belen Roa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ES_tradnl" sz="1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Pasquale Striano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algn="ctr"/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Antonio</a:t>
            </a:r>
            <a:r>
              <a:rPr lang="es-ES_tradnl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Maio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S_tradnl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Riccardo Lanari</a:t>
            </a:r>
            <a:r>
              <a:rPr lang="es-ES_tradnl" sz="18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ES_tradnl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2000" dirty="0"/>
          </a:p>
        </p:txBody>
      </p:sp>
      <p:sp>
        <p:nvSpPr>
          <p:cNvPr id="11" name="Rectángulo 9"/>
          <p:cNvSpPr/>
          <p:nvPr userDrawn="1"/>
        </p:nvSpPr>
        <p:spPr>
          <a:xfrm>
            <a:off x="0" y="4201120"/>
            <a:ext cx="12191999" cy="98488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i="1" dirty="0" smtClean="0">
                <a:latin typeface="+mn-lt"/>
              </a:rPr>
              <a:t>(1) Institute </a:t>
            </a:r>
            <a:r>
              <a:rPr lang="en-US" sz="1600" i="1" dirty="0">
                <a:latin typeface="+mn-lt"/>
              </a:rPr>
              <a:t>for Electromagnetic Sensing of </a:t>
            </a:r>
            <a:r>
              <a:rPr lang="en-US" sz="1600" i="1" dirty="0" smtClean="0">
                <a:latin typeface="+mn-lt"/>
              </a:rPr>
              <a:t>the</a:t>
            </a:r>
            <a:r>
              <a:rPr lang="en-US" sz="1600" i="1" baseline="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Environment </a:t>
            </a:r>
            <a:r>
              <a:rPr lang="en-US" sz="1600" i="1" dirty="0">
                <a:latin typeface="+mn-lt"/>
              </a:rPr>
              <a:t>(IREA) </a:t>
            </a:r>
            <a:r>
              <a:rPr lang="en-US" sz="1600" i="1" dirty="0" smtClean="0">
                <a:latin typeface="+mn-lt"/>
              </a:rPr>
              <a:t>-</a:t>
            </a:r>
            <a:r>
              <a:rPr lang="en-US" sz="1600" i="1" baseline="0" dirty="0" smtClean="0">
                <a:latin typeface="+mn-lt"/>
              </a:rPr>
              <a:t> </a:t>
            </a:r>
            <a:r>
              <a:rPr lang="en-US" sz="1600" i="1" dirty="0" smtClean="0">
                <a:latin typeface="+mn-lt"/>
              </a:rPr>
              <a:t>National </a:t>
            </a:r>
            <a:r>
              <a:rPr lang="en-US" sz="1600" i="1" dirty="0">
                <a:latin typeface="+mn-lt"/>
              </a:rPr>
              <a:t>Research Council (CNR), Naples – Milan, </a:t>
            </a:r>
            <a:r>
              <a:rPr lang="en-US" sz="1600" i="1" dirty="0" smtClean="0">
                <a:latin typeface="+mn-lt"/>
              </a:rPr>
              <a:t>Italy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 University of Naples Federico II, Department of Electrical Engineering and Information Technology (DIETI), Naples, Italy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6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4413738" y="6221309"/>
            <a:ext cx="4791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Vienna, Austria &amp; Online |</a:t>
            </a:r>
            <a:r>
              <a:rPr lang="it-IT" sz="1400" b="1" baseline="0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14-19 April 2024</a:t>
            </a:r>
            <a:endParaRPr lang="it-IT" sz="14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utoShape 2" descr="File:Federico II University Logo.svg - Wikipedi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File:Federico II University Logo.svg - Wikipedia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745184" y="261126"/>
            <a:ext cx="2494196" cy="8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3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 noProof="0"/>
              <a:t>Haga clic en el icono para agregar una imagen en línea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35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244353" y="188913"/>
            <a:ext cx="11703303" cy="5988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09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4733" y="647700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ahoma" charset="0"/>
              </a:defRPr>
            </a:lvl1pPr>
          </a:lstStyle>
          <a:p>
            <a:fld id="{7E4A8F08-C5C7-417D-B18C-9C1ED23E457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600" y="6426205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69367" y="643890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ahoma" charset="0"/>
              </a:defRPr>
            </a:lvl1pPr>
          </a:lstStyle>
          <a:p>
            <a:fld id="{B43411BE-EDBA-403C-B5A6-DCA22DB4957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0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E4A8F08-C5C7-417D-B18C-9C1ED23E457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B43411BE-EDBA-403C-B5A6-DCA22DB49575}" type="slidenum">
              <a:rPr lang="en-US" smtClean="0"/>
              <a:t>‹N›</a:t>
            </a:fld>
            <a:endParaRPr lang="en-US"/>
          </a:p>
        </p:txBody>
      </p:sp>
      <p:sp>
        <p:nvSpPr>
          <p:cNvPr id="6" name="Rectangle 16"/>
          <p:cNvSpPr/>
          <p:nvPr/>
        </p:nvSpPr>
        <p:spPr>
          <a:xfrm>
            <a:off x="2084" y="132606"/>
            <a:ext cx="12192000" cy="4880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noProof="1">
              <a:solidFill>
                <a:prstClr val="white"/>
              </a:solidFill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2084" y="6339814"/>
            <a:ext cx="12192000" cy="54557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Convegno IREA</a:t>
            </a:r>
          </a:p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Napoli – 26 e 27 gennaio 2017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335363" y="6366118"/>
            <a:ext cx="744828" cy="504000"/>
          </a:xfrm>
          <a:prstGeom prst="rect">
            <a:avLst/>
          </a:prstGeom>
        </p:spPr>
      </p:pic>
      <p:sp>
        <p:nvSpPr>
          <p:cNvPr id="9" name="Rectangle 16"/>
          <p:cNvSpPr/>
          <p:nvPr/>
        </p:nvSpPr>
        <p:spPr>
          <a:xfrm>
            <a:off x="2084" y="132606"/>
            <a:ext cx="12192000" cy="4880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noProof="1">
              <a:solidFill>
                <a:prstClr val="white"/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2084" y="6339814"/>
            <a:ext cx="12192000" cy="54557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Convegno IREA</a:t>
            </a:r>
          </a:p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Napoli – 26 e 27 gennaio 2017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335363" y="6366118"/>
            <a:ext cx="74482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5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339851"/>
            <a:ext cx="12192000" cy="89255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it-IT" sz="2600" b="1" dirty="0">
                <a:solidFill>
                  <a:srgbClr val="1F497D"/>
                </a:solidFill>
                <a:latin typeface="Arial"/>
                <a:ea typeface="Lucida Grande"/>
                <a:cs typeface="Arial"/>
              </a:rPr>
              <a:t>FROM ERS-1 TO SENTINEL-1: A BIG DATA CHALLENGE FOR 25 YEARS OF </a:t>
            </a:r>
            <a:r>
              <a:rPr lang="it-IT" sz="2600" b="1" dirty="0" err="1">
                <a:solidFill>
                  <a:srgbClr val="1F497D"/>
                </a:solidFill>
                <a:latin typeface="Arial"/>
                <a:ea typeface="Lucida Grande"/>
                <a:cs typeface="Arial"/>
              </a:rPr>
              <a:t>DInSAR</a:t>
            </a:r>
            <a:r>
              <a:rPr lang="it-IT" sz="2600" b="1" dirty="0">
                <a:solidFill>
                  <a:srgbClr val="1F497D"/>
                </a:solidFill>
                <a:latin typeface="Arial"/>
                <a:ea typeface="Lucida Grande"/>
                <a:cs typeface="Arial"/>
              </a:rPr>
              <a:t> OBSERVATIONS</a:t>
            </a:r>
            <a:endParaRPr lang="it-IT" sz="26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07587" y="3008213"/>
            <a:ext cx="9283700" cy="215443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377" eaLnBrk="0" hangingPunct="0">
              <a:lnSpc>
                <a:spcPct val="150000"/>
              </a:lnSpc>
            </a:pPr>
            <a:r>
              <a:rPr lang="it-IT" sz="2800" b="1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Riccardo Lanari</a:t>
            </a:r>
            <a:endParaRPr lang="it-IT" sz="2800" baseline="300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 defTabSz="914377" eaLnBrk="0" hangingPunct="0">
              <a:lnSpc>
                <a:spcPct val="150000"/>
              </a:lnSpc>
            </a:pPr>
            <a:r>
              <a:rPr lang="it-IT" sz="2400" baseline="300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lanari.r@irea.cnr.it</a:t>
            </a:r>
          </a:p>
          <a:p>
            <a:pPr algn="ctr" defTabSz="914377" eaLnBrk="0" hangingPunct="0"/>
            <a:endParaRPr lang="it-IT" sz="16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 defTabSz="914377" eaLnBrk="0" hangingPunct="0"/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Istituto per il Rilevamento Elettromagnetico dell’</a:t>
            </a:r>
            <a:r>
              <a:rPr lang="it-IT" altLang="ja-JP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Ambiente (IREA)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Consiglio Nazionale delle Ricerche (CNR),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Via Diocleziano, 328, 80124 Napoli</a:t>
            </a:r>
            <a:r>
              <a:rPr lang="it-IT" sz="1600" dirty="0">
                <a:solidFill>
                  <a:srgbClr val="1F497D"/>
                </a:solidFill>
              </a:rPr>
              <a:t> </a:t>
            </a:r>
          </a:p>
          <a:p>
            <a:pPr algn="ctr" defTabSz="914377" eaLnBrk="0" hangingPunct="0"/>
            <a:endParaRPr lang="it-IT" sz="18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" name="Immagine 9" descr="logo_quadrato_NoCaption.jpg"/>
          <p:cNvPicPr preferRelativeResize="0"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7" y="5300663"/>
            <a:ext cx="191981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0" descr="Logo CNR-2010-ENG-hig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2" y="6215063"/>
            <a:ext cx="53403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11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OK_per_COSSU_27042009_1204200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230" y="-2908300"/>
            <a:ext cx="17591617" cy="142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8"/>
          <p:cNvSpPr>
            <a:spLocks noChangeArrowheads="1"/>
          </p:cNvSpPr>
          <p:nvPr userDrawn="1"/>
        </p:nvSpPr>
        <p:spPr bwMode="auto">
          <a:xfrm>
            <a:off x="-2859618" y="-458788"/>
            <a:ext cx="22345651" cy="9359901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914377">
              <a:defRPr/>
            </a:pPr>
            <a:endParaRPr lang="it-IT" sz="1847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22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OK_per_COSSU_27042009_1204200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230" y="-2908300"/>
            <a:ext cx="17591617" cy="142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8"/>
          <p:cNvSpPr>
            <a:spLocks noChangeArrowheads="1"/>
          </p:cNvSpPr>
          <p:nvPr userDrawn="1"/>
        </p:nvSpPr>
        <p:spPr bwMode="auto">
          <a:xfrm>
            <a:off x="-3069167" y="1579563"/>
            <a:ext cx="22345651" cy="935990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 defTabSz="914377">
              <a:defRPr/>
            </a:pPr>
            <a:endParaRPr lang="it-IT" sz="1847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48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85010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Verdana"/>
                <a:cs typeface="Verdana"/>
              </a:defRPr>
            </a:lvl1pPr>
            <a:lvl2pPr>
              <a:defRPr sz="2400">
                <a:latin typeface="Verdana"/>
                <a:cs typeface="Verdana"/>
              </a:defRPr>
            </a:lvl2pPr>
            <a:lvl3pPr>
              <a:defRPr sz="2000">
                <a:latin typeface="Verdana"/>
                <a:cs typeface="Verdana"/>
              </a:defRPr>
            </a:lvl3pPr>
            <a:lvl4pPr>
              <a:defRPr sz="1800">
                <a:latin typeface="Verdana"/>
                <a:cs typeface="Verdana"/>
              </a:defRPr>
            </a:lvl4pPr>
            <a:lvl5pPr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6542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85010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6362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2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85010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123" y="1503491"/>
            <a:ext cx="11107615" cy="4369772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Verdana"/>
                <a:cs typeface="Verdana"/>
              </a:defRPr>
            </a:lvl1pPr>
            <a:lvl2pPr>
              <a:defRPr sz="2400">
                <a:latin typeface="Verdana"/>
                <a:cs typeface="Verdana"/>
              </a:defRPr>
            </a:lvl2pPr>
            <a:lvl3pPr>
              <a:defRPr sz="2000">
                <a:latin typeface="Verdana"/>
                <a:cs typeface="Verdana"/>
              </a:defRPr>
            </a:lvl3pPr>
            <a:lvl4pPr>
              <a:defRPr sz="1800">
                <a:latin typeface="Verdana"/>
                <a:cs typeface="Verdana"/>
              </a:defRPr>
            </a:lvl4pPr>
            <a:lvl5pPr>
              <a:defRPr sz="1800">
                <a:latin typeface="Verdana"/>
                <a:cs typeface="Verdana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EE657-9CC4-D53F-6D52-33525CCDEFFE}"/>
              </a:ext>
            </a:extLst>
          </p:cNvPr>
          <p:cNvSpPr txBox="1"/>
          <p:nvPr userDrawn="1"/>
        </p:nvSpPr>
        <p:spPr>
          <a:xfrm>
            <a:off x="1948543" y="6607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103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8638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93884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744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846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93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93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86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 noProof="0"/>
              <a:t>Haga clic en el icono para agregar una imagen en línea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243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34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4353" y="188913"/>
            <a:ext cx="11703303" cy="576262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604" y="1825625"/>
            <a:ext cx="516258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88853" y="1825625"/>
            <a:ext cx="516454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750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244353" y="188913"/>
            <a:ext cx="11703303" cy="5988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512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-Review-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0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850106"/>
          </a:xfrm>
          <a:prstGeom prst="rect">
            <a:avLst/>
          </a:prstGeom>
        </p:spPr>
        <p:txBody>
          <a:bodyPr vert="horz"/>
          <a:lstStyle>
            <a:lvl1pPr>
              <a:defRPr sz="3200" b="1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it-IT" dirty="0"/>
          </a:p>
        </p:txBody>
      </p:sp>
      <p:pic>
        <p:nvPicPr>
          <p:cNvPr id="3" name="Picture 2" descr="Media at the EGU General Assembly - EGU General Assembly 2023 Press Centre">
            <a:extLst>
              <a:ext uri="{FF2B5EF4-FFF2-40B4-BE49-F238E27FC236}">
                <a16:creationId xmlns:a16="http://schemas.microsoft.com/office/drawing/2014/main" id="{74309954-B740-62E9-CD6A-F7E70B3A4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15" y="4087861"/>
            <a:ext cx="2873796" cy="11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1" descr="logo_quadrato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4871326"/>
            <a:ext cx="8974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logoIREA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" y="5113338"/>
            <a:ext cx="812799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8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0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2164" y="287348"/>
            <a:ext cx="9535583" cy="71755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608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87987484"/>
              </p:ext>
            </p:extLst>
          </p:nvPr>
        </p:nvGraphicFramePr>
        <p:xfrm>
          <a:off x="0" y="4"/>
          <a:ext cx="12528551" cy="694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" name="Immagine bitmap" r:id="rId3" imgW="13373280" imgH="9887040" progId="Paint.Picture">
                  <p:embed/>
                </p:oleObj>
              </mc:Choice>
              <mc:Fallback>
                <p:oleObj name="Immagine bitmap" r:id="rId3" imgW="13373280" imgH="9887040" progId="Paint.Picture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30000" contrast="-4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"/>
                        <a:ext cx="12528551" cy="694531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599017" y="3445711"/>
            <a:ext cx="107950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842942">
              <a:spcBef>
                <a:spcPct val="20000"/>
              </a:spcBef>
              <a:defRPr/>
            </a:pPr>
            <a:r>
              <a:rPr lang="it-IT" sz="2400" b="1" dirty="0">
                <a:solidFill>
                  <a:schemeClr val="tx1"/>
                </a:solidFill>
                <a:latin typeface="Tahoma" charset="0"/>
                <a:cs typeface="ＭＳ Ｐゴシック" charset="0"/>
              </a:rPr>
              <a:t>Riccardo Lanari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459089" y="874093"/>
            <a:ext cx="11514667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842942"/>
            <a:r>
              <a:rPr lang="it-IT" sz="2800" b="1" dirty="0">
                <a:solidFill>
                  <a:schemeClr val="tx1"/>
                </a:solidFill>
                <a:latin typeface="Tahoma" charset="0"/>
                <a:cs typeface="Tahoma" charset="0"/>
              </a:rPr>
              <a:t>Il telerilevamento radar per l’analisi delle deformazioni superficiali: da ERS-1 a </a:t>
            </a:r>
          </a:p>
          <a:p>
            <a:pPr algn="ctr" defTabSz="842942"/>
            <a:r>
              <a:rPr lang="it-IT" sz="2800" b="1" dirty="0">
                <a:solidFill>
                  <a:schemeClr val="tx1"/>
                </a:solidFill>
                <a:latin typeface="Tahoma" charset="0"/>
                <a:cs typeface="Tahoma" charset="0"/>
              </a:rPr>
              <a:t>Sentinel-1, 25 anni di osservazioni dallo spazio </a:t>
            </a: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2637000" y="5046165"/>
            <a:ext cx="7047121" cy="89255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1800" b="1" i="1" dirty="0">
                <a:solidFill>
                  <a:schemeClr val="tx1"/>
                </a:solidFill>
                <a:latin typeface="Tahoma" charset="0"/>
              </a:rPr>
              <a:t>Istituto per il Rilevamento Elettromagnetico dell’Ambiente </a:t>
            </a:r>
          </a:p>
          <a:p>
            <a:pPr algn="ctr"/>
            <a:r>
              <a:rPr lang="it-IT" sz="1800" b="1" i="1" dirty="0">
                <a:solidFill>
                  <a:schemeClr val="tx1"/>
                </a:solidFill>
                <a:latin typeface="Tahoma" charset="0"/>
              </a:rPr>
              <a:t>IREA-CNR, Napoli</a:t>
            </a:r>
          </a:p>
          <a:p>
            <a:pPr algn="ctr"/>
            <a:r>
              <a:rPr lang="it-IT" sz="1600" b="1" i="1" dirty="0">
                <a:solidFill>
                  <a:schemeClr val="tx1"/>
                </a:solidFill>
                <a:latin typeface="Tahoma" charset="0"/>
              </a:rPr>
              <a:t> e-mail: lanari.r@irea.cnr.it </a:t>
            </a:r>
          </a:p>
        </p:txBody>
      </p:sp>
    </p:spTree>
    <p:extLst>
      <p:ext uri="{BB962C8B-B14F-4D97-AF65-F5344CB8AC3E}">
        <p14:creationId xmlns:p14="http://schemas.microsoft.com/office/powerpoint/2010/main" val="337107161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9"/>
          <p:cNvSpPr>
            <a:spLocks noChangeArrowheads="1"/>
          </p:cNvSpPr>
          <p:nvPr userDrawn="1"/>
        </p:nvSpPr>
        <p:spPr bwMode="auto">
          <a:xfrm>
            <a:off x="190500" y="6172200"/>
            <a:ext cx="1117600" cy="609600"/>
          </a:xfrm>
          <a:prstGeom prst="roundRect">
            <a:avLst>
              <a:gd name="adj" fmla="val 25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defTabSz="914377" eaLnBrk="0" hangingPunct="0">
              <a:spcBef>
                <a:spcPct val="50000"/>
              </a:spcBef>
              <a:defRPr/>
            </a:pPr>
            <a:endParaRPr lang="en-US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Text Box 33"/>
          <p:cNvSpPr txBox="1">
            <a:spLocks noChangeArrowheads="1"/>
          </p:cNvSpPr>
          <p:nvPr userDrawn="1"/>
        </p:nvSpPr>
        <p:spPr bwMode="auto">
          <a:xfrm>
            <a:off x="1576921" y="6532564"/>
            <a:ext cx="9241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377" eaLnBrk="0" hangingPunct="0">
              <a:spcBef>
                <a:spcPct val="50000"/>
              </a:spcBef>
            </a:pPr>
            <a:r>
              <a:rPr lang="it-IT" sz="1400" b="1">
                <a:solidFill>
                  <a:srgbClr val="00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EGU2014, Vienna – 30 April, 2014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8" y="6310313"/>
            <a:ext cx="168063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1049867" y="6453193"/>
            <a:ext cx="11087100" cy="71437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100000">
                <a:schemeClr val="bg1">
                  <a:alpha val="1400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it-IT" sz="1800">
              <a:cs typeface="ＭＳ Ｐゴシック" charset="0"/>
            </a:endParaRPr>
          </a:p>
        </p:txBody>
      </p:sp>
      <p:pic>
        <p:nvPicPr>
          <p:cNvPr id="6" name="Picture 6" descr="logo_quadrato_no_scritt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6188080"/>
            <a:ext cx="899584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copertina 2.jpg"/>
          <p:cNvPicPr>
            <a:picLocks noChangeAspect="1"/>
          </p:cNvPicPr>
          <p:nvPr userDrawn="1"/>
        </p:nvPicPr>
        <p:blipFill>
          <a:blip r:embed="rId4">
            <a:lum bright="34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63500" dist="38100" dir="8100000" algn="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99017" y="3749675"/>
            <a:ext cx="10795000" cy="44627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842942">
              <a:spcBef>
                <a:spcPct val="20000"/>
              </a:spcBef>
              <a:defRPr/>
            </a:pPr>
            <a:r>
              <a:rPr lang="it-IT" sz="2300" b="1" dirty="0">
                <a:solidFill>
                  <a:schemeClr val="accent2">
                    <a:lumMod val="75000"/>
                  </a:schemeClr>
                </a:solidFill>
                <a:latin typeface="Tahoma" charset="0"/>
                <a:cs typeface="ＭＳ Ｐゴシック" charset="0"/>
              </a:rPr>
              <a:t>Riccardo Lanari</a:t>
            </a: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270933" y="646117"/>
            <a:ext cx="11514667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842942"/>
            <a:r>
              <a:rPr lang="it-IT" sz="2800" b="1" dirty="0">
                <a:solidFill>
                  <a:srgbClr val="262699"/>
                </a:solidFill>
                <a:latin typeface="Tahoma" charset="0"/>
                <a:cs typeface="Tahoma" charset="0"/>
              </a:rPr>
              <a:t>Il telerilevamento radar per l’analisi delle deformazioni superficiali: da ERS-1 a </a:t>
            </a:r>
          </a:p>
          <a:p>
            <a:pPr algn="ctr" defTabSz="842942"/>
            <a:r>
              <a:rPr lang="it-IT" sz="2800" b="1" dirty="0">
                <a:solidFill>
                  <a:srgbClr val="262699"/>
                </a:solidFill>
                <a:latin typeface="Tahoma" charset="0"/>
                <a:cs typeface="Tahoma" charset="0"/>
              </a:rPr>
              <a:t>Sentinel-1, 25 anni di osservazioni dallo spazio </a:t>
            </a:r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2637000" y="5360989"/>
            <a:ext cx="7047121" cy="89255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1800" b="1" i="1">
                <a:solidFill>
                  <a:srgbClr val="262699"/>
                </a:solidFill>
                <a:latin typeface="Tahoma" charset="0"/>
              </a:rPr>
              <a:t>Istituto per il Rilevamento Elettromagnetico dell’Ambiente </a:t>
            </a:r>
          </a:p>
          <a:p>
            <a:pPr algn="ctr"/>
            <a:r>
              <a:rPr lang="it-IT" sz="1800" b="1" i="1">
                <a:solidFill>
                  <a:srgbClr val="262699"/>
                </a:solidFill>
                <a:latin typeface="Tahoma" charset="0"/>
              </a:rPr>
              <a:t>IREA-CNR, Napoli</a:t>
            </a:r>
          </a:p>
          <a:p>
            <a:pPr algn="ctr"/>
            <a:r>
              <a:rPr lang="it-IT" sz="1600" b="1" i="1">
                <a:solidFill>
                  <a:srgbClr val="262699"/>
                </a:solidFill>
                <a:latin typeface="Tahoma" charset="0"/>
              </a:rPr>
              <a:t> e-mail: lanari.r@irea.cnr.it </a:t>
            </a:r>
          </a:p>
        </p:txBody>
      </p:sp>
    </p:spTree>
    <p:extLst>
      <p:ext uri="{BB962C8B-B14F-4D97-AF65-F5344CB8AC3E}">
        <p14:creationId xmlns:p14="http://schemas.microsoft.com/office/powerpoint/2010/main" val="396599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4"/>
          <a:ext cx="12528551" cy="694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8" name="Immagine bitmap" r:id="rId3" imgW="13374967" imgH="9888330" progId="PBrush">
                  <p:embed/>
                </p:oleObj>
              </mc:Choice>
              <mc:Fallback>
                <p:oleObj name="Immagine bitmap" r:id="rId3" imgW="13374967" imgH="9888330" progId="PBrus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"/>
                        <a:ext cx="12528551" cy="694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1339851"/>
            <a:ext cx="1219200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3200" b="1" dirty="0">
                <a:solidFill>
                  <a:srgbClr val="1F497D"/>
                </a:solidFill>
                <a:latin typeface="Tahoma" pitchFamily="34" charset="0"/>
                <a:ea typeface="Lucida Grande"/>
                <a:cs typeface="Arial" charset="0"/>
              </a:rPr>
              <a:t>FROM ERS-1 TO SENTINEL-1: A BIG DATA CHALLENGE FOR 25 YEARS OF DInSAR OBSERVATIONS</a:t>
            </a:r>
            <a:endParaRPr lang="it-IT" sz="32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Lucida Grande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-330200" y="3424907"/>
            <a:ext cx="12522200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377" eaLnBrk="0" hangingPunct="0">
              <a:lnSpc>
                <a:spcPct val="150000"/>
              </a:lnSpc>
            </a:pPr>
            <a:r>
              <a:rPr lang="it-IT" sz="36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</a:rPr>
              <a:t>Riccardo Lanari</a:t>
            </a:r>
          </a:p>
          <a:p>
            <a:pPr algn="ctr" defTabSz="914377" eaLnBrk="0" hangingPunct="0">
              <a:lnSpc>
                <a:spcPct val="150000"/>
              </a:lnSpc>
            </a:pPr>
            <a:r>
              <a:rPr lang="it-IT" sz="28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lanari.r@irea.cnr.it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Istituto per il Rilevamento Elettromagnetico dell’</a:t>
            </a:r>
            <a:r>
              <a:rPr lang="it-IT" altLang="ja-JP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Ambiente (IREA)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Consiglio Nazionale delle Ricerche (CNR),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Via Diocleziano, 328, 80124 Napoli</a:t>
            </a:r>
            <a:r>
              <a:rPr lang="it-IT" sz="1600" b="1">
                <a:solidFill>
                  <a:srgbClr val="1F497D"/>
                </a:solidFill>
                <a:latin typeface="Tahoma" charset="0"/>
              </a:rPr>
              <a:t> 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568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71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4" y="419100"/>
            <a:ext cx="10174817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1" y="1981200"/>
            <a:ext cx="10077451" cy="29606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9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606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4"/>
          <a:ext cx="12528551" cy="694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2" name="Immagine bitmap" r:id="rId3" imgW="13374967" imgH="9888330" progId="PBrush">
                  <p:embed/>
                </p:oleObj>
              </mc:Choice>
              <mc:Fallback>
                <p:oleObj name="Immagine bitmap" r:id="rId3" imgW="13374967" imgH="9888330" progId="PBrus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"/>
                        <a:ext cx="12528551" cy="694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1339851"/>
            <a:ext cx="1219200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3200" b="1" dirty="0">
                <a:solidFill>
                  <a:srgbClr val="1F497D"/>
                </a:solidFill>
                <a:latin typeface="Tahoma" pitchFamily="34" charset="0"/>
                <a:ea typeface="Lucida Grande"/>
                <a:cs typeface="Arial" charset="0"/>
              </a:rPr>
              <a:t>FROM ERS-1 TO SENTINEL-1: A BIG DATA CHALLENGE FOR 25 YEARS OF DInSAR OBSERVATIONS</a:t>
            </a:r>
            <a:endParaRPr lang="it-IT" sz="32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Lucida Grande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-330200" y="3424907"/>
            <a:ext cx="12522200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377" eaLnBrk="0" hangingPunct="0">
              <a:lnSpc>
                <a:spcPct val="150000"/>
              </a:lnSpc>
            </a:pPr>
            <a:r>
              <a:rPr lang="it-IT" sz="36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Riccardo Lanari</a:t>
            </a:r>
          </a:p>
          <a:p>
            <a:pPr algn="ctr" defTabSz="914377" eaLnBrk="0" hangingPunct="0">
              <a:lnSpc>
                <a:spcPct val="150000"/>
              </a:lnSpc>
            </a:pPr>
            <a:r>
              <a:rPr lang="it-IT" sz="28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lanari.r@irea.cnr.it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Istituto per il Rilevamento Elettromagnetico dell’</a:t>
            </a:r>
            <a:r>
              <a:rPr lang="it-IT" altLang="ja-JP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Ambiente (IREA)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Consiglio Nazionale delle Ricerche (CNR),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Via Diocleziano, 328, 80124 Napoli</a:t>
            </a:r>
            <a:r>
              <a:rPr lang="it-IT" sz="1600" b="1">
                <a:solidFill>
                  <a:srgbClr val="1F497D"/>
                </a:solidFill>
                <a:latin typeface="Tahoma" charset="0"/>
              </a:rPr>
              <a:t> 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7242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4" y="419100"/>
            <a:ext cx="10174817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506" y="1905000"/>
            <a:ext cx="5391751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88796" y="1905000"/>
            <a:ext cx="5393705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50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7219" y="2858974"/>
            <a:ext cx="287756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1593851" y="6477000"/>
            <a:ext cx="9474200" cy="69850"/>
          </a:xfrm>
          <a:prstGeom prst="rect">
            <a:avLst/>
          </a:prstGeom>
          <a:gradFill rotWithShape="0">
            <a:gsLst>
              <a:gs pos="0">
                <a:srgbClr val="003F7E"/>
              </a:gs>
              <a:gs pos="100000">
                <a:srgbClr val="0066CC"/>
              </a:gs>
            </a:gsLst>
            <a:lin ang="0" scaled="1"/>
          </a:gra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 eaLnBrk="1" hangingPunct="1">
              <a:defRPr/>
            </a:pPr>
            <a:endParaRPr kumimoji="1" lang="it-IT" altLang="it-IT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1593851" y="6542089"/>
            <a:ext cx="979381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IGARSS 2015, Milano –  </a:t>
            </a:r>
            <a:r>
              <a:rPr lang="it-IT" sz="1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July</a:t>
            </a:r>
            <a:r>
              <a:rPr lang="it-IT" sz="1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28, 2015	               	             </a:t>
            </a:r>
            <a:r>
              <a:rPr lang="it-IT" sz="14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lanari.r@irea.cnr.it</a:t>
            </a:r>
            <a:endParaRPr lang="it-IT" sz="14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pic>
        <p:nvPicPr>
          <p:cNvPr id="4" name="Immagine 1" descr="logo_quadrat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6076955"/>
            <a:ext cx="8974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8" descr="images-2.jp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8"/>
          <a:stretch>
            <a:fillRect/>
          </a:stretch>
        </p:blipFill>
        <p:spPr bwMode="auto">
          <a:xfrm>
            <a:off x="11347453" y="6107118"/>
            <a:ext cx="71966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371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306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2164" y="287348"/>
            <a:ext cx="9535583" cy="717551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4498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personalizza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1593851" y="6477000"/>
            <a:ext cx="9474200" cy="69850"/>
          </a:xfrm>
          <a:prstGeom prst="rect">
            <a:avLst/>
          </a:prstGeom>
          <a:gradFill rotWithShape="0">
            <a:gsLst>
              <a:gs pos="0">
                <a:srgbClr val="003F7E"/>
              </a:gs>
              <a:gs pos="100000">
                <a:srgbClr val="0066CC"/>
              </a:gs>
            </a:gsLst>
            <a:lin ang="0" scaled="1"/>
          </a:gra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 eaLnBrk="1" hangingPunct="1">
              <a:defRPr/>
            </a:pPr>
            <a:endParaRPr kumimoji="1" lang="it-IT" altLang="it-IT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 userDrawn="1"/>
        </p:nvSpPr>
        <p:spPr bwMode="auto">
          <a:xfrm>
            <a:off x="1593851" y="6542089"/>
            <a:ext cx="9793816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4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IGARSS 2015, Milano –  July 28, 2015	               	             lanari.r@irea.cnr.it</a:t>
            </a:r>
          </a:p>
        </p:txBody>
      </p:sp>
      <p:pic>
        <p:nvPicPr>
          <p:cNvPr id="4" name="Immagine 1" descr="logo_quadrat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6076955"/>
            <a:ext cx="8974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8" descr="images-2.jp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8"/>
          <a:stretch>
            <a:fillRect/>
          </a:stretch>
        </p:blipFill>
        <p:spPr bwMode="auto">
          <a:xfrm>
            <a:off x="11347453" y="6107118"/>
            <a:ext cx="71966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5484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4"/>
          <a:ext cx="12528551" cy="694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6" name="Immagine bitmap" r:id="rId3" imgW="13374967" imgH="9888330" progId="PBrush">
                  <p:embed/>
                </p:oleObj>
              </mc:Choice>
              <mc:Fallback>
                <p:oleObj name="Immagine bitmap" r:id="rId3" imgW="13374967" imgH="9888330" progId="PBrus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"/>
                        <a:ext cx="12528551" cy="694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1339851"/>
            <a:ext cx="1219200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3200" b="1" dirty="0">
                <a:solidFill>
                  <a:srgbClr val="1F497D"/>
                </a:solidFill>
                <a:latin typeface="Tahoma" pitchFamily="34" charset="0"/>
                <a:ea typeface="Lucida Grande"/>
                <a:cs typeface="Arial" charset="0"/>
              </a:rPr>
              <a:t>FROM ERS-1 TO SENTINEL-1: A BIG DATA CHALLENGE FOR 25 YEARS OF DInSAR OBSERVATIONS</a:t>
            </a:r>
            <a:endParaRPr lang="it-IT" sz="32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Lucida Grande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-330200" y="3424907"/>
            <a:ext cx="12522200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377" eaLnBrk="0" hangingPunct="0">
              <a:lnSpc>
                <a:spcPct val="150000"/>
              </a:lnSpc>
            </a:pPr>
            <a:r>
              <a:rPr lang="it-IT" sz="36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Riccardo Lanari</a:t>
            </a:r>
          </a:p>
          <a:p>
            <a:pPr algn="ctr" defTabSz="914377" eaLnBrk="0" hangingPunct="0">
              <a:lnSpc>
                <a:spcPct val="150000"/>
              </a:lnSpc>
            </a:pPr>
            <a:r>
              <a:rPr lang="it-IT" sz="28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lanari.r@irea.cnr.it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Istituto per il Rilevamento Elettromagnetico dell’</a:t>
            </a:r>
            <a:r>
              <a:rPr lang="it-IT" altLang="ja-JP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Ambiente (IREA)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Consiglio Nazionale delle Ricerche (CNR),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Via Diocleziano, 328, 80124 Napoli</a:t>
            </a:r>
            <a:r>
              <a:rPr lang="it-IT" sz="1600" b="1">
                <a:solidFill>
                  <a:srgbClr val="1F497D"/>
                </a:solidFill>
                <a:latin typeface="Tahoma" charset="0"/>
              </a:rPr>
              <a:t> 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531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8966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-Review-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05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4"/>
          <a:ext cx="12528551" cy="694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0" name="Immagine bitmap" r:id="rId3" imgW="13374967" imgH="9888330" progId="PBrush">
                  <p:embed/>
                </p:oleObj>
              </mc:Choice>
              <mc:Fallback>
                <p:oleObj name="Immagine bitmap" r:id="rId3" imgW="13374967" imgH="9888330" progId="PBrus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"/>
                        <a:ext cx="12528551" cy="694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1339851"/>
            <a:ext cx="12192000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914377">
              <a:spcBef>
                <a:spcPct val="50000"/>
              </a:spcBef>
              <a:spcAft>
                <a:spcPts val="1200"/>
              </a:spcAft>
              <a:defRPr/>
            </a:pPr>
            <a:r>
              <a:rPr lang="it-IT" sz="3200" b="1" dirty="0">
                <a:solidFill>
                  <a:srgbClr val="1F497D"/>
                </a:solidFill>
                <a:latin typeface="Tahoma" pitchFamily="34" charset="0"/>
                <a:ea typeface="Lucida Grande"/>
                <a:cs typeface="Arial" charset="0"/>
              </a:rPr>
              <a:t>FROM ERS-1 TO SENTINEL-1: A BIG DATA CHALLENGE FOR 25 YEARS OF DInSAR OBSERVATIONS</a:t>
            </a:r>
            <a:endParaRPr lang="it-IT" sz="32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ea typeface="Lucida Grande"/>
              <a:cs typeface="Arial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 userDrawn="1"/>
        </p:nvSpPr>
        <p:spPr bwMode="auto">
          <a:xfrm>
            <a:off x="-330200" y="3424907"/>
            <a:ext cx="12522200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377" eaLnBrk="0" hangingPunct="0">
              <a:lnSpc>
                <a:spcPct val="150000"/>
              </a:lnSpc>
            </a:pPr>
            <a:r>
              <a:rPr lang="it-IT" sz="36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Riccardo Lanari</a:t>
            </a:r>
          </a:p>
          <a:p>
            <a:pPr algn="ctr" defTabSz="914377" eaLnBrk="0" hangingPunct="0">
              <a:lnSpc>
                <a:spcPct val="150000"/>
              </a:lnSpc>
            </a:pPr>
            <a:r>
              <a:rPr lang="it-IT" sz="2800" b="1" baseline="3000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lanari.r@irea.cnr.it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defTabSz="914377" eaLnBrk="0" hangingPunct="0"/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Istituto per il Rilevamento Elettromagnetico dell’</a:t>
            </a:r>
            <a:r>
              <a:rPr lang="it-IT" altLang="ja-JP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Ambiente (IREA)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Consiglio Nazionale delle Ricerche (CNR),</a:t>
            </a:r>
          </a:p>
          <a:p>
            <a:pPr algn="ctr" defTabSz="914377" eaLnBrk="0" hangingPunct="0">
              <a:buFont typeface="Wingdings" charset="0"/>
              <a:buNone/>
            </a:pPr>
            <a:r>
              <a:rPr lang="it-IT" sz="1600" b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Via Diocleziano, 328, 80124 Napoli</a:t>
            </a:r>
            <a:r>
              <a:rPr lang="it-IT" sz="1600" b="1">
                <a:solidFill>
                  <a:srgbClr val="1F497D"/>
                </a:solidFill>
                <a:latin typeface="Tahoma" charset="0"/>
              </a:rPr>
              <a:t> </a:t>
            </a:r>
          </a:p>
          <a:p>
            <a:pPr algn="ctr" defTabSz="914377" eaLnBrk="0" hangingPunct="0"/>
            <a:endParaRPr lang="it-IT" sz="1600" b="1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6295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-Review-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65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mblea Generale 2-3Lug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6850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541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s-ES"/>
              <a:t>Haga clic para editar el estilo de subtítulo del patrón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30497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58695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0598051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36284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93227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28365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22504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2359554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75438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394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92524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38487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C2075-423E-4646-B309-15F827764C6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0A534-191D-486C-81ED-E8EDEF1256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21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Rectangle 16"/>
          <p:cNvSpPr/>
          <p:nvPr/>
        </p:nvSpPr>
        <p:spPr>
          <a:xfrm>
            <a:off x="2084" y="132606"/>
            <a:ext cx="12192000" cy="4880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noProof="1">
              <a:solidFill>
                <a:prstClr val="white"/>
              </a:solidFill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2084" y="6339814"/>
            <a:ext cx="12192000" cy="54557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Convegno IREA</a:t>
            </a:r>
          </a:p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Napoli – 26 e 27 gennaio 2017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335363" y="6366118"/>
            <a:ext cx="744828" cy="504000"/>
          </a:xfrm>
          <a:prstGeom prst="rect">
            <a:avLst/>
          </a:prstGeom>
        </p:spPr>
      </p:pic>
      <p:sp>
        <p:nvSpPr>
          <p:cNvPr id="9" name="Rectangle 16"/>
          <p:cNvSpPr/>
          <p:nvPr/>
        </p:nvSpPr>
        <p:spPr>
          <a:xfrm>
            <a:off x="2084" y="132606"/>
            <a:ext cx="12192000" cy="4880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noProof="1">
              <a:solidFill>
                <a:prstClr val="white"/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>
            <a:off x="2084" y="6339814"/>
            <a:ext cx="12192000" cy="54557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Convegno IREA</a:t>
            </a:r>
          </a:p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Napoli – 26 e 27 gennaio 2017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335363" y="6366118"/>
            <a:ext cx="74482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64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/>
          <a:lstStyle/>
          <a:p>
            <a:fld id="{873C2075-423E-4646-B309-15F827764C6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/>
          <a:lstStyle/>
          <a:p>
            <a:fld id="{0690A534-191D-486C-81ED-E8EDEF12564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55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6" name="Rectangle 16"/>
          <p:cNvSpPr/>
          <p:nvPr/>
        </p:nvSpPr>
        <p:spPr>
          <a:xfrm>
            <a:off x="2084" y="132606"/>
            <a:ext cx="12192000" cy="4880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 noProof="1">
              <a:solidFill>
                <a:prstClr val="white"/>
              </a:solidFill>
            </a:endParaRPr>
          </a:p>
        </p:txBody>
      </p:sp>
      <p:sp>
        <p:nvSpPr>
          <p:cNvPr id="7" name="Rectangle 16"/>
          <p:cNvSpPr/>
          <p:nvPr/>
        </p:nvSpPr>
        <p:spPr>
          <a:xfrm>
            <a:off x="2084" y="6339814"/>
            <a:ext cx="12192000" cy="54557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Convegno IREA</a:t>
            </a:r>
          </a:p>
          <a:p>
            <a:pPr algn="ctr"/>
            <a:r>
              <a:rPr lang="it-IT" altLang="it-IT" sz="1800" dirty="0">
                <a:solidFill>
                  <a:schemeClr val="tx2">
                    <a:lumMod val="75000"/>
                  </a:schemeClr>
                </a:solidFill>
              </a:rPr>
              <a:t>Napoli – 26 e 27 gennaio 2017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335363" y="6366118"/>
            <a:ext cx="74482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1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/>
        </p:nvGraphicFramePr>
        <p:xfrm>
          <a:off x="0" y="4"/>
          <a:ext cx="12528551" cy="694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" name="Immagine bitmap" r:id="rId3" imgW="13374967" imgH="9888330" progId="PBrush">
                  <p:embed/>
                </p:oleObj>
              </mc:Choice>
              <mc:Fallback>
                <p:oleObj name="Immagine bitmap" r:id="rId3" imgW="13374967" imgH="9888330" progId="PBrush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"/>
                        <a:ext cx="12528551" cy="694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599017" y="3749675"/>
            <a:ext cx="10795000" cy="44627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842942">
              <a:spcBef>
                <a:spcPct val="20000"/>
              </a:spcBef>
              <a:defRPr/>
            </a:pPr>
            <a:r>
              <a:rPr lang="it-IT" sz="2300" b="1" dirty="0">
                <a:solidFill>
                  <a:schemeClr val="tx1"/>
                </a:solidFill>
                <a:latin typeface="Tahoma" charset="0"/>
                <a:cs typeface="ＭＳ Ｐゴシック" charset="0"/>
              </a:rPr>
              <a:t>Riccardo Lanari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270933" y="646117"/>
            <a:ext cx="11514667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842942"/>
            <a:r>
              <a:rPr lang="it-IT" sz="2800" b="1" dirty="0">
                <a:solidFill>
                  <a:schemeClr val="tx1"/>
                </a:solidFill>
                <a:latin typeface="Tahoma" charset="0"/>
                <a:cs typeface="Tahoma" charset="0"/>
              </a:rPr>
              <a:t>Il telerilevamento radar per l’analisi delle deformazioni superficiali: da ERS-1 a </a:t>
            </a:r>
          </a:p>
          <a:p>
            <a:pPr algn="ctr" defTabSz="842942"/>
            <a:r>
              <a:rPr lang="it-IT" sz="2800" b="1" dirty="0">
                <a:solidFill>
                  <a:schemeClr val="tx1"/>
                </a:solidFill>
                <a:latin typeface="Tahoma" charset="0"/>
                <a:cs typeface="Tahoma" charset="0"/>
              </a:rPr>
              <a:t>Sentinel-1, 25 anni di osservazioni dallo spazio </a:t>
            </a: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2637000" y="5360989"/>
            <a:ext cx="7047121" cy="89255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it-IT" sz="1800" b="1" i="1" dirty="0">
                <a:solidFill>
                  <a:schemeClr val="tx1"/>
                </a:solidFill>
                <a:latin typeface="Tahoma" charset="0"/>
              </a:rPr>
              <a:t>Istituto per il Rilevamento Elettromagnetico dell’Ambiente </a:t>
            </a:r>
          </a:p>
          <a:p>
            <a:pPr algn="ctr"/>
            <a:r>
              <a:rPr lang="it-IT" sz="1800" b="1" i="1" dirty="0">
                <a:solidFill>
                  <a:schemeClr val="tx1"/>
                </a:solidFill>
                <a:latin typeface="Tahoma" charset="0"/>
              </a:rPr>
              <a:t>IREA-CNR, Napoli</a:t>
            </a:r>
          </a:p>
          <a:p>
            <a:pPr algn="ctr"/>
            <a:r>
              <a:rPr lang="it-IT" sz="1600" b="1" i="1" dirty="0">
                <a:solidFill>
                  <a:schemeClr val="tx1"/>
                </a:solidFill>
                <a:latin typeface="Tahoma" charset="0"/>
              </a:rPr>
              <a:t> e-mail: lanari.r@irea.cnr.it </a:t>
            </a:r>
          </a:p>
        </p:txBody>
      </p:sp>
    </p:spTree>
    <p:extLst>
      <p:ext uri="{BB962C8B-B14F-4D97-AF65-F5344CB8AC3E}">
        <p14:creationId xmlns:p14="http://schemas.microsoft.com/office/powerpoint/2010/main" val="16397651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0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972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"/>
              <a:t>Haga clic para modificar el estilo de título del patrón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09600" y="3938593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3938593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2437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0.jpe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7.emf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7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063751" y="1268413"/>
            <a:ext cx="931333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endParaRPr lang="it-IT" sz="180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" charset="0"/>
              <a:ea typeface="+mn-ea"/>
              <a:cs typeface="+mn-cs"/>
            </a:endParaRP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063751" y="1268413"/>
            <a:ext cx="931333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endParaRPr lang="it-IT" sz="180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" charset="0"/>
              <a:ea typeface="+mn-ea"/>
              <a:cs typeface="+mn-cs"/>
            </a:endParaRPr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817685" y="6516857"/>
            <a:ext cx="1125409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smtClean="0">
                <a:solidFill>
                  <a:srgbClr val="0072BC"/>
                </a:solidFill>
              </a:rPr>
              <a:t> Vienna</a:t>
            </a:r>
            <a:r>
              <a:rPr lang="en-US" sz="1200" b="1" baseline="0" dirty="0">
                <a:solidFill>
                  <a:srgbClr val="0072BC"/>
                </a:solidFill>
              </a:rPr>
              <a:t>, Austria &amp; Online | </a:t>
            </a:r>
            <a:r>
              <a:rPr lang="en-US" sz="1200" b="1" baseline="0" dirty="0" smtClean="0">
                <a:solidFill>
                  <a:srgbClr val="0072BC"/>
                </a:solidFill>
              </a:rPr>
              <a:t>14 </a:t>
            </a:r>
            <a:r>
              <a:rPr lang="en-US" sz="1200" b="1" baseline="0" dirty="0">
                <a:solidFill>
                  <a:srgbClr val="0072BC"/>
                </a:solidFill>
              </a:rPr>
              <a:t>– </a:t>
            </a:r>
            <a:r>
              <a:rPr lang="en-US" sz="1200" b="1" baseline="0" dirty="0" smtClean="0">
                <a:solidFill>
                  <a:srgbClr val="0072BC"/>
                </a:solidFill>
              </a:rPr>
              <a:t>19 </a:t>
            </a:r>
            <a:r>
              <a:rPr lang="en-US" sz="1200" b="1" baseline="0" dirty="0">
                <a:solidFill>
                  <a:srgbClr val="0072BC"/>
                </a:solidFill>
              </a:rPr>
              <a:t>April </a:t>
            </a:r>
            <a:r>
              <a:rPr lang="en-US" sz="1200" b="1" baseline="0" dirty="0" smtClean="0">
                <a:solidFill>
                  <a:srgbClr val="0072BC"/>
                </a:solidFill>
              </a:rPr>
              <a:t>2024                                                                                                                                franzese.m@irea.cnr.it</a:t>
            </a:r>
            <a:endParaRPr lang="en-US" sz="1200" b="1" dirty="0">
              <a:solidFill>
                <a:srgbClr val="0072BC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17685" y="6444761"/>
            <a:ext cx="10559399" cy="45719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 eaLnBrk="1" hangingPunct="1">
              <a:defRPr/>
            </a:pPr>
            <a:endParaRPr kumimoji="1" lang="it-IT" altLang="it-IT" sz="1800">
              <a:solidFill>
                <a:prstClr val="black"/>
              </a:solidFill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836" y="6093947"/>
            <a:ext cx="712177" cy="712177"/>
          </a:xfrm>
          <a:prstGeom prst="rect">
            <a:avLst/>
          </a:prstGeom>
        </p:spPr>
      </p:pic>
      <p:pic>
        <p:nvPicPr>
          <p:cNvPr id="8" name="Picture 9" descr="logoIREA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1" y="6102431"/>
            <a:ext cx="74623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8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7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2063751" y="1268413"/>
            <a:ext cx="931333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endParaRPr lang="it-IT" sz="180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" charset="0"/>
              <a:ea typeface="+mn-ea"/>
              <a:cs typeface="+mn-cs"/>
            </a:endParaRPr>
          </a:p>
        </p:txBody>
      </p:sp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2063751" y="1268413"/>
            <a:ext cx="931333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endParaRPr lang="it-IT" sz="180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" charset="0"/>
              <a:ea typeface="+mn-ea"/>
              <a:cs typeface="+mn-cs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518710" y="6472242"/>
            <a:ext cx="9474200" cy="69850"/>
          </a:xfrm>
          <a:prstGeom prst="rect">
            <a:avLst/>
          </a:prstGeom>
          <a:gradFill rotWithShape="0">
            <a:gsLst>
              <a:gs pos="0">
                <a:srgbClr val="003F7E"/>
              </a:gs>
              <a:gs pos="100000">
                <a:srgbClr val="0066CC"/>
              </a:gs>
            </a:gsLst>
            <a:lin ang="0" scaled="1"/>
          </a:gra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 eaLnBrk="1" hangingPunct="1">
              <a:defRPr/>
            </a:pPr>
            <a:endParaRPr kumimoji="1" lang="it-IT" altLang="it-IT" sz="18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25080" y="6542092"/>
            <a:ext cx="11634745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400" dirty="0"/>
              <a:t>102° Congresso Nazionale SIF • Padova, 26 - 30 settembre 2016</a:t>
            </a:r>
            <a:r>
              <a:rPr lang="it-IT" sz="1400" b="1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           </a:t>
            </a:r>
            <a:r>
              <a:rPr lang="it-IT" sz="1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                                      lanari.r@irea.cnr.it</a:t>
            </a:r>
            <a:endParaRPr lang="it-IT" sz="14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  <p:pic>
        <p:nvPicPr>
          <p:cNvPr id="17414" name="Immagine 1" descr="logo_quadrato.eps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6076955"/>
            <a:ext cx="8974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magine 10" descr="images-2.jpe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8"/>
          <a:stretch>
            <a:fillRect/>
          </a:stretch>
        </p:blipFill>
        <p:spPr bwMode="auto">
          <a:xfrm>
            <a:off x="11347453" y="6107118"/>
            <a:ext cx="71966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41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MS PGothic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492253" y="6542089"/>
            <a:ext cx="10310283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it-IT" sz="1100" b="1" dirty="0">
                <a:solidFill>
                  <a:srgbClr val="262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   Dipartimento di Scienze della Terra, Sapienza</a:t>
            </a:r>
            <a:r>
              <a:rPr lang="it-IT" sz="1100" b="1" baseline="0" dirty="0">
                <a:solidFill>
                  <a:srgbClr val="262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, Università di Roma</a:t>
            </a:r>
            <a:r>
              <a:rPr lang="it-IT" sz="1100" b="1" dirty="0">
                <a:solidFill>
                  <a:srgbClr val="262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– 3</a:t>
            </a:r>
            <a:r>
              <a:rPr lang="it-IT" sz="1100" b="1" baseline="0" dirty="0">
                <a:solidFill>
                  <a:srgbClr val="262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maggio</a:t>
            </a:r>
            <a:r>
              <a:rPr lang="it-IT" sz="1100" b="1" dirty="0">
                <a:solidFill>
                  <a:srgbClr val="2626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 2016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435103" y="6477000"/>
            <a:ext cx="8489951" cy="65088"/>
          </a:xfrm>
          <a:prstGeom prst="rect">
            <a:avLst/>
          </a:prstGeom>
          <a:gradFill rotWithShape="0">
            <a:gsLst>
              <a:gs pos="0">
                <a:srgbClr val="003F7E"/>
              </a:gs>
              <a:gs pos="100000">
                <a:srgbClr val="0066CC"/>
              </a:gs>
            </a:gsLst>
            <a:lin ang="0" scaled="1"/>
          </a:gra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377" eaLnBrk="1" hangingPunct="1">
              <a:defRPr/>
            </a:pPr>
            <a:endParaRPr kumimoji="1" lang="it-IT" altLang="it-IT" sz="1800">
              <a:solidFill>
                <a:prstClr val="black"/>
              </a:solidFill>
              <a:cs typeface="+mn-cs"/>
            </a:endParaRPr>
          </a:p>
        </p:txBody>
      </p:sp>
      <p:pic>
        <p:nvPicPr>
          <p:cNvPr id="36868" name="Immagine 1" descr="logo_quadrato.ep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6076955"/>
            <a:ext cx="89746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CNR_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99"/>
          <a:stretch>
            <a:fillRect/>
          </a:stretch>
        </p:blipFill>
        <p:spPr bwMode="auto">
          <a:xfrm>
            <a:off x="9895417" y="6216655"/>
            <a:ext cx="229446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08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MS PGothic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ＭＳ Ｐゴシック" charset="0"/>
          <a:cs typeface="MS PGothic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46" name="Picture 2" descr="diga_arco_FULL"/>
          <p:cNvPicPr>
            <a:picLocks noChangeAspect="1" noChangeArrowheads="1"/>
          </p:cNvPicPr>
          <p:nvPr/>
        </p:nvPicPr>
        <p:blipFill>
          <a:blip r:embed="rId1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6988"/>
            <a:ext cx="12213167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99017" y="3603627"/>
            <a:ext cx="10795000" cy="10341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842942">
              <a:spcBef>
                <a:spcPct val="20000"/>
              </a:spcBef>
              <a:defRPr/>
            </a:pPr>
            <a:r>
              <a:rPr lang="it-IT" sz="1800" b="1">
                <a:solidFill>
                  <a:srgbClr val="1F497D"/>
                </a:solidFill>
                <a:latin typeface="Tahoma" charset="0"/>
                <a:cs typeface="ＭＳ Ｐゴシック" charset="0"/>
              </a:rPr>
              <a:t>Riccardo Lanari</a:t>
            </a:r>
          </a:p>
          <a:p>
            <a:pPr algn="ctr" defTabSz="842942">
              <a:spcBef>
                <a:spcPct val="20000"/>
              </a:spcBef>
              <a:defRPr/>
            </a:pPr>
            <a:r>
              <a:rPr lang="it-IT" sz="1800" b="1">
                <a:solidFill>
                  <a:srgbClr val="1F497D"/>
                </a:solidFill>
                <a:latin typeface="Tahoma" charset="0"/>
                <a:cs typeface="ＭＳ Ｐゴシック" charset="0"/>
              </a:rPr>
              <a:t>IREA-CNR Napoli</a:t>
            </a:r>
          </a:p>
          <a:p>
            <a:pPr algn="ctr" defTabSz="842942">
              <a:spcBef>
                <a:spcPct val="20000"/>
              </a:spcBef>
              <a:defRPr/>
            </a:pPr>
            <a:r>
              <a:rPr lang="it-IT" sz="1800" b="1">
                <a:solidFill>
                  <a:srgbClr val="1F497D"/>
                </a:solidFill>
                <a:latin typeface="Tahoma" charset="0"/>
                <a:cs typeface="ＭＳ Ｐゴシック" charset="0"/>
              </a:rPr>
              <a:t>lanari.r@irea.cnr.it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09135" y="976315"/>
            <a:ext cx="1028488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defTabSz="842942">
              <a:defRPr/>
            </a:pPr>
            <a:r>
              <a:rPr lang="en-US" sz="3300" b="1">
                <a:solidFill>
                  <a:srgbClr val="1F497D"/>
                </a:solidFill>
                <a:latin typeface="Tahoma" charset="0"/>
                <a:cs typeface="ＭＳ Ｐゴシック" charset="0"/>
              </a:rPr>
              <a:t>Radar remote sensing from space for monitoring deformations affecting urban areas and</a:t>
            </a:r>
          </a:p>
          <a:p>
            <a:pPr algn="ctr" defTabSz="842942">
              <a:defRPr/>
            </a:pPr>
            <a:r>
              <a:rPr lang="en-US" sz="3300" b="1">
                <a:solidFill>
                  <a:srgbClr val="1F497D"/>
                </a:solidFill>
                <a:latin typeface="Tahoma" charset="0"/>
                <a:cs typeface="ＭＳ Ｐゴシック" charset="0"/>
              </a:rPr>
              <a:t>infrastructures</a:t>
            </a:r>
            <a:endParaRPr lang="it-IT" sz="3300" b="1">
              <a:solidFill>
                <a:srgbClr val="1F497D"/>
              </a:solidFill>
              <a:latin typeface="Tahoma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  <a:cs typeface="MS PGothic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900" b="1">
          <a:solidFill>
            <a:schemeClr val="tx2"/>
          </a:solidFill>
          <a:latin typeface="Arial Narrow" charset="0"/>
          <a:ea typeface="ＭＳ Ｐゴシック" charset="0"/>
        </a:defRPr>
      </a:lvl9pPr>
    </p:titleStyle>
    <p:bodyStyle>
      <a:lvl1pPr marL="315905" indent="-315905" algn="l" rtl="0" eaLnBrk="1" fontAlgn="base" hangingPunct="1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685783" indent="-263519" algn="l" rtl="0" eaLnBrk="1" fontAlgn="base" hangingPunct="1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054074" indent="-209545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476338" indent="-20954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1898603" indent="-20954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355792" indent="-20954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812980" indent="-20954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270169" indent="-20954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727357" indent="-209545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5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77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28.jpeg"/><Relationship Id="rId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8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6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28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908A76E-36D5-E0AF-1307-F75B017DFE39}"/>
              </a:ext>
            </a:extLst>
          </p:cNvPr>
          <p:cNvSpPr txBox="1"/>
          <p:nvPr/>
        </p:nvSpPr>
        <p:spPr>
          <a:xfrm>
            <a:off x="10755086" y="3624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12D1A1-CD05-F448-053C-8A616F4774BB}"/>
              </a:ext>
            </a:extLst>
          </p:cNvPr>
          <p:cNvSpPr txBox="1"/>
          <p:nvPr/>
        </p:nvSpPr>
        <p:spPr>
          <a:xfrm>
            <a:off x="0" y="1561578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2BC"/>
                </a:solidFill>
              </a:rPr>
              <a:t>Detection and mitigation of ionospheric artifacts in </a:t>
            </a:r>
            <a:endParaRPr lang="en-US" sz="3000" b="1" dirty="0" smtClean="0">
              <a:solidFill>
                <a:srgbClr val="0072BC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0072BC"/>
                </a:solidFill>
              </a:rPr>
              <a:t>the azimuth ground </a:t>
            </a:r>
            <a:r>
              <a:rPr lang="en-US" sz="3000" b="1" dirty="0">
                <a:solidFill>
                  <a:srgbClr val="0072BC"/>
                </a:solidFill>
              </a:rPr>
              <a:t>displacements through </a:t>
            </a:r>
            <a:endParaRPr lang="en-US" sz="3000" b="1" dirty="0" smtClean="0">
              <a:solidFill>
                <a:srgbClr val="0072BC"/>
              </a:solidFill>
            </a:endParaRPr>
          </a:p>
          <a:p>
            <a:pPr algn="ctr"/>
            <a:r>
              <a:rPr lang="en-US" sz="3000" b="1" dirty="0" smtClean="0">
                <a:solidFill>
                  <a:srgbClr val="0072BC"/>
                </a:solidFill>
              </a:rPr>
              <a:t>the </a:t>
            </a:r>
            <a:r>
              <a:rPr lang="en-US" sz="3000" b="1" dirty="0">
                <a:solidFill>
                  <a:srgbClr val="0072BC"/>
                </a:solidFill>
              </a:rPr>
              <a:t>SAOCOM-1 L-band SAR </a:t>
            </a:r>
            <a:r>
              <a:rPr lang="en-US" sz="3000" b="1" dirty="0" smtClean="0">
                <a:solidFill>
                  <a:srgbClr val="0072BC"/>
                </a:solidFill>
              </a:rPr>
              <a:t>data </a:t>
            </a:r>
            <a:r>
              <a:rPr lang="it-IT" sz="3000" b="1" dirty="0" smtClean="0">
                <a:solidFill>
                  <a:srgbClr val="0072BC"/>
                </a:solidFill>
              </a:rPr>
              <a:t>exploitation</a:t>
            </a:r>
            <a:endParaRPr lang="it-IT" sz="30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34A350-3FEF-AE69-1DC7-22D9D1FB253A}"/>
              </a:ext>
            </a:extLst>
          </p:cNvPr>
          <p:cNvSpPr txBox="1"/>
          <p:nvPr/>
        </p:nvSpPr>
        <p:spPr>
          <a:xfrm>
            <a:off x="4407108" y="36126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817" y="5258638"/>
            <a:ext cx="108100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0"/>
    </mc:Choice>
    <mc:Fallback xmlns="">
      <p:transition spd="slow" advTm="434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MALL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SELINE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UBSET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(SBAS)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PPROACH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AF88EFF-E485-C942-83D8-CE4A79F998FC}"/>
              </a:ext>
            </a:extLst>
          </p:cNvPr>
          <p:cNvGrpSpPr/>
          <p:nvPr/>
        </p:nvGrpSpPr>
        <p:grpSpPr>
          <a:xfrm>
            <a:off x="1497832" y="1586206"/>
            <a:ext cx="1875821" cy="3852484"/>
            <a:chOff x="52967" y="1872184"/>
            <a:chExt cx="1999645" cy="3220292"/>
          </a:xfrm>
        </p:grpSpPr>
        <p:pic>
          <p:nvPicPr>
            <p:cNvPr id="14" name="Picture 41" descr="naples">
              <a:extLst>
                <a:ext uri="{FF2B5EF4-FFF2-40B4-BE49-F238E27FC236}">
                  <a16:creationId xmlns:a16="http://schemas.microsoft.com/office/drawing/2014/main" id="{7E809FCE-CF99-E24E-97DB-1E2C3551E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81" y="1872184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2" descr="naples">
              <a:extLst>
                <a:ext uri="{FF2B5EF4-FFF2-40B4-BE49-F238E27FC236}">
                  <a16:creationId xmlns:a16="http://schemas.microsoft.com/office/drawing/2014/main" id="{AE27B27C-20A9-C543-8936-BCC711C72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91" y="2162476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1" descr="naples">
              <a:extLst>
                <a:ext uri="{FF2B5EF4-FFF2-40B4-BE49-F238E27FC236}">
                  <a16:creationId xmlns:a16="http://schemas.microsoft.com/office/drawing/2014/main" id="{A18E7D22-8E95-2444-8511-D6F78FD5F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81" y="2443684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2" descr="naples">
              <a:extLst>
                <a:ext uri="{FF2B5EF4-FFF2-40B4-BE49-F238E27FC236}">
                  <a16:creationId xmlns:a16="http://schemas.microsoft.com/office/drawing/2014/main" id="{202EADC3-894B-D34F-90C9-BD20F8EE9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91" y="2733976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1" descr="naples">
              <a:extLst>
                <a:ext uri="{FF2B5EF4-FFF2-40B4-BE49-F238E27FC236}">
                  <a16:creationId xmlns:a16="http://schemas.microsoft.com/office/drawing/2014/main" id="{EABB6EF6-66DF-1E4F-B79C-EEF04F37F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31" y="3005659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2" descr="naples">
              <a:extLst>
                <a:ext uri="{FF2B5EF4-FFF2-40B4-BE49-F238E27FC236}">
                  <a16:creationId xmlns:a16="http://schemas.microsoft.com/office/drawing/2014/main" id="{0A92E785-3B7A-BA42-8E3E-2C549951D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541" y="3295951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1" descr="naples">
              <a:extLst>
                <a:ext uri="{FF2B5EF4-FFF2-40B4-BE49-F238E27FC236}">
                  <a16:creationId xmlns:a16="http://schemas.microsoft.com/office/drawing/2014/main" id="{34A60627-1653-BD48-ACFD-C5B1FCFED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031" y="3577159"/>
              <a:ext cx="943471" cy="122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2" descr="naples">
              <a:extLst>
                <a:ext uri="{FF2B5EF4-FFF2-40B4-BE49-F238E27FC236}">
                  <a16:creationId xmlns:a16="http://schemas.microsoft.com/office/drawing/2014/main" id="{AA768EAB-A056-4446-BD76-14CB7D508B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lum bright="24000" contras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141" y="3867451"/>
              <a:ext cx="943471" cy="1225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93A8A620-D398-A742-8A2F-3F604C8E9C86}"/>
                </a:ext>
              </a:extLst>
            </p:cNvPr>
            <p:cNvCxnSpPr/>
            <p:nvPr/>
          </p:nvCxnSpPr>
          <p:spPr bwMode="auto">
            <a:xfrm>
              <a:off x="52967" y="2989755"/>
              <a:ext cx="830758" cy="185737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72BC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CasellaDiTesto 89">
              <a:extLst>
                <a:ext uri="{FF2B5EF4-FFF2-40B4-BE49-F238E27FC236}">
                  <a16:creationId xmlns:a16="http://schemas.microsoft.com/office/drawing/2014/main" id="{A42024FE-29CA-2E4C-83E6-CF603B2ABBF3}"/>
                </a:ext>
              </a:extLst>
            </p:cNvPr>
            <p:cNvSpPr txBox="1"/>
            <p:nvPr/>
          </p:nvSpPr>
          <p:spPr>
            <a:xfrm rot="4168703">
              <a:off x="13672" y="3754705"/>
              <a:ext cx="646125" cy="4921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4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</p:grpSp>
      <p:grpSp>
        <p:nvGrpSpPr>
          <p:cNvPr id="33" name="Group 3">
            <a:extLst>
              <a:ext uri="{FF2B5EF4-FFF2-40B4-BE49-F238E27FC236}">
                <a16:creationId xmlns:a16="http://schemas.microsoft.com/office/drawing/2014/main" id="{9C351035-FE58-8646-8E4D-6DADEE3EBC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22539" y="1217768"/>
            <a:ext cx="1985995" cy="4573586"/>
            <a:chOff x="737" y="762"/>
            <a:chExt cx="1545" cy="3558"/>
          </a:xfrm>
        </p:grpSpPr>
        <p:pic>
          <p:nvPicPr>
            <p:cNvPr id="34" name="Picture 4" descr="11112004ENV_16112006ENVmask_rot">
              <a:extLst>
                <a:ext uri="{FF2B5EF4-FFF2-40B4-BE49-F238E27FC236}">
                  <a16:creationId xmlns:a16="http://schemas.microsoft.com/office/drawing/2014/main" id="{63ED192B-ED16-F143-82EC-7946B658C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2706"/>
              <a:ext cx="1542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5" descr="01122005ERS_21122006ERSmask_rot">
              <a:extLst>
                <a:ext uri="{FF2B5EF4-FFF2-40B4-BE49-F238E27FC236}">
                  <a16:creationId xmlns:a16="http://schemas.microsoft.com/office/drawing/2014/main" id="{8D85AC6D-66D0-1E44-B457-3E951A4D2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1734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 descr="19041993ERS_17041997ERSmask_rot">
              <a:extLst>
                <a:ext uri="{FF2B5EF4-FFF2-40B4-BE49-F238E27FC236}">
                  <a16:creationId xmlns:a16="http://schemas.microsoft.com/office/drawing/2014/main" id="{9FE18BFC-8AB2-D741-A7DD-4AF0B860E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762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7" descr="27071995ERS_22041999ERSmask_rot">
              <a:extLst>
                <a:ext uri="{FF2B5EF4-FFF2-40B4-BE49-F238E27FC236}">
                  <a16:creationId xmlns:a16="http://schemas.microsoft.com/office/drawing/2014/main" id="{00C0FF58-321A-C54A-9C98-43A1D638C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1248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8" descr="27071995ERS_22041999ERSmask_rot">
              <a:extLst>
                <a:ext uri="{FF2B5EF4-FFF2-40B4-BE49-F238E27FC236}">
                  <a16:creationId xmlns:a16="http://schemas.microsoft.com/office/drawing/2014/main" id="{FCB039EB-5CF4-A144-B3CA-D1F75306C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" y="3678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9" descr="01122005ERS_21122006ERSmask_rot">
              <a:extLst>
                <a:ext uri="{FF2B5EF4-FFF2-40B4-BE49-F238E27FC236}">
                  <a16:creationId xmlns:a16="http://schemas.microsoft.com/office/drawing/2014/main" id="{2F025482-4EA3-A64C-8715-700C45780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" y="3192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0" descr="19041993ERS_17041997ERSmask_rot">
              <a:extLst>
                <a:ext uri="{FF2B5EF4-FFF2-40B4-BE49-F238E27FC236}">
                  <a16:creationId xmlns:a16="http://schemas.microsoft.com/office/drawing/2014/main" id="{53F596AF-60FF-1E47-BA45-D4CDD30B0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" y="2220"/>
              <a:ext cx="1544" cy="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4630" y="2964638"/>
            <a:ext cx="792412" cy="230028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14ED9FE5-1EA8-7B44-931D-78F31A2DA1A3}"/>
              </a:ext>
            </a:extLst>
          </p:cNvPr>
          <p:cNvGrpSpPr>
            <a:grpSpLocks/>
          </p:cNvGrpSpPr>
          <p:nvPr/>
        </p:nvGrpSpPr>
        <p:grpSpPr bwMode="auto">
          <a:xfrm>
            <a:off x="5418644" y="1586206"/>
            <a:ext cx="5775984" cy="4179143"/>
            <a:chOff x="3293772" y="1724319"/>
            <a:chExt cx="5538805" cy="4085519"/>
          </a:xfrm>
        </p:grpSpPr>
        <p:pic>
          <p:nvPicPr>
            <p:cNvPr id="43" name="Picture 16" descr="multi_vel_GEO_05cm_yr_disc">
              <a:extLst>
                <a:ext uri="{FF2B5EF4-FFF2-40B4-BE49-F238E27FC236}">
                  <a16:creationId xmlns:a16="http://schemas.microsoft.com/office/drawing/2014/main" id="{78A88CEE-1D4E-DB4A-B204-F45D634E1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772" y="1724319"/>
              <a:ext cx="5538805" cy="4085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D62D98D-5229-3F46-B120-9998D36713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60861" y="4377606"/>
              <a:ext cx="816551" cy="499469"/>
              <a:chOff x="6422344" y="4110963"/>
              <a:chExt cx="907278" cy="555698"/>
            </a:xfrm>
          </p:grpSpPr>
          <p:sp>
            <p:nvSpPr>
              <p:cNvPr id="50" name="Line 17">
                <a:extLst>
                  <a:ext uri="{FF2B5EF4-FFF2-40B4-BE49-F238E27FC236}">
                    <a16:creationId xmlns:a16="http://schemas.microsoft.com/office/drawing/2014/main" id="{87614248-818B-B247-8DD2-A3FBAE27D11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6757308" y="4110963"/>
                <a:ext cx="144462" cy="3238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400"/>
              </a:p>
            </p:txBody>
          </p:sp>
          <p:sp>
            <p:nvSpPr>
              <p:cNvPr id="51" name="CasellaDiTesto 24">
                <a:extLst>
                  <a:ext uri="{FF2B5EF4-FFF2-40B4-BE49-F238E27FC236}">
                    <a16:creationId xmlns:a16="http://schemas.microsoft.com/office/drawing/2014/main" id="{FF3499CB-2E3C-4942-9F7B-D5BA63C0DBA7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6422344" y="4398858"/>
                <a:ext cx="907278" cy="267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altLang="it-IT" sz="1000" dirty="0">
                    <a:latin typeface="Arial" panose="020B0604020202020204" pitchFamily="34" charset="0"/>
                  </a:rPr>
                  <a:t>Mt. Vesuvio</a:t>
                </a:r>
              </a:p>
            </p:txBody>
          </p:sp>
        </p:grpSp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EADBE9AB-DC7A-0C4C-8569-638BC85B497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92109" y="4287509"/>
              <a:ext cx="941062" cy="613305"/>
              <a:chOff x="4861187" y="3813476"/>
              <a:chExt cx="1045056" cy="681032"/>
            </a:xfrm>
          </p:grpSpPr>
          <p:sp>
            <p:nvSpPr>
              <p:cNvPr id="48" name="CasellaDiTesto 23">
                <a:extLst>
                  <a:ext uri="{FF2B5EF4-FFF2-40B4-BE49-F238E27FC236}">
                    <a16:creationId xmlns:a16="http://schemas.microsoft.com/office/drawing/2014/main" id="{B84096B2-A5E0-CF46-BB02-B2D224889353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861187" y="4227222"/>
                <a:ext cx="1045056" cy="267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t-IT" altLang="it-IT" sz="1000" dirty="0">
                    <a:latin typeface="Arial" panose="020B0604020202020204" pitchFamily="34" charset="0"/>
                  </a:rPr>
                  <a:t>Campi Flegrei</a:t>
                </a:r>
              </a:p>
            </p:txBody>
          </p:sp>
          <p:sp>
            <p:nvSpPr>
              <p:cNvPr id="49" name="Line 17">
                <a:extLst>
                  <a:ext uri="{FF2B5EF4-FFF2-40B4-BE49-F238E27FC236}">
                    <a16:creationId xmlns:a16="http://schemas.microsoft.com/office/drawing/2014/main" id="{1CE03B02-D16C-5644-9D55-F4DAA53CBE2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5470865" y="3813476"/>
                <a:ext cx="170054" cy="4746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400"/>
              </a:p>
            </p:txBody>
          </p:sp>
        </p:grpSp>
        <p:sp>
          <p:nvSpPr>
            <p:cNvPr id="46" name="CasellaDiTesto 23">
              <a:extLst>
                <a:ext uri="{FF2B5EF4-FFF2-40B4-BE49-F238E27FC236}">
                  <a16:creationId xmlns:a16="http://schemas.microsoft.com/office/drawing/2014/main" id="{19F391A9-6620-EC4A-865B-4A934F5E38C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895781" y="3919801"/>
              <a:ext cx="496817" cy="240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altLang="it-IT" sz="1000" dirty="0">
                  <a:latin typeface="Arial" panose="020B0604020202020204" pitchFamily="34" charset="0"/>
                </a:rPr>
                <a:t>Ischia</a:t>
              </a:r>
            </a:p>
          </p:txBody>
        </p:sp>
        <p:sp>
          <p:nvSpPr>
            <p:cNvPr id="47" name="Line 45">
              <a:extLst>
                <a:ext uri="{FF2B5EF4-FFF2-40B4-BE49-F238E27FC236}">
                  <a16:creationId xmlns:a16="http://schemas.microsoft.com/office/drawing/2014/main" id="{2ADE17A8-3C5B-8F49-8A8F-FD9063F174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6581" y="4167451"/>
              <a:ext cx="190500" cy="3556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2400"/>
            </a:p>
          </p:txBody>
        </p:sp>
      </p:grpSp>
      <p:grpSp>
        <p:nvGrpSpPr>
          <p:cNvPr id="52" name="Group 41">
            <a:extLst>
              <a:ext uri="{FF2B5EF4-FFF2-40B4-BE49-F238E27FC236}">
                <a16:creationId xmlns:a16="http://schemas.microsoft.com/office/drawing/2014/main" id="{8B8EC38E-D5B3-A048-A386-5C8815EBD543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9594870" y="2779584"/>
            <a:ext cx="3933827" cy="1077915"/>
            <a:chOff x="1935" y="3213"/>
            <a:chExt cx="2478" cy="679"/>
          </a:xfrm>
        </p:grpSpPr>
        <p:sp>
          <p:nvSpPr>
            <p:cNvPr id="53" name="Text Box 5">
              <a:extLst>
                <a:ext uri="{FF2B5EF4-FFF2-40B4-BE49-F238E27FC236}">
                  <a16:creationId xmlns:a16="http://schemas.microsoft.com/office/drawing/2014/main" id="{418B11E0-D7B8-D344-9E60-3BA847F7B47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35" y="3213"/>
              <a:ext cx="2478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it-IT" altLang="it-IT" sz="1600" b="1" dirty="0" err="1">
                  <a:latin typeface="Calibri" panose="020F0502020204030204" pitchFamily="34" charset="0"/>
                </a:rPr>
                <a:t>Mean</a:t>
              </a:r>
              <a:r>
                <a:rPr lang="it-IT" altLang="it-IT" sz="1600" b="1" dirty="0">
                  <a:latin typeface="Calibri" panose="020F0502020204030204" pitchFamily="34" charset="0"/>
                </a:rPr>
                <a:t> </a:t>
              </a:r>
              <a:r>
                <a:rPr lang="it-IT" altLang="it-IT" sz="1600" b="1" dirty="0" err="1">
                  <a:latin typeface="Calibri" panose="020F0502020204030204" pitchFamily="34" charset="0"/>
                </a:rPr>
                <a:t>deformation</a:t>
              </a:r>
              <a:r>
                <a:rPr lang="it-IT" altLang="it-IT" sz="1600" b="1" dirty="0">
                  <a:latin typeface="Calibri" panose="020F0502020204030204" pitchFamily="34" charset="0"/>
                </a:rPr>
                <a:t> </a:t>
              </a:r>
              <a:r>
                <a:rPr lang="it-IT" altLang="it-IT" sz="1600" b="1" dirty="0" err="1">
                  <a:latin typeface="Calibri" panose="020F0502020204030204" pitchFamily="34" charset="0"/>
                </a:rPr>
                <a:t>velocity</a:t>
              </a:r>
              <a:endParaRPr lang="it-IT" altLang="it-IT" sz="1600" b="1" dirty="0">
                <a:latin typeface="Calibri" panose="020F0502020204030204" pitchFamily="34" charset="0"/>
              </a:endParaRPr>
            </a:p>
            <a:p>
              <a:pPr algn="ctr" eaLnBrk="0" hangingPunct="0"/>
              <a:endParaRPr lang="it-IT" altLang="it-IT" sz="1600" b="1" dirty="0">
                <a:latin typeface="Calibri" panose="020F0502020204030204" pitchFamily="34" charset="0"/>
              </a:endParaRPr>
            </a:p>
            <a:p>
              <a:pPr algn="ctr" eaLnBrk="0" hangingPunct="0"/>
              <a:r>
                <a:rPr lang="it-IT" altLang="it-IT" sz="1600" b="1" dirty="0">
                  <a:latin typeface="Calibri" panose="020F0502020204030204" pitchFamily="34" charset="0"/>
                </a:rPr>
                <a:t> [cm/</a:t>
              </a:r>
              <a:r>
                <a:rPr lang="it-IT" altLang="it-IT" sz="1600" b="1" dirty="0" err="1">
                  <a:latin typeface="Calibri" panose="020F0502020204030204" pitchFamily="34" charset="0"/>
                </a:rPr>
                <a:t>yr</a:t>
              </a:r>
              <a:r>
                <a:rPr lang="it-IT" altLang="it-IT" sz="1600" b="1" dirty="0">
                  <a:latin typeface="Calibri" panose="020F0502020204030204" pitchFamily="34" charset="0"/>
                </a:rPr>
                <a:t>]</a:t>
              </a:r>
            </a:p>
            <a:p>
              <a:pPr algn="ctr" eaLnBrk="0" hangingPunct="0"/>
              <a:endParaRPr lang="it-IT" altLang="it-IT" sz="1600" b="1" dirty="0">
                <a:latin typeface="Calibri" panose="020F0502020204030204" pitchFamily="34" charset="0"/>
              </a:endParaRPr>
            </a:p>
          </p:txBody>
        </p:sp>
        <p:grpSp>
          <p:nvGrpSpPr>
            <p:cNvPr id="54" name="Group 40">
              <a:extLst>
                <a:ext uri="{FF2B5EF4-FFF2-40B4-BE49-F238E27FC236}">
                  <a16:creationId xmlns:a16="http://schemas.microsoft.com/office/drawing/2014/main" id="{603F667B-22B8-8B49-866E-CACE2EEC76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2" y="3234"/>
              <a:ext cx="2300" cy="378"/>
              <a:chOff x="1992" y="3234"/>
              <a:chExt cx="2300" cy="378"/>
            </a:xfrm>
          </p:grpSpPr>
          <p:pic>
            <p:nvPicPr>
              <p:cNvPr id="55" name="Picture 6" descr="Barra">
                <a:extLst>
                  <a:ext uri="{FF2B5EF4-FFF2-40B4-BE49-F238E27FC236}">
                    <a16:creationId xmlns:a16="http://schemas.microsoft.com/office/drawing/2014/main" id="{12D0D770-6EC9-1C4B-B6DA-813FDCA4AC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073" y="2509"/>
                <a:ext cx="138" cy="1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Text Box 7">
                <a:extLst>
                  <a:ext uri="{FF2B5EF4-FFF2-40B4-BE49-F238E27FC236}">
                    <a16:creationId xmlns:a16="http://schemas.microsoft.com/office/drawing/2014/main" id="{5AD35C7F-5E9D-A343-B3C1-EBC4E5D85CE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023" y="3343"/>
                <a:ext cx="34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400" b="1" dirty="0">
                    <a:latin typeface="Calibri" panose="020F0502020204030204" pitchFamily="34" charset="0"/>
                  </a:rPr>
                  <a:t>&gt; 0.5</a:t>
                </a:r>
              </a:p>
            </p:txBody>
          </p:sp>
          <p:sp>
            <p:nvSpPr>
              <p:cNvPr id="57" name="Text Box 8">
                <a:extLst>
                  <a:ext uri="{FF2B5EF4-FFF2-40B4-BE49-F238E27FC236}">
                    <a16:creationId xmlns:a16="http://schemas.microsoft.com/office/drawing/2014/main" id="{80F17BFB-7F06-6B4B-AB56-8795BF8CE74D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1900" y="3326"/>
                <a:ext cx="378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hangingPunct="0">
                  <a:spcBef>
                    <a:spcPct val="50000"/>
                  </a:spcBef>
                </a:pPr>
                <a:r>
                  <a:rPr lang="it-IT" altLang="it-IT" sz="1400" b="1" dirty="0">
                    <a:latin typeface="Calibri" panose="020F0502020204030204" pitchFamily="34" charset="0"/>
                  </a:rPr>
                  <a:t>&lt;- 0.5</a:t>
                </a:r>
              </a:p>
            </p:txBody>
          </p:sp>
        </p:grpSp>
      </p:grpSp>
      <p:grpSp>
        <p:nvGrpSpPr>
          <p:cNvPr id="58" name="Group 38">
            <a:extLst>
              <a:ext uri="{FF2B5EF4-FFF2-40B4-BE49-F238E27FC236}">
                <a16:creationId xmlns:a16="http://schemas.microsoft.com/office/drawing/2014/main" id="{814852CC-AA6C-EF4D-90DB-1F54F78DE16B}"/>
              </a:ext>
            </a:extLst>
          </p:cNvPr>
          <p:cNvGrpSpPr>
            <a:grpSpLocks/>
          </p:cNvGrpSpPr>
          <p:nvPr/>
        </p:nvGrpSpPr>
        <p:grpSpPr bwMode="auto">
          <a:xfrm>
            <a:off x="6808035" y="1165642"/>
            <a:ext cx="3735388" cy="2895604"/>
            <a:chOff x="3081" y="610"/>
            <a:chExt cx="2353" cy="1824"/>
          </a:xfrm>
        </p:grpSpPr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923979C8-7791-7249-AE33-548621911D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1" y="610"/>
              <a:ext cx="2326" cy="1824"/>
              <a:chOff x="4903510" y="1521070"/>
              <a:chExt cx="3692525" cy="2895558"/>
            </a:xfrm>
          </p:grpSpPr>
          <p:pic>
            <p:nvPicPr>
              <p:cNvPr id="63" name="Picture 47" descr="plot_TS_NAPOLI_CF_ERSENV_2010_disc_az718_rg525">
                <a:extLst>
                  <a:ext uri="{FF2B5EF4-FFF2-40B4-BE49-F238E27FC236}">
                    <a16:creationId xmlns:a16="http://schemas.microsoft.com/office/drawing/2014/main" id="{D3FD7155-BDF9-2449-9437-3EE2C46BB7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3510" y="1521070"/>
                <a:ext cx="3692525" cy="1065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4" name="Line 48">
                <a:extLst>
                  <a:ext uri="{FF2B5EF4-FFF2-40B4-BE49-F238E27FC236}">
                    <a16:creationId xmlns:a16="http://schemas.microsoft.com/office/drawing/2014/main" id="{D8D38874-DCC8-304F-9C4E-2356CBBE6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181943" y="2586401"/>
                <a:ext cx="696256" cy="1830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 xmlns:lc="http://schemas.openxmlformats.org/drawingml/2006/lockedCanvas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it-IT" sz="2400"/>
              </a:p>
            </p:txBody>
          </p:sp>
        </p:grpSp>
        <p:grpSp>
          <p:nvGrpSpPr>
            <p:cNvPr id="60" name="Group 37">
              <a:extLst>
                <a:ext uri="{FF2B5EF4-FFF2-40B4-BE49-F238E27FC236}">
                  <a16:creationId xmlns:a16="http://schemas.microsoft.com/office/drawing/2014/main" id="{EAF23570-45A4-964D-B602-FBCF4E3AF0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5" y="617"/>
              <a:ext cx="559" cy="274"/>
              <a:chOff x="4875" y="617"/>
              <a:chExt cx="559" cy="274"/>
            </a:xfrm>
          </p:grpSpPr>
          <p:sp>
            <p:nvSpPr>
              <p:cNvPr id="61" name="Rectangle 16">
                <a:extLst>
                  <a:ext uri="{FF2B5EF4-FFF2-40B4-BE49-F238E27FC236}">
                    <a16:creationId xmlns:a16="http://schemas.microsoft.com/office/drawing/2014/main" id="{AC6971CB-67D4-864A-A552-B9608BAC5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761"/>
                <a:ext cx="540" cy="1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it-IT" sz="1000" b="1" dirty="0">
                    <a:solidFill>
                      <a:srgbClr val="FF0000"/>
                    </a:solidFill>
                    <a:sym typeface="Symbol" charset="0"/>
                  </a:rPr>
                  <a:t> </a:t>
                </a:r>
                <a:r>
                  <a:rPr lang="it-IT" sz="8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ahoma" charset="0"/>
                  </a:rPr>
                  <a:t> </a:t>
                </a:r>
                <a:r>
                  <a:rPr lang="it-IT" sz="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ahoma" charset="0"/>
                  </a:rPr>
                  <a:t>ENVISAT</a:t>
                </a:r>
              </a:p>
            </p:txBody>
          </p:sp>
          <p:sp>
            <p:nvSpPr>
              <p:cNvPr id="62" name="Rectangle 7">
                <a:extLst>
                  <a:ext uri="{FF2B5EF4-FFF2-40B4-BE49-F238E27FC236}">
                    <a16:creationId xmlns:a16="http://schemas.microsoft.com/office/drawing/2014/main" id="{CDF02998-F0C5-0247-BB3A-124A183E9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5" y="617"/>
                <a:ext cx="483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it-IT" sz="8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ahoma" charset="0"/>
                  </a:rPr>
                  <a:t> </a:t>
                </a:r>
                <a:r>
                  <a:rPr lang="it-IT" sz="1000" b="1" dirty="0">
                    <a:sym typeface="Symbol" charset="0"/>
                  </a:rPr>
                  <a:t></a:t>
                </a:r>
                <a:r>
                  <a:rPr lang="it-IT" sz="2400" dirty="0">
                    <a:sym typeface="Symbol" charset="0"/>
                  </a:rPr>
                  <a:t> </a:t>
                </a:r>
                <a:r>
                  <a:rPr lang="it-IT" sz="800" b="1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ahoma" charset="0"/>
                  </a:rPr>
                  <a:t>ERS </a:t>
                </a:r>
              </a:p>
            </p:txBody>
          </p:sp>
        </p:grpSp>
      </p:grpSp>
      <p:sp>
        <p:nvSpPr>
          <p:cNvPr id="65" name="Text Box 21">
            <a:extLst>
              <a:ext uri="{FF2B5EF4-FFF2-40B4-BE49-F238E27FC236}">
                <a16:creationId xmlns:a16="http://schemas.microsoft.com/office/drawing/2014/main" id="{DA5B2CCA-03F9-5C46-AD47-89FFD855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905" y="797204"/>
            <a:ext cx="4891960" cy="4205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it-IT" sz="2133" b="1" dirty="0">
                <a:solidFill>
                  <a:srgbClr val="0072BC"/>
                </a:solidFill>
                <a:latin typeface="Calibri" panose="020F0502020204030204" pitchFamily="34" charset="0"/>
              </a:rPr>
              <a:t>ERS/</a:t>
            </a:r>
            <a:r>
              <a:rPr lang="en-US" altLang="it-IT" sz="2133" b="1" dirty="0">
                <a:solidFill>
                  <a:srgbClr val="C00000"/>
                </a:solidFill>
                <a:latin typeface="Calibri" panose="020F0502020204030204" pitchFamily="34" charset="0"/>
              </a:rPr>
              <a:t>ENVISAT</a:t>
            </a:r>
            <a:r>
              <a:rPr lang="en-US" altLang="it-IT" sz="2133" b="1" dirty="0">
                <a:solidFill>
                  <a:srgbClr val="0072BC"/>
                </a:solidFill>
                <a:latin typeface="Calibri" panose="020F0502020204030204" pitchFamily="34" charset="0"/>
              </a:rPr>
              <a:t> images (1992 – 2010)</a:t>
            </a:r>
          </a:p>
        </p:txBody>
      </p:sp>
      <p:sp>
        <p:nvSpPr>
          <p:cNvPr id="41" name="AutoShape 18">
            <a:extLst>
              <a:ext uri="{FF2B5EF4-FFF2-40B4-BE49-F238E27FC236}">
                <a16:creationId xmlns:a16="http://schemas.microsoft.com/office/drawing/2014/main" id="{1649D33B-A2A0-374C-B50A-FF42E7C1B1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2493" y="2999270"/>
            <a:ext cx="792412" cy="230028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sp>
        <p:nvSpPr>
          <p:cNvPr id="66" name="CasellaDiTesto 69">
            <a:extLst>
              <a:ext uri="{FF2B5EF4-FFF2-40B4-BE49-F238E27FC236}">
                <a16:creationId xmlns:a16="http://schemas.microsoft.com/office/drawing/2014/main" id="{7B0C32E6-0C39-6C40-B6E6-EED2B8F1E7FB}"/>
              </a:ext>
            </a:extLst>
          </p:cNvPr>
          <p:cNvSpPr txBox="1"/>
          <p:nvPr/>
        </p:nvSpPr>
        <p:spPr>
          <a:xfrm>
            <a:off x="3159207" y="797204"/>
            <a:ext cx="33692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133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SB Interferograms</a:t>
            </a:r>
          </a:p>
        </p:txBody>
      </p:sp>
      <p:sp>
        <p:nvSpPr>
          <p:cNvPr id="67" name="CasellaDiTesto 68">
            <a:extLst>
              <a:ext uri="{FF2B5EF4-FFF2-40B4-BE49-F238E27FC236}">
                <a16:creationId xmlns:a16="http://schemas.microsoft.com/office/drawing/2014/main" id="{1E07089E-AA75-6D48-A102-F6FEC74FCF28}"/>
              </a:ext>
            </a:extLst>
          </p:cNvPr>
          <p:cNvSpPr txBox="1"/>
          <p:nvPr/>
        </p:nvSpPr>
        <p:spPr>
          <a:xfrm>
            <a:off x="1494869" y="802364"/>
            <a:ext cx="149605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33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 Images</a:t>
            </a:r>
          </a:p>
        </p:txBody>
      </p:sp>
      <p:sp>
        <p:nvSpPr>
          <p:cNvPr id="68" name="Text Box 13">
            <a:extLst>
              <a:ext uri="{FF2B5EF4-FFF2-40B4-BE49-F238E27FC236}">
                <a16:creationId xmlns:a16="http://schemas.microsoft.com/office/drawing/2014/main" id="{BBE7E5BC-C124-5440-8B86-8293B2E21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52" y="5829567"/>
            <a:ext cx="4917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Berardino et al., 2002, 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IEEE </a:t>
            </a:r>
            <a:r>
              <a:rPr lang="fr-FR" altLang="it-IT" sz="1600" b="1" i="1" dirty="0" err="1">
                <a:solidFill>
                  <a:srgbClr val="0072BC"/>
                </a:solidFill>
                <a:latin typeface="Calibri" panose="020F0502020204030204" pitchFamily="34" charset="0"/>
              </a:rPr>
              <a:t>Trans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. </a:t>
            </a:r>
            <a:r>
              <a:rPr lang="fr-FR" altLang="it-IT" sz="1600" b="1" i="1" dirty="0" err="1">
                <a:solidFill>
                  <a:srgbClr val="0072BC"/>
                </a:solidFill>
                <a:latin typeface="Calibri" panose="020F0502020204030204" pitchFamily="34" charset="0"/>
              </a:rPr>
              <a:t>Geosci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. </a:t>
            </a:r>
            <a:r>
              <a:rPr lang="fr-FR" altLang="it-IT" sz="1600" b="1" i="1" dirty="0" err="1">
                <a:solidFill>
                  <a:srgbClr val="0072BC"/>
                </a:solidFill>
                <a:latin typeface="Calibri" panose="020F0502020204030204" pitchFamily="34" charset="0"/>
              </a:rPr>
              <a:t>Remote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 Sens.</a:t>
            </a:r>
            <a:r>
              <a:rPr lang="it-IT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it-IT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Pepe et al., 2005, 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IEEE </a:t>
            </a:r>
            <a:r>
              <a:rPr lang="fr-FR" altLang="it-IT" sz="1600" b="1" i="1" dirty="0" err="1">
                <a:solidFill>
                  <a:srgbClr val="0072BC"/>
                </a:solidFill>
                <a:latin typeface="Calibri" panose="020F0502020204030204" pitchFamily="34" charset="0"/>
              </a:rPr>
              <a:t>Trans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. </a:t>
            </a:r>
            <a:r>
              <a:rPr lang="fr-FR" altLang="it-IT" sz="1600" b="1" i="1" dirty="0" err="1">
                <a:solidFill>
                  <a:srgbClr val="0072BC"/>
                </a:solidFill>
                <a:latin typeface="Calibri" panose="020F0502020204030204" pitchFamily="34" charset="0"/>
              </a:rPr>
              <a:t>Geosci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. </a:t>
            </a:r>
            <a:r>
              <a:rPr lang="fr-FR" altLang="it-IT" sz="1600" b="1" i="1" dirty="0" err="1">
                <a:solidFill>
                  <a:srgbClr val="0072BC"/>
                </a:solidFill>
                <a:latin typeface="Calibri" panose="020F0502020204030204" pitchFamily="34" charset="0"/>
              </a:rPr>
              <a:t>Remote</a:t>
            </a:r>
            <a:r>
              <a:rPr lang="fr-FR" altLang="it-IT" sz="1600" b="1" i="1" dirty="0">
                <a:solidFill>
                  <a:srgbClr val="0072BC"/>
                </a:solidFill>
                <a:latin typeface="Calibri" panose="020F0502020204030204" pitchFamily="34" charset="0"/>
              </a:rPr>
              <a:t> Sens.</a:t>
            </a:r>
            <a:endParaRPr lang="it-IT" altLang="it-IT" sz="1600" b="1" i="1" dirty="0">
              <a:solidFill>
                <a:srgbClr val="0072B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IXEL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FFSET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RACKING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(POT) T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ECHNIQUE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73" y="1267767"/>
            <a:ext cx="4996649" cy="424503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29047" y="2983190"/>
            <a:ext cx="5355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POT technique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typically achieves surface displacement accuracies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of around 1/10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of the pixel size.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729047" y="4450281"/>
            <a:ext cx="53557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 advantage of using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the POT technique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is that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</a:rPr>
              <a:t>it provides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two-dimensional displacement information in both the radar azimuth and slant-range directions.</a:t>
            </a:r>
            <a:endParaRPr lang="it-IT" sz="2000" dirty="0"/>
          </a:p>
        </p:txBody>
      </p:sp>
      <p:sp>
        <p:nvSpPr>
          <p:cNvPr id="8" name="Rettangolo 7"/>
          <p:cNvSpPr/>
          <p:nvPr/>
        </p:nvSpPr>
        <p:spPr>
          <a:xfrm>
            <a:off x="729047" y="1153893"/>
            <a:ext cx="53557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 technique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useful in scenarios where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DInSAR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might fail, such as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detecting surface deformation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high-magnitude earthquakes.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6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ULTIPLE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PERTURE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NTERFEROMETRY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(MAI) T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ECHNIQUE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37" y="1003299"/>
            <a:ext cx="5363587" cy="478029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217225" y="5899239"/>
            <a:ext cx="49520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symbol </a:t>
            </a:r>
            <a:r>
              <a:rPr lang="it-IT" sz="16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denotes a complex conjugate multiplication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18" y="2780188"/>
            <a:ext cx="4351397" cy="247671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304162" y="1321002"/>
            <a:ext cx="3812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technique,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azimuth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beamwidth is split into forward and backward looks.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AIRING 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it-IT" sz="40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DJACENT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UB-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ANDS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9142"/>
            <a:ext cx="1775876" cy="198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332" y="3084424"/>
            <a:ext cx="3495790" cy="324000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11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2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196" name="Gruppo 195"/>
          <p:cNvGrpSpPr/>
          <p:nvPr/>
        </p:nvGrpSpPr>
        <p:grpSpPr>
          <a:xfrm>
            <a:off x="73372" y="1336220"/>
            <a:ext cx="4302729" cy="1119122"/>
            <a:chOff x="2930769" y="737413"/>
            <a:chExt cx="5047071" cy="1421472"/>
          </a:xfrm>
        </p:grpSpPr>
        <p:cxnSp>
          <p:nvCxnSpPr>
            <p:cNvPr id="198" name="Connettore diritto 197"/>
            <p:cNvCxnSpPr/>
            <p:nvPr/>
          </p:nvCxnSpPr>
          <p:spPr>
            <a:xfrm>
              <a:off x="7542256" y="1079258"/>
              <a:ext cx="0" cy="147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uppo 198"/>
            <p:cNvGrpSpPr/>
            <p:nvPr/>
          </p:nvGrpSpPr>
          <p:grpSpPr>
            <a:xfrm>
              <a:off x="2930769" y="737413"/>
              <a:ext cx="5047071" cy="1421472"/>
              <a:chOff x="2930769" y="746206"/>
              <a:chExt cx="5047071" cy="1421472"/>
            </a:xfrm>
          </p:grpSpPr>
          <p:cxnSp>
            <p:nvCxnSpPr>
              <p:cNvPr id="200" name="Connettore diritto 199"/>
              <p:cNvCxnSpPr/>
              <p:nvPr/>
            </p:nvCxnSpPr>
            <p:spPr>
              <a:xfrm flipV="1">
                <a:off x="3213509" y="1159114"/>
                <a:ext cx="4336237" cy="8792"/>
              </a:xfrm>
              <a:prstGeom prst="line">
                <a:avLst/>
              </a:prstGeom>
              <a:ln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uppo 200"/>
              <p:cNvGrpSpPr/>
              <p:nvPr/>
            </p:nvGrpSpPr>
            <p:grpSpPr>
              <a:xfrm>
                <a:off x="2930769" y="746206"/>
                <a:ext cx="5047071" cy="1421472"/>
                <a:chOff x="2930769" y="754998"/>
                <a:chExt cx="5047071" cy="1421472"/>
              </a:xfrm>
            </p:grpSpPr>
            <p:cxnSp>
              <p:nvCxnSpPr>
                <p:cNvPr id="202" name="Connettore 2 201"/>
                <p:cNvCxnSpPr/>
                <p:nvPr/>
              </p:nvCxnSpPr>
              <p:spPr>
                <a:xfrm>
                  <a:off x="2930769" y="1997312"/>
                  <a:ext cx="4976446" cy="8789"/>
                </a:xfrm>
                <a:prstGeom prst="straightConnector1">
                  <a:avLst/>
                </a:prstGeom>
                <a:ln w="28575">
                  <a:solidFill>
                    <a:srgbClr val="41719C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Rettangolo 202"/>
                <p:cNvSpPr/>
                <p:nvPr/>
              </p:nvSpPr>
              <p:spPr>
                <a:xfrm>
                  <a:off x="3220921" y="1397977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4" name="Rettangolo 203"/>
                <p:cNvSpPr/>
                <p:nvPr/>
              </p:nvSpPr>
              <p:spPr>
                <a:xfrm>
                  <a:off x="3499899" y="1394305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5" name="Rettangolo 204"/>
                <p:cNvSpPr/>
                <p:nvPr/>
              </p:nvSpPr>
              <p:spPr>
                <a:xfrm>
                  <a:off x="3798317" y="1397970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6" name="Rettangolo 205"/>
                <p:cNvSpPr/>
                <p:nvPr/>
              </p:nvSpPr>
              <p:spPr>
                <a:xfrm>
                  <a:off x="4092783" y="1394305"/>
                  <a:ext cx="281359" cy="597877"/>
                </a:xfrm>
                <a:prstGeom prst="rect">
                  <a:avLst/>
                </a:prstGeom>
                <a:solidFill>
                  <a:srgbClr val="ED7D31"/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7" name="Rettangolo 206"/>
                <p:cNvSpPr/>
                <p:nvPr/>
              </p:nvSpPr>
              <p:spPr>
                <a:xfrm>
                  <a:off x="4379337" y="1397970"/>
                  <a:ext cx="281359" cy="597877"/>
                </a:xfrm>
                <a:prstGeom prst="rect">
                  <a:avLst/>
                </a:prstGeom>
                <a:solidFill>
                  <a:srgbClr val="ED7D31"/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8" name="Rettangolo 207"/>
                <p:cNvSpPr/>
                <p:nvPr/>
              </p:nvSpPr>
              <p:spPr>
                <a:xfrm>
                  <a:off x="4657013" y="1399434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9" name="Rettangolo 208"/>
                <p:cNvSpPr/>
                <p:nvPr/>
              </p:nvSpPr>
              <p:spPr>
                <a:xfrm>
                  <a:off x="4947157" y="1397975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0" name="Rettangolo 209"/>
                <p:cNvSpPr/>
                <p:nvPr/>
              </p:nvSpPr>
              <p:spPr>
                <a:xfrm>
                  <a:off x="5819074" y="1397971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1" name="Rettangolo 210"/>
                <p:cNvSpPr/>
                <p:nvPr/>
              </p:nvSpPr>
              <p:spPr>
                <a:xfrm>
                  <a:off x="5242482" y="1397972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2" name="Rettangolo 211"/>
                <p:cNvSpPr/>
                <p:nvPr/>
              </p:nvSpPr>
              <p:spPr>
                <a:xfrm>
                  <a:off x="5533395" y="1397972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3" name="Rettangolo 212"/>
                <p:cNvSpPr/>
                <p:nvPr/>
              </p:nvSpPr>
              <p:spPr>
                <a:xfrm>
                  <a:off x="6107782" y="1397974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4" name="Rettangolo 213"/>
                <p:cNvSpPr/>
                <p:nvPr/>
              </p:nvSpPr>
              <p:spPr>
                <a:xfrm>
                  <a:off x="6397919" y="1397973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5" name="Rettangolo 214"/>
                <p:cNvSpPr/>
                <p:nvPr/>
              </p:nvSpPr>
              <p:spPr>
                <a:xfrm>
                  <a:off x="6690991" y="1397973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6" name="Rettangolo 215"/>
                <p:cNvSpPr/>
                <p:nvPr/>
              </p:nvSpPr>
              <p:spPr>
                <a:xfrm>
                  <a:off x="6984095" y="1397973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7" name="Rettangolo 216"/>
                <p:cNvSpPr/>
                <p:nvPr/>
              </p:nvSpPr>
              <p:spPr>
                <a:xfrm>
                  <a:off x="7268387" y="1397972"/>
                  <a:ext cx="281359" cy="59787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9050">
                  <a:solidFill>
                    <a:srgbClr val="4171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8" name="Freccia circolare a sinistra 217"/>
                <p:cNvSpPr/>
                <p:nvPr/>
              </p:nvSpPr>
              <p:spPr>
                <a:xfrm rot="5400000">
                  <a:off x="3398958" y="1969131"/>
                  <a:ext cx="126021" cy="271074"/>
                </a:xfrm>
                <a:prstGeom prst="curvedLeftArrow">
                  <a:avLst/>
                </a:prstGeom>
                <a:ln w="19050">
                  <a:solidFill>
                    <a:srgbClr val="0072B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Freccia circolare a sinistra 218"/>
                <p:cNvSpPr/>
                <p:nvPr/>
              </p:nvSpPr>
              <p:spPr>
                <a:xfrm rot="5400000">
                  <a:off x="3700822" y="1972061"/>
                  <a:ext cx="126021" cy="271074"/>
                </a:xfrm>
                <a:prstGeom prst="curvedLeftArrow">
                  <a:avLst/>
                </a:prstGeom>
                <a:ln w="19050">
                  <a:solidFill>
                    <a:srgbClr val="0072B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0" name="Freccia circolare a sinistra 219"/>
                <p:cNvSpPr/>
                <p:nvPr/>
              </p:nvSpPr>
              <p:spPr>
                <a:xfrm rot="5400000">
                  <a:off x="4008538" y="1977922"/>
                  <a:ext cx="126021" cy="271074"/>
                </a:xfrm>
                <a:prstGeom prst="curvedLeftArrow">
                  <a:avLst/>
                </a:prstGeom>
                <a:ln w="19050">
                  <a:solidFill>
                    <a:srgbClr val="0072B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Freccia circolare a sinistra 220"/>
                <p:cNvSpPr/>
                <p:nvPr/>
              </p:nvSpPr>
              <p:spPr>
                <a:xfrm rot="5400000">
                  <a:off x="4313327" y="1977923"/>
                  <a:ext cx="126021" cy="271074"/>
                </a:xfrm>
                <a:prstGeom prst="curvedLeftArrow">
                  <a:avLst/>
                </a:prstGeom>
                <a:solidFill>
                  <a:schemeClr val="accent2"/>
                </a:solidFill>
                <a:ln w="19050"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25" name="Connettore diritto 224"/>
                <p:cNvCxnSpPr/>
                <p:nvPr/>
              </p:nvCxnSpPr>
              <p:spPr>
                <a:xfrm>
                  <a:off x="3213509" y="1093906"/>
                  <a:ext cx="0" cy="1479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6" name="CasellaDiTesto 225"/>
                    <p:cNvSpPr txBox="1"/>
                    <p:nvPr/>
                  </p:nvSpPr>
                  <p:spPr>
                    <a:xfrm>
                      <a:off x="7529433" y="1555996"/>
                      <a:ext cx="44840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it-IT" i="1" dirty="0" smtClean="0">
                                <a:solidFill>
                                  <a:srgbClr val="41719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it-IT" dirty="0">
                        <a:solidFill>
                          <a:srgbClr val="41719C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5" name="CasellaDiTesto 10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529433" y="1555996"/>
                      <a:ext cx="448407" cy="369332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b="-489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7" name="CasellaDiTesto 226"/>
                    <p:cNvSpPr txBox="1"/>
                    <p:nvPr/>
                  </p:nvSpPr>
                  <p:spPr>
                    <a:xfrm>
                      <a:off x="5216826" y="754998"/>
                      <a:ext cx="393762" cy="27700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i="1" smtClean="0">
                                    <a:solidFill>
                                      <a:srgbClr val="41719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rgbClr val="41719C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rgbClr val="41719C"/>
                                    </a:solidFill>
                                    <a:latin typeface="Cambria Math" panose="02040503050406030204" pitchFamily="18" charset="0"/>
                                  </a:rPr>
                                  <m:t>𝑎𝑧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/>
                    </a:p>
                  </p:txBody>
                </p:sp>
              </mc:Choice>
              <mc:Fallback xmlns="">
                <p:sp>
                  <p:nvSpPr>
                    <p:cNvPr id="106" name="CasellaDiTesto 10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16826" y="754998"/>
                      <a:ext cx="393762" cy="27700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25455" r="-10909" b="-4722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</p:spTree>
    <p:extLst>
      <p:ext uri="{BB962C8B-B14F-4D97-AF65-F5344CB8AC3E}">
        <p14:creationId xmlns:p14="http://schemas.microsoft.com/office/powerpoint/2010/main" val="395600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AIRING 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it-IT" sz="40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DJACENT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UB-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ANDS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90" y="949144"/>
            <a:ext cx="1775876" cy="198000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auto">
          <a:xfrm>
            <a:off x="7344997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66" y="3084903"/>
            <a:ext cx="3495790" cy="324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702526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9142"/>
            <a:ext cx="1775876" cy="198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15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18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24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56" name="Gruppo 55"/>
          <p:cNvGrpSpPr/>
          <p:nvPr/>
        </p:nvGrpSpPr>
        <p:grpSpPr>
          <a:xfrm>
            <a:off x="73372" y="1336220"/>
            <a:ext cx="4302729" cy="1119122"/>
            <a:chOff x="73372" y="1329870"/>
            <a:chExt cx="4302729" cy="1119122"/>
          </a:xfrm>
        </p:grpSpPr>
        <p:grpSp>
          <p:nvGrpSpPr>
            <p:cNvPr id="57" name="Gruppo 56"/>
            <p:cNvGrpSpPr/>
            <p:nvPr/>
          </p:nvGrpSpPr>
          <p:grpSpPr>
            <a:xfrm>
              <a:off x="73372" y="1329870"/>
              <a:ext cx="4302729" cy="1119122"/>
              <a:chOff x="2930769" y="737413"/>
              <a:chExt cx="5047071" cy="1421472"/>
            </a:xfrm>
          </p:grpSpPr>
          <p:cxnSp>
            <p:nvCxnSpPr>
              <p:cNvPr id="59" name="Connettore diritto 58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uppo 59"/>
              <p:cNvGrpSpPr/>
              <p:nvPr/>
            </p:nvGrpSpPr>
            <p:grpSpPr>
              <a:xfrm>
                <a:off x="2930769" y="737413"/>
                <a:ext cx="5047071" cy="1421472"/>
                <a:chOff x="2930769" y="746206"/>
                <a:chExt cx="5047071" cy="1421472"/>
              </a:xfrm>
            </p:grpSpPr>
            <p:cxnSp>
              <p:nvCxnSpPr>
                <p:cNvPr id="61" name="Connettore diritto 60"/>
                <p:cNvCxnSpPr/>
                <p:nvPr/>
              </p:nvCxnSpPr>
              <p:spPr>
                <a:xfrm flipV="1">
                  <a:off x="3213509" y="1159114"/>
                  <a:ext cx="4336237" cy="8792"/>
                </a:xfrm>
                <a:prstGeom prst="line">
                  <a:avLst/>
                </a:prstGeom>
                <a:ln>
                  <a:solidFill>
                    <a:srgbClr val="4171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5" name="Gruppo 64"/>
                <p:cNvGrpSpPr/>
                <p:nvPr/>
              </p:nvGrpSpPr>
              <p:grpSpPr>
                <a:xfrm>
                  <a:off x="2930769" y="746206"/>
                  <a:ext cx="5047071" cy="1421472"/>
                  <a:chOff x="2930769" y="754998"/>
                  <a:chExt cx="5047071" cy="1421472"/>
                </a:xfrm>
              </p:grpSpPr>
              <p:cxnSp>
                <p:nvCxnSpPr>
                  <p:cNvPr id="66" name="Connettore 2 65"/>
                  <p:cNvCxnSpPr/>
                  <p:nvPr/>
                </p:nvCxnSpPr>
                <p:spPr>
                  <a:xfrm>
                    <a:off x="2930769" y="1997312"/>
                    <a:ext cx="4976446" cy="8789"/>
                  </a:xfrm>
                  <a:prstGeom prst="straightConnector1">
                    <a:avLst/>
                  </a:prstGeom>
                  <a:ln w="28575">
                    <a:solidFill>
                      <a:srgbClr val="41719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Rettangolo 66"/>
                  <p:cNvSpPr/>
                  <p:nvPr/>
                </p:nvSpPr>
                <p:spPr>
                  <a:xfrm>
                    <a:off x="3220921" y="1397977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8" name="Rettangolo 67"/>
                  <p:cNvSpPr/>
                  <p:nvPr/>
                </p:nvSpPr>
                <p:spPr>
                  <a:xfrm>
                    <a:off x="3499899" y="1394305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9" name="Rettangolo 68"/>
                  <p:cNvSpPr/>
                  <p:nvPr/>
                </p:nvSpPr>
                <p:spPr>
                  <a:xfrm>
                    <a:off x="3798317" y="1397970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0" name="Rettangolo 69"/>
                  <p:cNvSpPr/>
                  <p:nvPr/>
                </p:nvSpPr>
                <p:spPr>
                  <a:xfrm>
                    <a:off x="4092783" y="1394305"/>
                    <a:ext cx="281359" cy="597877"/>
                  </a:xfrm>
                  <a:prstGeom prst="rect">
                    <a:avLst/>
                  </a:prstGeom>
                  <a:solidFill>
                    <a:srgbClr val="ED7D31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1" name="Rettangolo 70"/>
                  <p:cNvSpPr/>
                  <p:nvPr/>
                </p:nvSpPr>
                <p:spPr>
                  <a:xfrm>
                    <a:off x="4379337" y="1397970"/>
                    <a:ext cx="281359" cy="597877"/>
                  </a:xfrm>
                  <a:prstGeom prst="rect">
                    <a:avLst/>
                  </a:prstGeom>
                  <a:solidFill>
                    <a:srgbClr val="ED7D31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2" name="Rettangolo 71"/>
                  <p:cNvSpPr/>
                  <p:nvPr/>
                </p:nvSpPr>
                <p:spPr>
                  <a:xfrm>
                    <a:off x="4657013" y="1399434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3" name="Rettangolo 72"/>
                  <p:cNvSpPr/>
                  <p:nvPr/>
                </p:nvSpPr>
                <p:spPr>
                  <a:xfrm>
                    <a:off x="4947157" y="1397975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4" name="Rettangolo 73"/>
                  <p:cNvSpPr/>
                  <p:nvPr/>
                </p:nvSpPr>
                <p:spPr>
                  <a:xfrm>
                    <a:off x="5819074" y="1397971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5" name="Rettangolo 74"/>
                  <p:cNvSpPr/>
                  <p:nvPr/>
                </p:nvSpPr>
                <p:spPr>
                  <a:xfrm>
                    <a:off x="5242482" y="1397972"/>
                    <a:ext cx="281359" cy="59787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6" name="Rettangolo 75"/>
                  <p:cNvSpPr/>
                  <p:nvPr/>
                </p:nvSpPr>
                <p:spPr>
                  <a:xfrm>
                    <a:off x="5533395" y="1397972"/>
                    <a:ext cx="281359" cy="59787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7" name="Rettangolo 76"/>
                  <p:cNvSpPr/>
                  <p:nvPr/>
                </p:nvSpPr>
                <p:spPr>
                  <a:xfrm>
                    <a:off x="6107782" y="1397974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8" name="Rettangolo 77"/>
                  <p:cNvSpPr/>
                  <p:nvPr/>
                </p:nvSpPr>
                <p:spPr>
                  <a:xfrm>
                    <a:off x="6397919" y="1397973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9" name="Rettangolo 78"/>
                  <p:cNvSpPr/>
                  <p:nvPr/>
                </p:nvSpPr>
                <p:spPr>
                  <a:xfrm>
                    <a:off x="6690991" y="1397973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0" name="Rettangolo 79"/>
                  <p:cNvSpPr/>
                  <p:nvPr/>
                </p:nvSpPr>
                <p:spPr>
                  <a:xfrm>
                    <a:off x="6984095" y="1397973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1" name="Rettangolo 80"/>
                  <p:cNvSpPr/>
                  <p:nvPr/>
                </p:nvSpPr>
                <p:spPr>
                  <a:xfrm>
                    <a:off x="7268387" y="1397972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2" name="Freccia circolare a sinistra 81"/>
                  <p:cNvSpPr/>
                  <p:nvPr/>
                </p:nvSpPr>
                <p:spPr>
                  <a:xfrm rot="5400000">
                    <a:off x="3398958" y="196913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Freccia circolare a sinistra 82"/>
                  <p:cNvSpPr/>
                  <p:nvPr/>
                </p:nvSpPr>
                <p:spPr>
                  <a:xfrm rot="5400000">
                    <a:off x="3700822" y="197206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Freccia circolare a sinistra 83"/>
                  <p:cNvSpPr/>
                  <p:nvPr/>
                </p:nvSpPr>
                <p:spPr>
                  <a:xfrm rot="5400000">
                    <a:off x="4008538" y="1977922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Freccia circolare a sinistra 84"/>
                  <p:cNvSpPr/>
                  <p:nvPr/>
                </p:nvSpPr>
                <p:spPr>
                  <a:xfrm rot="5400000">
                    <a:off x="4313327" y="1977923"/>
                    <a:ext cx="126021" cy="271074"/>
                  </a:xfrm>
                  <a:prstGeom prst="curvedLeftArrow">
                    <a:avLst/>
                  </a:prstGeom>
                  <a:solidFill>
                    <a:schemeClr val="accent2"/>
                  </a:solidFill>
                  <a:ln w="19050">
                    <a:solidFill>
                      <a:srgbClr val="ED7D3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Freccia circolare a sinistra 85"/>
                  <p:cNvSpPr/>
                  <p:nvPr/>
                </p:nvSpPr>
                <p:spPr>
                  <a:xfrm rot="5400000">
                    <a:off x="4615187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Freccia circolare a sinistra 86"/>
                  <p:cNvSpPr/>
                  <p:nvPr/>
                </p:nvSpPr>
                <p:spPr>
                  <a:xfrm rot="5400000">
                    <a:off x="4908254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8" name="Freccia circolare a sinistra 87"/>
                  <p:cNvSpPr/>
                  <p:nvPr/>
                </p:nvSpPr>
                <p:spPr>
                  <a:xfrm rot="5400000">
                    <a:off x="5486233" y="1977923"/>
                    <a:ext cx="126021" cy="271074"/>
                  </a:xfrm>
                  <a:prstGeom prst="curvedLeftArrow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95" name="Connettore diritto 94"/>
                  <p:cNvCxnSpPr/>
                  <p:nvPr/>
                </p:nvCxnSpPr>
                <p:spPr>
                  <a:xfrm>
                    <a:off x="3213509" y="1093906"/>
                    <a:ext cx="0" cy="1479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6" name="CasellaDiTesto 95"/>
                      <p:cNvSpPr txBox="1"/>
                      <p:nvPr/>
                    </p:nvSpPr>
                    <p:spPr>
                      <a:xfrm>
                        <a:off x="7529433" y="1555996"/>
                        <a:ext cx="44840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i="1" dirty="0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it-IT" dirty="0">
                          <a:solidFill>
                            <a:srgbClr val="41719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5" name="CasellaDiTesto 10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29433" y="1555996"/>
                        <a:ext cx="448407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489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7" name="CasellaDiTesto 96"/>
                      <p:cNvSpPr txBox="1"/>
                      <p:nvPr/>
                    </p:nvSpPr>
                    <p:spPr>
                      <a:xfrm>
                        <a:off x="5216826" y="754998"/>
                        <a:ext cx="393762" cy="277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𝑎𝑧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dirty="0"/>
                      </a:p>
                    </p:txBody>
                  </p:sp>
                </mc:Choice>
                <mc:Fallback xmlns="">
                  <p:sp>
                    <p:nvSpPr>
                      <p:cNvPr id="106" name="CasellaDiTesto 10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16826" y="754998"/>
                        <a:ext cx="393762" cy="27700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5455" r="-10909" b="-47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sp>
          <p:nvSpPr>
            <p:cNvPr id="58" name="Freccia circolare a sinistra 57"/>
            <p:cNvSpPr/>
            <p:nvPr/>
          </p:nvSpPr>
          <p:spPr>
            <a:xfrm rot="5400000">
              <a:off x="2020502" y="2283836"/>
              <a:ext cx="99216" cy="231096"/>
            </a:xfrm>
            <a:prstGeom prst="curvedLeftArrow">
              <a:avLst/>
            </a:prstGeom>
            <a:ln w="19050"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1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AIRING 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it-IT" sz="40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DJACENT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UB-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ANDS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48" y="936996"/>
            <a:ext cx="1775876" cy="198000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 bwMode="auto">
          <a:xfrm>
            <a:off x="9667948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72" y="3084111"/>
            <a:ext cx="3495790" cy="324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9045457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90" y="949144"/>
            <a:ext cx="1775876" cy="198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7344997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702526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9142"/>
            <a:ext cx="1775876" cy="198000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19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22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64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210" name="Gruppo 209"/>
          <p:cNvGrpSpPr/>
          <p:nvPr/>
        </p:nvGrpSpPr>
        <p:grpSpPr>
          <a:xfrm>
            <a:off x="73372" y="1336220"/>
            <a:ext cx="4302729" cy="1126044"/>
            <a:chOff x="73372" y="1329870"/>
            <a:chExt cx="4302729" cy="1126044"/>
          </a:xfrm>
        </p:grpSpPr>
        <p:grpSp>
          <p:nvGrpSpPr>
            <p:cNvPr id="211" name="Gruppo 210"/>
            <p:cNvGrpSpPr/>
            <p:nvPr/>
          </p:nvGrpSpPr>
          <p:grpSpPr>
            <a:xfrm>
              <a:off x="73372" y="1329870"/>
              <a:ext cx="4302729" cy="1126044"/>
              <a:chOff x="2930769" y="737413"/>
              <a:chExt cx="5047071" cy="1430264"/>
            </a:xfrm>
          </p:grpSpPr>
          <p:cxnSp>
            <p:nvCxnSpPr>
              <p:cNvPr id="213" name="Connettore diritto 212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Gruppo 213"/>
              <p:cNvGrpSpPr/>
              <p:nvPr/>
            </p:nvGrpSpPr>
            <p:grpSpPr>
              <a:xfrm>
                <a:off x="2930769" y="737413"/>
                <a:ext cx="5047071" cy="1430264"/>
                <a:chOff x="2930769" y="746206"/>
                <a:chExt cx="5047071" cy="1430264"/>
              </a:xfrm>
            </p:grpSpPr>
            <p:cxnSp>
              <p:nvCxnSpPr>
                <p:cNvPr id="215" name="Connettore diritto 214"/>
                <p:cNvCxnSpPr/>
                <p:nvPr/>
              </p:nvCxnSpPr>
              <p:spPr>
                <a:xfrm flipV="1">
                  <a:off x="3213509" y="1159114"/>
                  <a:ext cx="4336237" cy="8792"/>
                </a:xfrm>
                <a:prstGeom prst="line">
                  <a:avLst/>
                </a:prstGeom>
                <a:ln>
                  <a:solidFill>
                    <a:srgbClr val="4171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6" name="Gruppo 215"/>
                <p:cNvGrpSpPr/>
                <p:nvPr/>
              </p:nvGrpSpPr>
              <p:grpSpPr>
                <a:xfrm>
                  <a:off x="2930769" y="746206"/>
                  <a:ext cx="5047071" cy="1430264"/>
                  <a:chOff x="2930769" y="754998"/>
                  <a:chExt cx="5047071" cy="1430264"/>
                </a:xfrm>
              </p:grpSpPr>
              <p:cxnSp>
                <p:nvCxnSpPr>
                  <p:cNvPr id="217" name="Connettore 2 216"/>
                  <p:cNvCxnSpPr/>
                  <p:nvPr/>
                </p:nvCxnSpPr>
                <p:spPr>
                  <a:xfrm>
                    <a:off x="2930769" y="1997312"/>
                    <a:ext cx="4976446" cy="8789"/>
                  </a:xfrm>
                  <a:prstGeom prst="straightConnector1">
                    <a:avLst/>
                  </a:prstGeom>
                  <a:ln w="28575">
                    <a:solidFill>
                      <a:srgbClr val="41719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8" name="Rettangolo 217"/>
                  <p:cNvSpPr/>
                  <p:nvPr/>
                </p:nvSpPr>
                <p:spPr>
                  <a:xfrm>
                    <a:off x="3220921" y="1397977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9" name="Rettangolo 218"/>
                  <p:cNvSpPr/>
                  <p:nvPr/>
                </p:nvSpPr>
                <p:spPr>
                  <a:xfrm>
                    <a:off x="3499899" y="1394305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0" name="Rettangolo 219"/>
                  <p:cNvSpPr/>
                  <p:nvPr/>
                </p:nvSpPr>
                <p:spPr>
                  <a:xfrm>
                    <a:off x="3798317" y="1397970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1" name="Rettangolo 220"/>
                  <p:cNvSpPr/>
                  <p:nvPr/>
                </p:nvSpPr>
                <p:spPr>
                  <a:xfrm>
                    <a:off x="4092783" y="1394305"/>
                    <a:ext cx="281359" cy="597877"/>
                  </a:xfrm>
                  <a:prstGeom prst="rect">
                    <a:avLst/>
                  </a:prstGeom>
                  <a:solidFill>
                    <a:srgbClr val="ED7D31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2" name="Rettangolo 221"/>
                  <p:cNvSpPr/>
                  <p:nvPr/>
                </p:nvSpPr>
                <p:spPr>
                  <a:xfrm>
                    <a:off x="4379337" y="1397970"/>
                    <a:ext cx="281359" cy="597877"/>
                  </a:xfrm>
                  <a:prstGeom prst="rect">
                    <a:avLst/>
                  </a:prstGeom>
                  <a:solidFill>
                    <a:srgbClr val="ED7D31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3" name="Rettangolo 222"/>
                  <p:cNvSpPr/>
                  <p:nvPr/>
                </p:nvSpPr>
                <p:spPr>
                  <a:xfrm>
                    <a:off x="4657013" y="1399434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4" name="Rettangolo 223"/>
                  <p:cNvSpPr/>
                  <p:nvPr/>
                </p:nvSpPr>
                <p:spPr>
                  <a:xfrm>
                    <a:off x="4947157" y="1397975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5" name="Rettangolo 224"/>
                  <p:cNvSpPr/>
                  <p:nvPr/>
                </p:nvSpPr>
                <p:spPr>
                  <a:xfrm>
                    <a:off x="5819074" y="1397971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6" name="Rettangolo 225"/>
                  <p:cNvSpPr/>
                  <p:nvPr/>
                </p:nvSpPr>
                <p:spPr>
                  <a:xfrm>
                    <a:off x="5242482" y="1397972"/>
                    <a:ext cx="281359" cy="59787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7" name="Rettangolo 226"/>
                  <p:cNvSpPr/>
                  <p:nvPr/>
                </p:nvSpPr>
                <p:spPr>
                  <a:xfrm>
                    <a:off x="5533395" y="1397972"/>
                    <a:ext cx="281359" cy="59787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8" name="Rettangolo 227"/>
                  <p:cNvSpPr/>
                  <p:nvPr/>
                </p:nvSpPr>
                <p:spPr>
                  <a:xfrm>
                    <a:off x="6107782" y="1397974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29" name="Rettangolo 228"/>
                  <p:cNvSpPr/>
                  <p:nvPr/>
                </p:nvSpPr>
                <p:spPr>
                  <a:xfrm>
                    <a:off x="6397919" y="1397973"/>
                    <a:ext cx="281359" cy="597877"/>
                  </a:xfrm>
                  <a:prstGeom prst="rect">
                    <a:avLst/>
                  </a:prstGeom>
                  <a:solidFill>
                    <a:srgbClr val="548235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30" name="Rettangolo 229"/>
                  <p:cNvSpPr/>
                  <p:nvPr/>
                </p:nvSpPr>
                <p:spPr>
                  <a:xfrm>
                    <a:off x="6690991" y="1397973"/>
                    <a:ext cx="281359" cy="597877"/>
                  </a:xfrm>
                  <a:prstGeom prst="rect">
                    <a:avLst/>
                  </a:prstGeom>
                  <a:solidFill>
                    <a:srgbClr val="548235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31" name="Rettangolo 230"/>
                  <p:cNvSpPr/>
                  <p:nvPr/>
                </p:nvSpPr>
                <p:spPr>
                  <a:xfrm>
                    <a:off x="6984095" y="1397973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32" name="Rettangolo 231"/>
                  <p:cNvSpPr/>
                  <p:nvPr/>
                </p:nvSpPr>
                <p:spPr>
                  <a:xfrm>
                    <a:off x="7268387" y="1397972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33" name="Freccia circolare a sinistra 232"/>
                  <p:cNvSpPr/>
                  <p:nvPr/>
                </p:nvSpPr>
                <p:spPr>
                  <a:xfrm rot="5400000">
                    <a:off x="3398958" y="196913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4" name="Freccia circolare a sinistra 233"/>
                  <p:cNvSpPr/>
                  <p:nvPr/>
                </p:nvSpPr>
                <p:spPr>
                  <a:xfrm rot="5400000">
                    <a:off x="3700822" y="197206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5" name="Freccia circolare a sinistra 234"/>
                  <p:cNvSpPr/>
                  <p:nvPr/>
                </p:nvSpPr>
                <p:spPr>
                  <a:xfrm rot="5400000">
                    <a:off x="4008538" y="1977922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6" name="Freccia circolare a sinistra 235"/>
                  <p:cNvSpPr/>
                  <p:nvPr/>
                </p:nvSpPr>
                <p:spPr>
                  <a:xfrm rot="5400000">
                    <a:off x="4313327" y="1977923"/>
                    <a:ext cx="126021" cy="271074"/>
                  </a:xfrm>
                  <a:prstGeom prst="curvedLeftArrow">
                    <a:avLst/>
                  </a:prstGeom>
                  <a:solidFill>
                    <a:schemeClr val="accent2"/>
                  </a:solidFill>
                  <a:ln w="19050">
                    <a:solidFill>
                      <a:srgbClr val="ED7D3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7" name="Freccia circolare a sinistra 236"/>
                  <p:cNvSpPr/>
                  <p:nvPr/>
                </p:nvSpPr>
                <p:spPr>
                  <a:xfrm rot="5400000">
                    <a:off x="4615187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Freccia circolare a sinistra 237"/>
                  <p:cNvSpPr/>
                  <p:nvPr/>
                </p:nvSpPr>
                <p:spPr>
                  <a:xfrm rot="5400000">
                    <a:off x="4908254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9" name="Freccia circolare a sinistra 238"/>
                  <p:cNvSpPr/>
                  <p:nvPr/>
                </p:nvSpPr>
                <p:spPr>
                  <a:xfrm rot="5400000">
                    <a:off x="5486233" y="1977923"/>
                    <a:ext cx="126021" cy="271074"/>
                  </a:xfrm>
                  <a:prstGeom prst="curvedLeftArrow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Freccia circolare a sinistra 239"/>
                  <p:cNvSpPr/>
                  <p:nvPr/>
                </p:nvSpPr>
                <p:spPr>
                  <a:xfrm rot="5400000">
                    <a:off x="5781602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1" name="Freccia circolare a sinistra 240"/>
                  <p:cNvSpPr/>
                  <p:nvPr/>
                </p:nvSpPr>
                <p:spPr>
                  <a:xfrm rot="5400000">
                    <a:off x="6068819" y="1986715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2" name="Freccia circolare a sinistra 241"/>
                  <p:cNvSpPr/>
                  <p:nvPr/>
                </p:nvSpPr>
                <p:spPr>
                  <a:xfrm rot="5400000">
                    <a:off x="6347244" y="197865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3" name="Freccia circolare a sinistra 242"/>
                  <p:cNvSpPr/>
                  <p:nvPr/>
                </p:nvSpPr>
                <p:spPr>
                  <a:xfrm rot="5400000">
                    <a:off x="6644646" y="1977924"/>
                    <a:ext cx="126021" cy="271074"/>
                  </a:xfrm>
                  <a:prstGeom prst="curvedLeftArrow">
                    <a:avLst/>
                  </a:prstGeom>
                  <a:solidFill>
                    <a:srgbClr val="548235"/>
                  </a:solidFill>
                  <a:ln w="19050">
                    <a:solidFill>
                      <a:srgbClr val="5482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46" name="Connettore diritto 245"/>
                  <p:cNvCxnSpPr/>
                  <p:nvPr/>
                </p:nvCxnSpPr>
                <p:spPr>
                  <a:xfrm>
                    <a:off x="3213509" y="1093906"/>
                    <a:ext cx="0" cy="1479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7" name="CasellaDiTesto 246"/>
                      <p:cNvSpPr txBox="1"/>
                      <p:nvPr/>
                    </p:nvSpPr>
                    <p:spPr>
                      <a:xfrm>
                        <a:off x="7529433" y="1555996"/>
                        <a:ext cx="44840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i="1" dirty="0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it-IT" dirty="0">
                          <a:solidFill>
                            <a:srgbClr val="41719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5" name="CasellaDiTesto 10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29433" y="1555996"/>
                        <a:ext cx="448407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489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8" name="CasellaDiTesto 247"/>
                      <p:cNvSpPr txBox="1"/>
                      <p:nvPr/>
                    </p:nvSpPr>
                    <p:spPr>
                      <a:xfrm>
                        <a:off x="5216826" y="754998"/>
                        <a:ext cx="393762" cy="277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𝑎𝑧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dirty="0"/>
                      </a:p>
                    </p:txBody>
                  </p:sp>
                </mc:Choice>
                <mc:Fallback xmlns="">
                  <p:sp>
                    <p:nvSpPr>
                      <p:cNvPr id="106" name="CasellaDiTesto 10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16826" y="754998"/>
                        <a:ext cx="393762" cy="27700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5455" r="-10909" b="-47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sp>
          <p:nvSpPr>
            <p:cNvPr id="212" name="Freccia circolare a sinistra 211"/>
            <p:cNvSpPr/>
            <p:nvPr/>
          </p:nvSpPr>
          <p:spPr>
            <a:xfrm rot="5400000">
              <a:off x="2020502" y="2283836"/>
              <a:ext cx="99216" cy="231096"/>
            </a:xfrm>
            <a:prstGeom prst="curvedLeftArrow">
              <a:avLst/>
            </a:prstGeom>
            <a:ln w="19050"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35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AIRING 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it-IT" sz="40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800" b="1" dirty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DJACENT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UB-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ANDS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702526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388388" y="1459595"/>
            <a:ext cx="79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045457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21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23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4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86" y="3327758"/>
            <a:ext cx="5876362" cy="288000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AF2FAEF8-AB9C-5044-BE9D-F6EA39C11C70}"/>
              </a:ext>
            </a:extLst>
          </p:cNvPr>
          <p:cNvSpPr/>
          <p:nvPr/>
        </p:nvSpPr>
        <p:spPr>
          <a:xfrm>
            <a:off x="4879905" y="6039790"/>
            <a:ext cx="2926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rgbClr val="819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Azimuth</a:t>
            </a:r>
            <a:endParaRPr lang="it-IT" sz="1600" dirty="0">
              <a:solidFill>
                <a:srgbClr val="819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AF2FAEF8-AB9C-5044-BE9D-F6EA39C11C70}"/>
              </a:ext>
            </a:extLst>
          </p:cNvPr>
          <p:cNvSpPr/>
          <p:nvPr/>
        </p:nvSpPr>
        <p:spPr>
          <a:xfrm>
            <a:off x="27487" y="3327758"/>
            <a:ext cx="1189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600" b="1" dirty="0" smtClean="0">
                <a:solidFill>
                  <a:srgbClr val="819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</a:p>
          <a:p>
            <a:pPr algn="ctr"/>
            <a:r>
              <a:rPr lang="en" sz="1600" b="1" dirty="0" smtClean="0">
                <a:solidFill>
                  <a:srgbClr val="819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endParaRPr lang="it-IT" sz="1600" dirty="0">
              <a:solidFill>
                <a:srgbClr val="819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9142"/>
            <a:ext cx="1775876" cy="198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90" y="949144"/>
            <a:ext cx="1775876" cy="198000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auto">
          <a:xfrm>
            <a:off x="7344997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48" y="936996"/>
            <a:ext cx="1775876" cy="1980000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 bwMode="auto">
          <a:xfrm>
            <a:off x="9667948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22" y="3096228"/>
            <a:ext cx="3495790" cy="3240000"/>
          </a:xfrm>
          <a:prstGeom prst="rect">
            <a:avLst/>
          </a:prstGeom>
        </p:spPr>
      </p:pic>
      <p:sp>
        <p:nvSpPr>
          <p:cNvPr id="10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2" name="Gruppo 1"/>
          <p:cNvGrpSpPr/>
          <p:nvPr/>
        </p:nvGrpSpPr>
        <p:grpSpPr>
          <a:xfrm>
            <a:off x="73372" y="1336220"/>
            <a:ext cx="4302729" cy="1126044"/>
            <a:chOff x="73372" y="1329870"/>
            <a:chExt cx="4302729" cy="1126044"/>
          </a:xfrm>
        </p:grpSpPr>
        <p:grpSp>
          <p:nvGrpSpPr>
            <p:cNvPr id="70" name="Gruppo 69"/>
            <p:cNvGrpSpPr/>
            <p:nvPr/>
          </p:nvGrpSpPr>
          <p:grpSpPr>
            <a:xfrm>
              <a:off x="73372" y="1329870"/>
              <a:ext cx="4302729" cy="1126044"/>
              <a:chOff x="2930769" y="737413"/>
              <a:chExt cx="5047071" cy="1430264"/>
            </a:xfrm>
          </p:grpSpPr>
          <p:cxnSp>
            <p:nvCxnSpPr>
              <p:cNvPr id="71" name="Connettore diritto 70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uppo 71"/>
              <p:cNvGrpSpPr/>
              <p:nvPr/>
            </p:nvGrpSpPr>
            <p:grpSpPr>
              <a:xfrm>
                <a:off x="2930769" y="737413"/>
                <a:ext cx="5047071" cy="1430264"/>
                <a:chOff x="2930769" y="746206"/>
                <a:chExt cx="5047071" cy="1430264"/>
              </a:xfrm>
            </p:grpSpPr>
            <p:cxnSp>
              <p:nvCxnSpPr>
                <p:cNvPr id="73" name="Connettore diritto 72"/>
                <p:cNvCxnSpPr/>
                <p:nvPr/>
              </p:nvCxnSpPr>
              <p:spPr>
                <a:xfrm flipV="1">
                  <a:off x="3213509" y="1159114"/>
                  <a:ext cx="4336237" cy="8792"/>
                </a:xfrm>
                <a:prstGeom prst="line">
                  <a:avLst/>
                </a:prstGeom>
                <a:ln>
                  <a:solidFill>
                    <a:srgbClr val="4171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4" name="Gruppo 73"/>
                <p:cNvGrpSpPr/>
                <p:nvPr/>
              </p:nvGrpSpPr>
              <p:grpSpPr>
                <a:xfrm>
                  <a:off x="2930769" y="746206"/>
                  <a:ext cx="5047071" cy="1430264"/>
                  <a:chOff x="2930769" y="754998"/>
                  <a:chExt cx="5047071" cy="1430264"/>
                </a:xfrm>
              </p:grpSpPr>
              <p:cxnSp>
                <p:nvCxnSpPr>
                  <p:cNvPr id="75" name="Connettore 2 74"/>
                  <p:cNvCxnSpPr/>
                  <p:nvPr/>
                </p:nvCxnSpPr>
                <p:spPr>
                  <a:xfrm>
                    <a:off x="2930769" y="1997312"/>
                    <a:ext cx="4976446" cy="8789"/>
                  </a:xfrm>
                  <a:prstGeom prst="straightConnector1">
                    <a:avLst/>
                  </a:prstGeom>
                  <a:ln w="28575">
                    <a:solidFill>
                      <a:srgbClr val="41719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Rettangolo 75"/>
                  <p:cNvSpPr/>
                  <p:nvPr/>
                </p:nvSpPr>
                <p:spPr>
                  <a:xfrm>
                    <a:off x="3220921" y="1397977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7" name="Rettangolo 76"/>
                  <p:cNvSpPr/>
                  <p:nvPr/>
                </p:nvSpPr>
                <p:spPr>
                  <a:xfrm>
                    <a:off x="3499899" y="1394305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8" name="Rettangolo 77"/>
                  <p:cNvSpPr/>
                  <p:nvPr/>
                </p:nvSpPr>
                <p:spPr>
                  <a:xfrm>
                    <a:off x="3798317" y="1397970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9" name="Rettangolo 78"/>
                  <p:cNvSpPr/>
                  <p:nvPr/>
                </p:nvSpPr>
                <p:spPr>
                  <a:xfrm>
                    <a:off x="4092783" y="1394305"/>
                    <a:ext cx="281359" cy="597877"/>
                  </a:xfrm>
                  <a:prstGeom prst="rect">
                    <a:avLst/>
                  </a:prstGeom>
                  <a:solidFill>
                    <a:srgbClr val="ED7D31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0" name="Rettangolo 79"/>
                  <p:cNvSpPr/>
                  <p:nvPr/>
                </p:nvSpPr>
                <p:spPr>
                  <a:xfrm>
                    <a:off x="4379337" y="1397970"/>
                    <a:ext cx="281359" cy="597877"/>
                  </a:xfrm>
                  <a:prstGeom prst="rect">
                    <a:avLst/>
                  </a:prstGeom>
                  <a:solidFill>
                    <a:srgbClr val="ED7D31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1" name="Rettangolo 80"/>
                  <p:cNvSpPr/>
                  <p:nvPr/>
                </p:nvSpPr>
                <p:spPr>
                  <a:xfrm>
                    <a:off x="4657013" y="1399434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2" name="Rettangolo 81"/>
                  <p:cNvSpPr/>
                  <p:nvPr/>
                </p:nvSpPr>
                <p:spPr>
                  <a:xfrm>
                    <a:off x="4947157" y="1397975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3" name="Rettangolo 82"/>
                  <p:cNvSpPr/>
                  <p:nvPr/>
                </p:nvSpPr>
                <p:spPr>
                  <a:xfrm>
                    <a:off x="5819074" y="1397971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4" name="Rettangolo 83"/>
                  <p:cNvSpPr/>
                  <p:nvPr/>
                </p:nvSpPr>
                <p:spPr>
                  <a:xfrm>
                    <a:off x="5242482" y="1397972"/>
                    <a:ext cx="281359" cy="59787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5" name="Rettangolo 84"/>
                  <p:cNvSpPr/>
                  <p:nvPr/>
                </p:nvSpPr>
                <p:spPr>
                  <a:xfrm>
                    <a:off x="5533395" y="1397972"/>
                    <a:ext cx="281359" cy="59787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6" name="Rettangolo 85"/>
                  <p:cNvSpPr/>
                  <p:nvPr/>
                </p:nvSpPr>
                <p:spPr>
                  <a:xfrm>
                    <a:off x="6107782" y="1397974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7" name="Rettangolo 86"/>
                  <p:cNvSpPr/>
                  <p:nvPr/>
                </p:nvSpPr>
                <p:spPr>
                  <a:xfrm>
                    <a:off x="6397919" y="1397973"/>
                    <a:ext cx="281359" cy="597877"/>
                  </a:xfrm>
                  <a:prstGeom prst="rect">
                    <a:avLst/>
                  </a:prstGeom>
                  <a:solidFill>
                    <a:srgbClr val="548235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8" name="Rettangolo 87"/>
                  <p:cNvSpPr/>
                  <p:nvPr/>
                </p:nvSpPr>
                <p:spPr>
                  <a:xfrm>
                    <a:off x="6690991" y="1397973"/>
                    <a:ext cx="281359" cy="597877"/>
                  </a:xfrm>
                  <a:prstGeom prst="rect">
                    <a:avLst/>
                  </a:prstGeom>
                  <a:solidFill>
                    <a:srgbClr val="548235"/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9" name="Rettangolo 88"/>
                  <p:cNvSpPr/>
                  <p:nvPr/>
                </p:nvSpPr>
                <p:spPr>
                  <a:xfrm>
                    <a:off x="6984095" y="1397973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0" name="Rettangolo 89"/>
                  <p:cNvSpPr/>
                  <p:nvPr/>
                </p:nvSpPr>
                <p:spPr>
                  <a:xfrm>
                    <a:off x="7268387" y="1397972"/>
                    <a:ext cx="281359" cy="597877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9050">
                    <a:solidFill>
                      <a:srgbClr val="41719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1" name="Freccia circolare a sinistra 90"/>
                  <p:cNvSpPr/>
                  <p:nvPr/>
                </p:nvSpPr>
                <p:spPr>
                  <a:xfrm rot="5400000">
                    <a:off x="3398958" y="196913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2" name="Freccia circolare a sinistra 91"/>
                  <p:cNvSpPr/>
                  <p:nvPr/>
                </p:nvSpPr>
                <p:spPr>
                  <a:xfrm rot="5400000">
                    <a:off x="3700822" y="197206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3" name="Freccia circolare a sinistra 92"/>
                  <p:cNvSpPr/>
                  <p:nvPr/>
                </p:nvSpPr>
                <p:spPr>
                  <a:xfrm rot="5400000">
                    <a:off x="4008538" y="1977922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4" name="Freccia circolare a sinistra 93"/>
                  <p:cNvSpPr/>
                  <p:nvPr/>
                </p:nvSpPr>
                <p:spPr>
                  <a:xfrm rot="5400000">
                    <a:off x="4313327" y="1977923"/>
                    <a:ext cx="126021" cy="271074"/>
                  </a:xfrm>
                  <a:prstGeom prst="curvedLeftArrow">
                    <a:avLst/>
                  </a:prstGeom>
                  <a:solidFill>
                    <a:schemeClr val="accent2"/>
                  </a:solidFill>
                  <a:ln w="19050">
                    <a:solidFill>
                      <a:srgbClr val="ED7D3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Freccia circolare a sinistra 94"/>
                  <p:cNvSpPr/>
                  <p:nvPr/>
                </p:nvSpPr>
                <p:spPr>
                  <a:xfrm rot="5400000">
                    <a:off x="4615187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6" name="Freccia circolare a sinistra 95"/>
                  <p:cNvSpPr/>
                  <p:nvPr/>
                </p:nvSpPr>
                <p:spPr>
                  <a:xfrm rot="5400000">
                    <a:off x="4908254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Freccia circolare a sinistra 96"/>
                  <p:cNvSpPr/>
                  <p:nvPr/>
                </p:nvSpPr>
                <p:spPr>
                  <a:xfrm rot="5400000">
                    <a:off x="5486233" y="1977923"/>
                    <a:ext cx="126021" cy="271074"/>
                  </a:xfrm>
                  <a:prstGeom prst="curvedLeftArrow">
                    <a:avLst/>
                  </a:prstGeom>
                  <a:solidFill>
                    <a:srgbClr val="FFC000"/>
                  </a:solidFill>
                  <a:ln w="19050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8" name="Freccia circolare a sinistra 97"/>
                  <p:cNvSpPr/>
                  <p:nvPr/>
                </p:nvSpPr>
                <p:spPr>
                  <a:xfrm rot="5400000">
                    <a:off x="5781602" y="1977923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Freccia circolare a sinistra 98"/>
                  <p:cNvSpPr/>
                  <p:nvPr/>
                </p:nvSpPr>
                <p:spPr>
                  <a:xfrm rot="5400000">
                    <a:off x="6068819" y="1986715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Freccia circolare a sinistra 99"/>
                  <p:cNvSpPr/>
                  <p:nvPr/>
                </p:nvSpPr>
                <p:spPr>
                  <a:xfrm rot="5400000">
                    <a:off x="6347244" y="1978651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1" name="Freccia circolare a sinistra 100"/>
                  <p:cNvSpPr/>
                  <p:nvPr/>
                </p:nvSpPr>
                <p:spPr>
                  <a:xfrm rot="5400000">
                    <a:off x="6644646" y="1977924"/>
                    <a:ext cx="126021" cy="271074"/>
                  </a:xfrm>
                  <a:prstGeom prst="curvedLeftArrow">
                    <a:avLst/>
                  </a:prstGeom>
                  <a:solidFill>
                    <a:srgbClr val="548235"/>
                  </a:solidFill>
                  <a:ln w="19050">
                    <a:solidFill>
                      <a:srgbClr val="54823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Freccia circolare a sinistra 101"/>
                  <p:cNvSpPr/>
                  <p:nvPr/>
                </p:nvSpPr>
                <p:spPr>
                  <a:xfrm rot="5400000">
                    <a:off x="6961194" y="1979315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3" name="Freccia circolare a sinistra 102"/>
                  <p:cNvSpPr/>
                  <p:nvPr/>
                </p:nvSpPr>
                <p:spPr>
                  <a:xfrm rot="5400000">
                    <a:off x="7254250" y="1979315"/>
                    <a:ext cx="126021" cy="271074"/>
                  </a:xfrm>
                  <a:prstGeom prst="curvedLeftArrow">
                    <a:avLst/>
                  </a:prstGeom>
                  <a:ln w="19050">
                    <a:solidFill>
                      <a:srgbClr val="0072B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04" name="Connettore diritto 103"/>
                  <p:cNvCxnSpPr/>
                  <p:nvPr/>
                </p:nvCxnSpPr>
                <p:spPr>
                  <a:xfrm>
                    <a:off x="3213509" y="1093906"/>
                    <a:ext cx="0" cy="1479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5" name="CasellaDiTesto 104"/>
                      <p:cNvSpPr txBox="1"/>
                      <p:nvPr/>
                    </p:nvSpPr>
                    <p:spPr>
                      <a:xfrm>
                        <a:off x="7529433" y="1555996"/>
                        <a:ext cx="448407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it-IT" i="1" dirty="0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it-IT" dirty="0">
                          <a:solidFill>
                            <a:srgbClr val="41719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5" name="CasellaDiTesto 10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529433" y="1555996"/>
                        <a:ext cx="448407" cy="369332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489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CasellaDiTesto 105"/>
                      <p:cNvSpPr txBox="1"/>
                      <p:nvPr/>
                    </p:nvSpPr>
                    <p:spPr>
                      <a:xfrm>
                        <a:off x="5216826" y="754998"/>
                        <a:ext cx="393762" cy="27700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41719C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𝑎𝑧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dirty="0"/>
                      </a:p>
                    </p:txBody>
                  </p:sp>
                </mc:Choice>
                <mc:Fallback xmlns="">
                  <p:sp>
                    <p:nvSpPr>
                      <p:cNvPr id="106" name="CasellaDiTesto 10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16826" y="754998"/>
                        <a:ext cx="393762" cy="277000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5455" r="-10909" b="-472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  <p:sp>
          <p:nvSpPr>
            <p:cNvPr id="107" name="Freccia circolare a sinistra 106"/>
            <p:cNvSpPr/>
            <p:nvPr/>
          </p:nvSpPr>
          <p:spPr>
            <a:xfrm rot="5400000">
              <a:off x="2020502" y="2283836"/>
              <a:ext cx="99216" cy="231096"/>
            </a:xfrm>
            <a:prstGeom prst="curvedLeftArrow">
              <a:avLst/>
            </a:prstGeom>
            <a:ln w="19050"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2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NCREASING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NGULAR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IVERSITY 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7088"/>
            <a:ext cx="1775876" cy="198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38" y="3091292"/>
            <a:ext cx="3495790" cy="32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13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15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17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56" name="Gruppo 55"/>
          <p:cNvGrpSpPr/>
          <p:nvPr/>
        </p:nvGrpSpPr>
        <p:grpSpPr>
          <a:xfrm>
            <a:off x="60236" y="1287942"/>
            <a:ext cx="4291815" cy="1190866"/>
            <a:chOff x="2930769" y="795135"/>
            <a:chExt cx="5046087" cy="1404423"/>
          </a:xfrm>
        </p:grpSpPr>
        <p:grpSp>
          <p:nvGrpSpPr>
            <p:cNvPr id="57" name="Gruppo 56"/>
            <p:cNvGrpSpPr/>
            <p:nvPr/>
          </p:nvGrpSpPr>
          <p:grpSpPr>
            <a:xfrm>
              <a:off x="2930769" y="795135"/>
              <a:ext cx="5046087" cy="1404423"/>
              <a:chOff x="2930769" y="795135"/>
              <a:chExt cx="5046087" cy="1404423"/>
            </a:xfrm>
          </p:grpSpPr>
          <p:cxnSp>
            <p:nvCxnSpPr>
              <p:cNvPr id="59" name="Connettore 2 58"/>
              <p:cNvCxnSpPr/>
              <p:nvPr/>
            </p:nvCxnSpPr>
            <p:spPr>
              <a:xfrm>
                <a:off x="2930769" y="1997312"/>
                <a:ext cx="4976446" cy="8789"/>
              </a:xfrm>
              <a:prstGeom prst="straightConnector1">
                <a:avLst/>
              </a:prstGeom>
              <a:ln w="28575">
                <a:solidFill>
                  <a:srgbClr val="0072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ttangolo 59"/>
              <p:cNvSpPr/>
              <p:nvPr/>
            </p:nvSpPr>
            <p:spPr>
              <a:xfrm>
                <a:off x="3220921" y="1397977"/>
                <a:ext cx="281359" cy="597877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1" name="Rettangolo 60"/>
              <p:cNvSpPr/>
              <p:nvPr/>
            </p:nvSpPr>
            <p:spPr>
              <a:xfrm>
                <a:off x="3511072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2" name="Rettangolo 61"/>
              <p:cNvSpPr/>
              <p:nvPr/>
            </p:nvSpPr>
            <p:spPr>
              <a:xfrm>
                <a:off x="3798317" y="1397970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Rettangolo 62"/>
              <p:cNvSpPr/>
              <p:nvPr/>
            </p:nvSpPr>
            <p:spPr>
              <a:xfrm>
                <a:off x="4083258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Rettangolo 63"/>
              <p:cNvSpPr/>
              <p:nvPr/>
            </p:nvSpPr>
            <p:spPr>
              <a:xfrm>
                <a:off x="4370545" y="1397970"/>
                <a:ext cx="281359" cy="59787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/>
              <p:cNvSpPr/>
              <p:nvPr/>
            </p:nvSpPr>
            <p:spPr>
              <a:xfrm>
                <a:off x="4657013" y="139194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/>
              <p:cNvSpPr/>
              <p:nvPr/>
            </p:nvSpPr>
            <p:spPr>
              <a:xfrm>
                <a:off x="4947157" y="139797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Rettangolo 66"/>
              <p:cNvSpPr/>
              <p:nvPr/>
            </p:nvSpPr>
            <p:spPr>
              <a:xfrm>
                <a:off x="5819074" y="139797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Rettangolo 67"/>
              <p:cNvSpPr/>
              <p:nvPr/>
            </p:nvSpPr>
            <p:spPr>
              <a:xfrm>
                <a:off x="5242482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/>
              <p:cNvSpPr/>
              <p:nvPr/>
            </p:nvSpPr>
            <p:spPr>
              <a:xfrm>
                <a:off x="5533395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/>
              <p:cNvSpPr/>
              <p:nvPr/>
            </p:nvSpPr>
            <p:spPr>
              <a:xfrm>
                <a:off x="6107782" y="1397974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Rettangolo 70"/>
              <p:cNvSpPr/>
              <p:nvPr/>
            </p:nvSpPr>
            <p:spPr>
              <a:xfrm>
                <a:off x="6397919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Rettangolo 71"/>
              <p:cNvSpPr/>
              <p:nvPr/>
            </p:nvSpPr>
            <p:spPr>
              <a:xfrm>
                <a:off x="6690991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ttangolo 72"/>
              <p:cNvSpPr/>
              <p:nvPr/>
            </p:nvSpPr>
            <p:spPr>
              <a:xfrm>
                <a:off x="6984095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/>
              <p:cNvSpPr/>
              <p:nvPr/>
            </p:nvSpPr>
            <p:spPr>
              <a:xfrm>
                <a:off x="7268387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Freccia circolare a sinistra 74"/>
              <p:cNvSpPr/>
              <p:nvPr/>
            </p:nvSpPr>
            <p:spPr>
              <a:xfrm rot="5400000">
                <a:off x="3398958" y="1957032"/>
                <a:ext cx="126021" cy="271074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Freccia circolare a sinistra 75"/>
              <p:cNvSpPr/>
              <p:nvPr/>
            </p:nvSpPr>
            <p:spPr>
              <a:xfrm rot="5400000">
                <a:off x="3542563" y="1816358"/>
                <a:ext cx="140676" cy="57293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ccia circolare a sinistra 76"/>
              <p:cNvSpPr/>
              <p:nvPr/>
            </p:nvSpPr>
            <p:spPr>
              <a:xfrm rot="5400000">
                <a:off x="3701061" y="1678376"/>
                <a:ext cx="146049" cy="86599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Freccia circolare a sinistra 77"/>
              <p:cNvSpPr/>
              <p:nvPr/>
            </p:nvSpPr>
            <p:spPr>
              <a:xfrm rot="5400000">
                <a:off x="3827886" y="1544202"/>
                <a:ext cx="161207" cy="1149505"/>
              </a:xfrm>
              <a:prstGeom prst="curvedLeftArrow">
                <a:avLst/>
              </a:prstGeom>
              <a:solidFill>
                <a:schemeClr val="accent2"/>
              </a:solidFill>
              <a:ln w="1905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3" name="Connettore diritto 82"/>
              <p:cNvCxnSpPr/>
              <p:nvPr/>
            </p:nvCxnSpPr>
            <p:spPr>
              <a:xfrm flipV="1">
                <a:off x="3213509" y="1159114"/>
                <a:ext cx="4336237" cy="8792"/>
              </a:xfrm>
              <a:prstGeom prst="line">
                <a:avLst/>
              </a:prstGeom>
              <a:ln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ttore diritto 83"/>
              <p:cNvCxnSpPr/>
              <p:nvPr/>
            </p:nvCxnSpPr>
            <p:spPr>
              <a:xfrm>
                <a:off x="3213509" y="1093906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ttore diritto 84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CasellaDiTesto 85"/>
                  <p:cNvSpPr txBox="1"/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dirty="0" smtClean="0">
                              <a:solidFill>
                                <a:srgbClr val="41719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it-IT" dirty="0">
                      <a:solidFill>
                        <a:srgbClr val="41719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6" name="CasellaDiTesto 8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3725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CasellaDiTesto 86"/>
                  <p:cNvSpPr txBox="1"/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𝑎𝑧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87" name="CasellaDiTesto 8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636" r="-12727" b="-3589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riangolo isoscele 57"/>
            <p:cNvSpPr/>
            <p:nvPr/>
          </p:nvSpPr>
          <p:spPr>
            <a:xfrm rot="19122617">
              <a:off x="3273281" y="1988681"/>
              <a:ext cx="173577" cy="128812"/>
            </a:xfrm>
            <a:prstGeom prst="triangle">
              <a:avLst/>
            </a:prstGeom>
            <a:solidFill>
              <a:srgbClr val="41719C"/>
            </a:solidFill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835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NCREASING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NGULAR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IVERSITY 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78" y="950222"/>
            <a:ext cx="1775876" cy="1980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auto">
          <a:xfrm>
            <a:off x="7344997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37" y="3085411"/>
            <a:ext cx="3495790" cy="3240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7088"/>
            <a:ext cx="1775876" cy="198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702526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16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18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20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58" name="Gruppo 57"/>
          <p:cNvGrpSpPr/>
          <p:nvPr/>
        </p:nvGrpSpPr>
        <p:grpSpPr>
          <a:xfrm>
            <a:off x="60236" y="1287942"/>
            <a:ext cx="4291815" cy="1203858"/>
            <a:chOff x="2930769" y="795135"/>
            <a:chExt cx="5046087" cy="1419745"/>
          </a:xfrm>
        </p:grpSpPr>
        <p:grpSp>
          <p:nvGrpSpPr>
            <p:cNvPr id="60" name="Gruppo 59"/>
            <p:cNvGrpSpPr/>
            <p:nvPr/>
          </p:nvGrpSpPr>
          <p:grpSpPr>
            <a:xfrm>
              <a:off x="2930769" y="795135"/>
              <a:ext cx="5046087" cy="1419745"/>
              <a:chOff x="2930769" y="795135"/>
              <a:chExt cx="5046087" cy="1419745"/>
            </a:xfrm>
          </p:grpSpPr>
          <p:cxnSp>
            <p:nvCxnSpPr>
              <p:cNvPr id="62" name="Connettore 2 61"/>
              <p:cNvCxnSpPr/>
              <p:nvPr/>
            </p:nvCxnSpPr>
            <p:spPr>
              <a:xfrm>
                <a:off x="2930769" y="1997312"/>
                <a:ext cx="4976446" cy="8789"/>
              </a:xfrm>
              <a:prstGeom prst="straightConnector1">
                <a:avLst/>
              </a:prstGeom>
              <a:ln w="28575">
                <a:solidFill>
                  <a:srgbClr val="0072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ttangolo 62"/>
              <p:cNvSpPr/>
              <p:nvPr/>
            </p:nvSpPr>
            <p:spPr>
              <a:xfrm>
                <a:off x="3220921" y="1397977"/>
                <a:ext cx="281359" cy="597877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Rettangolo 63"/>
              <p:cNvSpPr/>
              <p:nvPr/>
            </p:nvSpPr>
            <p:spPr>
              <a:xfrm>
                <a:off x="3511072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ttangolo 64"/>
              <p:cNvSpPr/>
              <p:nvPr/>
            </p:nvSpPr>
            <p:spPr>
              <a:xfrm>
                <a:off x="3798317" y="1397970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ttangolo 65"/>
              <p:cNvSpPr/>
              <p:nvPr/>
            </p:nvSpPr>
            <p:spPr>
              <a:xfrm>
                <a:off x="4083258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Rettangolo 66"/>
              <p:cNvSpPr/>
              <p:nvPr/>
            </p:nvSpPr>
            <p:spPr>
              <a:xfrm>
                <a:off x="4370545" y="1397970"/>
                <a:ext cx="281359" cy="59787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Rettangolo 67"/>
              <p:cNvSpPr/>
              <p:nvPr/>
            </p:nvSpPr>
            <p:spPr>
              <a:xfrm>
                <a:off x="4657013" y="139194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/>
              <p:cNvSpPr/>
              <p:nvPr/>
            </p:nvSpPr>
            <p:spPr>
              <a:xfrm>
                <a:off x="4947157" y="139797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/>
              <p:cNvSpPr/>
              <p:nvPr/>
            </p:nvSpPr>
            <p:spPr>
              <a:xfrm>
                <a:off x="5819074" y="139797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Rettangolo 70"/>
              <p:cNvSpPr/>
              <p:nvPr/>
            </p:nvSpPr>
            <p:spPr>
              <a:xfrm>
                <a:off x="5242482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Rettangolo 71"/>
              <p:cNvSpPr/>
              <p:nvPr/>
            </p:nvSpPr>
            <p:spPr>
              <a:xfrm>
                <a:off x="5533395" y="1397972"/>
                <a:ext cx="281359" cy="597877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ttangolo 72"/>
              <p:cNvSpPr/>
              <p:nvPr/>
            </p:nvSpPr>
            <p:spPr>
              <a:xfrm>
                <a:off x="6107782" y="1397974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/>
              <p:cNvSpPr/>
              <p:nvPr/>
            </p:nvSpPr>
            <p:spPr>
              <a:xfrm>
                <a:off x="6397919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/>
              <p:cNvSpPr/>
              <p:nvPr/>
            </p:nvSpPr>
            <p:spPr>
              <a:xfrm>
                <a:off x="6690991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6" name="Rettangolo 75"/>
              <p:cNvSpPr/>
              <p:nvPr/>
            </p:nvSpPr>
            <p:spPr>
              <a:xfrm>
                <a:off x="6984095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7" name="Rettangolo 76"/>
              <p:cNvSpPr/>
              <p:nvPr/>
            </p:nvSpPr>
            <p:spPr>
              <a:xfrm>
                <a:off x="7268387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Freccia circolare a sinistra 77"/>
              <p:cNvSpPr/>
              <p:nvPr/>
            </p:nvSpPr>
            <p:spPr>
              <a:xfrm rot="5400000">
                <a:off x="3398958" y="1957032"/>
                <a:ext cx="126021" cy="271074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Freccia circolare a sinistra 78"/>
              <p:cNvSpPr/>
              <p:nvPr/>
            </p:nvSpPr>
            <p:spPr>
              <a:xfrm rot="5400000">
                <a:off x="3542563" y="1816358"/>
                <a:ext cx="140676" cy="57293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ccia circolare a sinistra 79"/>
              <p:cNvSpPr/>
              <p:nvPr/>
            </p:nvSpPr>
            <p:spPr>
              <a:xfrm rot="5400000">
                <a:off x="3701061" y="1678376"/>
                <a:ext cx="146049" cy="86599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Freccia circolare a sinistra 80"/>
              <p:cNvSpPr/>
              <p:nvPr/>
            </p:nvSpPr>
            <p:spPr>
              <a:xfrm rot="5400000">
                <a:off x="3827886" y="1544202"/>
                <a:ext cx="161207" cy="1149505"/>
              </a:xfrm>
              <a:prstGeom prst="curvedLeftArrow">
                <a:avLst/>
              </a:prstGeom>
              <a:solidFill>
                <a:schemeClr val="accent2"/>
              </a:solidFill>
              <a:ln w="1905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Freccia circolare a sinistra 81"/>
              <p:cNvSpPr/>
              <p:nvPr/>
            </p:nvSpPr>
            <p:spPr>
              <a:xfrm rot="5400000">
                <a:off x="3989458" y="1375280"/>
                <a:ext cx="161205" cy="1487348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ccia circolare a sinistra 82"/>
              <p:cNvSpPr/>
              <p:nvPr/>
            </p:nvSpPr>
            <p:spPr>
              <a:xfrm rot="5400000">
                <a:off x="4138224" y="1250006"/>
                <a:ext cx="152413" cy="1746688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Freccia circolare a sinistra 83"/>
              <p:cNvSpPr/>
              <p:nvPr/>
            </p:nvSpPr>
            <p:spPr>
              <a:xfrm rot="5400000">
                <a:off x="4297207" y="1079300"/>
                <a:ext cx="146541" cy="2058781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ccia circolare a sinistra 84"/>
              <p:cNvSpPr/>
              <p:nvPr/>
            </p:nvSpPr>
            <p:spPr>
              <a:xfrm rot="5400000">
                <a:off x="4394679" y="934938"/>
                <a:ext cx="185322" cy="2374562"/>
              </a:xfrm>
              <a:prstGeom prst="curvedLeftArrow">
                <a:avLst/>
              </a:prstGeom>
              <a:solidFill>
                <a:schemeClr val="accent4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9" name="Connettore diritto 88"/>
              <p:cNvCxnSpPr/>
              <p:nvPr/>
            </p:nvCxnSpPr>
            <p:spPr>
              <a:xfrm flipV="1">
                <a:off x="3213509" y="1159114"/>
                <a:ext cx="4336237" cy="8792"/>
              </a:xfrm>
              <a:prstGeom prst="line">
                <a:avLst/>
              </a:prstGeom>
              <a:ln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diritto 89"/>
              <p:cNvCxnSpPr/>
              <p:nvPr/>
            </p:nvCxnSpPr>
            <p:spPr>
              <a:xfrm>
                <a:off x="3213509" y="1093906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ttore diritto 90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CasellaDiTesto 91"/>
                  <p:cNvSpPr txBox="1"/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dirty="0" smtClean="0">
                              <a:solidFill>
                                <a:srgbClr val="41719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it-IT" dirty="0">
                      <a:solidFill>
                        <a:srgbClr val="41719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2" name="CasellaDiTesto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3725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CasellaDiTesto 92"/>
                  <p:cNvSpPr txBox="1"/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𝑎𝑧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93" name="CasellaDiTesto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3636" r="-12727" b="-3589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1" name="Triangolo isoscele 60"/>
            <p:cNvSpPr/>
            <p:nvPr/>
          </p:nvSpPr>
          <p:spPr>
            <a:xfrm rot="19122617">
              <a:off x="3273281" y="1988681"/>
              <a:ext cx="173577" cy="128812"/>
            </a:xfrm>
            <a:prstGeom prst="triangle">
              <a:avLst/>
            </a:prstGeom>
            <a:solidFill>
              <a:srgbClr val="41719C"/>
            </a:solidFill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638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NCREASING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NGULAR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IVERSITY 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22" y="948565"/>
            <a:ext cx="1775876" cy="198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9667948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04" y="3096466"/>
            <a:ext cx="3495790" cy="3240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045457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78" y="950222"/>
            <a:ext cx="1775876" cy="198000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auto">
          <a:xfrm>
            <a:off x="7344997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702526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7088"/>
            <a:ext cx="1775876" cy="198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20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22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63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64" name="Gruppo 63"/>
          <p:cNvGrpSpPr/>
          <p:nvPr/>
        </p:nvGrpSpPr>
        <p:grpSpPr>
          <a:xfrm>
            <a:off x="60236" y="1287942"/>
            <a:ext cx="4291815" cy="1248025"/>
            <a:chOff x="2930769" y="795135"/>
            <a:chExt cx="5046087" cy="1471832"/>
          </a:xfrm>
        </p:grpSpPr>
        <p:sp>
          <p:nvSpPr>
            <p:cNvPr id="65" name="Freccia circolare a sinistra 64"/>
            <p:cNvSpPr/>
            <p:nvPr/>
          </p:nvSpPr>
          <p:spPr>
            <a:xfrm rot="5400000">
              <a:off x="4848185" y="537111"/>
              <a:ext cx="190503" cy="3204704"/>
            </a:xfrm>
            <a:prstGeom prst="curvedLeftArrow">
              <a:avLst/>
            </a:prstGeom>
            <a:ln w="19050"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66" name="Gruppo 65"/>
            <p:cNvGrpSpPr/>
            <p:nvPr/>
          </p:nvGrpSpPr>
          <p:grpSpPr>
            <a:xfrm>
              <a:off x="2930769" y="795135"/>
              <a:ext cx="5046087" cy="1471832"/>
              <a:chOff x="2930769" y="795135"/>
              <a:chExt cx="5046087" cy="1471832"/>
            </a:xfrm>
          </p:grpSpPr>
          <p:cxnSp>
            <p:nvCxnSpPr>
              <p:cNvPr id="68" name="Connettore 2 67"/>
              <p:cNvCxnSpPr/>
              <p:nvPr/>
            </p:nvCxnSpPr>
            <p:spPr>
              <a:xfrm>
                <a:off x="2930769" y="1997312"/>
                <a:ext cx="4976446" cy="8789"/>
              </a:xfrm>
              <a:prstGeom prst="straightConnector1">
                <a:avLst/>
              </a:prstGeom>
              <a:ln w="28575">
                <a:solidFill>
                  <a:srgbClr val="0072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ttangolo 68"/>
              <p:cNvSpPr/>
              <p:nvPr/>
            </p:nvSpPr>
            <p:spPr>
              <a:xfrm>
                <a:off x="3220921" y="1397977"/>
                <a:ext cx="281359" cy="597877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/>
              <p:cNvSpPr/>
              <p:nvPr/>
            </p:nvSpPr>
            <p:spPr>
              <a:xfrm>
                <a:off x="3511072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Rettangolo 70"/>
              <p:cNvSpPr/>
              <p:nvPr/>
            </p:nvSpPr>
            <p:spPr>
              <a:xfrm>
                <a:off x="3798317" y="1397970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Rettangolo 71"/>
              <p:cNvSpPr/>
              <p:nvPr/>
            </p:nvSpPr>
            <p:spPr>
              <a:xfrm>
                <a:off x="4083258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ttangolo 72"/>
              <p:cNvSpPr/>
              <p:nvPr/>
            </p:nvSpPr>
            <p:spPr>
              <a:xfrm>
                <a:off x="4370545" y="1397970"/>
                <a:ext cx="281359" cy="59787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4" name="Rettangolo 73"/>
              <p:cNvSpPr/>
              <p:nvPr/>
            </p:nvSpPr>
            <p:spPr>
              <a:xfrm>
                <a:off x="4657013" y="139194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ttangolo 74"/>
              <p:cNvSpPr/>
              <p:nvPr/>
            </p:nvSpPr>
            <p:spPr>
              <a:xfrm>
                <a:off x="4947157" y="139797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6" name="Rettangolo 75"/>
              <p:cNvSpPr/>
              <p:nvPr/>
            </p:nvSpPr>
            <p:spPr>
              <a:xfrm>
                <a:off x="5819074" y="139797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7" name="Rettangolo 76"/>
              <p:cNvSpPr/>
              <p:nvPr/>
            </p:nvSpPr>
            <p:spPr>
              <a:xfrm>
                <a:off x="5242482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ttangolo 77"/>
              <p:cNvSpPr/>
              <p:nvPr/>
            </p:nvSpPr>
            <p:spPr>
              <a:xfrm>
                <a:off x="5533395" y="1397972"/>
                <a:ext cx="281359" cy="597877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ttangolo 78"/>
              <p:cNvSpPr/>
              <p:nvPr/>
            </p:nvSpPr>
            <p:spPr>
              <a:xfrm>
                <a:off x="6107782" y="1397974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Rettangolo 79"/>
              <p:cNvSpPr/>
              <p:nvPr/>
            </p:nvSpPr>
            <p:spPr>
              <a:xfrm>
                <a:off x="6397919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Rettangolo 80"/>
              <p:cNvSpPr/>
              <p:nvPr/>
            </p:nvSpPr>
            <p:spPr>
              <a:xfrm>
                <a:off x="6690991" y="1397973"/>
                <a:ext cx="281359" cy="597877"/>
              </a:xfrm>
              <a:prstGeom prst="rect">
                <a:avLst/>
              </a:prstGeom>
              <a:solidFill>
                <a:srgbClr val="548235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Rettangolo 81"/>
              <p:cNvSpPr/>
              <p:nvPr/>
            </p:nvSpPr>
            <p:spPr>
              <a:xfrm>
                <a:off x="6984095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Rettangolo 82"/>
              <p:cNvSpPr/>
              <p:nvPr/>
            </p:nvSpPr>
            <p:spPr>
              <a:xfrm>
                <a:off x="7268387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Freccia circolare a sinistra 83"/>
              <p:cNvSpPr/>
              <p:nvPr/>
            </p:nvSpPr>
            <p:spPr>
              <a:xfrm rot="5400000">
                <a:off x="3398958" y="1957032"/>
                <a:ext cx="126021" cy="271074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ccia circolare a sinistra 84"/>
              <p:cNvSpPr/>
              <p:nvPr/>
            </p:nvSpPr>
            <p:spPr>
              <a:xfrm rot="5400000">
                <a:off x="3542563" y="1816358"/>
                <a:ext cx="140676" cy="57293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ccia circolare a sinistra 85"/>
              <p:cNvSpPr/>
              <p:nvPr/>
            </p:nvSpPr>
            <p:spPr>
              <a:xfrm rot="5400000">
                <a:off x="3701061" y="1678376"/>
                <a:ext cx="146049" cy="86599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ccia circolare a sinistra 86"/>
              <p:cNvSpPr/>
              <p:nvPr/>
            </p:nvSpPr>
            <p:spPr>
              <a:xfrm rot="5400000">
                <a:off x="3827886" y="1544202"/>
                <a:ext cx="161207" cy="1149505"/>
              </a:xfrm>
              <a:prstGeom prst="curvedLeftArrow">
                <a:avLst/>
              </a:prstGeom>
              <a:solidFill>
                <a:schemeClr val="accent2"/>
              </a:solidFill>
              <a:ln w="1905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Freccia circolare a sinistra 87"/>
              <p:cNvSpPr/>
              <p:nvPr/>
            </p:nvSpPr>
            <p:spPr>
              <a:xfrm rot="5400000">
                <a:off x="3989458" y="1375280"/>
                <a:ext cx="161205" cy="1487348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ccia circolare a sinistra 88"/>
              <p:cNvSpPr/>
              <p:nvPr/>
            </p:nvSpPr>
            <p:spPr>
              <a:xfrm rot="5400000">
                <a:off x="4138224" y="1250006"/>
                <a:ext cx="152413" cy="1746688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Freccia circolare a sinistra 89"/>
              <p:cNvSpPr/>
              <p:nvPr/>
            </p:nvSpPr>
            <p:spPr>
              <a:xfrm rot="5400000">
                <a:off x="4297207" y="1079300"/>
                <a:ext cx="146541" cy="2058781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ccia circolare a sinistra 90"/>
              <p:cNvSpPr/>
              <p:nvPr/>
            </p:nvSpPr>
            <p:spPr>
              <a:xfrm rot="5400000">
                <a:off x="4394679" y="934938"/>
                <a:ext cx="185322" cy="2374562"/>
              </a:xfrm>
              <a:prstGeom prst="curvedLeftArrow">
                <a:avLst/>
              </a:prstGeom>
              <a:solidFill>
                <a:schemeClr val="accent4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ccia circolare a sinistra 91"/>
              <p:cNvSpPr/>
              <p:nvPr/>
            </p:nvSpPr>
            <p:spPr>
              <a:xfrm rot="5400000">
                <a:off x="4532707" y="796911"/>
                <a:ext cx="205156" cy="2670452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ccia circolare a sinistra 92"/>
              <p:cNvSpPr/>
              <p:nvPr/>
            </p:nvSpPr>
            <p:spPr>
              <a:xfrm rot="5400000">
                <a:off x="4706044" y="673392"/>
                <a:ext cx="196364" cy="2926282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Freccia circolare a sinistra 93"/>
              <p:cNvSpPr/>
              <p:nvPr/>
            </p:nvSpPr>
            <p:spPr>
              <a:xfrm rot="5400000">
                <a:off x="4957319" y="381092"/>
                <a:ext cx="228615" cy="3543135"/>
              </a:xfrm>
              <a:prstGeom prst="curvedLeftArrow">
                <a:avLst/>
              </a:prstGeom>
              <a:solidFill>
                <a:schemeClr val="accent6"/>
              </a:solidFill>
              <a:ln w="1905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7" name="Connettore diritto 96"/>
              <p:cNvCxnSpPr/>
              <p:nvPr/>
            </p:nvCxnSpPr>
            <p:spPr>
              <a:xfrm flipV="1">
                <a:off x="3213509" y="1159114"/>
                <a:ext cx="4336237" cy="8792"/>
              </a:xfrm>
              <a:prstGeom prst="line">
                <a:avLst/>
              </a:prstGeom>
              <a:ln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ttore diritto 97"/>
              <p:cNvCxnSpPr/>
              <p:nvPr/>
            </p:nvCxnSpPr>
            <p:spPr>
              <a:xfrm>
                <a:off x="3213509" y="1093906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ttore diritto 98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CasellaDiTesto 99"/>
                  <p:cNvSpPr txBox="1"/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dirty="0" smtClean="0">
                              <a:solidFill>
                                <a:srgbClr val="41719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it-IT" dirty="0">
                      <a:solidFill>
                        <a:srgbClr val="41719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CasellaDiTesto 9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725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CasellaDiTesto 100"/>
                  <p:cNvSpPr txBox="1"/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𝑎𝑧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01" name="CasellaDiTesto 10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3636" r="-12727" b="-3589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7" name="Triangolo isoscele 66"/>
            <p:cNvSpPr/>
            <p:nvPr/>
          </p:nvSpPr>
          <p:spPr>
            <a:xfrm rot="19122617">
              <a:off x="3273281" y="1988681"/>
              <a:ext cx="173577" cy="128812"/>
            </a:xfrm>
            <a:prstGeom prst="triangle">
              <a:avLst/>
            </a:prstGeom>
            <a:solidFill>
              <a:srgbClr val="41719C"/>
            </a:solidFill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195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IGNAL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ROPAGATION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HROUGH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TMOSPHERE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r="1799"/>
          <a:stretch/>
        </p:blipFill>
        <p:spPr>
          <a:xfrm>
            <a:off x="6312482" y="821562"/>
            <a:ext cx="5433203" cy="312796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1911" y="821562"/>
            <a:ext cx="57529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Satellite SAR systems are generally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located at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altitude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500 and 1000 km above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Earth's surface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1600" dirty="0" smtClean="0"/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66914" y="2591363"/>
            <a:ext cx="54179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Troposphere: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electrically neutral layer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consisting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gases (nitrogen and oxygen) and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vapor water.</a:t>
            </a:r>
            <a:r>
              <a:rPr lang="it-IT" sz="2000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Ionosphere: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 electrically charged layer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containing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ions and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electrons.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214514" y="3976358"/>
            <a:ext cx="52838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A sketch of the observation geometry of the SAR system when traveling through the </a:t>
            </a:r>
            <a:r>
              <a:rPr lang="en-US" sz="1000" dirty="0" smtClean="0"/>
              <a:t>atmosphere</a:t>
            </a:r>
            <a:r>
              <a:rPr lang="en-US" sz="1000" dirty="0"/>
              <a:t>.</a:t>
            </a:r>
            <a:endParaRPr lang="it-IT" sz="1000" dirty="0"/>
          </a:p>
        </p:txBody>
      </p:sp>
      <p:sp>
        <p:nvSpPr>
          <p:cNvPr id="7" name="Rettangolo 6"/>
          <p:cNvSpPr/>
          <p:nvPr/>
        </p:nvSpPr>
        <p:spPr>
          <a:xfrm>
            <a:off x="331911" y="1914169"/>
            <a:ext cx="5817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transmitted and received signals interact with two main layers of 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atmosphere: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Connettore 1 42">
            <a:extLst>
              <a:ext uri="{FF2B5EF4-FFF2-40B4-BE49-F238E27FC236}">
                <a16:creationId xmlns:a16="http://schemas.microsoft.com/office/drawing/2014/main" id="{E62BE1E2-799F-E448-8114-576ACC46DC88}"/>
              </a:ext>
            </a:extLst>
          </p:cNvPr>
          <p:cNvCxnSpPr>
            <a:cxnSpLocks/>
          </p:cNvCxnSpPr>
          <p:nvPr/>
        </p:nvCxnSpPr>
        <p:spPr>
          <a:xfrm>
            <a:off x="6095705" y="4448987"/>
            <a:ext cx="1" cy="1903676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318520" y="4448987"/>
            <a:ext cx="5799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it-IT" sz="20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troposphere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behaves as a 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nondispersive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medium: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257947" y="4448987"/>
            <a:ext cx="5282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ionosphere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behaves as a </a:t>
            </a:r>
            <a:r>
              <a:rPr lang="it-IT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dispersive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medium: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89453" y="4987596"/>
            <a:ext cx="5528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ll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 components propagate at the same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84298" y="5729647"/>
            <a:ext cx="5533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refractive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is independent of 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433380" y="4990929"/>
            <a:ext cx="5312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frequency components propagate with different 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speeds;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433380" y="5729647"/>
            <a:ext cx="4931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refractive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index 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depends on frequency.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NCREASING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NGULAR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IVERSITY 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31631" y="808903"/>
            <a:ext cx="2152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Sub-Bands</a:t>
            </a:r>
            <a:endParaRPr lang="it-IT" sz="20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377332" y="1437088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702526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045457" y="1436913"/>
            <a:ext cx="1055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1388388" y="1459595"/>
            <a:ext cx="602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72BC"/>
                </a:solidFill>
                <a:latin typeface="Arial Rounded MT Bold" panose="020F0704030504030204" pitchFamily="34" charset="0"/>
              </a:rPr>
              <a:t>…</a:t>
            </a:r>
            <a:endParaRPr lang="it-IT" sz="4000" dirty="0">
              <a:solidFill>
                <a:srgbClr val="0072BC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4687464" y="2366592"/>
            <a:ext cx="783069" cy="876066"/>
            <a:chOff x="2772255" y="1521277"/>
            <a:chExt cx="783069" cy="876066"/>
          </a:xfrm>
        </p:grpSpPr>
        <p:sp>
          <p:nvSpPr>
            <p:cNvPr id="18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9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20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1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1" y="3362438"/>
            <a:ext cx="5878518" cy="2880000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AF2FAEF8-AB9C-5044-BE9D-F6EA39C11C70}"/>
              </a:ext>
            </a:extLst>
          </p:cNvPr>
          <p:cNvSpPr/>
          <p:nvPr/>
        </p:nvSpPr>
        <p:spPr>
          <a:xfrm>
            <a:off x="4879905" y="6039790"/>
            <a:ext cx="2926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rgbClr val="819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Azimuth</a:t>
            </a:r>
            <a:endParaRPr lang="it-IT" sz="1600" dirty="0">
              <a:solidFill>
                <a:srgbClr val="819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268" y="947088"/>
            <a:ext cx="1775876" cy="1980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auto">
          <a:xfrm>
            <a:off x="4995268" y="931568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78" y="950222"/>
            <a:ext cx="1775876" cy="19800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auto">
          <a:xfrm>
            <a:off x="7344997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22" y="948565"/>
            <a:ext cx="1775876" cy="198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auto">
          <a:xfrm>
            <a:off x="9667948" y="934903"/>
            <a:ext cx="1775876" cy="1998000"/>
          </a:xfrm>
          <a:prstGeom prst="rect">
            <a:avLst/>
          </a:prstGeom>
          <a:noFill/>
          <a:ln w="38100" cap="flat" cmpd="sng" algn="ctr">
            <a:solidFill>
              <a:srgbClr val="5482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ＭＳ Ｐゴシック" charset="0"/>
            </a:endParaRP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22" y="3096228"/>
            <a:ext cx="3495790" cy="3240000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AF2FAEF8-AB9C-5044-BE9D-F6EA39C11C70}"/>
              </a:ext>
            </a:extLst>
          </p:cNvPr>
          <p:cNvSpPr/>
          <p:nvPr/>
        </p:nvSpPr>
        <p:spPr>
          <a:xfrm>
            <a:off x="27487" y="3327758"/>
            <a:ext cx="1189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600" b="1" dirty="0" smtClean="0">
                <a:solidFill>
                  <a:srgbClr val="819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</a:p>
          <a:p>
            <a:pPr algn="ctr"/>
            <a:r>
              <a:rPr lang="en" sz="1600" b="1" dirty="0" smtClean="0">
                <a:solidFill>
                  <a:srgbClr val="819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endParaRPr lang="it-IT" sz="1600" dirty="0">
              <a:solidFill>
                <a:srgbClr val="819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AutoShape 18">
            <a:extLst>
              <a:ext uri="{FF2B5EF4-FFF2-40B4-BE49-F238E27FC236}">
                <a16:creationId xmlns:a16="http://schemas.microsoft.com/office/drawing/2014/main" id="{4F2E2544-1D4B-4A47-82E8-5675D9F0C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98234" y="1856024"/>
            <a:ext cx="365535" cy="202282"/>
          </a:xfrm>
          <a:prstGeom prst="rightArrow">
            <a:avLst>
              <a:gd name="adj1" fmla="val 50000"/>
              <a:gd name="adj2" fmla="val 86121"/>
            </a:avLst>
          </a:prstGeom>
          <a:solidFill>
            <a:srgbClr val="0072BC"/>
          </a:solidFill>
          <a:ln w="22225">
            <a:solidFill>
              <a:srgbClr val="0072BC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altLang="it-IT" sz="2400"/>
          </a:p>
        </p:txBody>
      </p:sp>
      <p:grpSp>
        <p:nvGrpSpPr>
          <p:cNvPr id="147" name="Gruppo 146"/>
          <p:cNvGrpSpPr/>
          <p:nvPr/>
        </p:nvGrpSpPr>
        <p:grpSpPr>
          <a:xfrm>
            <a:off x="53886" y="1287942"/>
            <a:ext cx="4291815" cy="1275372"/>
            <a:chOff x="2930769" y="795135"/>
            <a:chExt cx="5046087" cy="1504083"/>
          </a:xfrm>
        </p:grpSpPr>
        <p:sp>
          <p:nvSpPr>
            <p:cNvPr id="148" name="Freccia circolare a sinistra 147"/>
            <p:cNvSpPr/>
            <p:nvPr/>
          </p:nvSpPr>
          <p:spPr>
            <a:xfrm rot="5400000">
              <a:off x="4848185" y="537111"/>
              <a:ext cx="190503" cy="3204704"/>
            </a:xfrm>
            <a:prstGeom prst="curvedLeftArrow">
              <a:avLst/>
            </a:prstGeom>
            <a:ln w="19050"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grpSp>
          <p:nvGrpSpPr>
            <p:cNvPr id="149" name="Gruppo 148"/>
            <p:cNvGrpSpPr/>
            <p:nvPr/>
          </p:nvGrpSpPr>
          <p:grpSpPr>
            <a:xfrm>
              <a:off x="2930769" y="795135"/>
              <a:ext cx="5046087" cy="1504083"/>
              <a:chOff x="2930769" y="795135"/>
              <a:chExt cx="5046087" cy="1504083"/>
            </a:xfrm>
          </p:grpSpPr>
          <p:cxnSp>
            <p:nvCxnSpPr>
              <p:cNvPr id="151" name="Connettore 2 150"/>
              <p:cNvCxnSpPr/>
              <p:nvPr/>
            </p:nvCxnSpPr>
            <p:spPr>
              <a:xfrm>
                <a:off x="2930769" y="1997312"/>
                <a:ext cx="4976446" cy="8789"/>
              </a:xfrm>
              <a:prstGeom prst="straightConnector1">
                <a:avLst/>
              </a:prstGeom>
              <a:ln w="28575">
                <a:solidFill>
                  <a:srgbClr val="0072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Rettangolo 151"/>
              <p:cNvSpPr/>
              <p:nvPr/>
            </p:nvSpPr>
            <p:spPr>
              <a:xfrm>
                <a:off x="3220921" y="1397977"/>
                <a:ext cx="281359" cy="597877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3" name="Rettangolo 152"/>
              <p:cNvSpPr/>
              <p:nvPr/>
            </p:nvSpPr>
            <p:spPr>
              <a:xfrm>
                <a:off x="3511072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4" name="Rettangolo 153"/>
              <p:cNvSpPr/>
              <p:nvPr/>
            </p:nvSpPr>
            <p:spPr>
              <a:xfrm>
                <a:off x="3798317" y="1397970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5" name="Rettangolo 154"/>
              <p:cNvSpPr/>
              <p:nvPr/>
            </p:nvSpPr>
            <p:spPr>
              <a:xfrm>
                <a:off x="4083258" y="139729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6" name="Rettangolo 155"/>
              <p:cNvSpPr/>
              <p:nvPr/>
            </p:nvSpPr>
            <p:spPr>
              <a:xfrm>
                <a:off x="4370545" y="1397970"/>
                <a:ext cx="281359" cy="597877"/>
              </a:xfrm>
              <a:prstGeom prst="rect">
                <a:avLst/>
              </a:prstGeom>
              <a:solidFill>
                <a:srgbClr val="ED7D31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7" name="Rettangolo 156"/>
              <p:cNvSpPr/>
              <p:nvPr/>
            </p:nvSpPr>
            <p:spPr>
              <a:xfrm>
                <a:off x="4657013" y="139194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8" name="Rettangolo 157"/>
              <p:cNvSpPr/>
              <p:nvPr/>
            </p:nvSpPr>
            <p:spPr>
              <a:xfrm>
                <a:off x="4947157" y="1397975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9" name="Rettangolo 158"/>
              <p:cNvSpPr/>
              <p:nvPr/>
            </p:nvSpPr>
            <p:spPr>
              <a:xfrm>
                <a:off x="5819074" y="1397971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0" name="Rettangolo 159"/>
              <p:cNvSpPr/>
              <p:nvPr/>
            </p:nvSpPr>
            <p:spPr>
              <a:xfrm>
                <a:off x="5242482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1" name="Rettangolo 160"/>
              <p:cNvSpPr/>
              <p:nvPr/>
            </p:nvSpPr>
            <p:spPr>
              <a:xfrm>
                <a:off x="5533395" y="1397972"/>
                <a:ext cx="281359" cy="597877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2" name="Rettangolo 161"/>
              <p:cNvSpPr/>
              <p:nvPr/>
            </p:nvSpPr>
            <p:spPr>
              <a:xfrm>
                <a:off x="6107782" y="1397974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3" name="Rettangolo 162"/>
              <p:cNvSpPr/>
              <p:nvPr/>
            </p:nvSpPr>
            <p:spPr>
              <a:xfrm>
                <a:off x="6397919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4" name="Rettangolo 163"/>
              <p:cNvSpPr/>
              <p:nvPr/>
            </p:nvSpPr>
            <p:spPr>
              <a:xfrm>
                <a:off x="6690991" y="1397973"/>
                <a:ext cx="281359" cy="597877"/>
              </a:xfrm>
              <a:prstGeom prst="rect">
                <a:avLst/>
              </a:prstGeom>
              <a:solidFill>
                <a:srgbClr val="548235"/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5" name="Rettangolo 164"/>
              <p:cNvSpPr/>
              <p:nvPr/>
            </p:nvSpPr>
            <p:spPr>
              <a:xfrm>
                <a:off x="6984095" y="1397973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6" name="Rettangolo 165"/>
              <p:cNvSpPr/>
              <p:nvPr/>
            </p:nvSpPr>
            <p:spPr>
              <a:xfrm>
                <a:off x="7268387" y="1397972"/>
                <a:ext cx="281359" cy="59787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rgbClr val="4171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7" name="Freccia circolare a sinistra 166"/>
              <p:cNvSpPr/>
              <p:nvPr/>
            </p:nvSpPr>
            <p:spPr>
              <a:xfrm rot="5400000">
                <a:off x="3398958" y="1957032"/>
                <a:ext cx="126021" cy="271074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Freccia circolare a sinistra 167"/>
              <p:cNvSpPr/>
              <p:nvPr/>
            </p:nvSpPr>
            <p:spPr>
              <a:xfrm rot="5400000">
                <a:off x="3542563" y="1816358"/>
                <a:ext cx="140676" cy="57293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Freccia circolare a sinistra 168"/>
              <p:cNvSpPr/>
              <p:nvPr/>
            </p:nvSpPr>
            <p:spPr>
              <a:xfrm rot="5400000">
                <a:off x="3701061" y="1678376"/>
                <a:ext cx="146049" cy="86599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Freccia circolare a sinistra 169"/>
              <p:cNvSpPr/>
              <p:nvPr/>
            </p:nvSpPr>
            <p:spPr>
              <a:xfrm rot="5400000">
                <a:off x="3827886" y="1544202"/>
                <a:ext cx="161207" cy="1149505"/>
              </a:xfrm>
              <a:prstGeom prst="curvedLeftArrow">
                <a:avLst/>
              </a:prstGeom>
              <a:solidFill>
                <a:schemeClr val="accent2"/>
              </a:solidFill>
              <a:ln w="1905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1" name="Freccia circolare a sinistra 170"/>
              <p:cNvSpPr/>
              <p:nvPr/>
            </p:nvSpPr>
            <p:spPr>
              <a:xfrm rot="5400000">
                <a:off x="3989458" y="1375280"/>
                <a:ext cx="161205" cy="1487348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Freccia circolare a sinistra 171"/>
              <p:cNvSpPr/>
              <p:nvPr/>
            </p:nvSpPr>
            <p:spPr>
              <a:xfrm rot="5400000">
                <a:off x="4138224" y="1250006"/>
                <a:ext cx="152413" cy="1746688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Freccia circolare a sinistra 172"/>
              <p:cNvSpPr/>
              <p:nvPr/>
            </p:nvSpPr>
            <p:spPr>
              <a:xfrm rot="5400000">
                <a:off x="4297207" y="1079300"/>
                <a:ext cx="146541" cy="2058781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Freccia circolare a sinistra 173"/>
              <p:cNvSpPr/>
              <p:nvPr/>
            </p:nvSpPr>
            <p:spPr>
              <a:xfrm rot="5400000">
                <a:off x="4394679" y="934938"/>
                <a:ext cx="185322" cy="2374562"/>
              </a:xfrm>
              <a:prstGeom prst="curvedLeftArrow">
                <a:avLst/>
              </a:prstGeom>
              <a:solidFill>
                <a:schemeClr val="accent4"/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Freccia circolare a sinistra 174"/>
              <p:cNvSpPr/>
              <p:nvPr/>
            </p:nvSpPr>
            <p:spPr>
              <a:xfrm rot="5400000">
                <a:off x="4532707" y="796911"/>
                <a:ext cx="205156" cy="2670452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Freccia circolare a sinistra 175"/>
              <p:cNvSpPr/>
              <p:nvPr/>
            </p:nvSpPr>
            <p:spPr>
              <a:xfrm rot="5400000">
                <a:off x="4706044" y="673392"/>
                <a:ext cx="196364" cy="2926282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Freccia circolare a sinistra 176"/>
              <p:cNvSpPr/>
              <p:nvPr/>
            </p:nvSpPr>
            <p:spPr>
              <a:xfrm rot="5400000">
                <a:off x="4957319" y="381092"/>
                <a:ext cx="228615" cy="3543135"/>
              </a:xfrm>
              <a:prstGeom prst="curvedLeftArrow">
                <a:avLst/>
              </a:prstGeom>
              <a:solidFill>
                <a:schemeClr val="accent6"/>
              </a:solidFill>
              <a:ln w="1905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Freccia circolare a sinistra 177"/>
              <p:cNvSpPr/>
              <p:nvPr/>
            </p:nvSpPr>
            <p:spPr>
              <a:xfrm rot="5400000">
                <a:off x="5120353" y="218785"/>
                <a:ext cx="219096" cy="3859683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79" name="Freccia circolare a sinistra 178"/>
              <p:cNvSpPr/>
              <p:nvPr/>
            </p:nvSpPr>
            <p:spPr>
              <a:xfrm rot="5400000">
                <a:off x="5219556" y="92778"/>
                <a:ext cx="260141" cy="4152739"/>
              </a:xfrm>
              <a:prstGeom prst="curvedLeftArrow">
                <a:avLst/>
              </a:prstGeom>
              <a:ln w="19050">
                <a:solidFill>
                  <a:srgbClr val="0072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Connettore diritto 179"/>
              <p:cNvCxnSpPr/>
              <p:nvPr/>
            </p:nvCxnSpPr>
            <p:spPr>
              <a:xfrm flipV="1">
                <a:off x="3213509" y="1159114"/>
                <a:ext cx="4336237" cy="8792"/>
              </a:xfrm>
              <a:prstGeom prst="line">
                <a:avLst/>
              </a:prstGeom>
              <a:ln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ttore diritto 180"/>
              <p:cNvCxnSpPr/>
              <p:nvPr/>
            </p:nvCxnSpPr>
            <p:spPr>
              <a:xfrm>
                <a:off x="3213509" y="1093906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ttore diritto 181"/>
              <p:cNvCxnSpPr/>
              <p:nvPr/>
            </p:nvCxnSpPr>
            <p:spPr>
              <a:xfrm>
                <a:off x="7542256" y="1079258"/>
                <a:ext cx="0" cy="1479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3" name="CasellaDiTesto 182"/>
                  <p:cNvSpPr txBox="1"/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dirty="0" smtClean="0">
                              <a:solidFill>
                                <a:srgbClr val="41719C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it-IT" dirty="0">
                      <a:solidFill>
                        <a:srgbClr val="41719C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3" name="CasellaDiTesto 18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28449" y="1576636"/>
                    <a:ext cx="448407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3725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4" name="CasellaDiTesto 183"/>
                  <p:cNvSpPr txBox="1"/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41719C"/>
                                  </a:solidFill>
                                  <a:latin typeface="Cambria Math" panose="02040503050406030204" pitchFamily="18" charset="0"/>
                                </a:rPr>
                                <m:t>𝑎𝑧</m:t>
                              </m:r>
                            </m:sub>
                          </m:sSub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184" name="CasellaDiTesto 1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61454" y="795135"/>
                    <a:ext cx="393762" cy="2770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3636" r="-12727" b="-3589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0" name="Triangolo isoscele 149"/>
            <p:cNvSpPr/>
            <p:nvPr/>
          </p:nvSpPr>
          <p:spPr>
            <a:xfrm rot="19122617">
              <a:off x="3273281" y="1988681"/>
              <a:ext cx="173577" cy="128812"/>
            </a:xfrm>
            <a:prstGeom prst="triangle">
              <a:avLst/>
            </a:prstGeom>
            <a:solidFill>
              <a:srgbClr val="41719C"/>
            </a:solidFill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5431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ONOSPHERE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2" y="1966121"/>
            <a:ext cx="5390008" cy="294800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53557" y="868100"/>
            <a:ext cx="10684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ionosphere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the layer of the atmosphere between 60 and 1000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above the Earth's surface. It is made up of free electrons, ions, and neutral particles.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491501" y="1838128"/>
            <a:ext cx="4823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ionosphere is a highly dynamic medium that varies in space and time and is closely correlated with </a:t>
            </a:r>
            <a:r>
              <a:rPr lang="en-US" sz="20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 activity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05992" y="5304261"/>
            <a:ext cx="106848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ionospheric activity is more stable during the day than at night. For this reason, the </a:t>
            </a:r>
            <a:r>
              <a:rPr lang="en-US" sz="20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ascending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 images are more easily affected by the ionospheric variations than the </a:t>
            </a:r>
            <a:r>
              <a:rPr lang="en-US" sz="20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descending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images.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491501" y="3263418"/>
            <a:ext cx="48231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 of </a:t>
            </a:r>
            <a:r>
              <a:rPr lang="it-IT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ionosphere changes dramatically from the local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daytime to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night-time, reaching the maximum in the early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afternoon and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gradually decreasing after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midnight.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HYSICAL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ECHANISM OF THE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ONOSPHERE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8" y="938095"/>
            <a:ext cx="3846877" cy="37174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3858" y="938385"/>
            <a:ext cx="7227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electron density profile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ionosphere changes with altitude and typically has 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it-IT" sz="20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absolute maximum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about 250 km </a:t>
            </a:r>
            <a:r>
              <a:rPr lang="it-IT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altitude.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allows conventionally dividing the ionosphere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large regions called: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234960" y="2366168"/>
            <a:ext cx="6853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topside ionosphere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beyond the absolute maximum of electronic density;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bottomside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ionosphere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below that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maximum.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03858" y="3466650"/>
            <a:ext cx="7227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Due to the presence of </a:t>
            </a:r>
            <a:r>
              <a:rPr lang="en-US" sz="2000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relative maxima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electronic density profile, the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bottomside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ionosphere can be conversely divided into three other regions, commonly referred to as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D, E, and F layers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72643" y="4875283"/>
            <a:ext cx="11224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 region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conventionally divided into 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F1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layers based on the two maxima in the electron density profile during the day.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72643" y="5683529"/>
            <a:ext cx="88257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night, the F1 and F2 layers of the ionosphere combine to form a single F layer.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1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1055914" y="1426265"/>
            <a:ext cx="10068458" cy="18610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2B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-11181" y="1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OTAL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LECTRON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ONTENT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(TEC)</a:t>
            </a:r>
            <a:endParaRPr lang="it-IT" sz="2800" b="1" dirty="0">
              <a:solidFill>
                <a:srgbClr val="0072B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62532" y="887656"/>
            <a:ext cx="11313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influence of the ionosphere on signals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traversing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determined by the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ionospheric 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refractivity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/>
              <p:cNvSpPr txBox="1"/>
              <p:nvPr/>
            </p:nvSpPr>
            <p:spPr>
              <a:xfrm>
                <a:off x="1240922" y="2085452"/>
                <a:ext cx="4039311" cy="6028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𝑖𝑜𝑛𝑜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𝑖𝑜𝑛𝑜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922" y="2085452"/>
                <a:ext cx="4039311" cy="6028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/>
          <p:cNvSpPr txBox="1"/>
          <p:nvPr/>
        </p:nvSpPr>
        <p:spPr>
          <a:xfrm>
            <a:off x="5277259" y="2172142"/>
            <a:ext cx="149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where</a:t>
            </a:r>
            <a:endParaRPr lang="it-IT" dirty="0"/>
          </a:p>
        </p:txBody>
      </p:sp>
      <p:sp>
        <p:nvSpPr>
          <p:cNvPr id="8" name="Parentesi graffa aperta 7"/>
          <p:cNvSpPr/>
          <p:nvPr/>
        </p:nvSpPr>
        <p:spPr>
          <a:xfrm>
            <a:off x="6219423" y="1552634"/>
            <a:ext cx="290518" cy="1608347"/>
          </a:xfrm>
          <a:prstGeom prst="leftBrace">
            <a:avLst>
              <a:gd name="adj1" fmla="val 95635"/>
              <a:gd name="adj2" fmla="val 50000"/>
            </a:avLst>
          </a:prstGeom>
          <a:ln w="381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/>
              <p:cNvSpPr txBox="1"/>
              <p:nvPr/>
            </p:nvSpPr>
            <p:spPr>
              <a:xfrm>
                <a:off x="6514418" y="1607064"/>
                <a:ext cx="465347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𝑖𝑜𝑛𝑜</m:t>
                        </m:r>
                      </m:sub>
                    </m:sSub>
                  </m:oMath>
                </a14:m>
                <a:r>
                  <a:rPr lang="it-IT" dirty="0" smtClean="0"/>
                  <a:t>    ionospheric refraction index;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40,28 </m:t>
                    </m:r>
                    <m:f>
                      <m:fPr>
                        <m:type m:val="lin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b="0" dirty="0" smtClean="0"/>
                  <a:t>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   density of free electrons in the ionosphere;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   frequency of the traversing signal.</a:t>
                </a:r>
                <a:endParaRPr lang="it-IT" dirty="0"/>
              </a:p>
            </p:txBody>
          </p:sp>
        </mc:Choice>
        <mc:Fallback xmlns="">
          <p:sp>
            <p:nvSpPr>
              <p:cNvPr id="9" name="CasellaDiTes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418" y="1607064"/>
                <a:ext cx="4653471" cy="1477328"/>
              </a:xfrm>
              <a:prstGeom prst="rect">
                <a:avLst/>
              </a:prstGeom>
              <a:blipFill>
                <a:blip r:embed="rId4"/>
                <a:stretch>
                  <a:fillRect l="-917" t="-9917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/>
          <p:cNvCxnSpPr/>
          <p:nvPr/>
        </p:nvCxnSpPr>
        <p:spPr>
          <a:xfrm>
            <a:off x="7434949" y="1802843"/>
            <a:ext cx="167054" cy="0"/>
          </a:xfrm>
          <a:prstGeom prst="straightConnector1">
            <a:avLst/>
          </a:prstGeom>
          <a:ln w="28575">
            <a:solidFill>
              <a:srgbClr val="0072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7162809" y="2347129"/>
            <a:ext cx="167054" cy="0"/>
          </a:xfrm>
          <a:prstGeom prst="straightConnector1">
            <a:avLst/>
          </a:prstGeom>
          <a:ln w="28575">
            <a:solidFill>
              <a:srgbClr val="0072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7119263" y="2880533"/>
            <a:ext cx="167054" cy="0"/>
          </a:xfrm>
          <a:prstGeom prst="straightConnector1">
            <a:avLst/>
          </a:prstGeom>
          <a:ln w="28575">
            <a:solidFill>
              <a:srgbClr val="0072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/>
              <p:cNvSpPr/>
              <p:nvPr/>
            </p:nvSpPr>
            <p:spPr>
              <a:xfrm>
                <a:off x="558557" y="3458510"/>
                <a:ext cx="1105252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magnitude of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onospheric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effects 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increases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increasing </a:t>
                </a:r>
                <a:r>
                  <a:rPr lang="en-US" sz="2000" dirty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solar </a:t>
                </a:r>
                <a:r>
                  <a:rPr lang="en-US" sz="2000" dirty="0" smtClean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activity </a:t>
                </a:r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(defines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 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it-IT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is most significant at </a:t>
                </a:r>
                <a:r>
                  <a:rPr lang="en-US" sz="2000" dirty="0" smtClean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lower </a:t>
                </a:r>
                <a:r>
                  <a:rPr lang="en-US" sz="2000" dirty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frequencies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it-IT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ttango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57" y="3458510"/>
                <a:ext cx="11052523" cy="707886"/>
              </a:xfrm>
              <a:prstGeom prst="rect">
                <a:avLst/>
              </a:prstGeom>
              <a:blipFill>
                <a:blip r:embed="rId5"/>
                <a:stretch>
                  <a:fillRect l="-496" t="-431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ttangolo 13"/>
          <p:cNvSpPr/>
          <p:nvPr/>
        </p:nvSpPr>
        <p:spPr>
          <a:xfrm>
            <a:off x="558557" y="4337553"/>
            <a:ext cx="9924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ionospheric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a function of the so-called 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Electron </a:t>
            </a:r>
            <a:r>
              <a:rPr lang="it-IT" sz="20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</a:t>
            </a:r>
            <a:r>
              <a:rPr lang="it-IT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it-IT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TEC </a:t>
            </a:r>
            <a:r>
              <a:rPr lang="it-IT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it-IT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/>
              <p:cNvSpPr/>
              <p:nvPr/>
            </p:nvSpPr>
            <p:spPr>
              <a:xfrm>
                <a:off x="558557" y="5544653"/>
                <a:ext cx="1118712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quantity is measured in </a:t>
                </a:r>
                <a:r>
                  <a:rPr lang="en-US" sz="2000" dirty="0" smtClean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Total Electron Content Unit (</a:t>
                </a:r>
                <a:r>
                  <a:rPr lang="en-US" sz="2000" dirty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TECu)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sz="2000" dirty="0">
                    <a:solidFill>
                      <a:srgbClr val="65AF7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1 </a:t>
                </a:r>
                <a:r>
                  <a:rPr lang="en-US" sz="20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TECu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</a:t>
                </a:r>
                <a:r>
                  <a:rPr lang="en-US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i="1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electrons</a:t>
                </a:r>
                <a:r>
                  <a:rPr lang="en-US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. </a:t>
                </a:r>
                <a:endParaRPr lang="it-IT" dirty="0"/>
              </a:p>
            </p:txBody>
          </p:sp>
        </mc:Choice>
        <mc:Fallback xmlns="">
          <p:sp>
            <p:nvSpPr>
              <p:cNvPr id="15" name="Rettango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57" y="5544653"/>
                <a:ext cx="11187129" cy="400110"/>
              </a:xfrm>
              <a:prstGeom prst="rect">
                <a:avLst/>
              </a:prstGeom>
              <a:blipFill>
                <a:blip r:embed="rId6"/>
                <a:stretch>
                  <a:fillRect l="-490" t="-9231" b="-2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4482598" y="4902782"/>
                <a:ext cx="3473650" cy="518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𝑇𝐸𝐶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it-IT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𝑖𝑜𝑛𝑜</m:t>
                            </m:r>
                          </m:sub>
                        </m:sSub>
                        <m:d>
                          <m:dPr>
                            <m:ctrlP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it-IT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𝑑h</m:t>
                        </m:r>
                      </m:e>
                    </m:nary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598" y="4902782"/>
                <a:ext cx="3473650" cy="518796"/>
              </a:xfrm>
              <a:prstGeom prst="rect">
                <a:avLst/>
              </a:prstGeom>
              <a:blipFill>
                <a:blip r:embed="rId7"/>
                <a:stretch>
                  <a:fillRect t="-142353" b="-2035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20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0" y="-132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TUDY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UTCOMES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" sz="32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Litli-Hrútur </a:t>
            </a:r>
            <a:r>
              <a:rPr lang="en" sz="3200" b="1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eruption-Iceland </a:t>
            </a:r>
            <a:endParaRPr lang="it-IT" sz="32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5108166" y="1956567"/>
            <a:ext cx="1772579" cy="424374"/>
            <a:chOff x="819692" y="10048319"/>
            <a:chExt cx="2321999" cy="528841"/>
          </a:xfrm>
        </p:grpSpPr>
        <p:sp>
          <p:nvSpPr>
            <p:cNvPr id="33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819692" y="10048319"/>
              <a:ext cx="4942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>
                  <a:latin typeface="Times New Roman"/>
                  <a:ea typeface="Times New Roman"/>
                </a:rPr>
                <a:t>π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34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647411" y="10048320"/>
              <a:ext cx="494280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Times New Roman"/>
                  <a:ea typeface="Times New Roman"/>
                </a:rPr>
                <a:t>π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35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4" y="10097640"/>
              <a:ext cx="1762215" cy="314316"/>
              <a:chOff x="1099434" y="10097640"/>
              <a:chExt cx="1762215" cy="314316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4" y="10097640"/>
                <a:ext cx="1762215" cy="8972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7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32333" y="10121436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  <p:grpSp>
        <p:nvGrpSpPr>
          <p:cNvPr id="60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10756742" y="4802122"/>
            <a:ext cx="2079019" cy="465706"/>
            <a:chOff x="750542" y="10059981"/>
            <a:chExt cx="2309252" cy="540502"/>
          </a:xfrm>
        </p:grpSpPr>
        <p:sp>
          <p:nvSpPr>
            <p:cNvPr id="61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750542" y="10059981"/>
              <a:ext cx="704565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 smtClean="0">
                  <a:latin typeface="Times New Roman"/>
                  <a:ea typeface="Times New Roman"/>
                </a:rPr>
                <a:t>π/2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62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341415" y="10071643"/>
              <a:ext cx="7183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 smtClean="0">
                  <a:latin typeface="Times New Roman"/>
                  <a:ea typeface="Times New Roman"/>
                </a:rPr>
                <a:t>π/2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63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3" y="10095540"/>
              <a:ext cx="1495505" cy="290520"/>
              <a:chOff x="1099433" y="10095540"/>
              <a:chExt cx="1495505" cy="290520"/>
            </a:xfrm>
          </p:grpSpPr>
          <p:pic>
            <p:nvPicPr>
              <p:cNvPr id="64" name="Immagine 63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3" y="10097640"/>
                <a:ext cx="1495505" cy="835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5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02549" y="10095540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  <p:cxnSp>
        <p:nvCxnSpPr>
          <p:cNvPr id="74" name="Connettore 1 42">
            <a:extLst>
              <a:ext uri="{FF2B5EF4-FFF2-40B4-BE49-F238E27FC236}">
                <a16:creationId xmlns:a16="http://schemas.microsoft.com/office/drawing/2014/main" id="{E62BE1E2-799F-E448-8114-576ACC46DC88}"/>
              </a:ext>
            </a:extLst>
          </p:cNvPr>
          <p:cNvCxnSpPr>
            <a:cxnSpLocks/>
          </p:cNvCxnSpPr>
          <p:nvPr/>
        </p:nvCxnSpPr>
        <p:spPr>
          <a:xfrm>
            <a:off x="6099366" y="836592"/>
            <a:ext cx="18883" cy="5492658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3210762" y="2802586"/>
            <a:ext cx="783069" cy="876066"/>
            <a:chOff x="2772255" y="1521277"/>
            <a:chExt cx="783069" cy="876066"/>
          </a:xfrm>
        </p:grpSpPr>
        <p:sp>
          <p:nvSpPr>
            <p:cNvPr id="55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6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57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8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pic>
        <p:nvPicPr>
          <p:cNvPr id="78" name="Immagine 77">
            <a:extLst>
              <a:ext uri="{FF2B5EF4-FFF2-40B4-BE49-F238E27FC236}">
                <a16:creationId xmlns:a16="http://schemas.microsoft.com/office/drawing/2014/main" id="{CE353900-8654-2346-BA2E-6A689CD42B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r="21280" b="16400"/>
          <a:stretch/>
        </p:blipFill>
        <p:spPr>
          <a:xfrm>
            <a:off x="3465448" y="903944"/>
            <a:ext cx="2278851" cy="2520000"/>
          </a:xfrm>
          <a:prstGeom prst="rect">
            <a:avLst/>
          </a:prstGeom>
        </p:spPr>
      </p:pic>
      <p:grpSp>
        <p:nvGrpSpPr>
          <p:cNvPr id="89" name="Gruppo 88">
            <a:extLst>
              <a:ext uri="{FF2B5EF4-FFF2-40B4-BE49-F238E27FC236}">
                <a16:creationId xmlns:a16="http://schemas.microsoft.com/office/drawing/2014/main" id="{2732C1F5-3EBF-3C48-8C64-7C8F6A46995E}"/>
              </a:ext>
            </a:extLst>
          </p:cNvPr>
          <p:cNvGrpSpPr/>
          <p:nvPr/>
        </p:nvGrpSpPr>
        <p:grpSpPr>
          <a:xfrm rot="16200000">
            <a:off x="5270356" y="4939524"/>
            <a:ext cx="1517261" cy="401681"/>
            <a:chOff x="8391113" y="2007949"/>
            <a:chExt cx="1849793" cy="316522"/>
          </a:xfrm>
        </p:grpSpPr>
        <p:grpSp>
          <p:nvGrpSpPr>
            <p:cNvPr id="90" name="Group 39">
              <a:extLst>
                <a:ext uri="{FF2B5EF4-FFF2-40B4-BE49-F238E27FC236}">
                  <a16:creationId xmlns:a16="http://schemas.microsoft.com/office/drawing/2014/main" id="{D327E3D8-3A5F-5E4B-A768-A13CE85E109B}"/>
                </a:ext>
              </a:extLst>
            </p:cNvPr>
            <p:cNvGrpSpPr/>
            <p:nvPr/>
          </p:nvGrpSpPr>
          <p:grpSpPr>
            <a:xfrm>
              <a:off x="8506311" y="2007949"/>
              <a:ext cx="1734595" cy="316522"/>
              <a:chOff x="3995993" y="10075832"/>
              <a:chExt cx="1734595" cy="316522"/>
            </a:xfrm>
          </p:grpSpPr>
          <p:grpSp>
            <p:nvGrpSpPr>
              <p:cNvPr id="92" name="Group 40">
                <a:extLst>
                  <a:ext uri="{FF2B5EF4-FFF2-40B4-BE49-F238E27FC236}">
                    <a16:creationId xmlns:a16="http://schemas.microsoft.com/office/drawing/2014/main" id="{CC4C201B-AA43-D54D-9DA6-8CB540A16531}"/>
                  </a:ext>
                </a:extLst>
              </p:cNvPr>
              <p:cNvGrpSpPr/>
              <p:nvPr/>
            </p:nvGrpSpPr>
            <p:grpSpPr>
              <a:xfrm>
                <a:off x="3995993" y="10075832"/>
                <a:ext cx="1734595" cy="316522"/>
                <a:chOff x="3995993" y="10075832"/>
                <a:chExt cx="1734595" cy="316522"/>
              </a:xfrm>
            </p:grpSpPr>
            <p:pic>
              <p:nvPicPr>
                <p:cNvPr id="93" name="Immagine 92">
                  <a:extLst>
                    <a:ext uri="{FF2B5EF4-FFF2-40B4-BE49-F238E27FC236}">
                      <a16:creationId xmlns:a16="http://schemas.microsoft.com/office/drawing/2014/main" id="{87DC7336-C26F-1043-9CF2-F8B928245E7C}"/>
                    </a:ext>
                  </a:extLst>
                </p:cNvPr>
                <p:cNvPicPr/>
                <p:nvPr/>
              </p:nvPicPr>
              <p:blipFill>
                <a:blip r:embed="rId5"/>
                <a:stretch/>
              </p:blipFill>
              <p:spPr>
                <a:xfrm>
                  <a:off x="3995993" y="10075832"/>
                  <a:ext cx="1641483" cy="56736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4" name="CustomShape 41">
                  <a:extLst>
                    <a:ext uri="{FF2B5EF4-FFF2-40B4-BE49-F238E27FC236}">
                      <a16:creationId xmlns:a16="http://schemas.microsoft.com/office/drawing/2014/main" id="{BDECF17A-4E90-C94B-A98A-BB8EF7360C72}"/>
                    </a:ext>
                  </a:extLst>
                </p:cNvPr>
                <p:cNvSpPr/>
                <p:nvPr/>
              </p:nvSpPr>
              <p:spPr>
                <a:xfrm>
                  <a:off x="5447628" y="10102554"/>
                  <a:ext cx="282960" cy="289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spc="-1" dirty="0">
                      <a:latin typeface="Arial"/>
                    </a:rPr>
                    <a:t>1</a:t>
                  </a:r>
                </a:p>
              </p:txBody>
            </p:sp>
          </p:grpSp>
        </p:grpSp>
        <p:sp>
          <p:nvSpPr>
            <p:cNvPr id="91" name="CustomShape 41">
              <a:extLst>
                <a:ext uri="{FF2B5EF4-FFF2-40B4-BE49-F238E27FC236}">
                  <a16:creationId xmlns:a16="http://schemas.microsoft.com/office/drawing/2014/main" id="{BBE77AB5-9E84-5946-B2EB-DE824754E209}"/>
                </a:ext>
              </a:extLst>
            </p:cNvPr>
            <p:cNvSpPr/>
            <p:nvPr/>
          </p:nvSpPr>
          <p:spPr>
            <a:xfrm>
              <a:off x="8391113" y="2026156"/>
              <a:ext cx="282960" cy="289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pc="-1" dirty="0">
                  <a:latin typeface="Arial"/>
                </a:rPr>
                <a:t>0</a:t>
              </a:r>
            </a:p>
          </p:txBody>
        </p:sp>
      </p:grpSp>
      <p:pic>
        <p:nvPicPr>
          <p:cNvPr id="9" name="Immagine 8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5" y="901541"/>
            <a:ext cx="2278800" cy="2520000"/>
          </a:xfrm>
          <a:prstGeom prst="rect">
            <a:avLst/>
          </a:prstGeom>
        </p:spPr>
      </p:pic>
      <p:pic>
        <p:nvPicPr>
          <p:cNvPr id="11" name="Immagine 10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01" y="901541"/>
            <a:ext cx="2278800" cy="2520000"/>
          </a:xfrm>
          <a:prstGeom prst="rect">
            <a:avLst/>
          </a:prstGeom>
        </p:spPr>
      </p:pic>
      <p:pic>
        <p:nvPicPr>
          <p:cNvPr id="12" name="Immagine 1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01" y="3799195"/>
            <a:ext cx="2278800" cy="2520000"/>
          </a:xfrm>
          <a:prstGeom prst="rect">
            <a:avLst/>
          </a:prstGeom>
        </p:spPr>
      </p:pic>
      <p:pic>
        <p:nvPicPr>
          <p:cNvPr id="14" name="Immagine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94" y="3789670"/>
            <a:ext cx="2278800" cy="2520000"/>
          </a:xfrm>
          <a:prstGeom prst="rect">
            <a:avLst/>
          </a:prstGeom>
        </p:spPr>
      </p:pic>
      <p:grpSp>
        <p:nvGrpSpPr>
          <p:cNvPr id="59" name="Group 33">
            <a:extLst>
              <a:ext uri="{FF2B5EF4-FFF2-40B4-BE49-F238E27FC236}">
                <a16:creationId xmlns:a16="http://schemas.microsoft.com/office/drawing/2014/main" id="{4DC7B09A-34D5-4941-B209-87C2CF4003C5}"/>
              </a:ext>
            </a:extLst>
          </p:cNvPr>
          <p:cNvGrpSpPr/>
          <p:nvPr/>
        </p:nvGrpSpPr>
        <p:grpSpPr>
          <a:xfrm rot="16200000">
            <a:off x="10821904" y="1909836"/>
            <a:ext cx="2029839" cy="497384"/>
            <a:chOff x="924163" y="10086297"/>
            <a:chExt cx="2256978" cy="545253"/>
          </a:xfrm>
        </p:grpSpPr>
        <p:sp>
          <p:nvSpPr>
            <p:cNvPr id="66" name="CustomShape 34">
              <a:extLst>
                <a:ext uri="{FF2B5EF4-FFF2-40B4-BE49-F238E27FC236}">
                  <a16:creationId xmlns:a16="http://schemas.microsoft.com/office/drawing/2014/main" id="{7B097CDD-5C15-274D-8E97-AF6C662A6689}"/>
                </a:ext>
              </a:extLst>
            </p:cNvPr>
            <p:cNvSpPr/>
            <p:nvPr/>
          </p:nvSpPr>
          <p:spPr>
            <a:xfrm>
              <a:off x="924163" y="10102710"/>
              <a:ext cx="704567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Arial"/>
                </a:rPr>
                <a:t>-</a:t>
              </a:r>
              <a:r>
                <a:rPr lang="en-US" sz="1600" spc="-1" dirty="0" smtClean="0">
                  <a:latin typeface="Times New Roman"/>
                </a:rPr>
                <a:t>250</a:t>
              </a:r>
              <a:endParaRPr lang="en-US" sz="1600" spc="-1" dirty="0">
                <a:latin typeface="Arial"/>
              </a:endParaRPr>
            </a:p>
          </p:txBody>
        </p:sp>
        <p:sp>
          <p:nvSpPr>
            <p:cNvPr id="67" name="CustomShape 35">
              <a:extLst>
                <a:ext uri="{FF2B5EF4-FFF2-40B4-BE49-F238E27FC236}">
                  <a16:creationId xmlns:a16="http://schemas.microsoft.com/office/drawing/2014/main" id="{4A91FE81-7C2D-914C-8E88-1E05B7CA8AE9}"/>
                </a:ext>
              </a:extLst>
            </p:cNvPr>
            <p:cNvSpPr/>
            <p:nvPr/>
          </p:nvSpPr>
          <p:spPr>
            <a:xfrm>
              <a:off x="2476577" y="10086297"/>
              <a:ext cx="704564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Times New Roman"/>
                  <a:ea typeface="Times New Roman"/>
                </a:rPr>
                <a:t>250</a:t>
              </a:r>
              <a:r>
                <a:rPr lang="en-US" spc="-1" dirty="0" smtClean="0">
                  <a:latin typeface="Times New Roman"/>
                  <a:ea typeface="Times New Roman"/>
                </a:rPr>
                <a:t>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68" name="Group 36">
              <a:extLst>
                <a:ext uri="{FF2B5EF4-FFF2-40B4-BE49-F238E27FC236}">
                  <a16:creationId xmlns:a16="http://schemas.microsoft.com/office/drawing/2014/main" id="{3F9516D3-5F00-2D47-BB8C-B27A2AE575A6}"/>
                </a:ext>
              </a:extLst>
            </p:cNvPr>
            <p:cNvGrpSpPr/>
            <p:nvPr/>
          </p:nvGrpSpPr>
          <p:grpSpPr>
            <a:xfrm>
              <a:off x="1278184" y="10097640"/>
              <a:ext cx="1497055" cy="320817"/>
              <a:chOff x="1278184" y="10097640"/>
              <a:chExt cx="1497055" cy="320817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B5F5FA58-963A-6648-82F1-7B385D67E970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278184" y="10097640"/>
                <a:ext cx="1497055" cy="7892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0" name="CustomShape 37">
                <a:extLst>
                  <a:ext uri="{FF2B5EF4-FFF2-40B4-BE49-F238E27FC236}">
                    <a16:creationId xmlns:a16="http://schemas.microsoft.com/office/drawing/2014/main" id="{BEFB1E2B-6397-1443-AAC2-246878CDC93F}"/>
                  </a:ext>
                </a:extLst>
              </p:cNvPr>
              <p:cNvSpPr/>
              <p:nvPr/>
            </p:nvSpPr>
            <p:spPr>
              <a:xfrm>
                <a:off x="1726238" y="10127937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[cm]</a:t>
                </a:r>
              </a:p>
            </p:txBody>
          </p:sp>
        </p:grpSp>
      </p:grpSp>
      <p:pic>
        <p:nvPicPr>
          <p:cNvPr id="72" name="Immagine 7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2492632"/>
            <a:ext cx="2115462" cy="2160000"/>
          </a:xfrm>
          <a:prstGeom prst="rect">
            <a:avLst/>
          </a:prstGeom>
        </p:spPr>
      </p:pic>
      <p:sp>
        <p:nvSpPr>
          <p:cNvPr id="76" name="CasellaDiTesto 75"/>
          <p:cNvSpPr txBox="1"/>
          <p:nvPr/>
        </p:nvSpPr>
        <p:spPr>
          <a:xfrm>
            <a:off x="816106" y="2177161"/>
            <a:ext cx="24017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SAOCOM-L1A-ASC-S6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9555639">
            <a:off x="1070342" y="3819976"/>
            <a:ext cx="871777" cy="891062"/>
            <a:chOff x="2766360" y="1508751"/>
            <a:chExt cx="793208" cy="888592"/>
          </a:xfrm>
        </p:grpSpPr>
        <p:sp>
          <p:nvSpPr>
            <p:cNvPr id="80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66360" y="1670908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87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6066623">
              <a:off x="3193026" y="1909438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88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95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11436785">
              <a:off x="2909826" y="1508751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96" name="CasellaDiTesto 95"/>
          <p:cNvSpPr txBox="1"/>
          <p:nvPr/>
        </p:nvSpPr>
        <p:spPr>
          <a:xfrm>
            <a:off x="479077" y="4615515"/>
            <a:ext cx="33295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18062023SAB_05082023SAA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469963" y="4982995"/>
            <a:ext cx="27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Acquisition time: 07:05 UTC</a:t>
            </a:r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6616695" y="558577"/>
            <a:ext cx="2186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Slant Range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9638531" y="606892"/>
            <a:ext cx="17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Azimuth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Rettangolo 81"/>
          <p:cNvSpPr/>
          <p:nvPr/>
        </p:nvSpPr>
        <p:spPr>
          <a:xfrm>
            <a:off x="6774842" y="3493423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Split-Spectrum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10056798" y="3503202"/>
            <a:ext cx="97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Rettangolo 83"/>
          <p:cNvSpPr/>
          <p:nvPr/>
        </p:nvSpPr>
        <p:spPr>
          <a:xfrm>
            <a:off x="3280322" y="350396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Interferometric Coherence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Rettangolo 85"/>
          <p:cNvSpPr/>
          <p:nvPr/>
        </p:nvSpPr>
        <p:spPr>
          <a:xfrm>
            <a:off x="3289066" y="610144"/>
            <a:ext cx="265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Interferogram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Immagine 72">
            <a:extLst>
              <a:ext uri="{FF2B5EF4-FFF2-40B4-BE49-F238E27FC236}">
                <a16:creationId xmlns:a16="http://schemas.microsoft.com/office/drawing/2014/main" id="{F9CB4E43-5E51-B44A-A688-2D45051760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r="21280" b="16400"/>
          <a:stretch/>
        </p:blipFill>
        <p:spPr>
          <a:xfrm>
            <a:off x="3470513" y="3790735"/>
            <a:ext cx="227885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0" y="-132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TUDY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UTCOMES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" sz="32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Litli-Hrútur </a:t>
            </a:r>
            <a:r>
              <a:rPr lang="en" sz="3200" b="1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eruption-Iceland </a:t>
            </a:r>
            <a:endParaRPr lang="it-IT" sz="32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12364" y="2177161"/>
            <a:ext cx="24017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SAOCOM-L1A-ASC-S6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Connettore 1 42">
            <a:extLst>
              <a:ext uri="{FF2B5EF4-FFF2-40B4-BE49-F238E27FC236}">
                <a16:creationId xmlns:a16="http://schemas.microsoft.com/office/drawing/2014/main" id="{E62BE1E2-799F-E448-8114-576ACC46DC88}"/>
              </a:ext>
            </a:extLst>
          </p:cNvPr>
          <p:cNvCxnSpPr>
            <a:cxnSpLocks/>
          </p:cNvCxnSpPr>
          <p:nvPr/>
        </p:nvCxnSpPr>
        <p:spPr>
          <a:xfrm>
            <a:off x="6099366" y="836592"/>
            <a:ext cx="18883" cy="5492658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9" name="Group 33">
            <a:extLst>
              <a:ext uri="{FF2B5EF4-FFF2-40B4-BE49-F238E27FC236}">
                <a16:creationId xmlns:a16="http://schemas.microsoft.com/office/drawing/2014/main" id="{4DC7B09A-34D5-4941-B209-87C2CF4003C5}"/>
              </a:ext>
            </a:extLst>
          </p:cNvPr>
          <p:cNvGrpSpPr/>
          <p:nvPr/>
        </p:nvGrpSpPr>
        <p:grpSpPr>
          <a:xfrm rot="16200000">
            <a:off x="10821904" y="1909836"/>
            <a:ext cx="2029839" cy="497384"/>
            <a:chOff x="924163" y="10086297"/>
            <a:chExt cx="2256978" cy="545253"/>
          </a:xfrm>
        </p:grpSpPr>
        <p:sp>
          <p:nvSpPr>
            <p:cNvPr id="66" name="CustomShape 34">
              <a:extLst>
                <a:ext uri="{FF2B5EF4-FFF2-40B4-BE49-F238E27FC236}">
                  <a16:creationId xmlns:a16="http://schemas.microsoft.com/office/drawing/2014/main" id="{7B097CDD-5C15-274D-8E97-AF6C662A6689}"/>
                </a:ext>
              </a:extLst>
            </p:cNvPr>
            <p:cNvSpPr/>
            <p:nvPr/>
          </p:nvSpPr>
          <p:spPr>
            <a:xfrm>
              <a:off x="924163" y="10102710"/>
              <a:ext cx="704567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Arial"/>
                </a:rPr>
                <a:t>-</a:t>
              </a:r>
              <a:r>
                <a:rPr lang="en-US" sz="1600" spc="-1" dirty="0" smtClean="0">
                  <a:latin typeface="Times New Roman"/>
                </a:rPr>
                <a:t>250</a:t>
              </a:r>
              <a:endParaRPr lang="en-US" sz="1600" spc="-1" dirty="0">
                <a:latin typeface="Arial"/>
              </a:endParaRPr>
            </a:p>
          </p:txBody>
        </p:sp>
        <p:sp>
          <p:nvSpPr>
            <p:cNvPr id="67" name="CustomShape 35">
              <a:extLst>
                <a:ext uri="{FF2B5EF4-FFF2-40B4-BE49-F238E27FC236}">
                  <a16:creationId xmlns:a16="http://schemas.microsoft.com/office/drawing/2014/main" id="{4A91FE81-7C2D-914C-8E88-1E05B7CA8AE9}"/>
                </a:ext>
              </a:extLst>
            </p:cNvPr>
            <p:cNvSpPr/>
            <p:nvPr/>
          </p:nvSpPr>
          <p:spPr>
            <a:xfrm>
              <a:off x="2476577" y="10086297"/>
              <a:ext cx="704564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Times New Roman"/>
                  <a:ea typeface="Times New Roman"/>
                </a:rPr>
                <a:t>250</a:t>
              </a:r>
              <a:r>
                <a:rPr lang="en-US" spc="-1" dirty="0" smtClean="0">
                  <a:latin typeface="Times New Roman"/>
                  <a:ea typeface="Times New Roman"/>
                </a:rPr>
                <a:t>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68" name="Group 36">
              <a:extLst>
                <a:ext uri="{FF2B5EF4-FFF2-40B4-BE49-F238E27FC236}">
                  <a16:creationId xmlns:a16="http://schemas.microsoft.com/office/drawing/2014/main" id="{3F9516D3-5F00-2D47-BB8C-B27A2AE575A6}"/>
                </a:ext>
              </a:extLst>
            </p:cNvPr>
            <p:cNvGrpSpPr/>
            <p:nvPr/>
          </p:nvGrpSpPr>
          <p:grpSpPr>
            <a:xfrm>
              <a:off x="1278184" y="10097640"/>
              <a:ext cx="1497055" cy="320817"/>
              <a:chOff x="1278184" y="10097640"/>
              <a:chExt cx="1497055" cy="320817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B5F5FA58-963A-6648-82F1-7B385D67E970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278184" y="10097640"/>
                <a:ext cx="1497055" cy="7892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0" name="CustomShape 37">
                <a:extLst>
                  <a:ext uri="{FF2B5EF4-FFF2-40B4-BE49-F238E27FC236}">
                    <a16:creationId xmlns:a16="http://schemas.microsoft.com/office/drawing/2014/main" id="{BEFB1E2B-6397-1443-AAC2-246878CDC93F}"/>
                  </a:ext>
                </a:extLst>
              </p:cNvPr>
              <p:cNvSpPr/>
              <p:nvPr/>
            </p:nvSpPr>
            <p:spPr>
              <a:xfrm>
                <a:off x="1726238" y="10127937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[cm]</a:t>
                </a:r>
              </a:p>
            </p:txBody>
          </p:sp>
        </p:grpSp>
      </p:grpSp>
      <p:pic>
        <p:nvPicPr>
          <p:cNvPr id="2" name="Immagin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07" y="893621"/>
            <a:ext cx="2278800" cy="254377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79077" y="4615515"/>
            <a:ext cx="33295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18062023SAB_19122023SAA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6" name="Immagine 7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r="11316" b="15854"/>
          <a:stretch/>
        </p:blipFill>
        <p:spPr>
          <a:xfrm>
            <a:off x="3459517" y="3789197"/>
            <a:ext cx="2278800" cy="2520000"/>
          </a:xfrm>
          <a:prstGeom prst="rect">
            <a:avLst/>
          </a:prstGeom>
        </p:spPr>
      </p:pic>
      <p:pic>
        <p:nvPicPr>
          <p:cNvPr id="13" name="Immagine 1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01" y="3789197"/>
            <a:ext cx="2278800" cy="252000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12" y="3789197"/>
            <a:ext cx="2278800" cy="2520000"/>
          </a:xfrm>
          <a:prstGeom prst="rect">
            <a:avLst/>
          </a:prstGeom>
        </p:spPr>
      </p:pic>
      <p:pic>
        <p:nvPicPr>
          <p:cNvPr id="77" name="Immagine 76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r="10258" b="14773"/>
          <a:stretch/>
        </p:blipFill>
        <p:spPr>
          <a:xfrm>
            <a:off x="6456331" y="915967"/>
            <a:ext cx="2278800" cy="2520000"/>
          </a:xfrm>
          <a:prstGeom prst="rect">
            <a:avLst/>
          </a:prstGeom>
        </p:spPr>
      </p:pic>
      <p:pic>
        <p:nvPicPr>
          <p:cNvPr id="87" name="Immagine 86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r="9502" b="15431"/>
          <a:stretch/>
        </p:blipFill>
        <p:spPr>
          <a:xfrm>
            <a:off x="9231501" y="922453"/>
            <a:ext cx="2278800" cy="2520000"/>
          </a:xfrm>
          <a:prstGeom prst="rect">
            <a:avLst/>
          </a:prstGeom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" y="2492632"/>
            <a:ext cx="2115462" cy="2160000"/>
          </a:xfrm>
          <a:prstGeom prst="rect">
            <a:avLst/>
          </a:prstGeom>
        </p:spPr>
      </p:pic>
      <p:grpSp>
        <p:nvGrpSpPr>
          <p:cNvPr id="72" name="Gruppo 71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9555639">
            <a:off x="1070342" y="3819976"/>
            <a:ext cx="871777" cy="891062"/>
            <a:chOff x="2766360" y="1508751"/>
            <a:chExt cx="793208" cy="888592"/>
          </a:xfrm>
        </p:grpSpPr>
        <p:sp>
          <p:nvSpPr>
            <p:cNvPr id="78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66360" y="1670908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79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6066623">
              <a:off x="3193026" y="1909438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80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81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11436785">
              <a:off x="2909826" y="1508751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82" name="Rettangolo 81"/>
          <p:cNvSpPr/>
          <p:nvPr/>
        </p:nvSpPr>
        <p:spPr>
          <a:xfrm>
            <a:off x="469963" y="4982995"/>
            <a:ext cx="27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Acquisition time: 07:05 UTC</a:t>
            </a:r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3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5108166" y="1956567"/>
            <a:ext cx="1772579" cy="424374"/>
            <a:chOff x="819692" y="10048319"/>
            <a:chExt cx="2321999" cy="528841"/>
          </a:xfrm>
        </p:grpSpPr>
        <p:sp>
          <p:nvSpPr>
            <p:cNvPr id="84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819692" y="10048319"/>
              <a:ext cx="4942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>
                  <a:latin typeface="Times New Roman"/>
                  <a:ea typeface="Times New Roman"/>
                </a:rPr>
                <a:t>π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85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647411" y="10048320"/>
              <a:ext cx="494280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Times New Roman"/>
                  <a:ea typeface="Times New Roman"/>
                </a:rPr>
                <a:t>π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86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4" y="10097640"/>
              <a:ext cx="1762215" cy="314316"/>
              <a:chOff x="1099434" y="10097640"/>
              <a:chExt cx="1762215" cy="314316"/>
            </a:xfrm>
          </p:grpSpPr>
          <p:pic>
            <p:nvPicPr>
              <p:cNvPr id="88" name="Immagine 87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4" y="10097640"/>
                <a:ext cx="1762215" cy="8972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5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32333" y="10121436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2732C1F5-3EBF-3C48-8C64-7C8F6A46995E}"/>
              </a:ext>
            </a:extLst>
          </p:cNvPr>
          <p:cNvGrpSpPr/>
          <p:nvPr/>
        </p:nvGrpSpPr>
        <p:grpSpPr>
          <a:xfrm rot="16200000">
            <a:off x="5270356" y="4939524"/>
            <a:ext cx="1517261" cy="401681"/>
            <a:chOff x="8391113" y="2007949"/>
            <a:chExt cx="1849793" cy="316522"/>
          </a:xfrm>
        </p:grpSpPr>
        <p:grpSp>
          <p:nvGrpSpPr>
            <p:cNvPr id="97" name="Group 39">
              <a:extLst>
                <a:ext uri="{FF2B5EF4-FFF2-40B4-BE49-F238E27FC236}">
                  <a16:creationId xmlns:a16="http://schemas.microsoft.com/office/drawing/2014/main" id="{D327E3D8-3A5F-5E4B-A768-A13CE85E109B}"/>
                </a:ext>
              </a:extLst>
            </p:cNvPr>
            <p:cNvGrpSpPr/>
            <p:nvPr/>
          </p:nvGrpSpPr>
          <p:grpSpPr>
            <a:xfrm>
              <a:off x="8506311" y="2007949"/>
              <a:ext cx="1734595" cy="316522"/>
              <a:chOff x="3995993" y="10075832"/>
              <a:chExt cx="1734595" cy="316522"/>
            </a:xfrm>
          </p:grpSpPr>
          <p:grpSp>
            <p:nvGrpSpPr>
              <p:cNvPr id="99" name="Group 40">
                <a:extLst>
                  <a:ext uri="{FF2B5EF4-FFF2-40B4-BE49-F238E27FC236}">
                    <a16:creationId xmlns:a16="http://schemas.microsoft.com/office/drawing/2014/main" id="{CC4C201B-AA43-D54D-9DA6-8CB540A16531}"/>
                  </a:ext>
                </a:extLst>
              </p:cNvPr>
              <p:cNvGrpSpPr/>
              <p:nvPr/>
            </p:nvGrpSpPr>
            <p:grpSpPr>
              <a:xfrm>
                <a:off x="3995993" y="10075832"/>
                <a:ext cx="1734595" cy="316522"/>
                <a:chOff x="3995993" y="10075832"/>
                <a:chExt cx="1734595" cy="316522"/>
              </a:xfrm>
            </p:grpSpPr>
            <p:pic>
              <p:nvPicPr>
                <p:cNvPr id="100" name="Immagine 99">
                  <a:extLst>
                    <a:ext uri="{FF2B5EF4-FFF2-40B4-BE49-F238E27FC236}">
                      <a16:creationId xmlns:a16="http://schemas.microsoft.com/office/drawing/2014/main" id="{87DC7336-C26F-1043-9CF2-F8B928245E7C}"/>
                    </a:ext>
                  </a:extLst>
                </p:cNvPr>
                <p:cNvPicPr/>
                <p:nvPr/>
              </p:nvPicPr>
              <p:blipFill>
                <a:blip r:embed="rId11"/>
                <a:stretch/>
              </p:blipFill>
              <p:spPr>
                <a:xfrm>
                  <a:off x="3995993" y="10075832"/>
                  <a:ext cx="1641483" cy="56736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1" name="CustomShape 41">
                  <a:extLst>
                    <a:ext uri="{FF2B5EF4-FFF2-40B4-BE49-F238E27FC236}">
                      <a16:creationId xmlns:a16="http://schemas.microsoft.com/office/drawing/2014/main" id="{BDECF17A-4E90-C94B-A98A-BB8EF7360C72}"/>
                    </a:ext>
                  </a:extLst>
                </p:cNvPr>
                <p:cNvSpPr/>
                <p:nvPr/>
              </p:nvSpPr>
              <p:spPr>
                <a:xfrm>
                  <a:off x="5447628" y="10102554"/>
                  <a:ext cx="282960" cy="289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spc="-1" dirty="0">
                      <a:latin typeface="Arial"/>
                    </a:rPr>
                    <a:t>1</a:t>
                  </a:r>
                </a:p>
              </p:txBody>
            </p:sp>
          </p:grpSp>
        </p:grpSp>
        <p:sp>
          <p:nvSpPr>
            <p:cNvPr id="98" name="CustomShape 41">
              <a:extLst>
                <a:ext uri="{FF2B5EF4-FFF2-40B4-BE49-F238E27FC236}">
                  <a16:creationId xmlns:a16="http://schemas.microsoft.com/office/drawing/2014/main" id="{BBE77AB5-9E84-5946-B2EB-DE824754E209}"/>
                </a:ext>
              </a:extLst>
            </p:cNvPr>
            <p:cNvSpPr/>
            <p:nvPr/>
          </p:nvSpPr>
          <p:spPr>
            <a:xfrm>
              <a:off x="8391113" y="2026156"/>
              <a:ext cx="282960" cy="289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pc="-1" dirty="0">
                  <a:latin typeface="Arial"/>
                </a:rPr>
                <a:t>0</a:t>
              </a:r>
            </a:p>
          </p:txBody>
        </p:sp>
      </p:grpSp>
      <p:grpSp>
        <p:nvGrpSpPr>
          <p:cNvPr id="102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10756742" y="4802122"/>
            <a:ext cx="2079019" cy="465706"/>
            <a:chOff x="750542" y="10059981"/>
            <a:chExt cx="2309252" cy="540502"/>
          </a:xfrm>
        </p:grpSpPr>
        <p:sp>
          <p:nvSpPr>
            <p:cNvPr id="103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750542" y="10059981"/>
              <a:ext cx="704565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 smtClean="0">
                  <a:latin typeface="Times New Roman"/>
                  <a:ea typeface="Times New Roman"/>
                </a:rPr>
                <a:t>π/2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104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341415" y="10071643"/>
              <a:ext cx="7183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 smtClean="0">
                  <a:latin typeface="Times New Roman"/>
                  <a:ea typeface="Times New Roman"/>
                </a:rPr>
                <a:t>π/2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105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3" y="10095540"/>
              <a:ext cx="1495505" cy="290520"/>
              <a:chOff x="1099433" y="10095540"/>
              <a:chExt cx="1495505" cy="290520"/>
            </a:xfrm>
          </p:grpSpPr>
          <p:pic>
            <p:nvPicPr>
              <p:cNvPr id="106" name="Immagine 105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3" y="10097640"/>
                <a:ext cx="1495505" cy="835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7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02549" y="10095540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3210762" y="2802586"/>
            <a:ext cx="783069" cy="876066"/>
            <a:chOff x="2772255" y="1521277"/>
            <a:chExt cx="783069" cy="876066"/>
          </a:xfrm>
        </p:grpSpPr>
        <p:sp>
          <p:nvSpPr>
            <p:cNvPr id="109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111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2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116" name="Rettangolo 115"/>
          <p:cNvSpPr/>
          <p:nvPr/>
        </p:nvSpPr>
        <p:spPr>
          <a:xfrm>
            <a:off x="3280322" y="350396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Interferometric Coherence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Rettangolo 116"/>
          <p:cNvSpPr/>
          <p:nvPr/>
        </p:nvSpPr>
        <p:spPr>
          <a:xfrm>
            <a:off x="6774842" y="3493423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Split-Spectrum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CasellaDiTesto 117"/>
          <p:cNvSpPr txBox="1"/>
          <p:nvPr/>
        </p:nvSpPr>
        <p:spPr>
          <a:xfrm>
            <a:off x="10056798" y="3503202"/>
            <a:ext cx="97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ettangolo 118"/>
          <p:cNvSpPr/>
          <p:nvPr/>
        </p:nvSpPr>
        <p:spPr>
          <a:xfrm>
            <a:off x="3289066" y="610144"/>
            <a:ext cx="265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Interferogram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6616695" y="558577"/>
            <a:ext cx="2186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Slant Range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9638531" y="606892"/>
            <a:ext cx="17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Azimuth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0" y="-132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TUDY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UTCOMES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" sz="32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Litli-Hrútur </a:t>
            </a:r>
            <a:r>
              <a:rPr lang="en" sz="3200" b="1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eruption-Iceland </a:t>
            </a:r>
            <a:endParaRPr lang="it-IT" sz="32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2346" y="2181858"/>
            <a:ext cx="24017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SAOCOM-L1A-DESC-S5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Connettore 1 42">
            <a:extLst>
              <a:ext uri="{FF2B5EF4-FFF2-40B4-BE49-F238E27FC236}">
                <a16:creationId xmlns:a16="http://schemas.microsoft.com/office/drawing/2014/main" id="{E62BE1E2-799F-E448-8114-576ACC46DC88}"/>
              </a:ext>
            </a:extLst>
          </p:cNvPr>
          <p:cNvCxnSpPr>
            <a:cxnSpLocks/>
          </p:cNvCxnSpPr>
          <p:nvPr/>
        </p:nvCxnSpPr>
        <p:spPr>
          <a:xfrm>
            <a:off x="6099366" y="836592"/>
            <a:ext cx="18883" cy="5492658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9" name="Group 33">
            <a:extLst>
              <a:ext uri="{FF2B5EF4-FFF2-40B4-BE49-F238E27FC236}">
                <a16:creationId xmlns:a16="http://schemas.microsoft.com/office/drawing/2014/main" id="{4DC7B09A-34D5-4941-B209-87C2CF4003C5}"/>
              </a:ext>
            </a:extLst>
          </p:cNvPr>
          <p:cNvGrpSpPr/>
          <p:nvPr/>
        </p:nvGrpSpPr>
        <p:grpSpPr>
          <a:xfrm rot="16200000">
            <a:off x="10821904" y="1909836"/>
            <a:ext cx="2029839" cy="497384"/>
            <a:chOff x="924163" y="10086297"/>
            <a:chExt cx="2256978" cy="545253"/>
          </a:xfrm>
        </p:grpSpPr>
        <p:sp>
          <p:nvSpPr>
            <p:cNvPr id="66" name="CustomShape 34">
              <a:extLst>
                <a:ext uri="{FF2B5EF4-FFF2-40B4-BE49-F238E27FC236}">
                  <a16:creationId xmlns:a16="http://schemas.microsoft.com/office/drawing/2014/main" id="{7B097CDD-5C15-274D-8E97-AF6C662A6689}"/>
                </a:ext>
              </a:extLst>
            </p:cNvPr>
            <p:cNvSpPr/>
            <p:nvPr/>
          </p:nvSpPr>
          <p:spPr>
            <a:xfrm>
              <a:off x="924163" y="10102710"/>
              <a:ext cx="704567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Arial"/>
                </a:rPr>
                <a:t>-</a:t>
              </a:r>
              <a:r>
                <a:rPr lang="en-US" sz="1600" spc="-1" dirty="0" smtClean="0">
                  <a:latin typeface="Times New Roman"/>
                </a:rPr>
                <a:t>250</a:t>
              </a:r>
              <a:endParaRPr lang="en-US" sz="1600" spc="-1" dirty="0">
                <a:latin typeface="Arial"/>
              </a:endParaRPr>
            </a:p>
          </p:txBody>
        </p:sp>
        <p:sp>
          <p:nvSpPr>
            <p:cNvPr id="67" name="CustomShape 35">
              <a:extLst>
                <a:ext uri="{FF2B5EF4-FFF2-40B4-BE49-F238E27FC236}">
                  <a16:creationId xmlns:a16="http://schemas.microsoft.com/office/drawing/2014/main" id="{4A91FE81-7C2D-914C-8E88-1E05B7CA8AE9}"/>
                </a:ext>
              </a:extLst>
            </p:cNvPr>
            <p:cNvSpPr/>
            <p:nvPr/>
          </p:nvSpPr>
          <p:spPr>
            <a:xfrm>
              <a:off x="2476577" y="10086297"/>
              <a:ext cx="704564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Times New Roman"/>
                  <a:ea typeface="Times New Roman"/>
                </a:rPr>
                <a:t>250</a:t>
              </a:r>
              <a:r>
                <a:rPr lang="en-US" spc="-1" dirty="0" smtClean="0">
                  <a:latin typeface="Times New Roman"/>
                  <a:ea typeface="Times New Roman"/>
                </a:rPr>
                <a:t>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68" name="Group 36">
              <a:extLst>
                <a:ext uri="{FF2B5EF4-FFF2-40B4-BE49-F238E27FC236}">
                  <a16:creationId xmlns:a16="http://schemas.microsoft.com/office/drawing/2014/main" id="{3F9516D3-5F00-2D47-BB8C-B27A2AE575A6}"/>
                </a:ext>
              </a:extLst>
            </p:cNvPr>
            <p:cNvGrpSpPr/>
            <p:nvPr/>
          </p:nvGrpSpPr>
          <p:grpSpPr>
            <a:xfrm>
              <a:off x="1278184" y="10097640"/>
              <a:ext cx="1497055" cy="320817"/>
              <a:chOff x="1278184" y="10097640"/>
              <a:chExt cx="1497055" cy="320817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B5F5FA58-963A-6648-82F1-7B385D67E970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278184" y="10097640"/>
                <a:ext cx="1497055" cy="7892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0" name="CustomShape 37">
                <a:extLst>
                  <a:ext uri="{FF2B5EF4-FFF2-40B4-BE49-F238E27FC236}">
                    <a16:creationId xmlns:a16="http://schemas.microsoft.com/office/drawing/2014/main" id="{BEFB1E2B-6397-1443-AAC2-246878CDC93F}"/>
                  </a:ext>
                </a:extLst>
              </p:cNvPr>
              <p:cNvSpPr/>
              <p:nvPr/>
            </p:nvSpPr>
            <p:spPr>
              <a:xfrm>
                <a:off x="1726238" y="10127937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[cm]</a:t>
                </a:r>
              </a:p>
            </p:txBody>
          </p:sp>
        </p:grpSp>
      </p:grpSp>
      <p:pic>
        <p:nvPicPr>
          <p:cNvPr id="3" name="Immagin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74" y="901541"/>
            <a:ext cx="2278800" cy="2520000"/>
          </a:xfrm>
          <a:prstGeom prst="rect">
            <a:avLst/>
          </a:prstGeom>
        </p:spPr>
      </p:pic>
      <p:pic>
        <p:nvPicPr>
          <p:cNvPr id="82" name="Immagine 8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4" b="2756"/>
          <a:stretch/>
        </p:blipFill>
        <p:spPr>
          <a:xfrm>
            <a:off x="808439" y="2498915"/>
            <a:ext cx="2116800" cy="2160000"/>
          </a:xfrm>
          <a:prstGeom prst="rect">
            <a:avLst/>
          </a:prstGeom>
        </p:spPr>
      </p:pic>
      <p:grpSp>
        <p:nvGrpSpPr>
          <p:cNvPr id="72" name="Gruppo 71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>
            <a:off x="2089412" y="2616900"/>
            <a:ext cx="847696" cy="982443"/>
            <a:chOff x="2772255" y="1516165"/>
            <a:chExt cx="767436" cy="881178"/>
          </a:xfrm>
        </p:grpSpPr>
        <p:sp>
          <p:nvSpPr>
            <p:cNvPr id="76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7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6032603">
              <a:off x="3173149" y="1957358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80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37573">
              <a:off x="2982824" y="1516165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83" name="CasellaDiTesto 82"/>
          <p:cNvSpPr txBox="1"/>
          <p:nvPr/>
        </p:nvSpPr>
        <p:spPr>
          <a:xfrm>
            <a:off x="464781" y="4625266"/>
            <a:ext cx="33295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07122023SAA_08012024SAA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74" y="3785150"/>
            <a:ext cx="2278800" cy="2520000"/>
          </a:xfrm>
          <a:prstGeom prst="rect">
            <a:avLst/>
          </a:prstGeom>
        </p:spPr>
      </p:pic>
      <p:pic>
        <p:nvPicPr>
          <p:cNvPr id="8" name="Immagine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89" y="906075"/>
            <a:ext cx="2278800" cy="2520000"/>
          </a:xfrm>
          <a:prstGeom prst="rect">
            <a:avLst/>
          </a:prstGeom>
        </p:spPr>
      </p:pic>
      <p:pic>
        <p:nvPicPr>
          <p:cNvPr id="13" name="Immagine 12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01" y="908264"/>
            <a:ext cx="2278800" cy="2520000"/>
          </a:xfrm>
          <a:prstGeom prst="rect">
            <a:avLst/>
          </a:prstGeom>
        </p:spPr>
      </p:pic>
      <p:pic>
        <p:nvPicPr>
          <p:cNvPr id="15" name="Immagine 14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89" y="3795409"/>
            <a:ext cx="2278800" cy="2520000"/>
          </a:xfrm>
          <a:prstGeom prst="rect">
            <a:avLst/>
          </a:prstGeom>
        </p:spPr>
      </p:pic>
      <p:pic>
        <p:nvPicPr>
          <p:cNvPr id="16" name="Immagine 15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01" y="3785884"/>
            <a:ext cx="2278800" cy="2520000"/>
          </a:xfrm>
          <a:prstGeom prst="rect">
            <a:avLst/>
          </a:prstGeom>
        </p:spPr>
      </p:pic>
      <p:sp>
        <p:nvSpPr>
          <p:cNvPr id="71" name="Rettangolo 70"/>
          <p:cNvSpPr/>
          <p:nvPr/>
        </p:nvSpPr>
        <p:spPr>
          <a:xfrm>
            <a:off x="469963" y="4982995"/>
            <a:ext cx="27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Acquisition time: 19:50 UTC</a:t>
            </a:r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3210762" y="2802586"/>
            <a:ext cx="783069" cy="876066"/>
            <a:chOff x="2772255" y="1521277"/>
            <a:chExt cx="783069" cy="876066"/>
          </a:xfrm>
        </p:grpSpPr>
        <p:sp>
          <p:nvSpPr>
            <p:cNvPr id="79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1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84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5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86" name="Rettangolo 85"/>
          <p:cNvSpPr/>
          <p:nvPr/>
        </p:nvSpPr>
        <p:spPr>
          <a:xfrm>
            <a:off x="3289066" y="610144"/>
            <a:ext cx="265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Interferogram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6616695" y="558577"/>
            <a:ext cx="2186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Slant Range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9638531" y="606892"/>
            <a:ext cx="17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Azimuth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ttangolo 95"/>
          <p:cNvSpPr/>
          <p:nvPr/>
        </p:nvSpPr>
        <p:spPr>
          <a:xfrm>
            <a:off x="6774842" y="3493423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Split-Spectrum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CasellaDiTesto 96"/>
          <p:cNvSpPr txBox="1"/>
          <p:nvPr/>
        </p:nvSpPr>
        <p:spPr>
          <a:xfrm>
            <a:off x="10056798" y="3503202"/>
            <a:ext cx="97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ttangolo 97"/>
          <p:cNvSpPr/>
          <p:nvPr/>
        </p:nvSpPr>
        <p:spPr>
          <a:xfrm>
            <a:off x="3280322" y="350396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Interferometric Coherence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2732C1F5-3EBF-3C48-8C64-7C8F6A46995E}"/>
              </a:ext>
            </a:extLst>
          </p:cNvPr>
          <p:cNvGrpSpPr/>
          <p:nvPr/>
        </p:nvGrpSpPr>
        <p:grpSpPr>
          <a:xfrm rot="16200000">
            <a:off x="5270356" y="4939524"/>
            <a:ext cx="1517261" cy="401681"/>
            <a:chOff x="8391113" y="2007949"/>
            <a:chExt cx="1849793" cy="316522"/>
          </a:xfrm>
        </p:grpSpPr>
        <p:grpSp>
          <p:nvGrpSpPr>
            <p:cNvPr id="100" name="Group 39">
              <a:extLst>
                <a:ext uri="{FF2B5EF4-FFF2-40B4-BE49-F238E27FC236}">
                  <a16:creationId xmlns:a16="http://schemas.microsoft.com/office/drawing/2014/main" id="{D327E3D8-3A5F-5E4B-A768-A13CE85E109B}"/>
                </a:ext>
              </a:extLst>
            </p:cNvPr>
            <p:cNvGrpSpPr/>
            <p:nvPr/>
          </p:nvGrpSpPr>
          <p:grpSpPr>
            <a:xfrm>
              <a:off x="8506311" y="2007949"/>
              <a:ext cx="1734595" cy="316522"/>
              <a:chOff x="3995993" y="10075832"/>
              <a:chExt cx="1734595" cy="316522"/>
            </a:xfrm>
          </p:grpSpPr>
          <p:grpSp>
            <p:nvGrpSpPr>
              <p:cNvPr id="102" name="Group 40">
                <a:extLst>
                  <a:ext uri="{FF2B5EF4-FFF2-40B4-BE49-F238E27FC236}">
                    <a16:creationId xmlns:a16="http://schemas.microsoft.com/office/drawing/2014/main" id="{CC4C201B-AA43-D54D-9DA6-8CB540A16531}"/>
                  </a:ext>
                </a:extLst>
              </p:cNvPr>
              <p:cNvGrpSpPr/>
              <p:nvPr/>
            </p:nvGrpSpPr>
            <p:grpSpPr>
              <a:xfrm>
                <a:off x="3995993" y="10075832"/>
                <a:ext cx="1734595" cy="316522"/>
                <a:chOff x="3995993" y="10075832"/>
                <a:chExt cx="1734595" cy="316522"/>
              </a:xfrm>
            </p:grpSpPr>
            <p:pic>
              <p:nvPicPr>
                <p:cNvPr id="103" name="Immagine 102">
                  <a:extLst>
                    <a:ext uri="{FF2B5EF4-FFF2-40B4-BE49-F238E27FC236}">
                      <a16:creationId xmlns:a16="http://schemas.microsoft.com/office/drawing/2014/main" id="{87DC7336-C26F-1043-9CF2-F8B928245E7C}"/>
                    </a:ext>
                  </a:extLst>
                </p:cNvPr>
                <p:cNvPicPr/>
                <p:nvPr/>
              </p:nvPicPr>
              <p:blipFill>
                <a:blip r:embed="rId11"/>
                <a:stretch/>
              </p:blipFill>
              <p:spPr>
                <a:xfrm>
                  <a:off x="3995993" y="10075832"/>
                  <a:ext cx="1641483" cy="56736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4" name="CustomShape 41">
                  <a:extLst>
                    <a:ext uri="{FF2B5EF4-FFF2-40B4-BE49-F238E27FC236}">
                      <a16:creationId xmlns:a16="http://schemas.microsoft.com/office/drawing/2014/main" id="{BDECF17A-4E90-C94B-A98A-BB8EF7360C72}"/>
                    </a:ext>
                  </a:extLst>
                </p:cNvPr>
                <p:cNvSpPr/>
                <p:nvPr/>
              </p:nvSpPr>
              <p:spPr>
                <a:xfrm>
                  <a:off x="5447628" y="10102554"/>
                  <a:ext cx="282960" cy="289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spc="-1" dirty="0">
                      <a:latin typeface="Arial"/>
                    </a:rPr>
                    <a:t>1</a:t>
                  </a:r>
                </a:p>
              </p:txBody>
            </p:sp>
          </p:grpSp>
        </p:grpSp>
        <p:sp>
          <p:nvSpPr>
            <p:cNvPr id="101" name="CustomShape 41">
              <a:extLst>
                <a:ext uri="{FF2B5EF4-FFF2-40B4-BE49-F238E27FC236}">
                  <a16:creationId xmlns:a16="http://schemas.microsoft.com/office/drawing/2014/main" id="{BBE77AB5-9E84-5946-B2EB-DE824754E209}"/>
                </a:ext>
              </a:extLst>
            </p:cNvPr>
            <p:cNvSpPr/>
            <p:nvPr/>
          </p:nvSpPr>
          <p:spPr>
            <a:xfrm>
              <a:off x="8391113" y="2026156"/>
              <a:ext cx="282960" cy="289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pc="-1" dirty="0">
                  <a:latin typeface="Arial"/>
                </a:rPr>
                <a:t>0</a:t>
              </a:r>
            </a:p>
          </p:txBody>
        </p:sp>
      </p:grpSp>
      <p:grpSp>
        <p:nvGrpSpPr>
          <p:cNvPr id="105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5108166" y="1956567"/>
            <a:ext cx="1772579" cy="424374"/>
            <a:chOff x="819692" y="10048319"/>
            <a:chExt cx="2321999" cy="528841"/>
          </a:xfrm>
        </p:grpSpPr>
        <p:sp>
          <p:nvSpPr>
            <p:cNvPr id="106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819692" y="10048319"/>
              <a:ext cx="4942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>
                  <a:latin typeface="Times New Roman"/>
                  <a:ea typeface="Times New Roman"/>
                </a:rPr>
                <a:t>π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107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647411" y="10048320"/>
              <a:ext cx="494280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Times New Roman"/>
                  <a:ea typeface="Times New Roman"/>
                </a:rPr>
                <a:t>π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108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4" y="10097640"/>
              <a:ext cx="1762215" cy="314316"/>
              <a:chOff x="1099434" y="10097640"/>
              <a:chExt cx="1762215" cy="314316"/>
            </a:xfrm>
          </p:grpSpPr>
          <p:pic>
            <p:nvPicPr>
              <p:cNvPr id="109" name="Immagine 108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4" y="10097640"/>
                <a:ext cx="1762215" cy="8972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32333" y="10121436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  <p:grpSp>
        <p:nvGrpSpPr>
          <p:cNvPr id="111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10756742" y="4802122"/>
            <a:ext cx="2079019" cy="465706"/>
            <a:chOff x="750542" y="10059981"/>
            <a:chExt cx="2309252" cy="540502"/>
          </a:xfrm>
        </p:grpSpPr>
        <p:sp>
          <p:nvSpPr>
            <p:cNvPr id="112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750542" y="10059981"/>
              <a:ext cx="704565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 smtClean="0">
                  <a:latin typeface="Times New Roman"/>
                  <a:ea typeface="Times New Roman"/>
                </a:rPr>
                <a:t>π/2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113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341415" y="10071643"/>
              <a:ext cx="7183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 smtClean="0">
                  <a:latin typeface="Times New Roman"/>
                  <a:ea typeface="Times New Roman"/>
                </a:rPr>
                <a:t>π/2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114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3" y="10095540"/>
              <a:ext cx="1495505" cy="290520"/>
              <a:chOff x="1099433" y="10095540"/>
              <a:chExt cx="1495505" cy="290520"/>
            </a:xfrm>
          </p:grpSpPr>
          <p:pic>
            <p:nvPicPr>
              <p:cNvPr id="115" name="Immagine 114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3" y="10097640"/>
                <a:ext cx="1495505" cy="835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6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02549" y="10095540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4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020EBC-7D6B-9DF7-EC54-97A85E0F9D7C}"/>
              </a:ext>
            </a:extLst>
          </p:cNvPr>
          <p:cNvSpPr txBox="1"/>
          <p:nvPr/>
        </p:nvSpPr>
        <p:spPr>
          <a:xfrm>
            <a:off x="0" y="-1326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ASE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TUDY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8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UTCOMES</a:t>
            </a:r>
            <a:r>
              <a:rPr lang="it-IT" sz="2200" b="1" dirty="0" smtClean="0">
                <a:solidFill>
                  <a:srgbClr val="0072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" sz="32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Litli-Hrútur </a:t>
            </a:r>
            <a:r>
              <a:rPr lang="en" sz="3200" b="1" dirty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eruption-Iceland </a:t>
            </a:r>
            <a:endParaRPr lang="it-IT" sz="32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42346" y="2181858"/>
            <a:ext cx="24017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SAOCOM-L1A-DESC-S5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4" name="Connettore 1 42">
            <a:extLst>
              <a:ext uri="{FF2B5EF4-FFF2-40B4-BE49-F238E27FC236}">
                <a16:creationId xmlns:a16="http://schemas.microsoft.com/office/drawing/2014/main" id="{E62BE1E2-799F-E448-8114-576ACC46DC88}"/>
              </a:ext>
            </a:extLst>
          </p:cNvPr>
          <p:cNvCxnSpPr>
            <a:cxnSpLocks/>
          </p:cNvCxnSpPr>
          <p:nvPr/>
        </p:nvCxnSpPr>
        <p:spPr>
          <a:xfrm>
            <a:off x="6099366" y="836592"/>
            <a:ext cx="18883" cy="5492658"/>
          </a:xfrm>
          <a:prstGeom prst="line">
            <a:avLst/>
          </a:prstGeom>
          <a:ln>
            <a:solidFill>
              <a:srgbClr val="0072B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9" name="Group 33">
            <a:extLst>
              <a:ext uri="{FF2B5EF4-FFF2-40B4-BE49-F238E27FC236}">
                <a16:creationId xmlns:a16="http://schemas.microsoft.com/office/drawing/2014/main" id="{4DC7B09A-34D5-4941-B209-87C2CF4003C5}"/>
              </a:ext>
            </a:extLst>
          </p:cNvPr>
          <p:cNvGrpSpPr/>
          <p:nvPr/>
        </p:nvGrpSpPr>
        <p:grpSpPr>
          <a:xfrm rot="16200000">
            <a:off x="10821899" y="1843161"/>
            <a:ext cx="2029841" cy="497378"/>
            <a:chOff x="998300" y="10086303"/>
            <a:chExt cx="2256980" cy="545247"/>
          </a:xfrm>
        </p:grpSpPr>
        <p:sp>
          <p:nvSpPr>
            <p:cNvPr id="66" name="CustomShape 34">
              <a:extLst>
                <a:ext uri="{FF2B5EF4-FFF2-40B4-BE49-F238E27FC236}">
                  <a16:creationId xmlns:a16="http://schemas.microsoft.com/office/drawing/2014/main" id="{7B097CDD-5C15-274D-8E97-AF6C662A6689}"/>
                </a:ext>
              </a:extLst>
            </p:cNvPr>
            <p:cNvSpPr/>
            <p:nvPr/>
          </p:nvSpPr>
          <p:spPr>
            <a:xfrm>
              <a:off x="998300" y="10102710"/>
              <a:ext cx="704567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 smtClean="0">
                  <a:latin typeface="Arial"/>
                </a:rPr>
                <a:t>-</a:t>
              </a:r>
              <a:r>
                <a:rPr lang="en-US" sz="1600" spc="-1" dirty="0">
                  <a:latin typeface="Times New Roman"/>
                </a:rPr>
                <a:t>1</a:t>
              </a:r>
              <a:r>
                <a:rPr lang="en-US" sz="1600" spc="-1" dirty="0" smtClean="0">
                  <a:latin typeface="Times New Roman"/>
                </a:rPr>
                <a:t>0</a:t>
              </a:r>
              <a:endParaRPr lang="en-US" sz="1600" spc="-1" dirty="0">
                <a:latin typeface="Arial"/>
              </a:endParaRPr>
            </a:p>
          </p:txBody>
        </p:sp>
        <p:sp>
          <p:nvSpPr>
            <p:cNvPr id="67" name="CustomShape 35">
              <a:extLst>
                <a:ext uri="{FF2B5EF4-FFF2-40B4-BE49-F238E27FC236}">
                  <a16:creationId xmlns:a16="http://schemas.microsoft.com/office/drawing/2014/main" id="{4A91FE81-7C2D-914C-8E88-1E05B7CA8AE9}"/>
                </a:ext>
              </a:extLst>
            </p:cNvPr>
            <p:cNvSpPr/>
            <p:nvPr/>
          </p:nvSpPr>
          <p:spPr>
            <a:xfrm>
              <a:off x="2550715" y="10086303"/>
              <a:ext cx="704565" cy="52884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 spc="-1" dirty="0">
                  <a:latin typeface="Times New Roman"/>
                  <a:ea typeface="Times New Roman"/>
                </a:rPr>
                <a:t>1</a:t>
              </a:r>
              <a:r>
                <a:rPr lang="en-US" sz="1600" spc="-1" dirty="0" smtClean="0">
                  <a:latin typeface="Times New Roman"/>
                  <a:ea typeface="Times New Roman"/>
                </a:rPr>
                <a:t>0</a:t>
              </a:r>
              <a:r>
                <a:rPr lang="en-US" spc="-1" dirty="0" smtClean="0">
                  <a:latin typeface="Times New Roman"/>
                  <a:ea typeface="Times New Roman"/>
                </a:rPr>
                <a:t>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68" name="Group 36">
              <a:extLst>
                <a:ext uri="{FF2B5EF4-FFF2-40B4-BE49-F238E27FC236}">
                  <a16:creationId xmlns:a16="http://schemas.microsoft.com/office/drawing/2014/main" id="{3F9516D3-5F00-2D47-BB8C-B27A2AE575A6}"/>
                </a:ext>
              </a:extLst>
            </p:cNvPr>
            <p:cNvGrpSpPr/>
            <p:nvPr/>
          </p:nvGrpSpPr>
          <p:grpSpPr>
            <a:xfrm>
              <a:off x="1278184" y="10097640"/>
              <a:ext cx="1497055" cy="320817"/>
              <a:chOff x="1278184" y="10097640"/>
              <a:chExt cx="1497055" cy="320817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B5F5FA58-963A-6648-82F1-7B385D67E970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278184" y="10097640"/>
                <a:ext cx="1497055" cy="7892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0" name="CustomShape 37">
                <a:extLst>
                  <a:ext uri="{FF2B5EF4-FFF2-40B4-BE49-F238E27FC236}">
                    <a16:creationId xmlns:a16="http://schemas.microsoft.com/office/drawing/2014/main" id="{BEFB1E2B-6397-1443-AAC2-246878CDC93F}"/>
                  </a:ext>
                </a:extLst>
              </p:cNvPr>
              <p:cNvSpPr/>
              <p:nvPr/>
            </p:nvSpPr>
            <p:spPr>
              <a:xfrm>
                <a:off x="1726238" y="10127937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 smtClean="0">
                    <a:latin typeface="Arial"/>
                  </a:rPr>
                  <a:t>[m</a:t>
                </a:r>
                <a:r>
                  <a:rPr lang="en-US" sz="1200" spc="-1" dirty="0">
                    <a:latin typeface="Arial"/>
                  </a:rPr>
                  <a:t>]</a:t>
                </a:r>
              </a:p>
            </p:txBody>
          </p:sp>
        </p:grpSp>
      </p:grpSp>
      <p:pic>
        <p:nvPicPr>
          <p:cNvPr id="82" name="Immagine 8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84" b="2756"/>
          <a:stretch/>
        </p:blipFill>
        <p:spPr>
          <a:xfrm>
            <a:off x="808439" y="2498915"/>
            <a:ext cx="2116800" cy="2160000"/>
          </a:xfrm>
          <a:prstGeom prst="rect">
            <a:avLst/>
          </a:prstGeom>
        </p:spPr>
      </p:pic>
      <p:grpSp>
        <p:nvGrpSpPr>
          <p:cNvPr id="72" name="Gruppo 71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>
            <a:off x="2089412" y="2616900"/>
            <a:ext cx="847696" cy="982443"/>
            <a:chOff x="2772255" y="1516165"/>
            <a:chExt cx="767436" cy="881178"/>
          </a:xfrm>
        </p:grpSpPr>
        <p:sp>
          <p:nvSpPr>
            <p:cNvPr id="76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77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6032603">
              <a:off x="3173149" y="1957358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80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7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37573">
              <a:off x="2982824" y="1516165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83" name="CasellaDiTesto 82"/>
          <p:cNvSpPr txBox="1"/>
          <p:nvPr/>
        </p:nvSpPr>
        <p:spPr>
          <a:xfrm>
            <a:off x="464781" y="4625266"/>
            <a:ext cx="332957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700" b="1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15122023SAB_08012024SAA</a:t>
            </a:r>
            <a:endParaRPr lang="it-IT" sz="1700" b="1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6" y="895479"/>
            <a:ext cx="2278800" cy="2520000"/>
          </a:xfrm>
          <a:prstGeom prst="rect">
            <a:avLst/>
          </a:prstGeom>
        </p:spPr>
      </p:pic>
      <p:pic>
        <p:nvPicPr>
          <p:cNvPr id="5" name="Immagine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6" y="3782876"/>
            <a:ext cx="2278800" cy="2520000"/>
          </a:xfrm>
          <a:prstGeom prst="rect">
            <a:avLst/>
          </a:prstGeom>
        </p:spPr>
      </p:pic>
      <p:pic>
        <p:nvPicPr>
          <p:cNvPr id="9" name="Immagine 8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31" y="3782876"/>
            <a:ext cx="2278800" cy="2520000"/>
          </a:xfrm>
          <a:prstGeom prst="rect">
            <a:avLst/>
          </a:prstGeom>
        </p:spPr>
      </p:pic>
      <p:pic>
        <p:nvPicPr>
          <p:cNvPr id="11" name="Immagin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501" y="3785884"/>
            <a:ext cx="2278800" cy="2520000"/>
          </a:xfrm>
          <a:prstGeom prst="rect">
            <a:avLst/>
          </a:prstGeom>
        </p:spPr>
      </p:pic>
      <p:pic>
        <p:nvPicPr>
          <p:cNvPr id="12" name="Immagine 1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89" y="891650"/>
            <a:ext cx="2278800" cy="2520000"/>
          </a:xfrm>
          <a:prstGeom prst="rect">
            <a:avLst/>
          </a:prstGeom>
        </p:spPr>
      </p:pic>
      <p:pic>
        <p:nvPicPr>
          <p:cNvPr id="19" name="Immagine 18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978" y="900496"/>
            <a:ext cx="2278800" cy="2520000"/>
          </a:xfrm>
          <a:prstGeom prst="rect">
            <a:avLst/>
          </a:prstGeom>
        </p:spPr>
      </p:pic>
      <p:sp>
        <p:nvSpPr>
          <p:cNvPr id="71" name="Rettangolo 70"/>
          <p:cNvSpPr/>
          <p:nvPr/>
        </p:nvSpPr>
        <p:spPr>
          <a:xfrm>
            <a:off x="469963" y="4982995"/>
            <a:ext cx="27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72B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Acquisition time: 19:50 UTC</a:t>
            </a:r>
            <a:endParaRPr lang="it-IT" dirty="0">
              <a:solidFill>
                <a:srgbClr val="0072BC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3289066" y="610144"/>
            <a:ext cx="265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Differential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Interferogram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93E9C8A1-62C6-C049-A6E4-349D1581D312}"/>
              </a:ext>
            </a:extLst>
          </p:cNvPr>
          <p:cNvGrpSpPr/>
          <p:nvPr/>
        </p:nvGrpSpPr>
        <p:grpSpPr>
          <a:xfrm rot="10150860">
            <a:off x="3210762" y="2802586"/>
            <a:ext cx="783069" cy="876066"/>
            <a:chOff x="2772255" y="1521277"/>
            <a:chExt cx="783069" cy="876066"/>
          </a:xfrm>
        </p:grpSpPr>
        <p:sp>
          <p:nvSpPr>
            <p:cNvPr id="81" name="CustomShape 3">
              <a:extLst>
                <a:ext uri="{FF2B5EF4-FFF2-40B4-BE49-F238E27FC236}">
                  <a16:creationId xmlns:a16="http://schemas.microsoft.com/office/drawing/2014/main" id="{62C292A8-3548-7A46-B056-3A20219582B2}"/>
                </a:ext>
              </a:extLst>
            </p:cNvPr>
            <p:cNvSpPr/>
            <p:nvPr/>
          </p:nvSpPr>
          <p:spPr>
            <a:xfrm rot="639537">
              <a:off x="2772255" y="1673354"/>
              <a:ext cx="664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4" name="CustomShape 4">
              <a:extLst>
                <a:ext uri="{FF2B5EF4-FFF2-40B4-BE49-F238E27FC236}">
                  <a16:creationId xmlns:a16="http://schemas.microsoft.com/office/drawing/2014/main" id="{AE4FE53D-92D3-9C4D-80AC-CBEF46496B79}"/>
                </a:ext>
              </a:extLst>
            </p:cNvPr>
            <p:cNvSpPr/>
            <p:nvPr/>
          </p:nvSpPr>
          <p:spPr>
            <a:xfrm rot="11449140">
              <a:off x="2877732" y="1521277"/>
              <a:ext cx="519094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azimuth</a:t>
              </a:r>
              <a:endParaRPr lang="en-US" sz="800" b="0" strike="noStrike" spc="-1" dirty="0">
                <a:latin typeface="Arial"/>
              </a:endParaRPr>
            </a:p>
          </p:txBody>
        </p:sp>
        <p:sp>
          <p:nvSpPr>
            <p:cNvPr id="85" name="CustomShape 5">
              <a:extLst>
                <a:ext uri="{FF2B5EF4-FFF2-40B4-BE49-F238E27FC236}">
                  <a16:creationId xmlns:a16="http://schemas.microsoft.com/office/drawing/2014/main" id="{26CE37D1-E52E-8C4D-9D93-24E0EFDF87D4}"/>
                </a:ext>
              </a:extLst>
            </p:cNvPr>
            <p:cNvSpPr/>
            <p:nvPr/>
          </p:nvSpPr>
          <p:spPr>
            <a:xfrm rot="619410" flipV="1">
              <a:off x="3367006" y="1724863"/>
              <a:ext cx="360" cy="672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86" name="CustomShape 6">
              <a:extLst>
                <a:ext uri="{FF2B5EF4-FFF2-40B4-BE49-F238E27FC236}">
                  <a16:creationId xmlns:a16="http://schemas.microsoft.com/office/drawing/2014/main" id="{2BA2AF97-C75F-3A48-AE40-76A300488BBE}"/>
                </a:ext>
              </a:extLst>
            </p:cNvPr>
            <p:cNvSpPr/>
            <p:nvPr/>
          </p:nvSpPr>
          <p:spPr>
            <a:xfrm rot="6049140">
              <a:off x="3238346" y="1938586"/>
              <a:ext cx="419965" cy="2139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8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range</a:t>
              </a:r>
              <a:endParaRPr lang="en-US" sz="800" b="0" strike="noStrike" spc="-1" dirty="0">
                <a:latin typeface="Arial"/>
              </a:endParaRPr>
            </a:p>
          </p:txBody>
        </p:sp>
      </p:grpSp>
      <p:sp>
        <p:nvSpPr>
          <p:cNvPr id="88" name="Rettangolo 87"/>
          <p:cNvSpPr/>
          <p:nvPr/>
        </p:nvSpPr>
        <p:spPr>
          <a:xfrm>
            <a:off x="3280322" y="3503960"/>
            <a:ext cx="271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Interferometric Coherence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CasellaDiTesto 94"/>
          <p:cNvSpPr txBox="1"/>
          <p:nvPr/>
        </p:nvSpPr>
        <p:spPr>
          <a:xfrm>
            <a:off x="6616695" y="558577"/>
            <a:ext cx="2186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Slant Range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CasellaDiTesto 95"/>
          <p:cNvSpPr txBox="1"/>
          <p:nvPr/>
        </p:nvSpPr>
        <p:spPr>
          <a:xfrm>
            <a:off x="9638531" y="606892"/>
            <a:ext cx="173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Azimuth POT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ettangolo 96"/>
          <p:cNvSpPr/>
          <p:nvPr/>
        </p:nvSpPr>
        <p:spPr>
          <a:xfrm>
            <a:off x="6774842" y="3493423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Split-Spectrum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CasellaDiTesto 97"/>
          <p:cNvSpPr txBox="1"/>
          <p:nvPr/>
        </p:nvSpPr>
        <p:spPr>
          <a:xfrm>
            <a:off x="10056798" y="3503202"/>
            <a:ext cx="97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0" name="Gruppo 99">
            <a:extLst>
              <a:ext uri="{FF2B5EF4-FFF2-40B4-BE49-F238E27FC236}">
                <a16:creationId xmlns:a16="http://schemas.microsoft.com/office/drawing/2014/main" id="{2732C1F5-3EBF-3C48-8C64-7C8F6A46995E}"/>
              </a:ext>
            </a:extLst>
          </p:cNvPr>
          <p:cNvGrpSpPr/>
          <p:nvPr/>
        </p:nvGrpSpPr>
        <p:grpSpPr>
          <a:xfrm rot="16200000">
            <a:off x="5270356" y="4939524"/>
            <a:ext cx="1517261" cy="401681"/>
            <a:chOff x="8391113" y="2007949"/>
            <a:chExt cx="1849793" cy="316522"/>
          </a:xfrm>
        </p:grpSpPr>
        <p:grpSp>
          <p:nvGrpSpPr>
            <p:cNvPr id="101" name="Group 39">
              <a:extLst>
                <a:ext uri="{FF2B5EF4-FFF2-40B4-BE49-F238E27FC236}">
                  <a16:creationId xmlns:a16="http://schemas.microsoft.com/office/drawing/2014/main" id="{D327E3D8-3A5F-5E4B-A768-A13CE85E109B}"/>
                </a:ext>
              </a:extLst>
            </p:cNvPr>
            <p:cNvGrpSpPr/>
            <p:nvPr/>
          </p:nvGrpSpPr>
          <p:grpSpPr>
            <a:xfrm>
              <a:off x="8506311" y="2007949"/>
              <a:ext cx="1734595" cy="316522"/>
              <a:chOff x="3995993" y="10075832"/>
              <a:chExt cx="1734595" cy="316522"/>
            </a:xfrm>
          </p:grpSpPr>
          <p:grpSp>
            <p:nvGrpSpPr>
              <p:cNvPr id="103" name="Group 40">
                <a:extLst>
                  <a:ext uri="{FF2B5EF4-FFF2-40B4-BE49-F238E27FC236}">
                    <a16:creationId xmlns:a16="http://schemas.microsoft.com/office/drawing/2014/main" id="{CC4C201B-AA43-D54D-9DA6-8CB540A16531}"/>
                  </a:ext>
                </a:extLst>
              </p:cNvPr>
              <p:cNvGrpSpPr/>
              <p:nvPr/>
            </p:nvGrpSpPr>
            <p:grpSpPr>
              <a:xfrm>
                <a:off x="3995993" y="10075832"/>
                <a:ext cx="1734595" cy="316522"/>
                <a:chOff x="3995993" y="10075832"/>
                <a:chExt cx="1734595" cy="316522"/>
              </a:xfrm>
            </p:grpSpPr>
            <p:pic>
              <p:nvPicPr>
                <p:cNvPr id="104" name="Immagine 103">
                  <a:extLst>
                    <a:ext uri="{FF2B5EF4-FFF2-40B4-BE49-F238E27FC236}">
                      <a16:creationId xmlns:a16="http://schemas.microsoft.com/office/drawing/2014/main" id="{87DC7336-C26F-1043-9CF2-F8B928245E7C}"/>
                    </a:ext>
                  </a:extLst>
                </p:cNvPr>
                <p:cNvPicPr/>
                <p:nvPr/>
              </p:nvPicPr>
              <p:blipFill>
                <a:blip r:embed="rId11"/>
                <a:stretch/>
              </p:blipFill>
              <p:spPr>
                <a:xfrm>
                  <a:off x="3995993" y="10075832"/>
                  <a:ext cx="1641483" cy="56736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05" name="CustomShape 41">
                  <a:extLst>
                    <a:ext uri="{FF2B5EF4-FFF2-40B4-BE49-F238E27FC236}">
                      <a16:creationId xmlns:a16="http://schemas.microsoft.com/office/drawing/2014/main" id="{BDECF17A-4E90-C94B-A98A-BB8EF7360C72}"/>
                    </a:ext>
                  </a:extLst>
                </p:cNvPr>
                <p:cNvSpPr/>
                <p:nvPr/>
              </p:nvSpPr>
              <p:spPr>
                <a:xfrm>
                  <a:off x="5447628" y="10102554"/>
                  <a:ext cx="282960" cy="2898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>
                  <a:no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en-US" sz="1400" spc="-1" dirty="0">
                      <a:latin typeface="Arial"/>
                    </a:rPr>
                    <a:t>1</a:t>
                  </a:r>
                </a:p>
              </p:txBody>
            </p:sp>
          </p:grpSp>
        </p:grpSp>
        <p:sp>
          <p:nvSpPr>
            <p:cNvPr id="102" name="CustomShape 41">
              <a:extLst>
                <a:ext uri="{FF2B5EF4-FFF2-40B4-BE49-F238E27FC236}">
                  <a16:creationId xmlns:a16="http://schemas.microsoft.com/office/drawing/2014/main" id="{BBE77AB5-9E84-5946-B2EB-DE824754E209}"/>
                </a:ext>
              </a:extLst>
            </p:cNvPr>
            <p:cNvSpPr/>
            <p:nvPr/>
          </p:nvSpPr>
          <p:spPr>
            <a:xfrm>
              <a:off x="8391113" y="2026156"/>
              <a:ext cx="282960" cy="289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pc="-1" dirty="0">
                  <a:latin typeface="Arial"/>
                </a:rPr>
                <a:t>0</a:t>
              </a:r>
            </a:p>
          </p:txBody>
        </p:sp>
      </p:grpSp>
      <p:grpSp>
        <p:nvGrpSpPr>
          <p:cNvPr id="106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5108166" y="1956567"/>
            <a:ext cx="1772579" cy="424374"/>
            <a:chOff x="819692" y="10048319"/>
            <a:chExt cx="2321999" cy="528841"/>
          </a:xfrm>
        </p:grpSpPr>
        <p:sp>
          <p:nvSpPr>
            <p:cNvPr id="107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819692" y="10048319"/>
              <a:ext cx="4942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>
                  <a:latin typeface="Times New Roman"/>
                  <a:ea typeface="Times New Roman"/>
                </a:rPr>
                <a:t>π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108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647411" y="10048320"/>
              <a:ext cx="494280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Times New Roman"/>
                  <a:ea typeface="Times New Roman"/>
                </a:rPr>
                <a:t>π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109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4" y="10097640"/>
              <a:ext cx="1762215" cy="314316"/>
              <a:chOff x="1099434" y="10097640"/>
              <a:chExt cx="1762215" cy="314316"/>
            </a:xfrm>
          </p:grpSpPr>
          <p:pic>
            <p:nvPicPr>
              <p:cNvPr id="110" name="Immagine 109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4" y="10097640"/>
                <a:ext cx="1762215" cy="8972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1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32333" y="10121436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  <p:grpSp>
        <p:nvGrpSpPr>
          <p:cNvPr id="112" name="Group 33">
            <a:extLst>
              <a:ext uri="{FF2B5EF4-FFF2-40B4-BE49-F238E27FC236}">
                <a16:creationId xmlns:a16="http://schemas.microsoft.com/office/drawing/2014/main" id="{B89A0061-D85E-2B43-9C77-C5BBE93FEFA6}"/>
              </a:ext>
            </a:extLst>
          </p:cNvPr>
          <p:cNvGrpSpPr/>
          <p:nvPr/>
        </p:nvGrpSpPr>
        <p:grpSpPr>
          <a:xfrm rot="16200000">
            <a:off x="10756742" y="4802122"/>
            <a:ext cx="2079019" cy="465706"/>
            <a:chOff x="750542" y="10059981"/>
            <a:chExt cx="2309252" cy="540502"/>
          </a:xfrm>
        </p:grpSpPr>
        <p:sp>
          <p:nvSpPr>
            <p:cNvPr id="113" name="CustomShape 34">
              <a:extLst>
                <a:ext uri="{FF2B5EF4-FFF2-40B4-BE49-F238E27FC236}">
                  <a16:creationId xmlns:a16="http://schemas.microsoft.com/office/drawing/2014/main" id="{E4843936-68AE-2947-852A-3954987A67B0}"/>
                </a:ext>
              </a:extLst>
            </p:cNvPr>
            <p:cNvSpPr/>
            <p:nvPr/>
          </p:nvSpPr>
          <p:spPr>
            <a:xfrm>
              <a:off x="750542" y="10059981"/>
              <a:ext cx="704565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>
                  <a:latin typeface="Arial"/>
                </a:rPr>
                <a:t>-</a:t>
              </a:r>
              <a:r>
                <a:rPr lang="en-US" spc="-1" dirty="0" smtClean="0">
                  <a:latin typeface="Times New Roman"/>
                  <a:ea typeface="Times New Roman"/>
                </a:rPr>
                <a:t>π/2</a:t>
              </a:r>
              <a:endParaRPr lang="en-US" spc="-1" dirty="0">
                <a:latin typeface="Arial"/>
              </a:endParaRPr>
            </a:p>
          </p:txBody>
        </p:sp>
        <p:sp>
          <p:nvSpPr>
            <p:cNvPr id="114" name="CustomShape 35">
              <a:extLst>
                <a:ext uri="{FF2B5EF4-FFF2-40B4-BE49-F238E27FC236}">
                  <a16:creationId xmlns:a16="http://schemas.microsoft.com/office/drawing/2014/main" id="{CCEA0521-B394-CE4A-997C-DED49906E9B6}"/>
                </a:ext>
              </a:extLst>
            </p:cNvPr>
            <p:cNvSpPr/>
            <p:nvPr/>
          </p:nvSpPr>
          <p:spPr>
            <a:xfrm>
              <a:off x="2341415" y="10071643"/>
              <a:ext cx="718379" cy="52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pc="-1" dirty="0" smtClean="0">
                  <a:latin typeface="Times New Roman"/>
                  <a:ea typeface="Times New Roman"/>
                </a:rPr>
                <a:t>π/2 </a:t>
              </a:r>
              <a:endParaRPr lang="en-US" spc="-1" dirty="0">
                <a:latin typeface="Arial"/>
              </a:endParaRPr>
            </a:p>
          </p:txBody>
        </p:sp>
        <p:grpSp>
          <p:nvGrpSpPr>
            <p:cNvPr id="115" name="Group 36">
              <a:extLst>
                <a:ext uri="{FF2B5EF4-FFF2-40B4-BE49-F238E27FC236}">
                  <a16:creationId xmlns:a16="http://schemas.microsoft.com/office/drawing/2014/main" id="{309969CC-13CC-1247-B605-0C993A9703A0}"/>
                </a:ext>
              </a:extLst>
            </p:cNvPr>
            <p:cNvGrpSpPr/>
            <p:nvPr/>
          </p:nvGrpSpPr>
          <p:grpSpPr>
            <a:xfrm>
              <a:off x="1099433" y="10095540"/>
              <a:ext cx="1495505" cy="290520"/>
              <a:chOff x="1099433" y="10095540"/>
              <a:chExt cx="1495505" cy="290520"/>
            </a:xfrm>
          </p:grpSpPr>
          <p:pic>
            <p:nvPicPr>
              <p:cNvPr id="116" name="Immagine 115">
                <a:extLst>
                  <a:ext uri="{FF2B5EF4-FFF2-40B4-BE49-F238E27FC236}">
                    <a16:creationId xmlns:a16="http://schemas.microsoft.com/office/drawing/2014/main" id="{C75A0865-2F04-DF46-85D6-0F4642F11EB1}"/>
                  </a:ext>
                </a:extLst>
              </p:cNvPr>
              <p:cNvPicPr/>
              <p:nvPr/>
            </p:nvPicPr>
            <p:blipFill>
              <a:blip r:embed="rId3"/>
              <a:srcRect b="43946"/>
              <a:stretch/>
            </p:blipFill>
            <p:spPr>
              <a:xfrm>
                <a:off x="1099433" y="10097640"/>
                <a:ext cx="1495505" cy="835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7" name="CustomShape 37">
                <a:extLst>
                  <a:ext uri="{FF2B5EF4-FFF2-40B4-BE49-F238E27FC236}">
                    <a16:creationId xmlns:a16="http://schemas.microsoft.com/office/drawing/2014/main" id="{6FEDA088-BDAC-D54F-91A4-33084AAB595A}"/>
                  </a:ext>
                </a:extLst>
              </p:cNvPr>
              <p:cNvSpPr/>
              <p:nvPr/>
            </p:nvSpPr>
            <p:spPr>
              <a:xfrm>
                <a:off x="1602549" y="10095540"/>
                <a:ext cx="709560" cy="290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200" spc="-1" dirty="0">
                    <a:latin typeface="Arial"/>
                  </a:rPr>
                  <a:t>[rad]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798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_IREA_SARWatch_2018_DeLuc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Agrumi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Agrumi 1">
        <a:dk1>
          <a:srgbClr val="FC6600"/>
        </a:dk1>
        <a:lt1>
          <a:srgbClr val="C6FE82"/>
        </a:lt1>
        <a:dk2>
          <a:srgbClr val="FFFFFF"/>
        </a:dk2>
        <a:lt2>
          <a:srgbClr val="000000"/>
        </a:lt2>
        <a:accent1>
          <a:srgbClr val="00CC00"/>
        </a:accent1>
        <a:accent2>
          <a:srgbClr val="FF822D"/>
        </a:accent2>
        <a:accent3>
          <a:srgbClr val="DFFEC1"/>
        </a:accent3>
        <a:accent4>
          <a:srgbClr val="D756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2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00CC00"/>
        </a:accent1>
        <a:accent2>
          <a:srgbClr val="FF822D"/>
        </a:accent2>
        <a:accent3>
          <a:srgbClr val="FFFFFF"/>
        </a:accent3>
        <a:accent4>
          <a:srgbClr val="0000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4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72CE86"/>
        </a:accent1>
        <a:accent2>
          <a:srgbClr val="F6B070"/>
        </a:accent2>
        <a:accent3>
          <a:srgbClr val="FFFFFF"/>
        </a:accent3>
        <a:accent4>
          <a:srgbClr val="000000"/>
        </a:accent4>
        <a:accent5>
          <a:srgbClr val="BCE3C3"/>
        </a:accent5>
        <a:accent6>
          <a:srgbClr val="DF9F65"/>
        </a:accent6>
        <a:hlink>
          <a:srgbClr val="EB9D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58F91"/>
        </a:accent1>
        <a:accent2>
          <a:srgbClr val="CE7162"/>
        </a:accent2>
        <a:accent3>
          <a:srgbClr val="FFFFFF"/>
        </a:accent3>
        <a:accent4>
          <a:srgbClr val="000000"/>
        </a:accent4>
        <a:accent5>
          <a:srgbClr val="F9C6C7"/>
        </a:accent5>
        <a:accent6>
          <a:srgbClr val="BA6658"/>
        </a:accent6>
        <a:hlink>
          <a:srgbClr val="F6CA7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6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AB774"/>
        </a:accent1>
        <a:accent2>
          <a:srgbClr val="CBACD4"/>
        </a:accent2>
        <a:accent3>
          <a:srgbClr val="FFFFFF"/>
        </a:accent3>
        <a:accent4>
          <a:srgbClr val="000000"/>
        </a:accent4>
        <a:accent5>
          <a:srgbClr val="FCD8BC"/>
        </a:accent5>
        <a:accent6>
          <a:srgbClr val="B89BC0"/>
        </a:accent6>
        <a:hlink>
          <a:srgbClr val="C2EB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7">
        <a:dk1>
          <a:srgbClr val="3B6147"/>
        </a:dk1>
        <a:lt1>
          <a:srgbClr val="CED5E8"/>
        </a:lt1>
        <a:dk2>
          <a:srgbClr val="FFFFFF"/>
        </a:dk2>
        <a:lt2>
          <a:srgbClr val="777777"/>
        </a:lt2>
        <a:accent1>
          <a:srgbClr val="FEA868"/>
        </a:accent1>
        <a:accent2>
          <a:srgbClr val="9AA8D0"/>
        </a:accent2>
        <a:accent3>
          <a:srgbClr val="E3E7F2"/>
        </a:accent3>
        <a:accent4>
          <a:srgbClr val="31523B"/>
        </a:accent4>
        <a:accent5>
          <a:srgbClr val="FED1B9"/>
        </a:accent5>
        <a:accent6>
          <a:srgbClr val="8B98BC"/>
        </a:accent6>
        <a:hlink>
          <a:srgbClr val="9CE15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8">
        <a:dk1>
          <a:srgbClr val="2C395E"/>
        </a:dk1>
        <a:lt1>
          <a:srgbClr val="8798C7"/>
        </a:lt1>
        <a:dk2>
          <a:srgbClr val="FFFFFF"/>
        </a:dk2>
        <a:lt2>
          <a:srgbClr val="000000"/>
        </a:lt2>
        <a:accent1>
          <a:srgbClr val="FEE168"/>
        </a:accent1>
        <a:accent2>
          <a:srgbClr val="BAE482"/>
        </a:accent2>
        <a:accent3>
          <a:srgbClr val="C3CAE0"/>
        </a:accent3>
        <a:accent4>
          <a:srgbClr val="242F4F"/>
        </a:accent4>
        <a:accent5>
          <a:srgbClr val="FEEEB9"/>
        </a:accent5>
        <a:accent6>
          <a:srgbClr val="A8CF75"/>
        </a:accent6>
        <a:hlink>
          <a:srgbClr val="EFAD6B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grum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Agrumi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Agrumi 1">
        <a:dk1>
          <a:srgbClr val="FC6600"/>
        </a:dk1>
        <a:lt1>
          <a:srgbClr val="C6FE82"/>
        </a:lt1>
        <a:dk2>
          <a:srgbClr val="FFFFFF"/>
        </a:dk2>
        <a:lt2>
          <a:srgbClr val="000000"/>
        </a:lt2>
        <a:accent1>
          <a:srgbClr val="00CC00"/>
        </a:accent1>
        <a:accent2>
          <a:srgbClr val="FF822D"/>
        </a:accent2>
        <a:accent3>
          <a:srgbClr val="DFFEC1"/>
        </a:accent3>
        <a:accent4>
          <a:srgbClr val="D756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2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00CC00"/>
        </a:accent1>
        <a:accent2>
          <a:srgbClr val="FF822D"/>
        </a:accent2>
        <a:accent3>
          <a:srgbClr val="FFFFFF"/>
        </a:accent3>
        <a:accent4>
          <a:srgbClr val="000000"/>
        </a:accent4>
        <a:accent5>
          <a:srgbClr val="AAE2AA"/>
        </a:accent5>
        <a:accent6>
          <a:srgbClr val="E77528"/>
        </a:accent6>
        <a:hlink>
          <a:srgbClr val="FF63B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4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72CE86"/>
        </a:accent1>
        <a:accent2>
          <a:srgbClr val="F6B070"/>
        </a:accent2>
        <a:accent3>
          <a:srgbClr val="FFFFFF"/>
        </a:accent3>
        <a:accent4>
          <a:srgbClr val="000000"/>
        </a:accent4>
        <a:accent5>
          <a:srgbClr val="BCE3C3"/>
        </a:accent5>
        <a:accent6>
          <a:srgbClr val="DF9F65"/>
        </a:accent6>
        <a:hlink>
          <a:srgbClr val="EB9DC4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58F91"/>
        </a:accent1>
        <a:accent2>
          <a:srgbClr val="CE7162"/>
        </a:accent2>
        <a:accent3>
          <a:srgbClr val="FFFFFF"/>
        </a:accent3>
        <a:accent4>
          <a:srgbClr val="000000"/>
        </a:accent4>
        <a:accent5>
          <a:srgbClr val="F9C6C7"/>
        </a:accent5>
        <a:accent6>
          <a:srgbClr val="BA6658"/>
        </a:accent6>
        <a:hlink>
          <a:srgbClr val="F6CA7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6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AB774"/>
        </a:accent1>
        <a:accent2>
          <a:srgbClr val="CBACD4"/>
        </a:accent2>
        <a:accent3>
          <a:srgbClr val="FFFFFF"/>
        </a:accent3>
        <a:accent4>
          <a:srgbClr val="000000"/>
        </a:accent4>
        <a:accent5>
          <a:srgbClr val="FCD8BC"/>
        </a:accent5>
        <a:accent6>
          <a:srgbClr val="B89BC0"/>
        </a:accent6>
        <a:hlink>
          <a:srgbClr val="C2EB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7">
        <a:dk1>
          <a:srgbClr val="3B6147"/>
        </a:dk1>
        <a:lt1>
          <a:srgbClr val="CED5E8"/>
        </a:lt1>
        <a:dk2>
          <a:srgbClr val="FFFFFF"/>
        </a:dk2>
        <a:lt2>
          <a:srgbClr val="777777"/>
        </a:lt2>
        <a:accent1>
          <a:srgbClr val="FEA868"/>
        </a:accent1>
        <a:accent2>
          <a:srgbClr val="9AA8D0"/>
        </a:accent2>
        <a:accent3>
          <a:srgbClr val="E3E7F2"/>
        </a:accent3>
        <a:accent4>
          <a:srgbClr val="31523B"/>
        </a:accent4>
        <a:accent5>
          <a:srgbClr val="FED1B9"/>
        </a:accent5>
        <a:accent6>
          <a:srgbClr val="8B98BC"/>
        </a:accent6>
        <a:hlink>
          <a:srgbClr val="9CE15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grumi 8">
        <a:dk1>
          <a:srgbClr val="2C395E"/>
        </a:dk1>
        <a:lt1>
          <a:srgbClr val="8798C7"/>
        </a:lt1>
        <a:dk2>
          <a:srgbClr val="FFFFFF"/>
        </a:dk2>
        <a:lt2>
          <a:srgbClr val="000000"/>
        </a:lt2>
        <a:accent1>
          <a:srgbClr val="FEE168"/>
        </a:accent1>
        <a:accent2>
          <a:srgbClr val="BAE482"/>
        </a:accent2>
        <a:accent3>
          <a:srgbClr val="C3CAE0"/>
        </a:accent3>
        <a:accent4>
          <a:srgbClr val="242F4F"/>
        </a:accent4>
        <a:accent5>
          <a:srgbClr val="FEEEB9"/>
        </a:accent5>
        <a:accent6>
          <a:srgbClr val="A8CF75"/>
        </a:accent6>
        <a:hlink>
          <a:srgbClr val="EFAD6B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tt">
  <a:themeElements>
    <a:clrScheme name="2_tt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tt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tt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t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t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t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t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t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t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t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t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t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t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t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NR_IRE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Tema_IREA_SARWatch_2018_DeLuca</Template>
  <TotalTime>47508</TotalTime>
  <Words>965</Words>
  <Application>Microsoft Office PowerPoint</Application>
  <PresentationFormat>Widescreen</PresentationFormat>
  <Paragraphs>258</Paragraphs>
  <Slides>20</Slides>
  <Notes>20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40" baseType="lpstr">
      <vt:lpstr>ＭＳ Ｐゴシック</vt:lpstr>
      <vt:lpstr>ＭＳ Ｐゴシック</vt:lpstr>
      <vt:lpstr>Arial</vt:lpstr>
      <vt:lpstr>Arial Narrow</vt:lpstr>
      <vt:lpstr>Arial Rounded MT Bold</vt:lpstr>
      <vt:lpstr>Calibri</vt:lpstr>
      <vt:lpstr>Cambria Math</vt:lpstr>
      <vt:lpstr>DejaVu Sans</vt:lpstr>
      <vt:lpstr>Lucida Grande</vt:lpstr>
      <vt:lpstr>Symbol</vt:lpstr>
      <vt:lpstr>Tahoma</vt:lpstr>
      <vt:lpstr>Times New Roman</vt:lpstr>
      <vt:lpstr>Verdana</vt:lpstr>
      <vt:lpstr>Wingdings</vt:lpstr>
      <vt:lpstr>Tema_IREA_SARWatch_2018_DeLuca</vt:lpstr>
      <vt:lpstr>2_Agrumi</vt:lpstr>
      <vt:lpstr>1_Struttura predefinita</vt:lpstr>
      <vt:lpstr>2_ttt</vt:lpstr>
      <vt:lpstr>CNR_IREA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Monterroso Tobar</dc:creator>
  <cp:lastModifiedBy>Marianna</cp:lastModifiedBy>
  <cp:revision>677</cp:revision>
  <dcterms:created xsi:type="dcterms:W3CDTF">2019-04-04T10:49:58Z</dcterms:created>
  <dcterms:modified xsi:type="dcterms:W3CDTF">2024-04-16T12:09:56Z</dcterms:modified>
</cp:coreProperties>
</file>