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0275213" cy="42803763"/>
  <p:notesSz cx="6858000" cy="9144000"/>
  <p:defaultTextStyle>
    <a:defPPr>
      <a:defRPr lang="ru-RU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>
        <p:scale>
          <a:sx n="30" d="100"/>
          <a:sy n="30" d="100"/>
        </p:scale>
        <p:origin x="558" y="-43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AD46C-22D4-4F7E-9269-A4BE118C9B10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24FC6-D46A-45B3-809C-D242C200E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43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24FC6-D46A-45B3-809C-D242C200EF4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525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66A1-9AA1-4551-B60B-AA95DFCF2B6D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B36E-DB49-4CBD-9ACF-E8E03655C2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49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66A1-9AA1-4551-B60B-AA95DFCF2B6D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B36E-DB49-4CBD-9ACF-E8E03655C2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339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66A1-9AA1-4551-B60B-AA95DFCF2B6D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B36E-DB49-4CBD-9ACF-E8E03655C2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748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66A1-9AA1-4551-B60B-AA95DFCF2B6D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B36E-DB49-4CBD-9ACF-E8E03655C2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71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66A1-9AA1-4551-B60B-AA95DFCF2B6D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B36E-DB49-4CBD-9ACF-E8E03655C2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072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66A1-9AA1-4551-B60B-AA95DFCF2B6D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B36E-DB49-4CBD-9ACF-E8E03655C2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490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66A1-9AA1-4551-B60B-AA95DFCF2B6D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B36E-DB49-4CBD-9ACF-E8E03655C2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41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66A1-9AA1-4551-B60B-AA95DFCF2B6D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B36E-DB49-4CBD-9ACF-E8E03655C2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987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66A1-9AA1-4551-B60B-AA95DFCF2B6D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B36E-DB49-4CBD-9ACF-E8E03655C2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091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66A1-9AA1-4551-B60B-AA95DFCF2B6D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B36E-DB49-4CBD-9ACF-E8E03655C2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6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66A1-9AA1-4551-B60B-AA95DFCF2B6D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8B36E-DB49-4CBD-9ACF-E8E03655C2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049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866A1-9AA1-4551-B60B-AA95DFCF2B6D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8B36E-DB49-4CBD-9ACF-E8E03655C2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596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mailto:vplatonov86@gmail.com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lm-community.eu/" TargetMode="External"/><Relationship Id="rId5" Type="http://schemas.openxmlformats.org/officeDocument/2006/relationships/image" Target="../media/image2.png"/><Relationship Id="rId10" Type="http://schemas.openxmlformats.org/officeDocument/2006/relationships/image" Target="../media/image5.png"/><Relationship Id="rId4" Type="http://schemas.openxmlformats.org/officeDocument/2006/relationships/image" Target="../media/image1.png"/><Relationship Id="rId9" Type="http://schemas.openxmlformats.org/officeDocument/2006/relationships/hyperlink" Target="https://kias.rfbr.ru/index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2657"/>
            <a:ext cx="3027521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u="sng" dirty="0">
                <a:latin typeface="Arial" panose="020B0604020202020204" pitchFamily="34" charset="0"/>
                <a:cs typeface="Arial" panose="020B0604020202020204" pitchFamily="34" charset="0"/>
              </a:rPr>
              <a:t>Creation of high-resolution regional climate archive for Russian </a:t>
            </a:r>
            <a:r>
              <a:rPr lang="en-US" sz="8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Arctic: strategy </a:t>
            </a:r>
            <a:r>
              <a:rPr lang="en-US" sz="8000" b="1" u="sng" dirty="0">
                <a:latin typeface="Arial" panose="020B0604020202020204" pitchFamily="34" charset="0"/>
                <a:cs typeface="Arial" panose="020B0604020202020204" pitchFamily="34" charset="0"/>
              </a:rPr>
              <a:t>and methodology</a:t>
            </a:r>
            <a:endParaRPr lang="ru-RU" sz="9600" b="1" u="sng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055660"/>
            <a:ext cx="302752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i="1" dirty="0"/>
              <a:t>Vladimir S. </a:t>
            </a:r>
            <a:r>
              <a:rPr lang="en-US" sz="4800" b="1" i="1" dirty="0" err="1"/>
              <a:t>Platonov</a:t>
            </a:r>
            <a:r>
              <a:rPr lang="en-US" sz="4800" b="1" i="1" dirty="0"/>
              <a:t>, </a:t>
            </a:r>
            <a:r>
              <a:rPr lang="en-US" sz="4800" b="1" i="1" dirty="0" smtClean="0"/>
              <a:t>Mikhail I. </a:t>
            </a:r>
            <a:r>
              <a:rPr lang="en-US" sz="4800" b="1" i="1" dirty="0" err="1" smtClean="0"/>
              <a:t>Varentsov</a:t>
            </a:r>
            <a:endParaRPr lang="en-US" sz="4800" b="1" i="1" dirty="0" smtClean="0"/>
          </a:p>
          <a:p>
            <a:pPr algn="ctr"/>
            <a:r>
              <a:rPr lang="en-US" sz="4800" b="1" dirty="0" err="1" smtClean="0"/>
              <a:t>Lomonosov</a:t>
            </a:r>
            <a:r>
              <a:rPr lang="en-US" sz="4800" b="1" dirty="0" smtClean="0"/>
              <a:t> </a:t>
            </a:r>
            <a:r>
              <a:rPr lang="en-US" sz="4800" b="1" dirty="0"/>
              <a:t>Moscow State University, Faculty of Geography, Department of Meteorology and Climatology</a:t>
            </a:r>
            <a:r>
              <a:rPr lang="ru-RU" sz="4800" b="1" i="1" dirty="0" smtClean="0"/>
              <a:t> </a:t>
            </a:r>
            <a:r>
              <a:rPr lang="en-US" sz="4800" b="1" i="1" dirty="0" smtClean="0">
                <a:hlinkClick r:id="rId3"/>
              </a:rPr>
              <a:t>vplatonov86@gmail.com</a:t>
            </a:r>
            <a:r>
              <a:rPr lang="en-US" sz="4800" b="1" i="1" dirty="0" smtClean="0"/>
              <a:t> </a:t>
            </a:r>
            <a:endParaRPr lang="ru-RU" sz="4800" i="1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21822" y="5262684"/>
            <a:ext cx="30046614" cy="419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" y="5241356"/>
            <a:ext cx="48134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7200" b="1" u="sng" dirty="0" smtClean="0"/>
              <a:t>Motivation</a:t>
            </a:r>
            <a:endParaRPr lang="ru-RU" sz="7200" dirty="0" smtClean="0"/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>
            <a:off x="204531" y="24730386"/>
            <a:ext cx="298312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Прямоугольник 64"/>
          <p:cNvSpPr/>
          <p:nvPr/>
        </p:nvSpPr>
        <p:spPr>
          <a:xfrm>
            <a:off x="29113" y="31608141"/>
            <a:ext cx="89379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n-US" sz="7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Perspectives and plans</a:t>
            </a:r>
            <a:endParaRPr lang="ru-RU" sz="6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19305494" y="36427821"/>
            <a:ext cx="10862942" cy="5162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US" sz="4000" b="1" u="sng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References</a:t>
            </a:r>
            <a:r>
              <a:rPr lang="ru-RU" sz="4000" b="1" u="sng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4000" b="1" u="sng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88900" lvl="0" indent="530225" algn="just">
              <a:buAutoNum type="arabicPeriod"/>
            </a:pPr>
            <a:r>
              <a:rPr lang="en-US" sz="4000" i="1" dirty="0" smtClean="0"/>
              <a:t>Bromwich</a:t>
            </a:r>
            <a:r>
              <a:rPr lang="en-US" sz="4000" i="1" dirty="0"/>
              <a:t>, </a:t>
            </a:r>
            <a:r>
              <a:rPr lang="en-US" sz="4000" i="1" dirty="0" smtClean="0"/>
              <a:t>D.H. et al. </a:t>
            </a:r>
            <a:r>
              <a:rPr lang="en-US" sz="4000" dirty="0"/>
              <a:t>Data assimilation challenges for high-resolution reanalysis in the Polar regions: The Arctic System Reanalysis // 10th Annual WRF Users' Workshop.</a:t>
            </a:r>
            <a:r>
              <a:rPr lang="en-US" sz="4000" i="1" dirty="0"/>
              <a:t> </a:t>
            </a:r>
            <a:r>
              <a:rPr lang="ru-RU" sz="4000" dirty="0"/>
              <a:t>2009. P. 1-4</a:t>
            </a:r>
            <a:r>
              <a:rPr lang="ru-RU" sz="4000" dirty="0" smtClean="0"/>
              <a:t>.</a:t>
            </a:r>
            <a:endParaRPr lang="en-US" sz="4000" dirty="0" smtClean="0"/>
          </a:p>
          <a:p>
            <a:pPr marL="88900" lvl="0" indent="530225" algn="just">
              <a:buAutoNum type="arabicPeriod"/>
            </a:pPr>
            <a:r>
              <a:rPr lang="en-US" sz="4000" i="1" dirty="0"/>
              <a:t>Bromwich D. H. et al.</a:t>
            </a:r>
            <a:r>
              <a:rPr lang="en-US" sz="4000" dirty="0"/>
              <a:t> The Arctic System Reanalysis Version 2 //Bulletin of the American Meteorological Society</a:t>
            </a:r>
            <a:r>
              <a:rPr lang="en-US" sz="4000" dirty="0" smtClean="0"/>
              <a:t>. 2017.</a:t>
            </a:r>
            <a:endParaRPr lang="en-US" sz="4000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6314589"/>
            <a:ext cx="3027521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5400" dirty="0">
                <a:solidFill>
                  <a:srgbClr val="000000"/>
                </a:solidFill>
              </a:rPr>
              <a:t>The </a:t>
            </a:r>
            <a:r>
              <a:rPr lang="en-US" sz="5400" b="1" dirty="0">
                <a:solidFill>
                  <a:srgbClr val="000000"/>
                </a:solidFill>
              </a:rPr>
              <a:t>Arctic</a:t>
            </a:r>
            <a:r>
              <a:rPr lang="en-US" sz="5400" dirty="0">
                <a:solidFill>
                  <a:srgbClr val="000000"/>
                </a:solidFill>
              </a:rPr>
              <a:t> is the region most sensitive to </a:t>
            </a:r>
            <a:r>
              <a:rPr lang="en-US" sz="5400" b="1" i="1" dirty="0">
                <a:solidFill>
                  <a:srgbClr val="000000"/>
                </a:solidFill>
              </a:rPr>
              <a:t>climate change</a:t>
            </a:r>
            <a:r>
              <a:rPr lang="en-US" sz="5400" dirty="0">
                <a:solidFill>
                  <a:srgbClr val="000000"/>
                </a:solidFill>
              </a:rPr>
              <a:t> on the globe, it concerns both </a:t>
            </a:r>
            <a:r>
              <a:rPr lang="en-US" sz="5400" b="1" dirty="0">
                <a:solidFill>
                  <a:srgbClr val="000000"/>
                </a:solidFill>
              </a:rPr>
              <a:t>physical feedbacks</a:t>
            </a:r>
            <a:r>
              <a:rPr lang="en-US" sz="5400" dirty="0">
                <a:solidFill>
                  <a:srgbClr val="000000"/>
                </a:solidFill>
              </a:rPr>
              <a:t> in the climate </a:t>
            </a:r>
            <a:r>
              <a:rPr lang="en-US" sz="5400" dirty="0" smtClean="0">
                <a:solidFill>
                  <a:srgbClr val="000000"/>
                </a:solidFill>
              </a:rPr>
              <a:t>and </a:t>
            </a:r>
            <a:r>
              <a:rPr lang="en-US" sz="5400" dirty="0">
                <a:solidFill>
                  <a:srgbClr val="000000"/>
                </a:solidFill>
              </a:rPr>
              <a:t>ecological systems. However, </a:t>
            </a:r>
            <a:r>
              <a:rPr lang="en-US" sz="5400" dirty="0" smtClean="0">
                <a:solidFill>
                  <a:srgbClr val="000000"/>
                </a:solidFill>
              </a:rPr>
              <a:t>there </a:t>
            </a:r>
            <a:r>
              <a:rPr lang="en-US" sz="5400" dirty="0">
                <a:solidFill>
                  <a:srgbClr val="000000"/>
                </a:solidFill>
              </a:rPr>
              <a:t>are various estimates of the </a:t>
            </a:r>
            <a:r>
              <a:rPr lang="en-US" sz="5400" b="1" dirty="0" smtClean="0">
                <a:solidFill>
                  <a:srgbClr val="000000"/>
                </a:solidFill>
              </a:rPr>
              <a:t>climatological trends</a:t>
            </a:r>
            <a:r>
              <a:rPr lang="en-US" sz="5400" dirty="0" smtClean="0">
                <a:solidFill>
                  <a:srgbClr val="000000"/>
                </a:solidFill>
              </a:rPr>
              <a:t> over </a:t>
            </a:r>
            <a:r>
              <a:rPr lang="en-US" sz="5400" dirty="0">
                <a:solidFill>
                  <a:srgbClr val="000000"/>
                </a:solidFill>
              </a:rPr>
              <a:t>the Russian and foreign Arctic regions. </a:t>
            </a:r>
            <a:r>
              <a:rPr lang="en-US" sz="5400" dirty="0" smtClean="0">
                <a:solidFill>
                  <a:srgbClr val="000000"/>
                </a:solidFill>
              </a:rPr>
              <a:t>Poor observational network and </a:t>
            </a:r>
            <a:r>
              <a:rPr lang="en-US" sz="5400" dirty="0">
                <a:solidFill>
                  <a:srgbClr val="000000"/>
                </a:solidFill>
              </a:rPr>
              <a:t>the increasing number of dangerous phenomena </a:t>
            </a:r>
            <a:r>
              <a:rPr lang="en-US" sz="5400" dirty="0" smtClean="0">
                <a:solidFill>
                  <a:srgbClr val="000000"/>
                </a:solidFill>
              </a:rPr>
              <a:t>in </a:t>
            </a:r>
            <a:r>
              <a:rPr lang="en-US" sz="5400" dirty="0">
                <a:solidFill>
                  <a:srgbClr val="000000"/>
                </a:solidFill>
              </a:rPr>
              <a:t>the region </a:t>
            </a:r>
            <a:r>
              <a:rPr lang="en-US" sz="5400" dirty="0" smtClean="0">
                <a:solidFill>
                  <a:srgbClr val="000000"/>
                </a:solidFill>
              </a:rPr>
              <a:t>requires </a:t>
            </a:r>
            <a:r>
              <a:rPr lang="en-US" sz="5400" b="1" i="1" dirty="0" smtClean="0">
                <a:solidFill>
                  <a:srgbClr val="000000"/>
                </a:solidFill>
              </a:rPr>
              <a:t>more detailed</a:t>
            </a:r>
            <a:r>
              <a:rPr lang="en-US" sz="5400" dirty="0" smtClean="0">
                <a:solidFill>
                  <a:srgbClr val="000000"/>
                </a:solidFill>
              </a:rPr>
              <a:t> </a:t>
            </a:r>
            <a:r>
              <a:rPr lang="en-US" sz="5400" dirty="0" err="1">
                <a:solidFill>
                  <a:srgbClr val="000000"/>
                </a:solidFill>
              </a:rPr>
              <a:t>hydrometeorological</a:t>
            </a:r>
            <a:r>
              <a:rPr lang="en-US" sz="5400" dirty="0">
                <a:solidFill>
                  <a:srgbClr val="000000"/>
                </a:solidFill>
              </a:rPr>
              <a:t> and climatic information with a horizontal resolution of at least several </a:t>
            </a:r>
            <a:r>
              <a:rPr lang="en-US" sz="5400" dirty="0" smtClean="0">
                <a:solidFill>
                  <a:srgbClr val="000000"/>
                </a:solidFill>
              </a:rPr>
              <a:t>kilometers. The most efficient tool to do this is </a:t>
            </a:r>
            <a:r>
              <a:rPr lang="en-US" sz="5400" b="1" dirty="0">
                <a:solidFill>
                  <a:srgbClr val="000000"/>
                </a:solidFill>
              </a:rPr>
              <a:t>regional climate modeling</a:t>
            </a:r>
            <a:r>
              <a:rPr lang="en-US" sz="5400" dirty="0" smtClean="0">
                <a:solidFill>
                  <a:srgbClr val="000000"/>
                </a:solidFill>
              </a:rPr>
              <a:t>. The nice example is the </a:t>
            </a:r>
            <a:r>
              <a:rPr lang="en-US" sz="5400" b="1" dirty="0" smtClean="0">
                <a:solidFill>
                  <a:srgbClr val="000000"/>
                </a:solidFill>
              </a:rPr>
              <a:t>ASR reanalysis</a:t>
            </a:r>
            <a:r>
              <a:rPr lang="en-US" sz="5400" dirty="0" smtClean="0">
                <a:solidFill>
                  <a:srgbClr val="000000"/>
                </a:solidFill>
              </a:rPr>
              <a:t> (v</a:t>
            </a:r>
            <a:r>
              <a:rPr lang="en-US" sz="5400" dirty="0">
                <a:solidFill>
                  <a:srgbClr val="000000"/>
                </a:solidFill>
              </a:rPr>
              <a:t>.</a:t>
            </a:r>
            <a:r>
              <a:rPr lang="en-US" sz="5400" dirty="0" smtClean="0">
                <a:solidFill>
                  <a:srgbClr val="000000"/>
                </a:solidFill>
              </a:rPr>
              <a:t>1 and v.2, resolution ~30 and ~15 km).</a:t>
            </a:r>
            <a:endParaRPr lang="ru-RU" sz="54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91" t="5672" r="27514" b="8353"/>
          <a:stretch/>
        </p:blipFill>
        <p:spPr>
          <a:xfrm>
            <a:off x="19231898" y="24747800"/>
            <a:ext cx="10736826" cy="11149781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1" y="32762139"/>
            <a:ext cx="19067801" cy="8465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54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Prospects for using this </a:t>
            </a:r>
            <a:r>
              <a:rPr lang="en-US" sz="54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high-resolution regional dataset</a:t>
            </a:r>
            <a:r>
              <a:rPr lang="en-US" sz="54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output:</a:t>
            </a:r>
          </a:p>
          <a:p>
            <a:pPr marL="685800" indent="-6858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5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54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nputs </a:t>
            </a:r>
            <a:r>
              <a:rPr lang="en-US" sz="5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to modelling</a:t>
            </a:r>
            <a:r>
              <a:rPr lang="en-US" sz="5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the ocean´s characteristics </a:t>
            </a:r>
            <a:r>
              <a:rPr lang="en-US" sz="54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5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wind waves and dynamics), coastal </a:t>
            </a:r>
            <a:r>
              <a:rPr lang="en-US" sz="54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ecosystems (</a:t>
            </a:r>
            <a:r>
              <a:rPr lang="en-US" sz="5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turbulent heat fluxes, greenhouse gases</a:t>
            </a:r>
            <a:r>
              <a:rPr lang="en-US" sz="54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 and other environment, LES models etc.; </a:t>
            </a:r>
          </a:p>
          <a:p>
            <a:pPr marL="685800" indent="-6858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5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54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nvestigation of </a:t>
            </a:r>
            <a:r>
              <a:rPr lang="en-US" sz="54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extreme situations</a:t>
            </a:r>
            <a:r>
              <a:rPr lang="en-US" sz="54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5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hazardous weather </a:t>
            </a:r>
            <a:r>
              <a:rPr lang="en-US" sz="54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events; </a:t>
            </a:r>
          </a:p>
          <a:p>
            <a:pPr marL="685800" indent="-6858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5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54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nalysis </a:t>
            </a:r>
            <a:r>
              <a:rPr lang="en-US" sz="5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lang="en-US" sz="5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trends </a:t>
            </a:r>
            <a:r>
              <a:rPr lang="en-US" sz="5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 the frequency </a:t>
            </a:r>
            <a:r>
              <a:rPr lang="en-US" sz="54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lang="en-US" sz="5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extreme events and </a:t>
            </a:r>
            <a:r>
              <a:rPr lang="en-US" sz="54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their </a:t>
            </a:r>
            <a:r>
              <a:rPr lang="en-US" sz="5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spatial </a:t>
            </a:r>
            <a:r>
              <a:rPr lang="en-US" sz="54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distribution;</a:t>
            </a:r>
          </a:p>
          <a:p>
            <a:pPr marL="685800" indent="-6858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54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Climatology </a:t>
            </a:r>
            <a:r>
              <a:rPr lang="en-US" sz="5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and tracking of </a:t>
            </a:r>
            <a:r>
              <a:rPr lang="en-US" sz="5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polar </a:t>
            </a:r>
            <a:r>
              <a:rPr lang="en-US" sz="54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mesocyclones</a:t>
            </a:r>
            <a:r>
              <a:rPr lang="en-US" sz="54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5400" u="sng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many others</a:t>
            </a:r>
            <a:r>
              <a:rPr lang="en-US" sz="54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5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20162" y="11644428"/>
            <a:ext cx="11703455" cy="2661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77" name="Прямоугольник 76"/>
          <p:cNvSpPr/>
          <p:nvPr/>
        </p:nvSpPr>
        <p:spPr>
          <a:xfrm>
            <a:off x="17698064" y="14457753"/>
            <a:ext cx="125476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u="sng" dirty="0" smtClean="0">
                <a:effectLst/>
                <a:ea typeface="Calibri" panose="020F0502020204030204" pitchFamily="34" charset="0"/>
                <a:cs typeface="David" panose="020E0502060401010101" pitchFamily="34" charset="-79"/>
              </a:rPr>
              <a:t>COSMO-CLM</a:t>
            </a:r>
            <a:r>
              <a:rPr lang="en-US" sz="4000" b="1" dirty="0" smtClean="0">
                <a:effectLst/>
                <a:ea typeface="Calibri" panose="020F0502020204030204" pitchFamily="34" charset="0"/>
                <a:cs typeface="David" panose="020E0502060401010101" pitchFamily="34" charset="-79"/>
              </a:rPr>
              <a:t> (ver. 5.0)</a:t>
            </a:r>
            <a:r>
              <a:rPr lang="en-US" sz="4000" dirty="0" smtClean="0">
                <a:effectLst/>
                <a:ea typeface="Calibri" panose="020F0502020204030204" pitchFamily="34" charset="0"/>
                <a:cs typeface="David" panose="020E0502060401010101" pitchFamily="34" charset="-79"/>
              </a:rPr>
              <a:t> is the </a:t>
            </a:r>
            <a:r>
              <a:rPr lang="en-US" sz="4000" u="sng" dirty="0" smtClean="0">
                <a:effectLst/>
                <a:ea typeface="Calibri" panose="020F0502020204030204" pitchFamily="34" charset="0"/>
                <a:cs typeface="David" panose="020E0502060401010101" pitchFamily="34" charset="-79"/>
              </a:rPr>
              <a:t>climate version</a:t>
            </a:r>
            <a:r>
              <a:rPr lang="en-US" sz="4000" dirty="0" smtClean="0">
                <a:effectLst/>
                <a:ea typeface="Calibri" panose="020F0502020204030204" pitchFamily="34" charset="0"/>
                <a:cs typeface="David" panose="020E0502060401010101" pitchFamily="34" charset="-79"/>
              </a:rPr>
              <a:t> of the well-known non-hydrostatic regional mesoscale atmospheric model </a:t>
            </a:r>
            <a:r>
              <a:rPr lang="en-US" sz="4000" b="1" dirty="0" smtClean="0">
                <a:effectLst/>
                <a:ea typeface="Calibri" panose="020F0502020204030204" pitchFamily="34" charset="0"/>
                <a:cs typeface="David" panose="020E0502060401010101" pitchFamily="34" charset="-79"/>
              </a:rPr>
              <a:t>COSMO</a:t>
            </a:r>
            <a:r>
              <a:rPr lang="en-US" sz="4000" dirty="0" smtClean="0">
                <a:effectLst/>
                <a:ea typeface="Calibri" panose="020F0502020204030204" pitchFamily="34" charset="0"/>
                <a:cs typeface="David" panose="020E0502060401010101" pitchFamily="34" charset="-79"/>
              </a:rPr>
              <a:t> developed by DWD and CLM-Community (</a:t>
            </a:r>
            <a:r>
              <a:rPr lang="en-US" sz="4000" u="sng" dirty="0" smtClean="0">
                <a:cs typeface="David" panose="020E0502060401010101" pitchFamily="34" charset="-79"/>
                <a:hlinkClick r:id="rId6"/>
              </a:rPr>
              <a:t>http</a:t>
            </a:r>
            <a:r>
              <a:rPr lang="en-US" sz="4000" u="sng" dirty="0">
                <a:cs typeface="David" panose="020E0502060401010101" pitchFamily="34" charset="-79"/>
                <a:hlinkClick r:id="rId6"/>
              </a:rPr>
              <a:t>://www.clm-community.eu</a:t>
            </a:r>
            <a:r>
              <a:rPr lang="en-US" sz="4000" u="sng" dirty="0" smtClean="0">
                <a:cs typeface="David" panose="020E0502060401010101" pitchFamily="34" charset="-79"/>
                <a:hlinkClick r:id="rId6"/>
              </a:rPr>
              <a:t>/</a:t>
            </a:r>
            <a:r>
              <a:rPr lang="en-US" sz="4000" u="sng" dirty="0" smtClean="0">
                <a:cs typeface="David" panose="020E0502060401010101" pitchFamily="34" charset="-79"/>
              </a:rPr>
              <a:t>)</a:t>
            </a:r>
            <a:endParaRPr lang="ru-RU" sz="4000" dirty="0">
              <a:cs typeface="David" panose="020E0502060401010101" pitchFamily="34" charset="-79"/>
            </a:endParaRPr>
          </a:p>
        </p:txBody>
      </p:sp>
      <p:pic>
        <p:nvPicPr>
          <p:cNvPr id="80" name="Picture 6" descr="Картинки по запросу moscow state university logo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52" t="14872" r="17846" b="15385"/>
          <a:stretch/>
        </p:blipFill>
        <p:spPr bwMode="auto">
          <a:xfrm>
            <a:off x="204531" y="1285332"/>
            <a:ext cx="2473966" cy="269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17668567" y="17061794"/>
            <a:ext cx="12547652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5400" b="1" u="sng" dirty="0" smtClean="0"/>
              <a:t>Tests experiments</a:t>
            </a:r>
            <a:endParaRPr lang="ru-RU" sz="5400" b="1" u="sng" dirty="0" smtClean="0"/>
          </a:p>
          <a:p>
            <a:pPr algn="just"/>
            <a:r>
              <a:rPr lang="en-US" sz="5400" dirty="0" smtClean="0"/>
              <a:t>Many </a:t>
            </a:r>
            <a:r>
              <a:rPr lang="en-US" sz="5400" b="1" dirty="0" smtClean="0"/>
              <a:t>tests</a:t>
            </a:r>
            <a:r>
              <a:rPr lang="en-US" sz="5400" dirty="0" smtClean="0"/>
              <a:t> would be realized to get the optimal model configuration:</a:t>
            </a:r>
          </a:p>
          <a:p>
            <a:pPr marL="685800" indent="-685800" algn="just">
              <a:buFont typeface="Courier New" panose="02070309020205020404" pitchFamily="49" charset="0"/>
              <a:buChar char="o"/>
            </a:pPr>
            <a:r>
              <a:rPr lang="en-US" sz="5400" b="1" dirty="0" smtClean="0"/>
              <a:t>Different forcing</a:t>
            </a:r>
            <a:r>
              <a:rPr lang="en-US" sz="5400" dirty="0" smtClean="0"/>
              <a:t> (ERA-Interim, ERA5, MERRA2, NCEP) and external parameters;</a:t>
            </a:r>
          </a:p>
          <a:p>
            <a:pPr marL="685800" indent="-685800" algn="just">
              <a:buFont typeface="Courier New" panose="02070309020205020404" pitchFamily="49" charset="0"/>
              <a:buChar char="o"/>
            </a:pPr>
            <a:r>
              <a:rPr lang="en-US" sz="5400" b="1" dirty="0" smtClean="0"/>
              <a:t>Optimizing </a:t>
            </a:r>
            <a:r>
              <a:rPr lang="en-US" sz="5400" dirty="0" smtClean="0"/>
              <a:t>model domains;</a:t>
            </a:r>
          </a:p>
          <a:p>
            <a:pPr marL="685800" indent="-685800" algn="just">
              <a:buFont typeface="Courier New" panose="02070309020205020404" pitchFamily="49" charset="0"/>
              <a:buChar char="o"/>
            </a:pPr>
            <a:r>
              <a:rPr lang="en-US" sz="5400" b="1" dirty="0" smtClean="0"/>
              <a:t>Spectral nudging </a:t>
            </a:r>
            <a:r>
              <a:rPr lang="en-US" sz="5400" dirty="0" smtClean="0"/>
              <a:t>parameters;</a:t>
            </a:r>
          </a:p>
          <a:p>
            <a:pPr marL="685800" indent="-685800" algn="just">
              <a:buFont typeface="Courier New" panose="02070309020205020404" pitchFamily="49" charset="0"/>
              <a:buChar char="o"/>
            </a:pPr>
            <a:r>
              <a:rPr lang="en-US" sz="5400" b="1" dirty="0" smtClean="0"/>
              <a:t>Boundary layer</a:t>
            </a:r>
            <a:r>
              <a:rPr lang="en-US" sz="5400" dirty="0" smtClean="0"/>
              <a:t> and turbulence parameterizations</a:t>
            </a:r>
            <a:r>
              <a:rPr lang="en-US" sz="5400" dirty="0"/>
              <a:t>.</a:t>
            </a:r>
            <a:endParaRPr lang="en-US" sz="5400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4719" y="11502883"/>
            <a:ext cx="857247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7200" b="1" u="sng" dirty="0" smtClean="0"/>
              <a:t>Methods and strategy</a:t>
            </a:r>
            <a:endParaRPr lang="ru-RU" sz="7200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21822" y="11398708"/>
            <a:ext cx="30046614" cy="419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0" y="12839741"/>
            <a:ext cx="17108130" cy="11726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5400" dirty="0" smtClean="0">
                <a:solidFill>
                  <a:srgbClr val="000000"/>
                </a:solidFill>
              </a:rPr>
              <a:t>The </a:t>
            </a:r>
            <a:r>
              <a:rPr lang="en-US" sz="5400" b="1" u="sng" dirty="0" smtClean="0">
                <a:solidFill>
                  <a:srgbClr val="000000"/>
                </a:solidFill>
              </a:rPr>
              <a:t>task</a:t>
            </a:r>
            <a:r>
              <a:rPr lang="en-US" sz="5400" dirty="0" smtClean="0">
                <a:solidFill>
                  <a:srgbClr val="000000"/>
                </a:solidFill>
              </a:rPr>
              <a:t> of our study is to create a new </a:t>
            </a:r>
            <a:r>
              <a:rPr lang="en-US" sz="5400" b="1" dirty="0" smtClean="0">
                <a:solidFill>
                  <a:srgbClr val="000000"/>
                </a:solidFill>
              </a:rPr>
              <a:t>high-resolution dataset</a:t>
            </a:r>
            <a:r>
              <a:rPr lang="en-US" sz="5400" dirty="0" smtClean="0">
                <a:solidFill>
                  <a:srgbClr val="000000"/>
                </a:solidFill>
              </a:rPr>
              <a:t> over the western Arctic to provide the relevant information about Arctic climate, environment and its changes. The </a:t>
            </a:r>
            <a:r>
              <a:rPr lang="en-US" sz="5400" b="1" dirty="0" smtClean="0">
                <a:solidFill>
                  <a:srgbClr val="000000"/>
                </a:solidFill>
              </a:rPr>
              <a:t>COSMO-CLM model</a:t>
            </a:r>
            <a:r>
              <a:rPr lang="en-US" sz="5400" dirty="0" smtClean="0">
                <a:solidFill>
                  <a:srgbClr val="000000"/>
                </a:solidFill>
              </a:rPr>
              <a:t> will be used.</a:t>
            </a:r>
          </a:p>
          <a:p>
            <a:pPr algn="just"/>
            <a:r>
              <a:rPr lang="en-US" sz="5400" b="1" u="sng" dirty="0" smtClean="0">
                <a:solidFill>
                  <a:srgbClr val="000000"/>
                </a:solidFill>
              </a:rPr>
              <a:t>Main characteristics of the supposed dataset: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US" sz="5400" b="1" dirty="0" smtClean="0"/>
              <a:t>1980 – 2016</a:t>
            </a:r>
            <a:r>
              <a:rPr lang="en-US" sz="5400" dirty="0" smtClean="0"/>
              <a:t> time period;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US" sz="5400" dirty="0"/>
              <a:t>MSU Supercomputer Complex </a:t>
            </a:r>
            <a:r>
              <a:rPr lang="en-US" sz="5400" b="1" dirty="0"/>
              <a:t>“</a:t>
            </a:r>
            <a:r>
              <a:rPr lang="en-US" sz="5400" b="1" dirty="0" err="1"/>
              <a:t>Lomonosov</a:t>
            </a:r>
            <a:r>
              <a:rPr lang="en-US" sz="5400" b="1" dirty="0"/>
              <a:t>”</a:t>
            </a:r>
            <a:r>
              <a:rPr lang="en-US" sz="5400" dirty="0"/>
              <a:t>;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US" sz="5400" b="1" dirty="0"/>
              <a:t>50 – 60</a:t>
            </a:r>
            <a:r>
              <a:rPr lang="en-US" sz="5400" dirty="0"/>
              <a:t> model levels;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US" sz="5400" dirty="0" smtClean="0"/>
              <a:t>2 steps of </a:t>
            </a:r>
            <a:r>
              <a:rPr lang="en-US" sz="5400" b="1" dirty="0" smtClean="0"/>
              <a:t>dynamical downscaling </a:t>
            </a:r>
            <a:r>
              <a:rPr lang="en-US" sz="5400" dirty="0" smtClean="0"/>
              <a:t>(</a:t>
            </a:r>
            <a:r>
              <a:rPr lang="en-US" sz="5400" b="1" dirty="0" smtClean="0"/>
              <a:t>13</a:t>
            </a:r>
            <a:r>
              <a:rPr lang="en-US" sz="5400" dirty="0" smtClean="0"/>
              <a:t> and </a:t>
            </a:r>
            <a:r>
              <a:rPr lang="en-US" sz="5400" b="1" dirty="0" smtClean="0"/>
              <a:t>3 km </a:t>
            </a:r>
            <a:r>
              <a:rPr lang="en-US" sz="5400" dirty="0" smtClean="0"/>
              <a:t>horizontal resolution), </a:t>
            </a:r>
            <a:r>
              <a:rPr lang="en-US" sz="5400" b="1" dirty="0" smtClean="0"/>
              <a:t>1 hour</a:t>
            </a:r>
            <a:r>
              <a:rPr lang="en-US" sz="5400" dirty="0" smtClean="0"/>
              <a:t> temporal resolution;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US" sz="5400" dirty="0"/>
              <a:t>High-resolution</a:t>
            </a:r>
            <a:r>
              <a:rPr lang="ru-RU" sz="5400" dirty="0"/>
              <a:t> (</a:t>
            </a:r>
            <a:r>
              <a:rPr lang="en-US" sz="5400" dirty="0"/>
              <a:t>3 km</a:t>
            </a:r>
            <a:r>
              <a:rPr lang="ru-RU" sz="5400" dirty="0"/>
              <a:t>)</a:t>
            </a:r>
            <a:r>
              <a:rPr lang="en-US" sz="5400" dirty="0"/>
              <a:t> domains over the </a:t>
            </a:r>
            <a:r>
              <a:rPr lang="en-US" sz="5400" b="1" dirty="0"/>
              <a:t>Barents</a:t>
            </a:r>
            <a:r>
              <a:rPr lang="en-US" sz="5400" dirty="0"/>
              <a:t>, </a:t>
            </a:r>
            <a:r>
              <a:rPr lang="en-US" sz="5400" b="1" dirty="0"/>
              <a:t>Kara </a:t>
            </a:r>
            <a:r>
              <a:rPr lang="en-US" sz="5400" dirty="0"/>
              <a:t>and </a:t>
            </a:r>
            <a:r>
              <a:rPr lang="en-US" sz="5400" b="1" dirty="0"/>
              <a:t>Laptev</a:t>
            </a:r>
            <a:r>
              <a:rPr lang="en-US" sz="5400" dirty="0"/>
              <a:t> </a:t>
            </a:r>
            <a:r>
              <a:rPr lang="en-US" sz="5400" dirty="0" smtClean="0"/>
              <a:t>Seas;</a:t>
            </a:r>
            <a:endParaRPr lang="ru-RU" sz="5400" dirty="0"/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US" sz="5400" dirty="0" smtClean="0"/>
              <a:t>Many </a:t>
            </a:r>
            <a:r>
              <a:rPr lang="en-US" sz="5400" b="1" dirty="0" smtClean="0"/>
              <a:t>dozens</a:t>
            </a:r>
            <a:r>
              <a:rPr lang="en-US" sz="5400" dirty="0" smtClean="0"/>
              <a:t> of surface and model levels meteorological variables</a:t>
            </a:r>
            <a:r>
              <a:rPr lang="en-US" sz="5400" dirty="0"/>
              <a:t>.</a:t>
            </a:r>
            <a:endParaRPr lang="en-US" sz="5400" dirty="0" smtClean="0"/>
          </a:p>
        </p:txBody>
      </p:sp>
      <p:pic>
        <p:nvPicPr>
          <p:cNvPr id="22" name="Picture 4" descr="http://www.ferra.ru/images/286/286094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0925" y="15418344"/>
            <a:ext cx="4306529" cy="248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Прямоугольник 22"/>
          <p:cNvSpPr/>
          <p:nvPr/>
        </p:nvSpPr>
        <p:spPr>
          <a:xfrm>
            <a:off x="19991352" y="35742056"/>
            <a:ext cx="9217917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US" sz="44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Preliminary version of model domains</a:t>
            </a:r>
            <a:endParaRPr lang="ru-RU" sz="44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61456" y="30286295"/>
            <a:ext cx="19383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13 km</a:t>
            </a:r>
            <a:endParaRPr lang="ru-RU" sz="5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2540041" y="31582511"/>
            <a:ext cx="15872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3 km</a:t>
            </a:r>
            <a:endParaRPr lang="ru-RU" sz="5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4012049" y="31497451"/>
            <a:ext cx="15872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3 km</a:t>
            </a:r>
            <a:endParaRPr lang="ru-RU" sz="5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5403092" y="30775780"/>
            <a:ext cx="15872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3 km</a:t>
            </a:r>
            <a:endParaRPr lang="ru-RU" sz="54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9496" y="24921824"/>
            <a:ext cx="192318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7200" b="1" u="sng" dirty="0" smtClean="0"/>
              <a:t>Data for verification</a:t>
            </a:r>
          </a:p>
          <a:p>
            <a:pPr algn="just"/>
            <a:r>
              <a:rPr lang="en-US" sz="5400" b="1" dirty="0" smtClean="0"/>
              <a:t>Verification</a:t>
            </a:r>
            <a:r>
              <a:rPr lang="en-US" sz="5400" dirty="0" smtClean="0"/>
              <a:t> of test experiments would be done to select an optimal configuration. </a:t>
            </a:r>
            <a:r>
              <a:rPr lang="en-US" sz="5400" b="1" dirty="0" smtClean="0"/>
              <a:t>Verification</a:t>
            </a:r>
            <a:r>
              <a:rPr lang="en-US" sz="5400" dirty="0" smtClean="0"/>
              <a:t> will be based on the following data:</a:t>
            </a:r>
          </a:p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en-US" sz="5400" b="1" dirty="0" smtClean="0"/>
              <a:t>Arctic stations</a:t>
            </a:r>
            <a:r>
              <a:rPr lang="en-US" sz="5400" dirty="0" smtClean="0"/>
              <a:t> meteorological data</a:t>
            </a:r>
          </a:p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en-US" sz="5400" b="1" dirty="0" smtClean="0"/>
              <a:t>Satellite data</a:t>
            </a:r>
            <a:r>
              <a:rPr lang="en-US" sz="5400" dirty="0" smtClean="0"/>
              <a:t> – MODIS, </a:t>
            </a:r>
            <a:r>
              <a:rPr lang="en-US" sz="5400" dirty="0" err="1" smtClean="0"/>
              <a:t>QuikSCAT</a:t>
            </a:r>
            <a:r>
              <a:rPr lang="en-US" sz="5400" dirty="0" smtClean="0"/>
              <a:t>, AVHRR, AMSR, etc.</a:t>
            </a:r>
          </a:p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en-US" sz="5400" b="1" dirty="0" smtClean="0"/>
              <a:t>Expeditionary data – NABOS</a:t>
            </a:r>
          </a:p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en-US" sz="5400" b="1" dirty="0" smtClean="0"/>
              <a:t>Reanalysis data </a:t>
            </a:r>
            <a:r>
              <a:rPr lang="en-US" sz="5400" dirty="0" smtClean="0"/>
              <a:t>– ERA, NCEP, ASR; Polar CORDEX</a:t>
            </a:r>
            <a:endParaRPr lang="ru-RU" sz="5400" dirty="0" smtClean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V="1">
            <a:off x="229512" y="31544539"/>
            <a:ext cx="18618927" cy="157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357435" y="41431410"/>
            <a:ext cx="18618927" cy="157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-1" y="41528744"/>
            <a:ext cx="30275214" cy="1146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US" sz="6400" dirty="0"/>
              <a:t>The reported study was funded by </a:t>
            </a:r>
            <a:r>
              <a:rPr lang="en-US" sz="6400" b="1" dirty="0"/>
              <a:t>RFBR</a:t>
            </a:r>
            <a:r>
              <a:rPr lang="en-US" sz="6400" dirty="0"/>
              <a:t> according to the research project № </a:t>
            </a:r>
            <a:r>
              <a:rPr lang="ru-RU" sz="6400" dirty="0">
                <a:hlinkClick r:id="rId9"/>
              </a:rPr>
              <a:t>18-35-00604</a:t>
            </a:r>
            <a:endParaRPr lang="en-US" sz="6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19156291" y="31769760"/>
            <a:ext cx="0" cy="94374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Рисунок 31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25" t="21085" r="13358" b="14255"/>
          <a:stretch/>
        </p:blipFill>
        <p:spPr>
          <a:xfrm>
            <a:off x="26607082" y="1376307"/>
            <a:ext cx="3609137" cy="260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2741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2526</TotalTime>
  <Words>546</Words>
  <Application>Microsoft Office PowerPoint</Application>
  <PresentationFormat>Произвольный</PresentationFormat>
  <Paragraphs>43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David</vt:lpstr>
      <vt:lpstr>Times New Roman</vt:lpstr>
      <vt:lpstr>Wingdings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Lenovo</cp:lastModifiedBy>
  <cp:revision>156</cp:revision>
  <dcterms:created xsi:type="dcterms:W3CDTF">2018-05-08T09:14:33Z</dcterms:created>
  <dcterms:modified xsi:type="dcterms:W3CDTF">2018-08-28T19:05:05Z</dcterms:modified>
</cp:coreProperties>
</file>