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1" r:id="rId2"/>
    <p:sldId id="262" r:id="rId3"/>
    <p:sldId id="268" r:id="rId4"/>
    <p:sldId id="265" r:id="rId5"/>
    <p:sldId id="256" r:id="rId6"/>
    <p:sldId id="257" r:id="rId7"/>
    <p:sldId id="259" r:id="rId8"/>
    <p:sldId id="272" r:id="rId9"/>
    <p:sldId id="276" r:id="rId10"/>
    <p:sldId id="277" r:id="rId11"/>
    <p:sldId id="271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14" autoAdjust="0"/>
    <p:restoredTop sz="94660"/>
  </p:normalViewPr>
  <p:slideViewPr>
    <p:cSldViewPr snapToGrid="0">
      <p:cViewPr varScale="1">
        <p:scale>
          <a:sx n="87" d="100"/>
          <a:sy n="87" d="100"/>
        </p:scale>
        <p:origin x="331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10C3A-C0EC-428D-A002-653B31B85B64}" type="datetimeFigureOut">
              <a:rPr lang="en-US" smtClean="0"/>
              <a:t>9/3/2018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2F2F7-FE12-4C49-92DE-B3E0AA00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74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73AA-D8AE-4172-B1F5-3ED017EB8755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F675-82E1-4A47-A946-FAF56D23E1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929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73AA-D8AE-4172-B1F5-3ED017EB8755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F675-82E1-4A47-A946-FAF56D23E1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92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73AA-D8AE-4172-B1F5-3ED017EB8755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F675-82E1-4A47-A946-FAF56D23E1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63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73AA-D8AE-4172-B1F5-3ED017EB8755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F675-82E1-4A47-A946-FAF56D23E1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16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73AA-D8AE-4172-B1F5-3ED017EB8755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F675-82E1-4A47-A946-FAF56D23E1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180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73AA-D8AE-4172-B1F5-3ED017EB8755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F675-82E1-4A47-A946-FAF56D23E1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73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73AA-D8AE-4172-B1F5-3ED017EB8755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F675-82E1-4A47-A946-FAF56D23E1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52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73AA-D8AE-4172-B1F5-3ED017EB8755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F675-82E1-4A47-A946-FAF56D23E1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148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73AA-D8AE-4172-B1F5-3ED017EB8755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F675-82E1-4A47-A946-FAF56D23E1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86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73AA-D8AE-4172-B1F5-3ED017EB8755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F675-82E1-4A47-A946-FAF56D23E1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30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73AA-D8AE-4172-B1F5-3ED017EB8755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6F675-82E1-4A47-A946-FAF56D23E1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991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D73AA-D8AE-4172-B1F5-3ED017EB8755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6F675-82E1-4A47-A946-FAF56D23E1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3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4.png"/><Relationship Id="rId12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openxmlformats.org/officeDocument/2006/relationships/image" Target="../media/image36.png"/><Relationship Id="rId5" Type="http://schemas.openxmlformats.org/officeDocument/2006/relationships/image" Target="../media/image2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g"/><Relationship Id="rId7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gif"/><Relationship Id="rId7" Type="http://schemas.openxmlformats.org/officeDocument/2006/relationships/image" Target="../media/image3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jp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wmf"/><Relationship Id="rId7" Type="http://schemas.openxmlformats.org/officeDocument/2006/relationships/image" Target="../media/image26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29.emf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70DC023-F1CE-4119-BD76-BF6CBFC3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6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Entire Atmosphere Global model (EAGLE):</a:t>
            </a:r>
            <a:br>
              <a:rPr lang="en-GB" sz="3600" b="1" dirty="0">
                <a:solidFill>
                  <a:schemeClr val="bg1"/>
                </a:solidFill>
              </a:rPr>
            </a:br>
            <a:r>
              <a:rPr lang="en-GB" sz="3600" b="1" dirty="0">
                <a:solidFill>
                  <a:schemeClr val="bg1"/>
                </a:solidFill>
              </a:rPr>
              <a:t>development, first version and preliminary results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D1FE116-B2CD-4D42-8C83-2B29A375DFF2}"/>
              </a:ext>
            </a:extLst>
          </p:cNvPr>
          <p:cNvSpPr txBox="1">
            <a:spLocks/>
          </p:cNvSpPr>
          <p:nvPr/>
        </p:nvSpPr>
        <p:spPr>
          <a:xfrm>
            <a:off x="838200" y="5211197"/>
            <a:ext cx="10515600" cy="1602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u="sng" dirty="0">
                <a:solidFill>
                  <a:schemeClr val="bg1"/>
                </a:solidFill>
              </a:rPr>
              <a:t>Timofei V. Sukhodolov</a:t>
            </a:r>
            <a:r>
              <a:rPr lang="en-GB" sz="1200" b="1" baseline="30000" dirty="0">
                <a:solidFill>
                  <a:schemeClr val="bg1"/>
                </a:solidFill>
              </a:rPr>
              <a:t>1,2,3</a:t>
            </a:r>
            <a:r>
              <a:rPr lang="en-GB" sz="1200" b="1" dirty="0">
                <a:solidFill>
                  <a:schemeClr val="bg1"/>
                </a:solidFill>
              </a:rPr>
              <a:t>, </a:t>
            </a:r>
            <a:r>
              <a:rPr lang="en-GB" sz="1200" b="1" dirty="0" err="1">
                <a:solidFill>
                  <a:schemeClr val="bg1"/>
                </a:solidFill>
              </a:rPr>
              <a:t>Fedor</a:t>
            </a:r>
            <a:r>
              <a:rPr lang="en-GB" sz="1200" b="1" dirty="0">
                <a:solidFill>
                  <a:schemeClr val="bg1"/>
                </a:solidFill>
              </a:rPr>
              <a:t> S. Bessarab</a:t>
            </a:r>
            <a:r>
              <a:rPr lang="en-GB" sz="1200" b="1" baseline="30000" dirty="0">
                <a:solidFill>
                  <a:schemeClr val="bg1"/>
                </a:solidFill>
              </a:rPr>
              <a:t>1</a:t>
            </a:r>
            <a:r>
              <a:rPr lang="en-GB" sz="1200" b="1" dirty="0">
                <a:solidFill>
                  <a:schemeClr val="bg1"/>
                </a:solidFill>
              </a:rPr>
              <a:t>, Nicolay V. Chirik</a:t>
            </a:r>
            <a:r>
              <a:rPr lang="en-GB" sz="1200" b="1" baseline="30000" dirty="0">
                <a:solidFill>
                  <a:schemeClr val="bg1"/>
                </a:solidFill>
              </a:rPr>
              <a:t>1</a:t>
            </a:r>
            <a:r>
              <a:rPr lang="en-GB" sz="1200" b="1" dirty="0">
                <a:solidFill>
                  <a:schemeClr val="bg1"/>
                </a:solidFill>
              </a:rPr>
              <a:t>, Bernd Funke</a:t>
            </a:r>
            <a:r>
              <a:rPr lang="en-GB" sz="1200" b="1" baseline="30000" dirty="0">
                <a:solidFill>
                  <a:schemeClr val="bg1"/>
                </a:solidFill>
              </a:rPr>
              <a:t>4</a:t>
            </a:r>
            <a:r>
              <a:rPr lang="en-GB" sz="1200" b="1" dirty="0">
                <a:solidFill>
                  <a:schemeClr val="bg1"/>
                </a:solidFill>
              </a:rPr>
              <a:t>, Maxim V. Klimenko</a:t>
            </a:r>
            <a:r>
              <a:rPr lang="en-GB" sz="1200" b="1" baseline="30000" dirty="0">
                <a:solidFill>
                  <a:schemeClr val="bg1"/>
                </a:solidFill>
              </a:rPr>
              <a:t>1</a:t>
            </a:r>
            <a:r>
              <a:rPr lang="en-GB" sz="1200" b="1" dirty="0">
                <a:solidFill>
                  <a:schemeClr val="bg1"/>
                </a:solidFill>
              </a:rPr>
              <a:t>, Vladimir V. Klimenko</a:t>
            </a:r>
            <a:r>
              <a:rPr lang="en-GB" sz="1200" b="1" baseline="30000" dirty="0">
                <a:solidFill>
                  <a:schemeClr val="bg1"/>
                </a:solidFill>
              </a:rPr>
              <a:t>1</a:t>
            </a:r>
            <a:r>
              <a:rPr lang="en-GB" sz="1200" b="1" dirty="0">
                <a:solidFill>
                  <a:schemeClr val="bg1"/>
                </a:solidFill>
              </a:rPr>
              <a:t>, </a:t>
            </a:r>
            <a:r>
              <a:rPr lang="en-GB" sz="1200" b="1" dirty="0" err="1">
                <a:solidFill>
                  <a:schemeClr val="bg1"/>
                </a:solidFill>
              </a:rPr>
              <a:t>Yuriy</a:t>
            </a:r>
            <a:r>
              <a:rPr lang="en-GB" sz="1200" b="1" dirty="0">
                <a:solidFill>
                  <a:schemeClr val="bg1"/>
                </a:solidFill>
              </a:rPr>
              <a:t> N. Korenkov</a:t>
            </a:r>
            <a:r>
              <a:rPr lang="en-GB" sz="1200" b="1" baseline="30000" dirty="0">
                <a:solidFill>
                  <a:schemeClr val="bg1"/>
                </a:solidFill>
              </a:rPr>
              <a:t>1</a:t>
            </a:r>
            <a:r>
              <a:rPr lang="en-GB" sz="1200" b="1" dirty="0">
                <a:solidFill>
                  <a:schemeClr val="bg1"/>
                </a:solidFill>
              </a:rPr>
              <a:t>, Dmitry V. Kulyamin</a:t>
            </a:r>
            <a:r>
              <a:rPr lang="en-GB" sz="1200" b="1" baseline="30000" dirty="0">
                <a:solidFill>
                  <a:schemeClr val="bg1"/>
                </a:solidFill>
              </a:rPr>
              <a:t>1,5</a:t>
            </a:r>
            <a:r>
              <a:rPr lang="en-GB" sz="1200" b="1" dirty="0">
                <a:solidFill>
                  <a:schemeClr val="bg1"/>
                </a:solidFill>
              </a:rPr>
              <a:t>, Katharina Meraner</a:t>
            </a:r>
            <a:r>
              <a:rPr lang="en-GB" sz="1200" b="1" baseline="30000" dirty="0">
                <a:solidFill>
                  <a:schemeClr val="bg1"/>
                </a:solidFill>
              </a:rPr>
              <a:t>6</a:t>
            </a:r>
            <a:r>
              <a:rPr lang="en-GB" sz="1200" b="1" dirty="0">
                <a:solidFill>
                  <a:schemeClr val="bg1"/>
                </a:solidFill>
              </a:rPr>
              <a:t>, </a:t>
            </a:r>
            <a:r>
              <a:rPr lang="en-GB" sz="1200" b="1" dirty="0" err="1">
                <a:solidFill>
                  <a:schemeClr val="bg1"/>
                </a:solidFill>
              </a:rPr>
              <a:t>Hauke</a:t>
            </a:r>
            <a:r>
              <a:rPr lang="en-GB" sz="1200" b="1" dirty="0">
                <a:solidFill>
                  <a:schemeClr val="bg1"/>
                </a:solidFill>
              </a:rPr>
              <a:t> Schmidt</a:t>
            </a:r>
            <a:r>
              <a:rPr lang="en-GB" sz="1200" b="1" baseline="30000" dirty="0">
                <a:solidFill>
                  <a:schemeClr val="bg1"/>
                </a:solidFill>
              </a:rPr>
              <a:t>6</a:t>
            </a:r>
            <a:r>
              <a:rPr lang="en-GB" sz="1200" b="1" dirty="0">
                <a:solidFill>
                  <a:schemeClr val="bg1"/>
                </a:solidFill>
              </a:rPr>
              <a:t>, Pavel A. Vasiliev</a:t>
            </a:r>
            <a:r>
              <a:rPr lang="en-GB" sz="1200" b="1" baseline="30000" dirty="0">
                <a:solidFill>
                  <a:schemeClr val="bg1"/>
                </a:solidFill>
              </a:rPr>
              <a:t>1</a:t>
            </a:r>
            <a:r>
              <a:rPr lang="en-GB" sz="1200" b="1" dirty="0">
                <a:solidFill>
                  <a:schemeClr val="bg1"/>
                </a:solidFill>
              </a:rPr>
              <a:t>, Irina E. Zakharenkova</a:t>
            </a:r>
            <a:r>
              <a:rPr lang="en-GB" sz="1200" b="1" baseline="30000" dirty="0">
                <a:solidFill>
                  <a:schemeClr val="bg1"/>
                </a:solidFill>
              </a:rPr>
              <a:t>1</a:t>
            </a:r>
            <a:r>
              <a:rPr lang="en-GB" sz="1200" b="1" dirty="0">
                <a:solidFill>
                  <a:schemeClr val="bg1"/>
                </a:solidFill>
              </a:rPr>
              <a:t>, and Eugene V. Rozanov</a:t>
            </a:r>
            <a:r>
              <a:rPr lang="en-GB" sz="1200" b="1" baseline="30000" dirty="0">
                <a:solidFill>
                  <a:schemeClr val="bg1"/>
                </a:solidFill>
              </a:rPr>
              <a:t>1,2,3</a:t>
            </a:r>
            <a:endParaRPr lang="en-GB" sz="1200" b="1" dirty="0">
              <a:solidFill>
                <a:schemeClr val="bg1"/>
              </a:solidFill>
            </a:endParaRPr>
          </a:p>
          <a:p>
            <a:pPr algn="ctr"/>
            <a:endParaRPr lang="en-GB" sz="1200" b="1" baseline="30000" dirty="0">
              <a:solidFill>
                <a:schemeClr val="bg1"/>
              </a:solidFill>
            </a:endParaRPr>
          </a:p>
          <a:p>
            <a:pPr algn="ctr"/>
            <a:endParaRPr lang="en-GB" sz="1200" b="1" baseline="30000" dirty="0">
              <a:solidFill>
                <a:schemeClr val="bg1"/>
              </a:solidFill>
            </a:endParaRPr>
          </a:p>
          <a:p>
            <a:pPr algn="ctr"/>
            <a:r>
              <a:rPr lang="en-GB" sz="1200" b="1" baseline="30000" dirty="0">
                <a:solidFill>
                  <a:schemeClr val="bg1"/>
                </a:solidFill>
              </a:rPr>
              <a:t>1</a:t>
            </a:r>
            <a:r>
              <a:rPr lang="en-GB" sz="1200" b="1" dirty="0">
                <a:solidFill>
                  <a:schemeClr val="bg1"/>
                </a:solidFill>
              </a:rPr>
              <a:t>West Department of </a:t>
            </a:r>
            <a:r>
              <a:rPr lang="en-GB" sz="1200" b="1" dirty="0" err="1">
                <a:solidFill>
                  <a:schemeClr val="bg1"/>
                </a:solidFill>
              </a:rPr>
              <a:t>Pushkov</a:t>
            </a:r>
            <a:r>
              <a:rPr lang="en-GB" sz="1200" b="1" dirty="0">
                <a:solidFill>
                  <a:schemeClr val="bg1"/>
                </a:solidFill>
              </a:rPr>
              <a:t> Institute of Terrestrial Magnetism, Ionosphere and Radio Wave Propagation RAS, Kaliningrad, Russia</a:t>
            </a:r>
          </a:p>
          <a:p>
            <a:pPr algn="ctr"/>
            <a:r>
              <a:rPr lang="en-GB" sz="1200" b="1" baseline="30000" dirty="0">
                <a:solidFill>
                  <a:schemeClr val="bg1"/>
                </a:solidFill>
              </a:rPr>
              <a:t>2</a:t>
            </a:r>
            <a:r>
              <a:rPr lang="en-GB" sz="1200" b="1" dirty="0">
                <a:solidFill>
                  <a:schemeClr val="bg1"/>
                </a:solidFill>
              </a:rPr>
              <a:t>Physikalisch-Meteorologisches </a:t>
            </a:r>
            <a:r>
              <a:rPr lang="en-GB" sz="1200" b="1" dirty="0" err="1">
                <a:solidFill>
                  <a:schemeClr val="bg1"/>
                </a:solidFill>
              </a:rPr>
              <a:t>Observatorium</a:t>
            </a:r>
            <a:r>
              <a:rPr lang="en-GB" sz="1200" b="1" dirty="0">
                <a:solidFill>
                  <a:schemeClr val="bg1"/>
                </a:solidFill>
              </a:rPr>
              <a:t>, World Radiation </a:t>
            </a:r>
            <a:r>
              <a:rPr lang="en-GB" sz="1200" b="1" dirty="0" err="1">
                <a:solidFill>
                  <a:schemeClr val="bg1"/>
                </a:solidFill>
              </a:rPr>
              <a:t>Center</a:t>
            </a:r>
            <a:r>
              <a:rPr lang="en-GB" sz="1200" b="1" dirty="0">
                <a:solidFill>
                  <a:schemeClr val="bg1"/>
                </a:solidFill>
              </a:rPr>
              <a:t>, Davos, Switzerland</a:t>
            </a:r>
          </a:p>
          <a:p>
            <a:pPr algn="ctr"/>
            <a:r>
              <a:rPr lang="en-GB" sz="1200" b="1" baseline="30000" dirty="0">
                <a:solidFill>
                  <a:schemeClr val="bg1"/>
                </a:solidFill>
              </a:rPr>
              <a:t>3</a:t>
            </a:r>
            <a:r>
              <a:rPr lang="en-GB" sz="1200" b="1" dirty="0">
                <a:solidFill>
                  <a:schemeClr val="bg1"/>
                </a:solidFill>
              </a:rPr>
              <a:t>Institute for Atmospheric and Climate Science, ETH Zurich, Zurich, Switzerland</a:t>
            </a:r>
          </a:p>
          <a:p>
            <a:pPr algn="ctr"/>
            <a:r>
              <a:rPr lang="en-GB" sz="1200" b="1" baseline="30000" dirty="0">
                <a:solidFill>
                  <a:schemeClr val="bg1"/>
                </a:solidFill>
              </a:rPr>
              <a:t>4</a:t>
            </a:r>
            <a:r>
              <a:rPr lang="en-GB" sz="1200" b="1" dirty="0">
                <a:solidFill>
                  <a:schemeClr val="bg1"/>
                </a:solidFill>
              </a:rPr>
              <a:t>Instituto de </a:t>
            </a:r>
            <a:r>
              <a:rPr lang="en-GB" sz="1200" b="1" dirty="0" err="1">
                <a:solidFill>
                  <a:schemeClr val="bg1"/>
                </a:solidFill>
              </a:rPr>
              <a:t>Astrofısica</a:t>
            </a:r>
            <a:r>
              <a:rPr lang="en-GB" sz="1200" b="1" dirty="0">
                <a:solidFill>
                  <a:schemeClr val="bg1"/>
                </a:solidFill>
              </a:rPr>
              <a:t> de </a:t>
            </a:r>
            <a:r>
              <a:rPr lang="en-GB" sz="1200" b="1" dirty="0" err="1">
                <a:solidFill>
                  <a:schemeClr val="bg1"/>
                </a:solidFill>
              </a:rPr>
              <a:t>Andalucia</a:t>
            </a:r>
            <a:r>
              <a:rPr lang="en-GB" sz="1200" b="1" dirty="0">
                <a:solidFill>
                  <a:schemeClr val="bg1"/>
                </a:solidFill>
              </a:rPr>
              <a:t>, CSIC, Granada, Spain</a:t>
            </a:r>
          </a:p>
          <a:p>
            <a:pPr algn="ctr"/>
            <a:r>
              <a:rPr lang="en-GB" sz="1200" b="1" baseline="30000" dirty="0">
                <a:solidFill>
                  <a:schemeClr val="bg1"/>
                </a:solidFill>
              </a:rPr>
              <a:t>5</a:t>
            </a:r>
            <a:r>
              <a:rPr lang="en-GB" sz="1200" b="1" dirty="0">
                <a:solidFill>
                  <a:schemeClr val="bg1"/>
                </a:solidFill>
              </a:rPr>
              <a:t>Research Computing </a:t>
            </a:r>
            <a:r>
              <a:rPr lang="en-GB" sz="1200" b="1" dirty="0" err="1">
                <a:solidFill>
                  <a:schemeClr val="bg1"/>
                </a:solidFill>
              </a:rPr>
              <a:t>Center</a:t>
            </a:r>
            <a:r>
              <a:rPr lang="en-GB" sz="1200" b="1" dirty="0">
                <a:solidFill>
                  <a:schemeClr val="bg1"/>
                </a:solidFill>
              </a:rPr>
              <a:t>, Lomonosov Moscow State University, Moscow, Russia</a:t>
            </a:r>
          </a:p>
          <a:p>
            <a:pPr algn="ctr"/>
            <a:r>
              <a:rPr lang="en-GB" sz="1200" b="1" baseline="30000" dirty="0">
                <a:solidFill>
                  <a:schemeClr val="bg1"/>
                </a:solidFill>
              </a:rPr>
              <a:t>6</a:t>
            </a:r>
            <a:r>
              <a:rPr lang="en-GB" sz="1200" b="1" dirty="0">
                <a:solidFill>
                  <a:schemeClr val="bg1"/>
                </a:solidFill>
              </a:rPr>
              <a:t>Max Planck Institute for Meteorology, Hamburg, Germany</a:t>
            </a:r>
          </a:p>
        </p:txBody>
      </p:sp>
    </p:spTree>
    <p:extLst>
      <p:ext uri="{BB962C8B-B14F-4D97-AF65-F5344CB8AC3E}">
        <p14:creationId xmlns:p14="http://schemas.microsoft.com/office/powerpoint/2010/main" val="173717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C_15_75W mod UT">
            <a:extLst>
              <a:ext uri="{FF2B5EF4-FFF2-40B4-BE49-F238E27FC236}">
                <a16:creationId xmlns:a16="http://schemas.microsoft.com/office/drawing/2014/main" id="{6BDAA878-E639-4918-8121-3F38DF378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2" y="4179565"/>
            <a:ext cx="3411428" cy="242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TEC_15_75W mod UT">
            <a:extLst>
              <a:ext uri="{FF2B5EF4-FFF2-40B4-BE49-F238E27FC236}">
                <a16:creationId xmlns:a16="http://schemas.microsoft.com/office/drawing/2014/main" id="{545842CE-A586-4163-B2A0-54C636649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316" y="4179565"/>
            <a:ext cx="3411428" cy="242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TEC_15_75W mod UT">
            <a:extLst>
              <a:ext uri="{FF2B5EF4-FFF2-40B4-BE49-F238E27FC236}">
                <a16:creationId xmlns:a16="http://schemas.microsoft.com/office/drawing/2014/main" id="{0ADD4860-EB9A-43B7-AA7A-A745EA4D5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0" y="4179565"/>
            <a:ext cx="3411428" cy="242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D994B16-7E7D-4BE4-9EB5-2BBF0FCC3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4" t="25874" r="12990" b="51748"/>
          <a:stretch/>
        </p:blipFill>
        <p:spPr bwMode="auto">
          <a:xfrm>
            <a:off x="10401300" y="6554866"/>
            <a:ext cx="1155700" cy="30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3786C-9CF6-4399-A083-42D2FA4C51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r="19878" b="3361"/>
          <a:stretch/>
        </p:blipFill>
        <p:spPr>
          <a:xfrm>
            <a:off x="0" y="6614814"/>
            <a:ext cx="1028700" cy="249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C66476-C049-4599-B0B6-B234AC8B4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240" y="6388100"/>
            <a:ext cx="568010" cy="4605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964302B-4FE4-4C1B-AAE7-E2507DAD869C}"/>
              </a:ext>
            </a:extLst>
          </p:cNvPr>
          <p:cNvSpPr txBox="1">
            <a:spLocks/>
          </p:cNvSpPr>
          <p:nvPr/>
        </p:nvSpPr>
        <p:spPr>
          <a:xfrm>
            <a:off x="838200" y="-2857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/>
              <a:t>New SSW results</a:t>
            </a:r>
          </a:p>
        </p:txBody>
      </p:sp>
      <p:pic>
        <p:nvPicPr>
          <p:cNvPr id="1026" name="Picture 2" descr="GPS TEC_15_75W mod UT">
            <a:extLst>
              <a:ext uri="{FF2B5EF4-FFF2-40B4-BE49-F238E27FC236}">
                <a16:creationId xmlns:a16="http://schemas.microsoft.com/office/drawing/2014/main" id="{53A775DA-280F-41AF-B929-23BAF8F8A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1" y="507954"/>
            <a:ext cx="4548571" cy="323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GPS TECmean_75W mod UT">
            <a:extLst>
              <a:ext uri="{FF2B5EF4-FFF2-40B4-BE49-F238E27FC236}">
                <a16:creationId xmlns:a16="http://schemas.microsoft.com/office/drawing/2014/main" id="{1EAA0660-0EB1-410D-B4F5-795F3C0EA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29" y="507954"/>
            <a:ext cx="4548571" cy="323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9">
            <a:extLst>
              <a:ext uri="{FF2B5EF4-FFF2-40B4-BE49-F238E27FC236}">
                <a16:creationId xmlns:a16="http://schemas.microsoft.com/office/drawing/2014/main" id="{882A5809-3A9C-4864-BE8E-3A32EED11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696" y="3890237"/>
            <a:ext cx="1089659" cy="38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km</a:t>
            </a:r>
            <a:endParaRPr lang="ru-RU" alt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9">
            <a:extLst>
              <a:ext uri="{FF2B5EF4-FFF2-40B4-BE49-F238E27FC236}">
                <a16:creationId xmlns:a16="http://schemas.microsoft.com/office/drawing/2014/main" id="{67771F01-CA31-4F12-B6FB-9BC6C7E93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200" y="3890237"/>
            <a:ext cx="1089659" cy="38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km</a:t>
            </a:r>
            <a:endParaRPr lang="ru-RU" alt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9">
            <a:extLst>
              <a:ext uri="{FF2B5EF4-FFF2-40B4-BE49-F238E27FC236}">
                <a16:creationId xmlns:a16="http://schemas.microsoft.com/office/drawing/2014/main" id="{906B0138-1BB2-4ED2-A874-FCBB57EA9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8704" y="3890237"/>
            <a:ext cx="1089659" cy="38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km</a:t>
            </a:r>
            <a:endParaRPr lang="ru-RU" alt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 descr="G:\EAGLE\120km\2009\01\27\SSW\delta GPS TEC_27_75W mod UT.png">
            <a:extLst>
              <a:ext uri="{FF2B5EF4-FFF2-40B4-BE49-F238E27FC236}">
                <a16:creationId xmlns:a16="http://schemas.microsoft.com/office/drawing/2014/main" id="{3CD72906-94A8-475F-A605-75E181499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676" y="4214878"/>
            <a:ext cx="3445714" cy="241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G:\EAGLE\80km\2009\01\27\SSW\delta GPS TEC_27_75W mod UT.png">
            <a:extLst>
              <a:ext uri="{FF2B5EF4-FFF2-40B4-BE49-F238E27FC236}">
                <a16:creationId xmlns:a16="http://schemas.microsoft.com/office/drawing/2014/main" id="{AE03AA78-9C9D-4546-8B45-168CF3686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8" y="4214879"/>
            <a:ext cx="3445714" cy="241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G:\EAGLE\100km\2009\01\27\SSW\delta GPS TEC_27_75W mod UT.png">
            <a:extLst>
              <a:ext uri="{FF2B5EF4-FFF2-40B4-BE49-F238E27FC236}">
                <a16:creationId xmlns:a16="http://schemas.microsoft.com/office/drawing/2014/main" id="{E335DA95-FAD2-4570-A2BE-55A15C26D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58" y="4214878"/>
            <a:ext cx="3445714" cy="241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Блок-схема: узел 32">
            <a:extLst>
              <a:ext uri="{FF2B5EF4-FFF2-40B4-BE49-F238E27FC236}">
                <a16:creationId xmlns:a16="http://schemas.microsoft.com/office/drawing/2014/main" id="{98736E57-5525-46A3-B42F-B1AC2545F043}"/>
              </a:ext>
            </a:extLst>
          </p:cNvPr>
          <p:cNvSpPr/>
          <p:nvPr/>
        </p:nvSpPr>
        <p:spPr>
          <a:xfrm>
            <a:off x="11105933" y="4214878"/>
            <a:ext cx="385762" cy="371475"/>
          </a:xfrm>
          <a:prstGeom prst="flowChartConnector">
            <a:avLst/>
          </a:prstGeom>
          <a:solidFill>
            <a:schemeClr val="lt1">
              <a:alpha val="0"/>
            </a:schemeClr>
          </a:solidFill>
          <a:ln w="508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6E297F-9F2A-4B4C-B731-F2A2F8B644F5}"/>
              </a:ext>
            </a:extLst>
          </p:cNvPr>
          <p:cNvSpPr/>
          <p:nvPr/>
        </p:nvSpPr>
        <p:spPr>
          <a:xfrm>
            <a:off x="9288288" y="507954"/>
            <a:ext cx="257671" cy="256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G:\EAGLE\Delta\delta GPS TEC_27_75W mod UT.png">
            <a:extLst>
              <a:ext uri="{FF2B5EF4-FFF2-40B4-BE49-F238E27FC236}">
                <a16:creationId xmlns:a16="http://schemas.microsoft.com/office/drawing/2014/main" id="{81E2CDF5-037A-4520-9ABE-F50EF8BC0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311" y="532473"/>
            <a:ext cx="4579937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Блок-схема: узел 32">
            <a:extLst>
              <a:ext uri="{FF2B5EF4-FFF2-40B4-BE49-F238E27FC236}">
                <a16:creationId xmlns:a16="http://schemas.microsoft.com/office/drawing/2014/main" id="{F3AFD170-DB58-43F2-B113-73D889769946}"/>
              </a:ext>
            </a:extLst>
          </p:cNvPr>
          <p:cNvSpPr/>
          <p:nvPr/>
        </p:nvSpPr>
        <p:spPr>
          <a:xfrm>
            <a:off x="11047568" y="606813"/>
            <a:ext cx="385762" cy="371475"/>
          </a:xfrm>
          <a:prstGeom prst="flowChartConnector">
            <a:avLst/>
          </a:prstGeom>
          <a:solidFill>
            <a:schemeClr val="lt1">
              <a:alpha val="0"/>
            </a:schemeClr>
          </a:solidFill>
          <a:ln w="508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59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7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3F5A4-5BB9-4EC3-BF59-95C742B8F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736600"/>
            <a:ext cx="11430000" cy="56515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Now</a:t>
            </a:r>
          </a:p>
          <a:p>
            <a:r>
              <a:rPr lang="en-GB" dirty="0"/>
              <a:t>New model is stably running</a:t>
            </a:r>
          </a:p>
          <a:p>
            <a:r>
              <a:rPr lang="en-GB" dirty="0"/>
              <a:t>Mean state and some features are already well reproduced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Soon</a:t>
            </a:r>
          </a:p>
          <a:p>
            <a:r>
              <a:rPr lang="en-GB" dirty="0"/>
              <a:t>Deep comparison against observations is needed (SABER, TIMED, MIPAS, UARS)</a:t>
            </a:r>
          </a:p>
          <a:p>
            <a:r>
              <a:rPr lang="en-GB" dirty="0"/>
              <a:t>Remaining coupling questions </a:t>
            </a:r>
          </a:p>
          <a:p>
            <a:r>
              <a:rPr lang="en-GB" dirty="0"/>
              <a:t>GMDD model description paper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Later</a:t>
            </a:r>
          </a:p>
          <a:p>
            <a:r>
              <a:rPr lang="en-GB" dirty="0"/>
              <a:t>SSW effects</a:t>
            </a:r>
          </a:p>
          <a:p>
            <a:r>
              <a:rPr lang="en-GB" dirty="0"/>
              <a:t>SPE effects</a:t>
            </a:r>
          </a:p>
          <a:p>
            <a:r>
              <a:rPr lang="en-GB" dirty="0"/>
              <a:t>Solar variability effects</a:t>
            </a:r>
          </a:p>
          <a:p>
            <a:r>
              <a:rPr lang="en-GB" dirty="0"/>
              <a:t>Much more….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994B16-7E7D-4BE4-9EB5-2BBF0FCC3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4" t="25874" r="12990" b="51748"/>
          <a:stretch/>
        </p:blipFill>
        <p:spPr bwMode="auto">
          <a:xfrm>
            <a:off x="10401300" y="6554866"/>
            <a:ext cx="1155700" cy="30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3786C-9CF6-4399-A083-42D2FA4C5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r="19878" b="3361"/>
          <a:stretch/>
        </p:blipFill>
        <p:spPr>
          <a:xfrm>
            <a:off x="0" y="6614814"/>
            <a:ext cx="1028700" cy="249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C66476-C049-4599-B0B6-B234AC8B4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240" y="6388100"/>
            <a:ext cx="568010" cy="4605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05A240-FCDE-436B-93F3-3BE9F03EC0B0}"/>
              </a:ext>
            </a:extLst>
          </p:cNvPr>
          <p:cNvSpPr txBox="1">
            <a:spLocks/>
          </p:cNvSpPr>
          <p:nvPr/>
        </p:nvSpPr>
        <p:spPr>
          <a:xfrm>
            <a:off x="838200" y="-2857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65821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D994B16-7E7D-4BE4-9EB5-2BBF0FCC3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4" t="25874" r="12990" b="51748"/>
          <a:stretch/>
        </p:blipFill>
        <p:spPr bwMode="auto">
          <a:xfrm>
            <a:off x="10401300" y="6554866"/>
            <a:ext cx="1155700" cy="30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3786C-9CF6-4399-A083-42D2FA4C5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r="19878" b="3361"/>
          <a:stretch/>
        </p:blipFill>
        <p:spPr>
          <a:xfrm>
            <a:off x="0" y="6614814"/>
            <a:ext cx="1028700" cy="249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C66476-C049-4599-B0B6-B234AC8B4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240" y="6388100"/>
            <a:ext cx="568010" cy="46054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598830C-36B1-4034-8218-259F02F8A92A}"/>
              </a:ext>
            </a:extLst>
          </p:cNvPr>
          <p:cNvSpPr txBox="1">
            <a:spLocks/>
          </p:cNvSpPr>
          <p:nvPr/>
        </p:nvSpPr>
        <p:spPr>
          <a:xfrm>
            <a:off x="838200" y="2621349"/>
            <a:ext cx="10515600" cy="11557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/>
              <a:t>Thank you!</a:t>
            </a:r>
          </a:p>
          <a:p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78013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54C5287-5CA9-4F9F-ADFE-9579F17DF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4" t="25874" r="12990" b="51748"/>
          <a:stretch/>
        </p:blipFill>
        <p:spPr bwMode="auto">
          <a:xfrm>
            <a:off x="10401300" y="6554866"/>
            <a:ext cx="1155700" cy="30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377FB-1013-48BF-91A2-AD06941F45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r="19878" b="3361"/>
          <a:stretch/>
        </p:blipFill>
        <p:spPr>
          <a:xfrm>
            <a:off x="0" y="6614814"/>
            <a:ext cx="1028700" cy="249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2C02B7-3760-4B8D-9FA5-AF8C96BCE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240" y="6388100"/>
            <a:ext cx="568010" cy="4605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C40B930-77CB-433B-AB50-E399C5B53FC2}"/>
              </a:ext>
            </a:extLst>
          </p:cNvPr>
          <p:cNvSpPr txBox="1">
            <a:spLocks/>
          </p:cNvSpPr>
          <p:nvPr/>
        </p:nvSpPr>
        <p:spPr>
          <a:xfrm>
            <a:off x="838200" y="-2857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/>
              <a:t>Structure of the Atmosphere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0084D95-A37A-41CF-BD75-D2D13738C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847" y="623961"/>
            <a:ext cx="7534876" cy="5298351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1F1B925-4720-4A9B-AE56-E2A00C698260}"/>
              </a:ext>
            </a:extLst>
          </p:cNvPr>
          <p:cNvSpPr/>
          <p:nvPr/>
        </p:nvSpPr>
        <p:spPr>
          <a:xfrm>
            <a:off x="4004847" y="633044"/>
            <a:ext cx="190742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Credit: John Emmert/Naval Research Lab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F40646C-1015-43AE-B733-74DDF7BC5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58" y="4624149"/>
            <a:ext cx="337589" cy="18454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8055385-C207-4777-A128-6D8DFEAAF801}"/>
              </a:ext>
            </a:extLst>
          </p:cNvPr>
          <p:cNvSpPr txBox="1"/>
          <p:nvPr/>
        </p:nvSpPr>
        <p:spPr>
          <a:xfrm>
            <a:off x="5530359" y="6076108"/>
            <a:ext cx="4530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Everything is coupled!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5D6FB24-2CDA-4F3D-B465-E703ED03D1EB}"/>
              </a:ext>
            </a:extLst>
          </p:cNvPr>
          <p:cNvSpPr txBox="1"/>
          <p:nvPr/>
        </p:nvSpPr>
        <p:spPr>
          <a:xfrm rot="20880507">
            <a:off x="980326" y="5239655"/>
            <a:ext cx="305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solidFill>
                <a:srgbClr val="FF0000"/>
              </a:solidFill>
            </a:endParaRP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WEATHER, CLIMATE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2AA845-CE34-43B0-8D6E-582B9638D7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00" y="2804697"/>
            <a:ext cx="667609" cy="4684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B949A57-E232-40E8-AF9E-444294CD1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22" y="2804697"/>
            <a:ext cx="674724" cy="44233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2D4BCE4-3BB5-406D-89DC-0D05676A4E3C}"/>
              </a:ext>
            </a:extLst>
          </p:cNvPr>
          <p:cNvSpPr txBox="1"/>
          <p:nvPr/>
        </p:nvSpPr>
        <p:spPr>
          <a:xfrm>
            <a:off x="717110" y="3612962"/>
            <a:ext cx="199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SPACE WEATHER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819B8A3-FF47-4101-AA6B-8B3158AD8CAC}"/>
              </a:ext>
            </a:extLst>
          </p:cNvPr>
          <p:cNvSpPr txBox="1"/>
          <p:nvPr/>
        </p:nvSpPr>
        <p:spPr>
          <a:xfrm>
            <a:off x="305209" y="608502"/>
            <a:ext cx="3743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Why do we care?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848212-ED8B-4828-B0E0-4DE58C91E597}"/>
              </a:ext>
            </a:extLst>
          </p:cNvPr>
          <p:cNvGrpSpPr/>
          <p:nvPr/>
        </p:nvGrpSpPr>
        <p:grpSpPr>
          <a:xfrm>
            <a:off x="727243" y="3284640"/>
            <a:ext cx="4608888" cy="2563477"/>
            <a:chOff x="727243" y="3284640"/>
            <a:chExt cx="4608888" cy="2563477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E8170A8-4CA1-424F-BA31-0CEB89E25DD7}"/>
                </a:ext>
              </a:extLst>
            </p:cNvPr>
            <p:cNvGrpSpPr/>
            <p:nvPr/>
          </p:nvGrpSpPr>
          <p:grpSpPr>
            <a:xfrm>
              <a:off x="733530" y="4546897"/>
              <a:ext cx="4602601" cy="959435"/>
              <a:chOff x="886114" y="4580608"/>
              <a:chExt cx="4489503" cy="809505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6FBBD81-56D3-4FE4-82FA-8D76252108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989" y="4580608"/>
                <a:ext cx="4328628" cy="809505"/>
              </a:xfrm>
              <a:prstGeom prst="line">
                <a:avLst/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FADB954-EF95-4B21-A335-5F9034B7ED6C}"/>
                  </a:ext>
                </a:extLst>
              </p:cNvPr>
              <p:cNvSpPr txBox="1"/>
              <p:nvPr/>
            </p:nvSpPr>
            <p:spPr>
              <a:xfrm rot="20948083">
                <a:off x="886114" y="4782050"/>
                <a:ext cx="33378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80-90 km</a:t>
                </a: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BF7CEC-32DC-45F2-B4C7-02FF4B643C37}"/>
                </a:ext>
              </a:extLst>
            </p:cNvPr>
            <p:cNvSpPr/>
            <p:nvPr/>
          </p:nvSpPr>
          <p:spPr>
            <a:xfrm>
              <a:off x="727243" y="3284640"/>
              <a:ext cx="19833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Upper atmosphere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48F7F4C-3F5A-4D84-A823-6C92205E8FAB}"/>
                </a:ext>
              </a:extLst>
            </p:cNvPr>
            <p:cNvSpPr/>
            <p:nvPr/>
          </p:nvSpPr>
          <p:spPr>
            <a:xfrm rot="20845121">
              <a:off x="895421" y="5478785"/>
              <a:ext cx="27104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Middle/lower atmosphere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943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7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6B057EB-699E-4E2A-BECF-965CA5669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4" t="25874" r="12990" b="51748"/>
          <a:stretch/>
        </p:blipFill>
        <p:spPr bwMode="auto">
          <a:xfrm>
            <a:off x="10401300" y="6554866"/>
            <a:ext cx="1155700" cy="30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C76EB7-FB02-4926-B05C-98B95B0A6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r="19878" b="3361"/>
          <a:stretch/>
        </p:blipFill>
        <p:spPr>
          <a:xfrm>
            <a:off x="0" y="6614814"/>
            <a:ext cx="1028700" cy="249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F4E662-2E73-4AF4-BEF3-D14D2F3B3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240" y="6388100"/>
            <a:ext cx="568010" cy="4605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102410C-A1BE-4859-802B-DFA00C871D2F}"/>
              </a:ext>
            </a:extLst>
          </p:cNvPr>
          <p:cNvGrpSpPr>
            <a:grpSpLocks noChangeAspect="1"/>
          </p:cNvGrpSpPr>
          <p:nvPr/>
        </p:nvGrpSpPr>
        <p:grpSpPr>
          <a:xfrm>
            <a:off x="-12136" y="0"/>
            <a:ext cx="5668206" cy="5651521"/>
            <a:chOff x="153860" y="902826"/>
            <a:chExt cx="5185458" cy="517019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564316-92F0-4C15-9C2A-6ABA73DD2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84" y="1081920"/>
              <a:ext cx="4706634" cy="49911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D67848-2790-413A-BA2E-46E8C7C43779}"/>
                </a:ext>
              </a:extLst>
            </p:cNvPr>
            <p:cNvSpPr/>
            <p:nvPr/>
          </p:nvSpPr>
          <p:spPr>
            <a:xfrm>
              <a:off x="153860" y="902826"/>
              <a:ext cx="5185458" cy="1354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73BA86-FAEF-4BB3-9776-55D920275DAA}"/>
              </a:ext>
            </a:extLst>
          </p:cNvPr>
          <p:cNvGrpSpPr>
            <a:grpSpLocks noChangeAspect="1"/>
          </p:cNvGrpSpPr>
          <p:nvPr/>
        </p:nvGrpSpPr>
        <p:grpSpPr>
          <a:xfrm>
            <a:off x="5520235" y="427074"/>
            <a:ext cx="6625235" cy="5517828"/>
            <a:chOff x="5683217" y="915155"/>
            <a:chExt cx="6193028" cy="51578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958C379-86B6-49E8-BC22-308E4AAE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217" y="1208860"/>
              <a:ext cx="6193028" cy="486416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F41CCD-7C89-4ABA-BAC5-44F8E4A0081D}"/>
                </a:ext>
              </a:extLst>
            </p:cNvPr>
            <p:cNvSpPr/>
            <p:nvPr/>
          </p:nvSpPr>
          <p:spPr>
            <a:xfrm>
              <a:off x="6022371" y="915155"/>
              <a:ext cx="5066176" cy="552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FBDEC74A-DC98-44FB-B578-2B68AAD0E555}"/>
              </a:ext>
            </a:extLst>
          </p:cNvPr>
          <p:cNvSpPr txBox="1">
            <a:spLocks/>
          </p:cNvSpPr>
          <p:nvPr/>
        </p:nvSpPr>
        <p:spPr>
          <a:xfrm>
            <a:off x="501650" y="0"/>
            <a:ext cx="11203329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/>
              <a:t>Interaction between the “lower/middle atmosphere” and the “upper atmosphere”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3B94F7-D69A-4B40-994F-CBC34C2B9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141" y="567404"/>
            <a:ext cx="3686657" cy="230416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1F8954A-4062-4BB0-895E-180D178A981D}"/>
              </a:ext>
            </a:extLst>
          </p:cNvPr>
          <p:cNvCxnSpPr>
            <a:cxnSpLocks/>
          </p:cNvCxnSpPr>
          <p:nvPr/>
        </p:nvCxnSpPr>
        <p:spPr>
          <a:xfrm flipH="1">
            <a:off x="8692514" y="3094981"/>
            <a:ext cx="139955" cy="501178"/>
          </a:xfrm>
          <a:prstGeom prst="straightConnector1">
            <a:avLst/>
          </a:prstGeom>
          <a:ln w="920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D2EC096-8958-48CD-9BC7-A556D0C42D31}"/>
              </a:ext>
            </a:extLst>
          </p:cNvPr>
          <p:cNvSpPr txBox="1"/>
          <p:nvPr/>
        </p:nvSpPr>
        <p:spPr>
          <a:xfrm>
            <a:off x="1028700" y="6065068"/>
            <a:ext cx="289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Ozone destruction by NO</a:t>
            </a:r>
            <a:r>
              <a:rPr lang="en-GB" b="1" baseline="-25000" dirty="0"/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F3902D-E86F-46AC-96FE-1725B39CE6DD}"/>
              </a:ext>
            </a:extLst>
          </p:cNvPr>
          <p:cNvSpPr txBox="1"/>
          <p:nvPr/>
        </p:nvSpPr>
        <p:spPr>
          <a:xfrm>
            <a:off x="6706026" y="6065068"/>
            <a:ext cx="377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Propagation and dissipation of atmospheric waves</a:t>
            </a:r>
            <a:endParaRPr lang="en-GB" b="1" baseline="-25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5953DA-0784-4C07-8E51-1CEDCB9C7657}"/>
              </a:ext>
            </a:extLst>
          </p:cNvPr>
          <p:cNvSpPr/>
          <p:nvPr/>
        </p:nvSpPr>
        <p:spPr>
          <a:xfrm>
            <a:off x="135349" y="1454128"/>
            <a:ext cx="1693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Courtesy of Cora E. Randall, University of Colorado, Boulder; Janet U. </a:t>
            </a:r>
            <a:r>
              <a:rPr lang="en-US" sz="600" dirty="0" err="1">
                <a:solidFill>
                  <a:schemeClr val="bg1"/>
                </a:solidFill>
              </a:rPr>
              <a:t>Kozyra</a:t>
            </a:r>
            <a:r>
              <a:rPr lang="en-US" sz="600" dirty="0">
                <a:solidFill>
                  <a:schemeClr val="bg1"/>
                </a:solidFill>
              </a:rPr>
              <a:t>, University of Michigan, Ann Arbor; and Scott M. Bailey, Virginia Institute of Technology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B84FE-CEE0-49F2-B7EB-3C572E596D34}"/>
              </a:ext>
            </a:extLst>
          </p:cNvPr>
          <p:cNvSpPr/>
          <p:nvPr/>
        </p:nvSpPr>
        <p:spPr>
          <a:xfrm>
            <a:off x="5820839" y="1054837"/>
            <a:ext cx="1630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Courtesy of Jeffrey M. Forbes, University of Colorado, Boulder, and David </a:t>
            </a:r>
            <a:r>
              <a:rPr lang="en-US" sz="600" dirty="0" err="1">
                <a:solidFill>
                  <a:schemeClr val="bg1"/>
                </a:solidFill>
              </a:rPr>
              <a:t>Fritts</a:t>
            </a:r>
            <a:r>
              <a:rPr lang="en-US" sz="600" dirty="0">
                <a:solidFill>
                  <a:schemeClr val="bg1"/>
                </a:solidFill>
              </a:rPr>
              <a:t>, Colorado Research Associates.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341DF7-210E-4D8E-84D5-4477FBDE49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7866" y="1480313"/>
            <a:ext cx="1542885" cy="288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2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id="{E633C150-8ED8-49EC-B334-55F24C4319B8}"/>
              </a:ext>
            </a:extLst>
          </p:cNvPr>
          <p:cNvSpPr/>
          <p:nvPr/>
        </p:nvSpPr>
        <p:spPr>
          <a:xfrm>
            <a:off x="431801" y="876300"/>
            <a:ext cx="11277178" cy="4597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rtlCol="0" anchor="ctr"/>
          <a:lstStyle/>
          <a:p>
            <a:pPr algn="ctr">
              <a:tabLst>
                <a:tab pos="3673475" algn="l"/>
              </a:tabLst>
            </a:pPr>
            <a:r>
              <a:rPr lang="en-GB" sz="4000" b="1" dirty="0"/>
              <a:t>EAGLE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3828C2D-3A16-48AB-A91D-07D5AD4AB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4" t="25874" r="12990" b="51748"/>
          <a:stretch/>
        </p:blipFill>
        <p:spPr bwMode="auto">
          <a:xfrm>
            <a:off x="10401300" y="6554866"/>
            <a:ext cx="1155700" cy="30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6023D6-F490-461F-AA23-8196BDA57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r="19878" b="3361"/>
          <a:stretch/>
        </p:blipFill>
        <p:spPr>
          <a:xfrm>
            <a:off x="0" y="6614814"/>
            <a:ext cx="1028700" cy="249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51E3C1-687E-48DB-8501-43ADE8BCE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240" y="6388100"/>
            <a:ext cx="568010" cy="4605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CCD81B8-88F3-4434-A5B5-AC44BD5301DE}"/>
              </a:ext>
            </a:extLst>
          </p:cNvPr>
          <p:cNvSpPr txBox="1">
            <a:spLocks/>
          </p:cNvSpPr>
          <p:nvPr/>
        </p:nvSpPr>
        <p:spPr>
          <a:xfrm>
            <a:off x="838200" y="-2857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/>
              <a:t>Our models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1D28AC7-968E-4187-A8A3-197881382808}"/>
              </a:ext>
            </a:extLst>
          </p:cNvPr>
          <p:cNvSpPr/>
          <p:nvPr/>
        </p:nvSpPr>
        <p:spPr>
          <a:xfrm>
            <a:off x="526703" y="1358900"/>
            <a:ext cx="5512549" cy="40259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3673475" algn="l"/>
              </a:tabLst>
            </a:pPr>
            <a:endParaRPr lang="en-GB" sz="2800" b="1" dirty="0"/>
          </a:p>
          <a:p>
            <a:pPr algn="ctr">
              <a:tabLst>
                <a:tab pos="3673475" algn="l"/>
              </a:tabLst>
            </a:pPr>
            <a:r>
              <a:rPr lang="en-GB" sz="2800" b="1" dirty="0"/>
              <a:t>HAMMONIA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2E03E3-768B-4B52-9B86-78250E9524F3}"/>
              </a:ext>
            </a:extLst>
          </p:cNvPr>
          <p:cNvSpPr/>
          <p:nvPr/>
        </p:nvSpPr>
        <p:spPr>
          <a:xfrm>
            <a:off x="788738" y="2947325"/>
            <a:ext cx="2465109" cy="1178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1" dirty="0"/>
              <a:t>Physics &amp; Dynamics</a:t>
            </a:r>
          </a:p>
          <a:p>
            <a:pPr algn="ctr"/>
            <a:r>
              <a:rPr lang="en-GB" sz="1400" dirty="0"/>
              <a:t>0-180(280) km, L119</a:t>
            </a:r>
          </a:p>
          <a:p>
            <a:pPr algn="ctr"/>
            <a:r>
              <a:rPr lang="en-GB" sz="1400" dirty="0"/>
              <a:t>1.9</a:t>
            </a:r>
            <a:r>
              <a:rPr lang="en-GB" sz="1400" dirty="0">
                <a:cs typeface="Times New Roman" panose="02020603050405020304" pitchFamily="18" charset="0"/>
              </a:rPr>
              <a:t>˚</a:t>
            </a:r>
            <a:r>
              <a:rPr lang="en-GB" sz="1400" dirty="0"/>
              <a:t>-1.9</a:t>
            </a:r>
            <a:r>
              <a:rPr lang="en-GB" sz="1400" dirty="0">
                <a:cs typeface="Times New Roman" panose="02020603050405020304" pitchFamily="18" charset="0"/>
              </a:rPr>
              <a:t>˚, T63</a:t>
            </a:r>
          </a:p>
          <a:p>
            <a:pPr algn="ctr"/>
            <a:r>
              <a:rPr lang="en-GB" sz="1400" dirty="0"/>
              <a:t>Column physics</a:t>
            </a:r>
          </a:p>
          <a:p>
            <a:pPr algn="ctr"/>
            <a:r>
              <a:rPr lang="en-GB" sz="1400" dirty="0"/>
              <a:t>Tracer transport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9A4FDC6-C034-4B4E-B447-72E08DC361B3}"/>
              </a:ext>
            </a:extLst>
          </p:cNvPr>
          <p:cNvSpPr/>
          <p:nvPr/>
        </p:nvSpPr>
        <p:spPr>
          <a:xfrm>
            <a:off x="3642971" y="2947325"/>
            <a:ext cx="2162383" cy="11709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1" dirty="0"/>
              <a:t>Chemistry</a:t>
            </a:r>
          </a:p>
          <a:p>
            <a:pPr algn="ctr"/>
            <a:r>
              <a:rPr lang="en-GB" sz="1400" dirty="0"/>
              <a:t>48 species</a:t>
            </a:r>
          </a:p>
          <a:p>
            <a:pPr algn="ctr"/>
            <a:r>
              <a:rPr lang="en-GB" sz="1400" dirty="0"/>
              <a:t>107 neutral reactions</a:t>
            </a:r>
          </a:p>
          <a:p>
            <a:pPr algn="ctr"/>
            <a:r>
              <a:rPr lang="de-DE" sz="1400" dirty="0"/>
              <a:t>46 </a:t>
            </a:r>
            <a:r>
              <a:rPr lang="de-DE" sz="1400" dirty="0" err="1"/>
              <a:t>photolysis</a:t>
            </a:r>
            <a:r>
              <a:rPr lang="de-DE" sz="1400" dirty="0"/>
              <a:t> </a:t>
            </a:r>
            <a:r>
              <a:rPr lang="de-DE" sz="1400" dirty="0" err="1"/>
              <a:t>reactions</a:t>
            </a:r>
            <a:endParaRPr lang="en-GB" sz="1400" dirty="0"/>
          </a:p>
          <a:p>
            <a:pPr algn="ctr"/>
            <a:r>
              <a:rPr lang="en-GB" sz="1400" dirty="0"/>
              <a:t>18 ion-involved reactions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A415D4-5830-4B40-B76F-8C533365E323}"/>
              </a:ext>
            </a:extLst>
          </p:cNvPr>
          <p:cNvSpPr/>
          <p:nvPr/>
        </p:nvSpPr>
        <p:spPr>
          <a:xfrm>
            <a:off x="788738" y="1906389"/>
            <a:ext cx="1347402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/>
              <a:t>ERA-Interim </a:t>
            </a:r>
          </a:p>
          <a:p>
            <a:pPr algn="ctr"/>
            <a:r>
              <a:rPr lang="en-GB" sz="1600" dirty="0"/>
              <a:t>nudging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C7AEE64A-87E8-4A4E-8A88-580E2EF62CFE}"/>
              </a:ext>
            </a:extLst>
          </p:cNvPr>
          <p:cNvCxnSpPr>
            <a:cxnSpLocks/>
            <a:endCxn id="9" idx="0"/>
          </p:cNvCxnSpPr>
          <p:nvPr/>
        </p:nvCxnSpPr>
        <p:spPr>
          <a:xfrm rot="10800000" flipV="1">
            <a:off x="2021294" y="2675891"/>
            <a:ext cx="2585073" cy="271434"/>
          </a:xfrm>
          <a:prstGeom prst="bentConnector2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2D5084E-73D5-462C-807E-F0ED377E140C}"/>
              </a:ext>
            </a:extLst>
          </p:cNvPr>
          <p:cNvCxnSpPr>
            <a:cxnSpLocks/>
          </p:cNvCxnSpPr>
          <p:nvPr/>
        </p:nvCxnSpPr>
        <p:spPr>
          <a:xfrm>
            <a:off x="4584133" y="2668389"/>
            <a:ext cx="0" cy="278936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C116B2A5-6AC1-44D5-8251-C4F123C1D9B1}"/>
              </a:ext>
            </a:extLst>
          </p:cNvPr>
          <p:cNvCxnSpPr>
            <a:cxnSpLocks/>
            <a:stCxn id="76" idx="2"/>
          </p:cNvCxnSpPr>
          <p:nvPr/>
        </p:nvCxnSpPr>
        <p:spPr>
          <a:xfrm rot="5400000">
            <a:off x="4833446" y="2082892"/>
            <a:ext cx="152170" cy="1033827"/>
          </a:xfrm>
          <a:prstGeom prst="bentConnector2">
            <a:avLst/>
          </a:prstGeom>
          <a:ln w="444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54F769A-3B5B-46B4-8816-E95B4B77BC35}"/>
              </a:ext>
            </a:extLst>
          </p:cNvPr>
          <p:cNvCxnSpPr>
            <a:cxnSpLocks/>
          </p:cNvCxnSpPr>
          <p:nvPr/>
        </p:nvCxnSpPr>
        <p:spPr>
          <a:xfrm>
            <a:off x="1120208" y="2515989"/>
            <a:ext cx="0" cy="431336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6112A32-FE31-4BB7-99EA-9D74651454E4}"/>
              </a:ext>
            </a:extLst>
          </p:cNvPr>
          <p:cNvCxnSpPr>
            <a:cxnSpLocks/>
          </p:cNvCxnSpPr>
          <p:nvPr/>
        </p:nvCxnSpPr>
        <p:spPr>
          <a:xfrm>
            <a:off x="2686118" y="2452025"/>
            <a:ext cx="0" cy="216364"/>
          </a:xfrm>
          <a:prstGeom prst="line">
            <a:avLst/>
          </a:prstGeom>
          <a:ln w="444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7F3884F-E951-4CAA-90EC-6DA18D18B897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3253847" y="3532795"/>
            <a:ext cx="389124" cy="3810"/>
          </a:xfrm>
          <a:prstGeom prst="straightConnector1">
            <a:avLst/>
          </a:prstGeom>
          <a:ln w="444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5BF4237-EBDF-4CAB-968E-FC5664A72A2C}"/>
              </a:ext>
            </a:extLst>
          </p:cNvPr>
          <p:cNvCxnSpPr>
            <a:cxnSpLocks/>
          </p:cNvCxnSpPr>
          <p:nvPr/>
        </p:nvCxnSpPr>
        <p:spPr>
          <a:xfrm>
            <a:off x="4133918" y="2452025"/>
            <a:ext cx="0" cy="216364"/>
          </a:xfrm>
          <a:prstGeom prst="line">
            <a:avLst/>
          </a:prstGeom>
          <a:ln w="444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E4602AC-E919-4FE3-AD29-4C73A57F225A}"/>
              </a:ext>
            </a:extLst>
          </p:cNvPr>
          <p:cNvSpPr/>
          <p:nvPr/>
        </p:nvSpPr>
        <p:spPr>
          <a:xfrm>
            <a:off x="2561045" y="4501805"/>
            <a:ext cx="752355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/>
              <a:t>Land use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BCB268-0428-4C3E-B33A-E89986E88C14}"/>
              </a:ext>
            </a:extLst>
          </p:cNvPr>
          <p:cNvCxnSpPr>
            <a:cxnSpLocks/>
          </p:cNvCxnSpPr>
          <p:nvPr/>
        </p:nvCxnSpPr>
        <p:spPr>
          <a:xfrm flipV="1">
            <a:off x="2785178" y="4118265"/>
            <a:ext cx="0" cy="459740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12EFC43-BAB1-4F3D-B9CA-1412E70DBF7D}"/>
              </a:ext>
            </a:extLst>
          </p:cNvPr>
          <p:cNvSpPr/>
          <p:nvPr/>
        </p:nvSpPr>
        <p:spPr>
          <a:xfrm>
            <a:off x="788739" y="4501805"/>
            <a:ext cx="1658342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/>
              <a:t>Sea ice</a:t>
            </a:r>
          </a:p>
          <a:p>
            <a:pPr algn="ctr"/>
            <a:r>
              <a:rPr lang="en-GB" sz="1600" dirty="0"/>
              <a:t>Sea temperature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2BA887E-A567-400C-AE96-DBDCCF45336A}"/>
              </a:ext>
            </a:extLst>
          </p:cNvPr>
          <p:cNvCxnSpPr>
            <a:cxnSpLocks/>
          </p:cNvCxnSpPr>
          <p:nvPr/>
        </p:nvCxnSpPr>
        <p:spPr>
          <a:xfrm flipV="1">
            <a:off x="1041895" y="4118265"/>
            <a:ext cx="0" cy="459740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5B0002E-C088-4C99-AD25-7016F5794B91}"/>
              </a:ext>
            </a:extLst>
          </p:cNvPr>
          <p:cNvSpPr/>
          <p:nvPr/>
        </p:nvSpPr>
        <p:spPr>
          <a:xfrm>
            <a:off x="2289947" y="1914470"/>
            <a:ext cx="1347402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/>
              <a:t>Stratospheric</a:t>
            </a:r>
          </a:p>
          <a:p>
            <a:pPr algn="ctr"/>
            <a:r>
              <a:rPr lang="en-GB" sz="1600" dirty="0"/>
              <a:t>aerosols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4084460-6B4C-4830-9A7C-75339BD9495D}"/>
              </a:ext>
            </a:extLst>
          </p:cNvPr>
          <p:cNvSpPr/>
          <p:nvPr/>
        </p:nvSpPr>
        <p:spPr>
          <a:xfrm>
            <a:off x="3728786" y="1914120"/>
            <a:ext cx="1078301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/>
              <a:t>Solar </a:t>
            </a:r>
          </a:p>
          <a:p>
            <a:pPr algn="ctr"/>
            <a:r>
              <a:rPr lang="en-GB" sz="1600" dirty="0"/>
              <a:t>irradiance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6A9A2A3B-FA82-4FE6-9609-02C25CFEC5E1}"/>
              </a:ext>
            </a:extLst>
          </p:cNvPr>
          <p:cNvSpPr/>
          <p:nvPr/>
        </p:nvSpPr>
        <p:spPr>
          <a:xfrm>
            <a:off x="5042568" y="1914120"/>
            <a:ext cx="767751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/>
              <a:t>GHG/</a:t>
            </a:r>
          </a:p>
          <a:p>
            <a:pPr algn="ctr"/>
            <a:r>
              <a:rPr lang="en-GB" sz="1600" dirty="0"/>
              <a:t>ODS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2B7141DD-67DA-43F7-B94B-43FFEB614610}"/>
              </a:ext>
            </a:extLst>
          </p:cNvPr>
          <p:cNvSpPr/>
          <p:nvPr/>
        </p:nvSpPr>
        <p:spPr>
          <a:xfrm>
            <a:off x="4714481" y="4490610"/>
            <a:ext cx="1071519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/>
              <a:t>Ionization rates (UA)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146629A-3B63-4032-874C-B82B765C1026}"/>
              </a:ext>
            </a:extLst>
          </p:cNvPr>
          <p:cNvCxnSpPr>
            <a:cxnSpLocks/>
          </p:cNvCxnSpPr>
          <p:nvPr/>
        </p:nvCxnSpPr>
        <p:spPr>
          <a:xfrm flipV="1">
            <a:off x="5425231" y="4125885"/>
            <a:ext cx="0" cy="367145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FD1BC4D8-959E-4667-9BB6-9BBBA316E2BC}"/>
              </a:ext>
            </a:extLst>
          </p:cNvPr>
          <p:cNvSpPr/>
          <p:nvPr/>
        </p:nvSpPr>
        <p:spPr>
          <a:xfrm>
            <a:off x="6117841" y="1364905"/>
            <a:ext cx="5512549" cy="40259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3673475" algn="l"/>
              </a:tabLst>
            </a:pPr>
            <a:endParaRPr lang="en-GB" sz="2800" b="1" dirty="0"/>
          </a:p>
          <a:p>
            <a:pPr algn="ctr">
              <a:tabLst>
                <a:tab pos="3673475" algn="l"/>
              </a:tabLst>
            </a:pPr>
            <a:r>
              <a:rPr lang="en-GB" sz="2800" b="1" dirty="0"/>
              <a:t>GSMTIP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DF43330-A451-46E8-AB3D-60A75E17C67D}"/>
              </a:ext>
            </a:extLst>
          </p:cNvPr>
          <p:cNvSpPr/>
          <p:nvPr/>
        </p:nvSpPr>
        <p:spPr>
          <a:xfrm>
            <a:off x="6331049" y="2698034"/>
            <a:ext cx="1877544" cy="117255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1" dirty="0"/>
              <a:t>Thermosphere</a:t>
            </a:r>
          </a:p>
          <a:p>
            <a:pPr algn="ctr"/>
            <a:r>
              <a:rPr lang="en-GB" sz="1400" dirty="0"/>
              <a:t>80-520 km, L30</a:t>
            </a:r>
          </a:p>
          <a:p>
            <a:pPr algn="ctr"/>
            <a:r>
              <a:rPr lang="en-GB" sz="1400" dirty="0"/>
              <a:t>5</a:t>
            </a:r>
            <a:r>
              <a:rPr lang="en-GB" sz="1400" dirty="0">
                <a:cs typeface="Times New Roman" panose="02020603050405020304" pitchFamily="18" charset="0"/>
              </a:rPr>
              <a:t>˚</a:t>
            </a:r>
            <a:r>
              <a:rPr lang="en-GB" sz="1400" dirty="0"/>
              <a:t>-5</a:t>
            </a:r>
            <a:r>
              <a:rPr lang="en-GB" sz="1400" dirty="0">
                <a:cs typeface="Times New Roman" panose="02020603050405020304" pitchFamily="18" charset="0"/>
              </a:rPr>
              <a:t>˚</a:t>
            </a:r>
          </a:p>
          <a:p>
            <a:pPr algn="ctr"/>
            <a:r>
              <a:rPr lang="en-GB" sz="1400" dirty="0"/>
              <a:t>Neutral chemistry</a:t>
            </a:r>
          </a:p>
          <a:p>
            <a:pPr algn="ctr"/>
            <a:r>
              <a:rPr lang="en-GB" sz="1400" dirty="0"/>
              <a:t>Neutral dynamics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AB858AF-B077-49EE-B42F-BCFE75354BF8}"/>
              </a:ext>
            </a:extLst>
          </p:cNvPr>
          <p:cNvSpPr/>
          <p:nvPr/>
        </p:nvSpPr>
        <p:spPr>
          <a:xfrm>
            <a:off x="8530609" y="1914120"/>
            <a:ext cx="2835797" cy="115784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1" dirty="0"/>
              <a:t>D, E, F1 Ionosphere</a:t>
            </a:r>
          </a:p>
          <a:p>
            <a:pPr algn="ctr"/>
            <a:r>
              <a:rPr lang="en-GB" sz="1400" dirty="0"/>
              <a:t>80-175 km</a:t>
            </a:r>
          </a:p>
          <a:p>
            <a:pPr algn="ctr"/>
            <a:r>
              <a:rPr lang="en-GB" sz="1400" dirty="0"/>
              <a:t>Mostly molecular ions, electrons</a:t>
            </a:r>
          </a:p>
          <a:p>
            <a:pPr algn="ctr"/>
            <a:r>
              <a:rPr lang="en-GB" sz="1400" dirty="0"/>
              <a:t>Ion-involved reactions</a:t>
            </a:r>
          </a:p>
          <a:p>
            <a:pPr algn="ctr"/>
            <a:r>
              <a:rPr lang="en-GB" sz="1400" dirty="0"/>
              <a:t>Ion, electron/neutral interactions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1FE046B-6DC7-4551-A3C2-3759B1646996}"/>
              </a:ext>
            </a:extLst>
          </p:cNvPr>
          <p:cNvCxnSpPr>
            <a:cxnSpLocks/>
          </p:cNvCxnSpPr>
          <p:nvPr/>
        </p:nvCxnSpPr>
        <p:spPr>
          <a:xfrm>
            <a:off x="8208593" y="2913563"/>
            <a:ext cx="322016" cy="0"/>
          </a:xfrm>
          <a:prstGeom prst="straightConnector1">
            <a:avLst/>
          </a:prstGeom>
          <a:ln w="444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4C4AA584-2F1B-4F80-A8EA-09766FE296BA}"/>
              </a:ext>
            </a:extLst>
          </p:cNvPr>
          <p:cNvSpPr/>
          <p:nvPr/>
        </p:nvSpPr>
        <p:spPr>
          <a:xfrm>
            <a:off x="8755530" y="3221600"/>
            <a:ext cx="613310" cy="4407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/>
              <a:t>Solar EUV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7B67BC1-B282-450D-9F80-90E6DD8D4497}"/>
              </a:ext>
            </a:extLst>
          </p:cNvPr>
          <p:cNvCxnSpPr>
            <a:cxnSpLocks/>
            <a:stCxn id="94" idx="0"/>
          </p:cNvCxnSpPr>
          <p:nvPr/>
        </p:nvCxnSpPr>
        <p:spPr>
          <a:xfrm flipV="1">
            <a:off x="9062185" y="3071965"/>
            <a:ext cx="0" cy="149635"/>
          </a:xfrm>
          <a:prstGeom prst="straightConnector1">
            <a:avLst/>
          </a:prstGeom>
          <a:ln w="34925">
            <a:solidFill>
              <a:schemeClr val="accent3">
                <a:lumMod val="75000"/>
              </a:schemeClr>
            </a:solidFill>
            <a:headEnd w="lg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D5E9D6E-01F1-473F-AB09-8003C5FCA7C3}"/>
              </a:ext>
            </a:extLst>
          </p:cNvPr>
          <p:cNvSpPr/>
          <p:nvPr/>
        </p:nvSpPr>
        <p:spPr>
          <a:xfrm>
            <a:off x="6324742" y="1904958"/>
            <a:ext cx="1998967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/>
              <a:t>Lower </a:t>
            </a:r>
          </a:p>
          <a:p>
            <a:pPr algn="ctr"/>
            <a:r>
              <a:rPr lang="en-GB" sz="1600" dirty="0"/>
              <a:t>Boundary conditions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A39DB591-55F7-4544-8ADA-6CB9D3CB60A6}"/>
              </a:ext>
            </a:extLst>
          </p:cNvPr>
          <p:cNvCxnSpPr>
            <a:cxnSpLocks/>
          </p:cNvCxnSpPr>
          <p:nvPr/>
        </p:nvCxnSpPr>
        <p:spPr>
          <a:xfrm>
            <a:off x="7487051" y="2430463"/>
            <a:ext cx="0" cy="267571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0DFFC154-EFF3-4312-9F31-8AF622CD74FE}"/>
              </a:ext>
            </a:extLst>
          </p:cNvPr>
          <p:cNvSpPr/>
          <p:nvPr/>
        </p:nvSpPr>
        <p:spPr>
          <a:xfrm>
            <a:off x="7817186" y="4202958"/>
            <a:ext cx="3549220" cy="93022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1" dirty="0"/>
              <a:t>F2 Ionosphere, </a:t>
            </a:r>
            <a:r>
              <a:rPr lang="en-GB" sz="2000" b="1" dirty="0" err="1"/>
              <a:t>Protonosphere</a:t>
            </a:r>
            <a:endParaRPr lang="en-GB" sz="2000" b="1" dirty="0"/>
          </a:p>
          <a:p>
            <a:pPr algn="ctr"/>
            <a:r>
              <a:rPr lang="en-GB" sz="1400" dirty="0"/>
              <a:t>175-100000 km</a:t>
            </a:r>
          </a:p>
          <a:p>
            <a:pPr algn="ctr"/>
            <a:r>
              <a:rPr lang="en-GB" sz="1400" dirty="0"/>
              <a:t>Mostly atomic ions, electrons</a:t>
            </a:r>
          </a:p>
          <a:p>
            <a:pPr algn="ctr"/>
            <a:r>
              <a:rPr lang="en-GB" sz="1400" dirty="0" err="1"/>
              <a:t>Quasihydrodynamics</a:t>
            </a:r>
            <a:endParaRPr lang="en-GB" sz="1400" dirty="0"/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297E3CDC-5353-4B70-82FA-5CC471EF26F8}"/>
              </a:ext>
            </a:extLst>
          </p:cNvPr>
          <p:cNvSpPr/>
          <p:nvPr/>
        </p:nvSpPr>
        <p:spPr>
          <a:xfrm>
            <a:off x="10453156" y="3369309"/>
            <a:ext cx="913249" cy="54099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b="1" dirty="0"/>
              <a:t>Electric </a:t>
            </a:r>
          </a:p>
          <a:p>
            <a:pPr algn="ctr"/>
            <a:r>
              <a:rPr lang="en-GB" sz="1600" b="1" dirty="0"/>
              <a:t>field</a:t>
            </a:r>
            <a:endParaRPr lang="en-GB" sz="1600" dirty="0"/>
          </a:p>
        </p:txBody>
      </p: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843E9FB4-C867-4AD4-A931-357BD00E412A}"/>
              </a:ext>
            </a:extLst>
          </p:cNvPr>
          <p:cNvCxnSpPr>
            <a:cxnSpLocks/>
          </p:cNvCxnSpPr>
          <p:nvPr/>
        </p:nvCxnSpPr>
        <p:spPr>
          <a:xfrm flipV="1">
            <a:off x="8676940" y="3071965"/>
            <a:ext cx="0" cy="1130994"/>
          </a:xfrm>
          <a:prstGeom prst="straightConnector1">
            <a:avLst/>
          </a:prstGeom>
          <a:ln w="444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675E70C6-5C4A-4B6B-A2FC-A382C01125B6}"/>
              </a:ext>
            </a:extLst>
          </p:cNvPr>
          <p:cNvCxnSpPr>
            <a:cxnSpLocks/>
          </p:cNvCxnSpPr>
          <p:nvPr/>
        </p:nvCxnSpPr>
        <p:spPr>
          <a:xfrm>
            <a:off x="7993125" y="3870590"/>
            <a:ext cx="0" cy="343943"/>
          </a:xfrm>
          <a:prstGeom prst="straightConnector1">
            <a:avLst/>
          </a:prstGeom>
          <a:ln w="444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A20205C3-C8B2-4EEE-A532-286DC72FD17A}"/>
              </a:ext>
            </a:extLst>
          </p:cNvPr>
          <p:cNvCxnSpPr>
            <a:cxnSpLocks/>
            <a:stCxn id="137" idx="2"/>
          </p:cNvCxnSpPr>
          <p:nvPr/>
        </p:nvCxnSpPr>
        <p:spPr>
          <a:xfrm>
            <a:off x="10909781" y="3910308"/>
            <a:ext cx="0" cy="292649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D0EECD40-3042-4EBE-A333-109B589BFF54}"/>
              </a:ext>
            </a:extLst>
          </p:cNvPr>
          <p:cNvCxnSpPr>
            <a:cxnSpLocks/>
            <a:stCxn id="137" idx="0"/>
          </p:cNvCxnSpPr>
          <p:nvPr/>
        </p:nvCxnSpPr>
        <p:spPr>
          <a:xfrm flipV="1">
            <a:off x="10909781" y="3071965"/>
            <a:ext cx="0" cy="29734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ED06F5CD-C4AA-47AD-9AE8-48B0C524E0B4}"/>
              </a:ext>
            </a:extLst>
          </p:cNvPr>
          <p:cNvCxnSpPr>
            <a:cxnSpLocks/>
          </p:cNvCxnSpPr>
          <p:nvPr/>
        </p:nvCxnSpPr>
        <p:spPr>
          <a:xfrm flipV="1">
            <a:off x="4133918" y="4123254"/>
            <a:ext cx="0" cy="367145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4A3C853F-0581-4B5E-A80F-BC52EDC7314C}"/>
              </a:ext>
            </a:extLst>
          </p:cNvPr>
          <p:cNvSpPr/>
          <p:nvPr/>
        </p:nvSpPr>
        <p:spPr>
          <a:xfrm>
            <a:off x="3537534" y="4490610"/>
            <a:ext cx="1132144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/>
              <a:t>Ionization rates (MA)</a:t>
            </a:r>
          </a:p>
        </p:txBody>
      </p: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DE0EB977-EB77-4A0D-AE4A-51DF50C5DA34}"/>
              </a:ext>
            </a:extLst>
          </p:cNvPr>
          <p:cNvCxnSpPr>
            <a:cxnSpLocks/>
            <a:stCxn id="94" idx="2"/>
          </p:cNvCxnSpPr>
          <p:nvPr/>
        </p:nvCxnSpPr>
        <p:spPr>
          <a:xfrm>
            <a:off x="9062185" y="3662364"/>
            <a:ext cx="0" cy="540593"/>
          </a:xfrm>
          <a:prstGeom prst="straightConnector1">
            <a:avLst/>
          </a:prstGeom>
          <a:ln w="34925">
            <a:solidFill>
              <a:schemeClr val="accent3">
                <a:lumMod val="75000"/>
              </a:schemeClr>
            </a:solidFill>
            <a:headEnd w="lg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F2C259F5-BE4F-468E-8DD8-E0F74F5F329B}"/>
              </a:ext>
            </a:extLst>
          </p:cNvPr>
          <p:cNvCxnSpPr>
            <a:cxnSpLocks/>
          </p:cNvCxnSpPr>
          <p:nvPr/>
        </p:nvCxnSpPr>
        <p:spPr>
          <a:xfrm flipH="1">
            <a:off x="8208593" y="3492501"/>
            <a:ext cx="436138" cy="0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87CEABFC-DD52-4882-A37C-F990886B2B5C}"/>
              </a:ext>
            </a:extLst>
          </p:cNvPr>
          <p:cNvCxnSpPr>
            <a:cxnSpLocks/>
          </p:cNvCxnSpPr>
          <p:nvPr/>
        </p:nvCxnSpPr>
        <p:spPr>
          <a:xfrm flipH="1">
            <a:off x="8713788" y="3492501"/>
            <a:ext cx="102998" cy="0"/>
          </a:xfrm>
          <a:prstGeom prst="line">
            <a:avLst/>
          </a:prstGeom>
          <a:ln w="444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Rectangle: Rounded Corners 214">
            <a:extLst>
              <a:ext uri="{FF2B5EF4-FFF2-40B4-BE49-F238E27FC236}">
                <a16:creationId xmlns:a16="http://schemas.microsoft.com/office/drawing/2014/main" id="{80B2EECE-CF49-4A64-AC99-F9DC1D58A4CE}"/>
              </a:ext>
            </a:extLst>
          </p:cNvPr>
          <p:cNvSpPr/>
          <p:nvPr/>
        </p:nvSpPr>
        <p:spPr>
          <a:xfrm>
            <a:off x="4639728" y="4115369"/>
            <a:ext cx="1293467" cy="1059881"/>
          </a:xfrm>
          <a:prstGeom prst="roundRect">
            <a:avLst/>
          </a:prstGeom>
          <a:solidFill>
            <a:schemeClr val="tx2">
              <a:lumMod val="40000"/>
              <a:lumOff val="60000"/>
              <a:alpha val="86000"/>
            </a:schemeClr>
          </a:soli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3673475" algn="l"/>
              </a:tabLst>
            </a:pPr>
            <a:endParaRPr lang="en-GB" sz="2800" b="1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id="{35D0BEA1-F7F6-4CC0-8CEE-80237AF68A6F}"/>
              </a:ext>
            </a:extLst>
          </p:cNvPr>
          <p:cNvSpPr/>
          <p:nvPr/>
        </p:nvSpPr>
        <p:spPr>
          <a:xfrm>
            <a:off x="6167513" y="1823270"/>
            <a:ext cx="2238299" cy="900247"/>
          </a:xfrm>
          <a:prstGeom prst="roundRect">
            <a:avLst/>
          </a:prstGeom>
          <a:solidFill>
            <a:schemeClr val="tx2">
              <a:lumMod val="40000"/>
              <a:lumOff val="60000"/>
              <a:alpha val="86000"/>
            </a:schemeClr>
          </a:soli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3673475" algn="l"/>
              </a:tabLst>
            </a:pPr>
            <a:endParaRPr lang="en-GB" sz="2800" b="1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923727FB-4447-44CC-9630-FE2D3F40783C}"/>
              </a:ext>
            </a:extLst>
          </p:cNvPr>
          <p:cNvGrpSpPr/>
          <p:nvPr/>
        </p:nvGrpSpPr>
        <p:grpSpPr>
          <a:xfrm>
            <a:off x="3045922" y="3870590"/>
            <a:ext cx="3866849" cy="527579"/>
            <a:chOff x="3045922" y="3870590"/>
            <a:chExt cx="3866849" cy="527579"/>
          </a:xfrm>
        </p:grpSpPr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0EB4CD2-E299-4572-AE31-608F22772B3F}"/>
                </a:ext>
              </a:extLst>
            </p:cNvPr>
            <p:cNvCxnSpPr>
              <a:cxnSpLocks/>
            </p:cNvCxnSpPr>
            <p:nvPr/>
          </p:nvCxnSpPr>
          <p:spPr>
            <a:xfrm>
              <a:off x="6892590" y="3870590"/>
              <a:ext cx="0" cy="527579"/>
            </a:xfrm>
            <a:prstGeom prst="straightConnector1">
              <a:avLst/>
            </a:prstGeom>
            <a:ln w="4445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E9F685F6-B27F-41FB-8610-C95B7499D932}"/>
                </a:ext>
              </a:extLst>
            </p:cNvPr>
            <p:cNvCxnSpPr>
              <a:cxnSpLocks/>
            </p:cNvCxnSpPr>
            <p:nvPr/>
          </p:nvCxnSpPr>
          <p:spPr>
            <a:xfrm>
              <a:off x="3067350" y="4115369"/>
              <a:ext cx="0" cy="258511"/>
            </a:xfrm>
            <a:prstGeom prst="straightConnector1">
              <a:avLst/>
            </a:prstGeom>
            <a:ln w="4445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>
              <a:extLst>
                <a:ext uri="{FF2B5EF4-FFF2-40B4-BE49-F238E27FC236}">
                  <a16:creationId xmlns:a16="http://schemas.microsoft.com/office/drawing/2014/main" id="{D8F07130-26CE-4A5D-901F-42A4B52440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5922" y="4373880"/>
              <a:ext cx="1054591" cy="0"/>
            </a:xfrm>
            <a:prstGeom prst="straightConnector1">
              <a:avLst/>
            </a:prstGeom>
            <a:ln w="4445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340C5A20-9626-4CB7-8DD3-3061CF0AA4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6713" y="4373880"/>
              <a:ext cx="2736058" cy="0"/>
            </a:xfrm>
            <a:prstGeom prst="straightConnector1">
              <a:avLst/>
            </a:prstGeom>
            <a:ln w="4445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E05A6332-177A-470B-9577-C9BA48DDD3A1}"/>
              </a:ext>
            </a:extLst>
          </p:cNvPr>
          <p:cNvGrpSpPr/>
          <p:nvPr/>
        </p:nvGrpSpPr>
        <p:grpSpPr>
          <a:xfrm>
            <a:off x="5805354" y="2197100"/>
            <a:ext cx="2717884" cy="2546351"/>
            <a:chOff x="5805354" y="2197100"/>
            <a:chExt cx="2717884" cy="2546351"/>
          </a:xfrm>
        </p:grpSpPr>
        <p:cxnSp>
          <p:nvCxnSpPr>
            <p:cNvPr id="236" name="Straight Arrow Connector 235">
              <a:extLst>
                <a:ext uri="{FF2B5EF4-FFF2-40B4-BE49-F238E27FC236}">
                  <a16:creationId xmlns:a16="http://schemas.microsoft.com/office/drawing/2014/main" id="{11511C75-159E-4336-92EC-60EF15326CBF}"/>
                </a:ext>
              </a:extLst>
            </p:cNvPr>
            <p:cNvCxnSpPr>
              <a:cxnSpLocks/>
            </p:cNvCxnSpPr>
            <p:nvPr/>
          </p:nvCxnSpPr>
          <p:spPr>
            <a:xfrm>
              <a:off x="6063019" y="2204811"/>
              <a:ext cx="2460219" cy="0"/>
            </a:xfrm>
            <a:prstGeom prst="straightConnector1">
              <a:avLst/>
            </a:prstGeom>
            <a:ln w="4445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>
              <a:extLst>
                <a:ext uri="{FF2B5EF4-FFF2-40B4-BE49-F238E27FC236}">
                  <a16:creationId xmlns:a16="http://schemas.microsoft.com/office/drawing/2014/main" id="{85F49950-6D34-49C1-A4F1-4D56CAA2CD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2916" y="2197100"/>
              <a:ext cx="0" cy="2141538"/>
            </a:xfrm>
            <a:prstGeom prst="straightConnector1">
              <a:avLst/>
            </a:prstGeom>
            <a:ln w="4445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>
              <a:extLst>
                <a:ext uri="{FF2B5EF4-FFF2-40B4-BE49-F238E27FC236}">
                  <a16:creationId xmlns:a16="http://schemas.microsoft.com/office/drawing/2014/main" id="{965DF23E-58AF-4364-82D5-C8ECCCD39B14}"/>
                </a:ext>
              </a:extLst>
            </p:cNvPr>
            <p:cNvCxnSpPr>
              <a:cxnSpLocks/>
            </p:cNvCxnSpPr>
            <p:nvPr/>
          </p:nvCxnSpPr>
          <p:spPr>
            <a:xfrm>
              <a:off x="5805354" y="3358886"/>
              <a:ext cx="271596" cy="0"/>
            </a:xfrm>
            <a:prstGeom prst="straightConnector1">
              <a:avLst/>
            </a:prstGeom>
            <a:ln w="4445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Arrow Connector 247">
              <a:extLst>
                <a:ext uri="{FF2B5EF4-FFF2-40B4-BE49-F238E27FC236}">
                  <a16:creationId xmlns:a16="http://schemas.microsoft.com/office/drawing/2014/main" id="{C55E1919-C3E3-4F7D-AE3B-245EA774D2B9}"/>
                </a:ext>
              </a:extLst>
            </p:cNvPr>
            <p:cNvCxnSpPr>
              <a:cxnSpLocks/>
            </p:cNvCxnSpPr>
            <p:nvPr/>
          </p:nvCxnSpPr>
          <p:spPr>
            <a:xfrm>
              <a:off x="6070390" y="4721225"/>
              <a:ext cx="1746796" cy="0"/>
            </a:xfrm>
            <a:prstGeom prst="straightConnector1">
              <a:avLst/>
            </a:prstGeom>
            <a:ln w="4445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>
              <a:extLst>
                <a:ext uri="{FF2B5EF4-FFF2-40B4-BE49-F238E27FC236}">
                  <a16:creationId xmlns:a16="http://schemas.microsoft.com/office/drawing/2014/main" id="{CE250D07-EF0D-4448-8863-AA4F4AF7ED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2131" y="4412457"/>
              <a:ext cx="0" cy="330994"/>
            </a:xfrm>
            <a:prstGeom prst="straightConnector1">
              <a:avLst/>
            </a:prstGeom>
            <a:ln w="4445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0" name="Rectangle: Rounded Corners 269">
            <a:extLst>
              <a:ext uri="{FF2B5EF4-FFF2-40B4-BE49-F238E27FC236}">
                <a16:creationId xmlns:a16="http://schemas.microsoft.com/office/drawing/2014/main" id="{7D928B88-3AB9-41FA-B534-241F0E702376}"/>
              </a:ext>
            </a:extLst>
          </p:cNvPr>
          <p:cNvSpPr/>
          <p:nvPr/>
        </p:nvSpPr>
        <p:spPr>
          <a:xfrm>
            <a:off x="9409330" y="3221601"/>
            <a:ext cx="965238" cy="64899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dirty="0"/>
              <a:t>Auroral precipitation/</a:t>
            </a:r>
          </a:p>
          <a:p>
            <a:pPr algn="ctr"/>
            <a:r>
              <a:rPr lang="en-GB" sz="1000" dirty="0"/>
              <a:t>Field-aligned current</a:t>
            </a:r>
          </a:p>
        </p:txBody>
      </p:sp>
      <p:cxnSp>
        <p:nvCxnSpPr>
          <p:cNvPr id="284" name="Straight Arrow Connector 283">
            <a:extLst>
              <a:ext uri="{FF2B5EF4-FFF2-40B4-BE49-F238E27FC236}">
                <a16:creationId xmlns:a16="http://schemas.microsoft.com/office/drawing/2014/main" id="{B3AF8A5E-2C75-49E5-A39B-99A997D31DBB}"/>
              </a:ext>
            </a:extLst>
          </p:cNvPr>
          <p:cNvCxnSpPr>
            <a:cxnSpLocks/>
          </p:cNvCxnSpPr>
          <p:nvPr/>
        </p:nvCxnSpPr>
        <p:spPr>
          <a:xfrm flipV="1">
            <a:off x="9908005" y="3071965"/>
            <a:ext cx="0" cy="149635"/>
          </a:xfrm>
          <a:prstGeom prst="straightConnector1">
            <a:avLst/>
          </a:prstGeom>
          <a:ln w="34925">
            <a:solidFill>
              <a:schemeClr val="accent3">
                <a:lumMod val="75000"/>
              </a:schemeClr>
            </a:solidFill>
            <a:headEnd w="lg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Arrow Connector 284">
            <a:extLst>
              <a:ext uri="{FF2B5EF4-FFF2-40B4-BE49-F238E27FC236}">
                <a16:creationId xmlns:a16="http://schemas.microsoft.com/office/drawing/2014/main" id="{10FE6AA9-FE16-4E11-88AA-8A89C8842C1C}"/>
              </a:ext>
            </a:extLst>
          </p:cNvPr>
          <p:cNvCxnSpPr>
            <a:cxnSpLocks/>
          </p:cNvCxnSpPr>
          <p:nvPr/>
        </p:nvCxnSpPr>
        <p:spPr>
          <a:xfrm>
            <a:off x="9908005" y="3870590"/>
            <a:ext cx="0" cy="332367"/>
          </a:xfrm>
          <a:prstGeom prst="straightConnector1">
            <a:avLst/>
          </a:prstGeom>
          <a:ln w="34925">
            <a:solidFill>
              <a:schemeClr val="accent3">
                <a:lumMod val="75000"/>
              </a:schemeClr>
            </a:solidFill>
            <a:headEnd w="lg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Rectangle 289">
            <a:extLst>
              <a:ext uri="{FF2B5EF4-FFF2-40B4-BE49-F238E27FC236}">
                <a16:creationId xmlns:a16="http://schemas.microsoft.com/office/drawing/2014/main" id="{2AFAEDD4-7688-41F0-B1F5-BB67B61F0ECD}"/>
              </a:ext>
            </a:extLst>
          </p:cNvPr>
          <p:cNvSpPr/>
          <p:nvPr/>
        </p:nvSpPr>
        <p:spPr>
          <a:xfrm>
            <a:off x="4007362" y="5823909"/>
            <a:ext cx="4376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Entire Atmosphere Global Model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6232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/>
      <p:bldP spid="215" grpId="0" animBg="1"/>
      <p:bldP spid="216" grpId="0" animBg="1"/>
      <p:bldP spid="2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64EE23-B582-4070-BA71-B53EF9D85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848844"/>
              </p:ext>
            </p:extLst>
          </p:nvPr>
        </p:nvGraphicFramePr>
        <p:xfrm>
          <a:off x="1297064" y="1333318"/>
          <a:ext cx="9687315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034">
                  <a:extLst>
                    <a:ext uri="{9D8B030D-6E8A-4147-A177-3AD203B41FA5}">
                      <a16:colId xmlns:a16="http://schemas.microsoft.com/office/drawing/2014/main" val="4039464502"/>
                    </a:ext>
                  </a:extLst>
                </a:gridCol>
                <a:gridCol w="3194612">
                  <a:extLst>
                    <a:ext uri="{9D8B030D-6E8A-4147-A177-3AD203B41FA5}">
                      <a16:colId xmlns:a16="http://schemas.microsoft.com/office/drawing/2014/main" val="3781813582"/>
                    </a:ext>
                  </a:extLst>
                </a:gridCol>
                <a:gridCol w="3900669">
                  <a:extLst>
                    <a:ext uri="{9D8B030D-6E8A-4147-A177-3AD203B41FA5}">
                      <a16:colId xmlns:a16="http://schemas.microsoft.com/office/drawing/2014/main" val="3164137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CCM HAMMONIA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 GSM TIP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658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Vertical coordinates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-levels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Heights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62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Horizontal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Spectral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Grid point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593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Horizontal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1.9</a:t>
                      </a:r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r>
                        <a:rPr lang="en-GB" dirty="0"/>
                        <a:t>-1.9</a:t>
                      </a:r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5</a:t>
                      </a:r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r>
                        <a:rPr lang="en-GB" dirty="0"/>
                        <a:t>-5</a:t>
                      </a:r>
                      <a:r>
                        <a:rPr lang="en-GB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32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Horizontal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Geographic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Geomagnetic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342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Dynamical timestep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721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Parallelized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617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Vertical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0-200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80-500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29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Shared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Temperature, densities, winds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Ionization rates, Ion drag, Joule heating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84348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E6CF681-02BA-45C2-B465-FED6C5F38290}"/>
              </a:ext>
            </a:extLst>
          </p:cNvPr>
          <p:cNvSpPr/>
          <p:nvPr/>
        </p:nvSpPr>
        <p:spPr>
          <a:xfrm>
            <a:off x="1893158" y="757785"/>
            <a:ext cx="8631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HAMMONIA + GSMTIP = EAGLE (Entire Atmosphere Global Model)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865C8F-76EA-4FEA-9E68-5E35586043C6}"/>
              </a:ext>
            </a:extLst>
          </p:cNvPr>
          <p:cNvSpPr/>
          <p:nvPr/>
        </p:nvSpPr>
        <p:spPr>
          <a:xfrm>
            <a:off x="862907" y="5341798"/>
            <a:ext cx="138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HAMMONIA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434FFC-2209-4119-87FD-2D99D05C8681}"/>
              </a:ext>
            </a:extLst>
          </p:cNvPr>
          <p:cNvSpPr/>
          <p:nvPr/>
        </p:nvSpPr>
        <p:spPr>
          <a:xfrm>
            <a:off x="10473781" y="5341798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GSMTIP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172DDA3-86DD-47A3-8991-8E82F1ECACC8}"/>
              </a:ext>
            </a:extLst>
          </p:cNvPr>
          <p:cNvGrpSpPr/>
          <p:nvPr/>
        </p:nvGrpSpPr>
        <p:grpSpPr>
          <a:xfrm>
            <a:off x="4070519" y="5074378"/>
            <a:ext cx="1467484" cy="933613"/>
            <a:chOff x="4070519" y="5074378"/>
            <a:chExt cx="1467484" cy="93361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9E43884-2CB6-477D-9B05-3CDCF16DABCD}"/>
                </a:ext>
              </a:extLst>
            </p:cNvPr>
            <p:cNvCxnSpPr>
              <a:cxnSpLocks/>
            </p:cNvCxnSpPr>
            <p:nvPr/>
          </p:nvCxnSpPr>
          <p:spPr>
            <a:xfrm>
              <a:off x="4070519" y="5520172"/>
              <a:ext cx="393918" cy="0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492D9A4-D4A5-4618-ABBE-928E4C4341D5}"/>
                </a:ext>
              </a:extLst>
            </p:cNvPr>
            <p:cNvGrpSpPr/>
            <p:nvPr/>
          </p:nvGrpSpPr>
          <p:grpSpPr>
            <a:xfrm>
              <a:off x="4540637" y="5074378"/>
              <a:ext cx="997366" cy="933613"/>
              <a:chOff x="4540637" y="5074378"/>
              <a:chExt cx="997366" cy="93361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824625B-CB8A-4010-87AB-1AFC77B83346}"/>
                  </a:ext>
                </a:extLst>
              </p:cNvPr>
              <p:cNvSpPr txBox="1"/>
              <p:nvPr/>
            </p:nvSpPr>
            <p:spPr>
              <a:xfrm>
                <a:off x="4540637" y="5074378"/>
                <a:ext cx="9973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1,2,3,4,n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BDFC8B15-92DE-44CC-9FAA-CA9763A6E46D}"/>
                  </a:ext>
                </a:extLst>
              </p:cNvPr>
              <p:cNvCxnSpPr/>
              <p:nvPr/>
            </p:nvCxnSpPr>
            <p:spPr>
              <a:xfrm>
                <a:off x="4699662" y="5402425"/>
                <a:ext cx="308113" cy="298766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05DBCF34-2BA7-4D23-AB3D-4B37453B5F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2011" y="5370789"/>
                <a:ext cx="169044" cy="330402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1771DB7F-4936-4528-B45F-07FEA98CC1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4431" y="5402425"/>
                <a:ext cx="26293" cy="298766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588EE095-FD71-4B85-B566-7B64187002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07166" y="5386607"/>
                <a:ext cx="105655" cy="32452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CA7EEB4-6BDA-4E66-A43F-892A5DF671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76341" y="5386607"/>
                <a:ext cx="159427" cy="32452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886C99A-966E-4C7C-8407-F8CA67C111CC}"/>
                  </a:ext>
                </a:extLst>
              </p:cNvPr>
              <p:cNvSpPr txBox="1"/>
              <p:nvPr/>
            </p:nvSpPr>
            <p:spPr>
              <a:xfrm>
                <a:off x="4882011" y="5638659"/>
                <a:ext cx="4566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i/o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8A0EFF8-7428-4DFD-B86E-D0B9FB106B29}"/>
              </a:ext>
            </a:extLst>
          </p:cNvPr>
          <p:cNvGrpSpPr/>
          <p:nvPr/>
        </p:nvGrpSpPr>
        <p:grpSpPr>
          <a:xfrm>
            <a:off x="5566845" y="5034614"/>
            <a:ext cx="1531460" cy="847428"/>
            <a:chOff x="5566845" y="5034614"/>
            <a:chExt cx="1531460" cy="84742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23BA2BF-001D-47EF-8518-D8A6C4A525EA}"/>
                </a:ext>
              </a:extLst>
            </p:cNvPr>
            <p:cNvGrpSpPr/>
            <p:nvPr/>
          </p:nvGrpSpPr>
          <p:grpSpPr>
            <a:xfrm>
              <a:off x="6174962" y="5034614"/>
              <a:ext cx="923343" cy="847428"/>
              <a:chOff x="6174962" y="5034614"/>
              <a:chExt cx="923343" cy="84742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4788896-BD40-4873-B1F1-74E9DE550484}"/>
                  </a:ext>
                </a:extLst>
              </p:cNvPr>
              <p:cNvSpPr/>
              <p:nvPr/>
            </p:nvSpPr>
            <p:spPr>
              <a:xfrm>
                <a:off x="6180590" y="5034614"/>
                <a:ext cx="904461" cy="89662"/>
              </a:xfrm>
              <a:custGeom>
                <a:avLst/>
                <a:gdLst>
                  <a:gd name="connsiteX0" fmla="*/ 0 w 904461"/>
                  <a:gd name="connsiteY0" fmla="*/ 89452 h 89662"/>
                  <a:gd name="connsiteX1" fmla="*/ 327992 w 904461"/>
                  <a:gd name="connsiteY1" fmla="*/ 0 h 89662"/>
                  <a:gd name="connsiteX2" fmla="*/ 556592 w 904461"/>
                  <a:gd name="connsiteY2" fmla="*/ 89452 h 89662"/>
                  <a:gd name="connsiteX3" fmla="*/ 904461 w 904461"/>
                  <a:gd name="connsiteY3" fmla="*/ 19878 h 8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461" h="89662">
                    <a:moveTo>
                      <a:pt x="0" y="89452"/>
                    </a:moveTo>
                    <a:cubicBezTo>
                      <a:pt x="117613" y="44726"/>
                      <a:pt x="235227" y="0"/>
                      <a:pt x="327992" y="0"/>
                    </a:cubicBezTo>
                    <a:cubicBezTo>
                      <a:pt x="420757" y="0"/>
                      <a:pt x="460514" y="86139"/>
                      <a:pt x="556592" y="89452"/>
                    </a:cubicBezTo>
                    <a:cubicBezTo>
                      <a:pt x="652670" y="92765"/>
                      <a:pt x="778565" y="56321"/>
                      <a:pt x="904461" y="1987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3B5BBFA-2699-46A4-B57F-163C09681C97}"/>
                  </a:ext>
                </a:extLst>
              </p:cNvPr>
              <p:cNvSpPr/>
              <p:nvPr/>
            </p:nvSpPr>
            <p:spPr>
              <a:xfrm>
                <a:off x="6193844" y="5147258"/>
                <a:ext cx="904461" cy="89662"/>
              </a:xfrm>
              <a:custGeom>
                <a:avLst/>
                <a:gdLst>
                  <a:gd name="connsiteX0" fmla="*/ 0 w 904461"/>
                  <a:gd name="connsiteY0" fmla="*/ 89452 h 89662"/>
                  <a:gd name="connsiteX1" fmla="*/ 327992 w 904461"/>
                  <a:gd name="connsiteY1" fmla="*/ 0 h 89662"/>
                  <a:gd name="connsiteX2" fmla="*/ 556592 w 904461"/>
                  <a:gd name="connsiteY2" fmla="*/ 89452 h 89662"/>
                  <a:gd name="connsiteX3" fmla="*/ 904461 w 904461"/>
                  <a:gd name="connsiteY3" fmla="*/ 19878 h 8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461" h="89662">
                    <a:moveTo>
                      <a:pt x="0" y="89452"/>
                    </a:moveTo>
                    <a:cubicBezTo>
                      <a:pt x="117613" y="44726"/>
                      <a:pt x="235227" y="0"/>
                      <a:pt x="327992" y="0"/>
                    </a:cubicBezTo>
                    <a:cubicBezTo>
                      <a:pt x="420757" y="0"/>
                      <a:pt x="460514" y="86139"/>
                      <a:pt x="556592" y="89452"/>
                    </a:cubicBezTo>
                    <a:cubicBezTo>
                      <a:pt x="652670" y="92765"/>
                      <a:pt x="778565" y="56321"/>
                      <a:pt x="904461" y="1987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FB70DD1-9283-4854-B45B-D53C1B9890EC}"/>
                  </a:ext>
                </a:extLst>
              </p:cNvPr>
              <p:cNvSpPr/>
              <p:nvPr/>
            </p:nvSpPr>
            <p:spPr>
              <a:xfrm>
                <a:off x="6174962" y="5247065"/>
                <a:ext cx="904461" cy="89662"/>
              </a:xfrm>
              <a:custGeom>
                <a:avLst/>
                <a:gdLst>
                  <a:gd name="connsiteX0" fmla="*/ 0 w 904461"/>
                  <a:gd name="connsiteY0" fmla="*/ 89452 h 89662"/>
                  <a:gd name="connsiteX1" fmla="*/ 327992 w 904461"/>
                  <a:gd name="connsiteY1" fmla="*/ 0 h 89662"/>
                  <a:gd name="connsiteX2" fmla="*/ 556592 w 904461"/>
                  <a:gd name="connsiteY2" fmla="*/ 89452 h 89662"/>
                  <a:gd name="connsiteX3" fmla="*/ 904461 w 904461"/>
                  <a:gd name="connsiteY3" fmla="*/ 19878 h 8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4461" h="89662">
                    <a:moveTo>
                      <a:pt x="0" y="89452"/>
                    </a:moveTo>
                    <a:cubicBezTo>
                      <a:pt x="117613" y="44726"/>
                      <a:pt x="235227" y="0"/>
                      <a:pt x="327992" y="0"/>
                    </a:cubicBezTo>
                    <a:cubicBezTo>
                      <a:pt x="420757" y="0"/>
                      <a:pt x="460514" y="86139"/>
                      <a:pt x="556592" y="89452"/>
                    </a:cubicBezTo>
                    <a:cubicBezTo>
                      <a:pt x="652670" y="92765"/>
                      <a:pt x="778565" y="56321"/>
                      <a:pt x="904461" y="1987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Arrow: Down 45">
                <a:extLst>
                  <a:ext uri="{FF2B5EF4-FFF2-40B4-BE49-F238E27FC236}">
                    <a16:creationId xmlns:a16="http://schemas.microsoft.com/office/drawing/2014/main" id="{648FDC30-7E17-4CC7-9EBC-9C1BFA419741}"/>
                  </a:ext>
                </a:extLst>
              </p:cNvPr>
              <p:cNvSpPr/>
              <p:nvPr/>
            </p:nvSpPr>
            <p:spPr>
              <a:xfrm>
                <a:off x="6237362" y="5454510"/>
                <a:ext cx="238539" cy="190958"/>
              </a:xfrm>
              <a:prstGeom prst="down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292C795-C14F-4BCA-B72C-8794283815BA}"/>
                  </a:ext>
                </a:extLst>
              </p:cNvPr>
              <p:cNvCxnSpPr/>
              <p:nvPr/>
            </p:nvCxnSpPr>
            <p:spPr>
              <a:xfrm>
                <a:off x="6183905" y="5731008"/>
                <a:ext cx="88557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4AE8E04-5A5B-4476-ACB5-D8AB7DD3241C}"/>
                  </a:ext>
                </a:extLst>
              </p:cNvPr>
              <p:cNvCxnSpPr/>
              <p:nvPr/>
            </p:nvCxnSpPr>
            <p:spPr>
              <a:xfrm>
                <a:off x="6183904" y="5823325"/>
                <a:ext cx="88557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F25100E-D719-4920-B3E2-6A8299DA3CE4}"/>
                  </a:ext>
                </a:extLst>
              </p:cNvPr>
              <p:cNvCxnSpPr/>
              <p:nvPr/>
            </p:nvCxnSpPr>
            <p:spPr>
              <a:xfrm>
                <a:off x="6183904" y="5882042"/>
                <a:ext cx="88557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5E0843F-A31D-4FD2-BFCA-BF6DF5529DF0}"/>
                </a:ext>
              </a:extLst>
            </p:cNvPr>
            <p:cNvCxnSpPr>
              <a:cxnSpLocks/>
            </p:cNvCxnSpPr>
            <p:nvPr/>
          </p:nvCxnSpPr>
          <p:spPr>
            <a:xfrm>
              <a:off x="5566845" y="5520172"/>
              <a:ext cx="393918" cy="0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1A13E4A-4520-45B1-B22B-2467FDE3AAEC}"/>
              </a:ext>
            </a:extLst>
          </p:cNvPr>
          <p:cNvGrpSpPr/>
          <p:nvPr/>
        </p:nvGrpSpPr>
        <p:grpSpPr>
          <a:xfrm>
            <a:off x="2387491" y="4915305"/>
            <a:ext cx="1566735" cy="1292344"/>
            <a:chOff x="2387491" y="4915305"/>
            <a:chExt cx="1566735" cy="1292344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E99043C-FC74-4C40-8B55-B57E50E97152}"/>
                </a:ext>
              </a:extLst>
            </p:cNvPr>
            <p:cNvCxnSpPr>
              <a:cxnSpLocks/>
            </p:cNvCxnSpPr>
            <p:nvPr/>
          </p:nvCxnSpPr>
          <p:spPr>
            <a:xfrm>
              <a:off x="2387491" y="5520172"/>
              <a:ext cx="393918" cy="0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F18B4BB-C823-4828-BA51-A5259A3BE7F7}"/>
                </a:ext>
              </a:extLst>
            </p:cNvPr>
            <p:cNvGrpSpPr/>
            <p:nvPr/>
          </p:nvGrpSpPr>
          <p:grpSpPr>
            <a:xfrm>
              <a:off x="2950374" y="4915305"/>
              <a:ext cx="1003852" cy="1292344"/>
              <a:chOff x="2950374" y="4915305"/>
              <a:chExt cx="1003852" cy="1292344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6FD5161-5FC0-4DC3-865A-16F1662D9AA9}"/>
                  </a:ext>
                </a:extLst>
              </p:cNvPr>
              <p:cNvGrpSpPr/>
              <p:nvPr/>
            </p:nvGrpSpPr>
            <p:grpSpPr>
              <a:xfrm>
                <a:off x="2950374" y="4915305"/>
                <a:ext cx="1003852" cy="496996"/>
                <a:chOff x="2950374" y="4915305"/>
                <a:chExt cx="1003852" cy="496996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0CCA2AE-DA62-4F34-B724-91F93D38783A}"/>
                    </a:ext>
                  </a:extLst>
                </p:cNvPr>
                <p:cNvSpPr/>
                <p:nvPr/>
              </p:nvSpPr>
              <p:spPr>
                <a:xfrm>
                  <a:off x="3059704" y="4915305"/>
                  <a:ext cx="844826" cy="496996"/>
                </a:xfrm>
                <a:custGeom>
                  <a:avLst/>
                  <a:gdLst>
                    <a:gd name="connsiteX0" fmla="*/ 0 w 844826"/>
                    <a:gd name="connsiteY0" fmla="*/ 496996 h 496996"/>
                    <a:gd name="connsiteX1" fmla="*/ 139148 w 844826"/>
                    <a:gd name="connsiteY1" fmla="*/ 39 h 496996"/>
                    <a:gd name="connsiteX2" fmla="*/ 357809 w 844826"/>
                    <a:gd name="connsiteY2" fmla="*/ 467179 h 496996"/>
                    <a:gd name="connsiteX3" fmla="*/ 516835 w 844826"/>
                    <a:gd name="connsiteY3" fmla="*/ 49735 h 496996"/>
                    <a:gd name="connsiteX4" fmla="*/ 735496 w 844826"/>
                    <a:gd name="connsiteY4" fmla="*/ 427422 h 496996"/>
                    <a:gd name="connsiteX5" fmla="*/ 844826 w 844826"/>
                    <a:gd name="connsiteY5" fmla="*/ 39 h 496996"/>
                    <a:gd name="connsiteX6" fmla="*/ 844826 w 844826"/>
                    <a:gd name="connsiteY6" fmla="*/ 39 h 496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4826" h="496996">
                      <a:moveTo>
                        <a:pt x="0" y="496996"/>
                      </a:moveTo>
                      <a:cubicBezTo>
                        <a:pt x="39756" y="251002"/>
                        <a:pt x="79513" y="5008"/>
                        <a:pt x="139148" y="39"/>
                      </a:cubicBezTo>
                      <a:cubicBezTo>
                        <a:pt x="198783" y="-4931"/>
                        <a:pt x="294861" y="458896"/>
                        <a:pt x="357809" y="467179"/>
                      </a:cubicBezTo>
                      <a:cubicBezTo>
                        <a:pt x="420757" y="475462"/>
                        <a:pt x="453887" y="56361"/>
                        <a:pt x="516835" y="49735"/>
                      </a:cubicBezTo>
                      <a:cubicBezTo>
                        <a:pt x="579783" y="43109"/>
                        <a:pt x="680831" y="435705"/>
                        <a:pt x="735496" y="427422"/>
                      </a:cubicBezTo>
                      <a:cubicBezTo>
                        <a:pt x="790161" y="419139"/>
                        <a:pt x="844826" y="39"/>
                        <a:pt x="844826" y="39"/>
                      </a:cubicBezTo>
                      <a:lnTo>
                        <a:pt x="844826" y="39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192F960-5166-4B75-9DB4-2BF83542562E}"/>
                    </a:ext>
                  </a:extLst>
                </p:cNvPr>
                <p:cNvSpPr/>
                <p:nvPr/>
              </p:nvSpPr>
              <p:spPr>
                <a:xfrm>
                  <a:off x="2950374" y="5004745"/>
                  <a:ext cx="1003852" cy="397680"/>
                </a:xfrm>
                <a:custGeom>
                  <a:avLst/>
                  <a:gdLst>
                    <a:gd name="connsiteX0" fmla="*/ 0 w 1003852"/>
                    <a:gd name="connsiteY0" fmla="*/ 357860 h 397680"/>
                    <a:gd name="connsiteX1" fmla="*/ 89452 w 1003852"/>
                    <a:gd name="connsiteY1" fmla="*/ 9991 h 397680"/>
                    <a:gd name="connsiteX2" fmla="*/ 238539 w 1003852"/>
                    <a:gd name="connsiteY2" fmla="*/ 347921 h 397680"/>
                    <a:gd name="connsiteX3" fmla="*/ 367748 w 1003852"/>
                    <a:gd name="connsiteY3" fmla="*/ 52 h 397680"/>
                    <a:gd name="connsiteX4" fmla="*/ 506895 w 1003852"/>
                    <a:gd name="connsiteY4" fmla="*/ 377739 h 397680"/>
                    <a:gd name="connsiteX5" fmla="*/ 576469 w 1003852"/>
                    <a:gd name="connsiteY5" fmla="*/ 109382 h 397680"/>
                    <a:gd name="connsiteX6" fmla="*/ 675861 w 1003852"/>
                    <a:gd name="connsiteY6" fmla="*/ 397617 h 397680"/>
                    <a:gd name="connsiteX7" fmla="*/ 775252 w 1003852"/>
                    <a:gd name="connsiteY7" fmla="*/ 79565 h 397680"/>
                    <a:gd name="connsiteX8" fmla="*/ 1003852 w 1003852"/>
                    <a:gd name="connsiteY8" fmla="*/ 308165 h 39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3852" h="397680">
                      <a:moveTo>
                        <a:pt x="0" y="357860"/>
                      </a:moveTo>
                      <a:cubicBezTo>
                        <a:pt x="24848" y="184753"/>
                        <a:pt x="49696" y="11647"/>
                        <a:pt x="89452" y="9991"/>
                      </a:cubicBezTo>
                      <a:cubicBezTo>
                        <a:pt x="129208" y="8335"/>
                        <a:pt x="192156" y="349577"/>
                        <a:pt x="238539" y="347921"/>
                      </a:cubicBezTo>
                      <a:cubicBezTo>
                        <a:pt x="284922" y="346265"/>
                        <a:pt x="323022" y="-4918"/>
                        <a:pt x="367748" y="52"/>
                      </a:cubicBezTo>
                      <a:cubicBezTo>
                        <a:pt x="412474" y="5022"/>
                        <a:pt x="472108" y="359517"/>
                        <a:pt x="506895" y="377739"/>
                      </a:cubicBezTo>
                      <a:cubicBezTo>
                        <a:pt x="541682" y="395961"/>
                        <a:pt x="548308" y="106069"/>
                        <a:pt x="576469" y="109382"/>
                      </a:cubicBezTo>
                      <a:cubicBezTo>
                        <a:pt x="604630" y="112695"/>
                        <a:pt x="642731" y="402586"/>
                        <a:pt x="675861" y="397617"/>
                      </a:cubicBezTo>
                      <a:cubicBezTo>
                        <a:pt x="708991" y="392648"/>
                        <a:pt x="720587" y="94474"/>
                        <a:pt x="775252" y="79565"/>
                      </a:cubicBezTo>
                      <a:cubicBezTo>
                        <a:pt x="829917" y="64656"/>
                        <a:pt x="916884" y="186410"/>
                        <a:pt x="1003852" y="308165"/>
                      </a:cubicBezTo>
                    </a:path>
                  </a:pathLst>
                </a:cu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7" name="Arrow: Down 16">
                <a:extLst>
                  <a:ext uri="{FF2B5EF4-FFF2-40B4-BE49-F238E27FC236}">
                    <a16:creationId xmlns:a16="http://schemas.microsoft.com/office/drawing/2014/main" id="{33B4CA19-F429-4F07-9760-4B8F67EBD45F}"/>
                  </a:ext>
                </a:extLst>
              </p:cNvPr>
              <p:cNvSpPr/>
              <p:nvPr/>
            </p:nvSpPr>
            <p:spPr>
              <a:xfrm>
                <a:off x="3053533" y="5460538"/>
                <a:ext cx="238539" cy="190958"/>
              </a:xfrm>
              <a:prstGeom prst="down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62992BF-FEF8-4BF3-B8F7-C517F0E3E4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89519" y="5700126"/>
                <a:ext cx="651051" cy="507523"/>
                <a:chOff x="3548268" y="5943139"/>
                <a:chExt cx="685800" cy="534612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4E46B5C-002C-499E-BE6E-BA5006564677}"/>
                    </a:ext>
                  </a:extLst>
                </p:cNvPr>
                <p:cNvSpPr/>
                <p:nvPr/>
              </p:nvSpPr>
              <p:spPr>
                <a:xfrm>
                  <a:off x="3548268" y="5944256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C7BCCE2-1C77-4288-81D3-CCBBD84F3FEF}"/>
                    </a:ext>
                  </a:extLst>
                </p:cNvPr>
                <p:cNvSpPr/>
                <p:nvPr/>
              </p:nvSpPr>
              <p:spPr>
                <a:xfrm>
                  <a:off x="3776868" y="5943139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520EE3A-37CD-4095-8A2F-2620D8C00343}"/>
                    </a:ext>
                  </a:extLst>
                </p:cNvPr>
                <p:cNvSpPr/>
                <p:nvPr/>
              </p:nvSpPr>
              <p:spPr>
                <a:xfrm>
                  <a:off x="4005468" y="5944256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F37336C-5702-411B-B3FD-2F27438C2774}"/>
                    </a:ext>
                  </a:extLst>
                </p:cNvPr>
                <p:cNvSpPr/>
                <p:nvPr/>
              </p:nvSpPr>
              <p:spPr>
                <a:xfrm>
                  <a:off x="3548268" y="6122504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EE96793-751E-4FFF-8E3E-24810D1F9229}"/>
                    </a:ext>
                  </a:extLst>
                </p:cNvPr>
                <p:cNvSpPr/>
                <p:nvPr/>
              </p:nvSpPr>
              <p:spPr>
                <a:xfrm>
                  <a:off x="3776868" y="6123753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BD75AD29-00A6-4B28-8D6A-694DDD7161B2}"/>
                    </a:ext>
                  </a:extLst>
                </p:cNvPr>
                <p:cNvSpPr/>
                <p:nvPr/>
              </p:nvSpPr>
              <p:spPr>
                <a:xfrm>
                  <a:off x="4005468" y="6123753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A60E2453-EBF3-4A1C-9A6D-17CF22BB054D}"/>
                    </a:ext>
                  </a:extLst>
                </p:cNvPr>
                <p:cNvSpPr/>
                <p:nvPr/>
              </p:nvSpPr>
              <p:spPr>
                <a:xfrm>
                  <a:off x="3548268" y="6299503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D1E01191-229C-426D-9912-92A5F36AE148}"/>
                    </a:ext>
                  </a:extLst>
                </p:cNvPr>
                <p:cNvSpPr/>
                <p:nvPr/>
              </p:nvSpPr>
              <p:spPr>
                <a:xfrm>
                  <a:off x="3776868" y="6299503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E1336008-F021-4CB3-8BD8-E3583D572001}"/>
                    </a:ext>
                  </a:extLst>
                </p:cNvPr>
                <p:cNvSpPr/>
                <p:nvPr/>
              </p:nvSpPr>
              <p:spPr>
                <a:xfrm>
                  <a:off x="4003740" y="6299503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9B970FE-6878-4A11-9BE0-CAC8930039EE}"/>
              </a:ext>
            </a:extLst>
          </p:cNvPr>
          <p:cNvGrpSpPr/>
          <p:nvPr/>
        </p:nvGrpSpPr>
        <p:grpSpPr>
          <a:xfrm>
            <a:off x="7241950" y="4821681"/>
            <a:ext cx="1192681" cy="1384172"/>
            <a:chOff x="7241950" y="4821681"/>
            <a:chExt cx="1192681" cy="138417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AA32F14-0879-4E91-9A65-1732A780DD4C}"/>
                </a:ext>
              </a:extLst>
            </p:cNvPr>
            <p:cNvGrpSpPr/>
            <p:nvPr/>
          </p:nvGrpSpPr>
          <p:grpSpPr>
            <a:xfrm>
              <a:off x="7705920" y="4821681"/>
              <a:ext cx="728711" cy="1384172"/>
              <a:chOff x="7705920" y="4821681"/>
              <a:chExt cx="728711" cy="1384172"/>
            </a:xfrm>
          </p:grpSpPr>
          <p:sp>
            <p:nvSpPr>
              <p:cNvPr id="66" name="Arrow: Down 65">
                <a:extLst>
                  <a:ext uri="{FF2B5EF4-FFF2-40B4-BE49-F238E27FC236}">
                    <a16:creationId xmlns:a16="http://schemas.microsoft.com/office/drawing/2014/main" id="{8DB43B0A-2A7B-49FF-BBE5-8B6B26ACBCB8}"/>
                  </a:ext>
                </a:extLst>
              </p:cNvPr>
              <p:cNvSpPr/>
              <p:nvPr/>
            </p:nvSpPr>
            <p:spPr>
              <a:xfrm>
                <a:off x="7705920" y="5424693"/>
                <a:ext cx="238539" cy="190958"/>
              </a:xfrm>
              <a:prstGeom prst="down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621EE99-6F6A-41D0-A623-9B631A70903D}"/>
                  </a:ext>
                </a:extLst>
              </p:cNvPr>
              <p:cNvSpPr/>
              <p:nvPr/>
            </p:nvSpPr>
            <p:spPr>
              <a:xfrm>
                <a:off x="7765075" y="5705160"/>
                <a:ext cx="334778" cy="24787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3601CA5-C422-4365-91CF-0C91D73B6355}"/>
                  </a:ext>
                </a:extLst>
              </p:cNvPr>
              <p:cNvSpPr/>
              <p:nvPr/>
            </p:nvSpPr>
            <p:spPr>
              <a:xfrm>
                <a:off x="8099853" y="5705160"/>
                <a:ext cx="334778" cy="24787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60ADD6C-388F-44E1-97E2-B4D729D50923}"/>
                  </a:ext>
                </a:extLst>
              </p:cNvPr>
              <p:cNvSpPr/>
              <p:nvPr/>
            </p:nvSpPr>
            <p:spPr>
              <a:xfrm>
                <a:off x="7765075" y="5957974"/>
                <a:ext cx="334778" cy="24787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BAFE3E9-2C1B-4536-8042-D812B3E54699}"/>
                  </a:ext>
                </a:extLst>
              </p:cNvPr>
              <p:cNvSpPr/>
              <p:nvPr/>
            </p:nvSpPr>
            <p:spPr>
              <a:xfrm>
                <a:off x="8099853" y="5957654"/>
                <a:ext cx="334778" cy="24787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B65FA152-7245-4669-9BCD-2CF7388C57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65076" y="4821681"/>
                <a:ext cx="651505" cy="506463"/>
                <a:chOff x="3548268" y="5944256"/>
                <a:chExt cx="686278" cy="533495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73C4BD78-FD94-4FAE-8A52-82D5AC38A348}"/>
                    </a:ext>
                  </a:extLst>
                </p:cNvPr>
                <p:cNvSpPr/>
                <p:nvPr/>
              </p:nvSpPr>
              <p:spPr>
                <a:xfrm>
                  <a:off x="3548268" y="5944256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465A2CC0-C49E-475C-8C16-7E2DA1DE7CD9}"/>
                    </a:ext>
                  </a:extLst>
                </p:cNvPr>
                <p:cNvSpPr/>
                <p:nvPr/>
              </p:nvSpPr>
              <p:spPr>
                <a:xfrm>
                  <a:off x="3778418" y="5944734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E1E8035C-B237-4052-A12C-8144ABB8266F}"/>
                    </a:ext>
                  </a:extLst>
                </p:cNvPr>
                <p:cNvSpPr/>
                <p:nvPr/>
              </p:nvSpPr>
              <p:spPr>
                <a:xfrm>
                  <a:off x="4005468" y="5944256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154B9D08-1100-409B-A28D-589B42C561C3}"/>
                    </a:ext>
                  </a:extLst>
                </p:cNvPr>
                <p:cNvSpPr/>
                <p:nvPr/>
              </p:nvSpPr>
              <p:spPr>
                <a:xfrm>
                  <a:off x="3548268" y="6122504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70A58F43-6FDA-4501-AA4D-6493324619F3}"/>
                    </a:ext>
                  </a:extLst>
                </p:cNvPr>
                <p:cNvSpPr/>
                <p:nvPr/>
              </p:nvSpPr>
              <p:spPr>
                <a:xfrm>
                  <a:off x="3776868" y="6123753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D5CD389-A5BA-4685-9C4F-AE732590430D}"/>
                    </a:ext>
                  </a:extLst>
                </p:cNvPr>
                <p:cNvSpPr/>
                <p:nvPr/>
              </p:nvSpPr>
              <p:spPr>
                <a:xfrm>
                  <a:off x="4005468" y="6123753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0CDEC94D-F676-4CD9-85B9-C8D1687FB0E5}"/>
                    </a:ext>
                  </a:extLst>
                </p:cNvPr>
                <p:cNvSpPr/>
                <p:nvPr/>
              </p:nvSpPr>
              <p:spPr>
                <a:xfrm>
                  <a:off x="3548268" y="6299503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5D190E71-6AF3-44E8-BE69-A40F9FC737B2}"/>
                    </a:ext>
                  </a:extLst>
                </p:cNvPr>
                <p:cNvSpPr/>
                <p:nvPr/>
              </p:nvSpPr>
              <p:spPr>
                <a:xfrm>
                  <a:off x="3776868" y="6299503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F194EA26-2B0A-4AE4-9625-9BB06F867A32}"/>
                    </a:ext>
                  </a:extLst>
                </p:cNvPr>
                <p:cNvSpPr/>
                <p:nvPr/>
              </p:nvSpPr>
              <p:spPr>
                <a:xfrm>
                  <a:off x="4005946" y="6299503"/>
                  <a:ext cx="228600" cy="1782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09B4A31-AA9A-48C3-BD5D-D0A171D2B5BF}"/>
                </a:ext>
              </a:extLst>
            </p:cNvPr>
            <p:cNvCxnSpPr>
              <a:cxnSpLocks/>
            </p:cNvCxnSpPr>
            <p:nvPr/>
          </p:nvCxnSpPr>
          <p:spPr>
            <a:xfrm>
              <a:off x="7241950" y="5520172"/>
              <a:ext cx="393918" cy="0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034" name="Flowchart: Process 1033">
            <a:extLst>
              <a:ext uri="{FF2B5EF4-FFF2-40B4-BE49-F238E27FC236}">
                <a16:creationId xmlns:a16="http://schemas.microsoft.com/office/drawing/2014/main" id="{F50EF243-0CCA-42F3-9F3F-D25607E8D2D9}"/>
              </a:ext>
            </a:extLst>
          </p:cNvPr>
          <p:cNvSpPr/>
          <p:nvPr/>
        </p:nvSpPr>
        <p:spPr>
          <a:xfrm>
            <a:off x="1290216" y="2080571"/>
            <a:ext cx="9669315" cy="352425"/>
          </a:xfrm>
          <a:prstGeom prst="flowChartProcess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lowchart: Process 114">
            <a:extLst>
              <a:ext uri="{FF2B5EF4-FFF2-40B4-BE49-F238E27FC236}">
                <a16:creationId xmlns:a16="http://schemas.microsoft.com/office/drawing/2014/main" id="{E5DF5861-5939-4F20-9DFE-8B2CE595F93F}"/>
              </a:ext>
            </a:extLst>
          </p:cNvPr>
          <p:cNvSpPr/>
          <p:nvPr/>
        </p:nvSpPr>
        <p:spPr>
          <a:xfrm>
            <a:off x="1306063" y="2436001"/>
            <a:ext cx="9669315" cy="352425"/>
          </a:xfrm>
          <a:prstGeom prst="flowChartProcess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lowchart: Process 116">
            <a:extLst>
              <a:ext uri="{FF2B5EF4-FFF2-40B4-BE49-F238E27FC236}">
                <a16:creationId xmlns:a16="http://schemas.microsoft.com/office/drawing/2014/main" id="{BADFDF6E-8195-46FB-9A27-2C4F9EE516F5}"/>
              </a:ext>
            </a:extLst>
          </p:cNvPr>
          <p:cNvSpPr/>
          <p:nvPr/>
        </p:nvSpPr>
        <p:spPr>
          <a:xfrm>
            <a:off x="1297063" y="1718147"/>
            <a:ext cx="9669315" cy="352425"/>
          </a:xfrm>
          <a:prstGeom prst="flowChartProcess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Flowchart: Process 119">
            <a:extLst>
              <a:ext uri="{FF2B5EF4-FFF2-40B4-BE49-F238E27FC236}">
                <a16:creationId xmlns:a16="http://schemas.microsoft.com/office/drawing/2014/main" id="{EAAB375A-2C2F-45E8-8B36-F0203FE082F6}"/>
              </a:ext>
            </a:extLst>
          </p:cNvPr>
          <p:cNvSpPr/>
          <p:nvPr/>
        </p:nvSpPr>
        <p:spPr>
          <a:xfrm>
            <a:off x="1306151" y="3189091"/>
            <a:ext cx="9669315" cy="352425"/>
          </a:xfrm>
          <a:prstGeom prst="flowChartProcess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EF32025F-A185-476A-8461-CA888A45A9E8}"/>
              </a:ext>
            </a:extLst>
          </p:cNvPr>
          <p:cNvSpPr txBox="1">
            <a:spLocks/>
          </p:cNvSpPr>
          <p:nvPr/>
        </p:nvSpPr>
        <p:spPr>
          <a:xfrm>
            <a:off x="838200" y="-2857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/>
              <a:t>Coupling interface</a:t>
            </a:r>
          </a:p>
        </p:txBody>
      </p:sp>
      <p:sp>
        <p:nvSpPr>
          <p:cNvPr id="91" name="Flowchart: Process 90">
            <a:extLst>
              <a:ext uri="{FF2B5EF4-FFF2-40B4-BE49-F238E27FC236}">
                <a16:creationId xmlns:a16="http://schemas.microsoft.com/office/drawing/2014/main" id="{2433E3CE-436B-4863-8DB5-5572C3AC4B2F}"/>
              </a:ext>
            </a:extLst>
          </p:cNvPr>
          <p:cNvSpPr/>
          <p:nvPr/>
        </p:nvSpPr>
        <p:spPr>
          <a:xfrm>
            <a:off x="1301213" y="3572602"/>
            <a:ext cx="9669315" cy="352425"/>
          </a:xfrm>
          <a:prstGeom prst="flowChartProcess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A3FC859-AB4D-4146-8653-865058B80E3E}"/>
              </a:ext>
            </a:extLst>
          </p:cNvPr>
          <p:cNvGrpSpPr/>
          <p:nvPr/>
        </p:nvGrpSpPr>
        <p:grpSpPr>
          <a:xfrm>
            <a:off x="8590624" y="4816354"/>
            <a:ext cx="1205844" cy="1469705"/>
            <a:chOff x="8590624" y="4816354"/>
            <a:chExt cx="1205844" cy="1469705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E94DDBF-81B8-4D0B-A7BA-B72E39F09303}"/>
                </a:ext>
              </a:extLst>
            </p:cNvPr>
            <p:cNvCxnSpPr>
              <a:cxnSpLocks/>
            </p:cNvCxnSpPr>
            <p:nvPr/>
          </p:nvCxnSpPr>
          <p:spPr>
            <a:xfrm>
              <a:off x="8590624" y="5511380"/>
              <a:ext cx="393918" cy="0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D671B3E-1B3C-4061-8A9F-9D8D84A4AFB7}"/>
                </a:ext>
              </a:extLst>
            </p:cNvPr>
            <p:cNvGrpSpPr/>
            <p:nvPr/>
          </p:nvGrpSpPr>
          <p:grpSpPr>
            <a:xfrm>
              <a:off x="9029455" y="4816354"/>
              <a:ext cx="767013" cy="1469705"/>
              <a:chOff x="9017880" y="4816354"/>
              <a:chExt cx="767013" cy="1469705"/>
            </a:xfrm>
          </p:grpSpPr>
          <p:sp>
            <p:nvSpPr>
              <p:cNvPr id="126" name="Arrow: Down 125">
                <a:extLst>
                  <a:ext uri="{FF2B5EF4-FFF2-40B4-BE49-F238E27FC236}">
                    <a16:creationId xmlns:a16="http://schemas.microsoft.com/office/drawing/2014/main" id="{9E79C0C7-5685-4A84-A1CE-964EE868813A}"/>
                  </a:ext>
                </a:extLst>
              </p:cNvPr>
              <p:cNvSpPr/>
              <p:nvPr/>
            </p:nvSpPr>
            <p:spPr>
              <a:xfrm>
                <a:off x="9017880" y="5437901"/>
                <a:ext cx="238539" cy="190958"/>
              </a:xfrm>
              <a:prstGeom prst="down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5BEA6076-D079-43AD-A9A2-9CEA6690298F}"/>
                  </a:ext>
                </a:extLst>
              </p:cNvPr>
              <p:cNvGrpSpPr/>
              <p:nvPr/>
            </p:nvGrpSpPr>
            <p:grpSpPr>
              <a:xfrm>
                <a:off x="9052235" y="4816354"/>
                <a:ext cx="732658" cy="1469705"/>
                <a:chOff x="9052235" y="4816354"/>
                <a:chExt cx="732658" cy="1469705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8D6B357F-A51F-4176-BA0B-1C8C25993827}"/>
                    </a:ext>
                  </a:extLst>
                </p:cNvPr>
                <p:cNvSpPr/>
                <p:nvPr/>
              </p:nvSpPr>
              <p:spPr>
                <a:xfrm>
                  <a:off x="9070518" y="5675577"/>
                  <a:ext cx="661988" cy="114450"/>
                </a:xfrm>
                <a:custGeom>
                  <a:avLst/>
                  <a:gdLst>
                    <a:gd name="connsiteX0" fmla="*/ 0 w 661988"/>
                    <a:gd name="connsiteY0" fmla="*/ 0 h 114450"/>
                    <a:gd name="connsiteX1" fmla="*/ 297656 w 661988"/>
                    <a:gd name="connsiteY1" fmla="*/ 114300 h 114450"/>
                    <a:gd name="connsiteX2" fmla="*/ 511969 w 661988"/>
                    <a:gd name="connsiteY2" fmla="*/ 23812 h 114450"/>
                    <a:gd name="connsiteX3" fmla="*/ 661988 w 661988"/>
                    <a:gd name="connsiteY3" fmla="*/ 2381 h 114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988" h="114450">
                      <a:moveTo>
                        <a:pt x="0" y="0"/>
                      </a:moveTo>
                      <a:cubicBezTo>
                        <a:pt x="106164" y="55165"/>
                        <a:pt x="212328" y="110331"/>
                        <a:pt x="297656" y="114300"/>
                      </a:cubicBezTo>
                      <a:cubicBezTo>
                        <a:pt x="382984" y="118269"/>
                        <a:pt x="451247" y="42465"/>
                        <a:pt x="511969" y="23812"/>
                      </a:cubicBezTo>
                      <a:cubicBezTo>
                        <a:pt x="572691" y="5159"/>
                        <a:pt x="617339" y="3770"/>
                        <a:pt x="661988" y="2381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BAD4ECCB-68DA-4204-9CF6-D6F136EE8C3D}"/>
                    </a:ext>
                  </a:extLst>
                </p:cNvPr>
                <p:cNvSpPr/>
                <p:nvPr/>
              </p:nvSpPr>
              <p:spPr>
                <a:xfrm>
                  <a:off x="9122905" y="6171609"/>
                  <a:ext cx="661988" cy="114450"/>
                </a:xfrm>
                <a:custGeom>
                  <a:avLst/>
                  <a:gdLst>
                    <a:gd name="connsiteX0" fmla="*/ 0 w 661988"/>
                    <a:gd name="connsiteY0" fmla="*/ 0 h 114450"/>
                    <a:gd name="connsiteX1" fmla="*/ 297656 w 661988"/>
                    <a:gd name="connsiteY1" fmla="*/ 114300 h 114450"/>
                    <a:gd name="connsiteX2" fmla="*/ 511969 w 661988"/>
                    <a:gd name="connsiteY2" fmla="*/ 23812 h 114450"/>
                    <a:gd name="connsiteX3" fmla="*/ 661988 w 661988"/>
                    <a:gd name="connsiteY3" fmla="*/ 2381 h 114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988" h="114450">
                      <a:moveTo>
                        <a:pt x="0" y="0"/>
                      </a:moveTo>
                      <a:cubicBezTo>
                        <a:pt x="106164" y="55165"/>
                        <a:pt x="212328" y="110331"/>
                        <a:pt x="297656" y="114300"/>
                      </a:cubicBezTo>
                      <a:cubicBezTo>
                        <a:pt x="382984" y="118269"/>
                        <a:pt x="451247" y="42465"/>
                        <a:pt x="511969" y="23812"/>
                      </a:cubicBezTo>
                      <a:cubicBezTo>
                        <a:pt x="572691" y="5159"/>
                        <a:pt x="617339" y="3770"/>
                        <a:pt x="661988" y="2381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E2ECEF08-13B5-41AC-AF87-78427ABE3B8F}"/>
                    </a:ext>
                  </a:extLst>
                </p:cNvPr>
                <p:cNvSpPr/>
                <p:nvPr/>
              </p:nvSpPr>
              <p:spPr>
                <a:xfrm>
                  <a:off x="9099607" y="5919304"/>
                  <a:ext cx="661988" cy="114450"/>
                </a:xfrm>
                <a:custGeom>
                  <a:avLst/>
                  <a:gdLst>
                    <a:gd name="connsiteX0" fmla="*/ 0 w 661988"/>
                    <a:gd name="connsiteY0" fmla="*/ 0 h 114450"/>
                    <a:gd name="connsiteX1" fmla="*/ 297656 w 661988"/>
                    <a:gd name="connsiteY1" fmla="*/ 114300 h 114450"/>
                    <a:gd name="connsiteX2" fmla="*/ 511969 w 661988"/>
                    <a:gd name="connsiteY2" fmla="*/ 23812 h 114450"/>
                    <a:gd name="connsiteX3" fmla="*/ 661988 w 661988"/>
                    <a:gd name="connsiteY3" fmla="*/ 2381 h 114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1988" h="114450">
                      <a:moveTo>
                        <a:pt x="0" y="0"/>
                      </a:moveTo>
                      <a:cubicBezTo>
                        <a:pt x="106164" y="55165"/>
                        <a:pt x="212328" y="110331"/>
                        <a:pt x="297656" y="114300"/>
                      </a:cubicBezTo>
                      <a:cubicBezTo>
                        <a:pt x="382984" y="118269"/>
                        <a:pt x="451247" y="42465"/>
                        <a:pt x="511969" y="23812"/>
                      </a:cubicBezTo>
                      <a:cubicBezTo>
                        <a:pt x="572691" y="5159"/>
                        <a:pt x="617339" y="3770"/>
                        <a:pt x="661988" y="2381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40E08EF5-EACB-429E-AA0B-98D54044F98E}"/>
                    </a:ext>
                  </a:extLst>
                </p:cNvPr>
                <p:cNvSpPr/>
                <p:nvPr/>
              </p:nvSpPr>
              <p:spPr>
                <a:xfrm>
                  <a:off x="9334752" y="5790026"/>
                  <a:ext cx="99256" cy="495155"/>
                </a:xfrm>
                <a:custGeom>
                  <a:avLst/>
                  <a:gdLst>
                    <a:gd name="connsiteX0" fmla="*/ 0 w 126207"/>
                    <a:gd name="connsiteY0" fmla="*/ 0 h 504825"/>
                    <a:gd name="connsiteX1" fmla="*/ 80963 w 126207"/>
                    <a:gd name="connsiteY1" fmla="*/ 138113 h 504825"/>
                    <a:gd name="connsiteX2" fmla="*/ 73819 w 126207"/>
                    <a:gd name="connsiteY2" fmla="*/ 328613 h 504825"/>
                    <a:gd name="connsiteX3" fmla="*/ 126207 w 126207"/>
                    <a:gd name="connsiteY3" fmla="*/ 504825 h 504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207" h="504825">
                      <a:moveTo>
                        <a:pt x="0" y="0"/>
                      </a:moveTo>
                      <a:cubicBezTo>
                        <a:pt x="34330" y="41672"/>
                        <a:pt x="68660" y="83344"/>
                        <a:pt x="80963" y="138113"/>
                      </a:cubicBezTo>
                      <a:cubicBezTo>
                        <a:pt x="93266" y="192882"/>
                        <a:pt x="66278" y="267494"/>
                        <a:pt x="73819" y="328613"/>
                      </a:cubicBezTo>
                      <a:cubicBezTo>
                        <a:pt x="81360" y="389732"/>
                        <a:pt x="103783" y="447278"/>
                        <a:pt x="126207" y="504825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4A68FD3A-68B4-495D-BA86-03A58CAA69B9}"/>
                    </a:ext>
                  </a:extLst>
                </p:cNvPr>
                <p:cNvSpPr/>
                <p:nvPr/>
              </p:nvSpPr>
              <p:spPr>
                <a:xfrm>
                  <a:off x="9732506" y="5673195"/>
                  <a:ext cx="45719" cy="495155"/>
                </a:xfrm>
                <a:custGeom>
                  <a:avLst/>
                  <a:gdLst>
                    <a:gd name="connsiteX0" fmla="*/ 0 w 126207"/>
                    <a:gd name="connsiteY0" fmla="*/ 0 h 504825"/>
                    <a:gd name="connsiteX1" fmla="*/ 80963 w 126207"/>
                    <a:gd name="connsiteY1" fmla="*/ 138113 h 504825"/>
                    <a:gd name="connsiteX2" fmla="*/ 73819 w 126207"/>
                    <a:gd name="connsiteY2" fmla="*/ 328613 h 504825"/>
                    <a:gd name="connsiteX3" fmla="*/ 126207 w 126207"/>
                    <a:gd name="connsiteY3" fmla="*/ 504825 h 504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207" h="504825">
                      <a:moveTo>
                        <a:pt x="0" y="0"/>
                      </a:moveTo>
                      <a:cubicBezTo>
                        <a:pt x="34330" y="41672"/>
                        <a:pt x="68660" y="83344"/>
                        <a:pt x="80963" y="138113"/>
                      </a:cubicBezTo>
                      <a:cubicBezTo>
                        <a:pt x="93266" y="192882"/>
                        <a:pt x="66278" y="267494"/>
                        <a:pt x="73819" y="328613"/>
                      </a:cubicBezTo>
                      <a:cubicBezTo>
                        <a:pt x="81360" y="389732"/>
                        <a:pt x="103783" y="447278"/>
                        <a:pt x="126207" y="504825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12C718ED-3C43-4783-8827-68729D2C6729}"/>
                    </a:ext>
                  </a:extLst>
                </p:cNvPr>
                <p:cNvSpPr/>
                <p:nvPr/>
              </p:nvSpPr>
              <p:spPr>
                <a:xfrm>
                  <a:off x="9073718" y="5673195"/>
                  <a:ext cx="45719" cy="495155"/>
                </a:xfrm>
                <a:custGeom>
                  <a:avLst/>
                  <a:gdLst>
                    <a:gd name="connsiteX0" fmla="*/ 0 w 126207"/>
                    <a:gd name="connsiteY0" fmla="*/ 0 h 504825"/>
                    <a:gd name="connsiteX1" fmla="*/ 80963 w 126207"/>
                    <a:gd name="connsiteY1" fmla="*/ 138113 h 504825"/>
                    <a:gd name="connsiteX2" fmla="*/ 73819 w 126207"/>
                    <a:gd name="connsiteY2" fmla="*/ 328613 h 504825"/>
                    <a:gd name="connsiteX3" fmla="*/ 126207 w 126207"/>
                    <a:gd name="connsiteY3" fmla="*/ 504825 h 504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207" h="504825">
                      <a:moveTo>
                        <a:pt x="0" y="0"/>
                      </a:moveTo>
                      <a:cubicBezTo>
                        <a:pt x="34330" y="41672"/>
                        <a:pt x="68660" y="83344"/>
                        <a:pt x="80963" y="138113"/>
                      </a:cubicBezTo>
                      <a:cubicBezTo>
                        <a:pt x="93266" y="192882"/>
                        <a:pt x="66278" y="267494"/>
                        <a:pt x="73819" y="328613"/>
                      </a:cubicBezTo>
                      <a:cubicBezTo>
                        <a:pt x="81360" y="389732"/>
                        <a:pt x="103783" y="447278"/>
                        <a:pt x="126207" y="504825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217B2834-27B9-44A6-AFEA-FDE6BF2046D5}"/>
                    </a:ext>
                  </a:extLst>
                </p:cNvPr>
                <p:cNvSpPr/>
                <p:nvPr/>
              </p:nvSpPr>
              <p:spPr>
                <a:xfrm>
                  <a:off x="9052235" y="4816354"/>
                  <a:ext cx="334778" cy="24787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B2F21720-4D6D-41F3-B3E6-282FE1C9B962}"/>
                    </a:ext>
                  </a:extLst>
                </p:cNvPr>
                <p:cNvSpPr/>
                <p:nvPr/>
              </p:nvSpPr>
              <p:spPr>
                <a:xfrm>
                  <a:off x="9387013" y="4816354"/>
                  <a:ext cx="334778" cy="24787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66BD1321-417A-4B9A-B4C4-CE73FBDCD8F8}"/>
                    </a:ext>
                  </a:extLst>
                </p:cNvPr>
                <p:cNvSpPr/>
                <p:nvPr/>
              </p:nvSpPr>
              <p:spPr>
                <a:xfrm>
                  <a:off x="9052235" y="5069168"/>
                  <a:ext cx="334778" cy="24787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D735383F-1962-40E1-BFDD-7DC9FA00C642}"/>
                    </a:ext>
                  </a:extLst>
                </p:cNvPr>
                <p:cNvSpPr/>
                <p:nvPr/>
              </p:nvSpPr>
              <p:spPr>
                <a:xfrm>
                  <a:off x="9387013" y="5068848"/>
                  <a:ext cx="334778" cy="247879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99961BC-18B5-43EC-8C25-5DEEFDD56AAC}"/>
              </a:ext>
            </a:extLst>
          </p:cNvPr>
          <p:cNvGrpSpPr/>
          <p:nvPr/>
        </p:nvGrpSpPr>
        <p:grpSpPr>
          <a:xfrm>
            <a:off x="9933339" y="5511380"/>
            <a:ext cx="1570945" cy="407924"/>
            <a:chOff x="9933339" y="5511380"/>
            <a:chExt cx="1570945" cy="407924"/>
          </a:xfrm>
        </p:grpSpPr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0B8520FA-2D5D-4015-BDBF-C2C5CA4450E1}"/>
                </a:ext>
              </a:extLst>
            </p:cNvPr>
            <p:cNvSpPr txBox="1"/>
            <p:nvPr/>
          </p:nvSpPr>
          <p:spPr>
            <a:xfrm>
              <a:off x="10417882" y="5611527"/>
              <a:ext cx="10864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3 timesteps</a:t>
              </a: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6AC3DE97-60BF-4443-A2E3-3552DDC62DA9}"/>
                </a:ext>
              </a:extLst>
            </p:cNvPr>
            <p:cNvCxnSpPr>
              <a:cxnSpLocks/>
            </p:cNvCxnSpPr>
            <p:nvPr/>
          </p:nvCxnSpPr>
          <p:spPr>
            <a:xfrm>
              <a:off x="9933339" y="5511380"/>
              <a:ext cx="393918" cy="0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F1C6CB0-8186-4D99-A5A3-5EBE042B7BB8}"/>
              </a:ext>
            </a:extLst>
          </p:cNvPr>
          <p:cNvGrpSpPr/>
          <p:nvPr/>
        </p:nvGrpSpPr>
        <p:grpSpPr>
          <a:xfrm>
            <a:off x="1024706" y="5426939"/>
            <a:ext cx="9302551" cy="495494"/>
            <a:chOff x="1024706" y="5426939"/>
            <a:chExt cx="9302551" cy="495494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905C569-FF90-4BE5-AFE4-9C8A6AE2228C}"/>
                </a:ext>
              </a:extLst>
            </p:cNvPr>
            <p:cNvSpPr txBox="1"/>
            <p:nvPr/>
          </p:nvSpPr>
          <p:spPr>
            <a:xfrm>
              <a:off x="1024706" y="5614656"/>
              <a:ext cx="10864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1 timestep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BC4C29A-F1FD-4906-B860-581DFB906F34}"/>
                </a:ext>
              </a:extLst>
            </p:cNvPr>
            <p:cNvGrpSpPr/>
            <p:nvPr/>
          </p:nvGrpSpPr>
          <p:grpSpPr>
            <a:xfrm>
              <a:off x="2387491" y="5426939"/>
              <a:ext cx="7939766" cy="358407"/>
              <a:chOff x="2387491" y="5426939"/>
              <a:chExt cx="7939766" cy="358407"/>
            </a:xfrm>
          </p:grpSpPr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647A01B0-11B2-4985-B143-C34340F5384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387491" y="5785346"/>
                <a:ext cx="393918" cy="0"/>
              </a:xfrm>
              <a:prstGeom prst="straightConnector1">
                <a:avLst/>
              </a:prstGeom>
              <a:ln w="53975"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8EF9AEE8-33A0-4BE7-984F-B023DDDA121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70519" y="5785346"/>
                <a:ext cx="393918" cy="0"/>
              </a:xfrm>
              <a:prstGeom prst="straightConnector1">
                <a:avLst/>
              </a:prstGeom>
              <a:ln w="53975"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D3711173-E72D-4E27-A81B-A9CF56A4C4B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566845" y="5785346"/>
                <a:ext cx="393918" cy="0"/>
              </a:xfrm>
              <a:prstGeom prst="straightConnector1">
                <a:avLst/>
              </a:prstGeom>
              <a:ln w="53975"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1C43495C-9BA8-4CF3-9BDB-ADB40FCC193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7241950" y="5785346"/>
                <a:ext cx="393918" cy="0"/>
              </a:xfrm>
              <a:prstGeom prst="straightConnector1">
                <a:avLst/>
              </a:prstGeom>
              <a:ln w="53975"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37CE92A1-2050-492C-8459-E676239564D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590624" y="5776554"/>
                <a:ext cx="393918" cy="0"/>
              </a:xfrm>
              <a:prstGeom prst="straightConnector1">
                <a:avLst/>
              </a:prstGeom>
              <a:ln w="53975"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CB8E695C-9052-482F-9240-87E311CD6EF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9933339" y="5776554"/>
                <a:ext cx="393918" cy="0"/>
              </a:xfrm>
              <a:prstGeom prst="straightConnector1">
                <a:avLst/>
              </a:prstGeom>
              <a:ln w="53975"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F6D4D41A-E9C5-4763-9228-884A62BC51A9}"/>
                  </a:ext>
                </a:extLst>
              </p:cNvPr>
              <p:cNvGrpSpPr/>
              <p:nvPr/>
            </p:nvGrpSpPr>
            <p:grpSpPr>
              <a:xfrm>
                <a:off x="3518905" y="5426939"/>
                <a:ext cx="6202886" cy="226803"/>
                <a:chOff x="3518905" y="5426939"/>
                <a:chExt cx="6202886" cy="226803"/>
              </a:xfrm>
            </p:grpSpPr>
            <p:sp>
              <p:nvSpPr>
                <p:cNvPr id="134" name="Arrow: Down 133">
                  <a:extLst>
                    <a:ext uri="{FF2B5EF4-FFF2-40B4-BE49-F238E27FC236}">
                      <a16:creationId xmlns:a16="http://schemas.microsoft.com/office/drawing/2014/main" id="{FBE0EBC1-FBF4-4498-9119-9D9E9B55FF25}"/>
                    </a:ext>
                  </a:extLst>
                </p:cNvPr>
                <p:cNvSpPr/>
                <p:nvPr/>
              </p:nvSpPr>
              <p:spPr>
                <a:xfrm rot="10800000">
                  <a:off x="3518905" y="5462784"/>
                  <a:ext cx="238539" cy="190958"/>
                </a:xfrm>
                <a:prstGeom prst="downArrow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5" name="Arrow: Down 134">
                  <a:extLst>
                    <a:ext uri="{FF2B5EF4-FFF2-40B4-BE49-F238E27FC236}">
                      <a16:creationId xmlns:a16="http://schemas.microsoft.com/office/drawing/2014/main" id="{41B33402-6032-4FA8-9FAE-C9B2FD8FB0D7}"/>
                    </a:ext>
                  </a:extLst>
                </p:cNvPr>
                <p:cNvSpPr/>
                <p:nvPr/>
              </p:nvSpPr>
              <p:spPr>
                <a:xfrm rot="10800000">
                  <a:off x="6702734" y="5456756"/>
                  <a:ext cx="238539" cy="190958"/>
                </a:xfrm>
                <a:prstGeom prst="downArrow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6" name="Arrow: Down 135">
                  <a:extLst>
                    <a:ext uri="{FF2B5EF4-FFF2-40B4-BE49-F238E27FC236}">
                      <a16:creationId xmlns:a16="http://schemas.microsoft.com/office/drawing/2014/main" id="{78DF4689-0ACC-4150-B1FA-AEA5D1D2388B}"/>
                    </a:ext>
                  </a:extLst>
                </p:cNvPr>
                <p:cNvSpPr/>
                <p:nvPr/>
              </p:nvSpPr>
              <p:spPr>
                <a:xfrm rot="10800000">
                  <a:off x="8171292" y="5426939"/>
                  <a:ext cx="238539" cy="190958"/>
                </a:xfrm>
                <a:prstGeom prst="downArrow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" name="Arrow: Down 136">
                  <a:extLst>
                    <a:ext uri="{FF2B5EF4-FFF2-40B4-BE49-F238E27FC236}">
                      <a16:creationId xmlns:a16="http://schemas.microsoft.com/office/drawing/2014/main" id="{3BF55422-4D86-4F88-A260-F5BA00EAC9A0}"/>
                    </a:ext>
                  </a:extLst>
                </p:cNvPr>
                <p:cNvSpPr/>
                <p:nvPr/>
              </p:nvSpPr>
              <p:spPr>
                <a:xfrm rot="10800000">
                  <a:off x="9483252" y="5440147"/>
                  <a:ext cx="238539" cy="190958"/>
                </a:xfrm>
                <a:prstGeom prst="downArrow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141" name="Flowchart: Process 140">
            <a:extLst>
              <a:ext uri="{FF2B5EF4-FFF2-40B4-BE49-F238E27FC236}">
                <a16:creationId xmlns:a16="http://schemas.microsoft.com/office/drawing/2014/main" id="{66B5A4CE-0C13-4E56-B831-888A5AEA39EB}"/>
              </a:ext>
            </a:extLst>
          </p:cNvPr>
          <p:cNvSpPr/>
          <p:nvPr/>
        </p:nvSpPr>
        <p:spPr>
          <a:xfrm>
            <a:off x="1306063" y="2818225"/>
            <a:ext cx="9669315" cy="352425"/>
          </a:xfrm>
          <a:prstGeom prst="flowChartProcess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255F1BBF-2F31-4B59-870D-35C487D1C2F8}"/>
              </a:ext>
            </a:extLst>
          </p:cNvPr>
          <p:cNvSpPr txBox="1"/>
          <p:nvPr/>
        </p:nvSpPr>
        <p:spPr>
          <a:xfrm>
            <a:off x="1818319" y="6351009"/>
            <a:ext cx="8287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 model month </a:t>
            </a:r>
            <a:r>
              <a:rPr lang="en-US" b="1" dirty="0"/>
              <a:t>=</a:t>
            </a:r>
            <a:r>
              <a:rPr lang="en-GB" b="1" dirty="0"/>
              <a:t> 3 real days on 64 processors with hourly output</a:t>
            </a:r>
          </a:p>
        </p:txBody>
      </p:sp>
      <p:sp>
        <p:nvSpPr>
          <p:cNvPr id="1026" name="TextBox 1025">
            <a:extLst>
              <a:ext uri="{FF2B5EF4-FFF2-40B4-BE49-F238E27FC236}">
                <a16:creationId xmlns:a16="http://schemas.microsoft.com/office/drawing/2014/main" id="{F82ACA02-F8BE-4492-A0F7-575FD59C5CC7}"/>
              </a:ext>
            </a:extLst>
          </p:cNvPr>
          <p:cNvSpPr txBox="1"/>
          <p:nvPr/>
        </p:nvSpPr>
        <p:spPr>
          <a:xfrm>
            <a:off x="11052352" y="3758856"/>
            <a:ext cx="462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?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9E51599-A3D2-42B2-B384-CF986C74D893}"/>
              </a:ext>
            </a:extLst>
          </p:cNvPr>
          <p:cNvSpPr txBox="1"/>
          <p:nvPr/>
        </p:nvSpPr>
        <p:spPr>
          <a:xfrm>
            <a:off x="11052351" y="3014017"/>
            <a:ext cx="462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?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2F194BC5-CCDD-4237-87D0-81AA3E8BE5ED}"/>
              </a:ext>
            </a:extLst>
          </p:cNvPr>
          <p:cNvSpPr txBox="1"/>
          <p:nvPr/>
        </p:nvSpPr>
        <p:spPr>
          <a:xfrm>
            <a:off x="11041296" y="4163886"/>
            <a:ext cx="462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?</a:t>
            </a:r>
          </a:p>
        </p:txBody>
      </p:sp>
      <p:pic>
        <p:nvPicPr>
          <p:cNvPr id="146" name="Picture 2">
            <a:extLst>
              <a:ext uri="{FF2B5EF4-FFF2-40B4-BE49-F238E27FC236}">
                <a16:creationId xmlns:a16="http://schemas.microsoft.com/office/drawing/2014/main" id="{56A54457-74FF-425A-BE8B-B11AAB9D7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4" t="25874" r="12990" b="51748"/>
          <a:stretch/>
        </p:blipFill>
        <p:spPr bwMode="auto">
          <a:xfrm>
            <a:off x="10401300" y="6554866"/>
            <a:ext cx="1155700" cy="30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04F94911-64A5-4BF5-B5BF-79FC04227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r="19878" b="3361"/>
          <a:stretch/>
        </p:blipFill>
        <p:spPr>
          <a:xfrm>
            <a:off x="0" y="6614814"/>
            <a:ext cx="1028700" cy="24953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927EF4C2-F127-4E79-9E42-A031C057B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240" y="6388100"/>
            <a:ext cx="568010" cy="46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0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34" grpId="0" animBg="1"/>
      <p:bldP spid="115" grpId="0" animBg="1"/>
      <p:bldP spid="117" grpId="0" animBg="1"/>
      <p:bldP spid="120" grpId="0" animBg="1"/>
      <p:bldP spid="91" grpId="0" animBg="1"/>
      <p:bldP spid="141" grpId="0" animBg="1"/>
      <p:bldP spid="1025" grpId="0"/>
      <p:bldP spid="1026" grpId="0"/>
      <p:bldP spid="144" grpId="0"/>
      <p:bldP spid="1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3039735-7A1E-4912-B5BD-7B797AFF4602}"/>
              </a:ext>
            </a:extLst>
          </p:cNvPr>
          <p:cNvGrpSpPr/>
          <p:nvPr/>
        </p:nvGrpSpPr>
        <p:grpSpPr>
          <a:xfrm>
            <a:off x="0" y="1042169"/>
            <a:ext cx="12192000" cy="4686572"/>
            <a:chOff x="0" y="1042169"/>
            <a:chExt cx="12192000" cy="46865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1CC3038-09F0-46AF-8A93-A1774B52C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42169"/>
              <a:ext cx="12192000" cy="468657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1AA5DE1-CDD3-491B-9AA8-72A1579CEB43}"/>
                </a:ext>
              </a:extLst>
            </p:cNvPr>
            <p:cNvCxnSpPr>
              <a:cxnSpLocks/>
            </p:cNvCxnSpPr>
            <p:nvPr/>
          </p:nvCxnSpPr>
          <p:spPr>
            <a:xfrm>
              <a:off x="3551378" y="4673498"/>
              <a:ext cx="2442259" cy="0"/>
            </a:xfrm>
            <a:prstGeom prst="line">
              <a:avLst/>
            </a:prstGeom>
            <a:ln w="476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B103D41-BAC6-4C76-8114-B4839518472D}"/>
                </a:ext>
              </a:extLst>
            </p:cNvPr>
            <p:cNvCxnSpPr>
              <a:cxnSpLocks/>
            </p:cNvCxnSpPr>
            <p:nvPr/>
          </p:nvCxnSpPr>
          <p:spPr>
            <a:xfrm>
              <a:off x="6407491" y="4673498"/>
              <a:ext cx="2442259" cy="0"/>
            </a:xfrm>
            <a:prstGeom prst="line">
              <a:avLst/>
            </a:prstGeom>
            <a:ln w="476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D4F8A7D-2A89-46A8-9104-88CB17F1CD6F}"/>
                </a:ext>
              </a:extLst>
            </p:cNvPr>
            <p:cNvCxnSpPr>
              <a:cxnSpLocks/>
            </p:cNvCxnSpPr>
            <p:nvPr/>
          </p:nvCxnSpPr>
          <p:spPr>
            <a:xfrm>
              <a:off x="6407491" y="3949598"/>
              <a:ext cx="2442259" cy="0"/>
            </a:xfrm>
            <a:prstGeom prst="line">
              <a:avLst/>
            </a:prstGeom>
            <a:ln w="476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721369-4B15-49AF-99E9-A5C2D7989A03}"/>
                </a:ext>
              </a:extLst>
            </p:cNvPr>
            <p:cNvCxnSpPr>
              <a:cxnSpLocks/>
            </p:cNvCxnSpPr>
            <p:nvPr/>
          </p:nvCxnSpPr>
          <p:spPr>
            <a:xfrm>
              <a:off x="9261181" y="4673498"/>
              <a:ext cx="2442259" cy="0"/>
            </a:xfrm>
            <a:prstGeom prst="line">
              <a:avLst/>
            </a:prstGeom>
            <a:ln w="476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4AC7095-C99F-4803-A72D-13C0E1054631}"/>
                </a:ext>
              </a:extLst>
            </p:cNvPr>
            <p:cNvCxnSpPr>
              <a:cxnSpLocks/>
            </p:cNvCxnSpPr>
            <p:nvPr/>
          </p:nvCxnSpPr>
          <p:spPr>
            <a:xfrm>
              <a:off x="9261181" y="3222523"/>
              <a:ext cx="2442259" cy="0"/>
            </a:xfrm>
            <a:prstGeom prst="line">
              <a:avLst/>
            </a:prstGeom>
            <a:ln w="476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F57BA37C-23F7-495C-9BBE-5B60629EA269}"/>
              </a:ext>
            </a:extLst>
          </p:cNvPr>
          <p:cNvSpPr txBox="1">
            <a:spLocks/>
          </p:cNvSpPr>
          <p:nvPr/>
        </p:nvSpPr>
        <p:spPr>
          <a:xfrm>
            <a:off x="838200" y="162241"/>
            <a:ext cx="10515600" cy="5660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/>
              <a:t>Where to couple?</a:t>
            </a:r>
          </a:p>
          <a:p>
            <a:r>
              <a:rPr lang="en-GB" sz="2400" b="1" dirty="0"/>
              <a:t>January 2009 temperature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014F86-E311-45C6-B793-A44B7E241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820" y="759927"/>
            <a:ext cx="7793620" cy="510108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D62D1EB-F308-444F-AC5D-FD2D7BF94CBB}"/>
              </a:ext>
            </a:extLst>
          </p:cNvPr>
          <p:cNvSpPr/>
          <p:nvPr/>
        </p:nvSpPr>
        <p:spPr>
          <a:xfrm>
            <a:off x="3403600" y="1042169"/>
            <a:ext cx="8699500" cy="4079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887C6D-1367-48C4-8D7F-CAC28BED74E5}"/>
              </a:ext>
            </a:extLst>
          </p:cNvPr>
          <p:cNvGrpSpPr/>
          <p:nvPr/>
        </p:nvGrpSpPr>
        <p:grpSpPr>
          <a:xfrm>
            <a:off x="1122744" y="272825"/>
            <a:ext cx="4643831" cy="6347371"/>
            <a:chOff x="1122744" y="272825"/>
            <a:chExt cx="4643831" cy="63473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2D27D4-777C-437B-93D1-F22D67E75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1873" y="272825"/>
              <a:ext cx="2622795" cy="31631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88A4F5-3428-49E0-A3D4-C0744E567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926" y="3623459"/>
              <a:ext cx="3995649" cy="2996737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188AB68-FED8-479C-8A9F-C3393B2C2A8D}"/>
                </a:ext>
              </a:extLst>
            </p:cNvPr>
            <p:cNvCxnSpPr/>
            <p:nvPr/>
          </p:nvCxnSpPr>
          <p:spPr>
            <a:xfrm flipH="1" flipV="1">
              <a:off x="1122744" y="4409954"/>
              <a:ext cx="1273215" cy="1030147"/>
            </a:xfrm>
            <a:prstGeom prst="straightConnector1">
              <a:avLst/>
            </a:prstGeom>
            <a:ln w="793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5BAEE47-D2D2-4C23-8F81-3CE943499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2744" y="2210988"/>
              <a:ext cx="2106594" cy="2198966"/>
            </a:xfrm>
            <a:prstGeom prst="straightConnector1">
              <a:avLst/>
            </a:prstGeom>
            <a:ln w="793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9D189C86-5708-4B3C-8ACF-2F5E61CA4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4" t="25874" r="12990" b="51748"/>
          <a:stretch/>
        </p:blipFill>
        <p:spPr bwMode="auto">
          <a:xfrm>
            <a:off x="10401300" y="6554866"/>
            <a:ext cx="1155700" cy="30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912760-DA36-409F-A17B-7FF5B840F4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r="19878" b="3361"/>
          <a:stretch/>
        </p:blipFill>
        <p:spPr>
          <a:xfrm>
            <a:off x="0" y="6614814"/>
            <a:ext cx="1028700" cy="2495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573F13-F858-4DA2-AC11-F9E6717B8D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240" y="6388100"/>
            <a:ext cx="568010" cy="46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9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D68DB7-69A6-4951-B8F1-076ECB076709}"/>
              </a:ext>
            </a:extLst>
          </p:cNvPr>
          <p:cNvSpPr txBox="1"/>
          <p:nvPr/>
        </p:nvSpPr>
        <p:spPr>
          <a:xfrm>
            <a:off x="5421975" y="5565836"/>
            <a:ext cx="288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Zonal wind, m/s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68B5EB-C162-411D-B717-05FF31F70020}"/>
              </a:ext>
            </a:extLst>
          </p:cNvPr>
          <p:cNvSpPr txBox="1">
            <a:spLocks/>
          </p:cNvSpPr>
          <p:nvPr/>
        </p:nvSpPr>
        <p:spPr>
          <a:xfrm>
            <a:off x="838200" y="162241"/>
            <a:ext cx="10515600" cy="5660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/>
              <a:t>Where to couple?</a:t>
            </a:r>
          </a:p>
          <a:p>
            <a:r>
              <a:rPr lang="en-GB" sz="2400" b="1" dirty="0"/>
              <a:t>January 2009 zonal wind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9C0E975-CF82-4CD3-8A0F-5C3F43D0D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4" t="25874" r="12990" b="51748"/>
          <a:stretch/>
        </p:blipFill>
        <p:spPr bwMode="auto">
          <a:xfrm>
            <a:off x="10401300" y="6554866"/>
            <a:ext cx="1155700" cy="30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5513A1-76D6-4504-BB65-6C2D2AC1D1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r="19878" b="3361"/>
          <a:stretch/>
        </p:blipFill>
        <p:spPr>
          <a:xfrm>
            <a:off x="0" y="6614814"/>
            <a:ext cx="1028700" cy="249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93A80F-3ECB-470A-90CE-8F3A131AD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240" y="6388100"/>
            <a:ext cx="568010" cy="4605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AA61DC-5EFC-4EE8-8530-AA891EFF8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440" y="925373"/>
            <a:ext cx="9723120" cy="476059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3019DA3-CB4F-499A-9AD0-8E42D5D03540}"/>
              </a:ext>
            </a:extLst>
          </p:cNvPr>
          <p:cNvGrpSpPr/>
          <p:nvPr/>
        </p:nvGrpSpPr>
        <p:grpSpPr>
          <a:xfrm>
            <a:off x="0" y="-116377"/>
            <a:ext cx="12278346" cy="7197784"/>
            <a:chOff x="0" y="-116377"/>
            <a:chExt cx="12278346" cy="719778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96D0502-0D15-43CE-A487-82B1D28E4311}"/>
                </a:ext>
              </a:extLst>
            </p:cNvPr>
            <p:cNvGrpSpPr/>
            <p:nvPr/>
          </p:nvGrpSpPr>
          <p:grpSpPr>
            <a:xfrm>
              <a:off x="0" y="-116377"/>
              <a:ext cx="12278346" cy="7197784"/>
              <a:chOff x="0" y="-116377"/>
              <a:chExt cx="12278346" cy="7197784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5557E18-6985-440C-B255-62347B5734C2}"/>
                  </a:ext>
                </a:extLst>
              </p:cNvPr>
              <p:cNvSpPr/>
              <p:nvPr/>
            </p:nvSpPr>
            <p:spPr>
              <a:xfrm>
                <a:off x="0" y="0"/>
                <a:ext cx="12278346" cy="68643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20D935D-C8DF-46CB-8776-D271AC60A78C}"/>
                  </a:ext>
                </a:extLst>
              </p:cNvPr>
              <p:cNvGrpSpPr/>
              <p:nvPr/>
            </p:nvGrpSpPr>
            <p:grpSpPr>
              <a:xfrm>
                <a:off x="0" y="-116377"/>
                <a:ext cx="12278346" cy="7197784"/>
                <a:chOff x="0" y="-116377"/>
                <a:chExt cx="12278346" cy="7197784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EEBFE32A-0750-43D1-BF46-3F07D1E84E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2035677"/>
                  <a:ext cx="6544400" cy="4559298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54B66234-25C6-4994-87AF-75C3E15131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317669" y="-116377"/>
                  <a:ext cx="5960677" cy="7197784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920D9DC-60F6-465F-8369-19965751F131}"/>
                    </a:ext>
                  </a:extLst>
                </p:cNvPr>
                <p:cNvSpPr txBox="1"/>
                <p:nvPr/>
              </p:nvSpPr>
              <p:spPr>
                <a:xfrm>
                  <a:off x="2705100" y="1633093"/>
                  <a:ext cx="21971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/>
                    <a:t>UARS satellite</a:t>
                  </a:r>
                </a:p>
              </p:txBody>
            </p: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883AF2D-77CE-4CB7-A87A-DEA2DA5E5546}"/>
                </a:ext>
              </a:extLst>
            </p:cNvPr>
            <p:cNvSpPr txBox="1"/>
            <p:nvPr/>
          </p:nvSpPr>
          <p:spPr>
            <a:xfrm>
              <a:off x="8343900" y="682172"/>
              <a:ext cx="2197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EAGLE 120 km run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485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D994B16-7E7D-4BE4-9EB5-2BBF0FCC3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4" t="25874" r="12990" b="51748"/>
          <a:stretch/>
        </p:blipFill>
        <p:spPr bwMode="auto">
          <a:xfrm>
            <a:off x="10401300" y="6554866"/>
            <a:ext cx="1155700" cy="30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3786C-9CF6-4399-A083-42D2FA4C5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r="19878" b="3361"/>
          <a:stretch/>
        </p:blipFill>
        <p:spPr>
          <a:xfrm>
            <a:off x="0" y="6614814"/>
            <a:ext cx="1028700" cy="249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C66476-C049-4599-B0B6-B234AC8B4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240" y="6388100"/>
            <a:ext cx="568010" cy="460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6CF453-5B14-4347-B2CE-BD0FCA086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815" y="2071932"/>
            <a:ext cx="6656552" cy="4360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8AA745-334D-42AD-A75D-893CADC18D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16" y="2065758"/>
            <a:ext cx="6665976" cy="43668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964302B-4FE4-4C1B-AAE7-E2507DAD869C}"/>
              </a:ext>
            </a:extLst>
          </p:cNvPr>
          <p:cNvSpPr txBox="1">
            <a:spLocks/>
          </p:cNvSpPr>
          <p:nvPr/>
        </p:nvSpPr>
        <p:spPr>
          <a:xfrm>
            <a:off x="838200" y="-2857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/>
              <a:t>Sudden stratospheric warming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C97304C-57F1-4A0A-89DB-C26229F8D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869" y="693776"/>
            <a:ext cx="45720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goncharenkoetal10.jpg">
            <a:extLst>
              <a:ext uri="{FF2B5EF4-FFF2-40B4-BE49-F238E27FC236}">
                <a16:creationId xmlns:a16="http://schemas.microsoft.com/office/drawing/2014/main" id="{9D1B8445-C062-48F2-9702-F2DCBEBDE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7" y="1504604"/>
            <a:ext cx="5136059" cy="367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54DD1A-63A8-45C6-998F-52B6146BC913}"/>
              </a:ext>
            </a:extLst>
          </p:cNvPr>
          <p:cNvSpPr/>
          <p:nvPr/>
        </p:nvSpPr>
        <p:spPr>
          <a:xfrm>
            <a:off x="3113380" y="644498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Times New Roman" pitchFamily="18" charset="0"/>
                <a:cs typeface="Arial" charset="0"/>
              </a:rPr>
              <a:t>(Chau et al., 2010,2012 JGR; </a:t>
            </a:r>
            <a:r>
              <a:rPr lang="en-US" sz="1200" b="1" dirty="0" err="1">
                <a:latin typeface="Times New Roman" pitchFamily="18" charset="0"/>
                <a:cs typeface="Arial" charset="0"/>
              </a:rPr>
              <a:t>Goncharenko</a:t>
            </a:r>
            <a:r>
              <a:rPr lang="en-US" sz="1200" b="1" dirty="0">
                <a:latin typeface="Times New Roman" pitchFamily="18" charset="0"/>
                <a:cs typeface="Arial" charset="0"/>
              </a:rPr>
              <a:t> et al., 2010 JGR) </a:t>
            </a:r>
            <a:endParaRPr lang="ru-RU" sz="1200" b="1" dirty="0">
              <a:latin typeface="Times New Roman" pitchFamily="18" charset="0"/>
              <a:cs typeface="Arial" charset="0"/>
            </a:endParaRPr>
          </a:p>
          <a:p>
            <a:pPr algn="ctr">
              <a:defRPr/>
            </a:pPr>
            <a:endParaRPr lang="ru-RU" sz="1200" b="1" dirty="0"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46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goncharenkoetal10_fig3.jpg">
            <a:extLst>
              <a:ext uri="{FF2B5EF4-FFF2-40B4-BE49-F238E27FC236}">
                <a16:creationId xmlns:a16="http://schemas.microsoft.com/office/drawing/2014/main" id="{F3B239D6-FB6C-4F71-A4D8-9F03882A3B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56" y="3431220"/>
            <a:ext cx="5639444" cy="334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1B032308-97F1-4042-80FD-5D251A2B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1" r="3136"/>
          <a:stretch>
            <a:fillRect/>
          </a:stretch>
        </p:blipFill>
        <p:spPr bwMode="auto">
          <a:xfrm>
            <a:off x="615135" y="1513623"/>
            <a:ext cx="4960979" cy="217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D994B16-7E7D-4BE4-9EB5-2BBF0FCC3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4" t="25874" r="12990" b="51748"/>
          <a:stretch/>
        </p:blipFill>
        <p:spPr bwMode="auto">
          <a:xfrm>
            <a:off x="10401300" y="6554866"/>
            <a:ext cx="1155700" cy="30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3786C-9CF6-4399-A083-42D2FA4C51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r="19878" b="3361"/>
          <a:stretch/>
        </p:blipFill>
        <p:spPr>
          <a:xfrm>
            <a:off x="0" y="6614814"/>
            <a:ext cx="1028700" cy="249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C66476-C049-4599-B0B6-B234AC8B4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240" y="6388100"/>
            <a:ext cx="568010" cy="4605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964302B-4FE4-4C1B-AAE7-E2507DAD869C}"/>
              </a:ext>
            </a:extLst>
          </p:cNvPr>
          <p:cNvSpPr txBox="1">
            <a:spLocks/>
          </p:cNvSpPr>
          <p:nvPr/>
        </p:nvSpPr>
        <p:spPr>
          <a:xfrm>
            <a:off x="838200" y="-28575"/>
            <a:ext cx="10515600" cy="600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/>
              <a:t>Previous attempts</a:t>
            </a:r>
          </a:p>
        </p:txBody>
      </p:sp>
      <p:sp>
        <p:nvSpPr>
          <p:cNvPr id="16" name="Блок-схема: узел 32">
            <a:extLst>
              <a:ext uri="{FF2B5EF4-FFF2-40B4-BE49-F238E27FC236}">
                <a16:creationId xmlns:a16="http://schemas.microsoft.com/office/drawing/2014/main" id="{2CDEF71A-9E29-44D8-87D6-A1C2EF290771}"/>
              </a:ext>
            </a:extLst>
          </p:cNvPr>
          <p:cNvSpPr/>
          <p:nvPr/>
        </p:nvSpPr>
        <p:spPr>
          <a:xfrm>
            <a:off x="3994966" y="3404922"/>
            <a:ext cx="385762" cy="371475"/>
          </a:xfrm>
          <a:prstGeom prst="flowChartConnector">
            <a:avLst/>
          </a:prstGeom>
          <a:solidFill>
            <a:schemeClr val="lt1">
              <a:alpha val="0"/>
            </a:schemeClr>
          </a:solidFill>
          <a:ln w="508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9">
            <a:extLst>
              <a:ext uri="{FF2B5EF4-FFF2-40B4-BE49-F238E27FC236}">
                <a16:creationId xmlns:a16="http://schemas.microsoft.com/office/drawing/2014/main" id="{B33E598C-8DF3-461B-9434-8FB2DF997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59" y="517829"/>
            <a:ext cx="6440959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Thermosphere Ionosphere Mesosphere Electrodynamics General Circulation Model </a:t>
            </a:r>
            <a:r>
              <a:rPr lang="en-US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(TIMEGCM)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(30 – 600 </a:t>
            </a:r>
            <a:r>
              <a:rPr lang="en-US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en-US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 et al., 2002, 2005, 2010; Yamashita et al., 2010</a:t>
            </a:r>
            <a:endParaRPr lang="ru-RU" alt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Блок-схема: узел 32">
            <a:extLst>
              <a:ext uri="{FF2B5EF4-FFF2-40B4-BE49-F238E27FC236}">
                <a16:creationId xmlns:a16="http://schemas.microsoft.com/office/drawing/2014/main" id="{07874182-E6DD-408B-B1FB-5251CA95289F}"/>
              </a:ext>
            </a:extLst>
          </p:cNvPr>
          <p:cNvSpPr/>
          <p:nvPr/>
        </p:nvSpPr>
        <p:spPr>
          <a:xfrm>
            <a:off x="3994966" y="6449026"/>
            <a:ext cx="385762" cy="371475"/>
          </a:xfrm>
          <a:prstGeom prst="flowChartConnector">
            <a:avLst/>
          </a:prstGeom>
          <a:solidFill>
            <a:schemeClr val="lt1">
              <a:alpha val="0"/>
            </a:schemeClr>
          </a:solidFill>
          <a:ln w="508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" name="Picture 13">
            <a:extLst>
              <a:ext uri="{FF2B5EF4-FFF2-40B4-BE49-F238E27FC236}">
                <a16:creationId xmlns:a16="http://schemas.microsoft.com/office/drawing/2014/main" id="{3561ACA2-A4C4-451B-AD90-62A3F4465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677" y="1063537"/>
            <a:ext cx="3946362" cy="275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9">
            <a:extLst>
              <a:ext uri="{FF2B5EF4-FFF2-40B4-BE49-F238E27FC236}">
                <a16:creationId xmlns:a16="http://schemas.microsoft.com/office/drawing/2014/main" id="{52F17E75-EAE7-4E1A-9A9F-DCF727AD3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1361" y="571500"/>
            <a:ext cx="440456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GSMTIP </a:t>
            </a:r>
            <a:r>
              <a:rPr lang="en-US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Klimenko</a:t>
            </a:r>
            <a:r>
              <a:rPr lang="en-US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2015)</a:t>
            </a:r>
            <a:endParaRPr lang="ru-RU" alt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Блок-схема: узел 32">
            <a:extLst>
              <a:ext uri="{FF2B5EF4-FFF2-40B4-BE49-F238E27FC236}">
                <a16:creationId xmlns:a16="http://schemas.microsoft.com/office/drawing/2014/main" id="{94F0F038-7776-4D85-AF6F-F7449A90EE4A}"/>
              </a:ext>
            </a:extLst>
          </p:cNvPr>
          <p:cNvSpPr/>
          <p:nvPr/>
        </p:nvSpPr>
        <p:spPr>
          <a:xfrm>
            <a:off x="10748277" y="1184821"/>
            <a:ext cx="385762" cy="371475"/>
          </a:xfrm>
          <a:prstGeom prst="flowChartConnector">
            <a:avLst/>
          </a:prstGeom>
          <a:solidFill>
            <a:schemeClr val="lt1">
              <a:alpha val="0"/>
            </a:schemeClr>
          </a:solidFill>
          <a:ln w="508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Блок-схема: узел 32">
            <a:extLst>
              <a:ext uri="{FF2B5EF4-FFF2-40B4-BE49-F238E27FC236}">
                <a16:creationId xmlns:a16="http://schemas.microsoft.com/office/drawing/2014/main" id="{273DBBAF-F9D2-433F-A7D4-6C63397A5D28}"/>
              </a:ext>
            </a:extLst>
          </p:cNvPr>
          <p:cNvSpPr/>
          <p:nvPr/>
        </p:nvSpPr>
        <p:spPr>
          <a:xfrm>
            <a:off x="10779355" y="3939617"/>
            <a:ext cx="385762" cy="371475"/>
          </a:xfrm>
          <a:prstGeom prst="flowChartConnector">
            <a:avLst/>
          </a:prstGeom>
          <a:solidFill>
            <a:schemeClr val="lt1">
              <a:alpha val="0"/>
            </a:schemeClr>
          </a:solidFill>
          <a:ln w="508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6" name="Picture 10" descr="3">
            <a:extLst>
              <a:ext uri="{FF2B5EF4-FFF2-40B4-BE49-F238E27FC236}">
                <a16:creationId xmlns:a16="http://schemas.microsoft.com/office/drawing/2014/main" id="{46001F16-E5D8-4965-977B-E75BCDA07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23" y="1182616"/>
            <a:ext cx="3819271" cy="248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CF01A1-D70B-4A4C-AA65-6711A714FF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7058" y="3897828"/>
            <a:ext cx="4137597" cy="2701976"/>
          </a:xfrm>
          <a:prstGeom prst="rect">
            <a:avLst/>
          </a:prstGeom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A94CED32-C0F6-4958-8B11-870BFED41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357" y="3895956"/>
            <a:ext cx="4009002" cy="281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77BE304-8457-4ED3-891B-E765A9240F6E}"/>
              </a:ext>
            </a:extLst>
          </p:cNvPr>
          <p:cNvSpPr/>
          <p:nvPr/>
        </p:nvSpPr>
        <p:spPr>
          <a:xfrm>
            <a:off x="419030" y="4461375"/>
            <a:ext cx="31455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zonal electric field is the main driver for low-latitude ionospheric response to sudden stratospheric warming</a:t>
            </a:r>
          </a:p>
        </p:txBody>
      </p:sp>
    </p:spTree>
    <p:extLst>
      <p:ext uri="{BB962C8B-B14F-4D97-AF65-F5344CB8AC3E}">
        <p14:creationId xmlns:p14="http://schemas.microsoft.com/office/powerpoint/2010/main" val="380019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/>
      <p:bldP spid="18" grpId="1"/>
      <p:bldP spid="19" grpId="0" animBg="1"/>
      <p:bldP spid="19" grpId="1" animBg="1"/>
      <p:bldP spid="22" grpId="0"/>
      <p:bldP spid="23" grpId="0" animBg="1"/>
      <p:bldP spid="24" grpId="0" animBg="1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29611</TotalTime>
  <Words>646</Words>
  <Application>Microsoft Office PowerPoint</Application>
  <PresentationFormat>Widescreen</PresentationFormat>
  <Paragraphs>214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Entire Atmosphere Global model (EAGLE): development, first version and preliminary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Timofei Sukhodolov</dc:creator>
  <cp:lastModifiedBy>Timofei Sukhodolov</cp:lastModifiedBy>
  <cp:revision>180</cp:revision>
  <dcterms:created xsi:type="dcterms:W3CDTF">2017-03-14T08:44:39Z</dcterms:created>
  <dcterms:modified xsi:type="dcterms:W3CDTF">2018-09-03T11:21:59Z</dcterms:modified>
</cp:coreProperties>
</file>