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  <p:sldMasterId id="2147483667" r:id="rId2"/>
  </p:sldMasterIdLst>
  <p:notesMasterIdLst>
    <p:notesMasterId r:id="rId6"/>
  </p:notesMasterIdLst>
  <p:sldIdLst>
    <p:sldId id="256" r:id="rId3"/>
    <p:sldId id="257" r:id="rId4"/>
    <p:sldId id="258" r:id="rId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Quattrocento Sans" panose="020B060402020202020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008">
          <p15:clr>
            <a:srgbClr val="A4A3A4"/>
          </p15:clr>
        </p15:guide>
        <p15:guide id="2" pos="1944">
          <p15:clr>
            <a:srgbClr val="A4A3A4"/>
          </p15:clr>
        </p15:guide>
        <p15:guide id="3" pos="3888">
          <p15:clr>
            <a:srgbClr val="9AA0A6"/>
          </p15:clr>
        </p15:guide>
        <p15:guide id="4" orient="horz" pos="216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6595BC8-45CB-4011-B29A-58D273A707F7}">
  <a:tblStyle styleId="{C6595BC8-45CB-4011-B29A-58D273A707F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882" y="60"/>
      </p:cViewPr>
      <p:guideLst>
        <p:guide orient="horz" pos="1008"/>
        <p:guide pos="1944"/>
        <p:guide pos="3888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bd962cb0a2_2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9" name="Google Shape;89;gbd962cb0a2_2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ec5c498aff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gec5c498aff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9" name="Google Shape;99;gec5c498aff_0_2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ec5c498aff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gec5c498aff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9" name="Google Shape;139;gec5c498aff_0_47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SC2017-First">
  <p:cSld name="BSC2017-Firs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/>
          <p:nvPr/>
        </p:nvSpPr>
        <p:spPr>
          <a:xfrm>
            <a:off x="3048000" y="4571764"/>
            <a:ext cx="6096000" cy="365650"/>
          </a:xfrm>
          <a:prstGeom prst="rect">
            <a:avLst/>
          </a:prstGeom>
          <a:solidFill>
            <a:schemeClr val="lt1">
              <a:alpha val="7450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4"/>
          <p:cNvSpPr txBox="1">
            <a:spLocks noGrp="1"/>
          </p:cNvSpPr>
          <p:nvPr>
            <p:ph type="ctrTitle"/>
          </p:nvPr>
        </p:nvSpPr>
        <p:spPr>
          <a:xfrm>
            <a:off x="3722916" y="1223797"/>
            <a:ext cx="5026945" cy="224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90"/>
              </a:buClr>
              <a:buSzPts val="5200"/>
              <a:buFont typeface="Calibri"/>
              <a:buNone/>
              <a:defRPr sz="5200" b="1" i="0" u="none" strike="noStrike" cap="none">
                <a:solidFill>
                  <a:srgbClr val="0048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>
            <a:off x="3722916" y="3675106"/>
            <a:ext cx="5026945" cy="61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14"/>
          <p:cNvSpPr/>
          <p:nvPr/>
        </p:nvSpPr>
        <p:spPr>
          <a:xfrm>
            <a:off x="1" y="4571764"/>
            <a:ext cx="3048000" cy="365650"/>
          </a:xfrm>
          <a:prstGeom prst="rect">
            <a:avLst/>
          </a:prstGeom>
          <a:solidFill>
            <a:srgbClr val="004890">
              <a:alpha val="4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2"/>
          </p:nvPr>
        </p:nvSpPr>
        <p:spPr>
          <a:xfrm>
            <a:off x="244475" y="4571764"/>
            <a:ext cx="2441575" cy="36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3"/>
          </p:nvPr>
        </p:nvSpPr>
        <p:spPr>
          <a:xfrm>
            <a:off x="3722916" y="4571763"/>
            <a:ext cx="5026946" cy="36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89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48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SC2017-Generic">
  <p:cSld name="1_BSC2017-Generic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464803" y="163420"/>
            <a:ext cx="8229598" cy="628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25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body" idx="1"/>
          </p:nvPr>
        </p:nvSpPr>
        <p:spPr>
          <a:xfrm>
            <a:off x="464803" y="911304"/>
            <a:ext cx="8229598" cy="3624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3" name="Google Shape;6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2709" y="4674108"/>
            <a:ext cx="1876425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000000"/>
                </a:solidFill>
              </a:defRPr>
            </a:lvl1pPr>
            <a:lvl2pPr lvl="1">
              <a:buNone/>
              <a:defRPr>
                <a:solidFill>
                  <a:srgbClr val="000000"/>
                </a:solidFill>
              </a:defRPr>
            </a:lvl2pPr>
            <a:lvl3pPr lvl="2">
              <a:buNone/>
              <a:defRPr>
                <a:solidFill>
                  <a:srgbClr val="000000"/>
                </a:solidFill>
              </a:defRPr>
            </a:lvl3pPr>
            <a:lvl4pPr lvl="3">
              <a:buNone/>
              <a:defRPr>
                <a:solidFill>
                  <a:srgbClr val="000000"/>
                </a:solidFill>
              </a:defRPr>
            </a:lvl4pPr>
            <a:lvl5pPr lvl="4">
              <a:buNone/>
              <a:defRPr>
                <a:solidFill>
                  <a:srgbClr val="000000"/>
                </a:solidFill>
              </a:defRPr>
            </a:lvl5pPr>
            <a:lvl6pPr lvl="5">
              <a:buNone/>
              <a:defRPr>
                <a:solidFill>
                  <a:srgbClr val="000000"/>
                </a:solidFill>
              </a:defRPr>
            </a:lvl6pPr>
            <a:lvl7pPr lvl="6">
              <a:buNone/>
              <a:defRPr>
                <a:solidFill>
                  <a:srgbClr val="000000"/>
                </a:solidFill>
              </a:defRPr>
            </a:lvl7pPr>
            <a:lvl8pPr lvl="7">
              <a:buNone/>
              <a:defRPr>
                <a:solidFill>
                  <a:srgbClr val="000000"/>
                </a:solidFill>
              </a:defRPr>
            </a:lvl8pPr>
            <a:lvl9pPr lvl="8">
              <a:buNone/>
              <a:defRPr>
                <a:solidFill>
                  <a:srgbClr val="000000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SC2017-Generic">
  <p:cSld name="BSC2017-Generic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464803" y="163420"/>
            <a:ext cx="8229598" cy="628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  <a:defRPr sz="35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body" idx="1"/>
          </p:nvPr>
        </p:nvSpPr>
        <p:spPr>
          <a:xfrm>
            <a:off x="464803" y="911304"/>
            <a:ext cx="8229598" cy="3624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8" name="Google Shape;68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2709" y="4674108"/>
            <a:ext cx="1407319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SC2017-Blank">
  <p:cSld name="BSC2017-Blank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>
            <a:spLocks noGrp="1"/>
          </p:cNvSpPr>
          <p:nvPr>
            <p:ph type="title"/>
          </p:nvPr>
        </p:nvSpPr>
        <p:spPr>
          <a:xfrm>
            <a:off x="464803" y="163420"/>
            <a:ext cx="8229598" cy="628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  <a:defRPr sz="35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Diseño personalizad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>
            <a:spLocks noGrp="1"/>
          </p:cNvSpPr>
          <p:nvPr>
            <p:ph type="title"/>
          </p:nvPr>
        </p:nvSpPr>
        <p:spPr>
          <a:xfrm>
            <a:off x="1152000" y="658125"/>
            <a:ext cx="6840000" cy="29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alibri"/>
              <a:buNone/>
              <a:defRPr sz="6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SC2017-Last">
  <p:cSld name="BSC2017-Las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9"/>
          <p:cNvSpPr txBox="1"/>
          <p:nvPr/>
        </p:nvSpPr>
        <p:spPr>
          <a:xfrm>
            <a:off x="1991225" y="1977137"/>
            <a:ext cx="5161550" cy="676369"/>
          </a:xfrm>
          <a:prstGeom prst="rect">
            <a:avLst/>
          </a:prstGeom>
          <a:noFill/>
          <a:ln>
            <a:noFill/>
          </a:ln>
          <a:effectLst>
            <a:outerShdw blurRad="127000" algn="ctr" rotWithShape="0">
              <a:srgbClr val="082242">
                <a:alpha val="8431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"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YOU!</a:t>
            </a:r>
            <a:endParaRPr sz="7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9"/>
          <p:cNvSpPr txBox="1"/>
          <p:nvPr/>
        </p:nvSpPr>
        <p:spPr>
          <a:xfrm>
            <a:off x="3360099" y="4441562"/>
            <a:ext cx="2407901" cy="400618"/>
          </a:xfrm>
          <a:prstGeom prst="rect">
            <a:avLst/>
          </a:prstGeom>
          <a:noFill/>
          <a:ln>
            <a:noFill/>
          </a:ln>
          <a:effectLst>
            <a:outerShdw blurRad="127000" algn="ctr" rotWithShape="0">
              <a:srgbClr val="082242">
                <a:alpha val="8431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www.bsc.es</a:t>
            </a: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9"/>
          <p:cNvSpPr txBox="1">
            <a:spLocks noGrp="1"/>
          </p:cNvSpPr>
          <p:nvPr>
            <p:ph type="title"/>
          </p:nvPr>
        </p:nvSpPr>
        <p:spPr>
          <a:xfrm>
            <a:off x="910318" y="3076283"/>
            <a:ext cx="7323364" cy="516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re de section">
  <p:cSld name="1_Titre de sec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756500" cy="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173"/>
              </a:buClr>
              <a:buSzPts val="3300"/>
              <a:buFont typeface="Quattrocento Sans"/>
              <a:buNone/>
              <a:defRPr sz="3300" b="1" i="0" u="none" strike="noStrike" cap="none">
                <a:solidFill>
                  <a:srgbClr val="14417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84" name="Google Shape;84;p20"/>
          <p:cNvSpPr txBox="1">
            <a:spLocks noGrp="1"/>
          </p:cNvSpPr>
          <p:nvPr>
            <p:ph type="body" idx="1"/>
          </p:nvPr>
        </p:nvSpPr>
        <p:spPr>
          <a:xfrm>
            <a:off x="628650" y="1046560"/>
            <a:ext cx="77565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9C327"/>
              </a:buClr>
              <a:buSzPts val="2400"/>
              <a:buFont typeface="Noto Sans Symbols"/>
              <a:buChar char="►"/>
              <a:defRPr sz="2400" b="0" i="0" u="none" strike="noStrike" cap="none">
                <a:solidFill>
                  <a:srgbClr val="0E487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5" name="Google Shape;85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25550" y="4561739"/>
            <a:ext cx="1119185" cy="40147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2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0E487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buNone/>
              <a:defRPr>
                <a:solidFill>
                  <a:srgbClr val="0E487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>
              <a:buNone/>
              <a:defRPr>
                <a:solidFill>
                  <a:srgbClr val="0E487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>
              <a:buNone/>
              <a:defRPr>
                <a:solidFill>
                  <a:srgbClr val="0E487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>
              <a:buNone/>
              <a:defRPr>
                <a:solidFill>
                  <a:srgbClr val="0E487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>
              <a:buNone/>
              <a:defRPr>
                <a:solidFill>
                  <a:srgbClr val="0E487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>
              <a:buNone/>
              <a:defRPr>
                <a:solidFill>
                  <a:srgbClr val="0E487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>
              <a:buNone/>
              <a:defRPr>
                <a:solidFill>
                  <a:srgbClr val="0E487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>
              <a:buNone/>
              <a:defRPr>
                <a:solidFill>
                  <a:srgbClr val="0E487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tx1"/>
                </a:solidFill>
              </a:defRPr>
            </a:lvl1pPr>
            <a:lvl2pPr lvl="1" algn="r">
              <a:buNone/>
              <a:defRPr sz="1300">
                <a:solidFill>
                  <a:schemeClr val="tx1"/>
                </a:solidFill>
              </a:defRPr>
            </a:lvl2pPr>
            <a:lvl3pPr lvl="2" algn="r">
              <a:buNone/>
              <a:defRPr sz="1300">
                <a:solidFill>
                  <a:schemeClr val="tx1"/>
                </a:solidFill>
              </a:defRPr>
            </a:lvl3pPr>
            <a:lvl4pPr lvl="3" algn="r">
              <a:buNone/>
              <a:defRPr sz="1300">
                <a:solidFill>
                  <a:schemeClr val="tx1"/>
                </a:solidFill>
              </a:defRPr>
            </a:lvl4pPr>
            <a:lvl5pPr lvl="4" algn="r">
              <a:buNone/>
              <a:defRPr sz="1300">
                <a:solidFill>
                  <a:schemeClr val="tx1"/>
                </a:solidFill>
              </a:defRPr>
            </a:lvl5pPr>
            <a:lvl6pPr lvl="5" algn="r">
              <a:buNone/>
              <a:defRPr sz="1300">
                <a:solidFill>
                  <a:schemeClr val="tx1"/>
                </a:solidFill>
              </a:defRPr>
            </a:lvl6pPr>
            <a:lvl7pPr lvl="6" algn="r">
              <a:buNone/>
              <a:defRPr sz="1300">
                <a:solidFill>
                  <a:schemeClr val="tx1"/>
                </a:solidFill>
              </a:defRPr>
            </a:lvl7pPr>
            <a:lvl8pPr lvl="7" algn="r">
              <a:buNone/>
              <a:defRPr sz="1300">
                <a:solidFill>
                  <a:schemeClr val="tx1"/>
                </a:solidFill>
              </a:defRPr>
            </a:lvl8pPr>
            <a:lvl9pPr lvl="8" algn="r">
              <a:buNone/>
              <a:defRPr sz="1300">
                <a:solidFill>
                  <a:schemeClr val="tx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11" Type="http://schemas.openxmlformats.org/officeDocument/2006/relationships/hyperlink" Target="https://doi.org/10.1088/1748-9326/abe491" TargetMode="External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hyperlink" Target="https://doi.org/10.1088/1748-9326/abe49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1"/>
          <p:cNvSpPr txBox="1">
            <a:spLocks noGrp="1"/>
          </p:cNvSpPr>
          <p:nvPr>
            <p:ph type="ctrTitle"/>
          </p:nvPr>
        </p:nvSpPr>
        <p:spPr>
          <a:xfrm>
            <a:off x="3221665" y="1223800"/>
            <a:ext cx="5922335" cy="22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90"/>
              </a:buClr>
              <a:buSzPts val="5200"/>
              <a:buFont typeface="Calibri"/>
              <a:buNone/>
            </a:pPr>
            <a:r>
              <a:rPr lang="en" sz="4400"/>
              <a:t>Local-scale wind speed features captured by seasonal forecasts</a:t>
            </a:r>
            <a:endParaRPr sz="4400"/>
          </a:p>
        </p:txBody>
      </p:sp>
      <p:sp>
        <p:nvSpPr>
          <p:cNvPr id="92" name="Google Shape;92;p21"/>
          <p:cNvSpPr txBox="1">
            <a:spLocks noGrp="1"/>
          </p:cNvSpPr>
          <p:nvPr>
            <p:ph type="subTitle" idx="1"/>
          </p:nvPr>
        </p:nvSpPr>
        <p:spPr>
          <a:xfrm>
            <a:off x="3722916" y="3675106"/>
            <a:ext cx="5026945" cy="61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" sz="2200" b="1" u="sng"/>
              <a:t>Jaume Ramon</a:t>
            </a:r>
            <a:r>
              <a:rPr lang="en" sz="2200"/>
              <a:t>, Ll. Lledó, P-A. Bretonnière, M. Samsó and F-J. Doblas-Reyes</a:t>
            </a:r>
            <a:endParaRPr sz="2200"/>
          </a:p>
        </p:txBody>
      </p:sp>
      <p:sp>
        <p:nvSpPr>
          <p:cNvPr id="93" name="Google Shape;93;p21"/>
          <p:cNvSpPr txBox="1">
            <a:spLocks noGrp="1"/>
          </p:cNvSpPr>
          <p:nvPr>
            <p:ph type="body" idx="2"/>
          </p:nvPr>
        </p:nvSpPr>
        <p:spPr>
          <a:xfrm>
            <a:off x="244475" y="4571764"/>
            <a:ext cx="2441575" cy="36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"/>
              <a:t>06/09/2021</a:t>
            </a:r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body" idx="3"/>
          </p:nvPr>
        </p:nvSpPr>
        <p:spPr>
          <a:xfrm>
            <a:off x="3722916" y="4571763"/>
            <a:ext cx="5026946" cy="36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90"/>
              </a:buClr>
              <a:buSzPts val="2400"/>
              <a:buNone/>
            </a:pPr>
            <a:r>
              <a:rPr lang="en"/>
              <a:t>EMS Annual Meeting 2021</a:t>
            </a:r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2"/>
          <p:cNvSpPr txBox="1">
            <a:spLocks noGrp="1"/>
          </p:cNvSpPr>
          <p:nvPr>
            <p:ph type="title"/>
          </p:nvPr>
        </p:nvSpPr>
        <p:spPr>
          <a:xfrm>
            <a:off x="464803" y="87220"/>
            <a:ext cx="8229600" cy="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29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Hybrid Forecasts - Statistical Downscaling</a:t>
            </a:r>
            <a:endParaRPr sz="31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103" name="Google Shape;10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8057" y="4534233"/>
            <a:ext cx="533095" cy="537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4754" y="1452826"/>
            <a:ext cx="543613" cy="724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87550" y="1105225"/>
            <a:ext cx="6457727" cy="164378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2"/>
          <p:cNvSpPr txBox="1"/>
          <p:nvPr/>
        </p:nvSpPr>
        <p:spPr>
          <a:xfrm>
            <a:off x="2349992" y="1926426"/>
            <a:ext cx="543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~</a:t>
            </a:r>
            <a:endParaRPr sz="2000"/>
          </a:p>
        </p:txBody>
      </p:sp>
      <p:sp>
        <p:nvSpPr>
          <p:cNvPr id="107" name="Google Shape;107;p22"/>
          <p:cNvSpPr txBox="1"/>
          <p:nvPr/>
        </p:nvSpPr>
        <p:spPr>
          <a:xfrm>
            <a:off x="3950633" y="1964392"/>
            <a:ext cx="481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+</a:t>
            </a:r>
            <a:endParaRPr b="1"/>
          </a:p>
        </p:txBody>
      </p:sp>
      <p:sp>
        <p:nvSpPr>
          <p:cNvPr id="108" name="Google Shape;108;p22"/>
          <p:cNvSpPr txBox="1"/>
          <p:nvPr/>
        </p:nvSpPr>
        <p:spPr>
          <a:xfrm>
            <a:off x="5328281" y="1964392"/>
            <a:ext cx="481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+</a:t>
            </a:r>
            <a:endParaRPr b="1"/>
          </a:p>
        </p:txBody>
      </p:sp>
      <p:sp>
        <p:nvSpPr>
          <p:cNvPr id="109" name="Google Shape;109;p22"/>
          <p:cNvSpPr txBox="1"/>
          <p:nvPr/>
        </p:nvSpPr>
        <p:spPr>
          <a:xfrm>
            <a:off x="6705930" y="1964392"/>
            <a:ext cx="481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+</a:t>
            </a:r>
            <a:endParaRPr b="1"/>
          </a:p>
        </p:txBody>
      </p:sp>
      <p:pic>
        <p:nvPicPr>
          <p:cNvPr id="110" name="Google Shape;110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70000" y="1933095"/>
            <a:ext cx="1033497" cy="516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50874" y="1933093"/>
            <a:ext cx="1033484" cy="516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631727" y="1945943"/>
            <a:ext cx="982059" cy="491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989591" y="1945943"/>
            <a:ext cx="982059" cy="4910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22"/>
          <p:cNvCxnSpPr/>
          <p:nvPr/>
        </p:nvCxnSpPr>
        <p:spPr>
          <a:xfrm flipH="1">
            <a:off x="3460705" y="1354884"/>
            <a:ext cx="65700" cy="426900"/>
          </a:xfrm>
          <a:prstGeom prst="straightConnector1">
            <a:avLst/>
          </a:prstGeom>
          <a:noFill/>
          <a:ln w="9525" cap="flat" cmpd="sng">
            <a:solidFill>
              <a:srgbClr val="4A86E8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15" name="Google Shape;115;p22"/>
          <p:cNvPicPr preferRelativeResize="0"/>
          <p:nvPr/>
        </p:nvPicPr>
        <p:blipFill rotWithShape="1">
          <a:blip r:embed="rId10">
            <a:alphaModFix/>
          </a:blip>
          <a:srcRect l="4443" b="29602"/>
          <a:stretch/>
        </p:blipFill>
        <p:spPr>
          <a:xfrm>
            <a:off x="1243638" y="2413920"/>
            <a:ext cx="887266" cy="6582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" name="Google Shape;116;p22"/>
          <p:cNvCxnSpPr/>
          <p:nvPr/>
        </p:nvCxnSpPr>
        <p:spPr>
          <a:xfrm rot="10800000">
            <a:off x="868475" y="916825"/>
            <a:ext cx="299100" cy="188400"/>
          </a:xfrm>
          <a:prstGeom prst="straightConnector1">
            <a:avLst/>
          </a:prstGeom>
          <a:noFill/>
          <a:ln w="9525" cap="flat" cmpd="sng">
            <a:solidFill>
              <a:srgbClr val="4A86E8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7" name="Google Shape;117;p22"/>
          <p:cNvSpPr txBox="1"/>
          <p:nvPr/>
        </p:nvSpPr>
        <p:spPr>
          <a:xfrm>
            <a:off x="84875" y="561925"/>
            <a:ext cx="1262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near-surface </a:t>
            </a:r>
            <a:endParaRPr sz="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wind speed</a:t>
            </a:r>
            <a:endParaRPr sz="800"/>
          </a:p>
        </p:txBody>
      </p:sp>
      <p:cxnSp>
        <p:nvCxnSpPr>
          <p:cNvPr id="118" name="Google Shape;118;p22"/>
          <p:cNvCxnSpPr/>
          <p:nvPr/>
        </p:nvCxnSpPr>
        <p:spPr>
          <a:xfrm rot="10800000" flipH="1">
            <a:off x="2974284" y="3536361"/>
            <a:ext cx="4924200" cy="31200"/>
          </a:xfrm>
          <a:prstGeom prst="straightConnector1">
            <a:avLst/>
          </a:prstGeom>
          <a:noFill/>
          <a:ln w="28575" cap="flat" cmpd="sng">
            <a:solidFill>
              <a:srgbClr val="44546A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9" name="Google Shape;119;p22"/>
          <p:cNvSpPr txBox="1"/>
          <p:nvPr/>
        </p:nvSpPr>
        <p:spPr>
          <a:xfrm>
            <a:off x="280550" y="3584625"/>
            <a:ext cx="2745600" cy="4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29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  observations - training (perfect prognosis)</a:t>
            </a:r>
            <a:endParaRPr sz="1100" b="1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22"/>
          <p:cNvSpPr txBox="1"/>
          <p:nvPr/>
        </p:nvSpPr>
        <p:spPr>
          <a:xfrm>
            <a:off x="514349" y="3910075"/>
            <a:ext cx="2636700" cy="4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29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forecasts and observations - validation</a:t>
            </a:r>
            <a:endParaRPr sz="1100" b="1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1" name="Google Shape;121;p22"/>
          <p:cNvCxnSpPr/>
          <p:nvPr/>
        </p:nvCxnSpPr>
        <p:spPr>
          <a:xfrm>
            <a:off x="3082279" y="3489678"/>
            <a:ext cx="0" cy="124800"/>
          </a:xfrm>
          <a:prstGeom prst="straightConnector1">
            <a:avLst/>
          </a:prstGeom>
          <a:noFill/>
          <a:ln w="28575" cap="flat" cmpd="sng">
            <a:solidFill>
              <a:srgbClr val="44546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" name="Google Shape;122;p22"/>
          <p:cNvCxnSpPr/>
          <p:nvPr/>
        </p:nvCxnSpPr>
        <p:spPr>
          <a:xfrm>
            <a:off x="4210994" y="3489678"/>
            <a:ext cx="0" cy="124800"/>
          </a:xfrm>
          <a:prstGeom prst="straightConnector1">
            <a:avLst/>
          </a:prstGeom>
          <a:noFill/>
          <a:ln w="28575" cap="flat" cmpd="sng">
            <a:solidFill>
              <a:srgbClr val="44546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" name="Google Shape;123;p22"/>
          <p:cNvCxnSpPr/>
          <p:nvPr/>
        </p:nvCxnSpPr>
        <p:spPr>
          <a:xfrm>
            <a:off x="5399115" y="3489678"/>
            <a:ext cx="0" cy="124800"/>
          </a:xfrm>
          <a:prstGeom prst="straightConnector1">
            <a:avLst/>
          </a:prstGeom>
          <a:noFill/>
          <a:ln w="28575" cap="flat" cmpd="sng">
            <a:solidFill>
              <a:srgbClr val="44546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4" name="Google Shape;124;p22"/>
          <p:cNvCxnSpPr/>
          <p:nvPr/>
        </p:nvCxnSpPr>
        <p:spPr>
          <a:xfrm>
            <a:off x="6527830" y="3489678"/>
            <a:ext cx="0" cy="124800"/>
          </a:xfrm>
          <a:prstGeom prst="straightConnector1">
            <a:avLst/>
          </a:prstGeom>
          <a:noFill/>
          <a:ln w="28575" cap="flat" cmpd="sng">
            <a:solidFill>
              <a:srgbClr val="44546A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5" name="Google Shape;125;p22"/>
          <p:cNvSpPr txBox="1"/>
          <p:nvPr/>
        </p:nvSpPr>
        <p:spPr>
          <a:xfrm>
            <a:off x="2708147" y="3121000"/>
            <a:ext cx="742500" cy="4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29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1980</a:t>
            </a:r>
            <a:endParaRPr sz="1300" b="1">
              <a:solidFill>
                <a:srgbClr val="44546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22"/>
          <p:cNvSpPr txBox="1"/>
          <p:nvPr/>
        </p:nvSpPr>
        <p:spPr>
          <a:xfrm>
            <a:off x="3836861" y="3121000"/>
            <a:ext cx="742500" cy="4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29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1990</a:t>
            </a:r>
            <a:endParaRPr sz="1300" b="1">
              <a:solidFill>
                <a:srgbClr val="44546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2"/>
          <p:cNvSpPr txBox="1"/>
          <p:nvPr/>
        </p:nvSpPr>
        <p:spPr>
          <a:xfrm>
            <a:off x="5024982" y="3121000"/>
            <a:ext cx="742500" cy="4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29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2000</a:t>
            </a:r>
            <a:endParaRPr sz="1300" b="1">
              <a:solidFill>
                <a:srgbClr val="44546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22"/>
          <p:cNvSpPr txBox="1"/>
          <p:nvPr/>
        </p:nvSpPr>
        <p:spPr>
          <a:xfrm>
            <a:off x="6153697" y="3121000"/>
            <a:ext cx="742500" cy="4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29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2010</a:t>
            </a:r>
            <a:endParaRPr sz="1300" b="1">
              <a:solidFill>
                <a:srgbClr val="44546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9" name="Google Shape;129;p22"/>
          <p:cNvCxnSpPr/>
          <p:nvPr/>
        </p:nvCxnSpPr>
        <p:spPr>
          <a:xfrm rot="10800000" flipH="1">
            <a:off x="3240422" y="3832389"/>
            <a:ext cx="4186500" cy="10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22"/>
          <p:cNvCxnSpPr/>
          <p:nvPr/>
        </p:nvCxnSpPr>
        <p:spPr>
          <a:xfrm rot="10800000" flipH="1">
            <a:off x="4538955" y="4070044"/>
            <a:ext cx="2888100" cy="144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1" name="Google Shape;131;p22"/>
          <p:cNvSpPr txBox="1"/>
          <p:nvPr/>
        </p:nvSpPr>
        <p:spPr>
          <a:xfrm>
            <a:off x="1021175" y="2133075"/>
            <a:ext cx="12624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tall meteorological towers</a:t>
            </a:r>
            <a:endParaRPr sz="700"/>
          </a:p>
        </p:txBody>
      </p:sp>
      <p:sp>
        <p:nvSpPr>
          <p:cNvPr id="132" name="Google Shape;132;p22"/>
          <p:cNvSpPr txBox="1"/>
          <p:nvPr/>
        </p:nvSpPr>
        <p:spPr>
          <a:xfrm>
            <a:off x="1021175" y="2977788"/>
            <a:ext cx="12624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   reanalyses</a:t>
            </a:r>
            <a:endParaRPr sz="700"/>
          </a:p>
        </p:txBody>
      </p:sp>
      <p:cxnSp>
        <p:nvCxnSpPr>
          <p:cNvPr id="133" name="Google Shape;133;p22"/>
          <p:cNvCxnSpPr/>
          <p:nvPr/>
        </p:nvCxnSpPr>
        <p:spPr>
          <a:xfrm>
            <a:off x="7364550" y="1313575"/>
            <a:ext cx="397500" cy="132600"/>
          </a:xfrm>
          <a:prstGeom prst="straightConnector1">
            <a:avLst/>
          </a:prstGeom>
          <a:noFill/>
          <a:ln w="9525" cap="flat" cmpd="sng">
            <a:solidFill>
              <a:srgbClr val="4A86E8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4" name="Google Shape;134;p22"/>
          <p:cNvSpPr txBox="1"/>
          <p:nvPr/>
        </p:nvSpPr>
        <p:spPr>
          <a:xfrm>
            <a:off x="7752500" y="1330725"/>
            <a:ext cx="1262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Indices of the four main Euro-Atlantic Teleconnections</a:t>
            </a:r>
            <a:endParaRPr sz="800"/>
          </a:p>
        </p:txBody>
      </p:sp>
      <p:sp>
        <p:nvSpPr>
          <p:cNvPr id="135" name="Google Shape;135;p22"/>
          <p:cNvSpPr txBox="1"/>
          <p:nvPr/>
        </p:nvSpPr>
        <p:spPr>
          <a:xfrm>
            <a:off x="2093775" y="4711400"/>
            <a:ext cx="6121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dirty="0">
                <a:solidFill>
                  <a:schemeClr val="dk1"/>
                </a:solidFill>
              </a:rPr>
              <a:t>J. Ramon et al. (2021). A perfect prognosis downscaling methodology for seasonal prediction of local-scale wind speeds. 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dirty="0">
                <a:solidFill>
                  <a:schemeClr val="dk1"/>
                </a:solidFill>
              </a:rPr>
              <a:t>doi:</a:t>
            </a:r>
            <a:r>
              <a:rPr lang="en" sz="700" u="sng" dirty="0">
                <a:solidFill>
                  <a:schemeClr val="hlink"/>
                </a:solidFill>
                <a:hlinkClick r:id="rId11"/>
              </a:rPr>
              <a:t>10.1088/1748-9326/abe491</a:t>
            </a:r>
            <a:endParaRPr sz="700" dirty="0">
              <a:solidFill>
                <a:schemeClr val="dk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>
            <a:spLocks noGrp="1"/>
          </p:cNvSpPr>
          <p:nvPr>
            <p:ph type="title"/>
          </p:nvPr>
        </p:nvSpPr>
        <p:spPr>
          <a:xfrm>
            <a:off x="464803" y="163420"/>
            <a:ext cx="8229600" cy="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29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Hybrid vs Dynamical Forecasts: are they better?</a:t>
            </a:r>
            <a:endParaRPr sz="31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143" name="Google Shape;14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8057" y="4534233"/>
            <a:ext cx="533095" cy="537367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3"/>
          <p:cNvSpPr txBox="1"/>
          <p:nvPr/>
        </p:nvSpPr>
        <p:spPr>
          <a:xfrm>
            <a:off x="2093775" y="4711400"/>
            <a:ext cx="6121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dirty="0">
                <a:solidFill>
                  <a:schemeClr val="dk1"/>
                </a:solidFill>
              </a:rPr>
              <a:t>J. Ramon et al. (2021). A perfect prognosis downscaling methodology for seasonal prediction of local-scale wind speeds. 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dirty="0">
                <a:solidFill>
                  <a:schemeClr val="dk1"/>
                </a:solidFill>
              </a:rPr>
              <a:t>doi:</a:t>
            </a:r>
            <a:r>
              <a:rPr lang="en" sz="700" u="sng" dirty="0">
                <a:solidFill>
                  <a:schemeClr val="hlink"/>
                </a:solidFill>
                <a:hlinkClick r:id="rId4"/>
              </a:rPr>
              <a:t>10.1088/1748-9326/abe491</a:t>
            </a:r>
            <a:endParaRPr sz="700" dirty="0">
              <a:solidFill>
                <a:schemeClr val="dk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</p:txBody>
      </p:sp>
      <p:pic>
        <p:nvPicPr>
          <p:cNvPr id="145" name="Google Shape;145;p23"/>
          <p:cNvPicPr preferRelativeResize="0"/>
          <p:nvPr/>
        </p:nvPicPr>
        <p:blipFill rotWithShape="1">
          <a:blip r:embed="rId5">
            <a:alphaModFix/>
          </a:blip>
          <a:srcRect l="86597"/>
          <a:stretch/>
        </p:blipFill>
        <p:spPr>
          <a:xfrm>
            <a:off x="701384" y="760250"/>
            <a:ext cx="643149" cy="295699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3"/>
          <p:cNvSpPr txBox="1"/>
          <p:nvPr/>
        </p:nvSpPr>
        <p:spPr>
          <a:xfrm>
            <a:off x="-560497" y="1879450"/>
            <a:ext cx="2011800" cy="2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29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E06666"/>
                </a:solidFill>
                <a:latin typeface="Calibri"/>
                <a:ea typeface="Calibri"/>
                <a:cs typeface="Calibri"/>
                <a:sym typeface="Calibri"/>
              </a:rPr>
              <a:t>Better</a:t>
            </a:r>
            <a:endParaRPr sz="1200" b="1">
              <a:solidFill>
                <a:srgbClr val="E0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23"/>
          <p:cNvSpPr txBox="1"/>
          <p:nvPr/>
        </p:nvSpPr>
        <p:spPr>
          <a:xfrm>
            <a:off x="-331890" y="2459200"/>
            <a:ext cx="1554600" cy="2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29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Worse</a:t>
            </a:r>
            <a:endParaRPr sz="1200" b="1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3"/>
          <p:cNvSpPr txBox="1"/>
          <p:nvPr/>
        </p:nvSpPr>
        <p:spPr>
          <a:xfrm>
            <a:off x="914400" y="3900925"/>
            <a:ext cx="3259800" cy="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0" algn="l" rtl="0">
              <a:lnSpc>
                <a:spcPct val="1129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latin typeface="Calibri"/>
                <a:ea typeface="Calibri"/>
                <a:cs typeface="Calibri"/>
                <a:sym typeface="Calibri"/>
              </a:rPr>
              <a:t>Target season: winter (DJF)</a:t>
            </a:r>
            <a:endParaRPr sz="7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29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latin typeface="Calibri"/>
                <a:ea typeface="Calibri"/>
                <a:cs typeface="Calibri"/>
                <a:sym typeface="Calibri"/>
              </a:rPr>
              <a:t>Skill score: CRPSS</a:t>
            </a:r>
            <a:endParaRPr sz="7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29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latin typeface="Calibri"/>
                <a:ea typeface="Calibri"/>
                <a:cs typeface="Calibri"/>
                <a:sym typeface="Calibri"/>
              </a:rPr>
              <a:t>Seasonal prediction system: SEAS5 (ECMWF)</a:t>
            </a:r>
            <a:endParaRPr sz="7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29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Dots: statistically significant (Diebold-Mariano test)</a:t>
            </a:r>
            <a:endParaRPr sz="7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290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23"/>
          <p:cNvPicPr preferRelativeResize="0"/>
          <p:nvPr/>
        </p:nvPicPr>
        <p:blipFill rotWithShape="1">
          <a:blip r:embed="rId5">
            <a:alphaModFix/>
          </a:blip>
          <a:srcRect r="13934"/>
          <a:stretch/>
        </p:blipFill>
        <p:spPr>
          <a:xfrm>
            <a:off x="1262948" y="822300"/>
            <a:ext cx="4129925" cy="29569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0" name="Google Shape;150;p23"/>
          <p:cNvCxnSpPr/>
          <p:nvPr/>
        </p:nvCxnSpPr>
        <p:spPr>
          <a:xfrm rot="10800000" flipH="1">
            <a:off x="4929180" y="2254009"/>
            <a:ext cx="1063800" cy="403800"/>
          </a:xfrm>
          <a:prstGeom prst="straightConnector1">
            <a:avLst/>
          </a:prstGeom>
          <a:noFill/>
          <a:ln w="19050" cap="flat" cmpd="sng">
            <a:solidFill>
              <a:srgbClr val="4A86E8"/>
            </a:solidFill>
            <a:prstDash val="solid"/>
            <a:round/>
            <a:headEnd type="none" w="med" len="med"/>
            <a:tailEnd type="triangle" w="med" len="med"/>
          </a:ln>
        </p:spPr>
      </p:cxnSp>
      <p:graphicFrame>
        <p:nvGraphicFramePr>
          <p:cNvPr id="151" name="Google Shape;151;p23"/>
          <p:cNvGraphicFramePr/>
          <p:nvPr/>
        </p:nvGraphicFramePr>
        <p:xfrm>
          <a:off x="6210675" y="1276415"/>
          <a:ext cx="2317650" cy="1371480"/>
        </p:xfrm>
        <a:graphic>
          <a:graphicData uri="http://schemas.openxmlformats.org/drawingml/2006/table">
            <a:tbl>
              <a:tblPr>
                <a:noFill/>
                <a:tableStyleId>{C6595BC8-45CB-4011-B29A-58D273A707F7}</a:tableStyleId>
              </a:tblPr>
              <a:tblGrid>
                <a:gridCol w="1158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8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/>
                        <a:t>Prediction</a:t>
                      </a:r>
                      <a:endParaRPr sz="700" b="1"/>
                    </a:p>
                  </a:txBody>
                  <a:tcPr marL="91425" marR="91425" marT="91425" marB="91425" anchor="ctr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/>
                        <a:t>CRPSS</a:t>
                      </a:r>
                      <a:endParaRPr sz="700" b="1"/>
                    </a:p>
                  </a:txBody>
                  <a:tcPr marL="91425" marR="91425" marT="91425" marB="91425" anchor="ctr">
                    <a:solidFill>
                      <a:srgbClr val="A4C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/>
                        <a:t>Dynamical prediction (without bias-correction)</a:t>
                      </a:r>
                      <a:endParaRPr sz="7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/>
                        <a:t>-4.215</a:t>
                      </a:r>
                      <a:endParaRPr sz="700"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rgbClr val="000000"/>
                          </a:solidFill>
                        </a:rPr>
                        <a:t>Dynamical prediction (bias-corrected)</a:t>
                      </a:r>
                      <a:endParaRPr sz="7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/>
                        <a:t>-0.046</a:t>
                      </a:r>
                      <a:endParaRPr sz="700"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/>
                        <a:t>Hybrid prediction</a:t>
                      </a:r>
                      <a:endParaRPr sz="7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/>
                        <a:t>0.001</a:t>
                      </a:r>
                      <a:endParaRPr sz="700" b="1"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2" name="Google Shape;152;p23"/>
          <p:cNvSpPr txBox="1"/>
          <p:nvPr/>
        </p:nvSpPr>
        <p:spPr>
          <a:xfrm>
            <a:off x="6794800" y="1355700"/>
            <a:ext cx="1262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153" name="Google Shape;153;p23"/>
          <p:cNvSpPr txBox="1"/>
          <p:nvPr/>
        </p:nvSpPr>
        <p:spPr>
          <a:xfrm>
            <a:off x="5663400" y="357975"/>
            <a:ext cx="2817300" cy="1351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0" algn="l" rtl="0">
              <a:lnSpc>
                <a:spcPct val="1129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latin typeface="Calibri"/>
                <a:ea typeface="Calibri"/>
                <a:cs typeface="Calibri"/>
                <a:sym typeface="Calibri"/>
              </a:rPr>
              <a:t>Hybrid predictions outperform the dynamical forecasts at the local scale:</a:t>
            </a:r>
            <a:endParaRPr sz="9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3"/>
          <p:cNvSpPr txBox="1"/>
          <p:nvPr/>
        </p:nvSpPr>
        <p:spPr>
          <a:xfrm>
            <a:off x="6983575" y="2586250"/>
            <a:ext cx="2011800" cy="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29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   Data: Puijo tower, Finland</a:t>
            </a:r>
            <a:endParaRPr sz="700"/>
          </a:p>
        </p:txBody>
      </p:sp>
      <p:sp>
        <p:nvSpPr>
          <p:cNvPr id="155" name="Google Shape;155;p23"/>
          <p:cNvSpPr txBox="1"/>
          <p:nvPr/>
        </p:nvSpPr>
        <p:spPr>
          <a:xfrm>
            <a:off x="5704600" y="3280925"/>
            <a:ext cx="3179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3"/>
          <p:cNvSpPr txBox="1"/>
          <p:nvPr/>
        </p:nvSpPr>
        <p:spPr>
          <a:xfrm>
            <a:off x="5640525" y="2905126"/>
            <a:ext cx="3259800" cy="1897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79400" algn="just" rtl="0">
              <a:lnSpc>
                <a:spcPct val="112903"/>
              </a:lnSpc>
              <a:spcBef>
                <a:spcPts val="0"/>
              </a:spcBef>
              <a:spcAft>
                <a:spcPts val="0"/>
              </a:spcAft>
              <a:buSzPts val="800"/>
              <a:buFont typeface="Calibri"/>
              <a:buChar char="●"/>
            </a:pPr>
            <a:r>
              <a:rPr lang="en" sz="800" b="1">
                <a:latin typeface="Calibri"/>
                <a:ea typeface="Calibri"/>
                <a:cs typeface="Calibri"/>
                <a:sym typeface="Calibri"/>
              </a:rPr>
              <a:t>Hybrid predictions show their added value at the furthest forecast horizons, where dynamical predictions barely show skill.</a:t>
            </a:r>
            <a:endParaRPr sz="8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79400" algn="just" rtl="0">
              <a:lnSpc>
                <a:spcPct val="112903"/>
              </a:lnSpc>
              <a:spcBef>
                <a:spcPts val="0"/>
              </a:spcBef>
              <a:spcAft>
                <a:spcPts val="0"/>
              </a:spcAft>
              <a:buSzPts val="800"/>
              <a:buFont typeface="Calibri"/>
              <a:buChar char="●"/>
            </a:pPr>
            <a:r>
              <a:rPr lang="en" sz="800" b="1">
                <a:latin typeface="Calibri"/>
                <a:ea typeface="Calibri"/>
                <a:cs typeface="Calibri"/>
                <a:sym typeface="Calibri"/>
              </a:rPr>
              <a:t>Hybrid predictions also show skill at the local scale. A very simple multi-linear regression can capture local wind effects.</a:t>
            </a:r>
            <a:endParaRPr sz="8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79400" algn="just" rtl="0">
              <a:lnSpc>
                <a:spcPct val="112903"/>
              </a:lnSpc>
              <a:spcBef>
                <a:spcPts val="0"/>
              </a:spcBef>
              <a:spcAft>
                <a:spcPts val="0"/>
              </a:spcAft>
              <a:buSzPts val="800"/>
              <a:buFont typeface="Calibri"/>
              <a:buChar char="●"/>
            </a:pPr>
            <a:r>
              <a:rPr lang="en" sz="800" b="1">
                <a:latin typeface="Calibri"/>
                <a:ea typeface="Calibri"/>
                <a:cs typeface="Calibri"/>
                <a:sym typeface="Calibri"/>
              </a:rPr>
              <a:t>Hybrid predictions are easily interpretable because they use information of the general atmospheric circulation, i.e. Euro-Atlantic Teleconnections.</a:t>
            </a:r>
            <a:endParaRPr sz="8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290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3"/>
          <p:cNvSpPr/>
          <p:nvPr/>
        </p:nvSpPr>
        <p:spPr>
          <a:xfrm>
            <a:off x="5686425" y="3140650"/>
            <a:ext cx="3259800" cy="12717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158" name="Google Shape;158;p23"/>
          <p:cNvSpPr txBox="1">
            <a:spLocks noGrp="1"/>
          </p:cNvSpPr>
          <p:nvPr>
            <p:ph type="title"/>
          </p:nvPr>
        </p:nvSpPr>
        <p:spPr>
          <a:xfrm>
            <a:off x="5496375" y="2898175"/>
            <a:ext cx="1216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29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Conclusions:</a:t>
            </a:r>
            <a:endParaRPr sz="12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Personalizado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24484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271</Words>
  <Application>Microsoft Office PowerPoint</Application>
  <PresentationFormat>Presentación en pantalla (16:9)</PresentationFormat>
  <Paragraphs>50</Paragraphs>
  <Slides>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Calibri</vt:lpstr>
      <vt:lpstr>Quattrocento Sans</vt:lpstr>
      <vt:lpstr>Arial</vt:lpstr>
      <vt:lpstr>Noto Sans Symbols</vt:lpstr>
      <vt:lpstr>Simple Light</vt:lpstr>
      <vt:lpstr>Tema de Office</vt:lpstr>
      <vt:lpstr>Local-scale wind speed features captured by seasonal forecasts</vt:lpstr>
      <vt:lpstr>Hybrid Forecasts - Statistical Downscaling</vt:lpstr>
      <vt:lpstr>Hybrid vs Dynamical Forecasts: are they better?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Local-scale wind speed features captured by seasonal forecasts</dc:title>
  <cp:lastModifiedBy>Jaume Ramón</cp:lastModifiedBy>
  <cp:revision>2</cp:revision>
  <dcterms:modified xsi:type="dcterms:W3CDTF">2021-09-02T07:16:25Z</dcterms:modified>
</cp:coreProperties>
</file>