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26" r:id="rId1"/>
  </p:sldMasterIdLst>
  <p:sldIdLst>
    <p:sldId id="256" r:id="rId2"/>
    <p:sldId id="262" r:id="rId3"/>
    <p:sldId id="265" r:id="rId4"/>
    <p:sldId id="258" r:id="rId5"/>
    <p:sldId id="266" r:id="rId6"/>
    <p:sldId id="267" r:id="rId7"/>
    <p:sldId id="268" r:id="rId8"/>
    <p:sldId id="269" r:id="rId9"/>
    <p:sldId id="272" r:id="rId10"/>
    <p:sldId id="273" r:id="rId11"/>
    <p:sldId id="271" r:id="rId12"/>
    <p:sldId id="259" r:id="rId13"/>
    <p:sldId id="260" r:id="rId14"/>
    <p:sldId id="274" r:id="rId15"/>
    <p:sldId id="261" r:id="rId16"/>
    <p:sldId id="276" r:id="rId17"/>
    <p:sldId id="275" r:id="rId18"/>
    <p:sldId id="278" r:id="rId19"/>
    <p:sldId id="279" r:id="rId20"/>
    <p:sldId id="280" r:id="rId21"/>
    <p:sldId id="281" r:id="rId22"/>
    <p:sldId id="282" r:id="rId23"/>
    <p:sldId id="283" r:id="rId24"/>
    <p:sldId id="285" r:id="rId25"/>
    <p:sldId id="286" r:id="rId26"/>
    <p:sldId id="287" r:id="rId27"/>
    <p:sldId id="284" r:id="rId28"/>
    <p:sldId id="288" r:id="rId29"/>
    <p:sldId id="289" r:id="rId30"/>
    <p:sldId id="291" r:id="rId31"/>
    <p:sldId id="293" r:id="rId32"/>
    <p:sldId id="29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440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7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39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2589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36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4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40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47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65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124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8/10/2021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45631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F7B1-E13A-4C16-ABCA-2FEF29EB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" y="1521069"/>
            <a:ext cx="5371318" cy="3328573"/>
          </a:xfrm>
        </p:spPr>
        <p:txBody>
          <a:bodyPr>
            <a:normAutofit/>
          </a:bodyPr>
          <a:lstStyle/>
          <a:p>
            <a:r>
              <a:rPr lang="en-US" dirty="0"/>
              <a:t>Association between COVID-19, mobility and environment in</a:t>
            </a:r>
            <a:br>
              <a:rPr lang="en-US" dirty="0"/>
            </a:br>
            <a:r>
              <a:rPr lang="en-US" dirty="0"/>
              <a:t>Brazil</a:t>
            </a:r>
            <a:br>
              <a:rPr lang="en-US" dirty="0"/>
            </a:br>
            <a:r>
              <a:rPr lang="en-US" dirty="0"/>
              <a:t> </a:t>
            </a:r>
            <a:r>
              <a:rPr lang="en-US" strike="sngStrike" dirty="0"/>
              <a:t>Brazilian</a:t>
            </a:r>
            <a:r>
              <a:rPr lang="en-US" dirty="0"/>
              <a:t> </a:t>
            </a:r>
            <a:r>
              <a:rPr lang="en-US" strike="sngStrike" dirty="0"/>
              <a:t>capitals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3A1E9A-781C-4AB3-94EB-C2BC4C48D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4843778"/>
            <a:ext cx="4953000" cy="1630939"/>
          </a:xfrm>
        </p:spPr>
        <p:txBody>
          <a:bodyPr>
            <a:normAutofit/>
          </a:bodyPr>
          <a:lstStyle/>
          <a:p>
            <a:pPr algn="r"/>
            <a:r>
              <a:rPr lang="pt-BR" b="1" dirty="0"/>
              <a:t>Sergio Ibarra-Espinosa</a:t>
            </a:r>
          </a:p>
          <a:p>
            <a:pPr algn="r"/>
            <a:r>
              <a:rPr lang="pt-BR" b="1" dirty="0"/>
              <a:t>Edmilson Dias de Freitas</a:t>
            </a:r>
          </a:p>
          <a:p>
            <a:pPr algn="r"/>
            <a:r>
              <a:rPr lang="pt-BR" dirty="0"/>
              <a:t>Departamento de Ciências Atmosféricas</a:t>
            </a:r>
          </a:p>
          <a:p>
            <a:pPr algn="r"/>
            <a:r>
              <a:rPr lang="pt-BR" dirty="0"/>
              <a:t>Universidade de São Paulo</a:t>
            </a:r>
          </a:p>
          <a:p>
            <a:pPr algn="r"/>
            <a:r>
              <a:rPr lang="pt-BR" dirty="0"/>
              <a:t>Sergio.ibarra@usp.br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DF06A1-31B7-48DD-A0DB-22C1BCD3A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67"/>
          <a:stretch/>
        </p:blipFill>
        <p:spPr bwMode="auto">
          <a:xfrm>
            <a:off x="0" y="0"/>
            <a:ext cx="1144172" cy="1286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B4CB01-DA0B-4A1A-89F7-DA820B5B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20" y="251134"/>
            <a:ext cx="867765" cy="102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89AB14A-DEB5-4F7D-9778-AB8A6994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22" y="251134"/>
            <a:ext cx="832339" cy="119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85FD24F9-3617-455C-ABE2-6FF0ABDFA79B}"/>
              </a:ext>
            </a:extLst>
          </p:cNvPr>
          <p:cNvSpPr/>
          <p:nvPr/>
        </p:nvSpPr>
        <p:spPr>
          <a:xfrm>
            <a:off x="5917373" y="3229046"/>
            <a:ext cx="1047158" cy="2934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5A4443-6A78-44B7-A0AA-848973395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36" t="7308" r="18591"/>
          <a:stretch/>
        </p:blipFill>
        <p:spPr>
          <a:xfrm>
            <a:off x="5442438" y="9966"/>
            <a:ext cx="6749562" cy="688283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46463E6-32DA-4583-9C4B-DB726ACF1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0508"/>
            <a:ext cx="1037492" cy="103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095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8E449-C05A-49A8-821B-5C753FB1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Methodology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Espaço Reservado para Conteúdo 4">
                <a:extLst>
                  <a:ext uri="{FF2B5EF4-FFF2-40B4-BE49-F238E27FC236}">
                    <a16:creationId xmlns:a16="http://schemas.microsoft.com/office/drawing/2014/main" id="{DF25CB0F-5F13-4A0C-92A3-E1B40D27A94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0322029"/>
                  </p:ext>
                </p:extLst>
              </p:nvPr>
            </p:nvGraphicFramePr>
            <p:xfrm>
              <a:off x="442546" y="2210512"/>
              <a:ext cx="11306908" cy="60236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306908">
                      <a:extLst>
                        <a:ext uri="{9D8B030D-6E8A-4147-A177-3AD203B41FA5}">
                          <a16:colId xmlns:a16="http://schemas.microsoft.com/office/drawing/2014/main" val="1341638137"/>
                        </a:ext>
                      </a:extLst>
                    </a:gridCol>
                  </a:tblGrid>
                  <a:tr h="18288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𝑅𝑀</m:t>
                                </m:r>
                                <m:sSub>
                                  <m:sSub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sSub>
                                      <m:sSubPr>
                                        <m:ctrlPr>
                                          <a:rPr lang="pt-BR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pt-BR" sz="17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7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2.5</m:t>
                                            </m:r>
                                          </m:e>
                                          <m:sub>
                                            <m:r>
                                              <a:rPr lang="en-US" sz="17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pt-BR" sz="17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7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e>
                                          <m:sub>
                                            <m:r>
                                              <a:rPr lang="en-US" sz="1700" b="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b>
                                      <m:sSubPr>
                                        <m:ctrlPr>
                                          <a:rPr lang="pt-BR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𝑡𝑒𝑚</m:t>
                                    </m:r>
                                    <m:sSub>
                                      <m:sSubPr>
                                        <m:ctrlPr>
                                          <a:rPr lang="pt-BR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𝑡𝑖𝑚𝑒</m:t>
                                    </m:r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𝑑𝑜𝑤</m:t>
                                    </m:r>
                                  </m:e>
                                </m:d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7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𝑚𝑜𝑦</m:t>
                                    </m:r>
                                  </m:e>
                                </m:d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𝑠𝑒𝑎𝑠𝑜𝑛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7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6248251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Espaço Reservado para Conteúdo 4">
                <a:extLst>
                  <a:ext uri="{FF2B5EF4-FFF2-40B4-BE49-F238E27FC236}">
                    <a16:creationId xmlns:a16="http://schemas.microsoft.com/office/drawing/2014/main" id="{DF25CB0F-5F13-4A0C-92A3-E1B40D27A94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0322029"/>
                  </p:ext>
                </p:extLst>
              </p:nvPr>
            </p:nvGraphicFramePr>
            <p:xfrm>
              <a:off x="442546" y="2210512"/>
              <a:ext cx="11306908" cy="60172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306908">
                      <a:extLst>
                        <a:ext uri="{9D8B030D-6E8A-4147-A177-3AD203B41FA5}">
                          <a16:colId xmlns:a16="http://schemas.microsoft.com/office/drawing/2014/main" val="1341638137"/>
                        </a:ext>
                      </a:extLst>
                    </a:gridCol>
                  </a:tblGrid>
                  <a:tr h="601726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44450" marR="44450" marT="0" marB="0" anchor="b">
                        <a:blipFill>
                          <a:blip r:embed="rId2"/>
                          <a:stretch>
                            <a:fillRect l="-54" t="-1000" r="-216" b="-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48251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Espaço Reservado para Conteúdo 4">
                <a:extLst>
                  <a:ext uri="{FF2B5EF4-FFF2-40B4-BE49-F238E27FC236}">
                    <a16:creationId xmlns:a16="http://schemas.microsoft.com/office/drawing/2014/main" id="{E5675FAB-617E-4987-9BED-4DD357B3DB9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99083926"/>
                  </p:ext>
                </p:extLst>
              </p:nvPr>
            </p:nvGraphicFramePr>
            <p:xfrm>
              <a:off x="407504" y="3585859"/>
              <a:ext cx="11341950" cy="5410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341950">
                      <a:extLst>
                        <a:ext uri="{9D8B030D-6E8A-4147-A177-3AD203B41FA5}">
                          <a16:colId xmlns:a16="http://schemas.microsoft.com/office/drawing/2014/main" val="1341638137"/>
                        </a:ext>
                      </a:extLst>
                    </a:gridCol>
                  </a:tblGrid>
                  <a:tr h="18288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2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𝑙𝑜𝑔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𝑅𝑀</m:t>
                                </m:r>
                                <m:sSub>
                                  <m:sSub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sSub>
                                      <m:sSubPr>
                                        <m:ctrlPr>
                                          <a:rPr lang="pt-BR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𝑡𝑒𝑚</m:t>
                                    </m:r>
                                    <m:sSub>
                                      <m:sSubPr>
                                        <m:ctrlPr>
                                          <a:rPr lang="pt-BR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pt-BR" sz="17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pt-BR" sz="17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𝑟𝑎𝑑</m:t>
                                        </m:r>
                                      </m:e>
                                      <m:sub>
                                        <m:r>
                                          <a:rPr lang="en-US" sz="17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𝑡𝑖𝑚𝑒</m:t>
                                    </m:r>
                                  </m:e>
                                </m:d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700" b="0" i="1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7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𝑑𝑜𝑤</m:t>
                                    </m:r>
                                  </m:e>
                                </m:d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pt-BR" sz="17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17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𝑚𝑜𝑦</m:t>
                                    </m:r>
                                  </m:e>
                                </m:d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𝑠𝑒𝑎𝑠𝑜𝑛</m:t>
                                </m:r>
                                <m:r>
                                  <a:rPr lang="pt-BR" sz="17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t-BR" sz="17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44450" marR="44450" marT="0" marB="0" anchor="b"/>
                    </a:tc>
                    <a:extLst>
                      <a:ext uri="{0D108BD9-81ED-4DB2-BD59-A6C34878D82A}">
                        <a16:rowId xmlns:a16="http://schemas.microsoft.com/office/drawing/2014/main" val="16248251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Espaço Reservado para Conteúdo 4">
                <a:extLst>
                  <a:ext uri="{FF2B5EF4-FFF2-40B4-BE49-F238E27FC236}">
                    <a16:creationId xmlns:a16="http://schemas.microsoft.com/office/drawing/2014/main" id="{E5675FAB-617E-4987-9BED-4DD357B3DB9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599083926"/>
                  </p:ext>
                </p:extLst>
              </p:nvPr>
            </p:nvGraphicFramePr>
            <p:xfrm>
              <a:off x="407504" y="3585859"/>
              <a:ext cx="11341950" cy="54102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341950">
                      <a:extLst>
                        <a:ext uri="{9D8B030D-6E8A-4147-A177-3AD203B41FA5}">
                          <a16:colId xmlns:a16="http://schemas.microsoft.com/office/drawing/2014/main" val="1341638137"/>
                        </a:ext>
                      </a:extLst>
                    </a:gridCol>
                  </a:tblGrid>
                  <a:tr h="541020"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44450" marR="44450" marT="0" marB="0" anchor="b">
                        <a:blipFill>
                          <a:blip r:embed="rId3"/>
                          <a:stretch>
                            <a:fillRect l="-54" t="-1124" r="-215" b="-56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48251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Espaço Reservado para Conteúdo 24">
            <a:extLst>
              <a:ext uri="{FF2B5EF4-FFF2-40B4-BE49-F238E27FC236}">
                <a16:creationId xmlns:a16="http://schemas.microsoft.com/office/drawing/2014/main" id="{115ADB15-4E7A-42D6-8512-547C2484D852}"/>
              </a:ext>
            </a:extLst>
          </p:cNvPr>
          <p:cNvSpPr txBox="1">
            <a:spLocks/>
          </p:cNvSpPr>
          <p:nvPr/>
        </p:nvSpPr>
        <p:spPr>
          <a:xfrm>
            <a:off x="939136" y="1752365"/>
            <a:ext cx="7350443" cy="60172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Environmental data: EAC4 2020-01-01 – 2020-12-31 </a:t>
            </a:r>
          </a:p>
        </p:txBody>
      </p:sp>
      <p:sp>
        <p:nvSpPr>
          <p:cNvPr id="10" name="Espaço Reservado para Conteúdo 24">
            <a:extLst>
              <a:ext uri="{FF2B5EF4-FFF2-40B4-BE49-F238E27FC236}">
                <a16:creationId xmlns:a16="http://schemas.microsoft.com/office/drawing/2014/main" id="{B2374FDB-CA06-492F-AE2E-8713CB95F1C4}"/>
              </a:ext>
            </a:extLst>
          </p:cNvPr>
          <p:cNvSpPr txBox="1">
            <a:spLocks/>
          </p:cNvSpPr>
          <p:nvPr/>
        </p:nvSpPr>
        <p:spPr>
          <a:xfrm>
            <a:off x="1024128" y="3122490"/>
            <a:ext cx="7350443" cy="60172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err="1"/>
              <a:t>Meteorology</a:t>
            </a:r>
            <a:r>
              <a:rPr lang="pt-BR" dirty="0"/>
              <a:t> data: INMET 2020-01-01 – 2021-04-30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ço Reservado para Conteúdo 24">
                <a:extLst>
                  <a:ext uri="{FF2B5EF4-FFF2-40B4-BE49-F238E27FC236}">
                    <a16:creationId xmlns:a16="http://schemas.microsoft.com/office/drawing/2014/main" id="{CBC1C4E3-37F2-4F97-ABFF-04C8F54BC1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6124" y="4327039"/>
                <a:ext cx="3287034" cy="2259622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 fontScale="850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COVID-19 by distribution </a:t>
                </a:r>
                <a:r>
                  <a:rPr lang="en-US" sz="2400" i="1" dirty="0"/>
                  <a:t>i</a:t>
                </a:r>
                <a:endParaRPr lang="en-US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pt-BR" dirty="0"/>
                  <a:t> </a:t>
                </a:r>
                <a:r>
                  <a:rPr lang="en-US" dirty="0"/>
                  <a:t>coefficient intercept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effectLst/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pt-BR" sz="2400" b="0" i="1" smtClean="0"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</a:t>
                </a:r>
                <a:r>
                  <a:rPr lang="en-US" dirty="0"/>
                  <a:t>coefficient mobility</a:t>
                </a:r>
              </a:p>
              <a:p>
                <a:r>
                  <a:rPr lang="en-US" dirty="0"/>
                  <a:t>S: spline </a:t>
                </a:r>
              </a:p>
              <a:p>
                <a:r>
                  <a:rPr lang="en-US" dirty="0"/>
                  <a:t>RMI: Mobility</a:t>
                </a:r>
              </a:p>
              <a:p>
                <a:r>
                  <a:rPr lang="en-US" sz="2000" i="1" dirty="0"/>
                  <a:t>Rad: global radiation</a:t>
                </a:r>
                <a:endParaRPr lang="en-US" dirty="0"/>
              </a:p>
            </p:txBody>
          </p:sp>
        </mc:Choice>
        <mc:Fallback xmlns="">
          <p:sp>
            <p:nvSpPr>
              <p:cNvPr id="11" name="Espaço Reservado para Conteúdo 24">
                <a:extLst>
                  <a:ext uri="{FF2B5EF4-FFF2-40B4-BE49-F238E27FC236}">
                    <a16:creationId xmlns:a16="http://schemas.microsoft.com/office/drawing/2014/main" id="{CBC1C4E3-37F2-4F97-ABFF-04C8F54BC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24" y="4327039"/>
                <a:ext cx="3287034" cy="2259622"/>
              </a:xfrm>
              <a:prstGeom prst="rect">
                <a:avLst/>
              </a:prstGeom>
              <a:blipFill>
                <a:blip r:embed="rId4"/>
                <a:stretch>
                  <a:fillRect l="-371" t="-5135" b="-162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ço Reservado para Conteúdo 24">
                <a:extLst>
                  <a:ext uri="{FF2B5EF4-FFF2-40B4-BE49-F238E27FC236}">
                    <a16:creationId xmlns:a16="http://schemas.microsoft.com/office/drawing/2014/main" id="{71600D5D-9632-4091-BAAB-7A1E2A1D4C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83157" y="4187585"/>
                <a:ext cx="3693590" cy="2538530"/>
              </a:xfrm>
              <a:prstGeom prst="rect">
                <a:avLst/>
              </a:prstGeom>
            </p:spPr>
            <p:txBody>
              <a:bodyPr vert="horz" lIns="45720" tIns="45720" rIns="45720" bIns="45720" rtlCol="0">
                <a:normAutofit fontScale="700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anose="020B0602020104020603" pitchFamily="34" charset="0"/>
                  <a:buChar char=" "/>
                  <a:defRPr sz="2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517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480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59436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77724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914400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060704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216152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362456" indent="-13716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/>
                  <a:t> moving average of mean daily relative humidity by moving average </a:t>
                </a:r>
                <a:r>
                  <a:rPr lang="en-US" sz="2400" i="1" dirty="0"/>
                  <a:t>m</a:t>
                </a:r>
                <a:endParaRPr lang="pt-BR" sz="2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𝑡𝑒𝑚𝑝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2400" dirty="0"/>
                  <a:t> moving average of mean daily </a:t>
                </a:r>
                <a:r>
                  <a:rPr lang="en-US" sz="2400" dirty="0" err="1"/>
                  <a:t>celsius</a:t>
                </a:r>
                <a:r>
                  <a:rPr lang="en-US" sz="2400" dirty="0"/>
                  <a:t> temperature</a:t>
                </a:r>
              </a:p>
              <a:p>
                <a:r>
                  <a:rPr lang="en-US" sz="2400" i="1" dirty="0"/>
                  <a:t>PM2.5: </a:t>
                </a:r>
                <a:r>
                  <a:rPr lang="en-US" sz="2400" dirty="0"/>
                  <a:t>moving average of mean daily </a:t>
                </a:r>
                <a:r>
                  <a:rPr lang="en-US" sz="2400" i="1" dirty="0"/>
                  <a:t>Particulate matter with aerodynamical diameter with less or equal of 2.5 um</a:t>
                </a:r>
              </a:p>
              <a:p>
                <a:r>
                  <a:rPr lang="en-US" sz="2400" i="1" dirty="0"/>
                  <a:t>O3: </a:t>
                </a:r>
                <a:r>
                  <a:rPr lang="en-US" sz="2400" dirty="0"/>
                  <a:t>moving average of mean daily surface ozone.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12" name="Espaço Reservado para Conteúdo 24">
                <a:extLst>
                  <a:ext uri="{FF2B5EF4-FFF2-40B4-BE49-F238E27FC236}">
                    <a16:creationId xmlns:a16="http://schemas.microsoft.com/office/drawing/2014/main" id="{71600D5D-9632-4091-BAAB-7A1E2A1D4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57" y="4187585"/>
                <a:ext cx="3693590" cy="2538530"/>
              </a:xfrm>
              <a:prstGeom prst="rect">
                <a:avLst/>
              </a:prstGeom>
              <a:blipFill>
                <a:blip r:embed="rId5"/>
                <a:stretch>
                  <a:fillRect l="-2310" t="-3846" r="-33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spaço Reservado para Conteúdo 24">
            <a:extLst>
              <a:ext uri="{FF2B5EF4-FFF2-40B4-BE49-F238E27FC236}">
                <a16:creationId xmlns:a16="http://schemas.microsoft.com/office/drawing/2014/main" id="{D4F8B970-3E36-4758-B1A1-2868DDF775A2}"/>
              </a:ext>
            </a:extLst>
          </p:cNvPr>
          <p:cNvSpPr txBox="1">
            <a:spLocks/>
          </p:cNvSpPr>
          <p:nvPr/>
        </p:nvSpPr>
        <p:spPr>
          <a:xfrm>
            <a:off x="7950357" y="4187585"/>
            <a:ext cx="3693590" cy="253853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/>
              <a:t>Dow: day of the week</a:t>
            </a:r>
          </a:p>
          <a:p>
            <a:pPr marL="0" indent="0">
              <a:buNone/>
            </a:pPr>
            <a:r>
              <a:rPr lang="en-US" sz="2400" i="1" dirty="0"/>
              <a:t>Moy: month of the year</a:t>
            </a:r>
          </a:p>
          <a:p>
            <a:pPr marL="0" indent="0">
              <a:buNone/>
            </a:pPr>
            <a:r>
              <a:rPr lang="en-US" sz="2400" i="1" dirty="0"/>
              <a:t>Season: 4-months number for dec-</a:t>
            </a:r>
            <a:r>
              <a:rPr lang="en-US" sz="2400" i="1" dirty="0" err="1"/>
              <a:t>feb</a:t>
            </a:r>
            <a:r>
              <a:rPr lang="en-US" sz="2400" i="1" dirty="0"/>
              <a:t>, mar-may, </a:t>
            </a:r>
            <a:r>
              <a:rPr lang="en-US" sz="2400" i="1" dirty="0" err="1"/>
              <a:t>jun-aug</a:t>
            </a:r>
            <a:r>
              <a:rPr lang="en-US" sz="2400" i="1" dirty="0"/>
              <a:t>, </a:t>
            </a:r>
            <a:r>
              <a:rPr lang="en-US" sz="2400" i="1" dirty="0" err="1"/>
              <a:t>sep-nov</a:t>
            </a:r>
            <a:r>
              <a:rPr lang="en-US" sz="24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2383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0CEE58F6-4450-4B15-8949-F3D1904D8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Methodology</a:t>
            </a:r>
            <a:endParaRPr lang="pt-BR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4E41A771-70F7-49C9-B67D-B5DDCC032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7" y="2285999"/>
            <a:ext cx="4754880" cy="427382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dirty="0"/>
              <a:t>Environmental data </a:t>
            </a:r>
            <a:r>
              <a:rPr lang="en-US" sz="2400" dirty="0"/>
              <a:t>EAC4</a:t>
            </a:r>
          </a:p>
          <a:p>
            <a:pPr marL="630936" lvl="1" indent="-457200"/>
            <a:r>
              <a:rPr lang="en-US" sz="2000" dirty="0"/>
              <a:t>PM</a:t>
            </a:r>
            <a:r>
              <a:rPr lang="en-US" sz="2000" baseline="-25000" dirty="0"/>
              <a:t>2.5</a:t>
            </a:r>
          </a:p>
          <a:p>
            <a:pPr marL="630936" lvl="1" indent="-457200"/>
            <a:r>
              <a:rPr lang="en-US" sz="2000" dirty="0"/>
              <a:t>O</a:t>
            </a:r>
            <a:r>
              <a:rPr lang="en-US" sz="2000" baseline="-25000" dirty="0"/>
              <a:t>3</a:t>
            </a:r>
          </a:p>
          <a:p>
            <a:pPr marL="630936" lvl="1" indent="-457200"/>
            <a:r>
              <a:rPr lang="en-US" sz="2000" dirty="0"/>
              <a:t>Temperature</a:t>
            </a:r>
          </a:p>
          <a:p>
            <a:pPr marL="630936" lvl="1" indent="-457200"/>
            <a:r>
              <a:rPr lang="en-US" sz="2000" dirty="0"/>
              <a:t>Relative humidity</a:t>
            </a:r>
            <a:endParaRPr lang="en-US" sz="2000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2020-03-23 -2020-12-31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Effects of mobility considering</a:t>
            </a:r>
          </a:p>
          <a:p>
            <a:pPr marL="630936" lvl="1" indent="-457200"/>
            <a:r>
              <a:rPr lang="pt-BR" dirty="0" err="1"/>
              <a:t>Residential</a:t>
            </a:r>
            <a:r>
              <a:rPr lang="pt-BR" dirty="0"/>
              <a:t> </a:t>
            </a:r>
            <a:r>
              <a:rPr lang="pt-BR" dirty="0" err="1"/>
              <a:t>Mobility</a:t>
            </a:r>
            <a:r>
              <a:rPr lang="pt-BR" dirty="0"/>
              <a:t> (</a:t>
            </a:r>
            <a:r>
              <a:rPr lang="pt-BR" dirty="0" err="1"/>
              <a:t>Isolation</a:t>
            </a:r>
            <a:r>
              <a:rPr lang="pt-BR" dirty="0"/>
              <a:t>)</a:t>
            </a:r>
          </a:p>
          <a:p>
            <a:pPr marL="630936" lvl="1" indent="-457200"/>
            <a:r>
              <a:rPr lang="pt-BR" dirty="0" err="1"/>
              <a:t>Public</a:t>
            </a:r>
            <a:r>
              <a:rPr lang="pt-BR" dirty="0"/>
              <a:t> </a:t>
            </a:r>
            <a:r>
              <a:rPr lang="pt-BR" dirty="0" err="1"/>
              <a:t>transportation</a:t>
            </a:r>
            <a:r>
              <a:rPr lang="pt-BR" dirty="0"/>
              <a:t> </a:t>
            </a:r>
            <a:r>
              <a:rPr lang="pt-BR" dirty="0" err="1"/>
              <a:t>mobility</a:t>
            </a:r>
            <a:endParaRPr lang="pt-BR" dirty="0"/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COVID-19</a:t>
            </a:r>
          </a:p>
          <a:p>
            <a:pPr marL="630936" lvl="1" indent="-457200"/>
            <a:r>
              <a:rPr lang="pt-BR" dirty="0"/>
              <a:t>Cases </a:t>
            </a:r>
            <a:r>
              <a:rPr lang="pt-BR" dirty="0" err="1"/>
              <a:t>and</a:t>
            </a:r>
            <a:r>
              <a:rPr lang="pt-BR" dirty="0"/>
              <a:t> deaths</a:t>
            </a:r>
          </a:p>
          <a:p>
            <a:pPr marL="630936" lvl="1" indent="-457200"/>
            <a:r>
              <a:rPr lang="pt-BR" dirty="0"/>
              <a:t>Quase poisson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Negtive</a:t>
            </a:r>
            <a:r>
              <a:rPr lang="pt-BR" dirty="0"/>
              <a:t> Binomial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C70F48F9-FE23-4F6C-9793-62E8AA0187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273826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dirty="0"/>
              <a:t>Environmental data </a:t>
            </a:r>
            <a:r>
              <a:rPr lang="en-US" sz="2400" dirty="0"/>
              <a:t>INMET</a:t>
            </a:r>
          </a:p>
          <a:p>
            <a:pPr marL="630936" lvl="1" indent="-457200"/>
            <a:r>
              <a:rPr lang="en-US" sz="2000" dirty="0"/>
              <a:t>Temperature</a:t>
            </a:r>
            <a:endParaRPr lang="en-US" sz="2000" baseline="-25000" dirty="0"/>
          </a:p>
          <a:p>
            <a:pPr marL="630936" lvl="1" indent="-457200"/>
            <a:r>
              <a:rPr lang="en-US" sz="2000" dirty="0"/>
              <a:t>Relative humidity, </a:t>
            </a:r>
          </a:p>
          <a:p>
            <a:pPr marL="630936" lvl="1" indent="-457200"/>
            <a:r>
              <a:rPr lang="en-US" sz="2000" dirty="0"/>
              <a:t>Global radiation</a:t>
            </a:r>
            <a:endParaRPr lang="en-US" sz="2000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2020-03-23 -2021-03-30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Effects of mobility considering</a:t>
            </a:r>
          </a:p>
          <a:p>
            <a:pPr marL="630936" lvl="1" indent="-457200"/>
            <a:r>
              <a:rPr lang="pt-BR" dirty="0" err="1"/>
              <a:t>Residential</a:t>
            </a:r>
            <a:r>
              <a:rPr lang="pt-BR" dirty="0"/>
              <a:t> </a:t>
            </a:r>
            <a:r>
              <a:rPr lang="pt-BR" dirty="0" err="1"/>
              <a:t>Mobility</a:t>
            </a:r>
            <a:r>
              <a:rPr lang="pt-BR" dirty="0"/>
              <a:t> (</a:t>
            </a:r>
            <a:r>
              <a:rPr lang="pt-BR" dirty="0" err="1"/>
              <a:t>Isolation</a:t>
            </a:r>
            <a:r>
              <a:rPr lang="pt-BR" dirty="0"/>
              <a:t>)</a:t>
            </a:r>
          </a:p>
          <a:p>
            <a:pPr marL="630936" lvl="1" indent="-457200"/>
            <a:r>
              <a:rPr lang="pt-BR" dirty="0" err="1"/>
              <a:t>Public</a:t>
            </a:r>
            <a:r>
              <a:rPr lang="pt-BR" dirty="0"/>
              <a:t> </a:t>
            </a:r>
            <a:r>
              <a:rPr lang="pt-BR" dirty="0" err="1"/>
              <a:t>transportation</a:t>
            </a:r>
            <a:r>
              <a:rPr lang="pt-BR" dirty="0"/>
              <a:t> </a:t>
            </a:r>
            <a:r>
              <a:rPr lang="pt-BR" dirty="0" err="1"/>
              <a:t>mobility</a:t>
            </a:r>
            <a:endParaRPr lang="pt-BR" dirty="0"/>
          </a:p>
          <a:p>
            <a:pPr marL="457200" indent="-457200">
              <a:buFont typeface="+mj-lt"/>
              <a:buAutoNum type="arabicPeriod"/>
            </a:pPr>
            <a:r>
              <a:rPr lang="pt-BR" dirty="0"/>
              <a:t>COVID-19</a:t>
            </a:r>
          </a:p>
          <a:p>
            <a:pPr marL="630936" lvl="1" indent="-457200"/>
            <a:r>
              <a:rPr lang="pt-BR" dirty="0"/>
              <a:t>Cases </a:t>
            </a:r>
            <a:r>
              <a:rPr lang="pt-BR" dirty="0" err="1"/>
              <a:t>and</a:t>
            </a:r>
            <a:r>
              <a:rPr lang="pt-BR" dirty="0"/>
              <a:t> deaths</a:t>
            </a:r>
          </a:p>
          <a:p>
            <a:pPr marL="630936" lvl="1" indent="-457200"/>
            <a:r>
              <a:rPr lang="pt-BR" dirty="0"/>
              <a:t>Quase poisson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Negtive</a:t>
            </a:r>
            <a:r>
              <a:rPr lang="pt-BR" dirty="0"/>
              <a:t> Binomial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5861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9EA4B-5D3E-4D27-9201-04C006E45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Methodology</a:t>
            </a:r>
            <a:r>
              <a:rPr lang="pt-BR" dirty="0"/>
              <a:t> </a:t>
            </a:r>
            <a:r>
              <a:rPr lang="pt-BR" dirty="0" err="1"/>
              <a:t>basis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3F8937-D538-40DE-AF43-8B1DA017B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Dominici F, McDermott A, Hastie TJ. 2004. Improved semiparametric time series models of air pollution and mortality. J Am Stat Assoc 99: 938–948.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 RD, Dominici F. 2008. Statistical methods for environmental epidemiology with R. R a case study air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Pollut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Heal.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Wood S. 2017.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Generalized Additive Models: An Introduction with 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Chapman and Hall/CRC.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Zeileis A, Kleiber C, Jackman S. 2008. Regression Models for Count Data in R. J Stat Software, Artic 27:1–25; doi:10.18637/jss.v027.i08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87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F289E-DCD4-45C5-BDBA-C4380844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442"/>
            <a:ext cx="9720072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correlations</a:t>
            </a:r>
            <a:r>
              <a:rPr lang="pt-BR" dirty="0"/>
              <a:t> eac4 (p&lt;0.05)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8FEA191-7E1A-4318-9CD4-D4D7FDB676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82076DF5-1982-48F5-89E7-91A43C6EA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3FBCBE3F-78C8-4B46-A321-800480CD4DE1}"/>
              </a:ext>
            </a:extLst>
          </p:cNvPr>
          <p:cNvSpPr txBox="1"/>
          <p:nvPr/>
        </p:nvSpPr>
        <p:spPr>
          <a:xfrm>
            <a:off x="7162800" y="609600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2020-03-27  -  2020-12-31</a:t>
            </a:r>
          </a:p>
        </p:txBody>
      </p:sp>
    </p:spTree>
    <p:extLst>
      <p:ext uri="{BB962C8B-B14F-4D97-AF65-F5344CB8AC3E}">
        <p14:creationId xmlns:p14="http://schemas.microsoft.com/office/powerpoint/2010/main" val="761201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F289E-DCD4-45C5-BDBA-C4380844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442"/>
            <a:ext cx="9720072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correlations</a:t>
            </a:r>
            <a:r>
              <a:rPr lang="pt-BR" dirty="0"/>
              <a:t> INMET (p&lt;0.05)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88FEA191-7E1A-4318-9CD4-D4D7FDB676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648FDC8-C7C0-4335-A204-324E459BC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5FD3A56-3CA0-46DA-8DB2-5DBE3BAAEB63}"/>
              </a:ext>
            </a:extLst>
          </p:cNvPr>
          <p:cNvSpPr txBox="1"/>
          <p:nvPr/>
        </p:nvSpPr>
        <p:spPr>
          <a:xfrm>
            <a:off x="7162800" y="609600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2020-03-27  -  2021-04-30</a:t>
            </a:r>
          </a:p>
        </p:txBody>
      </p:sp>
    </p:spTree>
    <p:extLst>
      <p:ext uri="{BB962C8B-B14F-4D97-AF65-F5344CB8AC3E}">
        <p14:creationId xmlns:p14="http://schemas.microsoft.com/office/powerpoint/2010/main" val="2880541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Residential</a:t>
            </a:r>
            <a:r>
              <a:rPr lang="pt-BR" dirty="0"/>
              <a:t> – COVID19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AF23F5E-E98E-4DDA-97DF-5668C49D9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0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Residential</a:t>
            </a:r>
            <a:r>
              <a:rPr lang="pt-BR" dirty="0"/>
              <a:t> – COVID19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68F4689-EAC6-481B-8E62-45A21DFB8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1" y="1928187"/>
            <a:ext cx="2896398" cy="43445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D8C0E7C-C289-45E1-B45C-B769C8B87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582" y="1928187"/>
            <a:ext cx="8689195" cy="43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56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Residential</a:t>
            </a:r>
            <a:r>
              <a:rPr lang="pt-BR" dirty="0"/>
              <a:t> – COVID19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2087D7-2726-46FA-AA55-CD617AFE5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9" y="1918719"/>
            <a:ext cx="8708131" cy="435406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44C00D6-82F8-4BCD-A00D-20568D4E4DC1}"/>
              </a:ext>
            </a:extLst>
          </p:cNvPr>
          <p:cNvSpPr txBox="1"/>
          <p:nvPr/>
        </p:nvSpPr>
        <p:spPr>
          <a:xfrm>
            <a:off x="6677792" y="2321112"/>
            <a:ext cx="24683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22.38 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2.74 - 158.03)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FE8A75-0B9F-4423-B38C-F28387064E7D}"/>
              </a:ext>
            </a:extLst>
          </p:cNvPr>
          <p:cNvSpPr txBox="1"/>
          <p:nvPr/>
        </p:nvSpPr>
        <p:spPr>
          <a:xfrm>
            <a:off x="7081090" y="3203723"/>
            <a:ext cx="24683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0.40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0.00 – 128.66)</a:t>
            </a:r>
          </a:p>
        </p:txBody>
      </p: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C2B1A9F7-2C90-422A-A815-AE55C57E7776}"/>
              </a:ext>
            </a:extLst>
          </p:cNvPr>
          <p:cNvCxnSpPr>
            <a:cxnSpLocks/>
          </p:cNvCxnSpPr>
          <p:nvPr/>
        </p:nvCxnSpPr>
        <p:spPr>
          <a:xfrm rot="5400000">
            <a:off x="4972968" y="4135712"/>
            <a:ext cx="3264393" cy="157959"/>
          </a:xfrm>
          <a:prstGeom prst="bentConnector3">
            <a:avLst>
              <a:gd name="adj1" fmla="val 20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4727598D-7906-492A-B31C-323DF18AA2BA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7616922" y="4548407"/>
            <a:ext cx="1847361" cy="4506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96E269-EAD2-498E-B39D-AD14F0321E52}"/>
              </a:ext>
            </a:extLst>
          </p:cNvPr>
          <p:cNvSpPr txBox="1"/>
          <p:nvPr/>
        </p:nvSpPr>
        <p:spPr>
          <a:xfrm>
            <a:off x="2548347" y="2324046"/>
            <a:ext cx="287166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575.99 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96.28 – 11933.18)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701F96-68ED-49C1-AE4D-D129AF4A5623}"/>
              </a:ext>
            </a:extLst>
          </p:cNvPr>
          <p:cNvSpPr txBox="1"/>
          <p:nvPr/>
        </p:nvSpPr>
        <p:spPr>
          <a:xfrm>
            <a:off x="2951644" y="3206657"/>
            <a:ext cx="2703825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18.98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0.76 – 2446.26)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9E9E2695-EE24-48EB-B622-B1602C783531}"/>
              </a:ext>
            </a:extLst>
          </p:cNvPr>
          <p:cNvCxnSpPr>
            <a:cxnSpLocks/>
          </p:cNvCxnSpPr>
          <p:nvPr/>
        </p:nvCxnSpPr>
        <p:spPr>
          <a:xfrm rot="5400000">
            <a:off x="843523" y="4138646"/>
            <a:ext cx="3264393" cy="157959"/>
          </a:xfrm>
          <a:prstGeom prst="bentConnector3">
            <a:avLst>
              <a:gd name="adj1" fmla="val 20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906C42E9-CF14-4005-A894-AC7AC06E3FF0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3546341" y="4610204"/>
            <a:ext cx="1847360" cy="3329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649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TRANSIT – COVID19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C00D7F2-3AA0-4F2A-9B3B-46653725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32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Transit – COVID19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9C519D-95D3-4D08-BD80-74D53BD29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1" y="1928186"/>
            <a:ext cx="2896398" cy="434459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CA9AED6-5B08-42F1-BC41-64C372D8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207" y="1928186"/>
            <a:ext cx="8689195" cy="434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1BFF3-0567-4CDD-9564-4FBF7017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Introduction</a:t>
            </a:r>
            <a:endParaRPr lang="pt-BR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282C830D-5AF0-47E5-8091-5AC20C92E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6" y="2743200"/>
            <a:ext cx="5397499" cy="3810000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595A904D-E518-4D80-AFAD-29944F41F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17" y="2743200"/>
            <a:ext cx="5397499" cy="3810000"/>
          </a:xfrm>
          <a:prstGeom prst="rect">
            <a:avLst/>
          </a:prstGeom>
        </p:spPr>
      </p:pic>
      <p:sp>
        <p:nvSpPr>
          <p:cNvPr id="10" name="Espaço Reservado para Conteúdo 24">
            <a:extLst>
              <a:ext uri="{FF2B5EF4-FFF2-40B4-BE49-F238E27FC236}">
                <a16:creationId xmlns:a16="http://schemas.microsoft.com/office/drawing/2014/main" id="{04E8CB50-B37C-4EFA-A1EF-DE082401C423}"/>
              </a:ext>
            </a:extLst>
          </p:cNvPr>
          <p:cNvSpPr txBox="1">
            <a:spLocks/>
          </p:cNvSpPr>
          <p:nvPr/>
        </p:nvSpPr>
        <p:spPr>
          <a:xfrm>
            <a:off x="1063795" y="1951736"/>
            <a:ext cx="4754880" cy="9245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152 CASES/</a:t>
            </a:r>
            <a:r>
              <a:rPr lang="pt-BR" dirty="0" err="1"/>
              <a:t>million</a:t>
            </a:r>
            <a:r>
              <a:rPr lang="pt-BR" dirty="0"/>
              <a:t> </a:t>
            </a:r>
            <a:r>
              <a:rPr lang="pt-BR" dirty="0" err="1"/>
              <a:t>people</a:t>
            </a:r>
            <a:br>
              <a:rPr lang="pt-BR" dirty="0"/>
            </a:br>
            <a:r>
              <a:rPr lang="pt-BR" dirty="0"/>
              <a:t>Rolling 7-day </a:t>
            </a:r>
            <a:r>
              <a:rPr lang="pt-BR" dirty="0" err="1"/>
              <a:t>average</a:t>
            </a:r>
            <a:endParaRPr lang="pt-BR" dirty="0"/>
          </a:p>
        </p:txBody>
      </p:sp>
      <p:sp>
        <p:nvSpPr>
          <p:cNvPr id="11" name="Espaço Reservado para Conteúdo 24">
            <a:extLst>
              <a:ext uri="{FF2B5EF4-FFF2-40B4-BE49-F238E27FC236}">
                <a16:creationId xmlns:a16="http://schemas.microsoft.com/office/drawing/2014/main" id="{70D7E107-24CD-4562-BEE3-F3579C24A46B}"/>
              </a:ext>
            </a:extLst>
          </p:cNvPr>
          <p:cNvSpPr txBox="1">
            <a:spLocks/>
          </p:cNvSpPr>
          <p:nvPr/>
        </p:nvSpPr>
        <p:spPr>
          <a:xfrm>
            <a:off x="6412992" y="1969516"/>
            <a:ext cx="4754880" cy="9245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4.17 CASES/</a:t>
            </a:r>
            <a:r>
              <a:rPr lang="pt-BR" dirty="0" err="1"/>
              <a:t>million</a:t>
            </a:r>
            <a:r>
              <a:rPr lang="pt-BR" dirty="0"/>
              <a:t> </a:t>
            </a:r>
            <a:r>
              <a:rPr lang="pt-BR" dirty="0" err="1"/>
              <a:t>people</a:t>
            </a:r>
            <a:br>
              <a:rPr lang="pt-BR" dirty="0"/>
            </a:br>
            <a:r>
              <a:rPr lang="pt-BR" dirty="0"/>
              <a:t>Rolling 7-day </a:t>
            </a:r>
            <a:r>
              <a:rPr lang="pt-BR" dirty="0" err="1"/>
              <a:t>average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6052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TRANSIT – COVID19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CB6E96-2B1C-483A-A6A5-331BF329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698" y="1936309"/>
            <a:ext cx="8708131" cy="435406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66A0F65-1F89-4FFA-958D-1D05FF4747E9}"/>
              </a:ext>
            </a:extLst>
          </p:cNvPr>
          <p:cNvSpPr txBox="1"/>
          <p:nvPr/>
        </p:nvSpPr>
        <p:spPr>
          <a:xfrm>
            <a:off x="6932772" y="2321112"/>
            <a:ext cx="24683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2.18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0.64 – 8.70)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61E3165-2401-4B37-B210-19B7DA91F57B}"/>
              </a:ext>
            </a:extLst>
          </p:cNvPr>
          <p:cNvSpPr txBox="1"/>
          <p:nvPr/>
        </p:nvSpPr>
        <p:spPr>
          <a:xfrm>
            <a:off x="7336070" y="3203723"/>
            <a:ext cx="24683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9.27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7.96 – 11.47)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670E7EE0-135A-44DE-8EE5-D1B631D1B6D4}"/>
              </a:ext>
            </a:extLst>
          </p:cNvPr>
          <p:cNvCxnSpPr>
            <a:cxnSpLocks/>
          </p:cNvCxnSpPr>
          <p:nvPr/>
        </p:nvCxnSpPr>
        <p:spPr>
          <a:xfrm rot="5400000">
            <a:off x="5191443" y="4099205"/>
            <a:ext cx="3264393" cy="230973"/>
          </a:xfrm>
          <a:prstGeom prst="bentConnector3">
            <a:avLst>
              <a:gd name="adj1" fmla="val 17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7F71BF48-B501-4BD1-AF86-83710D48CE53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7863318" y="4556990"/>
            <a:ext cx="1996836" cy="58296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D3919AF-BA74-4C1A-A67E-41E19FCE9119}"/>
              </a:ext>
            </a:extLst>
          </p:cNvPr>
          <p:cNvSpPr txBox="1"/>
          <p:nvPr/>
        </p:nvSpPr>
        <p:spPr>
          <a:xfrm>
            <a:off x="2803327" y="2324046"/>
            <a:ext cx="287166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190.48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71.39 – 623.18)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B756B1B-2B2F-43D1-B967-6925DC87D709}"/>
              </a:ext>
            </a:extLst>
          </p:cNvPr>
          <p:cNvSpPr txBox="1"/>
          <p:nvPr/>
        </p:nvSpPr>
        <p:spPr>
          <a:xfrm>
            <a:off x="3038782" y="3206657"/>
            <a:ext cx="287166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622.24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522.08 – 771.18)</a:t>
            </a:r>
          </a:p>
        </p:txBody>
      </p: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A3B2C4B5-2C20-4457-A21B-F50656C5764B}"/>
              </a:ext>
            </a:extLst>
          </p:cNvPr>
          <p:cNvCxnSpPr>
            <a:cxnSpLocks/>
          </p:cNvCxnSpPr>
          <p:nvPr/>
        </p:nvCxnSpPr>
        <p:spPr>
          <a:xfrm rot="5400000">
            <a:off x="1098503" y="4138646"/>
            <a:ext cx="3264393" cy="157959"/>
          </a:xfrm>
          <a:prstGeom prst="bentConnector3">
            <a:avLst>
              <a:gd name="adj1" fmla="val 20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7E43A120-B30B-4221-AD8C-D51B6FEA02B8}"/>
              </a:ext>
            </a:extLst>
          </p:cNvPr>
          <p:cNvCxnSpPr>
            <a:cxnSpLocks/>
            <a:stCxn id="19" idx="2"/>
          </p:cNvCxnSpPr>
          <p:nvPr/>
        </p:nvCxnSpPr>
        <p:spPr>
          <a:xfrm rot="16200000" flipH="1">
            <a:off x="3732977" y="4594627"/>
            <a:ext cx="1993900" cy="5106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06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Residential</a:t>
            </a:r>
            <a:r>
              <a:rPr lang="pt-BR" dirty="0"/>
              <a:t> – COVID19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38C5DEC-ECE0-4214-8025-61AC6E875384}"/>
              </a:ext>
            </a:extLst>
          </p:cNvPr>
          <p:cNvSpPr txBox="1"/>
          <p:nvPr/>
        </p:nvSpPr>
        <p:spPr>
          <a:xfrm>
            <a:off x="10117749" y="200495"/>
            <a:ext cx="17518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INMET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3601B0E-C252-4780-ADAA-719FA9FE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5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Residential</a:t>
            </a:r>
            <a:r>
              <a:rPr lang="pt-BR" dirty="0"/>
              <a:t> – COVID19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A93EA9C-5CFE-439F-8C7B-0E3DA7C3B8BC}"/>
              </a:ext>
            </a:extLst>
          </p:cNvPr>
          <p:cNvSpPr txBox="1"/>
          <p:nvPr/>
        </p:nvSpPr>
        <p:spPr>
          <a:xfrm>
            <a:off x="10117749" y="200495"/>
            <a:ext cx="17518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INMET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A5B510E-393B-4847-8DCA-E7AE4E476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1" y="1928188"/>
            <a:ext cx="2896398" cy="434459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5C51E9B-2E3E-4713-9A3A-2D423856C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036" y="1928187"/>
            <a:ext cx="8689193" cy="434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49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Residential</a:t>
            </a:r>
            <a:r>
              <a:rPr lang="pt-BR" dirty="0"/>
              <a:t> – COVID19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BAB7CC-BBAB-4575-9170-1FE0C8204C53}"/>
              </a:ext>
            </a:extLst>
          </p:cNvPr>
          <p:cNvSpPr txBox="1"/>
          <p:nvPr/>
        </p:nvSpPr>
        <p:spPr>
          <a:xfrm>
            <a:off x="10117749" y="200495"/>
            <a:ext cx="17518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INMET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E690A8-6914-4314-A477-359141B83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090" y="1828823"/>
            <a:ext cx="8708131" cy="435406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AFBF6A6-30E9-4AE3-AD40-7BC8530595A5}"/>
              </a:ext>
            </a:extLst>
          </p:cNvPr>
          <p:cNvSpPr txBox="1"/>
          <p:nvPr/>
        </p:nvSpPr>
        <p:spPr>
          <a:xfrm>
            <a:off x="6677792" y="2321112"/>
            <a:ext cx="24683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28.04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11.87- 69.81)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C0F55C-A91B-409A-90DA-7FF39DDD11FA}"/>
              </a:ext>
            </a:extLst>
          </p:cNvPr>
          <p:cNvSpPr txBox="1"/>
          <p:nvPr/>
        </p:nvSpPr>
        <p:spPr>
          <a:xfrm>
            <a:off x="7081090" y="3203723"/>
            <a:ext cx="24683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3.50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0.54 </a:t>
            </a:r>
            <a:r>
              <a:rPr lang="pt-BR">
                <a:solidFill>
                  <a:schemeClr val="bg1"/>
                </a:solidFill>
              </a:rPr>
              <a:t>– 28.94)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21" name="Conector: Angulado 20">
            <a:extLst>
              <a:ext uri="{FF2B5EF4-FFF2-40B4-BE49-F238E27FC236}">
                <a16:creationId xmlns:a16="http://schemas.microsoft.com/office/drawing/2014/main" id="{F871F75C-9E3E-461D-9F98-A263892B5027}"/>
              </a:ext>
            </a:extLst>
          </p:cNvPr>
          <p:cNvCxnSpPr>
            <a:cxnSpLocks/>
          </p:cNvCxnSpPr>
          <p:nvPr/>
        </p:nvCxnSpPr>
        <p:spPr>
          <a:xfrm rot="5400000">
            <a:off x="4972968" y="4135712"/>
            <a:ext cx="3264393" cy="157959"/>
          </a:xfrm>
          <a:prstGeom prst="bentConnector3">
            <a:avLst>
              <a:gd name="adj1" fmla="val 20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2EB92A39-F928-4BBE-A132-D5BF3F2B365D}"/>
              </a:ext>
            </a:extLst>
          </p:cNvPr>
          <p:cNvCxnSpPr>
            <a:cxnSpLocks/>
            <a:stCxn id="19" idx="2"/>
          </p:cNvCxnSpPr>
          <p:nvPr/>
        </p:nvCxnSpPr>
        <p:spPr>
          <a:xfrm rot="16200000" flipH="1">
            <a:off x="7616922" y="4548407"/>
            <a:ext cx="1847361" cy="4506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6A59D9C-8D53-4E61-8B32-A97A3297C902}"/>
              </a:ext>
            </a:extLst>
          </p:cNvPr>
          <p:cNvSpPr txBox="1"/>
          <p:nvPr/>
        </p:nvSpPr>
        <p:spPr>
          <a:xfrm>
            <a:off x="2548347" y="2324046"/>
            <a:ext cx="287166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577.10 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28.04 – 6980.67)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DC557E8-1D1E-4075-A6D1-5CD2A71CADF1}"/>
              </a:ext>
            </a:extLst>
          </p:cNvPr>
          <p:cNvSpPr txBox="1"/>
          <p:nvPr/>
        </p:nvSpPr>
        <p:spPr>
          <a:xfrm>
            <a:off x="2951644" y="3206657"/>
            <a:ext cx="2703825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126.49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27.91– 1010.20)</a:t>
            </a:r>
          </a:p>
        </p:txBody>
      </p:sp>
      <p:cxnSp>
        <p:nvCxnSpPr>
          <p:cNvPr id="25" name="Conector: Angulado 24">
            <a:extLst>
              <a:ext uri="{FF2B5EF4-FFF2-40B4-BE49-F238E27FC236}">
                <a16:creationId xmlns:a16="http://schemas.microsoft.com/office/drawing/2014/main" id="{2ACC20E5-6BC7-4A3F-927F-9CF4B3A01C62}"/>
              </a:ext>
            </a:extLst>
          </p:cNvPr>
          <p:cNvCxnSpPr>
            <a:cxnSpLocks/>
          </p:cNvCxnSpPr>
          <p:nvPr/>
        </p:nvCxnSpPr>
        <p:spPr>
          <a:xfrm rot="5400000">
            <a:off x="843523" y="4138646"/>
            <a:ext cx="3264393" cy="157959"/>
          </a:xfrm>
          <a:prstGeom prst="bentConnector3">
            <a:avLst>
              <a:gd name="adj1" fmla="val 20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onector: Angulado 25">
            <a:extLst>
              <a:ext uri="{FF2B5EF4-FFF2-40B4-BE49-F238E27FC236}">
                <a16:creationId xmlns:a16="http://schemas.microsoft.com/office/drawing/2014/main" id="{5B323244-0DDA-4AAD-A75B-AAACD2DABA9A}"/>
              </a:ext>
            </a:extLst>
          </p:cNvPr>
          <p:cNvCxnSpPr>
            <a:cxnSpLocks/>
            <a:stCxn id="24" idx="2"/>
          </p:cNvCxnSpPr>
          <p:nvPr/>
        </p:nvCxnSpPr>
        <p:spPr>
          <a:xfrm rot="16200000" flipH="1">
            <a:off x="3546341" y="4610204"/>
            <a:ext cx="1847360" cy="33292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595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TRANSIT – COVID19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38C5DEC-ECE0-4214-8025-61AC6E875384}"/>
              </a:ext>
            </a:extLst>
          </p:cNvPr>
          <p:cNvSpPr txBox="1"/>
          <p:nvPr/>
        </p:nvSpPr>
        <p:spPr>
          <a:xfrm>
            <a:off x="10117749" y="200495"/>
            <a:ext cx="17518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INMET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6CF291D-773F-4D20-BDF1-6413AD852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07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Transit – COVID19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BBC6CB-B97A-4F48-88F7-4CD940840E3A}"/>
              </a:ext>
            </a:extLst>
          </p:cNvPr>
          <p:cNvSpPr txBox="1"/>
          <p:nvPr/>
        </p:nvSpPr>
        <p:spPr>
          <a:xfrm>
            <a:off x="10117749" y="200495"/>
            <a:ext cx="17518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INMET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E83C5E4-D849-45EC-93D6-AA20D74F8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3" y="1935368"/>
            <a:ext cx="2823228" cy="433741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D431019-4E4A-41C0-943E-F34F90943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59" y="1935369"/>
            <a:ext cx="8595957" cy="42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08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395933" cy="1499616"/>
          </a:xfrm>
        </p:spPr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TRANSIT – COVID19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0F0E7-27CB-4382-9F61-BA83751DED1E}"/>
              </a:ext>
            </a:extLst>
          </p:cNvPr>
          <p:cNvSpPr txBox="1"/>
          <p:nvPr/>
        </p:nvSpPr>
        <p:spPr>
          <a:xfrm>
            <a:off x="10117749" y="200495"/>
            <a:ext cx="17518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INMET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3C14F5E-BBB8-4EC5-B1ED-627D00BB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664" y="1883552"/>
            <a:ext cx="8661958" cy="4330979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CC78EA9C-8611-4DF0-8B77-FBB04ACB2829}"/>
              </a:ext>
            </a:extLst>
          </p:cNvPr>
          <p:cNvSpPr txBox="1"/>
          <p:nvPr/>
        </p:nvSpPr>
        <p:spPr>
          <a:xfrm>
            <a:off x="6932772" y="2321112"/>
            <a:ext cx="24683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11.18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6.97 – 18.27)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CC907DDC-436F-4507-8B86-7DD248ECB70F}"/>
              </a:ext>
            </a:extLst>
          </p:cNvPr>
          <p:cNvSpPr txBox="1"/>
          <p:nvPr/>
        </p:nvSpPr>
        <p:spPr>
          <a:xfrm>
            <a:off x="7336070" y="3203723"/>
            <a:ext cx="2468370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24.88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23.54 – 26.35)</a:t>
            </a:r>
          </a:p>
        </p:txBody>
      </p: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6C5BAA21-73DA-49AB-85BE-51A003A6C91F}"/>
              </a:ext>
            </a:extLst>
          </p:cNvPr>
          <p:cNvCxnSpPr>
            <a:cxnSpLocks/>
          </p:cNvCxnSpPr>
          <p:nvPr/>
        </p:nvCxnSpPr>
        <p:spPr>
          <a:xfrm rot="5400000">
            <a:off x="5191443" y="4099205"/>
            <a:ext cx="3264393" cy="230973"/>
          </a:xfrm>
          <a:prstGeom prst="bentConnector3">
            <a:avLst>
              <a:gd name="adj1" fmla="val 172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924664BD-66EC-4981-8EAE-FFE364C47E98}"/>
              </a:ext>
            </a:extLst>
          </p:cNvPr>
          <p:cNvCxnSpPr>
            <a:cxnSpLocks/>
            <a:stCxn id="31" idx="2"/>
          </p:cNvCxnSpPr>
          <p:nvPr/>
        </p:nvCxnSpPr>
        <p:spPr>
          <a:xfrm rot="16200000" flipH="1">
            <a:off x="7863318" y="4556990"/>
            <a:ext cx="1996836" cy="58296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5C04548-545B-4218-B519-02F070E0F4DE}"/>
              </a:ext>
            </a:extLst>
          </p:cNvPr>
          <p:cNvSpPr txBox="1"/>
          <p:nvPr/>
        </p:nvSpPr>
        <p:spPr>
          <a:xfrm>
            <a:off x="2803327" y="2324046"/>
            <a:ext cx="287166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286.16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123.66 – 746.72)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5A36AF75-F32C-4FD1-A291-D3A22BF36017}"/>
              </a:ext>
            </a:extLst>
          </p:cNvPr>
          <p:cNvSpPr txBox="1"/>
          <p:nvPr/>
        </p:nvSpPr>
        <p:spPr>
          <a:xfrm>
            <a:off x="3038782" y="3206657"/>
            <a:ext cx="2871668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: 777.69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(CI 95%: 647.89 – 939.53)</a:t>
            </a:r>
          </a:p>
        </p:txBody>
      </p:sp>
      <p:cxnSp>
        <p:nvCxnSpPr>
          <p:cNvPr id="36" name="Conector: Angulado 35">
            <a:extLst>
              <a:ext uri="{FF2B5EF4-FFF2-40B4-BE49-F238E27FC236}">
                <a16:creationId xmlns:a16="http://schemas.microsoft.com/office/drawing/2014/main" id="{86E081CB-422A-4660-811E-A6097251C171}"/>
              </a:ext>
            </a:extLst>
          </p:cNvPr>
          <p:cNvCxnSpPr>
            <a:cxnSpLocks/>
          </p:cNvCxnSpPr>
          <p:nvPr/>
        </p:nvCxnSpPr>
        <p:spPr>
          <a:xfrm rot="5400000">
            <a:off x="1098503" y="4138646"/>
            <a:ext cx="3264393" cy="157959"/>
          </a:xfrm>
          <a:prstGeom prst="bentConnector3">
            <a:avLst>
              <a:gd name="adj1" fmla="val 2058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ector: Angulado 36">
            <a:extLst>
              <a:ext uri="{FF2B5EF4-FFF2-40B4-BE49-F238E27FC236}">
                <a16:creationId xmlns:a16="http://schemas.microsoft.com/office/drawing/2014/main" id="{86F6D1B5-BDA2-4F55-92CA-5FF3478EFEA4}"/>
              </a:ext>
            </a:extLst>
          </p:cNvPr>
          <p:cNvCxnSpPr>
            <a:cxnSpLocks/>
            <a:stCxn id="35" idx="2"/>
          </p:cNvCxnSpPr>
          <p:nvPr/>
        </p:nvCxnSpPr>
        <p:spPr>
          <a:xfrm rot="16200000" flipH="1">
            <a:off x="3732977" y="4594627"/>
            <a:ext cx="1993900" cy="51062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329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23598-653A-4DA9-ABE1-A8830DE9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Residential</a:t>
            </a:r>
            <a:r>
              <a:rPr lang="pt-BR" dirty="0"/>
              <a:t> – COVID19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68472B-35B4-4A3B-ACE3-62355940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found</a:t>
            </a:r>
            <a:r>
              <a:rPr lang="pt-BR" dirty="0"/>
              <a:t> </a:t>
            </a:r>
            <a:r>
              <a:rPr lang="pt-BR" dirty="0" err="1"/>
              <a:t>significant</a:t>
            </a:r>
            <a:r>
              <a:rPr lang="pt-BR" dirty="0"/>
              <a:t> </a:t>
            </a:r>
            <a:r>
              <a:rPr lang="pt-BR" dirty="0" err="1"/>
              <a:t>associations</a:t>
            </a:r>
            <a:r>
              <a:rPr lang="pt-BR" dirty="0"/>
              <a:t> </a:t>
            </a:r>
            <a:r>
              <a:rPr lang="pt-BR" dirty="0" err="1"/>
              <a:t>between</a:t>
            </a:r>
            <a:r>
              <a:rPr lang="pt-BR" dirty="0"/>
              <a:t> </a:t>
            </a:r>
            <a:r>
              <a:rPr lang="pt-BR" dirty="0" err="1"/>
              <a:t>residential</a:t>
            </a:r>
            <a:r>
              <a:rPr lang="pt-BR" dirty="0"/>
              <a:t> </a:t>
            </a:r>
            <a:r>
              <a:rPr lang="pt-BR" dirty="0" err="1"/>
              <a:t>mobility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COVID19</a:t>
            </a:r>
          </a:p>
          <a:p>
            <a:r>
              <a:rPr lang="pt-BR" dirty="0"/>
              <a:t>When </a:t>
            </a:r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more </a:t>
            </a:r>
            <a:r>
              <a:rPr lang="pt-BR" dirty="0" err="1"/>
              <a:t>isolation</a:t>
            </a:r>
            <a:r>
              <a:rPr lang="pt-BR" dirty="0"/>
              <a:t>, </a:t>
            </a:r>
            <a:r>
              <a:rPr lang="pt-BR" dirty="0" err="1"/>
              <a:t>less</a:t>
            </a:r>
            <a:r>
              <a:rPr lang="pt-BR" dirty="0"/>
              <a:t> COVID19 </a:t>
            </a:r>
            <a:r>
              <a:rPr lang="pt-BR" dirty="0" err="1"/>
              <a:t>and</a:t>
            </a:r>
            <a:r>
              <a:rPr lang="pt-BR" dirty="0"/>
              <a:t> vice-versa</a:t>
            </a:r>
          </a:p>
          <a:p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dirty="0" err="1"/>
              <a:t>state</a:t>
            </a:r>
            <a:r>
              <a:rPr lang="pt-BR" dirty="0"/>
              <a:t> </a:t>
            </a:r>
            <a:r>
              <a:rPr lang="pt-BR" dirty="0" err="1"/>
              <a:t>averages</a:t>
            </a:r>
            <a:r>
              <a:rPr lang="pt-BR" dirty="0"/>
              <a:t> </a:t>
            </a:r>
            <a:r>
              <a:rPr lang="pt-BR" dirty="0" err="1"/>
              <a:t>decreasethe</a:t>
            </a:r>
            <a:r>
              <a:rPr lang="pt-BR" dirty="0"/>
              <a:t> magnitude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impact</a:t>
            </a:r>
            <a:r>
              <a:rPr lang="pt-BR" dirty="0"/>
              <a:t>.</a:t>
            </a:r>
          </a:p>
          <a:p>
            <a:r>
              <a:rPr lang="pt-BR" dirty="0"/>
              <a:t>Future </a:t>
            </a:r>
            <a:r>
              <a:rPr lang="pt-BR" dirty="0" err="1"/>
              <a:t>research</a:t>
            </a:r>
            <a:r>
              <a:rPr lang="pt-BR" dirty="0"/>
              <a:t> </a:t>
            </a:r>
            <a:r>
              <a:rPr lang="pt-BR" dirty="0" err="1"/>
              <a:t>should</a:t>
            </a:r>
            <a:r>
              <a:rPr lang="pt-BR" dirty="0"/>
              <a:t> relate </a:t>
            </a:r>
            <a:r>
              <a:rPr lang="pt-BR" dirty="0" err="1"/>
              <a:t>smaller</a:t>
            </a:r>
            <a:r>
              <a:rPr lang="pt-BR" dirty="0"/>
              <a:t> </a:t>
            </a:r>
            <a:r>
              <a:rPr lang="pt-BR" dirty="0" err="1"/>
              <a:t>regions</a:t>
            </a:r>
            <a:r>
              <a:rPr lang="pt-BR" dirty="0"/>
              <a:t>, </a:t>
            </a:r>
            <a:r>
              <a:rPr lang="pt-BR" dirty="0" err="1"/>
              <a:t>such</a:t>
            </a:r>
            <a:r>
              <a:rPr lang="pt-BR" dirty="0"/>
              <a:t> as </a:t>
            </a:r>
            <a:r>
              <a:rPr lang="pt-BR" dirty="0" err="1"/>
              <a:t>municipalities</a:t>
            </a:r>
            <a:r>
              <a:rPr lang="pt-BR" dirty="0"/>
              <a:t> </a:t>
            </a:r>
            <a:r>
              <a:rPr lang="pt-BR" dirty="0" err="1"/>
              <a:t>or</a:t>
            </a:r>
            <a:r>
              <a:rPr lang="pt-BR" dirty="0"/>
              <a:t> </a:t>
            </a:r>
            <a:r>
              <a:rPr lang="pt-BR" dirty="0" err="1"/>
              <a:t>cities</a:t>
            </a:r>
            <a:endParaRPr lang="pt-BR" dirty="0"/>
          </a:p>
          <a:p>
            <a:r>
              <a:rPr lang="pt-BR" dirty="0" err="1"/>
              <a:t>Normally</a:t>
            </a:r>
            <a:r>
              <a:rPr lang="pt-BR" dirty="0"/>
              <a:t>, </a:t>
            </a:r>
            <a:r>
              <a:rPr lang="pt-BR" dirty="0" err="1"/>
              <a:t>these</a:t>
            </a:r>
            <a:r>
              <a:rPr lang="pt-BR" dirty="0"/>
              <a:t> </a:t>
            </a:r>
            <a:r>
              <a:rPr lang="pt-BR" dirty="0" err="1"/>
              <a:t>type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analyses</a:t>
            </a:r>
            <a:r>
              <a:rPr lang="pt-BR" dirty="0"/>
              <a:t> covers a </a:t>
            </a:r>
            <a:r>
              <a:rPr lang="pt-BR" dirty="0" err="1"/>
              <a:t>longer</a:t>
            </a:r>
            <a:r>
              <a:rPr lang="pt-BR" dirty="0"/>
              <a:t> time </a:t>
            </a:r>
            <a:r>
              <a:rPr lang="pt-BR" dirty="0" err="1"/>
              <a:t>span</a:t>
            </a:r>
            <a:r>
              <a:rPr lang="pt-BR" dirty="0"/>
              <a:t>.</a:t>
            </a:r>
          </a:p>
          <a:p>
            <a:r>
              <a:rPr lang="pt-BR" dirty="0" err="1"/>
              <a:t>Dispite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difficulties</a:t>
            </a:r>
            <a:r>
              <a:rPr lang="pt-BR" dirty="0"/>
              <a:t>, </a:t>
            </a:r>
            <a:r>
              <a:rPr lang="pt-BR" dirty="0" err="1"/>
              <a:t>our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 show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evidence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effect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isolation</a:t>
            </a:r>
            <a:r>
              <a:rPr lang="pt-BR" dirty="0"/>
              <a:t> </a:t>
            </a:r>
            <a:r>
              <a:rPr lang="pt-BR" dirty="0" err="1"/>
              <a:t>on</a:t>
            </a:r>
            <a:r>
              <a:rPr lang="pt-BR" dirty="0"/>
              <a:t> COVID19</a:t>
            </a:r>
          </a:p>
        </p:txBody>
      </p:sp>
    </p:spTree>
    <p:extLst>
      <p:ext uri="{BB962C8B-B14F-4D97-AF65-F5344CB8AC3E}">
        <p14:creationId xmlns:p14="http://schemas.microsoft.com/office/powerpoint/2010/main" val="3575781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23598-653A-4DA9-ABE1-A8830DE9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TRANSIT – COVID19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68472B-35B4-4A3B-ACE3-62355940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found</a:t>
            </a:r>
            <a:r>
              <a:rPr lang="pt-BR" dirty="0"/>
              <a:t> </a:t>
            </a:r>
            <a:r>
              <a:rPr lang="pt-BR" dirty="0" err="1"/>
              <a:t>significant</a:t>
            </a:r>
            <a:r>
              <a:rPr lang="pt-BR" dirty="0"/>
              <a:t> </a:t>
            </a:r>
            <a:r>
              <a:rPr lang="pt-BR" dirty="0" err="1"/>
              <a:t>associations</a:t>
            </a:r>
            <a:r>
              <a:rPr lang="pt-BR" dirty="0"/>
              <a:t> </a:t>
            </a:r>
            <a:r>
              <a:rPr lang="pt-BR" dirty="0" err="1"/>
              <a:t>between</a:t>
            </a:r>
            <a:r>
              <a:rPr lang="pt-BR" dirty="0"/>
              <a:t> </a:t>
            </a:r>
            <a:r>
              <a:rPr lang="pt-BR" dirty="0" err="1"/>
              <a:t>transit</a:t>
            </a:r>
            <a:r>
              <a:rPr lang="pt-BR" dirty="0"/>
              <a:t> </a:t>
            </a:r>
            <a:r>
              <a:rPr lang="pt-BR" dirty="0" err="1"/>
              <a:t>mobility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COVID19</a:t>
            </a:r>
          </a:p>
          <a:p>
            <a:r>
              <a:rPr lang="pt-BR" dirty="0"/>
              <a:t>When </a:t>
            </a:r>
            <a:r>
              <a:rPr lang="pt-BR" dirty="0" err="1"/>
              <a:t>there</a:t>
            </a:r>
            <a:r>
              <a:rPr lang="pt-BR" dirty="0"/>
              <a:t> </a:t>
            </a:r>
            <a:r>
              <a:rPr lang="pt-BR" dirty="0" err="1"/>
              <a:t>is</a:t>
            </a:r>
            <a:r>
              <a:rPr lang="pt-BR" dirty="0"/>
              <a:t> more </a:t>
            </a:r>
            <a:r>
              <a:rPr lang="pt-BR" dirty="0" err="1"/>
              <a:t>transit</a:t>
            </a:r>
            <a:r>
              <a:rPr lang="pt-BR" dirty="0"/>
              <a:t> use, more COVID19 </a:t>
            </a:r>
            <a:r>
              <a:rPr lang="pt-BR" dirty="0" err="1"/>
              <a:t>and</a:t>
            </a:r>
            <a:r>
              <a:rPr lang="pt-BR" dirty="0"/>
              <a:t> vice-versa</a:t>
            </a:r>
          </a:p>
          <a:p>
            <a:r>
              <a:rPr lang="pt-BR" dirty="0"/>
              <a:t>Data </a:t>
            </a:r>
            <a:r>
              <a:rPr lang="pt-BR" dirty="0" err="1"/>
              <a:t>from</a:t>
            </a:r>
            <a:r>
              <a:rPr lang="pt-BR" dirty="0"/>
              <a:t> INMET </a:t>
            </a:r>
            <a:r>
              <a:rPr lang="pt-BR" dirty="0" err="1"/>
              <a:t>suggest</a:t>
            </a:r>
            <a:r>
              <a:rPr lang="pt-BR" dirty="0"/>
              <a:t> </a:t>
            </a:r>
            <a:r>
              <a:rPr lang="pt-BR" dirty="0" err="1"/>
              <a:t>that</a:t>
            </a:r>
            <a:r>
              <a:rPr lang="pt-BR" dirty="0"/>
              <a:t> </a:t>
            </a:r>
            <a:r>
              <a:rPr lang="pt-BR" b="1" dirty="0" err="1"/>
              <a:t>transit</a:t>
            </a:r>
            <a:r>
              <a:rPr lang="pt-BR" dirty="0"/>
              <a:t> </a:t>
            </a:r>
            <a:r>
              <a:rPr lang="pt-BR" dirty="0" err="1"/>
              <a:t>increases</a:t>
            </a:r>
            <a:r>
              <a:rPr lang="pt-BR" dirty="0"/>
              <a:t> more COVID-19 </a:t>
            </a:r>
            <a:r>
              <a:rPr lang="pt-BR" dirty="0" err="1"/>
              <a:t>than</a:t>
            </a:r>
            <a:r>
              <a:rPr lang="pt-BR" dirty="0"/>
              <a:t> </a:t>
            </a:r>
            <a:r>
              <a:rPr lang="pt-BR" dirty="0" err="1"/>
              <a:t>staying</a:t>
            </a:r>
            <a:r>
              <a:rPr lang="pt-BR" dirty="0"/>
              <a:t> out </a:t>
            </a:r>
            <a:r>
              <a:rPr lang="pt-BR" dirty="0" err="1"/>
              <a:t>of</a:t>
            </a:r>
            <a:r>
              <a:rPr lang="pt-BR" dirty="0"/>
              <a:t> home. </a:t>
            </a:r>
            <a:r>
              <a:rPr lang="pt-BR" dirty="0" err="1"/>
              <a:t>This</a:t>
            </a:r>
            <a:r>
              <a:rPr lang="pt-BR" dirty="0"/>
              <a:t> makes </a:t>
            </a:r>
            <a:r>
              <a:rPr lang="pt-BR" dirty="0" err="1"/>
              <a:t>sense</a:t>
            </a:r>
            <a:r>
              <a:rPr lang="pt-BR" dirty="0"/>
              <a:t> </a:t>
            </a:r>
            <a:r>
              <a:rPr lang="pt-BR" dirty="0" err="1"/>
              <a:t>since</a:t>
            </a:r>
            <a:r>
              <a:rPr lang="pt-BR" dirty="0"/>
              <a:t> </a:t>
            </a:r>
            <a:r>
              <a:rPr lang="pt-BR" dirty="0" err="1"/>
              <a:t>using</a:t>
            </a:r>
            <a:r>
              <a:rPr lang="pt-BR" dirty="0"/>
              <a:t> </a:t>
            </a:r>
            <a:r>
              <a:rPr lang="pt-BR" b="1" dirty="0" err="1"/>
              <a:t>public</a:t>
            </a:r>
            <a:r>
              <a:rPr lang="pt-BR" b="1" dirty="0"/>
              <a:t> </a:t>
            </a:r>
            <a:r>
              <a:rPr lang="pt-BR" b="1" dirty="0" err="1"/>
              <a:t>transportation</a:t>
            </a:r>
            <a:r>
              <a:rPr lang="pt-BR" b="1" dirty="0"/>
              <a:t> </a:t>
            </a:r>
            <a:r>
              <a:rPr lang="pt-BR" dirty="0" err="1"/>
              <a:t>mean</a:t>
            </a:r>
            <a:r>
              <a:rPr lang="pt-BR" dirty="0"/>
              <a:t> more </a:t>
            </a:r>
            <a:r>
              <a:rPr lang="pt-BR" dirty="0" err="1"/>
              <a:t>agglomeration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transit</a:t>
            </a:r>
            <a:r>
              <a:rPr lang="pt-BR" dirty="0"/>
              <a:t> system, </a:t>
            </a:r>
            <a:r>
              <a:rPr lang="pt-BR" dirty="0" err="1"/>
              <a:t>than</a:t>
            </a:r>
            <a:r>
              <a:rPr lang="pt-BR" dirty="0"/>
              <a:t> </a:t>
            </a:r>
            <a:r>
              <a:rPr lang="pt-BR" dirty="0" err="1"/>
              <a:t>staying</a:t>
            </a:r>
            <a:r>
              <a:rPr lang="pt-BR" dirty="0"/>
              <a:t> out </a:t>
            </a:r>
            <a:r>
              <a:rPr lang="pt-BR" dirty="0" err="1"/>
              <a:t>of</a:t>
            </a:r>
            <a:r>
              <a:rPr lang="pt-BR" dirty="0"/>
              <a:t> home, per se. Data </a:t>
            </a:r>
            <a:r>
              <a:rPr lang="pt-BR" dirty="0" err="1"/>
              <a:t>from</a:t>
            </a:r>
            <a:r>
              <a:rPr lang="pt-BR" dirty="0"/>
              <a:t> EAC4 shows similar </a:t>
            </a:r>
            <a:r>
              <a:rPr lang="pt-BR" dirty="0" err="1"/>
              <a:t>pattern</a:t>
            </a:r>
            <a:r>
              <a:rPr lang="pt-BR" dirty="0"/>
              <a:t>. </a:t>
            </a:r>
            <a:r>
              <a:rPr lang="pt-BR" dirty="0" err="1"/>
              <a:t>However</a:t>
            </a:r>
            <a:r>
              <a:rPr lang="pt-BR" dirty="0"/>
              <a:t>, </a:t>
            </a:r>
            <a:r>
              <a:rPr lang="pt-BR" dirty="0" err="1"/>
              <a:t>both</a:t>
            </a:r>
            <a:r>
              <a:rPr lang="pt-BR" dirty="0"/>
              <a:t> </a:t>
            </a:r>
            <a:r>
              <a:rPr lang="pt-BR" dirty="0" err="1"/>
              <a:t>results</a:t>
            </a:r>
            <a:r>
              <a:rPr lang="pt-BR" dirty="0"/>
              <a:t> shows more deaths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less</a:t>
            </a:r>
            <a:r>
              <a:rPr lang="pt-BR" dirty="0"/>
              <a:t> general </a:t>
            </a:r>
            <a:r>
              <a:rPr lang="pt-BR" b="1" dirty="0" err="1"/>
              <a:t>isolation</a:t>
            </a:r>
            <a:r>
              <a:rPr lang="pt-BR" dirty="0"/>
              <a:t>.</a:t>
            </a:r>
          </a:p>
          <a:p>
            <a:r>
              <a:rPr lang="pt-BR" dirty="0"/>
              <a:t>Only </a:t>
            </a:r>
            <a:r>
              <a:rPr lang="pt-BR" dirty="0" err="1"/>
              <a:t>environmental</a:t>
            </a:r>
            <a:r>
              <a:rPr lang="pt-BR" dirty="0"/>
              <a:t> </a:t>
            </a:r>
            <a:r>
              <a:rPr lang="pt-BR" dirty="0" err="1"/>
              <a:t>factors</a:t>
            </a:r>
            <a:r>
              <a:rPr lang="pt-BR" dirty="0"/>
              <a:t> </a:t>
            </a:r>
            <a:r>
              <a:rPr lang="pt-BR" dirty="0" err="1"/>
              <a:t>used</a:t>
            </a:r>
            <a:r>
              <a:rPr lang="pt-BR" dirty="0"/>
              <a:t> in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study</a:t>
            </a:r>
            <a:r>
              <a:rPr lang="pt-BR" dirty="0"/>
              <a:t> do </a:t>
            </a:r>
            <a:r>
              <a:rPr lang="pt-BR" dirty="0" err="1"/>
              <a:t>not</a:t>
            </a:r>
            <a:r>
              <a:rPr lang="pt-BR" dirty="0"/>
              <a:t> </a:t>
            </a:r>
            <a:r>
              <a:rPr lang="pt-BR" dirty="0" err="1"/>
              <a:t>explain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magnitude </a:t>
            </a:r>
            <a:r>
              <a:rPr lang="pt-BR" dirty="0" err="1"/>
              <a:t>of</a:t>
            </a:r>
            <a:r>
              <a:rPr lang="pt-BR" dirty="0"/>
              <a:t> spread </a:t>
            </a:r>
            <a:r>
              <a:rPr lang="pt-BR" dirty="0" err="1"/>
              <a:t>of</a:t>
            </a:r>
            <a:r>
              <a:rPr lang="pt-BR" dirty="0"/>
              <a:t> COVID-19.</a:t>
            </a:r>
          </a:p>
        </p:txBody>
      </p:sp>
    </p:spTree>
    <p:extLst>
      <p:ext uri="{BB962C8B-B14F-4D97-AF65-F5344CB8AC3E}">
        <p14:creationId xmlns:p14="http://schemas.microsoft.com/office/powerpoint/2010/main" val="1688568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F23598-653A-4DA9-ABE1-A8830DE9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TRANSIT – COVID19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68472B-35B4-4A3B-ACE3-623559404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err="1"/>
              <a:t>Using</a:t>
            </a:r>
            <a:r>
              <a:rPr lang="pt-BR" dirty="0"/>
              <a:t> data </a:t>
            </a:r>
            <a:r>
              <a:rPr lang="pt-BR" dirty="0" err="1"/>
              <a:t>from</a:t>
            </a:r>
            <a:r>
              <a:rPr lang="pt-BR" dirty="0"/>
              <a:t> EAC4 </a:t>
            </a:r>
            <a:r>
              <a:rPr lang="pt-BR" dirty="0" err="1"/>
              <a:t>we</a:t>
            </a:r>
            <a:r>
              <a:rPr lang="pt-BR" dirty="0"/>
              <a:t> </a:t>
            </a:r>
            <a:r>
              <a:rPr lang="pt-BR" dirty="0" err="1"/>
              <a:t>found</a:t>
            </a:r>
            <a:r>
              <a:rPr lang="pt-BR" dirty="0"/>
              <a:t> more </a:t>
            </a:r>
            <a:r>
              <a:rPr lang="pt-BR" dirty="0" err="1"/>
              <a:t>states</a:t>
            </a:r>
            <a:r>
              <a:rPr lang="pt-BR" dirty="0"/>
              <a:t> </a:t>
            </a:r>
            <a:r>
              <a:rPr lang="pt-BR" dirty="0" err="1"/>
              <a:t>with</a:t>
            </a:r>
            <a:r>
              <a:rPr lang="pt-BR" dirty="0"/>
              <a:t> </a:t>
            </a:r>
            <a:r>
              <a:rPr lang="pt-BR" dirty="0" err="1"/>
              <a:t>significant</a:t>
            </a:r>
            <a:r>
              <a:rPr lang="pt-BR" dirty="0"/>
              <a:t> </a:t>
            </a:r>
            <a:r>
              <a:rPr lang="pt-BR" dirty="0" err="1"/>
              <a:t>associations</a:t>
            </a:r>
            <a:r>
              <a:rPr lang="pt-BR" dirty="0"/>
              <a:t>. </a:t>
            </a:r>
            <a:r>
              <a:rPr lang="pt-BR" dirty="0" err="1"/>
              <a:t>This</a:t>
            </a:r>
            <a:r>
              <a:rPr lang="pt-BR" dirty="0"/>
              <a:t> </a:t>
            </a:r>
            <a:r>
              <a:rPr lang="pt-BR" dirty="0" err="1"/>
              <a:t>might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because</a:t>
            </a:r>
            <a:r>
              <a:rPr lang="pt-BR" dirty="0"/>
              <a:t> </a:t>
            </a:r>
            <a:r>
              <a:rPr lang="pt-BR" dirty="0" err="1"/>
              <a:t>independen</a:t>
            </a:r>
            <a:r>
              <a:rPr lang="pt-BR" dirty="0"/>
              <a:t> </a:t>
            </a:r>
            <a:r>
              <a:rPr lang="pt-BR" dirty="0" err="1"/>
              <a:t>variables</a:t>
            </a:r>
            <a:r>
              <a:rPr lang="pt-BR" dirty="0"/>
              <a:t> are </a:t>
            </a:r>
            <a:r>
              <a:rPr lang="pt-BR" dirty="0" err="1"/>
              <a:t>averaged</a:t>
            </a:r>
            <a:r>
              <a:rPr lang="pt-BR" dirty="0"/>
              <a:t> over </a:t>
            </a:r>
            <a:r>
              <a:rPr lang="pt-BR" dirty="0" err="1"/>
              <a:t>all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</a:t>
            </a:r>
            <a:r>
              <a:rPr lang="pt-BR" dirty="0" err="1"/>
              <a:t>extention</a:t>
            </a:r>
            <a:r>
              <a:rPr lang="pt-BR" dirty="0"/>
              <a:t> for </a:t>
            </a:r>
            <a:r>
              <a:rPr lang="pt-BR" dirty="0" err="1"/>
              <a:t>each</a:t>
            </a:r>
            <a:r>
              <a:rPr lang="pt-BR" dirty="0"/>
              <a:t> </a:t>
            </a:r>
            <a:r>
              <a:rPr lang="pt-BR" dirty="0" err="1"/>
              <a:t>state</a:t>
            </a:r>
            <a:r>
              <a:rPr lang="pt-BR" dirty="0"/>
              <a:t>, </a:t>
            </a:r>
            <a:r>
              <a:rPr lang="pt-BR" dirty="0" err="1"/>
              <a:t>while</a:t>
            </a:r>
            <a:r>
              <a:rPr lang="pt-BR" dirty="0"/>
              <a:t> data </a:t>
            </a:r>
            <a:r>
              <a:rPr lang="pt-BR" dirty="0" err="1"/>
              <a:t>from</a:t>
            </a:r>
            <a:r>
              <a:rPr lang="pt-BR" dirty="0"/>
              <a:t> INMET are </a:t>
            </a:r>
            <a:r>
              <a:rPr lang="pt-BR" dirty="0" err="1"/>
              <a:t>station</a:t>
            </a:r>
            <a:r>
              <a:rPr lang="pt-BR" dirty="0"/>
              <a:t> surface </a:t>
            </a:r>
            <a:r>
              <a:rPr lang="pt-BR" dirty="0" err="1"/>
              <a:t>measurement</a:t>
            </a:r>
            <a:r>
              <a:rPr lang="pt-BR" dirty="0"/>
              <a:t> sites, </a:t>
            </a:r>
            <a:r>
              <a:rPr lang="pt-BR" dirty="0" err="1"/>
              <a:t>which</a:t>
            </a:r>
            <a:r>
              <a:rPr lang="pt-BR" dirty="0"/>
              <a:t> </a:t>
            </a:r>
            <a:r>
              <a:rPr lang="pt-BR" dirty="0" err="1"/>
              <a:t>may</a:t>
            </a:r>
            <a:r>
              <a:rPr lang="pt-BR" dirty="0"/>
              <a:t> </a:t>
            </a:r>
            <a:r>
              <a:rPr lang="pt-BR" dirty="0" err="1"/>
              <a:t>represent</a:t>
            </a:r>
            <a:r>
              <a:rPr lang="pt-BR" dirty="0"/>
              <a:t> more local </a:t>
            </a:r>
            <a:r>
              <a:rPr lang="pt-BR" dirty="0" err="1"/>
              <a:t>fenomena</a:t>
            </a:r>
            <a:r>
              <a:rPr lang="pt-BR" dirty="0"/>
              <a:t>. </a:t>
            </a:r>
          </a:p>
          <a:p>
            <a:r>
              <a:rPr lang="pt-BR" dirty="0"/>
              <a:t>More </a:t>
            </a:r>
            <a:r>
              <a:rPr lang="pt-BR" dirty="0" err="1"/>
              <a:t>research</a:t>
            </a:r>
            <a:r>
              <a:rPr lang="pt-BR" dirty="0"/>
              <a:t> </a:t>
            </a:r>
            <a:r>
              <a:rPr lang="pt-BR" dirty="0" err="1"/>
              <a:t>will</a:t>
            </a:r>
            <a:r>
              <a:rPr lang="pt-BR" dirty="0"/>
              <a:t> </a:t>
            </a:r>
            <a:r>
              <a:rPr lang="pt-BR" dirty="0" err="1"/>
              <a:t>be</a:t>
            </a:r>
            <a:r>
              <a:rPr lang="pt-BR" dirty="0"/>
              <a:t> </a:t>
            </a:r>
            <a:r>
              <a:rPr lang="pt-BR" dirty="0" err="1"/>
              <a:t>done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search</a:t>
            </a:r>
            <a:r>
              <a:rPr lang="pt-BR" dirty="0"/>
              <a:t> </a:t>
            </a:r>
            <a:r>
              <a:rPr lang="pt-BR" dirty="0" err="1"/>
              <a:t>associations</a:t>
            </a:r>
            <a:r>
              <a:rPr lang="pt-BR" dirty="0"/>
              <a:t> </a:t>
            </a:r>
            <a:r>
              <a:rPr lang="pt-BR" dirty="0" err="1"/>
              <a:t>between</a:t>
            </a:r>
            <a:r>
              <a:rPr lang="pt-BR" dirty="0"/>
              <a:t> </a:t>
            </a:r>
            <a:r>
              <a:rPr lang="pt-BR" dirty="0" err="1"/>
              <a:t>air</a:t>
            </a:r>
            <a:r>
              <a:rPr lang="pt-BR" dirty="0"/>
              <a:t> </a:t>
            </a:r>
            <a:r>
              <a:rPr lang="pt-BR" dirty="0" err="1"/>
              <a:t>pollution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COVID-19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 err="1"/>
              <a:t>Thanks</a:t>
            </a:r>
            <a:endParaRPr lang="pt-BR" dirty="0"/>
          </a:p>
          <a:p>
            <a:r>
              <a:rPr lang="pt-BR" dirty="0"/>
              <a:t>sergio.ibarra@usp.br</a:t>
            </a:r>
          </a:p>
        </p:txBody>
      </p:sp>
    </p:spTree>
    <p:extLst>
      <p:ext uri="{BB962C8B-B14F-4D97-AF65-F5344CB8AC3E}">
        <p14:creationId xmlns:p14="http://schemas.microsoft.com/office/powerpoint/2010/main" val="2737730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E1BFF3-0567-4CDD-9564-4FBF7017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Introduction</a:t>
            </a:r>
            <a:endParaRPr lang="pt-BR" dirty="0"/>
          </a:p>
        </p:txBody>
      </p:sp>
      <p:sp>
        <p:nvSpPr>
          <p:cNvPr id="25" name="Espaço Reservado para Conteúdo 24">
            <a:extLst>
              <a:ext uri="{FF2B5EF4-FFF2-40B4-BE49-F238E27FC236}">
                <a16:creationId xmlns:a16="http://schemas.microsoft.com/office/drawing/2014/main" id="{45A71459-8EB5-47FD-A03B-D23D81F8C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3795" y="1951736"/>
            <a:ext cx="4754880" cy="924560"/>
          </a:xfrm>
        </p:spPr>
        <p:txBody>
          <a:bodyPr/>
          <a:lstStyle/>
          <a:p>
            <a:r>
              <a:rPr lang="pt-BR" dirty="0"/>
              <a:t>0.56 CASES/100 	PEOPLE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BF16279-ADD9-4389-92EC-BDBFD4FC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76" y="2743200"/>
            <a:ext cx="5397499" cy="380999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3C15870-E58D-42D5-8125-D06D04B7D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216" y="2743199"/>
            <a:ext cx="5397500" cy="3810000"/>
          </a:xfrm>
          <a:prstGeom prst="rect">
            <a:avLst/>
          </a:prstGeom>
        </p:spPr>
      </p:pic>
      <p:sp>
        <p:nvSpPr>
          <p:cNvPr id="11" name="Espaço Reservado para Conteúdo 24">
            <a:extLst>
              <a:ext uri="{FF2B5EF4-FFF2-40B4-BE49-F238E27FC236}">
                <a16:creationId xmlns:a16="http://schemas.microsoft.com/office/drawing/2014/main" id="{11E716E3-7CA2-4ABF-9B0E-C75E69DB6327}"/>
              </a:ext>
            </a:extLst>
          </p:cNvPr>
          <p:cNvSpPr txBox="1">
            <a:spLocks/>
          </p:cNvSpPr>
          <p:nvPr/>
        </p:nvSpPr>
        <p:spPr>
          <a:xfrm>
            <a:off x="6412992" y="1951736"/>
            <a:ext cx="4754880" cy="9245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RR 0.89</a:t>
            </a:r>
          </a:p>
        </p:txBody>
      </p:sp>
    </p:spTree>
    <p:extLst>
      <p:ext uri="{BB962C8B-B14F-4D97-AF65-F5344CB8AC3E}">
        <p14:creationId xmlns:p14="http://schemas.microsoft.com/office/powerpoint/2010/main" val="1583200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F7B1-E13A-4C16-ABCA-2FEF29EB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20" y="1521069"/>
            <a:ext cx="5371318" cy="3815862"/>
          </a:xfrm>
        </p:spPr>
        <p:txBody>
          <a:bodyPr>
            <a:normAutofit/>
          </a:bodyPr>
          <a:lstStyle/>
          <a:p>
            <a:r>
              <a:rPr lang="en-US" dirty="0"/>
              <a:t>	Association between COVID-19, mobility and environment in</a:t>
            </a:r>
            <a:br>
              <a:rPr lang="en-US" dirty="0"/>
            </a:br>
            <a:r>
              <a:rPr lang="en-US" dirty="0"/>
              <a:t>Brazil</a:t>
            </a:r>
            <a:br>
              <a:rPr lang="en-US" dirty="0"/>
            </a:br>
            <a:r>
              <a:rPr lang="en-US" dirty="0"/>
              <a:t> </a:t>
            </a:r>
            <a:r>
              <a:rPr lang="en-US" strike="sngStrike" dirty="0"/>
              <a:t>Brazilian</a:t>
            </a:r>
            <a:r>
              <a:rPr lang="en-US" dirty="0"/>
              <a:t> </a:t>
            </a:r>
            <a:r>
              <a:rPr lang="en-US" strike="sngStrike" dirty="0"/>
              <a:t>capitals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3A1E9A-781C-4AB3-94EB-C2BC4C48D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5336931"/>
            <a:ext cx="4953000" cy="113778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pt-BR" b="1" dirty="0"/>
              <a:t>Sergio Ibarra-Espinosa</a:t>
            </a:r>
          </a:p>
          <a:p>
            <a:pPr algn="r"/>
            <a:r>
              <a:rPr lang="pt-BR" b="1" dirty="0"/>
              <a:t>Edmilson Dias de Freitas</a:t>
            </a:r>
          </a:p>
          <a:p>
            <a:pPr algn="r"/>
            <a:r>
              <a:rPr lang="pt-BR" dirty="0"/>
              <a:t>Departamento de Ciências Atmosféricas</a:t>
            </a:r>
          </a:p>
          <a:p>
            <a:pPr algn="r"/>
            <a:r>
              <a:rPr lang="pt-BR" dirty="0"/>
              <a:t>Universidade de São Paulo</a:t>
            </a:r>
          </a:p>
          <a:p>
            <a:pPr algn="r"/>
            <a:r>
              <a:rPr lang="pt-BR" dirty="0"/>
              <a:t>Sergio.ibarra@usp.br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DF06A1-31B7-48DD-A0DB-22C1BCD3A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67"/>
          <a:stretch/>
        </p:blipFill>
        <p:spPr bwMode="auto">
          <a:xfrm>
            <a:off x="0" y="0"/>
            <a:ext cx="1144172" cy="1286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B4CB01-DA0B-4A1A-89F7-DA820B5B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320" y="251134"/>
            <a:ext cx="867765" cy="102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89AB14A-DEB5-4F7D-9778-AB8A69941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22" y="251134"/>
            <a:ext cx="832339" cy="119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85FD24F9-3617-455C-ABE2-6FF0ABDFA79B}"/>
              </a:ext>
            </a:extLst>
          </p:cNvPr>
          <p:cNvSpPr/>
          <p:nvPr/>
        </p:nvSpPr>
        <p:spPr>
          <a:xfrm>
            <a:off x="5917373" y="3229046"/>
            <a:ext cx="1047158" cy="2934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05A4443-6A78-44B7-A0AA-848973395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36" t="7308" r="18591"/>
          <a:stretch/>
        </p:blipFill>
        <p:spPr>
          <a:xfrm>
            <a:off x="5442438" y="9966"/>
            <a:ext cx="6749562" cy="688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88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0FE9D-065C-4603-8495-43A0499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1" y="0"/>
            <a:ext cx="11054079" cy="861646"/>
          </a:xfrm>
        </p:spPr>
        <p:txBody>
          <a:bodyPr>
            <a:normAutofit/>
          </a:bodyPr>
          <a:lstStyle/>
          <a:p>
            <a:r>
              <a:rPr lang="pt-BR" dirty="0"/>
              <a:t>MOBILITY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Environment</a:t>
            </a:r>
            <a:r>
              <a:rPr lang="pt-BR" dirty="0"/>
              <a:t> in Brazil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97C7095-5EAB-4568-81FC-E7DB7834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858" y="1378712"/>
            <a:ext cx="2743650" cy="243714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D6155E6-C6D8-4F2C-85A3-21D57212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774" y="1378712"/>
            <a:ext cx="2743650" cy="243714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1B2E1A2-B007-4F7C-A02E-E3AC2E38A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858" y="3909389"/>
            <a:ext cx="2743650" cy="2437149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50EECDD-9EF2-4288-BB5B-3EEA0D5B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773" y="3909389"/>
            <a:ext cx="2824533" cy="2508996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5C78303-352C-4616-9D5E-B0955E4B4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031" y="773724"/>
            <a:ext cx="4050322" cy="6075483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E8CAB7D7-0986-4FB0-9B19-3572BD8D6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5743" y="789628"/>
            <a:ext cx="2528488" cy="60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90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3BCBB-8655-4164-BB77-AF6EC99F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033" y="177527"/>
            <a:ext cx="10395933" cy="603466"/>
          </a:xfrm>
        </p:spPr>
        <p:txBody>
          <a:bodyPr>
            <a:normAutofit fontScale="90000"/>
          </a:bodyPr>
          <a:lstStyle/>
          <a:p>
            <a:r>
              <a:rPr lang="pt-BR" dirty="0" err="1"/>
              <a:t>Results</a:t>
            </a:r>
            <a:r>
              <a:rPr lang="pt-BR" dirty="0"/>
              <a:t> – </a:t>
            </a:r>
            <a:r>
              <a:rPr lang="pt-BR" dirty="0" err="1"/>
              <a:t>Association</a:t>
            </a:r>
            <a:r>
              <a:rPr lang="pt-BR" dirty="0"/>
              <a:t> </a:t>
            </a:r>
            <a:r>
              <a:rPr lang="pt-BR" dirty="0" err="1"/>
              <a:t>mobility</a:t>
            </a:r>
            <a:r>
              <a:rPr lang="pt-BR" dirty="0"/>
              <a:t> – COVID19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C2087D7-2726-46FA-AA55-CD617AFE5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55" y="1065865"/>
            <a:ext cx="5894539" cy="294726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44C00D6-82F8-4BCD-A00D-20568D4E4DC1}"/>
              </a:ext>
            </a:extLst>
          </p:cNvPr>
          <p:cNvSpPr txBox="1"/>
          <p:nvPr/>
        </p:nvSpPr>
        <p:spPr>
          <a:xfrm>
            <a:off x="3802178" y="1444769"/>
            <a:ext cx="1670841" cy="4308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MOBI = 10. </a:t>
            </a:r>
            <a:r>
              <a:rPr lang="pt-BR" sz="1100" dirty="0" err="1">
                <a:solidFill>
                  <a:schemeClr val="bg1"/>
                </a:solidFill>
              </a:rPr>
              <a:t>Mean</a:t>
            </a:r>
            <a:r>
              <a:rPr lang="pt-BR" sz="1100" dirty="0">
                <a:solidFill>
                  <a:schemeClr val="bg1"/>
                </a:solidFill>
              </a:rPr>
              <a:t>: 22.38 </a:t>
            </a:r>
          </a:p>
          <a:p>
            <a:pPr algn="ctr"/>
            <a:r>
              <a:rPr lang="pt-BR" sz="1100" dirty="0">
                <a:solidFill>
                  <a:schemeClr val="bg1"/>
                </a:solidFill>
              </a:rPr>
              <a:t>(CI 95%: 2.74 - 158.03)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9FE8A75-0B9F-4423-B38C-F28387064E7D}"/>
              </a:ext>
            </a:extLst>
          </p:cNvPr>
          <p:cNvSpPr txBox="1"/>
          <p:nvPr/>
        </p:nvSpPr>
        <p:spPr>
          <a:xfrm>
            <a:off x="4425159" y="2039116"/>
            <a:ext cx="1670841" cy="4308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MOBI = 45. </a:t>
            </a:r>
            <a:r>
              <a:rPr lang="pt-BR" sz="1100" dirty="0" err="1">
                <a:solidFill>
                  <a:schemeClr val="bg1"/>
                </a:solidFill>
              </a:rPr>
              <a:t>Mean</a:t>
            </a:r>
            <a:r>
              <a:rPr lang="pt-BR" sz="1100" dirty="0">
                <a:solidFill>
                  <a:schemeClr val="bg1"/>
                </a:solidFill>
              </a:rPr>
              <a:t>: 0.40</a:t>
            </a:r>
          </a:p>
          <a:p>
            <a:pPr algn="ctr"/>
            <a:r>
              <a:rPr lang="pt-BR" sz="1100" dirty="0">
                <a:solidFill>
                  <a:schemeClr val="bg1"/>
                </a:solidFill>
              </a:rPr>
              <a:t>(CI 95%: 0.00 – 128.66)</a:t>
            </a:r>
          </a:p>
        </p:txBody>
      </p:sp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C2B1A9F7-2C90-422A-A815-AE55C57E7776}"/>
              </a:ext>
            </a:extLst>
          </p:cNvPr>
          <p:cNvCxnSpPr>
            <a:cxnSpLocks/>
            <a:stCxn id="9" idx="1"/>
          </p:cNvCxnSpPr>
          <p:nvPr/>
        </p:nvCxnSpPr>
        <p:spPr>
          <a:xfrm rot="10800000" flipV="1">
            <a:off x="3743104" y="1660212"/>
            <a:ext cx="59074" cy="2164441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4727598D-7906-492A-B31C-323DF18AA2BA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4755700" y="2974882"/>
            <a:ext cx="1170015" cy="16025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E96E269-EAD2-498E-B39D-AD14F0321E52}"/>
              </a:ext>
            </a:extLst>
          </p:cNvPr>
          <p:cNvSpPr txBox="1"/>
          <p:nvPr/>
        </p:nvSpPr>
        <p:spPr>
          <a:xfrm>
            <a:off x="1150371" y="1471193"/>
            <a:ext cx="1943834" cy="4308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MOBI = 10. </a:t>
            </a:r>
            <a:r>
              <a:rPr lang="pt-BR" sz="1100" dirty="0" err="1">
                <a:solidFill>
                  <a:schemeClr val="bg1"/>
                </a:solidFill>
              </a:rPr>
              <a:t>Mean</a:t>
            </a:r>
            <a:r>
              <a:rPr lang="pt-BR" sz="1100" dirty="0">
                <a:solidFill>
                  <a:schemeClr val="bg1"/>
                </a:solidFill>
              </a:rPr>
              <a:t>: 575.99 </a:t>
            </a:r>
          </a:p>
          <a:p>
            <a:pPr algn="ctr"/>
            <a:r>
              <a:rPr lang="pt-BR" sz="1100" dirty="0">
                <a:solidFill>
                  <a:schemeClr val="bg1"/>
                </a:solidFill>
              </a:rPr>
              <a:t>(CI 95%: 96.28 – 11933.18)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701F96-68ED-49C1-AE4D-D129AF4A5623}"/>
              </a:ext>
            </a:extLst>
          </p:cNvPr>
          <p:cNvSpPr txBox="1"/>
          <p:nvPr/>
        </p:nvSpPr>
        <p:spPr>
          <a:xfrm>
            <a:off x="1456956" y="2353804"/>
            <a:ext cx="1830221" cy="43088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solidFill>
                  <a:schemeClr val="bg1"/>
                </a:solidFill>
              </a:rPr>
              <a:t>MOBI = 45. </a:t>
            </a:r>
            <a:r>
              <a:rPr lang="pt-BR" sz="1100" dirty="0" err="1">
                <a:solidFill>
                  <a:schemeClr val="bg1"/>
                </a:solidFill>
              </a:rPr>
              <a:t>Mean</a:t>
            </a:r>
            <a:r>
              <a:rPr lang="pt-BR" sz="1100" dirty="0">
                <a:solidFill>
                  <a:schemeClr val="bg1"/>
                </a:solidFill>
              </a:rPr>
              <a:t>: 18.98</a:t>
            </a:r>
          </a:p>
          <a:p>
            <a:pPr algn="ctr"/>
            <a:r>
              <a:rPr lang="pt-BR" sz="1100" dirty="0">
                <a:solidFill>
                  <a:schemeClr val="bg1"/>
                </a:solidFill>
              </a:rPr>
              <a:t>(CI 95%: 0.76 – 2446.26)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9E9E2695-EE24-48EB-B622-B1602C783531}"/>
              </a:ext>
            </a:extLst>
          </p:cNvPr>
          <p:cNvCxnSpPr>
            <a:cxnSpLocks/>
          </p:cNvCxnSpPr>
          <p:nvPr/>
        </p:nvCxnSpPr>
        <p:spPr>
          <a:xfrm rot="5400000">
            <a:off x="72629" y="2635056"/>
            <a:ext cx="1986578" cy="181616"/>
          </a:xfrm>
          <a:prstGeom prst="bentConnector3">
            <a:avLst>
              <a:gd name="adj1" fmla="val -455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: Angulado 16">
            <a:extLst>
              <a:ext uri="{FF2B5EF4-FFF2-40B4-BE49-F238E27FC236}">
                <a16:creationId xmlns:a16="http://schemas.microsoft.com/office/drawing/2014/main" id="{906C42E9-CF14-4005-A894-AC7AC06E3FF0}"/>
              </a:ext>
            </a:extLst>
          </p:cNvPr>
          <p:cNvCxnSpPr>
            <a:cxnSpLocks/>
            <a:stCxn id="15" idx="2"/>
          </p:cNvCxnSpPr>
          <p:nvPr/>
        </p:nvCxnSpPr>
        <p:spPr>
          <a:xfrm rot="16200000" flipH="1">
            <a:off x="2002482" y="3154276"/>
            <a:ext cx="855326" cy="11615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" name="Imagem 23">
            <a:extLst>
              <a:ext uri="{FF2B5EF4-FFF2-40B4-BE49-F238E27FC236}">
                <a16:creationId xmlns:a16="http://schemas.microsoft.com/office/drawing/2014/main" id="{9BFFE63C-82DB-46F2-852D-989C9365B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53" y="3767558"/>
            <a:ext cx="5903334" cy="2951667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A4622B23-B30F-4650-A249-0C2880B0B715}"/>
              </a:ext>
            </a:extLst>
          </p:cNvPr>
          <p:cNvSpPr txBox="1"/>
          <p:nvPr/>
        </p:nvSpPr>
        <p:spPr>
          <a:xfrm>
            <a:off x="3879952" y="4136605"/>
            <a:ext cx="18735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10.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28.04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11.87- 69.81)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7DFACDA-47D3-4ABF-922C-4DC0363AC119}"/>
              </a:ext>
            </a:extLst>
          </p:cNvPr>
          <p:cNvSpPr txBox="1"/>
          <p:nvPr/>
        </p:nvSpPr>
        <p:spPr>
          <a:xfrm>
            <a:off x="4248123" y="4710031"/>
            <a:ext cx="1673334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MOBI= 45.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3.50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0.54 – 28.94)</a:t>
            </a:r>
          </a:p>
        </p:txBody>
      </p:sp>
      <p:cxnSp>
        <p:nvCxnSpPr>
          <p:cNvPr id="27" name="Conector: Angulado 26">
            <a:extLst>
              <a:ext uri="{FF2B5EF4-FFF2-40B4-BE49-F238E27FC236}">
                <a16:creationId xmlns:a16="http://schemas.microsoft.com/office/drawing/2014/main" id="{4DAA9893-47F3-42B6-A641-863E01B7F631}"/>
              </a:ext>
            </a:extLst>
          </p:cNvPr>
          <p:cNvCxnSpPr>
            <a:cxnSpLocks/>
            <a:stCxn id="25" idx="1"/>
          </p:cNvCxnSpPr>
          <p:nvPr/>
        </p:nvCxnSpPr>
        <p:spPr>
          <a:xfrm rot="10800000" flipV="1">
            <a:off x="3743112" y="4367438"/>
            <a:ext cx="136841" cy="2096308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3148AB4B-C991-4583-9A26-0C0A069C5BC4}"/>
              </a:ext>
            </a:extLst>
          </p:cNvPr>
          <p:cNvCxnSpPr>
            <a:cxnSpLocks/>
            <a:stCxn id="26" idx="2"/>
          </p:cNvCxnSpPr>
          <p:nvPr/>
        </p:nvCxnSpPr>
        <p:spPr>
          <a:xfrm rot="16200000" flipH="1">
            <a:off x="4559296" y="5697189"/>
            <a:ext cx="1303128" cy="2521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D7BEF64A-FD78-466C-9ABC-C9594E23A445}"/>
              </a:ext>
            </a:extLst>
          </p:cNvPr>
          <p:cNvSpPr txBox="1"/>
          <p:nvPr/>
        </p:nvSpPr>
        <p:spPr>
          <a:xfrm>
            <a:off x="1146543" y="4142212"/>
            <a:ext cx="1946734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10.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577.10 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28.04 – 6980.67)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07E62BB-AC72-4114-AFFE-9DCA06061108}"/>
              </a:ext>
            </a:extLst>
          </p:cNvPr>
          <p:cNvSpPr txBox="1"/>
          <p:nvPr/>
        </p:nvSpPr>
        <p:spPr>
          <a:xfrm>
            <a:off x="1289465" y="4839408"/>
            <a:ext cx="183295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45.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126.49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27.91– 1010.20)</a:t>
            </a:r>
          </a:p>
        </p:txBody>
      </p: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7D192F72-86DD-483A-BEE1-9B364C36D9A1}"/>
              </a:ext>
            </a:extLst>
          </p:cNvPr>
          <p:cNvCxnSpPr>
            <a:cxnSpLocks/>
            <a:stCxn id="29" idx="1"/>
          </p:cNvCxnSpPr>
          <p:nvPr/>
        </p:nvCxnSpPr>
        <p:spPr>
          <a:xfrm rot="10800000" flipV="1">
            <a:off x="968943" y="4373045"/>
            <a:ext cx="177601" cy="2096310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9BE5C8EB-A67E-4000-AE6B-49A16D058457}"/>
              </a:ext>
            </a:extLst>
          </p:cNvPr>
          <p:cNvCxnSpPr>
            <a:cxnSpLocks/>
            <a:stCxn id="30" idx="2"/>
          </p:cNvCxnSpPr>
          <p:nvPr/>
        </p:nvCxnSpPr>
        <p:spPr>
          <a:xfrm rot="16200000" flipH="1">
            <a:off x="1760207" y="5746807"/>
            <a:ext cx="1173751" cy="28228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5" name="Imagem 44">
            <a:extLst>
              <a:ext uri="{FF2B5EF4-FFF2-40B4-BE49-F238E27FC236}">
                <a16:creationId xmlns:a16="http://schemas.microsoft.com/office/drawing/2014/main" id="{F216BF83-6B49-4DCC-8B92-5E86C123B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15" y="1054911"/>
            <a:ext cx="5670419" cy="2951667"/>
          </a:xfrm>
          <a:prstGeom prst="rect">
            <a:avLst/>
          </a:prstGeom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49B6BC2F-B6B1-4A9A-B472-38B55592E7E4}"/>
              </a:ext>
            </a:extLst>
          </p:cNvPr>
          <p:cNvSpPr txBox="1"/>
          <p:nvPr/>
        </p:nvSpPr>
        <p:spPr>
          <a:xfrm>
            <a:off x="9696717" y="1388886"/>
            <a:ext cx="1865168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-90.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2.18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0.64 – 8.70)</a:t>
            </a: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8FF5F2BE-989F-4F37-9823-F58F69DBB0E9}"/>
              </a:ext>
            </a:extLst>
          </p:cNvPr>
          <p:cNvSpPr txBox="1"/>
          <p:nvPr/>
        </p:nvSpPr>
        <p:spPr>
          <a:xfrm>
            <a:off x="9929629" y="2030638"/>
            <a:ext cx="172017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-40.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9.27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7.96 – 11.47)</a:t>
            </a:r>
          </a:p>
        </p:txBody>
      </p:sp>
      <p:cxnSp>
        <p:nvCxnSpPr>
          <p:cNvPr id="48" name="Conector: Angulado 47">
            <a:extLst>
              <a:ext uri="{FF2B5EF4-FFF2-40B4-BE49-F238E27FC236}">
                <a16:creationId xmlns:a16="http://schemas.microsoft.com/office/drawing/2014/main" id="{00E339BC-D09F-4904-8D7B-26EF09246A93}"/>
              </a:ext>
            </a:extLst>
          </p:cNvPr>
          <p:cNvCxnSpPr>
            <a:cxnSpLocks/>
            <a:stCxn id="46" idx="1"/>
          </p:cNvCxnSpPr>
          <p:nvPr/>
        </p:nvCxnSpPr>
        <p:spPr>
          <a:xfrm rot="10800000" flipV="1">
            <a:off x="9517589" y="1619719"/>
            <a:ext cx="179128" cy="2020296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ector: Angulado 48">
            <a:extLst>
              <a:ext uri="{FF2B5EF4-FFF2-40B4-BE49-F238E27FC236}">
                <a16:creationId xmlns:a16="http://schemas.microsoft.com/office/drawing/2014/main" id="{3E432228-5D48-4643-A5FB-085F8DF772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40756" y="3005808"/>
            <a:ext cx="1128495" cy="13991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54E70D55-27ED-4E6B-9AEB-14DB406670A9}"/>
              </a:ext>
            </a:extLst>
          </p:cNvPr>
          <p:cNvSpPr txBox="1"/>
          <p:nvPr/>
        </p:nvSpPr>
        <p:spPr>
          <a:xfrm>
            <a:off x="6893852" y="1425614"/>
            <a:ext cx="19404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-90.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190.48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71.39 – 623.18)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813B243-7ACA-4942-B8AD-F8CAFA3268C5}"/>
              </a:ext>
            </a:extLst>
          </p:cNvPr>
          <p:cNvSpPr txBox="1"/>
          <p:nvPr/>
        </p:nvSpPr>
        <p:spPr>
          <a:xfrm>
            <a:off x="7078332" y="2097694"/>
            <a:ext cx="2079606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-40.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622.24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522.08 – 771.18)</a:t>
            </a:r>
          </a:p>
        </p:txBody>
      </p:sp>
      <p:cxnSp>
        <p:nvCxnSpPr>
          <p:cNvPr id="52" name="Conector: Angulado 51">
            <a:extLst>
              <a:ext uri="{FF2B5EF4-FFF2-40B4-BE49-F238E27FC236}">
                <a16:creationId xmlns:a16="http://schemas.microsoft.com/office/drawing/2014/main" id="{8818A861-85D0-4A8C-9DE7-3599918A57A1}"/>
              </a:ext>
            </a:extLst>
          </p:cNvPr>
          <p:cNvCxnSpPr>
            <a:cxnSpLocks/>
            <a:stCxn id="50" idx="1"/>
          </p:cNvCxnSpPr>
          <p:nvPr/>
        </p:nvCxnSpPr>
        <p:spPr>
          <a:xfrm rot="10800000" flipV="1">
            <a:off x="6816426" y="1656447"/>
            <a:ext cx="77426" cy="1983568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onector: Angulado 52">
            <a:extLst>
              <a:ext uri="{FF2B5EF4-FFF2-40B4-BE49-F238E27FC236}">
                <a16:creationId xmlns:a16="http://schemas.microsoft.com/office/drawing/2014/main" id="{7520061A-6C6C-4546-A0CD-34B302A87D77}"/>
              </a:ext>
            </a:extLst>
          </p:cNvPr>
          <p:cNvCxnSpPr>
            <a:cxnSpLocks/>
            <a:stCxn id="51" idx="2"/>
          </p:cNvCxnSpPr>
          <p:nvPr/>
        </p:nvCxnSpPr>
        <p:spPr>
          <a:xfrm rot="5400000">
            <a:off x="7608233" y="3069261"/>
            <a:ext cx="1019805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3" name="Imagem 82">
            <a:extLst>
              <a:ext uri="{FF2B5EF4-FFF2-40B4-BE49-F238E27FC236}">
                <a16:creationId xmlns:a16="http://schemas.microsoft.com/office/drawing/2014/main" id="{75E244D6-CA11-426C-B506-8D019A2A6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529" y="3798038"/>
            <a:ext cx="5729716" cy="2864858"/>
          </a:xfrm>
          <a:prstGeom prst="rect">
            <a:avLst/>
          </a:prstGeom>
        </p:spPr>
      </p:pic>
      <p:sp>
        <p:nvSpPr>
          <p:cNvPr id="84" name="CaixaDeTexto 83">
            <a:extLst>
              <a:ext uri="{FF2B5EF4-FFF2-40B4-BE49-F238E27FC236}">
                <a16:creationId xmlns:a16="http://schemas.microsoft.com/office/drawing/2014/main" id="{D296CDA7-87AC-4F0E-99FD-A847AB37D056}"/>
              </a:ext>
            </a:extLst>
          </p:cNvPr>
          <p:cNvSpPr txBox="1"/>
          <p:nvPr/>
        </p:nvSpPr>
        <p:spPr>
          <a:xfrm>
            <a:off x="9696717" y="4192511"/>
            <a:ext cx="183561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-90.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11.18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6.97 – 18.27)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BE0A4A21-8DCE-4435-8901-041414CE7A2A}"/>
              </a:ext>
            </a:extLst>
          </p:cNvPr>
          <p:cNvSpPr txBox="1"/>
          <p:nvPr/>
        </p:nvSpPr>
        <p:spPr>
          <a:xfrm>
            <a:off x="9814189" y="4812199"/>
            <a:ext cx="183561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-40.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24.88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23.54 – 26.35)</a:t>
            </a: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33943FAA-C123-432A-9555-83999F80292F}"/>
              </a:ext>
            </a:extLst>
          </p:cNvPr>
          <p:cNvSpPr txBox="1"/>
          <p:nvPr/>
        </p:nvSpPr>
        <p:spPr>
          <a:xfrm>
            <a:off x="7124607" y="4673939"/>
            <a:ext cx="187849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-40.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777.69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647.89 – 939.53)</a:t>
            </a:r>
          </a:p>
        </p:txBody>
      </p:sp>
      <p:cxnSp>
        <p:nvCxnSpPr>
          <p:cNvPr id="88" name="Conector: Angulado 87">
            <a:extLst>
              <a:ext uri="{FF2B5EF4-FFF2-40B4-BE49-F238E27FC236}">
                <a16:creationId xmlns:a16="http://schemas.microsoft.com/office/drawing/2014/main" id="{16FBB63F-821E-416B-BDA2-BB08F2FF2559}"/>
              </a:ext>
            </a:extLst>
          </p:cNvPr>
          <p:cNvCxnSpPr>
            <a:cxnSpLocks/>
            <a:stCxn id="87" idx="2"/>
          </p:cNvCxnSpPr>
          <p:nvPr/>
        </p:nvCxnSpPr>
        <p:spPr>
          <a:xfrm rot="16200000" flipH="1">
            <a:off x="7483318" y="5716140"/>
            <a:ext cx="1296938" cy="1358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7AC5AD7B-332F-461D-8660-F728232C5140}"/>
              </a:ext>
            </a:extLst>
          </p:cNvPr>
          <p:cNvSpPr txBox="1"/>
          <p:nvPr/>
        </p:nvSpPr>
        <p:spPr>
          <a:xfrm>
            <a:off x="7015101" y="4054011"/>
            <a:ext cx="187849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chemeClr val="bg1"/>
                </a:solidFill>
              </a:rPr>
              <a:t>MOBI = -90. </a:t>
            </a:r>
            <a:r>
              <a:rPr lang="pt-BR" sz="1200" dirty="0" err="1">
                <a:solidFill>
                  <a:schemeClr val="bg1"/>
                </a:solidFill>
              </a:rPr>
              <a:t>Mean</a:t>
            </a:r>
            <a:r>
              <a:rPr lang="pt-BR" sz="1200" dirty="0">
                <a:solidFill>
                  <a:schemeClr val="bg1"/>
                </a:solidFill>
              </a:rPr>
              <a:t>: 286.16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(CI 95%: 123.66 – 746.72)</a:t>
            </a:r>
          </a:p>
        </p:txBody>
      </p:sp>
      <p:cxnSp>
        <p:nvCxnSpPr>
          <p:cNvPr id="90" name="Conector: Angulado 89">
            <a:extLst>
              <a:ext uri="{FF2B5EF4-FFF2-40B4-BE49-F238E27FC236}">
                <a16:creationId xmlns:a16="http://schemas.microsoft.com/office/drawing/2014/main" id="{1C8D79A4-CE71-4876-A74A-DA28A9A8707F}"/>
              </a:ext>
            </a:extLst>
          </p:cNvPr>
          <p:cNvCxnSpPr>
            <a:cxnSpLocks/>
            <a:stCxn id="89" idx="1"/>
          </p:cNvCxnSpPr>
          <p:nvPr/>
        </p:nvCxnSpPr>
        <p:spPr>
          <a:xfrm rot="10800000" flipV="1">
            <a:off x="6758123" y="4284844"/>
            <a:ext cx="256978" cy="213279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4" name="Conector: Angulado 93">
            <a:extLst>
              <a:ext uri="{FF2B5EF4-FFF2-40B4-BE49-F238E27FC236}">
                <a16:creationId xmlns:a16="http://schemas.microsoft.com/office/drawing/2014/main" id="{213AA735-14D5-45D2-B966-0178C3AA6FC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02012" y="5773224"/>
            <a:ext cx="1105327" cy="1835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Conector: Angulado 94">
            <a:extLst>
              <a:ext uri="{FF2B5EF4-FFF2-40B4-BE49-F238E27FC236}">
                <a16:creationId xmlns:a16="http://schemas.microsoft.com/office/drawing/2014/main" id="{BF38A577-9799-4BA8-A694-183AD324B135}"/>
              </a:ext>
            </a:extLst>
          </p:cNvPr>
          <p:cNvCxnSpPr>
            <a:cxnSpLocks/>
            <a:stCxn id="84" idx="1"/>
          </p:cNvCxnSpPr>
          <p:nvPr/>
        </p:nvCxnSpPr>
        <p:spPr>
          <a:xfrm rot="10800000" flipV="1">
            <a:off x="9517585" y="4423344"/>
            <a:ext cx="179133" cy="199429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Retângulo 100">
            <a:extLst>
              <a:ext uri="{FF2B5EF4-FFF2-40B4-BE49-F238E27FC236}">
                <a16:creationId xmlns:a16="http://schemas.microsoft.com/office/drawing/2014/main" id="{F1B2FF05-CD23-47C2-B78C-851520DED66C}"/>
              </a:ext>
            </a:extLst>
          </p:cNvPr>
          <p:cNvSpPr/>
          <p:nvPr/>
        </p:nvSpPr>
        <p:spPr>
          <a:xfrm>
            <a:off x="61546" y="879232"/>
            <a:ext cx="708475" cy="465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EAC4</a:t>
            </a:r>
          </a:p>
        </p:txBody>
      </p:sp>
      <p:sp>
        <p:nvSpPr>
          <p:cNvPr id="102" name="Retângulo 101">
            <a:extLst>
              <a:ext uri="{FF2B5EF4-FFF2-40B4-BE49-F238E27FC236}">
                <a16:creationId xmlns:a16="http://schemas.microsoft.com/office/drawing/2014/main" id="{EA480918-F9D7-4BC2-8474-C42EB5353BBB}"/>
              </a:ext>
            </a:extLst>
          </p:cNvPr>
          <p:cNvSpPr/>
          <p:nvPr/>
        </p:nvSpPr>
        <p:spPr>
          <a:xfrm>
            <a:off x="11301042" y="855785"/>
            <a:ext cx="708475" cy="465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EAC4</a:t>
            </a:r>
          </a:p>
        </p:txBody>
      </p: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E87B1B40-B933-44C0-8C66-97B5F464516D}"/>
              </a:ext>
            </a:extLst>
          </p:cNvPr>
          <p:cNvSpPr/>
          <p:nvPr/>
        </p:nvSpPr>
        <p:spPr>
          <a:xfrm>
            <a:off x="97790" y="3818795"/>
            <a:ext cx="800243" cy="465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INMET</a:t>
            </a:r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08D48CBD-338D-462D-97B6-00413CA1C01F}"/>
              </a:ext>
            </a:extLst>
          </p:cNvPr>
          <p:cNvSpPr/>
          <p:nvPr/>
        </p:nvSpPr>
        <p:spPr>
          <a:xfrm>
            <a:off x="11222978" y="3716224"/>
            <a:ext cx="800243" cy="4656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/>
              <a:t>INMET</a:t>
            </a:r>
          </a:p>
        </p:txBody>
      </p:sp>
    </p:spTree>
    <p:extLst>
      <p:ext uri="{BB962C8B-B14F-4D97-AF65-F5344CB8AC3E}">
        <p14:creationId xmlns:p14="http://schemas.microsoft.com/office/powerpoint/2010/main" val="19032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0FE9D-065C-4603-8495-43A0499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0"/>
            <a:ext cx="10942203" cy="861646"/>
          </a:xfrm>
        </p:spPr>
        <p:txBody>
          <a:bodyPr>
            <a:normAutofit fontScale="90000"/>
          </a:bodyPr>
          <a:lstStyle/>
          <a:p>
            <a:r>
              <a:rPr lang="pt-BR" dirty="0"/>
              <a:t>Data: COVID19 in Brazil (https://covid.saude.gov.br/)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E84ED4F-DB87-4358-82F8-28DAFB208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0"/>
            <a:ext cx="12192000" cy="304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85F82488-4C6B-4BAE-B5C3-DD1B146F2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0FE9D-065C-4603-8495-43A0499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1" y="0"/>
            <a:ext cx="11054079" cy="861646"/>
          </a:xfrm>
        </p:spPr>
        <p:txBody>
          <a:bodyPr>
            <a:normAutofit/>
          </a:bodyPr>
          <a:lstStyle/>
          <a:p>
            <a:r>
              <a:rPr lang="pt-BR" dirty="0"/>
              <a:t>MOBILITY in Brazil </a:t>
            </a:r>
            <a:r>
              <a:rPr lang="pt-BR" sz="3100" dirty="0"/>
              <a:t>(https://www.google.com/covid19/</a:t>
            </a:r>
            <a:r>
              <a:rPr lang="pt-BR" sz="3100" dirty="0" err="1"/>
              <a:t>mobility</a:t>
            </a:r>
            <a:r>
              <a:rPr lang="pt-BR" sz="3100" dirty="0"/>
              <a:t>/)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77B7ADC-F437-4683-986E-0E8719AF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5D5440F-DAB5-4EFE-BBFE-F2CCECE1EE76}"/>
              </a:ext>
            </a:extLst>
          </p:cNvPr>
          <p:cNvSpPr txBox="1"/>
          <p:nvPr/>
        </p:nvSpPr>
        <p:spPr>
          <a:xfrm>
            <a:off x="8435788" y="6096000"/>
            <a:ext cx="3502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2020-01-01  -  2021-04-30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8462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0FE9D-065C-4603-8495-43A0499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1" y="0"/>
            <a:ext cx="11054079" cy="861646"/>
          </a:xfrm>
        </p:spPr>
        <p:txBody>
          <a:bodyPr>
            <a:normAutofit/>
          </a:bodyPr>
          <a:lstStyle/>
          <a:p>
            <a:r>
              <a:rPr lang="pt-BR" dirty="0"/>
              <a:t>METEOROLOGY Brazil </a:t>
            </a:r>
            <a:r>
              <a:rPr lang="pt-BR" sz="3100" dirty="0"/>
              <a:t>(https://portal.inmet.gov.br/)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082DF5F-AD3F-43A4-A12E-44C80959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B147034-8F6A-4FB3-9587-D2299CDB2DCC}"/>
              </a:ext>
            </a:extLst>
          </p:cNvPr>
          <p:cNvSpPr txBox="1"/>
          <p:nvPr/>
        </p:nvSpPr>
        <p:spPr>
          <a:xfrm>
            <a:off x="7162800" y="6096000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Daily </a:t>
            </a:r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temperture</a:t>
            </a:r>
            <a:r>
              <a:rPr lang="pt-BR" dirty="0">
                <a:solidFill>
                  <a:schemeClr val="bg1"/>
                </a:solidFill>
              </a:rPr>
              <a:t> (°C)</a:t>
            </a:r>
          </a:p>
          <a:p>
            <a:r>
              <a:rPr lang="pt-BR" dirty="0">
                <a:solidFill>
                  <a:schemeClr val="bg1"/>
                </a:solidFill>
              </a:rPr>
              <a:t>2020-01-01  -  2021-04-30</a:t>
            </a:r>
          </a:p>
        </p:txBody>
      </p:sp>
    </p:spTree>
    <p:extLst>
      <p:ext uri="{BB962C8B-B14F-4D97-AF65-F5344CB8AC3E}">
        <p14:creationId xmlns:p14="http://schemas.microsoft.com/office/powerpoint/2010/main" val="2551775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0FE9D-065C-4603-8495-43A0499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1" y="0"/>
            <a:ext cx="11054079" cy="861646"/>
          </a:xfrm>
        </p:spPr>
        <p:txBody>
          <a:bodyPr>
            <a:normAutofit/>
          </a:bodyPr>
          <a:lstStyle/>
          <a:p>
            <a:r>
              <a:rPr lang="pt-BR" dirty="0"/>
              <a:t>METEOROLOGY Brazil </a:t>
            </a:r>
            <a:r>
              <a:rPr lang="pt-BR" sz="3100" dirty="0"/>
              <a:t>(https://portal.inmet.gov.br/)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722F3E-A2E2-43E9-A344-CD646E4C1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7A017D3-90F1-45A3-A34E-3C292737C9B1}"/>
              </a:ext>
            </a:extLst>
          </p:cNvPr>
          <p:cNvSpPr txBox="1"/>
          <p:nvPr/>
        </p:nvSpPr>
        <p:spPr>
          <a:xfrm>
            <a:off x="7162800" y="6096000"/>
            <a:ext cx="319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Daily </a:t>
            </a:r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relative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humidity</a:t>
            </a:r>
            <a:r>
              <a:rPr lang="pt-BR" dirty="0">
                <a:solidFill>
                  <a:schemeClr val="bg1"/>
                </a:solidFill>
              </a:rPr>
              <a:t> (%)</a:t>
            </a:r>
          </a:p>
          <a:p>
            <a:r>
              <a:rPr lang="pt-BR" dirty="0">
                <a:solidFill>
                  <a:schemeClr val="bg1"/>
                </a:solidFill>
              </a:rPr>
              <a:t>2020-01-01  -  2021-04-30</a:t>
            </a:r>
          </a:p>
        </p:txBody>
      </p:sp>
    </p:spTree>
    <p:extLst>
      <p:ext uri="{BB962C8B-B14F-4D97-AF65-F5344CB8AC3E}">
        <p14:creationId xmlns:p14="http://schemas.microsoft.com/office/powerpoint/2010/main" val="2195488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0FE9D-065C-4603-8495-43A04999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21" y="0"/>
            <a:ext cx="11054079" cy="861646"/>
          </a:xfrm>
        </p:spPr>
        <p:txBody>
          <a:bodyPr>
            <a:normAutofit/>
          </a:bodyPr>
          <a:lstStyle/>
          <a:p>
            <a:r>
              <a:rPr lang="pt-BR" dirty="0"/>
              <a:t>METEOROLOGY Brazil </a:t>
            </a:r>
            <a:r>
              <a:rPr lang="pt-BR" sz="3100" dirty="0"/>
              <a:t>(https://portal.inmet.gov.br/)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F792F35-D566-43B8-B8DB-B90FCCD9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91A5B26-305A-49D8-A72A-6BAAD048E118}"/>
              </a:ext>
            </a:extLst>
          </p:cNvPr>
          <p:cNvSpPr txBox="1"/>
          <p:nvPr/>
        </p:nvSpPr>
        <p:spPr>
          <a:xfrm>
            <a:off x="7162800" y="6096000"/>
            <a:ext cx="352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Daily </a:t>
            </a:r>
            <a:r>
              <a:rPr lang="pt-BR" dirty="0" err="1">
                <a:solidFill>
                  <a:schemeClr val="bg1"/>
                </a:solidFill>
              </a:rPr>
              <a:t>mean</a:t>
            </a:r>
            <a:r>
              <a:rPr lang="pt-BR" dirty="0">
                <a:solidFill>
                  <a:schemeClr val="bg1"/>
                </a:solidFill>
              </a:rPr>
              <a:t> global </a:t>
            </a:r>
            <a:r>
              <a:rPr lang="pt-BR" dirty="0" err="1">
                <a:solidFill>
                  <a:schemeClr val="bg1"/>
                </a:solidFill>
              </a:rPr>
              <a:t>radiation</a:t>
            </a:r>
            <a:r>
              <a:rPr lang="pt-BR" dirty="0">
                <a:solidFill>
                  <a:schemeClr val="bg1"/>
                </a:solidFill>
              </a:rPr>
              <a:t> (kJ/m²)</a:t>
            </a:r>
          </a:p>
          <a:p>
            <a:r>
              <a:rPr lang="pt-BR" dirty="0">
                <a:solidFill>
                  <a:schemeClr val="bg1"/>
                </a:solidFill>
              </a:rPr>
              <a:t>2020-01-01  -  2021-04-30</a:t>
            </a:r>
          </a:p>
        </p:txBody>
      </p:sp>
    </p:spTree>
    <p:extLst>
      <p:ext uri="{BB962C8B-B14F-4D97-AF65-F5344CB8AC3E}">
        <p14:creationId xmlns:p14="http://schemas.microsoft.com/office/powerpoint/2010/main" val="726027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59FEE587-8ADB-4DB9-B9B3-234E5DCE7AD0}"/>
              </a:ext>
            </a:extLst>
          </p:cNvPr>
          <p:cNvSpPr txBox="1">
            <a:spLocks/>
          </p:cNvSpPr>
          <p:nvPr/>
        </p:nvSpPr>
        <p:spPr>
          <a:xfrm>
            <a:off x="848752" y="246184"/>
            <a:ext cx="11054079" cy="86164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/>
              <a:t>Atmospheric</a:t>
            </a:r>
            <a:r>
              <a:rPr lang="pt-BR" dirty="0"/>
              <a:t> </a:t>
            </a:r>
            <a:r>
              <a:rPr lang="pt-BR" dirty="0" err="1"/>
              <a:t>composition</a:t>
            </a:r>
            <a:r>
              <a:rPr lang="pt-BR" dirty="0"/>
              <a:t> – Monthly </a:t>
            </a:r>
            <a:r>
              <a:rPr lang="pt-BR" dirty="0" err="1"/>
              <a:t>mean</a:t>
            </a:r>
            <a:r>
              <a:rPr lang="pt-BR" dirty="0"/>
              <a:t> 2020 </a:t>
            </a:r>
          </a:p>
          <a:p>
            <a:r>
              <a:rPr lang="en-US" sz="3100" dirty="0"/>
              <a:t>EAC4 (ECMWF Atmospheric Composition Reanalysis 4)</a:t>
            </a:r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85D8CC7-D4F2-4AE8-B0A3-90FDF0BFE87C}"/>
              </a:ext>
            </a:extLst>
          </p:cNvPr>
          <p:cNvSpPr/>
          <p:nvPr/>
        </p:nvSpPr>
        <p:spPr>
          <a:xfrm>
            <a:off x="0" y="1059458"/>
            <a:ext cx="12192000" cy="57985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ems2021_v2">
            <a:hlinkClick r:id="" action="ppaction://media"/>
            <a:extLst>
              <a:ext uri="{FF2B5EF4-FFF2-40B4-BE49-F238E27FC236}">
                <a16:creationId xmlns:a16="http://schemas.microsoft.com/office/drawing/2014/main" id="{998997AE-7A4B-4DC3-8913-3FB886CD8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7588" y="1051497"/>
            <a:ext cx="10336823" cy="581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8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3319</TotalTime>
  <Words>1356</Words>
  <Application>Microsoft Office PowerPoint</Application>
  <PresentationFormat>Widescreen</PresentationFormat>
  <Paragraphs>191</Paragraphs>
  <Slides>32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9" baseType="lpstr">
      <vt:lpstr>Arial</vt:lpstr>
      <vt:lpstr>Cambria Math</vt:lpstr>
      <vt:lpstr>Times New Roman</vt:lpstr>
      <vt:lpstr>Tw Cen MT</vt:lpstr>
      <vt:lpstr>Tw Cen MT Condensed</vt:lpstr>
      <vt:lpstr>Wingdings 3</vt:lpstr>
      <vt:lpstr>Integral</vt:lpstr>
      <vt:lpstr>Association between COVID-19, mobility and environment in Brazil  Brazilian capitals</vt:lpstr>
      <vt:lpstr>Introduction</vt:lpstr>
      <vt:lpstr>Introduction</vt:lpstr>
      <vt:lpstr>Data: COVID19 in Brazil (https://covid.saude.gov.br/)</vt:lpstr>
      <vt:lpstr>MOBILITY in Brazil (https://www.google.com/covid19/mobility/)</vt:lpstr>
      <vt:lpstr>METEOROLOGY Brazil (https://portal.inmet.gov.br/)</vt:lpstr>
      <vt:lpstr>METEOROLOGY Brazil (https://portal.inmet.gov.br/)</vt:lpstr>
      <vt:lpstr>METEOROLOGY Brazil (https://portal.inmet.gov.br/)</vt:lpstr>
      <vt:lpstr>Apresentação do PowerPoint</vt:lpstr>
      <vt:lpstr>Methodology</vt:lpstr>
      <vt:lpstr>Methodology</vt:lpstr>
      <vt:lpstr>Methodology basis</vt:lpstr>
      <vt:lpstr>Results – correlations eac4 (p&lt;0.05)</vt:lpstr>
      <vt:lpstr>Results – correlations INMET (p&lt;0.05)</vt:lpstr>
      <vt:lpstr>Results – Association Residential – COVID19</vt:lpstr>
      <vt:lpstr>Results – Association Residential – COVID19</vt:lpstr>
      <vt:lpstr>Results – Association Residential – COVID19</vt:lpstr>
      <vt:lpstr>Results – Association TRANSIT – COVID19</vt:lpstr>
      <vt:lpstr>Results – Association Transit – COVID19</vt:lpstr>
      <vt:lpstr>Results – Association TRANSIT – COVID19</vt:lpstr>
      <vt:lpstr>Results – Association Residential – COVID19</vt:lpstr>
      <vt:lpstr>Results – Association Residential – COVID19</vt:lpstr>
      <vt:lpstr>Results – Association Residential – COVID19</vt:lpstr>
      <vt:lpstr>Results – Association TRANSIT – COVID19</vt:lpstr>
      <vt:lpstr>Results – Association Transit – COVID19</vt:lpstr>
      <vt:lpstr>Results – Association TRANSIT – COVID19</vt:lpstr>
      <vt:lpstr>Results – Association Residential – COVID19</vt:lpstr>
      <vt:lpstr>Results – Association TRANSIT – COVID19</vt:lpstr>
      <vt:lpstr>Results – Association TRANSIT – COVID19</vt:lpstr>
      <vt:lpstr> Association between COVID-19, mobility and environment in Brazil  Brazilian capitals</vt:lpstr>
      <vt:lpstr>MOBILITY and Environment in Brazil</vt:lpstr>
      <vt:lpstr>Results – Association mobility – COVID19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Association between COVID-19, mobility and environment in Brazilian capitals </dc:title>
  <dc:creator>sergio ibarra</dc:creator>
  <cp:lastModifiedBy>sergio ibarra</cp:lastModifiedBy>
  <cp:revision>82</cp:revision>
  <dcterms:created xsi:type="dcterms:W3CDTF">2021-08-07T00:29:15Z</dcterms:created>
  <dcterms:modified xsi:type="dcterms:W3CDTF">2021-08-10T04:22:45Z</dcterms:modified>
</cp:coreProperties>
</file>