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98" r:id="rId6"/>
    <p:sldId id="286" r:id="rId7"/>
    <p:sldId id="288" r:id="rId8"/>
    <p:sldId id="289" r:id="rId9"/>
    <p:sldId id="297" r:id="rId10"/>
    <p:sldId id="295" r:id="rId11"/>
    <p:sldId id="283" r:id="rId12"/>
    <p:sldId id="296" r:id="rId13"/>
    <p:sldId id="299" r:id="rId14"/>
    <p:sldId id="30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69"/>
    <a:srgbClr val="4A81B0"/>
    <a:srgbClr val="226697"/>
    <a:srgbClr val="4472C4"/>
    <a:srgbClr val="B9B8B8"/>
    <a:srgbClr val="8F9BA7"/>
    <a:srgbClr val="AAB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autoAdjust="0"/>
    <p:restoredTop sz="88163" autoAdjust="0"/>
  </p:normalViewPr>
  <p:slideViewPr>
    <p:cSldViewPr snapToGrid="0">
      <p:cViewPr varScale="1">
        <p:scale>
          <a:sx n="55" d="100"/>
          <a:sy n="55" d="100"/>
        </p:scale>
        <p:origin x="11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1A0A4-561C-44B3-84BC-08498E39883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AU"/>
        </a:p>
      </dgm:t>
    </dgm:pt>
    <dgm:pt modelId="{3E4C3151-463F-40ED-BA1F-A023618D74DA}">
      <dgm:prSet phldrT="[Text]" custT="1"/>
      <dgm:spPr/>
      <dgm:t>
        <a:bodyPr/>
        <a:lstStyle/>
        <a:p>
          <a:r>
            <a:rPr lang="en-AU" sz="2000" dirty="0"/>
            <a:t>Texas cold snap </a:t>
          </a:r>
          <a:br>
            <a:rPr lang="en-AU" sz="2000" dirty="0"/>
          </a:br>
          <a:r>
            <a:rPr lang="en-AU" sz="2000" dirty="0"/>
            <a:t>February 2021</a:t>
          </a:r>
        </a:p>
      </dgm:t>
    </dgm:pt>
    <dgm:pt modelId="{6EEAFDE6-5954-4365-A89C-D66D3462565C}" type="parTrans" cxnId="{C124D16E-8205-45D8-BACA-B7ED4A434D9B}">
      <dgm:prSet/>
      <dgm:spPr/>
      <dgm:t>
        <a:bodyPr/>
        <a:lstStyle/>
        <a:p>
          <a:endParaRPr lang="en-AU" sz="2000"/>
        </a:p>
      </dgm:t>
    </dgm:pt>
    <dgm:pt modelId="{626B0F1D-106C-4474-A6F3-79331D17EE4B}" type="sibTrans" cxnId="{C124D16E-8205-45D8-BACA-B7ED4A434D9B}">
      <dgm:prSet/>
      <dgm:spPr/>
      <dgm:t>
        <a:bodyPr/>
        <a:lstStyle/>
        <a:p>
          <a:endParaRPr lang="en-AU" sz="2000"/>
        </a:p>
      </dgm:t>
    </dgm:pt>
    <dgm:pt modelId="{6938F119-4898-4EC5-BB69-8A17038ABC0B}">
      <dgm:prSet phldrT="[Text]" custT="1"/>
      <dgm:spPr/>
      <dgm:t>
        <a:bodyPr/>
        <a:lstStyle/>
        <a:p>
          <a:r>
            <a:rPr lang="en-AU" sz="2000" dirty="0"/>
            <a:t>Eastern Australian floods </a:t>
          </a:r>
          <a:br>
            <a:rPr lang="en-AU" sz="2000" dirty="0"/>
          </a:br>
          <a:r>
            <a:rPr lang="en-AU" sz="2000" dirty="0"/>
            <a:t>March 2021</a:t>
          </a:r>
        </a:p>
      </dgm:t>
    </dgm:pt>
    <dgm:pt modelId="{E270EF34-F5F0-4178-934D-A50EE695B79D}" type="parTrans" cxnId="{41742229-5CB7-483E-BE30-D90F51BBA74C}">
      <dgm:prSet/>
      <dgm:spPr/>
      <dgm:t>
        <a:bodyPr/>
        <a:lstStyle/>
        <a:p>
          <a:endParaRPr lang="en-AU" sz="2000"/>
        </a:p>
      </dgm:t>
    </dgm:pt>
    <dgm:pt modelId="{EBE98B5F-AAB5-45E5-BCEF-43B6D237EFD8}" type="sibTrans" cxnId="{41742229-5CB7-483E-BE30-D90F51BBA74C}">
      <dgm:prSet/>
      <dgm:spPr/>
      <dgm:t>
        <a:bodyPr/>
        <a:lstStyle/>
        <a:p>
          <a:endParaRPr lang="en-AU" sz="2000"/>
        </a:p>
      </dgm:t>
    </dgm:pt>
    <dgm:pt modelId="{BBD17410-F2D4-4F16-9780-FB38E063D9A8}">
      <dgm:prSet phldrT="[Text]" custT="1"/>
      <dgm:spPr/>
      <dgm:t>
        <a:bodyPr/>
        <a:lstStyle/>
        <a:p>
          <a:r>
            <a:rPr lang="en-AU" sz="2000" dirty="0"/>
            <a:t>Gansu ultramarathon disaster </a:t>
          </a:r>
          <a:br>
            <a:rPr lang="en-AU" sz="2000" dirty="0"/>
          </a:br>
          <a:r>
            <a:rPr lang="en-AU" sz="2000" dirty="0"/>
            <a:t>May 2021</a:t>
          </a:r>
        </a:p>
      </dgm:t>
    </dgm:pt>
    <dgm:pt modelId="{450D0736-61DF-4368-91DA-1BC0171BA974}" type="parTrans" cxnId="{00907181-325F-456E-A0B5-8B273490D58D}">
      <dgm:prSet/>
      <dgm:spPr/>
      <dgm:t>
        <a:bodyPr/>
        <a:lstStyle/>
        <a:p>
          <a:endParaRPr lang="en-AU" sz="2000"/>
        </a:p>
      </dgm:t>
    </dgm:pt>
    <dgm:pt modelId="{54945FAD-AEDD-4BF8-8A99-3950406A4DAC}" type="sibTrans" cxnId="{00907181-325F-456E-A0B5-8B273490D58D}">
      <dgm:prSet/>
      <dgm:spPr/>
      <dgm:t>
        <a:bodyPr/>
        <a:lstStyle/>
        <a:p>
          <a:endParaRPr lang="en-AU" sz="2000"/>
        </a:p>
      </dgm:t>
    </dgm:pt>
    <dgm:pt modelId="{35796FE1-ABFB-45C3-9F25-81FD6E2E923A}">
      <dgm:prSet custT="1"/>
      <dgm:spPr/>
      <dgm:t>
        <a:bodyPr/>
        <a:lstStyle/>
        <a:p>
          <a:r>
            <a:rPr lang="en-AU" sz="2000" dirty="0"/>
            <a:t>Hurricane Ida, USA</a:t>
          </a:r>
          <a:br>
            <a:rPr lang="en-AU" sz="2000" dirty="0"/>
          </a:br>
          <a:r>
            <a:rPr lang="en-AU" sz="2000" dirty="0"/>
            <a:t>August 2021</a:t>
          </a:r>
        </a:p>
      </dgm:t>
    </dgm:pt>
    <dgm:pt modelId="{C0E0DA07-39B1-410F-B742-BD1D86745867}" type="parTrans" cxnId="{9FFCC3AF-300D-46B3-BA0A-27C028FCDBE9}">
      <dgm:prSet/>
      <dgm:spPr/>
      <dgm:t>
        <a:bodyPr/>
        <a:lstStyle/>
        <a:p>
          <a:endParaRPr lang="en-AU" sz="2000"/>
        </a:p>
      </dgm:t>
    </dgm:pt>
    <dgm:pt modelId="{39F1DCD4-4C46-4FD6-B931-C9A56AE7EE83}" type="sibTrans" cxnId="{9FFCC3AF-300D-46B3-BA0A-27C028FCDBE9}">
      <dgm:prSet/>
      <dgm:spPr/>
      <dgm:t>
        <a:bodyPr/>
        <a:lstStyle/>
        <a:p>
          <a:endParaRPr lang="en-AU" sz="2000"/>
        </a:p>
      </dgm:t>
    </dgm:pt>
    <dgm:pt modelId="{BF496485-90F8-4A4B-87AD-17CD59AC979E}">
      <dgm:prSet custT="1"/>
      <dgm:spPr/>
      <dgm:t>
        <a:bodyPr/>
        <a:lstStyle/>
        <a:p>
          <a:r>
            <a:rPr lang="en-AU" sz="2000" dirty="0"/>
            <a:t>Pacific Northwest heat wave</a:t>
          </a:r>
          <a:br>
            <a:rPr lang="en-AU" sz="2000" dirty="0"/>
          </a:br>
          <a:r>
            <a:rPr lang="en-AU" sz="2000" dirty="0"/>
            <a:t>June 2021</a:t>
          </a:r>
        </a:p>
      </dgm:t>
    </dgm:pt>
    <dgm:pt modelId="{6D8988A3-6097-43D4-B2EB-8B61BD2790D5}" type="parTrans" cxnId="{7949FD12-0C8A-4444-B957-C62140AEE9C8}">
      <dgm:prSet/>
      <dgm:spPr/>
      <dgm:t>
        <a:bodyPr/>
        <a:lstStyle/>
        <a:p>
          <a:endParaRPr lang="en-AU"/>
        </a:p>
      </dgm:t>
    </dgm:pt>
    <dgm:pt modelId="{81167126-6544-4AAC-B564-BC661E1856AF}" type="sibTrans" cxnId="{7949FD12-0C8A-4444-B957-C62140AEE9C8}">
      <dgm:prSet/>
      <dgm:spPr/>
      <dgm:t>
        <a:bodyPr/>
        <a:lstStyle/>
        <a:p>
          <a:endParaRPr lang="en-AU"/>
        </a:p>
      </dgm:t>
    </dgm:pt>
    <dgm:pt modelId="{6D81B1E7-9B46-4E76-947E-FA514F3710B4}">
      <dgm:prSet custT="1"/>
      <dgm:spPr/>
      <dgm:t>
        <a:bodyPr/>
        <a:lstStyle/>
        <a:p>
          <a:r>
            <a:rPr lang="en-AU" sz="2000"/>
            <a:t>Western European floods </a:t>
          </a:r>
          <a:br>
            <a:rPr lang="en-AU" sz="2000"/>
          </a:br>
          <a:r>
            <a:rPr lang="en-AU" sz="2000"/>
            <a:t>July 2021</a:t>
          </a:r>
          <a:endParaRPr lang="en-AU" sz="2000" dirty="0"/>
        </a:p>
      </dgm:t>
    </dgm:pt>
    <dgm:pt modelId="{52C64681-6F9D-4CFC-A6BB-A8D40274530B}" type="parTrans" cxnId="{92725977-9298-4CAC-9D22-7C661383908F}">
      <dgm:prSet/>
      <dgm:spPr/>
      <dgm:t>
        <a:bodyPr/>
        <a:lstStyle/>
        <a:p>
          <a:endParaRPr lang="en-AU"/>
        </a:p>
      </dgm:t>
    </dgm:pt>
    <dgm:pt modelId="{FDECD2C1-71A4-42A8-85DD-E8E48496845C}" type="sibTrans" cxnId="{92725977-9298-4CAC-9D22-7C661383908F}">
      <dgm:prSet/>
      <dgm:spPr/>
      <dgm:t>
        <a:bodyPr/>
        <a:lstStyle/>
        <a:p>
          <a:endParaRPr lang="en-AU"/>
        </a:p>
      </dgm:t>
    </dgm:pt>
    <dgm:pt modelId="{EC14B412-0A45-4320-9575-6CD3691AE07F}" type="pres">
      <dgm:prSet presAssocID="{E1D1A0A4-561C-44B3-84BC-08498E39883E}" presName="Name0" presStyleCnt="0">
        <dgm:presLayoutVars>
          <dgm:dir/>
          <dgm:resizeHandles val="exact"/>
        </dgm:presLayoutVars>
      </dgm:prSet>
      <dgm:spPr/>
    </dgm:pt>
    <dgm:pt modelId="{49903A0D-D75C-48DE-9973-D8B34BDDE9AC}" type="pres">
      <dgm:prSet presAssocID="{3E4C3151-463F-40ED-BA1F-A023618D74DA}" presName="composite" presStyleCnt="0"/>
      <dgm:spPr/>
    </dgm:pt>
    <dgm:pt modelId="{12EC2DAC-6510-4558-AD46-70F260CF6760}" type="pres">
      <dgm:prSet presAssocID="{3E4C3151-463F-40ED-BA1F-A023618D74DA}" presName="rect1" presStyleLbl="trAlignAcc1" presStyleIdx="0" presStyleCnt="6">
        <dgm:presLayoutVars>
          <dgm:bulletEnabled val="1"/>
        </dgm:presLayoutVars>
      </dgm:prSet>
      <dgm:spPr/>
    </dgm:pt>
    <dgm:pt modelId="{1E062535-23FA-44B6-9E16-8314EED915DA}" type="pres">
      <dgm:prSet presAssocID="{3E4C3151-463F-40ED-BA1F-A023618D74DA}"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F0DD960E-3B5E-4468-AB80-B1233E3B17E7}" type="pres">
      <dgm:prSet presAssocID="{626B0F1D-106C-4474-A6F3-79331D17EE4B}" presName="sibTrans" presStyleCnt="0"/>
      <dgm:spPr/>
    </dgm:pt>
    <dgm:pt modelId="{4A10FF57-73B3-4C1C-ADC9-B4275B76C27B}" type="pres">
      <dgm:prSet presAssocID="{BF496485-90F8-4A4B-87AD-17CD59AC979E}" presName="composite" presStyleCnt="0"/>
      <dgm:spPr/>
    </dgm:pt>
    <dgm:pt modelId="{A175A4B8-BF97-4A84-8A77-B26CCF5EC1DF}" type="pres">
      <dgm:prSet presAssocID="{BF496485-90F8-4A4B-87AD-17CD59AC979E}" presName="rect1" presStyleLbl="trAlignAcc1" presStyleIdx="1" presStyleCnt="6">
        <dgm:presLayoutVars>
          <dgm:bulletEnabled val="1"/>
        </dgm:presLayoutVars>
      </dgm:prSet>
      <dgm:spPr/>
    </dgm:pt>
    <dgm:pt modelId="{D94A7FD7-C0F8-4767-A2EC-37438700C845}" type="pres">
      <dgm:prSet presAssocID="{BF496485-90F8-4A4B-87AD-17CD59AC979E}" presName="rect2" presStyleLbl="fgImgPlace1" presStyleIdx="1" presStyleCnt="6"/>
      <dgm:spPr>
        <a:blipFill>
          <a:blip xmlns:r="http://schemas.openxmlformats.org/officeDocument/2006/relationships" r:embed="rId2"/>
          <a:srcRect/>
          <a:stretch>
            <a:fillRect l="-18000" r="-18000"/>
          </a:stretch>
        </a:blipFill>
      </dgm:spPr>
    </dgm:pt>
    <dgm:pt modelId="{EBE57182-4E77-4276-8E67-6DAD9B85503F}" type="pres">
      <dgm:prSet presAssocID="{81167126-6544-4AAC-B564-BC661E1856AF}" presName="sibTrans" presStyleCnt="0"/>
      <dgm:spPr/>
    </dgm:pt>
    <dgm:pt modelId="{98233DC3-0CB1-4345-AA63-06755EE9FA81}" type="pres">
      <dgm:prSet presAssocID="{6938F119-4898-4EC5-BB69-8A17038ABC0B}" presName="composite" presStyleCnt="0"/>
      <dgm:spPr/>
    </dgm:pt>
    <dgm:pt modelId="{12EF48A7-B5DB-48AA-82E0-D06D9D20DA2F}" type="pres">
      <dgm:prSet presAssocID="{6938F119-4898-4EC5-BB69-8A17038ABC0B}" presName="rect1" presStyleLbl="trAlignAcc1" presStyleIdx="2" presStyleCnt="6">
        <dgm:presLayoutVars>
          <dgm:bulletEnabled val="1"/>
        </dgm:presLayoutVars>
      </dgm:prSet>
      <dgm:spPr/>
    </dgm:pt>
    <dgm:pt modelId="{C1310DE4-1133-413D-8D7B-0D4DE10A6CA6}" type="pres">
      <dgm:prSet presAssocID="{6938F119-4898-4EC5-BB69-8A17038ABC0B}"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dgm:spPr>
    </dgm:pt>
    <dgm:pt modelId="{440F2DAA-A5D9-4A79-95B2-F48549D3B5A4}" type="pres">
      <dgm:prSet presAssocID="{EBE98B5F-AAB5-45E5-BCEF-43B6D237EFD8}" presName="sibTrans" presStyleCnt="0"/>
      <dgm:spPr/>
    </dgm:pt>
    <dgm:pt modelId="{C4548FC9-AA32-442B-8A0D-ACAE570917A0}" type="pres">
      <dgm:prSet presAssocID="{6D81B1E7-9B46-4E76-947E-FA514F3710B4}" presName="composite" presStyleCnt="0"/>
      <dgm:spPr/>
    </dgm:pt>
    <dgm:pt modelId="{7EF0DCA4-4A7B-49BC-9F5A-1D25D05C0A94}" type="pres">
      <dgm:prSet presAssocID="{6D81B1E7-9B46-4E76-947E-FA514F3710B4}" presName="rect1" presStyleLbl="trAlignAcc1" presStyleIdx="3" presStyleCnt="6">
        <dgm:presLayoutVars>
          <dgm:bulletEnabled val="1"/>
        </dgm:presLayoutVars>
      </dgm:prSet>
      <dgm:spPr/>
    </dgm:pt>
    <dgm:pt modelId="{9292349D-CABF-425C-93EE-9E8B295D0E5A}" type="pres">
      <dgm:prSet presAssocID="{6D81B1E7-9B46-4E76-947E-FA514F3710B4}" presName="rect2" presStyleLbl="fgImgPlace1" presStyleIdx="3" presStyleCnt="6"/>
      <dgm:spPr>
        <a:blipFill>
          <a:blip xmlns:r="http://schemas.openxmlformats.org/officeDocument/2006/relationships" r:embed="rId4"/>
          <a:srcRect/>
          <a:stretch>
            <a:fillRect l="-30000" r="-30000"/>
          </a:stretch>
        </a:blipFill>
      </dgm:spPr>
    </dgm:pt>
    <dgm:pt modelId="{3F436F1B-E595-4BDA-AD06-8AC4634813E8}" type="pres">
      <dgm:prSet presAssocID="{FDECD2C1-71A4-42A8-85DD-E8E48496845C}" presName="sibTrans" presStyleCnt="0"/>
      <dgm:spPr/>
    </dgm:pt>
    <dgm:pt modelId="{44B37F10-D50C-4EB0-BB31-0E715434F067}" type="pres">
      <dgm:prSet presAssocID="{BBD17410-F2D4-4F16-9780-FB38E063D9A8}" presName="composite" presStyleCnt="0"/>
      <dgm:spPr/>
    </dgm:pt>
    <dgm:pt modelId="{F93E4A12-415D-4367-B5C1-EAA69340AAAB}" type="pres">
      <dgm:prSet presAssocID="{BBD17410-F2D4-4F16-9780-FB38E063D9A8}" presName="rect1" presStyleLbl="trAlignAcc1" presStyleIdx="4" presStyleCnt="6">
        <dgm:presLayoutVars>
          <dgm:bulletEnabled val="1"/>
        </dgm:presLayoutVars>
      </dgm:prSet>
      <dgm:spPr/>
    </dgm:pt>
    <dgm:pt modelId="{CDAC66AA-DC2F-48BE-BEFF-7729A1E3DB8B}" type="pres">
      <dgm:prSet presAssocID="{BBD17410-F2D4-4F16-9780-FB38E063D9A8}"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dgm:spPr>
    </dgm:pt>
    <dgm:pt modelId="{AACB703A-835C-439F-8CC7-7D53A32AD50E}" type="pres">
      <dgm:prSet presAssocID="{54945FAD-AEDD-4BF8-8A99-3950406A4DAC}" presName="sibTrans" presStyleCnt="0"/>
      <dgm:spPr/>
    </dgm:pt>
    <dgm:pt modelId="{8D9BBAE8-C078-40E2-A800-53C22FB1D87E}" type="pres">
      <dgm:prSet presAssocID="{35796FE1-ABFB-45C3-9F25-81FD6E2E923A}" presName="composite" presStyleCnt="0"/>
      <dgm:spPr/>
    </dgm:pt>
    <dgm:pt modelId="{CC3183D4-A08F-4658-9D6F-8A12E0860D36}" type="pres">
      <dgm:prSet presAssocID="{35796FE1-ABFB-45C3-9F25-81FD6E2E923A}" presName="rect1" presStyleLbl="trAlignAcc1" presStyleIdx="5" presStyleCnt="6">
        <dgm:presLayoutVars>
          <dgm:bulletEnabled val="1"/>
        </dgm:presLayoutVars>
      </dgm:prSet>
      <dgm:spPr/>
    </dgm:pt>
    <dgm:pt modelId="{EA965957-503A-4538-8BD9-BD209400E444}" type="pres">
      <dgm:prSet presAssocID="{35796FE1-ABFB-45C3-9F25-81FD6E2E923A}"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dgm:spPr>
    </dgm:pt>
  </dgm:ptLst>
  <dgm:cxnLst>
    <dgm:cxn modelId="{7949FD12-0C8A-4444-B957-C62140AEE9C8}" srcId="{E1D1A0A4-561C-44B3-84BC-08498E39883E}" destId="{BF496485-90F8-4A4B-87AD-17CD59AC979E}" srcOrd="1" destOrd="0" parTransId="{6D8988A3-6097-43D4-B2EB-8B61BD2790D5}" sibTransId="{81167126-6544-4AAC-B564-BC661E1856AF}"/>
    <dgm:cxn modelId="{F6952223-8EEE-4054-B6A8-9E8E97210C44}" type="presOf" srcId="{6D81B1E7-9B46-4E76-947E-FA514F3710B4}" destId="{7EF0DCA4-4A7B-49BC-9F5A-1D25D05C0A94}" srcOrd="0" destOrd="0" presId="urn:microsoft.com/office/officeart/2008/layout/PictureStrips"/>
    <dgm:cxn modelId="{41742229-5CB7-483E-BE30-D90F51BBA74C}" srcId="{E1D1A0A4-561C-44B3-84BC-08498E39883E}" destId="{6938F119-4898-4EC5-BB69-8A17038ABC0B}" srcOrd="2" destOrd="0" parTransId="{E270EF34-F5F0-4178-934D-A50EE695B79D}" sibTransId="{EBE98B5F-AAB5-45E5-BCEF-43B6D237EFD8}"/>
    <dgm:cxn modelId="{C124D16E-8205-45D8-BACA-B7ED4A434D9B}" srcId="{E1D1A0A4-561C-44B3-84BC-08498E39883E}" destId="{3E4C3151-463F-40ED-BA1F-A023618D74DA}" srcOrd="0" destOrd="0" parTransId="{6EEAFDE6-5954-4365-A89C-D66D3462565C}" sibTransId="{626B0F1D-106C-4474-A6F3-79331D17EE4B}"/>
    <dgm:cxn modelId="{CD475572-BD8A-4869-B494-6E7D203F3867}" type="presOf" srcId="{BF496485-90F8-4A4B-87AD-17CD59AC979E}" destId="{A175A4B8-BF97-4A84-8A77-B26CCF5EC1DF}" srcOrd="0" destOrd="0" presId="urn:microsoft.com/office/officeart/2008/layout/PictureStrips"/>
    <dgm:cxn modelId="{92725977-9298-4CAC-9D22-7C661383908F}" srcId="{E1D1A0A4-561C-44B3-84BC-08498E39883E}" destId="{6D81B1E7-9B46-4E76-947E-FA514F3710B4}" srcOrd="3" destOrd="0" parTransId="{52C64681-6F9D-4CFC-A6BB-A8D40274530B}" sibTransId="{FDECD2C1-71A4-42A8-85DD-E8E48496845C}"/>
    <dgm:cxn modelId="{62251F79-647B-45C7-8F91-6006AE28D4DC}" type="presOf" srcId="{3E4C3151-463F-40ED-BA1F-A023618D74DA}" destId="{12EC2DAC-6510-4558-AD46-70F260CF6760}" srcOrd="0" destOrd="0" presId="urn:microsoft.com/office/officeart/2008/layout/PictureStrips"/>
    <dgm:cxn modelId="{00907181-325F-456E-A0B5-8B273490D58D}" srcId="{E1D1A0A4-561C-44B3-84BC-08498E39883E}" destId="{BBD17410-F2D4-4F16-9780-FB38E063D9A8}" srcOrd="4" destOrd="0" parTransId="{450D0736-61DF-4368-91DA-1BC0171BA974}" sibTransId="{54945FAD-AEDD-4BF8-8A99-3950406A4DAC}"/>
    <dgm:cxn modelId="{5EF860A0-65D5-4B0D-AF55-96FF990EDBE9}" type="presOf" srcId="{6938F119-4898-4EC5-BB69-8A17038ABC0B}" destId="{12EF48A7-B5DB-48AA-82E0-D06D9D20DA2F}" srcOrd="0" destOrd="0" presId="urn:microsoft.com/office/officeart/2008/layout/PictureStrips"/>
    <dgm:cxn modelId="{82EE48A0-1FB6-450D-8032-666DC47777C3}" type="presOf" srcId="{E1D1A0A4-561C-44B3-84BC-08498E39883E}" destId="{EC14B412-0A45-4320-9575-6CD3691AE07F}" srcOrd="0" destOrd="0" presId="urn:microsoft.com/office/officeart/2008/layout/PictureStrips"/>
    <dgm:cxn modelId="{9FFCC3AF-300D-46B3-BA0A-27C028FCDBE9}" srcId="{E1D1A0A4-561C-44B3-84BC-08498E39883E}" destId="{35796FE1-ABFB-45C3-9F25-81FD6E2E923A}" srcOrd="5" destOrd="0" parTransId="{C0E0DA07-39B1-410F-B742-BD1D86745867}" sibTransId="{39F1DCD4-4C46-4FD6-B931-C9A56AE7EE83}"/>
    <dgm:cxn modelId="{AB1644BD-AB81-46AE-90FB-7FEC62F531EA}" type="presOf" srcId="{35796FE1-ABFB-45C3-9F25-81FD6E2E923A}" destId="{CC3183D4-A08F-4658-9D6F-8A12E0860D36}" srcOrd="0" destOrd="0" presId="urn:microsoft.com/office/officeart/2008/layout/PictureStrips"/>
    <dgm:cxn modelId="{8C0D9FEF-94E4-473F-BEC0-20E088416D89}" type="presOf" srcId="{BBD17410-F2D4-4F16-9780-FB38E063D9A8}" destId="{F93E4A12-415D-4367-B5C1-EAA69340AAAB}" srcOrd="0" destOrd="0" presId="urn:microsoft.com/office/officeart/2008/layout/PictureStrips"/>
    <dgm:cxn modelId="{FBEFE726-2671-4168-BD2A-231F5271713D}" type="presParOf" srcId="{EC14B412-0A45-4320-9575-6CD3691AE07F}" destId="{49903A0D-D75C-48DE-9973-D8B34BDDE9AC}" srcOrd="0" destOrd="0" presId="urn:microsoft.com/office/officeart/2008/layout/PictureStrips"/>
    <dgm:cxn modelId="{04344D74-2F6C-41E2-BF4D-4FCB3AC2C6E7}" type="presParOf" srcId="{49903A0D-D75C-48DE-9973-D8B34BDDE9AC}" destId="{12EC2DAC-6510-4558-AD46-70F260CF6760}" srcOrd="0" destOrd="0" presId="urn:microsoft.com/office/officeart/2008/layout/PictureStrips"/>
    <dgm:cxn modelId="{9AED90BE-8CD6-4FFA-9E80-5C4E27A10EC4}" type="presParOf" srcId="{49903A0D-D75C-48DE-9973-D8B34BDDE9AC}" destId="{1E062535-23FA-44B6-9E16-8314EED915DA}" srcOrd="1" destOrd="0" presId="urn:microsoft.com/office/officeart/2008/layout/PictureStrips"/>
    <dgm:cxn modelId="{A8F97EE6-9763-4F49-B84A-64D8A2C6DCA5}" type="presParOf" srcId="{EC14B412-0A45-4320-9575-6CD3691AE07F}" destId="{F0DD960E-3B5E-4468-AB80-B1233E3B17E7}" srcOrd="1" destOrd="0" presId="urn:microsoft.com/office/officeart/2008/layout/PictureStrips"/>
    <dgm:cxn modelId="{B54FAAB4-5978-4C49-A2A3-2F003E2B232F}" type="presParOf" srcId="{EC14B412-0A45-4320-9575-6CD3691AE07F}" destId="{4A10FF57-73B3-4C1C-ADC9-B4275B76C27B}" srcOrd="2" destOrd="0" presId="urn:microsoft.com/office/officeart/2008/layout/PictureStrips"/>
    <dgm:cxn modelId="{3DEEB332-56B5-4243-921C-15E1F8EF0955}" type="presParOf" srcId="{4A10FF57-73B3-4C1C-ADC9-B4275B76C27B}" destId="{A175A4B8-BF97-4A84-8A77-B26CCF5EC1DF}" srcOrd="0" destOrd="0" presId="urn:microsoft.com/office/officeart/2008/layout/PictureStrips"/>
    <dgm:cxn modelId="{12EB4EBF-C790-42E4-88F0-36FE12919B4C}" type="presParOf" srcId="{4A10FF57-73B3-4C1C-ADC9-B4275B76C27B}" destId="{D94A7FD7-C0F8-4767-A2EC-37438700C845}" srcOrd="1" destOrd="0" presId="urn:microsoft.com/office/officeart/2008/layout/PictureStrips"/>
    <dgm:cxn modelId="{4F72B846-9837-4C6C-8BD7-B97CB9DD0482}" type="presParOf" srcId="{EC14B412-0A45-4320-9575-6CD3691AE07F}" destId="{EBE57182-4E77-4276-8E67-6DAD9B85503F}" srcOrd="3" destOrd="0" presId="urn:microsoft.com/office/officeart/2008/layout/PictureStrips"/>
    <dgm:cxn modelId="{7FD31484-F9CD-44D7-8192-6EF2731187C9}" type="presParOf" srcId="{EC14B412-0A45-4320-9575-6CD3691AE07F}" destId="{98233DC3-0CB1-4345-AA63-06755EE9FA81}" srcOrd="4" destOrd="0" presId="urn:microsoft.com/office/officeart/2008/layout/PictureStrips"/>
    <dgm:cxn modelId="{DAF0037B-199B-45DE-9F71-CFA4F9E62522}" type="presParOf" srcId="{98233DC3-0CB1-4345-AA63-06755EE9FA81}" destId="{12EF48A7-B5DB-48AA-82E0-D06D9D20DA2F}" srcOrd="0" destOrd="0" presId="urn:microsoft.com/office/officeart/2008/layout/PictureStrips"/>
    <dgm:cxn modelId="{D3953F95-FDE5-423D-BBC3-CC9105384935}" type="presParOf" srcId="{98233DC3-0CB1-4345-AA63-06755EE9FA81}" destId="{C1310DE4-1133-413D-8D7B-0D4DE10A6CA6}" srcOrd="1" destOrd="0" presId="urn:microsoft.com/office/officeart/2008/layout/PictureStrips"/>
    <dgm:cxn modelId="{32FD17C4-A508-44D8-BDD0-6D120B94DD01}" type="presParOf" srcId="{EC14B412-0A45-4320-9575-6CD3691AE07F}" destId="{440F2DAA-A5D9-4A79-95B2-F48549D3B5A4}" srcOrd="5" destOrd="0" presId="urn:microsoft.com/office/officeart/2008/layout/PictureStrips"/>
    <dgm:cxn modelId="{B593EB25-65DC-4795-9D7A-1D797EFF69C6}" type="presParOf" srcId="{EC14B412-0A45-4320-9575-6CD3691AE07F}" destId="{C4548FC9-AA32-442B-8A0D-ACAE570917A0}" srcOrd="6" destOrd="0" presId="urn:microsoft.com/office/officeart/2008/layout/PictureStrips"/>
    <dgm:cxn modelId="{382ED178-15F8-4D7A-8E38-7ABF53669BB5}" type="presParOf" srcId="{C4548FC9-AA32-442B-8A0D-ACAE570917A0}" destId="{7EF0DCA4-4A7B-49BC-9F5A-1D25D05C0A94}" srcOrd="0" destOrd="0" presId="urn:microsoft.com/office/officeart/2008/layout/PictureStrips"/>
    <dgm:cxn modelId="{76518449-6D3E-4835-B75C-E17373C80581}" type="presParOf" srcId="{C4548FC9-AA32-442B-8A0D-ACAE570917A0}" destId="{9292349D-CABF-425C-93EE-9E8B295D0E5A}" srcOrd="1" destOrd="0" presId="urn:microsoft.com/office/officeart/2008/layout/PictureStrips"/>
    <dgm:cxn modelId="{F2B4D471-A9C5-4638-9FBD-611CC20E4932}" type="presParOf" srcId="{EC14B412-0A45-4320-9575-6CD3691AE07F}" destId="{3F436F1B-E595-4BDA-AD06-8AC4634813E8}" srcOrd="7" destOrd="0" presId="urn:microsoft.com/office/officeart/2008/layout/PictureStrips"/>
    <dgm:cxn modelId="{EB731466-E425-49DB-B7D4-714971D51495}" type="presParOf" srcId="{EC14B412-0A45-4320-9575-6CD3691AE07F}" destId="{44B37F10-D50C-4EB0-BB31-0E715434F067}" srcOrd="8" destOrd="0" presId="urn:microsoft.com/office/officeart/2008/layout/PictureStrips"/>
    <dgm:cxn modelId="{192D8243-A62C-4C5A-B70D-7E884B86D333}" type="presParOf" srcId="{44B37F10-D50C-4EB0-BB31-0E715434F067}" destId="{F93E4A12-415D-4367-B5C1-EAA69340AAAB}" srcOrd="0" destOrd="0" presId="urn:microsoft.com/office/officeart/2008/layout/PictureStrips"/>
    <dgm:cxn modelId="{1665A976-07DA-46EA-B1D9-D9229E1298AB}" type="presParOf" srcId="{44B37F10-D50C-4EB0-BB31-0E715434F067}" destId="{CDAC66AA-DC2F-48BE-BEFF-7729A1E3DB8B}" srcOrd="1" destOrd="0" presId="urn:microsoft.com/office/officeart/2008/layout/PictureStrips"/>
    <dgm:cxn modelId="{0F51B41E-985A-40AD-9726-F0E238CAA905}" type="presParOf" srcId="{EC14B412-0A45-4320-9575-6CD3691AE07F}" destId="{AACB703A-835C-439F-8CC7-7D53A32AD50E}" srcOrd="9" destOrd="0" presId="urn:microsoft.com/office/officeart/2008/layout/PictureStrips"/>
    <dgm:cxn modelId="{1A5030E7-759B-46D3-B10B-F3B1F0A630D2}" type="presParOf" srcId="{EC14B412-0A45-4320-9575-6CD3691AE07F}" destId="{8D9BBAE8-C078-40E2-A800-53C22FB1D87E}" srcOrd="10" destOrd="0" presId="urn:microsoft.com/office/officeart/2008/layout/PictureStrips"/>
    <dgm:cxn modelId="{95BA792B-4E43-4CAE-B5E9-C12458FE8E32}" type="presParOf" srcId="{8D9BBAE8-C078-40E2-A800-53C22FB1D87E}" destId="{CC3183D4-A08F-4658-9D6F-8A12E0860D36}" srcOrd="0" destOrd="0" presId="urn:microsoft.com/office/officeart/2008/layout/PictureStrips"/>
    <dgm:cxn modelId="{E7A330AE-F198-4906-B298-B8D544C36795}" type="presParOf" srcId="{8D9BBAE8-C078-40E2-A800-53C22FB1D87E}" destId="{EA965957-503A-4538-8BD9-BD209400E44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C2DAC-6510-4558-AD46-70F260CF6760}">
      <dsp:nvSpPr>
        <dsp:cNvPr id="0" name=""/>
        <dsp:cNvSpPr/>
      </dsp:nvSpPr>
      <dsp:spPr>
        <a:xfrm>
          <a:off x="1185815" y="232451"/>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Texas cold snap </a:t>
          </a:r>
          <a:br>
            <a:rPr lang="en-AU" sz="2000" kern="1200" dirty="0"/>
          </a:br>
          <a:r>
            <a:rPr lang="en-AU" sz="2000" kern="1200" dirty="0"/>
            <a:t>February 2021</a:t>
          </a:r>
        </a:p>
      </dsp:txBody>
      <dsp:txXfrm>
        <a:off x="1185815" y="232451"/>
        <a:ext cx="4152155" cy="1297548"/>
      </dsp:txXfrm>
    </dsp:sp>
    <dsp:sp modelId="{1E062535-23FA-44B6-9E16-8314EED915DA}">
      <dsp:nvSpPr>
        <dsp:cNvPr id="0" name=""/>
        <dsp:cNvSpPr/>
      </dsp:nvSpPr>
      <dsp:spPr>
        <a:xfrm>
          <a:off x="1012809" y="45027"/>
          <a:ext cx="908284" cy="13624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5A4B8-BF97-4A84-8A77-B26CCF5EC1DF}">
      <dsp:nvSpPr>
        <dsp:cNvPr id="0" name=""/>
        <dsp:cNvSpPr/>
      </dsp:nvSpPr>
      <dsp:spPr>
        <a:xfrm>
          <a:off x="5703663" y="232451"/>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Pacific Northwest heat wave</a:t>
          </a:r>
          <a:br>
            <a:rPr lang="en-AU" sz="2000" kern="1200" dirty="0"/>
          </a:br>
          <a:r>
            <a:rPr lang="en-AU" sz="2000" kern="1200" dirty="0"/>
            <a:t>June 2021</a:t>
          </a:r>
        </a:p>
      </dsp:txBody>
      <dsp:txXfrm>
        <a:off x="5703663" y="232451"/>
        <a:ext cx="4152155" cy="1297548"/>
      </dsp:txXfrm>
    </dsp:sp>
    <dsp:sp modelId="{D94A7FD7-C0F8-4767-A2EC-37438700C845}">
      <dsp:nvSpPr>
        <dsp:cNvPr id="0" name=""/>
        <dsp:cNvSpPr/>
      </dsp:nvSpPr>
      <dsp:spPr>
        <a:xfrm>
          <a:off x="5530656" y="45027"/>
          <a:ext cx="908284" cy="1362426"/>
        </a:xfrm>
        <a:prstGeom prst="rect">
          <a:avLst/>
        </a:prstGeom>
        <a:blipFill>
          <a:blip xmlns:r="http://schemas.openxmlformats.org/officeDocument/2006/relationships" r:embed="rId2"/>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F48A7-B5DB-48AA-82E0-D06D9D20DA2F}">
      <dsp:nvSpPr>
        <dsp:cNvPr id="0" name=""/>
        <dsp:cNvSpPr/>
      </dsp:nvSpPr>
      <dsp:spPr>
        <a:xfrm>
          <a:off x="1185815" y="1865921"/>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Eastern Australian floods </a:t>
          </a:r>
          <a:br>
            <a:rPr lang="en-AU" sz="2000" kern="1200" dirty="0"/>
          </a:br>
          <a:r>
            <a:rPr lang="en-AU" sz="2000" kern="1200" dirty="0"/>
            <a:t>March 2021</a:t>
          </a:r>
        </a:p>
      </dsp:txBody>
      <dsp:txXfrm>
        <a:off x="1185815" y="1865921"/>
        <a:ext cx="4152155" cy="1297548"/>
      </dsp:txXfrm>
    </dsp:sp>
    <dsp:sp modelId="{C1310DE4-1133-413D-8D7B-0D4DE10A6CA6}">
      <dsp:nvSpPr>
        <dsp:cNvPr id="0" name=""/>
        <dsp:cNvSpPr/>
      </dsp:nvSpPr>
      <dsp:spPr>
        <a:xfrm>
          <a:off x="1012809" y="1678497"/>
          <a:ext cx="908284" cy="136242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F0DCA4-4A7B-49BC-9F5A-1D25D05C0A94}">
      <dsp:nvSpPr>
        <dsp:cNvPr id="0" name=""/>
        <dsp:cNvSpPr/>
      </dsp:nvSpPr>
      <dsp:spPr>
        <a:xfrm>
          <a:off x="5703663" y="1865921"/>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Western European floods </a:t>
          </a:r>
          <a:br>
            <a:rPr lang="en-AU" sz="2000" kern="1200"/>
          </a:br>
          <a:r>
            <a:rPr lang="en-AU" sz="2000" kern="1200"/>
            <a:t>July 2021</a:t>
          </a:r>
          <a:endParaRPr lang="en-AU" sz="2000" kern="1200" dirty="0"/>
        </a:p>
      </dsp:txBody>
      <dsp:txXfrm>
        <a:off x="5703663" y="1865921"/>
        <a:ext cx="4152155" cy="1297548"/>
      </dsp:txXfrm>
    </dsp:sp>
    <dsp:sp modelId="{9292349D-CABF-425C-93EE-9E8B295D0E5A}">
      <dsp:nvSpPr>
        <dsp:cNvPr id="0" name=""/>
        <dsp:cNvSpPr/>
      </dsp:nvSpPr>
      <dsp:spPr>
        <a:xfrm>
          <a:off x="5530656" y="1678497"/>
          <a:ext cx="908284" cy="1362426"/>
        </a:xfrm>
        <a:prstGeom prst="rect">
          <a:avLst/>
        </a:prstGeom>
        <a:blipFill>
          <a:blip xmlns:r="http://schemas.openxmlformats.org/officeDocument/2006/relationships" r:embed="rId4"/>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3E4A12-415D-4367-B5C1-EAA69340AAAB}">
      <dsp:nvSpPr>
        <dsp:cNvPr id="0" name=""/>
        <dsp:cNvSpPr/>
      </dsp:nvSpPr>
      <dsp:spPr>
        <a:xfrm>
          <a:off x="1185815" y="3499390"/>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Gansu ultramarathon disaster </a:t>
          </a:r>
          <a:br>
            <a:rPr lang="en-AU" sz="2000" kern="1200" dirty="0"/>
          </a:br>
          <a:r>
            <a:rPr lang="en-AU" sz="2000" kern="1200" dirty="0"/>
            <a:t>May 2021</a:t>
          </a:r>
        </a:p>
      </dsp:txBody>
      <dsp:txXfrm>
        <a:off x="1185815" y="3499390"/>
        <a:ext cx="4152155" cy="1297548"/>
      </dsp:txXfrm>
    </dsp:sp>
    <dsp:sp modelId="{CDAC66AA-DC2F-48BE-BEFF-7729A1E3DB8B}">
      <dsp:nvSpPr>
        <dsp:cNvPr id="0" name=""/>
        <dsp:cNvSpPr/>
      </dsp:nvSpPr>
      <dsp:spPr>
        <a:xfrm>
          <a:off x="1012809" y="3311966"/>
          <a:ext cx="908284" cy="136242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3183D4-A08F-4658-9D6F-8A12E0860D36}">
      <dsp:nvSpPr>
        <dsp:cNvPr id="0" name=""/>
        <dsp:cNvSpPr/>
      </dsp:nvSpPr>
      <dsp:spPr>
        <a:xfrm>
          <a:off x="5703663" y="3499390"/>
          <a:ext cx="4152155" cy="12975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8873"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Hurricane Ida, USA</a:t>
          </a:r>
          <a:br>
            <a:rPr lang="en-AU" sz="2000" kern="1200" dirty="0"/>
          </a:br>
          <a:r>
            <a:rPr lang="en-AU" sz="2000" kern="1200" dirty="0"/>
            <a:t>August 2021</a:t>
          </a:r>
        </a:p>
      </dsp:txBody>
      <dsp:txXfrm>
        <a:off x="5703663" y="3499390"/>
        <a:ext cx="4152155" cy="1297548"/>
      </dsp:txXfrm>
    </dsp:sp>
    <dsp:sp modelId="{EA965957-503A-4538-8BD9-BD209400E444}">
      <dsp:nvSpPr>
        <dsp:cNvPr id="0" name=""/>
        <dsp:cNvSpPr/>
      </dsp:nvSpPr>
      <dsp:spPr>
        <a:xfrm>
          <a:off x="5530656" y="3311966"/>
          <a:ext cx="908284" cy="136242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0F86F-0A90-4C53-9EC2-673CCE412313}" type="datetimeFigureOut">
              <a:rPr lang="en-AU" smtClean="0"/>
              <a:t>8/09/2021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ED6BB-F545-48DE-A239-A16D94B23A7B}" type="slidenum">
              <a:rPr lang="en-AU" smtClean="0"/>
              <a:t>‹#›</a:t>
            </a:fld>
            <a:endParaRPr lang="en-AU"/>
          </a:p>
        </p:txBody>
      </p:sp>
    </p:spTree>
    <p:extLst>
      <p:ext uri="{BB962C8B-B14F-4D97-AF65-F5344CB8AC3E}">
        <p14:creationId xmlns:p14="http://schemas.microsoft.com/office/powerpoint/2010/main" val="110400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ED6BB-F545-48DE-A239-A16D94B23A7B}" type="slidenum">
              <a:rPr lang="en-AU" smtClean="0"/>
              <a:t>1</a:t>
            </a:fld>
            <a:endParaRPr lang="en-AU" dirty="0"/>
          </a:p>
        </p:txBody>
      </p:sp>
    </p:spTree>
    <p:extLst>
      <p:ext uri="{BB962C8B-B14F-4D97-AF65-F5344CB8AC3E}">
        <p14:creationId xmlns:p14="http://schemas.microsoft.com/office/powerpoint/2010/main" val="343579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34"/>
              </a:spcBef>
            </a:pPr>
            <a:r>
              <a:rPr lang="en-AU" sz="1200" dirty="0"/>
              <a:t>There are a lot of different components to producing a warning, involving many different people and skill sets. It’s important that it all fits together well and that the information flows effectively through the system.</a:t>
            </a:r>
          </a:p>
          <a:p>
            <a:pPr>
              <a:lnSpc>
                <a:spcPct val="110000"/>
              </a:lnSpc>
              <a:spcBef>
                <a:spcPts val="634"/>
              </a:spcBef>
            </a:pPr>
            <a:r>
              <a:rPr lang="en-AU" sz="1200" dirty="0"/>
              <a:t>There are many questions we might ask in order to help improve our warning systems and their effectiveness.</a:t>
            </a:r>
          </a:p>
        </p:txBody>
      </p:sp>
      <p:sp>
        <p:nvSpPr>
          <p:cNvPr id="4" name="Slide Number Placeholder 3"/>
          <p:cNvSpPr>
            <a:spLocks noGrp="1"/>
          </p:cNvSpPr>
          <p:nvPr>
            <p:ph type="sldNum" sz="quarter" idx="5"/>
          </p:nvPr>
        </p:nvSpPr>
        <p:spPr/>
        <p:txBody>
          <a:bodyPr/>
          <a:lstStyle/>
          <a:p>
            <a:fld id="{DAFED6BB-F545-48DE-A239-A16D94B23A7B}" type="slidenum">
              <a:rPr lang="en-AU" smtClean="0"/>
              <a:t>2</a:t>
            </a:fld>
            <a:endParaRPr lang="en-AU" dirty="0"/>
          </a:p>
        </p:txBody>
      </p:sp>
    </p:spTree>
    <p:extLst>
      <p:ext uri="{BB962C8B-B14F-4D97-AF65-F5344CB8AC3E}">
        <p14:creationId xmlns:p14="http://schemas.microsoft.com/office/powerpoint/2010/main" val="163256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Porter’s economic value chain doesn’t apply all that well to services (or to many industries nowadays)</a:t>
            </a:r>
          </a:p>
        </p:txBody>
      </p:sp>
      <p:sp>
        <p:nvSpPr>
          <p:cNvPr id="4" name="Slide Number Placeholder 3"/>
          <p:cNvSpPr>
            <a:spLocks noGrp="1"/>
          </p:cNvSpPr>
          <p:nvPr>
            <p:ph type="sldNum" sz="quarter" idx="5"/>
          </p:nvPr>
        </p:nvSpPr>
        <p:spPr/>
        <p:txBody>
          <a:bodyPr/>
          <a:lstStyle/>
          <a:p>
            <a:fld id="{DAFED6BB-F545-48DE-A239-A16D94B23A7B}" type="slidenum">
              <a:rPr lang="en-AU" smtClean="0"/>
              <a:t>3</a:t>
            </a:fld>
            <a:endParaRPr lang="en-AU"/>
          </a:p>
        </p:txBody>
      </p:sp>
    </p:spTree>
    <p:extLst>
      <p:ext uri="{BB962C8B-B14F-4D97-AF65-F5344CB8AC3E}">
        <p14:creationId xmlns:p14="http://schemas.microsoft.com/office/powerpoint/2010/main" val="145457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AFED6BB-F545-48DE-A239-A16D94B23A7B}" type="slidenum">
              <a:rPr lang="en-AU" smtClean="0"/>
              <a:t>4</a:t>
            </a:fld>
            <a:endParaRPr lang="en-AU"/>
          </a:p>
        </p:txBody>
      </p:sp>
    </p:spTree>
    <p:extLst>
      <p:ext uri="{BB962C8B-B14F-4D97-AF65-F5344CB8AC3E}">
        <p14:creationId xmlns:p14="http://schemas.microsoft.com/office/powerpoint/2010/main" val="258739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recent example the effectiveness of the warning system for winter storms was examined before and after improvements were made to make the warning system, to try to estimate the economic value of those improvements.</a:t>
            </a:r>
          </a:p>
        </p:txBody>
      </p:sp>
      <p:sp>
        <p:nvSpPr>
          <p:cNvPr id="4" name="Slide Number Placeholder 3"/>
          <p:cNvSpPr>
            <a:spLocks noGrp="1"/>
          </p:cNvSpPr>
          <p:nvPr>
            <p:ph type="sldNum" sz="quarter" idx="5"/>
          </p:nvPr>
        </p:nvSpPr>
        <p:spPr/>
        <p:txBody>
          <a:bodyPr/>
          <a:lstStyle/>
          <a:p>
            <a:fld id="{DAFED6BB-F545-48DE-A239-A16D94B23A7B}" type="slidenum">
              <a:rPr lang="en-AU" smtClean="0"/>
              <a:t>5</a:t>
            </a:fld>
            <a:endParaRPr lang="en-AU"/>
          </a:p>
        </p:txBody>
      </p:sp>
    </p:spTree>
    <p:extLst>
      <p:ext uri="{BB962C8B-B14F-4D97-AF65-F5344CB8AC3E}">
        <p14:creationId xmlns:p14="http://schemas.microsoft.com/office/powerpoint/2010/main" val="427807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Forecast-based Financing is another application. In this example the authors took a critical look at the performance of all elements of the end-to-end warning chain for Cyclones Kenneth and </a:t>
            </a:r>
            <a:r>
              <a:rPr lang="en-AU" dirty="0" err="1"/>
              <a:t>Idai</a:t>
            </a:r>
            <a:r>
              <a:rPr lang="en-AU" dirty="0"/>
              <a:t> in Mozambique. Analysed the lessons learned. </a:t>
            </a:r>
          </a:p>
        </p:txBody>
      </p:sp>
      <p:sp>
        <p:nvSpPr>
          <p:cNvPr id="4" name="Slide Number Placeholder 3"/>
          <p:cNvSpPr>
            <a:spLocks noGrp="1"/>
          </p:cNvSpPr>
          <p:nvPr>
            <p:ph type="sldNum" sz="quarter" idx="5"/>
          </p:nvPr>
        </p:nvSpPr>
        <p:spPr/>
        <p:txBody>
          <a:bodyPr/>
          <a:lstStyle/>
          <a:p>
            <a:fld id="{DAFED6BB-F545-48DE-A239-A16D94B23A7B}" type="slidenum">
              <a:rPr lang="en-AU" smtClean="0"/>
              <a:t>6</a:t>
            </a:fld>
            <a:endParaRPr lang="en-AU"/>
          </a:p>
        </p:txBody>
      </p:sp>
    </p:spTree>
    <p:extLst>
      <p:ext uri="{BB962C8B-B14F-4D97-AF65-F5344CB8AC3E}">
        <p14:creationId xmlns:p14="http://schemas.microsoft.com/office/powerpoint/2010/main" val="184986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endParaRPr lang="en-AU" sz="1200" dirty="0"/>
          </a:p>
        </p:txBody>
      </p:sp>
      <p:sp>
        <p:nvSpPr>
          <p:cNvPr id="4" name="Slide Number Placeholder 3"/>
          <p:cNvSpPr>
            <a:spLocks noGrp="1"/>
          </p:cNvSpPr>
          <p:nvPr>
            <p:ph type="sldNum" sz="quarter" idx="5"/>
          </p:nvPr>
        </p:nvSpPr>
        <p:spPr/>
        <p:txBody>
          <a:bodyPr/>
          <a:lstStyle/>
          <a:p>
            <a:fld id="{DAFED6BB-F545-48DE-A239-A16D94B23A7B}" type="slidenum">
              <a:rPr lang="en-AU" smtClean="0"/>
              <a:t>7</a:t>
            </a:fld>
            <a:endParaRPr lang="en-AU"/>
          </a:p>
        </p:txBody>
      </p:sp>
    </p:spTree>
    <p:extLst>
      <p:ext uri="{BB962C8B-B14F-4D97-AF65-F5344CB8AC3E}">
        <p14:creationId xmlns:p14="http://schemas.microsoft.com/office/powerpoint/2010/main" val="300299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endParaRPr lang="en-AU" sz="1200" dirty="0"/>
          </a:p>
        </p:txBody>
      </p:sp>
      <p:sp>
        <p:nvSpPr>
          <p:cNvPr id="4" name="Slide Number Placeholder 3"/>
          <p:cNvSpPr>
            <a:spLocks noGrp="1"/>
          </p:cNvSpPr>
          <p:nvPr>
            <p:ph type="sldNum" sz="quarter" idx="5"/>
          </p:nvPr>
        </p:nvSpPr>
        <p:spPr/>
        <p:txBody>
          <a:bodyPr/>
          <a:lstStyle/>
          <a:p>
            <a:fld id="{DAFED6BB-F545-48DE-A239-A16D94B23A7B}" type="slidenum">
              <a:rPr lang="en-AU" smtClean="0"/>
              <a:t>9</a:t>
            </a:fld>
            <a:endParaRPr lang="en-AU"/>
          </a:p>
        </p:txBody>
      </p:sp>
    </p:spTree>
    <p:extLst>
      <p:ext uri="{BB962C8B-B14F-4D97-AF65-F5344CB8AC3E}">
        <p14:creationId xmlns:p14="http://schemas.microsoft.com/office/powerpoint/2010/main" val="286147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34"/>
              </a:spcBef>
            </a:pPr>
            <a:r>
              <a:rPr lang="en-AU" sz="1200" dirty="0"/>
              <a:t>The Value Chain project hopes to help researchers and practitioners to</a:t>
            </a:r>
          </a:p>
          <a:p>
            <a:pPr marL="285750" indent="-285750">
              <a:lnSpc>
                <a:spcPct val="110000"/>
              </a:lnSpc>
              <a:spcBef>
                <a:spcPts val="634"/>
              </a:spcBef>
              <a:buFont typeface="Arial" panose="020B0604020202020204" pitchFamily="34" charset="0"/>
              <a:buChar char="•"/>
            </a:pPr>
            <a:r>
              <a:rPr lang="en-AU" sz="1200" dirty="0"/>
              <a:t>Use the value chain as an analysis approach to understand and improve their forecast and warning chains, and to be able to measure how effective the different parts are working; and then</a:t>
            </a:r>
          </a:p>
          <a:p>
            <a:pPr marL="285750" indent="-285750">
              <a:lnSpc>
                <a:spcPct val="110000"/>
              </a:lnSpc>
              <a:spcBef>
                <a:spcPts val="634"/>
              </a:spcBef>
              <a:buFont typeface="Arial" panose="020B0604020202020204" pitchFamily="34" charset="0"/>
              <a:buChar char="•"/>
            </a:pPr>
            <a:r>
              <a:rPr lang="en-AU" sz="1200" dirty="0"/>
              <a:t>Review other warning chains for other high impact weather events to understand what has worked well, by accessing data of past events and knowing what data to collect and put in.</a:t>
            </a:r>
          </a:p>
          <a:p>
            <a:pPr>
              <a:lnSpc>
                <a:spcPct val="110000"/>
              </a:lnSpc>
              <a:spcBef>
                <a:spcPts val="634"/>
              </a:spcBef>
            </a:pPr>
            <a:endParaRPr lang="en-AU" sz="1200" dirty="0"/>
          </a:p>
        </p:txBody>
      </p:sp>
      <p:sp>
        <p:nvSpPr>
          <p:cNvPr id="4" name="Slide Number Placeholder 3"/>
          <p:cNvSpPr>
            <a:spLocks noGrp="1"/>
          </p:cNvSpPr>
          <p:nvPr>
            <p:ph type="sldNum" sz="quarter" idx="5"/>
          </p:nvPr>
        </p:nvSpPr>
        <p:spPr/>
        <p:txBody>
          <a:bodyPr/>
          <a:lstStyle/>
          <a:p>
            <a:fld id="{DAFED6BB-F545-48DE-A239-A16D94B23A7B}" type="slidenum">
              <a:rPr lang="en-AU" smtClean="0"/>
              <a:t>12</a:t>
            </a:fld>
            <a:endParaRPr lang="en-AU"/>
          </a:p>
        </p:txBody>
      </p:sp>
    </p:spTree>
    <p:extLst>
      <p:ext uri="{BB962C8B-B14F-4D97-AF65-F5344CB8AC3E}">
        <p14:creationId xmlns:p14="http://schemas.microsoft.com/office/powerpoint/2010/main" val="131865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ED9E-AC71-4AF3-B654-B6DF0B6C77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3D6F6EA-F501-4AA7-BC71-CBD577BF2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A736234-78E3-409D-AD85-E389D39A2690}"/>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4393F11B-E450-4A73-B111-52A900B03D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E60C99-BA87-4CB7-AD21-2AC1319A0CE5}"/>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57294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F0A3-F536-412F-9CC2-296EDBE2F82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76C5FE-B055-442D-97A2-85F11B6E7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7B8AB3-71C1-446E-9DD4-EE1214CA26CB}"/>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D2D14F5F-4E38-42FF-A426-6042EC9A13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B6C180-104D-4770-A83D-74E4D94E3107}"/>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92069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A4DE1-E07E-4756-89E3-93B6AC269B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F22610-4E2F-4DDD-8B6B-14FE6A3870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2C17C2-368B-4ACF-8870-F1F28C0513B6}"/>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2F5FEADA-D787-4045-B754-E218300B08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E67DF3-17BD-4A61-A422-0D573008CD04}"/>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69082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80DC-DD0F-4AC2-BCDC-06DFF317E2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E6C503-9DB7-4687-93EA-1ABAF28E3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64708A-D0AE-4339-84B8-FB9EEB1838FE}"/>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7A0770EF-9C85-49D3-A55E-3BF18D2E83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617E40-F17D-4CAA-B07E-A183CCF0690E}"/>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41460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C0F4-AE4E-48DC-A683-68C9A36C5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D03E4A6-D945-44BD-BAAE-3241C0919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71545E-8542-47F4-B4A1-E916D56C3868}"/>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AA49CFB9-CF42-4829-AE26-850F4BC9A0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1DCFE8-0E30-4332-9CF8-4E96167B7D83}"/>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22760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F1BC-5BFF-4824-A336-DB82F2B958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85D72B-C368-42BA-AE88-9D3815681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84B3282-DAD8-48C3-98CB-7C3297F2E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8BC943C-0117-4B28-94F1-E01ABBF1D45C}"/>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6" name="Footer Placeholder 5">
            <a:extLst>
              <a:ext uri="{FF2B5EF4-FFF2-40B4-BE49-F238E27FC236}">
                <a16:creationId xmlns:a16="http://schemas.microsoft.com/office/drawing/2014/main" id="{DF1EF7C3-4B31-4D0C-AB2E-4BE76BCC1A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276D5D-3A94-451E-9BDB-7A6F2F8183CD}"/>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333821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1282-36CE-43AA-A054-A61B68EE6C5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08BE5D5-FA98-4E7B-827B-0689816CC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76EB0-F565-4B41-B843-50E3F1D75E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39D5123-0846-407E-90EF-116C0C069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3B351-8AF4-4BDE-BA21-B007A59447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D3C8924-594B-4C5F-930A-72D125E98B21}"/>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8" name="Footer Placeholder 7">
            <a:extLst>
              <a:ext uri="{FF2B5EF4-FFF2-40B4-BE49-F238E27FC236}">
                <a16:creationId xmlns:a16="http://schemas.microsoft.com/office/drawing/2014/main" id="{A6F59666-4E1B-4919-8381-454222FDD63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CC37627-35F2-4F3C-B3FB-584987D9BBBC}"/>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139226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FEE3-CB45-4CE2-9CC1-B79FFA7158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6328CFB-5F17-4AAB-9601-EFBB51EC70BA}"/>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4" name="Footer Placeholder 3">
            <a:extLst>
              <a:ext uri="{FF2B5EF4-FFF2-40B4-BE49-F238E27FC236}">
                <a16:creationId xmlns:a16="http://schemas.microsoft.com/office/drawing/2014/main" id="{6A872466-12E2-4869-B754-DE5C2D252B8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9CBB38C-5DF9-4D70-9D60-EAB9BFCB5C65}"/>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236671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14BDB-562D-44E5-8DE2-CC784B2D3971}"/>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3" name="Footer Placeholder 2">
            <a:extLst>
              <a:ext uri="{FF2B5EF4-FFF2-40B4-BE49-F238E27FC236}">
                <a16:creationId xmlns:a16="http://schemas.microsoft.com/office/drawing/2014/main" id="{46A0B951-2946-4952-B0FF-5335E8CD2E1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4C7D28B-6FBA-4C83-AF7C-CDDF7231BEA9}"/>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268260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E58A-3FC6-489D-94ED-B0D358E91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71CBDC-E320-4F2D-835B-D6C14F5C0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2F2511-1FD5-4DC8-A27D-4CF4B4033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011B3-395C-4B2E-8546-FD3CAB28563C}"/>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6" name="Footer Placeholder 5">
            <a:extLst>
              <a:ext uri="{FF2B5EF4-FFF2-40B4-BE49-F238E27FC236}">
                <a16:creationId xmlns:a16="http://schemas.microsoft.com/office/drawing/2014/main" id="{4E79982D-A276-4A48-94B0-52F3EB7DCBC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D0FB59-37E9-449B-A753-9C7BA1389EC0}"/>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188985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4A0B-86C4-4781-BCE5-F95C7F029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B13F4C0-0923-40B5-97F2-3AF69DE3A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C47847F-C690-4873-96FA-55CCEE03C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9D1F5-61D2-4229-B834-33FA49415C14}"/>
              </a:ext>
            </a:extLst>
          </p:cNvPr>
          <p:cNvSpPr>
            <a:spLocks noGrp="1"/>
          </p:cNvSpPr>
          <p:nvPr>
            <p:ph type="dt" sz="half" idx="10"/>
          </p:nvPr>
        </p:nvSpPr>
        <p:spPr/>
        <p:txBody>
          <a:bodyPr/>
          <a:lstStyle/>
          <a:p>
            <a:fld id="{E702894E-B2AB-4CAF-9A32-FBFA93763D92}" type="datetimeFigureOut">
              <a:rPr lang="en-AU" smtClean="0"/>
              <a:t>8/09/2021</a:t>
            </a:fld>
            <a:endParaRPr lang="en-AU"/>
          </a:p>
        </p:txBody>
      </p:sp>
      <p:sp>
        <p:nvSpPr>
          <p:cNvPr id="6" name="Footer Placeholder 5">
            <a:extLst>
              <a:ext uri="{FF2B5EF4-FFF2-40B4-BE49-F238E27FC236}">
                <a16:creationId xmlns:a16="http://schemas.microsoft.com/office/drawing/2014/main" id="{5E1A55FC-7726-4BBB-9030-A61AD666A1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D0EB00-92F1-42AD-863D-0AB17BC5E4F7}"/>
              </a:ext>
            </a:extLst>
          </p:cNvPr>
          <p:cNvSpPr>
            <a:spLocks noGrp="1"/>
          </p:cNvSpPr>
          <p:nvPr>
            <p:ph type="sldNum" sz="quarter" idx="12"/>
          </p:nvPr>
        </p:nvSpPr>
        <p:spPr/>
        <p:txBody>
          <a:bodyPr/>
          <a:lstStyle/>
          <a:p>
            <a:fld id="{FB363FFA-8A65-4DE7-BAA2-F1340E0AFA9D}" type="slidenum">
              <a:rPr lang="en-AU" smtClean="0"/>
              <a:t>‹#›</a:t>
            </a:fld>
            <a:endParaRPr lang="en-AU"/>
          </a:p>
        </p:txBody>
      </p:sp>
    </p:spTree>
    <p:extLst>
      <p:ext uri="{BB962C8B-B14F-4D97-AF65-F5344CB8AC3E}">
        <p14:creationId xmlns:p14="http://schemas.microsoft.com/office/powerpoint/2010/main" val="33243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ECE11-C3AE-4DCE-B94E-0929A4F24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6907E81-F755-4EB3-AC0F-6DB89CBBD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48A576-AC6E-4140-99B9-2B100F1EC2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2894E-B2AB-4CAF-9A32-FBFA93763D92}" type="datetimeFigureOut">
              <a:rPr lang="en-AU" smtClean="0"/>
              <a:t>8/09/2021</a:t>
            </a:fld>
            <a:endParaRPr lang="en-AU"/>
          </a:p>
        </p:txBody>
      </p:sp>
      <p:sp>
        <p:nvSpPr>
          <p:cNvPr id="5" name="Footer Placeholder 4">
            <a:extLst>
              <a:ext uri="{FF2B5EF4-FFF2-40B4-BE49-F238E27FC236}">
                <a16:creationId xmlns:a16="http://schemas.microsoft.com/office/drawing/2014/main" id="{AA6C6B3B-6F50-44DC-8254-F9A0F483F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C8C5D1D-98A6-4CC4-840E-F60F79387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63FFA-8A65-4DE7-BAA2-F1340E0AFA9D}" type="slidenum">
              <a:rPr lang="en-AU" smtClean="0"/>
              <a:t>‹#›</a:t>
            </a:fld>
            <a:endParaRPr lang="en-AU"/>
          </a:p>
        </p:txBody>
      </p:sp>
    </p:spTree>
    <p:extLst>
      <p:ext uri="{BB962C8B-B14F-4D97-AF65-F5344CB8AC3E}">
        <p14:creationId xmlns:p14="http://schemas.microsoft.com/office/powerpoint/2010/main" val="112860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hiweather.net/Lists/130.html"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forms.office.com/r/fF2pKq9XEn" TargetMode="External"/><Relationship Id="rId5" Type="http://schemas.openxmlformats.org/officeDocument/2006/relationships/image" Target="../media/image25.png"/><Relationship Id="rId4" Type="http://schemas.openxmlformats.org/officeDocument/2006/relationships/hyperlink" Target="mailto:beth.ebert@bom.gov.a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8FB1-1770-4E12-98A3-1C29FA3A870D}"/>
              </a:ext>
            </a:extLst>
          </p:cNvPr>
          <p:cNvSpPr>
            <a:spLocks noGrp="1"/>
          </p:cNvSpPr>
          <p:nvPr>
            <p:ph type="ctrTitle"/>
          </p:nvPr>
        </p:nvSpPr>
        <p:spPr>
          <a:xfrm>
            <a:off x="1524000" y="2235200"/>
            <a:ext cx="9144000" cy="2387600"/>
          </a:xfrm>
        </p:spPr>
        <p:txBody>
          <a:bodyPr>
            <a:noAutofit/>
          </a:bodyPr>
          <a:lstStyle/>
          <a:p>
            <a:r>
              <a:rPr lang="en-AU" sz="5400" dirty="0"/>
              <a:t>Using Value Chain Approaches to Evaluate the End-to-End Warning System</a:t>
            </a:r>
          </a:p>
        </p:txBody>
      </p:sp>
      <p:sp>
        <p:nvSpPr>
          <p:cNvPr id="8" name="TextBox 7">
            <a:extLst>
              <a:ext uri="{FF2B5EF4-FFF2-40B4-BE49-F238E27FC236}">
                <a16:creationId xmlns:a16="http://schemas.microsoft.com/office/drawing/2014/main" id="{3BB91B35-12E9-46D9-9217-6669B6BEFECD}"/>
              </a:ext>
            </a:extLst>
          </p:cNvPr>
          <p:cNvSpPr txBox="1"/>
          <p:nvPr/>
        </p:nvSpPr>
        <p:spPr>
          <a:xfrm>
            <a:off x="4234543" y="6110173"/>
            <a:ext cx="3722914" cy="369332"/>
          </a:xfrm>
          <a:prstGeom prst="rect">
            <a:avLst/>
          </a:prstGeom>
          <a:noFill/>
        </p:spPr>
        <p:txBody>
          <a:bodyPr wrap="square" lIns="91440" tIns="45720" rIns="91440" bIns="45720" rtlCol="0" anchor="t">
            <a:spAutoFit/>
          </a:bodyPr>
          <a:lstStyle/>
          <a:p>
            <a:pPr algn="ctr"/>
            <a:r>
              <a:rPr lang="en-AU" dirty="0"/>
              <a:t>EMS, 10 September 2021</a:t>
            </a:r>
          </a:p>
        </p:txBody>
      </p:sp>
      <p:sp>
        <p:nvSpPr>
          <p:cNvPr id="3" name="TextBox 2">
            <a:extLst>
              <a:ext uri="{FF2B5EF4-FFF2-40B4-BE49-F238E27FC236}">
                <a16:creationId xmlns:a16="http://schemas.microsoft.com/office/drawing/2014/main" id="{3778C7D8-6B1F-514B-B823-0F0D69804CDC}"/>
              </a:ext>
            </a:extLst>
          </p:cNvPr>
          <p:cNvSpPr txBox="1"/>
          <p:nvPr/>
        </p:nvSpPr>
        <p:spPr>
          <a:xfrm>
            <a:off x="2738622" y="4954413"/>
            <a:ext cx="7003777" cy="400110"/>
          </a:xfrm>
          <a:prstGeom prst="rect">
            <a:avLst/>
          </a:prstGeom>
          <a:noFill/>
        </p:spPr>
        <p:txBody>
          <a:bodyPr wrap="none" rtlCol="0">
            <a:spAutoFit/>
          </a:bodyPr>
          <a:lstStyle/>
          <a:p>
            <a:pPr algn="ctr"/>
            <a:r>
              <a:rPr lang="en-US" sz="2000" b="1" dirty="0"/>
              <a:t>Beth Ebert </a:t>
            </a:r>
            <a:r>
              <a:rPr lang="en-US" sz="2000" dirty="0"/>
              <a:t>(BOM), David Hoffmann (WMO), Carla Mooney (BOM)</a:t>
            </a:r>
          </a:p>
        </p:txBody>
      </p:sp>
      <p:pic>
        <p:nvPicPr>
          <p:cNvPr id="4" name="Picture 3">
            <a:extLst>
              <a:ext uri="{FF2B5EF4-FFF2-40B4-BE49-F238E27FC236}">
                <a16:creationId xmlns:a16="http://schemas.microsoft.com/office/drawing/2014/main" id="{FEDD8CFF-A5A7-4E87-98ED-EE9F19ECE963}"/>
              </a:ext>
            </a:extLst>
          </p:cNvPr>
          <p:cNvPicPr/>
          <p:nvPr/>
        </p:nvPicPr>
        <p:blipFill rotWithShape="1">
          <a:blip r:embed="rId3">
            <a:extLst>
              <a:ext uri="{28A0092B-C50C-407E-A947-70E740481C1C}">
                <a14:useLocalDpi xmlns:a14="http://schemas.microsoft.com/office/drawing/2010/main" val="0"/>
              </a:ext>
            </a:extLst>
          </a:blip>
          <a:srcRect l="5046" t="10131" r="8716" b="11948"/>
          <a:stretch/>
        </p:blipFill>
        <p:spPr bwMode="auto">
          <a:xfrm>
            <a:off x="5156389" y="666804"/>
            <a:ext cx="2818765" cy="90043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C511225-F535-47DB-971F-1F45F65D078F}"/>
              </a:ext>
            </a:extLst>
          </p:cNvPr>
          <p:cNvPicPr/>
          <p:nvPr/>
        </p:nvPicPr>
        <p:blipFill rotWithShape="1">
          <a:blip r:embed="rId4" cstate="print">
            <a:extLst>
              <a:ext uri="{28A0092B-C50C-407E-A947-70E740481C1C}">
                <a14:useLocalDpi xmlns:a14="http://schemas.microsoft.com/office/drawing/2010/main" val="0"/>
              </a:ext>
            </a:extLst>
          </a:blip>
          <a:srcRect l="11545" t="19876" r="11332" b="15527"/>
          <a:stretch/>
        </p:blipFill>
        <p:spPr bwMode="auto">
          <a:xfrm>
            <a:off x="2909108" y="869457"/>
            <a:ext cx="2009775" cy="610870"/>
          </a:xfrm>
          <a:prstGeom prst="rect">
            <a:avLst/>
          </a:prstGeom>
          <a:noFill/>
          <a:ln>
            <a:noFill/>
          </a:ln>
          <a:extLst>
            <a:ext uri="{53640926-AAD7-44D8-BBD7-CCE9431645EC}">
              <a14:shadowObscured xmlns:a14="http://schemas.microsoft.com/office/drawing/2010/main"/>
            </a:ext>
          </a:extLst>
        </p:spPr>
      </p:pic>
      <p:pic>
        <p:nvPicPr>
          <p:cNvPr id="10" name="Picture 9" descr="A picture containing text, sign, tableware, dishware&#10;&#10;Description automatically generated">
            <a:extLst>
              <a:ext uri="{FF2B5EF4-FFF2-40B4-BE49-F238E27FC236}">
                <a16:creationId xmlns:a16="http://schemas.microsoft.com/office/drawing/2014/main" id="{FA755B26-8DB2-0B47-B3F6-58BCAD3A6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3468" y="655349"/>
            <a:ext cx="2529742" cy="770744"/>
          </a:xfrm>
          <a:prstGeom prst="rect">
            <a:avLst/>
          </a:prstGeom>
        </p:spPr>
      </p:pic>
      <p:pic>
        <p:nvPicPr>
          <p:cNvPr id="9" name="Picture 8" descr="Logo&#10;&#10;Description automatically generated">
            <a:extLst>
              <a:ext uri="{FF2B5EF4-FFF2-40B4-BE49-F238E27FC236}">
                <a16:creationId xmlns:a16="http://schemas.microsoft.com/office/drawing/2014/main" id="{073EA886-4342-41F6-9FE5-41ECC6FAE82A}"/>
              </a:ext>
            </a:extLst>
          </p:cNvPr>
          <p:cNvPicPr>
            <a:picLocks noChangeAspect="1"/>
          </p:cNvPicPr>
          <p:nvPr/>
        </p:nvPicPr>
        <p:blipFill>
          <a:blip r:embed="rId6"/>
          <a:stretch>
            <a:fillRect/>
          </a:stretch>
        </p:blipFill>
        <p:spPr>
          <a:xfrm>
            <a:off x="1547688" y="527361"/>
            <a:ext cx="901746" cy="1225613"/>
          </a:xfrm>
          <a:prstGeom prst="rect">
            <a:avLst/>
          </a:prstGeom>
        </p:spPr>
      </p:pic>
      <p:pic>
        <p:nvPicPr>
          <p:cNvPr id="7" name="Picture 6" descr="A picture containing application&#10;&#10;Description automatically generated">
            <a:extLst>
              <a:ext uri="{FF2B5EF4-FFF2-40B4-BE49-F238E27FC236}">
                <a16:creationId xmlns:a16="http://schemas.microsoft.com/office/drawing/2014/main" id="{7A9DDF7A-323F-4B65-8FF9-B0050884C1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3175" y="4954413"/>
            <a:ext cx="1791074" cy="1791074"/>
          </a:xfrm>
          <a:prstGeom prst="rect">
            <a:avLst/>
          </a:prstGeom>
        </p:spPr>
      </p:pic>
    </p:spTree>
    <p:extLst>
      <p:ext uri="{BB962C8B-B14F-4D97-AF65-F5344CB8AC3E}">
        <p14:creationId xmlns:p14="http://schemas.microsoft.com/office/powerpoint/2010/main" val="210670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5DC6-34BA-49CB-90F0-814BDC22B667}"/>
              </a:ext>
            </a:extLst>
          </p:cNvPr>
          <p:cNvSpPr>
            <a:spLocks noGrp="1"/>
          </p:cNvSpPr>
          <p:nvPr>
            <p:ph type="title"/>
          </p:nvPr>
        </p:nvSpPr>
        <p:spPr>
          <a:xfrm>
            <a:off x="838200" y="365126"/>
            <a:ext cx="10515600" cy="931240"/>
          </a:xfrm>
        </p:spPr>
        <p:txBody>
          <a:bodyPr>
            <a:noAutofit/>
          </a:bodyPr>
          <a:lstStyle/>
          <a:p>
            <a:r>
              <a:rPr lang="en-AU" sz="3600" dirty="0"/>
              <a:t>High impact events of interest since the project started</a:t>
            </a:r>
          </a:p>
        </p:txBody>
      </p:sp>
      <p:graphicFrame>
        <p:nvGraphicFramePr>
          <p:cNvPr id="3" name="Diagram 2">
            <a:extLst>
              <a:ext uri="{FF2B5EF4-FFF2-40B4-BE49-F238E27FC236}">
                <a16:creationId xmlns:a16="http://schemas.microsoft.com/office/drawing/2014/main" id="{19FB2884-20FF-4E21-B4AD-44C0F03A4095}"/>
              </a:ext>
            </a:extLst>
          </p:cNvPr>
          <p:cNvGraphicFramePr/>
          <p:nvPr>
            <p:extLst>
              <p:ext uri="{D42A27DB-BD31-4B8C-83A1-F6EECF244321}">
                <p14:modId xmlns:p14="http://schemas.microsoft.com/office/powerpoint/2010/main" val="2873159415"/>
              </p:ext>
            </p:extLst>
          </p:nvPr>
        </p:nvGraphicFramePr>
        <p:xfrm>
          <a:off x="740780" y="1296366"/>
          <a:ext cx="10868628" cy="484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24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FC3F01-CA3E-42D1-827F-598A628268D0}"/>
              </a:ext>
            </a:extLst>
          </p:cNvPr>
          <p:cNvSpPr>
            <a:spLocks noGrp="1"/>
          </p:cNvSpPr>
          <p:nvPr>
            <p:ph type="title"/>
          </p:nvPr>
        </p:nvSpPr>
        <p:spPr>
          <a:xfrm>
            <a:off x="838200" y="365126"/>
            <a:ext cx="10515600" cy="860987"/>
          </a:xfrm>
        </p:spPr>
        <p:txBody>
          <a:bodyPr>
            <a:normAutofit/>
          </a:bodyPr>
          <a:lstStyle/>
          <a:p>
            <a:r>
              <a:rPr lang="en-AU" sz="4000" dirty="0"/>
              <a:t>Leveraging and extending existing databases</a:t>
            </a:r>
          </a:p>
        </p:txBody>
      </p:sp>
      <p:pic>
        <p:nvPicPr>
          <p:cNvPr id="7" name="Picture Placeholder 7">
            <a:extLst>
              <a:ext uri="{FF2B5EF4-FFF2-40B4-BE49-F238E27FC236}">
                <a16:creationId xmlns:a16="http://schemas.microsoft.com/office/drawing/2014/main" id="{0B55C820-9D45-46C0-B116-ED723D139364}"/>
              </a:ext>
            </a:extLst>
          </p:cNvPr>
          <p:cNvPicPr>
            <a:picLocks/>
          </p:cNvPicPr>
          <p:nvPr/>
        </p:nvPicPr>
        <p:blipFill>
          <a:blip r:embed="rId2"/>
          <a:srcRect t="35" b="35"/>
          <a:stretch>
            <a:fillRect/>
          </a:stretch>
        </p:blipFill>
        <p:spPr>
          <a:xfrm>
            <a:off x="1713053" y="4046465"/>
            <a:ext cx="2651226" cy="209343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4894883-58AD-49B8-815E-39FFDEB7DFDD}"/>
              </a:ext>
            </a:extLst>
          </p:cNvPr>
          <p:cNvSpPr txBox="1"/>
          <p:nvPr/>
        </p:nvSpPr>
        <p:spPr>
          <a:xfrm>
            <a:off x="1134630" y="6308209"/>
            <a:ext cx="3808071" cy="369332"/>
          </a:xfrm>
          <a:prstGeom prst="rect">
            <a:avLst/>
          </a:prstGeom>
          <a:noFill/>
        </p:spPr>
        <p:txBody>
          <a:bodyPr wrap="square" rtlCol="0">
            <a:spAutoFit/>
          </a:bodyPr>
          <a:lstStyle/>
          <a:p>
            <a:pPr algn="ctr"/>
            <a:r>
              <a:rPr lang="en-AU" dirty="0"/>
              <a:t>WMO Catalogue of Hazardous Events</a:t>
            </a:r>
          </a:p>
        </p:txBody>
      </p:sp>
      <p:pic>
        <p:nvPicPr>
          <p:cNvPr id="10" name="Picture 9" descr="A picture containing text, outdoor&#10;&#10;Description automatically generated">
            <a:extLst>
              <a:ext uri="{FF2B5EF4-FFF2-40B4-BE49-F238E27FC236}">
                <a16:creationId xmlns:a16="http://schemas.microsoft.com/office/drawing/2014/main" id="{A4E00597-A209-46BF-A24E-2357B512ED4C}"/>
              </a:ext>
            </a:extLst>
          </p:cNvPr>
          <p:cNvPicPr>
            <a:picLocks noChangeAspect="1"/>
          </p:cNvPicPr>
          <p:nvPr/>
        </p:nvPicPr>
        <p:blipFill>
          <a:blip r:embed="rId3"/>
          <a:stretch>
            <a:fillRect/>
          </a:stretch>
        </p:blipFill>
        <p:spPr>
          <a:xfrm>
            <a:off x="1713053" y="1525445"/>
            <a:ext cx="2651226" cy="186868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73D694F-6F0F-44D8-B75A-35A2C921135A}"/>
              </a:ext>
            </a:extLst>
          </p:cNvPr>
          <p:cNvSpPr txBox="1"/>
          <p:nvPr/>
        </p:nvSpPr>
        <p:spPr>
          <a:xfrm>
            <a:off x="1134630" y="3408311"/>
            <a:ext cx="3808071" cy="369332"/>
          </a:xfrm>
          <a:prstGeom prst="rect">
            <a:avLst/>
          </a:prstGeom>
          <a:noFill/>
        </p:spPr>
        <p:txBody>
          <a:bodyPr wrap="square" rtlCol="0">
            <a:spAutoFit/>
          </a:bodyPr>
          <a:lstStyle/>
          <a:p>
            <a:pPr algn="ctr"/>
            <a:r>
              <a:rPr lang="en-AU" dirty="0"/>
              <a:t>ECMWF Severe Event Catalogue</a:t>
            </a:r>
          </a:p>
        </p:txBody>
      </p:sp>
      <p:pic>
        <p:nvPicPr>
          <p:cNvPr id="13" name="Picture 12" descr="Graphical user interface, text, website&#10;&#10;Description automatically generated">
            <a:extLst>
              <a:ext uri="{FF2B5EF4-FFF2-40B4-BE49-F238E27FC236}">
                <a16:creationId xmlns:a16="http://schemas.microsoft.com/office/drawing/2014/main" id="{24711E01-7285-43D5-9E87-A94A142751BA}"/>
              </a:ext>
            </a:extLst>
          </p:cNvPr>
          <p:cNvPicPr>
            <a:picLocks noChangeAspect="1"/>
          </p:cNvPicPr>
          <p:nvPr/>
        </p:nvPicPr>
        <p:blipFill>
          <a:blip r:embed="rId4"/>
          <a:stretch>
            <a:fillRect/>
          </a:stretch>
        </p:blipFill>
        <p:spPr>
          <a:xfrm>
            <a:off x="5470969" y="1525445"/>
            <a:ext cx="3838935" cy="1059854"/>
          </a:xfrm>
          <a:prstGeom prst="rect">
            <a:avLst/>
          </a:prstGeom>
          <a:effectLst>
            <a:outerShdw blurRad="50800" dist="38100" dir="2700000" algn="tl" rotWithShape="0">
              <a:prstClr val="black">
                <a:alpha val="40000"/>
              </a:prstClr>
            </a:outerShdw>
          </a:effectLst>
        </p:spPr>
      </p:pic>
      <p:pic>
        <p:nvPicPr>
          <p:cNvPr id="15" name="Picture 14" descr="Map&#10;&#10;Description automatically generated">
            <a:extLst>
              <a:ext uri="{FF2B5EF4-FFF2-40B4-BE49-F238E27FC236}">
                <a16:creationId xmlns:a16="http://schemas.microsoft.com/office/drawing/2014/main" id="{120CDA5A-A4CD-4A17-A895-2EAF9A8242B2}"/>
              </a:ext>
            </a:extLst>
          </p:cNvPr>
          <p:cNvPicPr>
            <a:picLocks noChangeAspect="1"/>
          </p:cNvPicPr>
          <p:nvPr/>
        </p:nvPicPr>
        <p:blipFill>
          <a:blip r:embed="rId5"/>
          <a:stretch>
            <a:fillRect/>
          </a:stretch>
        </p:blipFill>
        <p:spPr>
          <a:xfrm>
            <a:off x="5470969" y="4234355"/>
            <a:ext cx="2740230" cy="2347523"/>
          </a:xfrm>
          <a:prstGeom prst="rect">
            <a:avLst/>
          </a:prstGeom>
          <a:effectLst>
            <a:outerShdw blurRad="50800" dist="38100" dir="2700000" algn="tl" rotWithShape="0">
              <a:prstClr val="black">
                <a:alpha val="40000"/>
              </a:prstClr>
            </a:outerShdw>
          </a:effectLst>
        </p:spPr>
      </p:pic>
      <p:pic>
        <p:nvPicPr>
          <p:cNvPr id="19" name="Picture 18" descr="Text&#10;&#10;Description automatically generated">
            <a:extLst>
              <a:ext uri="{FF2B5EF4-FFF2-40B4-BE49-F238E27FC236}">
                <a16:creationId xmlns:a16="http://schemas.microsoft.com/office/drawing/2014/main" id="{9238CADF-ADE2-4C9F-901F-37A0AD8481D8}"/>
              </a:ext>
            </a:extLst>
          </p:cNvPr>
          <p:cNvPicPr>
            <a:picLocks noChangeAspect="1"/>
          </p:cNvPicPr>
          <p:nvPr/>
        </p:nvPicPr>
        <p:blipFill>
          <a:blip r:embed="rId6"/>
          <a:stretch>
            <a:fillRect/>
          </a:stretch>
        </p:blipFill>
        <p:spPr>
          <a:xfrm>
            <a:off x="5470969" y="2979173"/>
            <a:ext cx="4479402" cy="908983"/>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C45D040B-0510-4DBE-92ED-7B7F4A69999C}"/>
              </a:ext>
            </a:extLst>
          </p:cNvPr>
          <p:cNvSpPr txBox="1"/>
          <p:nvPr/>
        </p:nvSpPr>
        <p:spPr>
          <a:xfrm>
            <a:off x="9460376" y="1624281"/>
            <a:ext cx="2068010" cy="646331"/>
          </a:xfrm>
          <a:prstGeom prst="rect">
            <a:avLst/>
          </a:prstGeom>
          <a:noFill/>
        </p:spPr>
        <p:txBody>
          <a:bodyPr wrap="square" rtlCol="0">
            <a:spAutoFit/>
          </a:bodyPr>
          <a:lstStyle/>
          <a:p>
            <a:r>
              <a:rPr lang="en-AU" dirty="0"/>
              <a:t>Emergency Events Database</a:t>
            </a:r>
          </a:p>
        </p:txBody>
      </p:sp>
      <p:sp>
        <p:nvSpPr>
          <p:cNvPr id="21" name="TextBox 20">
            <a:extLst>
              <a:ext uri="{FF2B5EF4-FFF2-40B4-BE49-F238E27FC236}">
                <a16:creationId xmlns:a16="http://schemas.microsoft.com/office/drawing/2014/main" id="{A2E6D60C-3984-4520-8675-FF0B21FB60E4}"/>
              </a:ext>
            </a:extLst>
          </p:cNvPr>
          <p:cNvSpPr txBox="1"/>
          <p:nvPr/>
        </p:nvSpPr>
        <p:spPr>
          <a:xfrm>
            <a:off x="8409971" y="5009389"/>
            <a:ext cx="2285035" cy="646331"/>
          </a:xfrm>
          <a:prstGeom prst="rect">
            <a:avLst/>
          </a:prstGeom>
          <a:noFill/>
        </p:spPr>
        <p:txBody>
          <a:bodyPr wrap="square" rtlCol="0">
            <a:spAutoFit/>
          </a:bodyPr>
          <a:lstStyle/>
          <a:p>
            <a:r>
              <a:rPr lang="en-AU" dirty="0"/>
              <a:t>Disaster Information Management System</a:t>
            </a:r>
          </a:p>
        </p:txBody>
      </p:sp>
      <p:sp>
        <p:nvSpPr>
          <p:cNvPr id="22" name="TextBox 21">
            <a:extLst>
              <a:ext uri="{FF2B5EF4-FFF2-40B4-BE49-F238E27FC236}">
                <a16:creationId xmlns:a16="http://schemas.microsoft.com/office/drawing/2014/main" id="{C6B70368-B08F-40ED-8226-FD477D9BBCB9}"/>
              </a:ext>
            </a:extLst>
          </p:cNvPr>
          <p:cNvSpPr txBox="1"/>
          <p:nvPr/>
        </p:nvSpPr>
        <p:spPr>
          <a:xfrm>
            <a:off x="10123990" y="3267341"/>
            <a:ext cx="1404396" cy="369332"/>
          </a:xfrm>
          <a:prstGeom prst="rect">
            <a:avLst/>
          </a:prstGeom>
          <a:noFill/>
        </p:spPr>
        <p:txBody>
          <a:bodyPr wrap="square" rtlCol="0">
            <a:spAutoFit/>
          </a:bodyPr>
          <a:lstStyle/>
          <a:p>
            <a:r>
              <a:rPr lang="en-AU" dirty="0"/>
              <a:t>SHELDUS</a:t>
            </a:r>
          </a:p>
        </p:txBody>
      </p:sp>
      <p:sp>
        <p:nvSpPr>
          <p:cNvPr id="23" name="TextBox 22">
            <a:extLst>
              <a:ext uri="{FF2B5EF4-FFF2-40B4-BE49-F238E27FC236}">
                <a16:creationId xmlns:a16="http://schemas.microsoft.com/office/drawing/2014/main" id="{7D3D6271-4751-4FAA-82E5-89BEEDDB96C7}"/>
              </a:ext>
            </a:extLst>
          </p:cNvPr>
          <p:cNvSpPr txBox="1"/>
          <p:nvPr/>
        </p:nvSpPr>
        <p:spPr>
          <a:xfrm>
            <a:off x="9552488" y="6108154"/>
            <a:ext cx="2285035" cy="400110"/>
          </a:xfrm>
          <a:prstGeom prst="rect">
            <a:avLst/>
          </a:prstGeom>
          <a:noFill/>
        </p:spPr>
        <p:txBody>
          <a:bodyPr wrap="square" rtlCol="0">
            <a:spAutoFit/>
          </a:bodyPr>
          <a:lstStyle/>
          <a:p>
            <a:r>
              <a:rPr lang="en-AU" sz="2000" dirty="0"/>
              <a:t>… and more …</a:t>
            </a:r>
          </a:p>
        </p:txBody>
      </p:sp>
    </p:spTree>
    <p:extLst>
      <p:ext uri="{BB962C8B-B14F-4D97-AF65-F5344CB8AC3E}">
        <p14:creationId xmlns:p14="http://schemas.microsoft.com/office/powerpoint/2010/main" val="387869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8DE5-ED13-974F-B07E-F3C601DC9ED6}"/>
              </a:ext>
            </a:extLst>
          </p:cNvPr>
          <p:cNvSpPr>
            <a:spLocks noGrp="1"/>
          </p:cNvSpPr>
          <p:nvPr>
            <p:ph type="title"/>
          </p:nvPr>
        </p:nvSpPr>
        <p:spPr>
          <a:xfrm>
            <a:off x="510463" y="318622"/>
            <a:ext cx="7777009" cy="604631"/>
          </a:xfrm>
        </p:spPr>
        <p:txBody>
          <a:bodyPr>
            <a:noAutofit/>
          </a:bodyPr>
          <a:lstStyle/>
          <a:p>
            <a:r>
              <a:rPr lang="en-AU" sz="4000" dirty="0"/>
              <a:t>Progress so far</a:t>
            </a:r>
          </a:p>
        </p:txBody>
      </p:sp>
      <p:sp>
        <p:nvSpPr>
          <p:cNvPr id="4" name="Text Placeholder 3">
            <a:extLst>
              <a:ext uri="{FF2B5EF4-FFF2-40B4-BE49-F238E27FC236}">
                <a16:creationId xmlns:a16="http://schemas.microsoft.com/office/drawing/2014/main" id="{793DDE07-445B-8449-9567-A12D8DA5792D}"/>
              </a:ext>
            </a:extLst>
          </p:cNvPr>
          <p:cNvSpPr>
            <a:spLocks noGrp="1"/>
          </p:cNvSpPr>
          <p:nvPr>
            <p:ph type="body" sz="half" idx="2"/>
          </p:nvPr>
        </p:nvSpPr>
        <p:spPr>
          <a:xfrm>
            <a:off x="5276271" y="5566795"/>
            <a:ext cx="3902453" cy="1204084"/>
          </a:xfrm>
        </p:spPr>
        <p:txBody>
          <a:bodyPr>
            <a:normAutofit/>
          </a:bodyPr>
          <a:lstStyle/>
          <a:p>
            <a:pPr>
              <a:lnSpc>
                <a:spcPct val="100000"/>
              </a:lnSpc>
              <a:spcBef>
                <a:spcPts val="0"/>
              </a:spcBef>
            </a:pPr>
            <a:r>
              <a:rPr lang="en-AU" u="sng" dirty="0"/>
              <a:t>More information:</a:t>
            </a:r>
          </a:p>
          <a:p>
            <a:pPr marL="342900" indent="-342900">
              <a:lnSpc>
                <a:spcPct val="100000"/>
              </a:lnSpc>
              <a:spcBef>
                <a:spcPts val="0"/>
              </a:spcBef>
              <a:buFont typeface="Wingdings" pitchFamily="2" charset="2"/>
              <a:buChar char="§"/>
            </a:pPr>
            <a:r>
              <a:rPr lang="en-AU" dirty="0">
                <a:hlinkClick r:id="rId3"/>
              </a:rPr>
              <a:t>http://hiweather.net/Lists/130.html</a:t>
            </a:r>
            <a:r>
              <a:rPr lang="en-AU" dirty="0"/>
              <a:t> </a:t>
            </a:r>
            <a:endParaRPr lang="en-AU" dirty="0">
              <a:sym typeface="Wingdings" pitchFamily="2" charset="2"/>
            </a:endParaRPr>
          </a:p>
          <a:p>
            <a:pPr marL="342900" indent="-342900">
              <a:lnSpc>
                <a:spcPct val="100000"/>
              </a:lnSpc>
              <a:spcBef>
                <a:spcPts val="0"/>
              </a:spcBef>
              <a:buFont typeface="Wingdings" pitchFamily="2" charset="2"/>
              <a:buChar char="§"/>
            </a:pPr>
            <a:r>
              <a:rPr lang="en-AU" dirty="0">
                <a:sym typeface="Wingdings" pitchFamily="2" charset="2"/>
              </a:rPr>
              <a:t>HIWeather newsletter</a:t>
            </a:r>
            <a:endParaRPr lang="en-AU" dirty="0"/>
          </a:p>
          <a:p>
            <a:pPr marL="342900" indent="-342900">
              <a:lnSpc>
                <a:spcPct val="100000"/>
              </a:lnSpc>
              <a:spcBef>
                <a:spcPts val="0"/>
              </a:spcBef>
              <a:buFont typeface="Wingdings" pitchFamily="2" charset="2"/>
              <a:buChar char="§"/>
            </a:pPr>
            <a:r>
              <a:rPr lang="en-AU" dirty="0"/>
              <a:t>HIWeather YouTube channel</a:t>
            </a:r>
          </a:p>
        </p:txBody>
      </p:sp>
      <p:sp>
        <p:nvSpPr>
          <p:cNvPr id="5" name="Text Placeholder 3">
            <a:extLst>
              <a:ext uri="{FF2B5EF4-FFF2-40B4-BE49-F238E27FC236}">
                <a16:creationId xmlns:a16="http://schemas.microsoft.com/office/drawing/2014/main" id="{1678EC2E-21C1-4B47-B7A5-6F2D00F3F6BE}"/>
              </a:ext>
            </a:extLst>
          </p:cNvPr>
          <p:cNvSpPr txBox="1">
            <a:spLocks/>
          </p:cNvSpPr>
          <p:nvPr/>
        </p:nvSpPr>
        <p:spPr>
          <a:xfrm>
            <a:off x="9178724" y="1122743"/>
            <a:ext cx="2488557" cy="24680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00000"/>
              </a:lnSpc>
              <a:buFont typeface="Wingdings" pitchFamily="2" charset="2"/>
              <a:buChar char="Ø"/>
            </a:pPr>
            <a:r>
              <a:rPr lang="en-AU" sz="2000" b="1" dirty="0"/>
              <a:t>Value chain as an analysis approach</a:t>
            </a:r>
          </a:p>
          <a:p>
            <a:pPr marL="342900" indent="-342900">
              <a:lnSpc>
                <a:spcPct val="100000"/>
              </a:lnSpc>
              <a:buFont typeface="Wingdings" pitchFamily="2" charset="2"/>
              <a:buChar char="Ø"/>
            </a:pPr>
            <a:r>
              <a:rPr lang="en-AU" sz="2000" b="1" dirty="0"/>
              <a:t>Hazardous event case studies to support analysis of the end-to-end warning chain</a:t>
            </a:r>
          </a:p>
        </p:txBody>
      </p:sp>
      <p:sp>
        <p:nvSpPr>
          <p:cNvPr id="3" name="TextBox 2">
            <a:extLst>
              <a:ext uri="{FF2B5EF4-FFF2-40B4-BE49-F238E27FC236}">
                <a16:creationId xmlns:a16="http://schemas.microsoft.com/office/drawing/2014/main" id="{AD799F4A-BD34-AC48-B641-B17E6F00F513}"/>
              </a:ext>
            </a:extLst>
          </p:cNvPr>
          <p:cNvSpPr txBox="1"/>
          <p:nvPr/>
        </p:nvSpPr>
        <p:spPr>
          <a:xfrm>
            <a:off x="547241" y="5566795"/>
            <a:ext cx="4119589" cy="584775"/>
          </a:xfrm>
          <a:prstGeom prst="rect">
            <a:avLst/>
          </a:prstGeom>
          <a:noFill/>
        </p:spPr>
        <p:txBody>
          <a:bodyPr wrap="none" rtlCol="0">
            <a:spAutoFit/>
          </a:bodyPr>
          <a:lstStyle/>
          <a:p>
            <a:r>
              <a:rPr lang="en-AU" sz="1600" u="sng" dirty="0"/>
              <a:t>Contact:</a:t>
            </a:r>
          </a:p>
          <a:p>
            <a:r>
              <a:rPr lang="en-AU" sz="1600" dirty="0"/>
              <a:t>Beth Ebert (chair)	</a:t>
            </a:r>
            <a:r>
              <a:rPr lang="en-AU" sz="1600" dirty="0">
                <a:hlinkClick r:id="rId4"/>
              </a:rPr>
              <a:t>beth.ebert@bom.gov.au </a:t>
            </a:r>
            <a:endParaRPr lang="en-AU" sz="1600" dirty="0"/>
          </a:p>
        </p:txBody>
      </p:sp>
      <p:pic>
        <p:nvPicPr>
          <p:cNvPr id="6" name="Picture 5" descr="A screenshot of a video game&#10;&#10;Description automatically generated with low confidence">
            <a:extLst>
              <a:ext uri="{FF2B5EF4-FFF2-40B4-BE49-F238E27FC236}">
                <a16:creationId xmlns:a16="http://schemas.microsoft.com/office/drawing/2014/main" id="{464D605F-F28B-4174-9092-AB4362062722}"/>
              </a:ext>
            </a:extLst>
          </p:cNvPr>
          <p:cNvPicPr>
            <a:picLocks noChangeAspect="1"/>
          </p:cNvPicPr>
          <p:nvPr/>
        </p:nvPicPr>
        <p:blipFill>
          <a:blip r:embed="rId5"/>
          <a:stretch>
            <a:fillRect/>
          </a:stretch>
        </p:blipFill>
        <p:spPr>
          <a:xfrm>
            <a:off x="9349721" y="3880112"/>
            <a:ext cx="2190863" cy="2863997"/>
          </a:xfrm>
          <a:prstGeom prst="rect">
            <a:avLst/>
          </a:prstGeom>
        </p:spPr>
      </p:pic>
      <p:sp>
        <p:nvSpPr>
          <p:cNvPr id="7" name="TextBox 6">
            <a:extLst>
              <a:ext uri="{FF2B5EF4-FFF2-40B4-BE49-F238E27FC236}">
                <a16:creationId xmlns:a16="http://schemas.microsoft.com/office/drawing/2014/main" id="{856799E2-522C-4E8C-8A4C-73A196CD1C89}"/>
              </a:ext>
            </a:extLst>
          </p:cNvPr>
          <p:cNvSpPr txBox="1"/>
          <p:nvPr/>
        </p:nvSpPr>
        <p:spPr>
          <a:xfrm>
            <a:off x="510464" y="1111161"/>
            <a:ext cx="8402042" cy="3853363"/>
          </a:xfrm>
          <a:prstGeom prst="rect">
            <a:avLst/>
          </a:prstGeom>
          <a:noFill/>
        </p:spPr>
        <p:txBody>
          <a:bodyPr wrap="square" rtlCol="0">
            <a:spAutoFit/>
          </a:bodyPr>
          <a:lstStyle/>
          <a:p>
            <a:pPr marL="285750" indent="-285750">
              <a:lnSpc>
                <a:spcPct val="90000"/>
              </a:lnSpc>
              <a:spcBef>
                <a:spcPts val="800"/>
              </a:spcBef>
              <a:buFont typeface="Arial" panose="020B0604020202020204" pitchFamily="34" charset="0"/>
              <a:buChar char="•"/>
            </a:pPr>
            <a:r>
              <a:rPr lang="en-AU" sz="2400" dirty="0"/>
              <a:t>Kicked off November 2020, extends through 2024</a:t>
            </a:r>
          </a:p>
          <a:p>
            <a:pPr marL="285750" indent="-285750">
              <a:lnSpc>
                <a:spcPct val="90000"/>
              </a:lnSpc>
              <a:spcBef>
                <a:spcPts val="1200"/>
              </a:spcBef>
              <a:buFont typeface="Arial" panose="020B0604020202020204" pitchFamily="34" charset="0"/>
              <a:buChar char="•"/>
            </a:pPr>
            <a:r>
              <a:rPr lang="en-AU" sz="2400" dirty="0"/>
              <a:t>International multidisciplinary project team</a:t>
            </a:r>
          </a:p>
          <a:p>
            <a:pPr marL="285750" indent="-285750">
              <a:lnSpc>
                <a:spcPct val="90000"/>
              </a:lnSpc>
              <a:spcBef>
                <a:spcPts val="800"/>
              </a:spcBef>
              <a:buFont typeface="Arial" panose="020B0604020202020204" pitchFamily="34" charset="0"/>
              <a:buChar char="•"/>
            </a:pPr>
            <a:r>
              <a:rPr lang="en-AU" sz="2400" dirty="0"/>
              <a:t>Project plan published, seeking funding opportunities &amp; collaborators</a:t>
            </a:r>
          </a:p>
          <a:p>
            <a:pPr marL="285750" indent="-285750">
              <a:lnSpc>
                <a:spcPct val="90000"/>
              </a:lnSpc>
              <a:spcBef>
                <a:spcPts val="800"/>
              </a:spcBef>
              <a:buFont typeface="Arial" panose="020B0604020202020204" pitchFamily="34" charset="0"/>
              <a:buChar char="•"/>
            </a:pPr>
            <a:r>
              <a:rPr lang="en-AU" sz="2400" dirty="0"/>
              <a:t>Glossary of terminology</a:t>
            </a:r>
          </a:p>
          <a:p>
            <a:pPr marL="285750" indent="-285750">
              <a:lnSpc>
                <a:spcPct val="90000"/>
              </a:lnSpc>
              <a:spcBef>
                <a:spcPts val="800"/>
              </a:spcBef>
              <a:buFont typeface="Arial" panose="020B0604020202020204" pitchFamily="34" charset="0"/>
              <a:buChar char="•"/>
            </a:pPr>
            <a:r>
              <a:rPr lang="en-AU" sz="2400" dirty="0"/>
              <a:t>Value Chain Framework outlined, literature review in progress</a:t>
            </a:r>
          </a:p>
          <a:p>
            <a:pPr marL="285750" indent="-285750">
              <a:lnSpc>
                <a:spcPct val="90000"/>
              </a:lnSpc>
              <a:spcBef>
                <a:spcPts val="800"/>
              </a:spcBef>
              <a:buFont typeface="Arial" panose="020B0604020202020204" pitchFamily="34" charset="0"/>
              <a:buChar char="•"/>
            </a:pPr>
            <a:r>
              <a:rPr lang="en-AU" sz="2400" dirty="0"/>
              <a:t>Case study data template in development</a:t>
            </a:r>
          </a:p>
          <a:p>
            <a:pPr marL="285750" indent="-285750">
              <a:lnSpc>
                <a:spcPct val="90000"/>
              </a:lnSpc>
              <a:spcBef>
                <a:spcPts val="800"/>
              </a:spcBef>
              <a:buFont typeface="Arial" panose="020B0604020202020204" pitchFamily="34" charset="0"/>
              <a:buChar char="•"/>
            </a:pPr>
            <a:r>
              <a:rPr lang="en-AU" sz="2400" dirty="0"/>
              <a:t>Workshops on Citizen Science and Australian flood event</a:t>
            </a:r>
          </a:p>
          <a:p>
            <a:pPr marL="285750" indent="-285750">
              <a:lnSpc>
                <a:spcPct val="90000"/>
              </a:lnSpc>
              <a:spcBef>
                <a:spcPts val="800"/>
              </a:spcBef>
              <a:buFont typeface="Arial" panose="020B0604020202020204" pitchFamily="34" charset="0"/>
              <a:buChar char="•"/>
            </a:pPr>
            <a:r>
              <a:rPr lang="en-AU" sz="2400" dirty="0"/>
              <a:t>Take our short survey at </a:t>
            </a:r>
            <a:r>
              <a:rPr lang="en-AU" sz="2400" dirty="0">
                <a:hlinkClick r:id="rId6"/>
              </a:rPr>
              <a:t>https://forms.office.com/r/fF2pKq9XEn</a:t>
            </a:r>
            <a:r>
              <a:rPr lang="en-AU" sz="2400" dirty="0"/>
              <a:t> </a:t>
            </a:r>
          </a:p>
        </p:txBody>
      </p:sp>
    </p:spTree>
    <p:extLst>
      <p:ext uri="{BB962C8B-B14F-4D97-AF65-F5344CB8AC3E}">
        <p14:creationId xmlns:p14="http://schemas.microsoft.com/office/powerpoint/2010/main" val="334619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8DE5-ED13-974F-B07E-F3C601DC9ED6}"/>
              </a:ext>
            </a:extLst>
          </p:cNvPr>
          <p:cNvSpPr>
            <a:spLocks noGrp="1"/>
          </p:cNvSpPr>
          <p:nvPr>
            <p:ph type="title"/>
          </p:nvPr>
        </p:nvSpPr>
        <p:spPr>
          <a:xfrm>
            <a:off x="393283" y="319125"/>
            <a:ext cx="7338605" cy="1312905"/>
          </a:xfrm>
        </p:spPr>
        <p:txBody>
          <a:bodyPr anchor="t">
            <a:normAutofit/>
          </a:bodyPr>
          <a:lstStyle/>
          <a:p>
            <a:r>
              <a:rPr lang="en-AU" sz="4000" dirty="0"/>
              <a:t>Australia’s Total Warning System</a:t>
            </a:r>
          </a:p>
        </p:txBody>
      </p:sp>
      <p:sp>
        <p:nvSpPr>
          <p:cNvPr id="5" name="Text Placeholder 3">
            <a:extLst>
              <a:ext uri="{FF2B5EF4-FFF2-40B4-BE49-F238E27FC236}">
                <a16:creationId xmlns:a16="http://schemas.microsoft.com/office/drawing/2014/main" id="{1678EC2E-21C1-4B47-B7A5-6F2D00F3F6BE}"/>
              </a:ext>
            </a:extLst>
          </p:cNvPr>
          <p:cNvSpPr txBox="1">
            <a:spLocks/>
          </p:cNvSpPr>
          <p:nvPr/>
        </p:nvSpPr>
        <p:spPr>
          <a:xfrm>
            <a:off x="7920274" y="1081043"/>
            <a:ext cx="4056636" cy="53429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58775" lvl="1" indent="-342900">
              <a:lnSpc>
                <a:spcPct val="100000"/>
              </a:lnSpc>
              <a:spcBef>
                <a:spcPts val="1200"/>
              </a:spcBef>
              <a:buFont typeface="Arial" panose="020B0604020202020204" pitchFamily="34" charset="0"/>
              <a:buChar char="•"/>
            </a:pPr>
            <a:r>
              <a:rPr lang="en-AU" sz="2000" dirty="0"/>
              <a:t>How can we understand and improve our forecast and warning chain?</a:t>
            </a:r>
          </a:p>
          <a:p>
            <a:pPr marL="358775" lvl="1" indent="-342900">
              <a:lnSpc>
                <a:spcPct val="100000"/>
              </a:lnSpc>
              <a:spcBef>
                <a:spcPts val="1200"/>
              </a:spcBef>
              <a:buFont typeface="Arial" panose="020B0604020202020204" pitchFamily="34" charset="0"/>
              <a:buChar char="•"/>
            </a:pPr>
            <a:r>
              <a:rPr lang="en-AU" sz="2000" dirty="0"/>
              <a:t>How can we target and measure improvements?</a:t>
            </a:r>
          </a:p>
          <a:p>
            <a:pPr marL="358775" lvl="1" indent="-342900">
              <a:lnSpc>
                <a:spcPct val="100000"/>
              </a:lnSpc>
              <a:spcBef>
                <a:spcPts val="1200"/>
              </a:spcBef>
              <a:buFont typeface="Arial" panose="020B0604020202020204" pitchFamily="34" charset="0"/>
              <a:buChar char="•"/>
            </a:pPr>
            <a:r>
              <a:rPr lang="en-AU" sz="2000" dirty="0"/>
              <a:t>What investment would bring the greatest benefit?</a:t>
            </a:r>
          </a:p>
          <a:p>
            <a:pPr marL="358775" lvl="1" indent="-342900">
              <a:lnSpc>
                <a:spcPct val="100000"/>
              </a:lnSpc>
              <a:spcBef>
                <a:spcPts val="1200"/>
              </a:spcBef>
              <a:buFont typeface="Arial" panose="020B0604020202020204" pitchFamily="34" charset="0"/>
              <a:buChar char="•"/>
            </a:pPr>
            <a:r>
              <a:rPr lang="en-AU" sz="2000" dirty="0"/>
              <a:t>What can we learn from past events?</a:t>
            </a:r>
          </a:p>
          <a:p>
            <a:pPr marL="358775" lvl="1" indent="-342900">
              <a:lnSpc>
                <a:spcPct val="100000"/>
              </a:lnSpc>
              <a:spcBef>
                <a:spcPts val="1200"/>
              </a:spcBef>
              <a:buFont typeface="Arial" panose="020B0604020202020204" pitchFamily="34" charset="0"/>
              <a:buChar char="•"/>
            </a:pPr>
            <a:r>
              <a:rPr lang="en-AU" sz="2000" dirty="0"/>
              <a:t>What does international best practice look like?</a:t>
            </a:r>
          </a:p>
          <a:p>
            <a:pPr marL="800100" lvl="1" indent="-342900">
              <a:lnSpc>
                <a:spcPct val="100000"/>
              </a:lnSpc>
              <a:spcBef>
                <a:spcPts val="1200"/>
              </a:spcBef>
              <a:buFont typeface="Wingdings" pitchFamily="2" charset="2"/>
              <a:buChar char="ü"/>
            </a:pPr>
            <a:endParaRPr lang="en-AU" sz="2000" dirty="0"/>
          </a:p>
        </p:txBody>
      </p:sp>
      <p:sp>
        <p:nvSpPr>
          <p:cNvPr id="12" name="Rectangle 11">
            <a:extLst>
              <a:ext uri="{FF2B5EF4-FFF2-40B4-BE49-F238E27FC236}">
                <a16:creationId xmlns:a16="http://schemas.microsoft.com/office/drawing/2014/main" id="{E4DFE764-F8DA-467F-B654-CD1A15E8138A}"/>
              </a:ext>
            </a:extLst>
          </p:cNvPr>
          <p:cNvSpPr/>
          <p:nvPr/>
        </p:nvSpPr>
        <p:spPr>
          <a:xfrm>
            <a:off x="10093327" y="5638800"/>
            <a:ext cx="1573305" cy="28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E817172D-7659-4AD4-8112-8D48AFDD3576}"/>
              </a:ext>
            </a:extLst>
          </p:cNvPr>
          <p:cNvSpPr/>
          <p:nvPr/>
        </p:nvSpPr>
        <p:spPr>
          <a:xfrm>
            <a:off x="4711507" y="5728523"/>
            <a:ext cx="1574800" cy="28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Shape 12">
            <a:extLst>
              <a:ext uri="{FF2B5EF4-FFF2-40B4-BE49-F238E27FC236}">
                <a16:creationId xmlns:a16="http://schemas.microsoft.com/office/drawing/2014/main" id="{CF227C8A-3D39-4F79-B29A-4EDD019968B2}"/>
              </a:ext>
            </a:extLst>
          </p:cNvPr>
          <p:cNvSpPr/>
          <p:nvPr/>
        </p:nvSpPr>
        <p:spPr>
          <a:xfrm>
            <a:off x="6281546" y="5728524"/>
            <a:ext cx="1169034" cy="288628"/>
          </a:xfrm>
          <a:custGeom>
            <a:avLst/>
            <a:gdLst>
              <a:gd name="connsiteX0" fmla="*/ 0 w 1066800"/>
              <a:gd name="connsiteY0" fmla="*/ 298450 h 298450"/>
              <a:gd name="connsiteX1" fmla="*/ 0 w 1066800"/>
              <a:gd name="connsiteY1" fmla="*/ 0 h 298450"/>
              <a:gd name="connsiteX2" fmla="*/ 127000 w 1066800"/>
              <a:gd name="connsiteY2" fmla="*/ 69850 h 298450"/>
              <a:gd name="connsiteX3" fmla="*/ 298450 w 1066800"/>
              <a:gd name="connsiteY3" fmla="*/ 127000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193449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3574 h 293574"/>
              <a:gd name="connsiteX1" fmla="*/ 0 w 1066800"/>
              <a:gd name="connsiteY1" fmla="*/ 0 h 293574"/>
              <a:gd name="connsiteX2" fmla="*/ 127000 w 1066800"/>
              <a:gd name="connsiteY2" fmla="*/ 64974 h 293574"/>
              <a:gd name="connsiteX3" fmla="*/ 300040 w 1066800"/>
              <a:gd name="connsiteY3" fmla="*/ 126999 h 293574"/>
              <a:gd name="connsiteX4" fmla="*/ 488950 w 1066800"/>
              <a:gd name="connsiteY4" fmla="*/ 188573 h 293574"/>
              <a:gd name="connsiteX5" fmla="*/ 685800 w 1066800"/>
              <a:gd name="connsiteY5" fmla="*/ 223724 h 293574"/>
              <a:gd name="connsiteX6" fmla="*/ 977900 w 1066800"/>
              <a:gd name="connsiteY6" fmla="*/ 268174 h 293574"/>
              <a:gd name="connsiteX7" fmla="*/ 1066800 w 1066800"/>
              <a:gd name="connsiteY7" fmla="*/ 280874 h 293574"/>
              <a:gd name="connsiteX8" fmla="*/ 0 w 1066800"/>
              <a:gd name="connsiteY8" fmla="*/ 293574 h 293574"/>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977900 w 1069983"/>
              <a:gd name="connsiteY6" fmla="*/ 268174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757409 w 1069983"/>
              <a:gd name="connsiteY5" fmla="*/ 239978 h 297127"/>
              <a:gd name="connsiteX6" fmla="*/ 1065420 w 1069983"/>
              <a:gd name="connsiteY6" fmla="*/ 276302 h 297127"/>
              <a:gd name="connsiteX7" fmla="*/ 1069983 w 1069983"/>
              <a:gd name="connsiteY7" fmla="*/ 297127 h 297127"/>
              <a:gd name="connsiteX8" fmla="*/ 0 w 1069983"/>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065420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4773 w 1171824"/>
              <a:gd name="connsiteY0" fmla="*/ 291949 h 295502"/>
              <a:gd name="connsiteX1" fmla="*/ 0 w 1171824"/>
              <a:gd name="connsiteY1" fmla="*/ 0 h 295502"/>
              <a:gd name="connsiteX2" fmla="*/ 131773 w 1171824"/>
              <a:gd name="connsiteY2" fmla="*/ 63349 h 295502"/>
              <a:gd name="connsiteX3" fmla="*/ 304813 w 1171824"/>
              <a:gd name="connsiteY3" fmla="*/ 125374 h 295502"/>
              <a:gd name="connsiteX4" fmla="*/ 493723 w 1171824"/>
              <a:gd name="connsiteY4" fmla="*/ 186948 h 295502"/>
              <a:gd name="connsiteX5" fmla="*/ 762182 w 1171824"/>
              <a:gd name="connsiteY5" fmla="*/ 238353 h 295502"/>
              <a:gd name="connsiteX6" fmla="*/ 1165670 w 1171824"/>
              <a:gd name="connsiteY6" fmla="*/ 274677 h 295502"/>
              <a:gd name="connsiteX7" fmla="*/ 1171824 w 1171824"/>
              <a:gd name="connsiteY7" fmla="*/ 295502 h 295502"/>
              <a:gd name="connsiteX8" fmla="*/ 4773 w 1171824"/>
              <a:gd name="connsiteY8" fmla="*/ 291949 h 29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824" h="295502">
                <a:moveTo>
                  <a:pt x="4773" y="291949"/>
                </a:moveTo>
                <a:lnTo>
                  <a:pt x="0" y="0"/>
                </a:lnTo>
                <a:lnTo>
                  <a:pt x="131773" y="63349"/>
                </a:lnTo>
                <a:lnTo>
                  <a:pt x="304813" y="125374"/>
                </a:lnTo>
                <a:lnTo>
                  <a:pt x="493723" y="186948"/>
                </a:lnTo>
                <a:lnTo>
                  <a:pt x="762182" y="238353"/>
                </a:lnTo>
                <a:cubicBezTo>
                  <a:pt x="888722" y="255879"/>
                  <a:pt x="1023216" y="271778"/>
                  <a:pt x="1165670" y="274677"/>
                </a:cubicBezTo>
                <a:lnTo>
                  <a:pt x="1171824" y="295502"/>
                </a:lnTo>
                <a:lnTo>
                  <a:pt x="4773" y="291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a:extLst>
              <a:ext uri="{FF2B5EF4-FFF2-40B4-BE49-F238E27FC236}">
                <a16:creationId xmlns:a16="http://schemas.microsoft.com/office/drawing/2014/main" id="{C0871F99-8918-4525-A3D7-47942CABB397}"/>
              </a:ext>
            </a:extLst>
          </p:cNvPr>
          <p:cNvGrpSpPr/>
          <p:nvPr/>
        </p:nvGrpSpPr>
        <p:grpSpPr>
          <a:xfrm>
            <a:off x="1998162" y="1362936"/>
            <a:ext cx="4653821" cy="4390388"/>
            <a:chOff x="6250940" y="818296"/>
            <a:chExt cx="5415692" cy="5109133"/>
          </a:xfrm>
        </p:grpSpPr>
        <p:pic>
          <p:nvPicPr>
            <p:cNvPr id="16" name="Picture 15" descr="Chart&#10;&#10;Description automatically generated">
              <a:extLst>
                <a:ext uri="{FF2B5EF4-FFF2-40B4-BE49-F238E27FC236}">
                  <a16:creationId xmlns:a16="http://schemas.microsoft.com/office/drawing/2014/main" id="{37BA0D45-CEA4-4C0A-8608-131DA4F49FC4}"/>
                </a:ext>
              </a:extLst>
            </p:cNvPr>
            <p:cNvPicPr>
              <a:picLocks noChangeAspect="1"/>
            </p:cNvPicPr>
            <p:nvPr/>
          </p:nvPicPr>
          <p:blipFill>
            <a:blip r:embed="rId3"/>
            <a:stretch>
              <a:fillRect/>
            </a:stretch>
          </p:blipFill>
          <p:spPr>
            <a:xfrm>
              <a:off x="6271011" y="818296"/>
              <a:ext cx="5321573" cy="5105662"/>
            </a:xfrm>
            <a:prstGeom prst="rect">
              <a:avLst/>
            </a:prstGeom>
          </p:spPr>
        </p:pic>
        <p:sp>
          <p:nvSpPr>
            <p:cNvPr id="17" name="Rectangle 16">
              <a:extLst>
                <a:ext uri="{FF2B5EF4-FFF2-40B4-BE49-F238E27FC236}">
                  <a16:creationId xmlns:a16="http://schemas.microsoft.com/office/drawing/2014/main" id="{6D4EB7B3-0C25-4241-9674-CC2BED37C2B9}"/>
                </a:ext>
              </a:extLst>
            </p:cNvPr>
            <p:cNvSpPr/>
            <p:nvPr/>
          </p:nvSpPr>
          <p:spPr>
            <a:xfrm>
              <a:off x="6250940" y="5638800"/>
              <a:ext cx="1574800" cy="28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2A9FFBD6-0CF3-45F0-88DA-E2AEAEE10A8B}"/>
                </a:ext>
              </a:extLst>
            </p:cNvPr>
            <p:cNvSpPr/>
            <p:nvPr/>
          </p:nvSpPr>
          <p:spPr>
            <a:xfrm>
              <a:off x="10093327" y="5638800"/>
              <a:ext cx="1573305" cy="28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Freeform: Shape 18">
              <a:extLst>
                <a:ext uri="{FF2B5EF4-FFF2-40B4-BE49-F238E27FC236}">
                  <a16:creationId xmlns:a16="http://schemas.microsoft.com/office/drawing/2014/main" id="{F2533F2D-2E76-400A-AD0B-872877DE6BE5}"/>
                </a:ext>
              </a:extLst>
            </p:cNvPr>
            <p:cNvSpPr/>
            <p:nvPr/>
          </p:nvSpPr>
          <p:spPr>
            <a:xfrm>
              <a:off x="7820979" y="5638801"/>
              <a:ext cx="1169034" cy="288628"/>
            </a:xfrm>
            <a:custGeom>
              <a:avLst/>
              <a:gdLst>
                <a:gd name="connsiteX0" fmla="*/ 0 w 1066800"/>
                <a:gd name="connsiteY0" fmla="*/ 298450 h 298450"/>
                <a:gd name="connsiteX1" fmla="*/ 0 w 1066800"/>
                <a:gd name="connsiteY1" fmla="*/ 0 h 298450"/>
                <a:gd name="connsiteX2" fmla="*/ 127000 w 1066800"/>
                <a:gd name="connsiteY2" fmla="*/ 69850 h 298450"/>
                <a:gd name="connsiteX3" fmla="*/ 298450 w 1066800"/>
                <a:gd name="connsiteY3" fmla="*/ 127000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193449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3574 h 293574"/>
                <a:gd name="connsiteX1" fmla="*/ 0 w 1066800"/>
                <a:gd name="connsiteY1" fmla="*/ 0 h 293574"/>
                <a:gd name="connsiteX2" fmla="*/ 127000 w 1066800"/>
                <a:gd name="connsiteY2" fmla="*/ 64974 h 293574"/>
                <a:gd name="connsiteX3" fmla="*/ 300040 w 1066800"/>
                <a:gd name="connsiteY3" fmla="*/ 126999 h 293574"/>
                <a:gd name="connsiteX4" fmla="*/ 488950 w 1066800"/>
                <a:gd name="connsiteY4" fmla="*/ 188573 h 293574"/>
                <a:gd name="connsiteX5" fmla="*/ 685800 w 1066800"/>
                <a:gd name="connsiteY5" fmla="*/ 223724 h 293574"/>
                <a:gd name="connsiteX6" fmla="*/ 977900 w 1066800"/>
                <a:gd name="connsiteY6" fmla="*/ 268174 h 293574"/>
                <a:gd name="connsiteX7" fmla="*/ 1066800 w 1066800"/>
                <a:gd name="connsiteY7" fmla="*/ 280874 h 293574"/>
                <a:gd name="connsiteX8" fmla="*/ 0 w 1066800"/>
                <a:gd name="connsiteY8" fmla="*/ 293574 h 293574"/>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977900 w 1069983"/>
                <a:gd name="connsiteY6" fmla="*/ 268174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757409 w 1069983"/>
                <a:gd name="connsiteY5" fmla="*/ 239978 h 297127"/>
                <a:gd name="connsiteX6" fmla="*/ 1065420 w 1069983"/>
                <a:gd name="connsiteY6" fmla="*/ 276302 h 297127"/>
                <a:gd name="connsiteX7" fmla="*/ 1069983 w 1069983"/>
                <a:gd name="connsiteY7" fmla="*/ 297127 h 297127"/>
                <a:gd name="connsiteX8" fmla="*/ 0 w 1069983"/>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065420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4773 w 1171824"/>
                <a:gd name="connsiteY0" fmla="*/ 291949 h 295502"/>
                <a:gd name="connsiteX1" fmla="*/ 0 w 1171824"/>
                <a:gd name="connsiteY1" fmla="*/ 0 h 295502"/>
                <a:gd name="connsiteX2" fmla="*/ 131773 w 1171824"/>
                <a:gd name="connsiteY2" fmla="*/ 63349 h 295502"/>
                <a:gd name="connsiteX3" fmla="*/ 304813 w 1171824"/>
                <a:gd name="connsiteY3" fmla="*/ 125374 h 295502"/>
                <a:gd name="connsiteX4" fmla="*/ 493723 w 1171824"/>
                <a:gd name="connsiteY4" fmla="*/ 186948 h 295502"/>
                <a:gd name="connsiteX5" fmla="*/ 762182 w 1171824"/>
                <a:gd name="connsiteY5" fmla="*/ 238353 h 295502"/>
                <a:gd name="connsiteX6" fmla="*/ 1165670 w 1171824"/>
                <a:gd name="connsiteY6" fmla="*/ 274677 h 295502"/>
                <a:gd name="connsiteX7" fmla="*/ 1171824 w 1171824"/>
                <a:gd name="connsiteY7" fmla="*/ 295502 h 295502"/>
                <a:gd name="connsiteX8" fmla="*/ 4773 w 1171824"/>
                <a:gd name="connsiteY8" fmla="*/ 291949 h 29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824" h="295502">
                  <a:moveTo>
                    <a:pt x="4773" y="291949"/>
                  </a:moveTo>
                  <a:lnTo>
                    <a:pt x="0" y="0"/>
                  </a:lnTo>
                  <a:lnTo>
                    <a:pt x="131773" y="63349"/>
                  </a:lnTo>
                  <a:lnTo>
                    <a:pt x="304813" y="125374"/>
                  </a:lnTo>
                  <a:lnTo>
                    <a:pt x="493723" y="186948"/>
                  </a:lnTo>
                  <a:lnTo>
                    <a:pt x="762182" y="238353"/>
                  </a:lnTo>
                  <a:cubicBezTo>
                    <a:pt x="888722" y="255879"/>
                    <a:pt x="1023216" y="271778"/>
                    <a:pt x="1165670" y="274677"/>
                  </a:cubicBezTo>
                  <a:lnTo>
                    <a:pt x="1171824" y="295502"/>
                  </a:lnTo>
                  <a:lnTo>
                    <a:pt x="4773" y="291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Freeform: Shape 19">
              <a:extLst>
                <a:ext uri="{FF2B5EF4-FFF2-40B4-BE49-F238E27FC236}">
                  <a16:creationId xmlns:a16="http://schemas.microsoft.com/office/drawing/2014/main" id="{86FD809F-2318-4ACE-AB49-9D0771661601}"/>
                </a:ext>
              </a:extLst>
            </p:cNvPr>
            <p:cNvSpPr/>
            <p:nvPr/>
          </p:nvSpPr>
          <p:spPr>
            <a:xfrm flipH="1">
              <a:off x="8923589" y="5638800"/>
              <a:ext cx="1169034" cy="288628"/>
            </a:xfrm>
            <a:custGeom>
              <a:avLst/>
              <a:gdLst>
                <a:gd name="connsiteX0" fmla="*/ 0 w 1066800"/>
                <a:gd name="connsiteY0" fmla="*/ 298450 h 298450"/>
                <a:gd name="connsiteX1" fmla="*/ 0 w 1066800"/>
                <a:gd name="connsiteY1" fmla="*/ 0 h 298450"/>
                <a:gd name="connsiteX2" fmla="*/ 127000 w 1066800"/>
                <a:gd name="connsiteY2" fmla="*/ 69850 h 298450"/>
                <a:gd name="connsiteX3" fmla="*/ 298450 w 1066800"/>
                <a:gd name="connsiteY3" fmla="*/ 127000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203200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8450 h 298450"/>
                <a:gd name="connsiteX1" fmla="*/ 0 w 1066800"/>
                <a:gd name="connsiteY1" fmla="*/ 0 h 298450"/>
                <a:gd name="connsiteX2" fmla="*/ 127000 w 1066800"/>
                <a:gd name="connsiteY2" fmla="*/ 69850 h 298450"/>
                <a:gd name="connsiteX3" fmla="*/ 300040 w 1066800"/>
                <a:gd name="connsiteY3" fmla="*/ 131875 h 298450"/>
                <a:gd name="connsiteX4" fmla="*/ 488950 w 1066800"/>
                <a:gd name="connsiteY4" fmla="*/ 193449 h 298450"/>
                <a:gd name="connsiteX5" fmla="*/ 685800 w 1066800"/>
                <a:gd name="connsiteY5" fmla="*/ 228600 h 298450"/>
                <a:gd name="connsiteX6" fmla="*/ 977900 w 1066800"/>
                <a:gd name="connsiteY6" fmla="*/ 273050 h 298450"/>
                <a:gd name="connsiteX7" fmla="*/ 1066800 w 1066800"/>
                <a:gd name="connsiteY7" fmla="*/ 285750 h 298450"/>
                <a:gd name="connsiteX8" fmla="*/ 0 w 1066800"/>
                <a:gd name="connsiteY8" fmla="*/ 298450 h 298450"/>
                <a:gd name="connsiteX0" fmla="*/ 0 w 1066800"/>
                <a:gd name="connsiteY0" fmla="*/ 293574 h 293574"/>
                <a:gd name="connsiteX1" fmla="*/ 0 w 1066800"/>
                <a:gd name="connsiteY1" fmla="*/ 0 h 293574"/>
                <a:gd name="connsiteX2" fmla="*/ 127000 w 1066800"/>
                <a:gd name="connsiteY2" fmla="*/ 64974 h 293574"/>
                <a:gd name="connsiteX3" fmla="*/ 300040 w 1066800"/>
                <a:gd name="connsiteY3" fmla="*/ 126999 h 293574"/>
                <a:gd name="connsiteX4" fmla="*/ 488950 w 1066800"/>
                <a:gd name="connsiteY4" fmla="*/ 188573 h 293574"/>
                <a:gd name="connsiteX5" fmla="*/ 685800 w 1066800"/>
                <a:gd name="connsiteY5" fmla="*/ 223724 h 293574"/>
                <a:gd name="connsiteX6" fmla="*/ 977900 w 1066800"/>
                <a:gd name="connsiteY6" fmla="*/ 268174 h 293574"/>
                <a:gd name="connsiteX7" fmla="*/ 1066800 w 1066800"/>
                <a:gd name="connsiteY7" fmla="*/ 280874 h 293574"/>
                <a:gd name="connsiteX8" fmla="*/ 0 w 1066800"/>
                <a:gd name="connsiteY8" fmla="*/ 293574 h 293574"/>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977900 w 1069983"/>
                <a:gd name="connsiteY6" fmla="*/ 268174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685800 w 1069983"/>
                <a:gd name="connsiteY5" fmla="*/ 223724 h 297127"/>
                <a:gd name="connsiteX6" fmla="*/ 1065420 w 1069983"/>
                <a:gd name="connsiteY6" fmla="*/ 276302 h 297127"/>
                <a:gd name="connsiteX7" fmla="*/ 1069983 w 1069983"/>
                <a:gd name="connsiteY7" fmla="*/ 297127 h 297127"/>
                <a:gd name="connsiteX8" fmla="*/ 0 w 1069983"/>
                <a:gd name="connsiteY8" fmla="*/ 293574 h 297127"/>
                <a:gd name="connsiteX0" fmla="*/ 0 w 1069983"/>
                <a:gd name="connsiteY0" fmla="*/ 293574 h 297127"/>
                <a:gd name="connsiteX1" fmla="*/ 0 w 1069983"/>
                <a:gd name="connsiteY1" fmla="*/ 0 h 297127"/>
                <a:gd name="connsiteX2" fmla="*/ 127000 w 1069983"/>
                <a:gd name="connsiteY2" fmla="*/ 64974 h 297127"/>
                <a:gd name="connsiteX3" fmla="*/ 300040 w 1069983"/>
                <a:gd name="connsiteY3" fmla="*/ 126999 h 297127"/>
                <a:gd name="connsiteX4" fmla="*/ 488950 w 1069983"/>
                <a:gd name="connsiteY4" fmla="*/ 188573 h 297127"/>
                <a:gd name="connsiteX5" fmla="*/ 757409 w 1069983"/>
                <a:gd name="connsiteY5" fmla="*/ 239978 h 297127"/>
                <a:gd name="connsiteX6" fmla="*/ 1065420 w 1069983"/>
                <a:gd name="connsiteY6" fmla="*/ 276302 h 297127"/>
                <a:gd name="connsiteX7" fmla="*/ 1069983 w 1069983"/>
                <a:gd name="connsiteY7" fmla="*/ 297127 h 297127"/>
                <a:gd name="connsiteX8" fmla="*/ 0 w 1069983"/>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065420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0 w 1167051"/>
                <a:gd name="connsiteY0" fmla="*/ 293574 h 297127"/>
                <a:gd name="connsiteX1" fmla="*/ 0 w 1167051"/>
                <a:gd name="connsiteY1" fmla="*/ 0 h 297127"/>
                <a:gd name="connsiteX2" fmla="*/ 127000 w 1167051"/>
                <a:gd name="connsiteY2" fmla="*/ 64974 h 297127"/>
                <a:gd name="connsiteX3" fmla="*/ 300040 w 1167051"/>
                <a:gd name="connsiteY3" fmla="*/ 126999 h 297127"/>
                <a:gd name="connsiteX4" fmla="*/ 488950 w 1167051"/>
                <a:gd name="connsiteY4" fmla="*/ 188573 h 297127"/>
                <a:gd name="connsiteX5" fmla="*/ 757409 w 1167051"/>
                <a:gd name="connsiteY5" fmla="*/ 239978 h 297127"/>
                <a:gd name="connsiteX6" fmla="*/ 1160897 w 1167051"/>
                <a:gd name="connsiteY6" fmla="*/ 276302 h 297127"/>
                <a:gd name="connsiteX7" fmla="*/ 1167051 w 1167051"/>
                <a:gd name="connsiteY7" fmla="*/ 297127 h 297127"/>
                <a:gd name="connsiteX8" fmla="*/ 0 w 1167051"/>
                <a:gd name="connsiteY8" fmla="*/ 293574 h 297127"/>
                <a:gd name="connsiteX0" fmla="*/ 4773 w 1171824"/>
                <a:gd name="connsiteY0" fmla="*/ 291949 h 295502"/>
                <a:gd name="connsiteX1" fmla="*/ 0 w 1171824"/>
                <a:gd name="connsiteY1" fmla="*/ 0 h 295502"/>
                <a:gd name="connsiteX2" fmla="*/ 131773 w 1171824"/>
                <a:gd name="connsiteY2" fmla="*/ 63349 h 295502"/>
                <a:gd name="connsiteX3" fmla="*/ 304813 w 1171824"/>
                <a:gd name="connsiteY3" fmla="*/ 125374 h 295502"/>
                <a:gd name="connsiteX4" fmla="*/ 493723 w 1171824"/>
                <a:gd name="connsiteY4" fmla="*/ 186948 h 295502"/>
                <a:gd name="connsiteX5" fmla="*/ 762182 w 1171824"/>
                <a:gd name="connsiteY5" fmla="*/ 238353 h 295502"/>
                <a:gd name="connsiteX6" fmla="*/ 1165670 w 1171824"/>
                <a:gd name="connsiteY6" fmla="*/ 274677 h 295502"/>
                <a:gd name="connsiteX7" fmla="*/ 1171824 w 1171824"/>
                <a:gd name="connsiteY7" fmla="*/ 295502 h 295502"/>
                <a:gd name="connsiteX8" fmla="*/ 4773 w 1171824"/>
                <a:gd name="connsiteY8" fmla="*/ 291949 h 29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824" h="295502">
                  <a:moveTo>
                    <a:pt x="4773" y="291949"/>
                  </a:moveTo>
                  <a:lnTo>
                    <a:pt x="0" y="0"/>
                  </a:lnTo>
                  <a:lnTo>
                    <a:pt x="131773" y="63349"/>
                  </a:lnTo>
                  <a:lnTo>
                    <a:pt x="304813" y="125374"/>
                  </a:lnTo>
                  <a:lnTo>
                    <a:pt x="493723" y="186948"/>
                  </a:lnTo>
                  <a:lnTo>
                    <a:pt x="762182" y="238353"/>
                  </a:lnTo>
                  <a:cubicBezTo>
                    <a:pt x="888722" y="255879"/>
                    <a:pt x="1023216" y="271778"/>
                    <a:pt x="1165670" y="274677"/>
                  </a:cubicBezTo>
                  <a:lnTo>
                    <a:pt x="1171824" y="295502"/>
                  </a:lnTo>
                  <a:lnTo>
                    <a:pt x="4773" y="291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24" name="Picture 23" descr="A picture containing text, person, indoor, people&#10;&#10;Description automatically generated">
            <a:extLst>
              <a:ext uri="{FF2B5EF4-FFF2-40B4-BE49-F238E27FC236}">
                <a16:creationId xmlns:a16="http://schemas.microsoft.com/office/drawing/2014/main" id="{11E10EB3-D5CE-487E-9007-58724F719B5C}"/>
              </a:ext>
            </a:extLst>
          </p:cNvPr>
          <p:cNvPicPr>
            <a:picLocks noChangeAspect="1"/>
          </p:cNvPicPr>
          <p:nvPr/>
        </p:nvPicPr>
        <p:blipFill>
          <a:blip r:embed="rId4"/>
          <a:stretch>
            <a:fillRect/>
          </a:stretch>
        </p:blipFill>
        <p:spPr>
          <a:xfrm>
            <a:off x="6205960" y="3929744"/>
            <a:ext cx="1282766" cy="952549"/>
          </a:xfrm>
          <a:prstGeom prst="rect">
            <a:avLst/>
          </a:prstGeom>
        </p:spPr>
      </p:pic>
      <p:pic>
        <p:nvPicPr>
          <p:cNvPr id="26" name="Picture 25" descr="A picture containing tree, outdoor, grass, house&#10;&#10;Description automatically generated">
            <a:extLst>
              <a:ext uri="{FF2B5EF4-FFF2-40B4-BE49-F238E27FC236}">
                <a16:creationId xmlns:a16="http://schemas.microsoft.com/office/drawing/2014/main" id="{BF90B3F2-F09E-4280-AC6A-5A855BDD30E0}"/>
              </a:ext>
            </a:extLst>
          </p:cNvPr>
          <p:cNvPicPr>
            <a:picLocks noChangeAspect="1"/>
          </p:cNvPicPr>
          <p:nvPr/>
        </p:nvPicPr>
        <p:blipFill>
          <a:blip r:embed="rId5"/>
          <a:stretch>
            <a:fillRect/>
          </a:stretch>
        </p:blipFill>
        <p:spPr>
          <a:xfrm>
            <a:off x="5659832" y="1072975"/>
            <a:ext cx="1092256" cy="1263715"/>
          </a:xfrm>
          <a:prstGeom prst="rect">
            <a:avLst/>
          </a:prstGeom>
        </p:spPr>
      </p:pic>
      <p:pic>
        <p:nvPicPr>
          <p:cNvPr id="28" name="Picture 27" descr="A group of people in a room with computers&#10;&#10;Description automatically generated with low confidence">
            <a:extLst>
              <a:ext uri="{FF2B5EF4-FFF2-40B4-BE49-F238E27FC236}">
                <a16:creationId xmlns:a16="http://schemas.microsoft.com/office/drawing/2014/main" id="{5F8F3306-36E3-448B-BF9A-68F7A613644C}"/>
              </a:ext>
            </a:extLst>
          </p:cNvPr>
          <p:cNvPicPr>
            <a:picLocks noChangeAspect="1"/>
          </p:cNvPicPr>
          <p:nvPr/>
        </p:nvPicPr>
        <p:blipFill>
          <a:blip r:embed="rId6"/>
          <a:stretch>
            <a:fillRect/>
          </a:stretch>
        </p:blipFill>
        <p:spPr>
          <a:xfrm>
            <a:off x="3743306" y="5726479"/>
            <a:ext cx="1358970" cy="977950"/>
          </a:xfrm>
          <a:prstGeom prst="rect">
            <a:avLst/>
          </a:prstGeom>
        </p:spPr>
      </p:pic>
      <p:pic>
        <p:nvPicPr>
          <p:cNvPr id="30" name="Picture 29" descr="A picture containing person, outdoor, group, people&#10;&#10;Description automatically generated">
            <a:extLst>
              <a:ext uri="{FF2B5EF4-FFF2-40B4-BE49-F238E27FC236}">
                <a16:creationId xmlns:a16="http://schemas.microsoft.com/office/drawing/2014/main" id="{0F01B1E0-C99C-4BC4-9533-8B90D8DB5252}"/>
              </a:ext>
            </a:extLst>
          </p:cNvPr>
          <p:cNvPicPr>
            <a:picLocks noChangeAspect="1"/>
          </p:cNvPicPr>
          <p:nvPr/>
        </p:nvPicPr>
        <p:blipFill>
          <a:blip r:embed="rId7"/>
          <a:stretch>
            <a:fillRect/>
          </a:stretch>
        </p:blipFill>
        <p:spPr>
          <a:xfrm>
            <a:off x="1303442" y="1233451"/>
            <a:ext cx="1454225" cy="958899"/>
          </a:xfrm>
          <a:prstGeom prst="rect">
            <a:avLst/>
          </a:prstGeom>
        </p:spPr>
      </p:pic>
      <p:pic>
        <p:nvPicPr>
          <p:cNvPr id="34" name="Picture 33" descr="A person speaking into a microphone&#10;&#10;Description automatically generated">
            <a:extLst>
              <a:ext uri="{FF2B5EF4-FFF2-40B4-BE49-F238E27FC236}">
                <a16:creationId xmlns:a16="http://schemas.microsoft.com/office/drawing/2014/main" id="{A7ECFC42-8151-453B-8073-2EEF4052B062}"/>
              </a:ext>
            </a:extLst>
          </p:cNvPr>
          <p:cNvPicPr>
            <a:picLocks noChangeAspect="1"/>
          </p:cNvPicPr>
          <p:nvPr/>
        </p:nvPicPr>
        <p:blipFill>
          <a:blip r:embed="rId8"/>
          <a:stretch>
            <a:fillRect/>
          </a:stretch>
        </p:blipFill>
        <p:spPr>
          <a:xfrm>
            <a:off x="1037787" y="4138089"/>
            <a:ext cx="1442794" cy="813002"/>
          </a:xfrm>
          <a:prstGeom prst="rect">
            <a:avLst/>
          </a:prstGeom>
        </p:spPr>
      </p:pic>
      <p:pic>
        <p:nvPicPr>
          <p:cNvPr id="39" name="Picture 38">
            <a:extLst>
              <a:ext uri="{FF2B5EF4-FFF2-40B4-BE49-F238E27FC236}">
                <a16:creationId xmlns:a16="http://schemas.microsoft.com/office/drawing/2014/main" id="{2BF05A38-04C1-46E0-A085-14C429D358B7}"/>
              </a:ext>
            </a:extLst>
          </p:cNvPr>
          <p:cNvPicPr>
            <a:picLocks noChangeAspect="1"/>
          </p:cNvPicPr>
          <p:nvPr/>
        </p:nvPicPr>
        <p:blipFill>
          <a:blip r:embed="rId9"/>
          <a:stretch>
            <a:fillRect/>
          </a:stretch>
        </p:blipFill>
        <p:spPr>
          <a:xfrm>
            <a:off x="6147744" y="2250729"/>
            <a:ext cx="1257988" cy="751844"/>
          </a:xfrm>
          <a:prstGeom prst="rect">
            <a:avLst/>
          </a:prstGeom>
        </p:spPr>
      </p:pic>
    </p:spTree>
    <p:extLst>
      <p:ext uri="{BB962C8B-B14F-4D97-AF65-F5344CB8AC3E}">
        <p14:creationId xmlns:p14="http://schemas.microsoft.com/office/powerpoint/2010/main" val="8088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BB5E-1A9E-BD40-B861-D809F444AEA5}"/>
              </a:ext>
            </a:extLst>
          </p:cNvPr>
          <p:cNvSpPr>
            <a:spLocks noGrp="1"/>
          </p:cNvSpPr>
          <p:nvPr>
            <p:ph type="title"/>
          </p:nvPr>
        </p:nvSpPr>
        <p:spPr>
          <a:xfrm>
            <a:off x="444592" y="353520"/>
            <a:ext cx="5410200" cy="668236"/>
          </a:xfrm>
        </p:spPr>
        <p:txBody>
          <a:bodyPr>
            <a:normAutofit/>
          </a:bodyPr>
          <a:lstStyle/>
          <a:p>
            <a:r>
              <a:rPr lang="en-US" sz="4000" dirty="0"/>
              <a:t>What is a Value Chain?</a:t>
            </a:r>
          </a:p>
        </p:txBody>
      </p:sp>
      <p:sp>
        <p:nvSpPr>
          <p:cNvPr id="3" name="Content Placeholder 2">
            <a:extLst>
              <a:ext uri="{FF2B5EF4-FFF2-40B4-BE49-F238E27FC236}">
                <a16:creationId xmlns:a16="http://schemas.microsoft.com/office/drawing/2014/main" id="{1F753228-9165-664D-9474-ED21F1BB8499}"/>
              </a:ext>
            </a:extLst>
          </p:cNvPr>
          <p:cNvSpPr>
            <a:spLocks noGrp="1"/>
          </p:cNvSpPr>
          <p:nvPr>
            <p:ph idx="1"/>
          </p:nvPr>
        </p:nvSpPr>
        <p:spPr>
          <a:xfrm>
            <a:off x="454527" y="1835798"/>
            <a:ext cx="5858619" cy="560781"/>
          </a:xfrm>
        </p:spPr>
        <p:txBody>
          <a:bodyPr>
            <a:noAutofit/>
          </a:bodyPr>
          <a:lstStyle/>
          <a:p>
            <a:pPr marL="0" indent="0">
              <a:buNone/>
            </a:pPr>
            <a:r>
              <a:rPr lang="en-US" sz="2000" dirty="0"/>
              <a:t>Economic value chain developed by Porter (1985)</a:t>
            </a:r>
          </a:p>
        </p:txBody>
      </p:sp>
      <p:pic>
        <p:nvPicPr>
          <p:cNvPr id="5" name="Picture 4">
            <a:extLst>
              <a:ext uri="{FF2B5EF4-FFF2-40B4-BE49-F238E27FC236}">
                <a16:creationId xmlns:a16="http://schemas.microsoft.com/office/drawing/2014/main" id="{0B9B455F-7286-B84C-B4AA-E1A0FF3B5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40" y="478581"/>
            <a:ext cx="5199158" cy="3285967"/>
          </a:xfrm>
          <a:prstGeom prst="rect">
            <a:avLst/>
          </a:prstGeom>
        </p:spPr>
      </p:pic>
      <p:sp>
        <p:nvSpPr>
          <p:cNvPr id="6" name="TextBox 5">
            <a:extLst>
              <a:ext uri="{FF2B5EF4-FFF2-40B4-BE49-F238E27FC236}">
                <a16:creationId xmlns:a16="http://schemas.microsoft.com/office/drawing/2014/main" id="{EA83B823-C274-4143-B2DF-2B03137C9CC5}"/>
              </a:ext>
            </a:extLst>
          </p:cNvPr>
          <p:cNvSpPr txBox="1"/>
          <p:nvPr/>
        </p:nvSpPr>
        <p:spPr>
          <a:xfrm>
            <a:off x="7355492" y="340081"/>
            <a:ext cx="3726854" cy="276999"/>
          </a:xfrm>
          <a:prstGeom prst="rect">
            <a:avLst/>
          </a:prstGeom>
          <a:noFill/>
        </p:spPr>
        <p:txBody>
          <a:bodyPr wrap="none" rtlCol="0">
            <a:spAutoFit/>
          </a:bodyPr>
          <a:lstStyle/>
          <a:p>
            <a:r>
              <a:rPr lang="en-AU" sz="1200" dirty="0"/>
              <a:t>Source: https://www.smartsheet.com/value-chain-model</a:t>
            </a:r>
          </a:p>
        </p:txBody>
      </p:sp>
      <p:sp>
        <p:nvSpPr>
          <p:cNvPr id="9" name="TextBox 8">
            <a:extLst>
              <a:ext uri="{FF2B5EF4-FFF2-40B4-BE49-F238E27FC236}">
                <a16:creationId xmlns:a16="http://schemas.microsoft.com/office/drawing/2014/main" id="{5A1503D5-5B45-6A4F-B804-7DE64A42E5EF}"/>
              </a:ext>
            </a:extLst>
          </p:cNvPr>
          <p:cNvSpPr txBox="1"/>
          <p:nvPr/>
        </p:nvSpPr>
        <p:spPr>
          <a:xfrm>
            <a:off x="454527" y="3676922"/>
            <a:ext cx="4198496" cy="2246769"/>
          </a:xfrm>
          <a:prstGeom prst="rect">
            <a:avLst/>
          </a:prstGeom>
          <a:noFill/>
        </p:spPr>
        <p:txBody>
          <a:bodyPr wrap="square" rtlCol="0">
            <a:spAutoFit/>
          </a:bodyPr>
          <a:lstStyle/>
          <a:p>
            <a:r>
              <a:rPr lang="en-AU" sz="2000" dirty="0"/>
              <a:t>Hydro-meteorological value chain:</a:t>
            </a:r>
          </a:p>
          <a:p>
            <a:r>
              <a:rPr lang="en-AU" sz="2000" dirty="0"/>
              <a:t>A tool for characterising and evaluating value (information) in a hydro-met information process with the aim to reduce costs/damages from hydro-met events </a:t>
            </a:r>
            <a:r>
              <a:rPr lang="en-US" sz="2000" dirty="0"/>
              <a:t>and increase value for the end-user</a:t>
            </a:r>
            <a:endParaRPr lang="en-AU" sz="2000" dirty="0"/>
          </a:p>
        </p:txBody>
      </p:sp>
      <p:sp>
        <p:nvSpPr>
          <p:cNvPr id="48" name="TextBox 47">
            <a:extLst>
              <a:ext uri="{FF2B5EF4-FFF2-40B4-BE49-F238E27FC236}">
                <a16:creationId xmlns:a16="http://schemas.microsoft.com/office/drawing/2014/main" id="{1E0CC159-1BD0-1D49-9A38-7F9E99182757}"/>
              </a:ext>
            </a:extLst>
          </p:cNvPr>
          <p:cNvSpPr txBox="1"/>
          <p:nvPr/>
        </p:nvSpPr>
        <p:spPr>
          <a:xfrm>
            <a:off x="4942068" y="6340863"/>
            <a:ext cx="7049304" cy="307777"/>
          </a:xfrm>
          <a:prstGeom prst="rect">
            <a:avLst/>
          </a:prstGeom>
          <a:noFill/>
        </p:spPr>
        <p:txBody>
          <a:bodyPr wrap="square" rtlCol="0">
            <a:spAutoFit/>
          </a:bodyPr>
          <a:lstStyle/>
          <a:p>
            <a:r>
              <a:rPr lang="en-AU" sz="1400" dirty="0" err="1"/>
              <a:t>Lazo</a:t>
            </a:r>
            <a:r>
              <a:rPr lang="en-AU" sz="1400" dirty="0"/>
              <a:t> et al., 2009, </a:t>
            </a:r>
            <a:r>
              <a:rPr lang="en-AU" sz="1400" i="1" dirty="0"/>
              <a:t>Primer on Economics for </a:t>
            </a:r>
            <a:r>
              <a:rPr lang="en-US" sz="1400" i="1" dirty="0"/>
              <a:t>National Meteorological and Hydrological Services</a:t>
            </a:r>
            <a:endParaRPr lang="en-AU" sz="1400" i="1" dirty="0"/>
          </a:p>
        </p:txBody>
      </p:sp>
      <p:sp>
        <p:nvSpPr>
          <p:cNvPr id="8" name="Striped Right Arrow 7">
            <a:extLst>
              <a:ext uri="{FF2B5EF4-FFF2-40B4-BE49-F238E27FC236}">
                <a16:creationId xmlns:a16="http://schemas.microsoft.com/office/drawing/2014/main" id="{E27A0DAA-CFA1-F547-A795-D3C04A5A9FC7}"/>
              </a:ext>
            </a:extLst>
          </p:cNvPr>
          <p:cNvSpPr/>
          <p:nvPr/>
        </p:nvSpPr>
        <p:spPr>
          <a:xfrm rot="5400000">
            <a:off x="8568905" y="3570514"/>
            <a:ext cx="1208314" cy="925286"/>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0" name="Picture 49" descr="Diagram&#10;&#10;Description automatically generated">
            <a:extLst>
              <a:ext uri="{FF2B5EF4-FFF2-40B4-BE49-F238E27FC236}">
                <a16:creationId xmlns:a16="http://schemas.microsoft.com/office/drawing/2014/main" id="{C530004B-4821-BF4C-AFAC-620184FE5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309" y="4690319"/>
            <a:ext cx="7251700" cy="1689100"/>
          </a:xfrm>
          <a:prstGeom prst="rect">
            <a:avLst/>
          </a:prstGeom>
        </p:spPr>
      </p:pic>
      <p:sp>
        <p:nvSpPr>
          <p:cNvPr id="12" name="TextBox 11">
            <a:extLst>
              <a:ext uri="{FF2B5EF4-FFF2-40B4-BE49-F238E27FC236}">
                <a16:creationId xmlns:a16="http://schemas.microsoft.com/office/drawing/2014/main" id="{F82A9F3F-3A6F-E041-A532-C34602194619}"/>
              </a:ext>
            </a:extLst>
          </p:cNvPr>
          <p:cNvSpPr txBox="1"/>
          <p:nvPr/>
        </p:nvSpPr>
        <p:spPr>
          <a:xfrm>
            <a:off x="9964130" y="4227213"/>
            <a:ext cx="2185517" cy="584775"/>
          </a:xfrm>
          <a:prstGeom prst="rect">
            <a:avLst/>
          </a:prstGeom>
          <a:noFill/>
        </p:spPr>
        <p:txBody>
          <a:bodyPr wrap="square" rtlCol="0">
            <a:spAutoFit/>
          </a:bodyPr>
          <a:lstStyle/>
          <a:p>
            <a:r>
              <a:rPr lang="en-AU" sz="1600" i="1" dirty="0"/>
              <a:t>Many other value chains &amp; networks exist!</a:t>
            </a:r>
          </a:p>
        </p:txBody>
      </p:sp>
    </p:spTree>
    <p:extLst>
      <p:ext uri="{BB962C8B-B14F-4D97-AF65-F5344CB8AC3E}">
        <p14:creationId xmlns:p14="http://schemas.microsoft.com/office/powerpoint/2010/main" val="35159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8"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4B33-3837-7A46-881A-52F162C61890}"/>
              </a:ext>
            </a:extLst>
          </p:cNvPr>
          <p:cNvSpPr>
            <a:spLocks noGrp="1"/>
          </p:cNvSpPr>
          <p:nvPr>
            <p:ph type="title"/>
          </p:nvPr>
        </p:nvSpPr>
        <p:spPr>
          <a:xfrm>
            <a:off x="838199" y="467782"/>
            <a:ext cx="10515600" cy="648505"/>
          </a:xfrm>
        </p:spPr>
        <p:txBody>
          <a:bodyPr>
            <a:normAutofit/>
          </a:bodyPr>
          <a:lstStyle/>
          <a:p>
            <a:r>
              <a:rPr lang="en-AU" sz="4000" dirty="0"/>
              <a:t>HIWeather value chain for warnings</a:t>
            </a:r>
          </a:p>
        </p:txBody>
      </p:sp>
      <p:sp>
        <p:nvSpPr>
          <p:cNvPr id="3" name="Content Placeholder 2">
            <a:extLst>
              <a:ext uri="{FF2B5EF4-FFF2-40B4-BE49-F238E27FC236}">
                <a16:creationId xmlns:a16="http://schemas.microsoft.com/office/drawing/2014/main" id="{0F7CF725-9ABD-8F40-A926-FA6236FC06E7}"/>
              </a:ext>
            </a:extLst>
          </p:cNvPr>
          <p:cNvSpPr>
            <a:spLocks noGrp="1"/>
          </p:cNvSpPr>
          <p:nvPr>
            <p:ph idx="1"/>
          </p:nvPr>
        </p:nvSpPr>
        <p:spPr>
          <a:xfrm>
            <a:off x="1242139" y="3952055"/>
            <a:ext cx="10515600" cy="878628"/>
          </a:xfrm>
        </p:spPr>
        <p:txBody>
          <a:bodyPr>
            <a:normAutofit/>
          </a:bodyPr>
          <a:lstStyle/>
          <a:p>
            <a:pPr marL="0" indent="0" fontAlgn="base">
              <a:lnSpc>
                <a:spcPct val="200000"/>
              </a:lnSpc>
              <a:buNone/>
            </a:pPr>
            <a:r>
              <a:rPr lang="en-AU" sz="2000" dirty="0"/>
              <a:t>Each stakeholder adds value through tools, experience, other information sources</a:t>
            </a:r>
          </a:p>
        </p:txBody>
      </p:sp>
      <p:grpSp>
        <p:nvGrpSpPr>
          <p:cNvPr id="5" name="Group 4">
            <a:extLst>
              <a:ext uri="{FF2B5EF4-FFF2-40B4-BE49-F238E27FC236}">
                <a16:creationId xmlns:a16="http://schemas.microsoft.com/office/drawing/2014/main" id="{531577AE-3AEA-394A-BC60-5497FAAC706D}"/>
              </a:ext>
            </a:extLst>
          </p:cNvPr>
          <p:cNvGrpSpPr>
            <a:grpSpLocks noChangeAspect="1"/>
          </p:cNvGrpSpPr>
          <p:nvPr/>
        </p:nvGrpSpPr>
        <p:grpSpPr>
          <a:xfrm>
            <a:off x="891206" y="1494976"/>
            <a:ext cx="9371481" cy="2425759"/>
            <a:chOff x="-132456" y="3740819"/>
            <a:chExt cx="12947979" cy="3351513"/>
          </a:xfrm>
        </p:grpSpPr>
        <p:grpSp>
          <p:nvGrpSpPr>
            <p:cNvPr id="6" name="Group 5">
              <a:extLst>
                <a:ext uri="{FF2B5EF4-FFF2-40B4-BE49-F238E27FC236}">
                  <a16:creationId xmlns:a16="http://schemas.microsoft.com/office/drawing/2014/main" id="{41031BAB-E2FE-1B4A-B58F-56A69163FE47}"/>
                </a:ext>
              </a:extLst>
            </p:cNvPr>
            <p:cNvGrpSpPr/>
            <p:nvPr/>
          </p:nvGrpSpPr>
          <p:grpSpPr>
            <a:xfrm>
              <a:off x="-132456" y="3791505"/>
              <a:ext cx="12947979" cy="3300827"/>
              <a:chOff x="-132456" y="3791505"/>
              <a:chExt cx="12947979" cy="3300827"/>
            </a:xfrm>
          </p:grpSpPr>
          <p:grpSp>
            <p:nvGrpSpPr>
              <p:cNvPr id="8" name="Group 7">
                <a:extLst>
                  <a:ext uri="{FF2B5EF4-FFF2-40B4-BE49-F238E27FC236}">
                    <a16:creationId xmlns:a16="http://schemas.microsoft.com/office/drawing/2014/main" id="{FDF43BFE-40C4-174D-A3D5-A0B4287C0F83}"/>
                  </a:ext>
                </a:extLst>
              </p:cNvPr>
              <p:cNvGrpSpPr/>
              <p:nvPr/>
            </p:nvGrpSpPr>
            <p:grpSpPr>
              <a:xfrm>
                <a:off x="4" y="3837467"/>
                <a:ext cx="12191998" cy="2432836"/>
                <a:chOff x="3" y="3837466"/>
                <a:chExt cx="12191998" cy="2432836"/>
              </a:xfrm>
              <a:scene3d>
                <a:camera prst="orthographicFront">
                  <a:rot lat="0" lon="0" rev="21540000"/>
                </a:camera>
                <a:lightRig rig="threePt" dir="t"/>
              </a:scene3d>
            </p:grpSpPr>
            <p:pic>
              <p:nvPicPr>
                <p:cNvPr id="27" name="Picture 3" descr="C:\Brian's Data\A1 print temp\mountain.png">
                  <a:extLst>
                    <a:ext uri="{FF2B5EF4-FFF2-40B4-BE49-F238E27FC236}">
                      <a16:creationId xmlns:a16="http://schemas.microsoft.com/office/drawing/2014/main" id="{9EAE0143-9B8D-4D45-8D89-7AF371085C3A}"/>
                    </a:ext>
                  </a:extLst>
                </p:cNvPr>
                <p:cNvPicPr>
                  <a:picLocks noChangeAspect="1" noChangeArrowheads="1"/>
                </p:cNvPicPr>
                <p:nvPr/>
              </p:nvPicPr>
              <p:blipFill>
                <a:blip r:embed="rId3" cstate="print"/>
                <a:srcRect l="55927"/>
                <a:stretch>
                  <a:fillRect/>
                </a:stretch>
              </p:blipFill>
              <p:spPr bwMode="auto">
                <a:xfrm>
                  <a:off x="3" y="4966040"/>
                  <a:ext cx="1147431" cy="1304262"/>
                </a:xfrm>
                <a:prstGeom prst="rect">
                  <a:avLst/>
                </a:prstGeom>
                <a:noFill/>
              </p:spPr>
            </p:pic>
            <p:pic>
              <p:nvPicPr>
                <p:cNvPr id="28" name="Picture 3" descr="C:\Brian's Data\A1 print temp\mountain.png">
                  <a:extLst>
                    <a:ext uri="{FF2B5EF4-FFF2-40B4-BE49-F238E27FC236}">
                      <a16:creationId xmlns:a16="http://schemas.microsoft.com/office/drawing/2014/main" id="{924D7662-6C85-F048-BA37-58B0645599DD}"/>
                    </a:ext>
                  </a:extLst>
                </p:cNvPr>
                <p:cNvPicPr>
                  <a:picLocks noChangeAspect="1" noChangeArrowheads="1"/>
                </p:cNvPicPr>
                <p:nvPr/>
              </p:nvPicPr>
              <p:blipFill>
                <a:blip r:embed="rId3" cstate="print"/>
                <a:srcRect/>
                <a:stretch>
                  <a:fillRect/>
                </a:stretch>
              </p:blipFill>
              <p:spPr bwMode="auto">
                <a:xfrm>
                  <a:off x="1134142" y="4261931"/>
                  <a:ext cx="1903523" cy="1981201"/>
                </a:xfrm>
                <a:prstGeom prst="rect">
                  <a:avLst/>
                </a:prstGeom>
                <a:noFill/>
              </p:spPr>
            </p:pic>
            <p:pic>
              <p:nvPicPr>
                <p:cNvPr id="29" name="Picture 3" descr="C:\Brian's Data\A1 print temp\mountain.png">
                  <a:extLst>
                    <a:ext uri="{FF2B5EF4-FFF2-40B4-BE49-F238E27FC236}">
                      <a16:creationId xmlns:a16="http://schemas.microsoft.com/office/drawing/2014/main" id="{9EFB98A7-C242-1744-AD4E-7B92D50C39FE}"/>
                    </a:ext>
                  </a:extLst>
                </p:cNvPr>
                <p:cNvPicPr>
                  <a:picLocks noChangeAspect="1" noChangeArrowheads="1"/>
                </p:cNvPicPr>
                <p:nvPr/>
              </p:nvPicPr>
              <p:blipFill>
                <a:blip r:embed="rId3" cstate="print"/>
                <a:srcRect/>
                <a:stretch>
                  <a:fillRect/>
                </a:stretch>
              </p:blipFill>
              <p:spPr bwMode="auto">
                <a:xfrm>
                  <a:off x="6084336" y="5235402"/>
                  <a:ext cx="1542753" cy="861236"/>
                </a:xfrm>
                <a:prstGeom prst="rect">
                  <a:avLst/>
                </a:prstGeom>
                <a:noFill/>
              </p:spPr>
            </p:pic>
            <p:pic>
              <p:nvPicPr>
                <p:cNvPr id="30" name="Picture 3" descr="C:\Brian's Data\A1 print temp\mountain.png">
                  <a:extLst>
                    <a:ext uri="{FF2B5EF4-FFF2-40B4-BE49-F238E27FC236}">
                      <a16:creationId xmlns:a16="http://schemas.microsoft.com/office/drawing/2014/main" id="{BD0744DA-EEB3-124C-8D07-2ABABBF5AA6B}"/>
                    </a:ext>
                  </a:extLst>
                </p:cNvPr>
                <p:cNvPicPr>
                  <a:picLocks noChangeAspect="1" noChangeArrowheads="1"/>
                </p:cNvPicPr>
                <p:nvPr/>
              </p:nvPicPr>
              <p:blipFill>
                <a:blip r:embed="rId3" cstate="print"/>
                <a:srcRect/>
                <a:stretch>
                  <a:fillRect/>
                </a:stretch>
              </p:blipFill>
              <p:spPr bwMode="auto">
                <a:xfrm>
                  <a:off x="8173046" y="4091809"/>
                  <a:ext cx="2603500" cy="1981201"/>
                </a:xfrm>
                <a:prstGeom prst="rect">
                  <a:avLst/>
                </a:prstGeom>
                <a:noFill/>
              </p:spPr>
            </p:pic>
            <p:pic>
              <p:nvPicPr>
                <p:cNvPr id="31" name="Picture 3" descr="C:\Brian's Data\A1 print temp\mountain.png">
                  <a:extLst>
                    <a:ext uri="{FF2B5EF4-FFF2-40B4-BE49-F238E27FC236}">
                      <a16:creationId xmlns:a16="http://schemas.microsoft.com/office/drawing/2014/main" id="{F1D42860-9112-554B-8EDE-F90B71ACCC42}"/>
                    </a:ext>
                  </a:extLst>
                </p:cNvPr>
                <p:cNvPicPr>
                  <a:picLocks noChangeAspect="1" noChangeArrowheads="1"/>
                </p:cNvPicPr>
                <p:nvPr/>
              </p:nvPicPr>
              <p:blipFill>
                <a:blip r:embed="rId3" cstate="print"/>
                <a:srcRect r="43829"/>
                <a:stretch>
                  <a:fillRect/>
                </a:stretch>
              </p:blipFill>
              <p:spPr bwMode="auto">
                <a:xfrm>
                  <a:off x="10729582" y="4767568"/>
                  <a:ext cx="1462419" cy="1253462"/>
                </a:xfrm>
                <a:prstGeom prst="rect">
                  <a:avLst/>
                </a:prstGeom>
                <a:noFill/>
              </p:spPr>
            </p:pic>
            <p:grpSp>
              <p:nvGrpSpPr>
                <p:cNvPr id="32" name="Group 31">
                  <a:extLst>
                    <a:ext uri="{FF2B5EF4-FFF2-40B4-BE49-F238E27FC236}">
                      <a16:creationId xmlns:a16="http://schemas.microsoft.com/office/drawing/2014/main" id="{819FE0AC-7FF1-CD4A-AFEF-EFE12290DC5A}"/>
                    </a:ext>
                  </a:extLst>
                </p:cNvPr>
                <p:cNvGrpSpPr/>
                <p:nvPr/>
              </p:nvGrpSpPr>
              <p:grpSpPr>
                <a:xfrm>
                  <a:off x="3117451" y="3837466"/>
                  <a:ext cx="2519285" cy="2353686"/>
                  <a:chOff x="3117451" y="3837466"/>
                  <a:chExt cx="2519285" cy="2353686"/>
                </a:xfrm>
              </p:grpSpPr>
              <p:pic>
                <p:nvPicPr>
                  <p:cNvPr id="33" name="Picture 3" descr="C:\Brian's Data\A1 print temp\mountain.png">
                    <a:extLst>
                      <a:ext uri="{FF2B5EF4-FFF2-40B4-BE49-F238E27FC236}">
                        <a16:creationId xmlns:a16="http://schemas.microsoft.com/office/drawing/2014/main" id="{878D3542-E21E-A64A-A478-A46565C3B09A}"/>
                      </a:ext>
                    </a:extLst>
                  </p:cNvPr>
                  <p:cNvPicPr>
                    <a:picLocks noChangeAspect="1" noChangeArrowheads="1"/>
                  </p:cNvPicPr>
                  <p:nvPr/>
                </p:nvPicPr>
                <p:blipFill>
                  <a:blip r:embed="rId3" cstate="print"/>
                  <a:srcRect/>
                  <a:stretch>
                    <a:fillRect/>
                  </a:stretch>
                </p:blipFill>
                <p:spPr bwMode="auto">
                  <a:xfrm>
                    <a:off x="3117451" y="3837466"/>
                    <a:ext cx="2519285" cy="2353686"/>
                  </a:xfrm>
                  <a:prstGeom prst="rect">
                    <a:avLst/>
                  </a:prstGeom>
                  <a:noFill/>
                </p:spPr>
              </p:pic>
              <p:sp>
                <p:nvSpPr>
                  <p:cNvPr id="34" name="Freeform 55">
                    <a:extLst>
                      <a:ext uri="{FF2B5EF4-FFF2-40B4-BE49-F238E27FC236}">
                        <a16:creationId xmlns:a16="http://schemas.microsoft.com/office/drawing/2014/main" id="{C418C335-0635-D447-92DB-E0883A671889}"/>
                      </a:ext>
                    </a:extLst>
                  </p:cNvPr>
                  <p:cNvSpPr/>
                  <p:nvPr/>
                </p:nvSpPr>
                <p:spPr>
                  <a:xfrm>
                    <a:off x="5080002" y="5737728"/>
                    <a:ext cx="331537" cy="335281"/>
                  </a:xfrm>
                  <a:custGeom>
                    <a:avLst/>
                    <a:gdLst>
                      <a:gd name="connsiteX0" fmla="*/ 0 w 208547"/>
                      <a:gd name="connsiteY0" fmla="*/ 140368 h 208547"/>
                      <a:gd name="connsiteX1" fmla="*/ 208547 w 208547"/>
                      <a:gd name="connsiteY1" fmla="*/ 208547 h 208547"/>
                      <a:gd name="connsiteX2" fmla="*/ 100263 w 208547"/>
                      <a:gd name="connsiteY2" fmla="*/ 0 h 208547"/>
                      <a:gd name="connsiteX3" fmla="*/ 24063 w 208547"/>
                      <a:gd name="connsiteY3" fmla="*/ 8021 h 208547"/>
                      <a:gd name="connsiteX4" fmla="*/ 0 w 208547"/>
                      <a:gd name="connsiteY4" fmla="*/ 140368 h 208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47" h="208547">
                        <a:moveTo>
                          <a:pt x="0" y="140368"/>
                        </a:moveTo>
                        <a:lnTo>
                          <a:pt x="208547" y="208547"/>
                        </a:lnTo>
                        <a:lnTo>
                          <a:pt x="100263" y="0"/>
                        </a:lnTo>
                        <a:lnTo>
                          <a:pt x="24063" y="8021"/>
                        </a:lnTo>
                        <a:lnTo>
                          <a:pt x="0" y="140368"/>
                        </a:lnTo>
                        <a:close/>
                      </a:path>
                    </a:pathLst>
                  </a:custGeom>
                  <a:solidFill>
                    <a:srgbClr val="0B9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grpSp>
          </p:grpSp>
          <p:sp>
            <p:nvSpPr>
              <p:cNvPr id="9" name="TextBox 8">
                <a:extLst>
                  <a:ext uri="{FF2B5EF4-FFF2-40B4-BE49-F238E27FC236}">
                    <a16:creationId xmlns:a16="http://schemas.microsoft.com/office/drawing/2014/main" id="{7C5C9E75-B0C8-B241-87E4-DD87F1B57D0A}"/>
                  </a:ext>
                </a:extLst>
              </p:cNvPr>
              <p:cNvSpPr txBox="1"/>
              <p:nvPr/>
            </p:nvSpPr>
            <p:spPr>
              <a:xfrm rot="19131915">
                <a:off x="-132456" y="4207794"/>
                <a:ext cx="1798436" cy="467758"/>
              </a:xfrm>
              <a:prstGeom prst="rect">
                <a:avLst/>
              </a:prstGeom>
              <a:noFill/>
            </p:spPr>
            <p:txBody>
              <a:bodyPr wrap="square" rtlCol="0">
                <a:spAutoFit/>
              </a:bodyPr>
              <a:lstStyle/>
              <a:p>
                <a:pPr algn="ctr"/>
                <a:r>
                  <a:rPr lang="en-GB" sz="1600" dirty="0">
                    <a:solidFill>
                      <a:srgbClr val="000000"/>
                    </a:solidFill>
                  </a:rPr>
                  <a:t>Observations</a:t>
                </a:r>
              </a:p>
            </p:txBody>
          </p:sp>
          <p:sp>
            <p:nvSpPr>
              <p:cNvPr id="10" name="TextBox 9">
                <a:extLst>
                  <a:ext uri="{FF2B5EF4-FFF2-40B4-BE49-F238E27FC236}">
                    <a16:creationId xmlns:a16="http://schemas.microsoft.com/office/drawing/2014/main" id="{BE6330A6-9BB1-B148-9668-118D571F0E71}"/>
                  </a:ext>
                </a:extLst>
              </p:cNvPr>
              <p:cNvSpPr txBox="1"/>
              <p:nvPr/>
            </p:nvSpPr>
            <p:spPr>
              <a:xfrm rot="19131915">
                <a:off x="2013385" y="3791505"/>
                <a:ext cx="1702240" cy="807946"/>
              </a:xfrm>
              <a:prstGeom prst="rect">
                <a:avLst/>
              </a:prstGeom>
              <a:noFill/>
            </p:spPr>
            <p:txBody>
              <a:bodyPr wrap="square" rtlCol="0">
                <a:spAutoFit/>
              </a:bodyPr>
              <a:lstStyle/>
              <a:p>
                <a:pPr algn="ctr"/>
                <a:r>
                  <a:rPr lang="en-GB" sz="1600" dirty="0">
                    <a:solidFill>
                      <a:srgbClr val="000000"/>
                    </a:solidFill>
                  </a:rPr>
                  <a:t>Weather Forecast</a:t>
                </a:r>
              </a:p>
            </p:txBody>
          </p:sp>
          <p:sp>
            <p:nvSpPr>
              <p:cNvPr id="11" name="TextBox 10">
                <a:extLst>
                  <a:ext uri="{FF2B5EF4-FFF2-40B4-BE49-F238E27FC236}">
                    <a16:creationId xmlns:a16="http://schemas.microsoft.com/office/drawing/2014/main" id="{E0CEB985-F908-E04E-8972-3830FCB64B92}"/>
                  </a:ext>
                </a:extLst>
              </p:cNvPr>
              <p:cNvSpPr txBox="1"/>
              <p:nvPr/>
            </p:nvSpPr>
            <p:spPr>
              <a:xfrm rot="19131915">
                <a:off x="6761816" y="4520971"/>
                <a:ext cx="1357501" cy="807946"/>
              </a:xfrm>
              <a:prstGeom prst="rect">
                <a:avLst/>
              </a:prstGeom>
              <a:noFill/>
            </p:spPr>
            <p:txBody>
              <a:bodyPr wrap="square" rtlCol="0">
                <a:spAutoFit/>
              </a:bodyPr>
              <a:lstStyle/>
              <a:p>
                <a:pPr algn="ctr"/>
                <a:r>
                  <a:rPr lang="en-GB" sz="1600" dirty="0">
                    <a:solidFill>
                      <a:srgbClr val="000000"/>
                    </a:solidFill>
                  </a:rPr>
                  <a:t>Impact Forecast</a:t>
                </a:r>
              </a:p>
            </p:txBody>
          </p:sp>
          <p:sp>
            <p:nvSpPr>
              <p:cNvPr id="12" name="TextBox 11">
                <a:extLst>
                  <a:ext uri="{FF2B5EF4-FFF2-40B4-BE49-F238E27FC236}">
                    <a16:creationId xmlns:a16="http://schemas.microsoft.com/office/drawing/2014/main" id="{65F51E64-3492-CC47-BDBD-49F784A7F5B5}"/>
                  </a:ext>
                </a:extLst>
              </p:cNvPr>
              <p:cNvSpPr txBox="1"/>
              <p:nvPr/>
            </p:nvSpPr>
            <p:spPr>
              <a:xfrm rot="19131915">
                <a:off x="9637393" y="3800071"/>
                <a:ext cx="1323949" cy="467758"/>
              </a:xfrm>
              <a:prstGeom prst="rect">
                <a:avLst/>
              </a:prstGeom>
              <a:noFill/>
            </p:spPr>
            <p:txBody>
              <a:bodyPr wrap="square" rtlCol="0">
                <a:spAutoFit/>
              </a:bodyPr>
              <a:lstStyle/>
              <a:p>
                <a:pPr algn="ctr"/>
                <a:r>
                  <a:rPr lang="en-GB" sz="1600" dirty="0">
                    <a:solidFill>
                      <a:srgbClr val="000000"/>
                    </a:solidFill>
                  </a:rPr>
                  <a:t>Warning</a:t>
                </a:r>
              </a:p>
            </p:txBody>
          </p:sp>
          <p:sp>
            <p:nvSpPr>
              <p:cNvPr id="13" name="TextBox 12">
                <a:extLst>
                  <a:ext uri="{FF2B5EF4-FFF2-40B4-BE49-F238E27FC236}">
                    <a16:creationId xmlns:a16="http://schemas.microsoft.com/office/drawing/2014/main" id="{A0AE7103-A177-1A46-B7EB-549C10D8A733}"/>
                  </a:ext>
                </a:extLst>
              </p:cNvPr>
              <p:cNvSpPr txBox="1"/>
              <p:nvPr/>
            </p:nvSpPr>
            <p:spPr>
              <a:xfrm rot="19131915">
                <a:off x="10759895" y="4323030"/>
                <a:ext cx="2055628" cy="467758"/>
              </a:xfrm>
              <a:prstGeom prst="rect">
                <a:avLst/>
              </a:prstGeom>
              <a:noFill/>
            </p:spPr>
            <p:txBody>
              <a:bodyPr wrap="square" rtlCol="0">
                <a:spAutoFit/>
              </a:bodyPr>
              <a:lstStyle/>
              <a:p>
                <a:pPr algn="ctr"/>
                <a:r>
                  <a:rPr lang="en-GB" sz="1600" dirty="0">
                    <a:solidFill>
                      <a:srgbClr val="000000"/>
                    </a:solidFill>
                  </a:rPr>
                  <a:t>Decision</a:t>
                </a:r>
                <a:endParaRPr lang="en-GB" sz="2133" dirty="0">
                  <a:solidFill>
                    <a:srgbClr val="000000"/>
                  </a:solidFill>
                </a:endParaRPr>
              </a:p>
            </p:txBody>
          </p:sp>
          <p:pic>
            <p:nvPicPr>
              <p:cNvPr id="14" name="Picture 11" descr="https://img.clipartfest.com/902e8bfa776c5ed939f7452e6cc2def2_troll-under-bridge-clipart-free-clip-art-bridge_400-187.png">
                <a:extLst>
                  <a:ext uri="{FF2B5EF4-FFF2-40B4-BE49-F238E27FC236}">
                    <a16:creationId xmlns:a16="http://schemas.microsoft.com/office/drawing/2014/main" id="{D84D9956-40E1-5743-97D1-5450A6C03972}"/>
                  </a:ext>
                </a:extLst>
              </p:cNvPr>
              <p:cNvPicPr>
                <a:picLocks noChangeAspect="1" noChangeArrowheads="1"/>
              </p:cNvPicPr>
              <p:nvPr/>
            </p:nvPicPr>
            <p:blipFill>
              <a:blip r:embed="rId4" cstate="print"/>
              <a:srcRect/>
              <a:stretch>
                <a:fillRect/>
              </a:stretch>
            </p:blipFill>
            <p:spPr bwMode="auto">
              <a:xfrm>
                <a:off x="7330634" y="5364206"/>
                <a:ext cx="1280931" cy="704310"/>
              </a:xfrm>
              <a:prstGeom prst="rect">
                <a:avLst/>
              </a:prstGeom>
              <a:noFill/>
            </p:spPr>
          </p:pic>
          <p:pic>
            <p:nvPicPr>
              <p:cNvPr id="15" name="Picture 15" descr="http://cdn.grid.fotosearch.com/CSP/CSP457/k31826729.jpg">
                <a:extLst>
                  <a:ext uri="{FF2B5EF4-FFF2-40B4-BE49-F238E27FC236}">
                    <a16:creationId xmlns:a16="http://schemas.microsoft.com/office/drawing/2014/main" id="{82632C15-B739-904D-9DDD-EAD8B19712A8}"/>
                  </a:ext>
                </a:extLst>
              </p:cNvPr>
              <p:cNvPicPr>
                <a:picLocks noChangeAspect="1" noChangeArrowheads="1"/>
              </p:cNvPicPr>
              <p:nvPr/>
            </p:nvPicPr>
            <p:blipFill>
              <a:blip r:embed="rId5" cstate="print"/>
              <a:srcRect l="4222" r="3433" b="33126"/>
              <a:stretch>
                <a:fillRect/>
              </a:stretch>
            </p:blipFill>
            <p:spPr bwMode="auto">
              <a:xfrm>
                <a:off x="10423874" y="5355359"/>
                <a:ext cx="1016964" cy="467765"/>
              </a:xfrm>
              <a:prstGeom prst="rect">
                <a:avLst/>
              </a:prstGeom>
              <a:noFill/>
            </p:spPr>
          </p:pic>
          <p:pic>
            <p:nvPicPr>
              <p:cNvPr id="16" name="Picture 17" descr="http://dbclipart.com/wp-content/uploads/2016/04/Bridge-ribbed-arch-clipart-etc.gif">
                <a:extLst>
                  <a:ext uri="{FF2B5EF4-FFF2-40B4-BE49-F238E27FC236}">
                    <a16:creationId xmlns:a16="http://schemas.microsoft.com/office/drawing/2014/main" id="{F2C5C3C6-15D1-0049-A6B2-50DECA6592B5}"/>
                  </a:ext>
                </a:extLst>
              </p:cNvPr>
              <p:cNvPicPr>
                <a:picLocks noChangeAspect="1" noChangeArrowheads="1"/>
              </p:cNvPicPr>
              <p:nvPr/>
            </p:nvPicPr>
            <p:blipFill>
              <a:blip r:embed="rId6" cstate="print">
                <a:clrChange>
                  <a:clrFrom>
                    <a:srgbClr val="FFFFFF"/>
                  </a:clrFrom>
                  <a:clrTo>
                    <a:srgbClr val="FFFFFF">
                      <a:alpha val="0"/>
                    </a:srgbClr>
                  </a:clrTo>
                </a:clrChange>
              </a:blip>
              <a:srcRect l="7383" t="11436" b="34165"/>
              <a:stretch>
                <a:fillRect/>
              </a:stretch>
            </p:blipFill>
            <p:spPr bwMode="auto">
              <a:xfrm>
                <a:off x="2334817" y="4830471"/>
                <a:ext cx="2006277" cy="319840"/>
              </a:xfrm>
              <a:prstGeom prst="rect">
                <a:avLst/>
              </a:prstGeom>
              <a:noFill/>
            </p:spPr>
          </p:pic>
          <p:pic>
            <p:nvPicPr>
              <p:cNvPr id="17" name="Picture 5" descr="http://clipart-library.com/data_images/457609.gif">
                <a:extLst>
                  <a:ext uri="{FF2B5EF4-FFF2-40B4-BE49-F238E27FC236}">
                    <a16:creationId xmlns:a16="http://schemas.microsoft.com/office/drawing/2014/main" id="{C664CA29-A315-7244-B1FF-9C26B74B3622}"/>
                  </a:ext>
                </a:extLst>
              </p:cNvPr>
              <p:cNvPicPr>
                <a:picLocks noChangeAspect="1" noChangeArrowheads="1"/>
              </p:cNvPicPr>
              <p:nvPr/>
            </p:nvPicPr>
            <p:blipFill>
              <a:blip r:embed="rId7" cstate="print"/>
              <a:srcRect b="26252"/>
              <a:stretch>
                <a:fillRect/>
              </a:stretch>
            </p:blipFill>
            <p:spPr bwMode="auto">
              <a:xfrm>
                <a:off x="352406" y="4921814"/>
                <a:ext cx="1422384" cy="550047"/>
              </a:xfrm>
              <a:prstGeom prst="rect">
                <a:avLst/>
              </a:prstGeom>
              <a:noFill/>
            </p:spPr>
          </p:pic>
          <p:cxnSp>
            <p:nvCxnSpPr>
              <p:cNvPr id="18" name="Straight Connector 17">
                <a:extLst>
                  <a:ext uri="{FF2B5EF4-FFF2-40B4-BE49-F238E27FC236}">
                    <a16:creationId xmlns:a16="http://schemas.microsoft.com/office/drawing/2014/main" id="{B39A182B-6B38-ED4C-850B-9AF0B06E070B}"/>
                  </a:ext>
                </a:extLst>
              </p:cNvPr>
              <p:cNvCxnSpPr>
                <a:cxnSpLocks/>
              </p:cNvCxnSpPr>
              <p:nvPr/>
            </p:nvCxnSpPr>
            <p:spPr bwMode="auto">
              <a:xfrm flipV="1">
                <a:off x="-28136" y="6092089"/>
                <a:ext cx="12192000" cy="32034"/>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DA6398B5-C72C-284E-BE6D-80F13A7CE64F}"/>
                  </a:ext>
                </a:extLst>
              </p:cNvPr>
              <p:cNvSpPr txBox="1"/>
              <p:nvPr/>
            </p:nvSpPr>
            <p:spPr>
              <a:xfrm>
                <a:off x="0" y="6071769"/>
                <a:ext cx="1300480" cy="722900"/>
              </a:xfrm>
              <a:prstGeom prst="rect">
                <a:avLst/>
              </a:prstGeom>
              <a:noFill/>
            </p:spPr>
            <p:txBody>
              <a:bodyPr wrap="square" lIns="0" rtlCol="0">
                <a:spAutoFit/>
              </a:bodyPr>
              <a:lstStyle/>
              <a:p>
                <a:pPr algn="ctr"/>
                <a:r>
                  <a:rPr lang="en-GB" sz="1400" dirty="0">
                    <a:solidFill>
                      <a:srgbClr val="000000"/>
                    </a:solidFill>
                  </a:rPr>
                  <a:t>Sensor Technology</a:t>
                </a:r>
              </a:p>
            </p:txBody>
          </p:sp>
          <p:sp>
            <p:nvSpPr>
              <p:cNvPr id="20" name="TextBox 19">
                <a:extLst>
                  <a:ext uri="{FF2B5EF4-FFF2-40B4-BE49-F238E27FC236}">
                    <a16:creationId xmlns:a16="http://schemas.microsoft.com/office/drawing/2014/main" id="{9FF0244D-7475-004E-9D5B-A8BCC0BA8186}"/>
                  </a:ext>
                </a:extLst>
              </p:cNvPr>
              <p:cNvSpPr txBox="1"/>
              <p:nvPr/>
            </p:nvSpPr>
            <p:spPr>
              <a:xfrm>
                <a:off x="1614284" y="6071769"/>
                <a:ext cx="1291478" cy="722900"/>
              </a:xfrm>
              <a:prstGeom prst="rect">
                <a:avLst/>
              </a:prstGeom>
              <a:noFill/>
            </p:spPr>
            <p:txBody>
              <a:bodyPr wrap="square" lIns="0" rtlCol="0">
                <a:spAutoFit/>
              </a:bodyPr>
              <a:lstStyle/>
              <a:p>
                <a:pPr algn="ctr"/>
                <a:r>
                  <a:rPr lang="en-GB" sz="1400" dirty="0">
                    <a:solidFill>
                      <a:srgbClr val="000000"/>
                    </a:solidFill>
                  </a:rPr>
                  <a:t>Weather Modelling</a:t>
                </a:r>
              </a:p>
            </p:txBody>
          </p:sp>
          <p:sp>
            <p:nvSpPr>
              <p:cNvPr id="21" name="TextBox 20">
                <a:extLst>
                  <a:ext uri="{FF2B5EF4-FFF2-40B4-BE49-F238E27FC236}">
                    <a16:creationId xmlns:a16="http://schemas.microsoft.com/office/drawing/2014/main" id="{EBB0F9E4-FED6-A649-88D7-74AC313702E1}"/>
                  </a:ext>
                </a:extLst>
              </p:cNvPr>
              <p:cNvSpPr txBox="1"/>
              <p:nvPr/>
            </p:nvSpPr>
            <p:spPr>
              <a:xfrm>
                <a:off x="3249914" y="6071769"/>
                <a:ext cx="2491132" cy="722900"/>
              </a:xfrm>
              <a:prstGeom prst="rect">
                <a:avLst/>
              </a:prstGeom>
              <a:noFill/>
            </p:spPr>
            <p:txBody>
              <a:bodyPr wrap="square" lIns="0" rtlCol="0">
                <a:spAutoFit/>
              </a:bodyPr>
              <a:lstStyle/>
              <a:p>
                <a:pPr algn="ctr"/>
                <a:r>
                  <a:rPr lang="en-GB" sz="1400" dirty="0">
                    <a:solidFill>
                      <a:srgbClr val="000000"/>
                    </a:solidFill>
                  </a:rPr>
                  <a:t>Ocean, Land Surface &amp; Pollution Modelling</a:t>
                </a:r>
              </a:p>
            </p:txBody>
          </p:sp>
          <p:sp>
            <p:nvSpPr>
              <p:cNvPr id="22" name="TextBox 21">
                <a:extLst>
                  <a:ext uri="{FF2B5EF4-FFF2-40B4-BE49-F238E27FC236}">
                    <a16:creationId xmlns:a16="http://schemas.microsoft.com/office/drawing/2014/main" id="{A096E920-A07C-7340-8741-F572CD4ED94F}"/>
                  </a:ext>
                </a:extLst>
              </p:cNvPr>
              <p:cNvSpPr txBox="1"/>
              <p:nvPr/>
            </p:nvSpPr>
            <p:spPr>
              <a:xfrm>
                <a:off x="5955519" y="6071748"/>
                <a:ext cx="2048748" cy="722899"/>
              </a:xfrm>
              <a:prstGeom prst="rect">
                <a:avLst/>
              </a:prstGeom>
              <a:noFill/>
            </p:spPr>
            <p:txBody>
              <a:bodyPr wrap="square" lIns="0" rtlCol="0">
                <a:spAutoFit/>
              </a:bodyPr>
              <a:lstStyle/>
              <a:p>
                <a:pPr algn="ctr"/>
                <a:r>
                  <a:rPr lang="en-GB" sz="1400" dirty="0">
                    <a:solidFill>
                      <a:srgbClr val="000000"/>
                    </a:solidFill>
                  </a:rPr>
                  <a:t>Social, Economic &amp; Health Modelling</a:t>
                </a:r>
              </a:p>
            </p:txBody>
          </p:sp>
          <p:sp>
            <p:nvSpPr>
              <p:cNvPr id="23" name="TextBox 22">
                <a:extLst>
                  <a:ext uri="{FF2B5EF4-FFF2-40B4-BE49-F238E27FC236}">
                    <a16:creationId xmlns:a16="http://schemas.microsoft.com/office/drawing/2014/main" id="{BD84DBA8-CC29-144E-9487-D061F7430602}"/>
                  </a:ext>
                </a:extLst>
              </p:cNvPr>
              <p:cNvSpPr txBox="1"/>
              <p:nvPr/>
            </p:nvSpPr>
            <p:spPr>
              <a:xfrm>
                <a:off x="8304246" y="6071768"/>
                <a:ext cx="2384076" cy="1020564"/>
              </a:xfrm>
              <a:prstGeom prst="rect">
                <a:avLst/>
              </a:prstGeom>
              <a:noFill/>
            </p:spPr>
            <p:txBody>
              <a:bodyPr wrap="square" lIns="0" rtlCol="0">
                <a:spAutoFit/>
              </a:bodyPr>
              <a:lstStyle/>
              <a:p>
                <a:pPr algn="ctr"/>
                <a:r>
                  <a:rPr lang="en-GB" sz="1400" dirty="0">
                    <a:solidFill>
                      <a:srgbClr val="000000"/>
                    </a:solidFill>
                  </a:rPr>
                  <a:t>Communication Science: Messages &amp; Media</a:t>
                </a:r>
              </a:p>
            </p:txBody>
          </p:sp>
          <p:sp>
            <p:nvSpPr>
              <p:cNvPr id="24" name="TextBox 23">
                <a:extLst>
                  <a:ext uri="{FF2B5EF4-FFF2-40B4-BE49-F238E27FC236}">
                    <a16:creationId xmlns:a16="http://schemas.microsoft.com/office/drawing/2014/main" id="{EFA1ED86-9315-C245-8043-527E501626FA}"/>
                  </a:ext>
                </a:extLst>
              </p:cNvPr>
              <p:cNvSpPr txBox="1"/>
              <p:nvPr/>
            </p:nvSpPr>
            <p:spPr>
              <a:xfrm>
                <a:off x="10932355" y="6071769"/>
                <a:ext cx="1259649" cy="722899"/>
              </a:xfrm>
              <a:prstGeom prst="rect">
                <a:avLst/>
              </a:prstGeom>
              <a:noFill/>
            </p:spPr>
            <p:txBody>
              <a:bodyPr wrap="square" lIns="0" rIns="0" rtlCol="0">
                <a:spAutoFit/>
              </a:bodyPr>
              <a:lstStyle/>
              <a:p>
                <a:pPr algn="ctr"/>
                <a:r>
                  <a:rPr lang="en-GB" sz="1400" dirty="0">
                    <a:solidFill>
                      <a:srgbClr val="000000"/>
                    </a:solidFill>
                  </a:rPr>
                  <a:t>Behavioural Psychology</a:t>
                </a:r>
              </a:p>
            </p:txBody>
          </p:sp>
          <p:pic>
            <p:nvPicPr>
              <p:cNvPr id="25" name="Picture 13" descr="http://images.clipartpanda.com/bridge-clipart-bridge_29468_lg.gif">
                <a:extLst>
                  <a:ext uri="{FF2B5EF4-FFF2-40B4-BE49-F238E27FC236}">
                    <a16:creationId xmlns:a16="http://schemas.microsoft.com/office/drawing/2014/main" id="{E7B8547E-5BD6-2149-93A3-2557F9178289}"/>
                  </a:ext>
                </a:extLst>
              </p:cNvPr>
              <p:cNvPicPr>
                <a:picLocks noChangeAspect="1" noChangeArrowheads="1"/>
              </p:cNvPicPr>
              <p:nvPr/>
            </p:nvPicPr>
            <p:blipFill rotWithShape="1">
              <a:blip r:embed="rId8" cstate="print">
                <a:clrChange>
                  <a:clrFrom>
                    <a:srgbClr val="FFFFFF"/>
                  </a:clrFrom>
                  <a:clrTo>
                    <a:srgbClr val="FFFFFF">
                      <a:alpha val="0"/>
                    </a:srgbClr>
                  </a:clrTo>
                </a:clrChange>
                <a:duotone>
                  <a:prstClr val="black"/>
                  <a:srgbClr val="00B050">
                    <a:tint val="45000"/>
                    <a:satMod val="400000"/>
                  </a:srgbClr>
                </a:duotone>
              </a:blip>
              <a:srcRect l="15222"/>
              <a:stretch/>
            </p:blipFill>
            <p:spPr bwMode="auto">
              <a:xfrm>
                <a:off x="5148032" y="5714798"/>
                <a:ext cx="1524865" cy="478309"/>
              </a:xfrm>
              <a:prstGeom prst="rect">
                <a:avLst/>
              </a:prstGeom>
              <a:noFill/>
            </p:spPr>
          </p:pic>
          <p:sp>
            <p:nvSpPr>
              <p:cNvPr id="26" name="Freeform 55">
                <a:extLst>
                  <a:ext uri="{FF2B5EF4-FFF2-40B4-BE49-F238E27FC236}">
                    <a16:creationId xmlns:a16="http://schemas.microsoft.com/office/drawing/2014/main" id="{6CE2B290-FB5A-7D47-BF66-6AEED6AA7793}"/>
                  </a:ext>
                </a:extLst>
              </p:cNvPr>
              <p:cNvSpPr/>
              <p:nvPr/>
            </p:nvSpPr>
            <p:spPr>
              <a:xfrm>
                <a:off x="5066762" y="5722849"/>
                <a:ext cx="331537" cy="335281"/>
              </a:xfrm>
              <a:custGeom>
                <a:avLst/>
                <a:gdLst>
                  <a:gd name="connsiteX0" fmla="*/ 0 w 208547"/>
                  <a:gd name="connsiteY0" fmla="*/ 140368 h 208547"/>
                  <a:gd name="connsiteX1" fmla="*/ 208547 w 208547"/>
                  <a:gd name="connsiteY1" fmla="*/ 208547 h 208547"/>
                  <a:gd name="connsiteX2" fmla="*/ 100263 w 208547"/>
                  <a:gd name="connsiteY2" fmla="*/ 0 h 208547"/>
                  <a:gd name="connsiteX3" fmla="*/ 24063 w 208547"/>
                  <a:gd name="connsiteY3" fmla="*/ 8021 h 208547"/>
                  <a:gd name="connsiteX4" fmla="*/ 0 w 208547"/>
                  <a:gd name="connsiteY4" fmla="*/ 140368 h 208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47" h="208547">
                    <a:moveTo>
                      <a:pt x="0" y="140368"/>
                    </a:moveTo>
                    <a:lnTo>
                      <a:pt x="208547" y="208547"/>
                    </a:lnTo>
                    <a:lnTo>
                      <a:pt x="100263" y="0"/>
                    </a:lnTo>
                    <a:lnTo>
                      <a:pt x="24063" y="8021"/>
                    </a:lnTo>
                    <a:lnTo>
                      <a:pt x="0" y="140368"/>
                    </a:lnTo>
                    <a:close/>
                  </a:path>
                </a:pathLst>
              </a:custGeom>
              <a:solidFill>
                <a:srgbClr val="0B9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grpSp>
        <p:sp>
          <p:nvSpPr>
            <p:cNvPr id="7" name="TextBox 6">
              <a:extLst>
                <a:ext uri="{FF2B5EF4-FFF2-40B4-BE49-F238E27FC236}">
                  <a16:creationId xmlns:a16="http://schemas.microsoft.com/office/drawing/2014/main" id="{70728BD1-2465-354A-9454-3EAFFD6A8019}"/>
                </a:ext>
              </a:extLst>
            </p:cNvPr>
            <p:cNvSpPr txBox="1"/>
            <p:nvPr/>
          </p:nvSpPr>
          <p:spPr>
            <a:xfrm rot="19131915">
              <a:off x="4654341" y="3740819"/>
              <a:ext cx="1301783" cy="807946"/>
            </a:xfrm>
            <a:prstGeom prst="rect">
              <a:avLst/>
            </a:prstGeom>
            <a:noFill/>
          </p:spPr>
          <p:txBody>
            <a:bodyPr wrap="square" rtlCol="0">
              <a:spAutoFit/>
            </a:bodyPr>
            <a:lstStyle/>
            <a:p>
              <a:pPr algn="ctr"/>
              <a:r>
                <a:rPr lang="en-GB" sz="1600" dirty="0">
                  <a:solidFill>
                    <a:srgbClr val="000000"/>
                  </a:solidFill>
                </a:rPr>
                <a:t>Hazard Forecast</a:t>
              </a:r>
            </a:p>
          </p:txBody>
        </p:sp>
      </p:grpSp>
      <p:sp>
        <p:nvSpPr>
          <p:cNvPr id="35" name="TextBox 34">
            <a:extLst>
              <a:ext uri="{FF2B5EF4-FFF2-40B4-BE49-F238E27FC236}">
                <a16:creationId xmlns:a16="http://schemas.microsoft.com/office/drawing/2014/main" id="{F6A05E63-7134-EE4B-AEE2-722C8F51F337}"/>
              </a:ext>
            </a:extLst>
          </p:cNvPr>
          <p:cNvSpPr txBox="1"/>
          <p:nvPr/>
        </p:nvSpPr>
        <p:spPr>
          <a:xfrm>
            <a:off x="10012793" y="2632780"/>
            <a:ext cx="1801006" cy="338554"/>
          </a:xfrm>
          <a:prstGeom prst="rect">
            <a:avLst/>
          </a:prstGeom>
          <a:noFill/>
        </p:spPr>
        <p:txBody>
          <a:bodyPr wrap="square" rtlCol="0">
            <a:spAutoFit/>
          </a:bodyPr>
          <a:lstStyle/>
          <a:p>
            <a:r>
              <a:rPr lang="en-AU" sz="1600" i="1" dirty="0"/>
              <a:t>Golding et al., 2019</a:t>
            </a:r>
          </a:p>
        </p:txBody>
      </p:sp>
      <p:sp>
        <p:nvSpPr>
          <p:cNvPr id="46" name="TextBox 45">
            <a:extLst>
              <a:ext uri="{FF2B5EF4-FFF2-40B4-BE49-F238E27FC236}">
                <a16:creationId xmlns:a16="http://schemas.microsoft.com/office/drawing/2014/main" id="{EB45F28C-FEAD-1444-82E2-3375A8B4CB58}"/>
              </a:ext>
            </a:extLst>
          </p:cNvPr>
          <p:cNvSpPr txBox="1"/>
          <p:nvPr/>
        </p:nvSpPr>
        <p:spPr>
          <a:xfrm>
            <a:off x="716549" y="4153168"/>
            <a:ext cx="492443" cy="461665"/>
          </a:xfrm>
          <a:prstGeom prst="rect">
            <a:avLst/>
          </a:prstGeom>
          <a:noFill/>
        </p:spPr>
        <p:txBody>
          <a:bodyPr wrap="square" rtlCol="0">
            <a:spAutoFit/>
          </a:bodyPr>
          <a:lstStyle/>
          <a:p>
            <a:r>
              <a:rPr lang="en-AU" sz="2400" dirty="0"/>
              <a:t>📈</a:t>
            </a:r>
            <a:endParaRPr lang="en-AU" dirty="0"/>
          </a:p>
        </p:txBody>
      </p:sp>
      <p:sp>
        <p:nvSpPr>
          <p:cNvPr id="47" name="TextBox 46">
            <a:extLst>
              <a:ext uri="{FF2B5EF4-FFF2-40B4-BE49-F238E27FC236}">
                <a16:creationId xmlns:a16="http://schemas.microsoft.com/office/drawing/2014/main" id="{C10A305E-E2B7-7844-B65B-3D7C903F8794}"/>
              </a:ext>
            </a:extLst>
          </p:cNvPr>
          <p:cNvSpPr txBox="1"/>
          <p:nvPr/>
        </p:nvSpPr>
        <p:spPr>
          <a:xfrm>
            <a:off x="716549" y="4856096"/>
            <a:ext cx="492443" cy="461665"/>
          </a:xfrm>
          <a:prstGeom prst="rect">
            <a:avLst/>
          </a:prstGeom>
          <a:noFill/>
        </p:spPr>
        <p:txBody>
          <a:bodyPr wrap="square" rtlCol="0">
            <a:spAutoFit/>
          </a:bodyPr>
          <a:lstStyle/>
          <a:p>
            <a:r>
              <a:rPr lang="en-AU" sz="2400" dirty="0"/>
              <a:t>📉</a:t>
            </a:r>
            <a:endParaRPr lang="en-AU" dirty="0"/>
          </a:p>
        </p:txBody>
      </p:sp>
      <p:sp>
        <p:nvSpPr>
          <p:cNvPr id="48" name="Content Placeholder 2">
            <a:extLst>
              <a:ext uri="{FF2B5EF4-FFF2-40B4-BE49-F238E27FC236}">
                <a16:creationId xmlns:a16="http://schemas.microsoft.com/office/drawing/2014/main" id="{F7C102C7-4B60-479A-9609-99E77C9B50D9}"/>
              </a:ext>
            </a:extLst>
          </p:cNvPr>
          <p:cNvSpPr txBox="1">
            <a:spLocks/>
          </p:cNvSpPr>
          <p:nvPr/>
        </p:nvSpPr>
        <p:spPr>
          <a:xfrm>
            <a:off x="1242139" y="4660510"/>
            <a:ext cx="10515600" cy="780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200000"/>
              </a:lnSpc>
              <a:buFont typeface="Arial" panose="020B0604020202020204" pitchFamily="34" charset="0"/>
              <a:buNone/>
            </a:pPr>
            <a:r>
              <a:rPr lang="en-AU" sz="2000" dirty="0"/>
              <a:t>Each stakeholder has their own set of objectives, resources and constraints that can limit the value  </a:t>
            </a:r>
          </a:p>
        </p:txBody>
      </p:sp>
      <p:pic>
        <p:nvPicPr>
          <p:cNvPr id="38" name="Picture 37">
            <a:extLst>
              <a:ext uri="{FF2B5EF4-FFF2-40B4-BE49-F238E27FC236}">
                <a16:creationId xmlns:a16="http://schemas.microsoft.com/office/drawing/2014/main" id="{816FA0CE-538E-4970-86DC-397BD6CD4D53}"/>
              </a:ext>
            </a:extLst>
          </p:cNvPr>
          <p:cNvPicPr/>
          <p:nvPr/>
        </p:nvPicPr>
        <p:blipFill rotWithShape="1">
          <a:blip r:embed="rId9">
            <a:extLst>
              <a:ext uri="{28A0092B-C50C-407E-A947-70E740481C1C}">
                <a14:useLocalDpi xmlns:a14="http://schemas.microsoft.com/office/drawing/2010/main" val="0"/>
              </a:ext>
            </a:extLst>
          </a:blip>
          <a:srcRect l="5046" t="10131" r="8716" b="11948"/>
          <a:stretch/>
        </p:blipFill>
        <p:spPr bwMode="auto">
          <a:xfrm>
            <a:off x="9118789" y="286479"/>
            <a:ext cx="2818765" cy="9004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99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6763E-4FE5-D94E-81B4-E35233374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151" y="3643691"/>
            <a:ext cx="4651695" cy="3016458"/>
          </a:xfrm>
          <a:prstGeom prst="rect">
            <a:avLst/>
          </a:prstGeom>
        </p:spPr>
      </p:pic>
      <p:pic>
        <p:nvPicPr>
          <p:cNvPr id="8" name="Picture 7">
            <a:extLst>
              <a:ext uri="{FF2B5EF4-FFF2-40B4-BE49-F238E27FC236}">
                <a16:creationId xmlns:a16="http://schemas.microsoft.com/office/drawing/2014/main" id="{AFB4902C-9CD3-CA4F-9783-78DC8DE84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735" y="227949"/>
            <a:ext cx="4651695" cy="3413360"/>
          </a:xfrm>
          <a:prstGeom prst="rect">
            <a:avLst/>
          </a:prstGeom>
        </p:spPr>
      </p:pic>
      <p:sp>
        <p:nvSpPr>
          <p:cNvPr id="2" name="Title 1">
            <a:extLst>
              <a:ext uri="{FF2B5EF4-FFF2-40B4-BE49-F238E27FC236}">
                <a16:creationId xmlns:a16="http://schemas.microsoft.com/office/drawing/2014/main" id="{065D8CE7-AC93-364D-B6DF-725490912509}"/>
              </a:ext>
            </a:extLst>
          </p:cNvPr>
          <p:cNvSpPr>
            <a:spLocks noGrp="1"/>
          </p:cNvSpPr>
          <p:nvPr>
            <p:ph type="title"/>
          </p:nvPr>
        </p:nvSpPr>
        <p:spPr>
          <a:xfrm>
            <a:off x="550524" y="401447"/>
            <a:ext cx="5259967" cy="2515373"/>
          </a:xfrm>
        </p:spPr>
        <p:txBody>
          <a:bodyPr>
            <a:noAutofit/>
          </a:bodyPr>
          <a:lstStyle/>
          <a:p>
            <a:r>
              <a:rPr lang="en-AU" sz="4000" dirty="0"/>
              <a:t>Value chain example – economic value of improving a forecasting system</a:t>
            </a:r>
          </a:p>
        </p:txBody>
      </p:sp>
      <p:sp>
        <p:nvSpPr>
          <p:cNvPr id="6" name="Content Placeholder 2">
            <a:extLst>
              <a:ext uri="{FF2B5EF4-FFF2-40B4-BE49-F238E27FC236}">
                <a16:creationId xmlns:a16="http://schemas.microsoft.com/office/drawing/2014/main" id="{3968ED18-6409-5F4A-A781-3435BB881361}"/>
              </a:ext>
            </a:extLst>
          </p:cNvPr>
          <p:cNvSpPr txBox="1">
            <a:spLocks/>
          </p:cNvSpPr>
          <p:nvPr/>
        </p:nvSpPr>
        <p:spPr>
          <a:xfrm>
            <a:off x="550524" y="2987926"/>
            <a:ext cx="5983841" cy="3413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t>Reducing socioeconomic impacts of winter storms by implementing an Impact-Based Decision Support Services </a:t>
            </a:r>
            <a:r>
              <a:rPr lang="en-AU" sz="2000" b="1" dirty="0"/>
              <a:t>(</a:t>
            </a:r>
            <a:r>
              <a:rPr lang="en-AU" sz="2000" b="1" dirty="0" err="1"/>
              <a:t>Lazo</a:t>
            </a:r>
            <a:r>
              <a:rPr lang="en-AU" sz="2000" b="1" dirty="0"/>
              <a:t> et al., </a:t>
            </a:r>
            <a:r>
              <a:rPr lang="en-AU" sz="2000" b="1" i="1" dirty="0"/>
              <a:t>BAMS</a:t>
            </a:r>
            <a:r>
              <a:rPr lang="en-AU" sz="2000" b="1" dirty="0"/>
              <a:t>, 2020)</a:t>
            </a:r>
            <a:endParaRPr lang="en-AU" sz="2000" dirty="0"/>
          </a:p>
          <a:p>
            <a:pPr>
              <a:lnSpc>
                <a:spcPct val="100000"/>
              </a:lnSpc>
            </a:pPr>
            <a:r>
              <a:rPr lang="en-GB" sz="2000" dirty="0"/>
              <a:t>Integrating social-science and economics analysis to assess and improve impact-based decision support services (IDSS)</a:t>
            </a:r>
            <a:endParaRPr lang="en-AU" sz="2000" dirty="0"/>
          </a:p>
          <a:p>
            <a:pPr>
              <a:lnSpc>
                <a:spcPct val="100000"/>
              </a:lnSpc>
            </a:pPr>
            <a:r>
              <a:rPr lang="en-GB" sz="2000" dirty="0"/>
              <a:t>Implementation of IDSS reduced costs by over $107 million in aviation and energy sector</a:t>
            </a:r>
            <a:r>
              <a:rPr lang="en-AU" sz="2000" dirty="0"/>
              <a:t> combined and </a:t>
            </a:r>
            <a:r>
              <a:rPr lang="en-GB" sz="2000" dirty="0"/>
              <a:t>reduced recovery time by 5 days for ground transportation</a:t>
            </a:r>
            <a:endParaRPr lang="en-AU" sz="2000" dirty="0"/>
          </a:p>
          <a:p>
            <a:pPr>
              <a:lnSpc>
                <a:spcPct val="100000"/>
              </a:lnSpc>
            </a:pPr>
            <a:endParaRPr lang="en-AU" sz="3200" dirty="0"/>
          </a:p>
          <a:p>
            <a:pPr>
              <a:lnSpc>
                <a:spcPct val="100000"/>
              </a:lnSpc>
            </a:pPr>
            <a:endParaRPr lang="en-AU" sz="3200" dirty="0"/>
          </a:p>
        </p:txBody>
      </p:sp>
    </p:spTree>
    <p:extLst>
      <p:ext uri="{BB962C8B-B14F-4D97-AF65-F5344CB8AC3E}">
        <p14:creationId xmlns:p14="http://schemas.microsoft.com/office/powerpoint/2010/main" val="82048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81E91-0370-6F4A-91CD-B81C709405F5}"/>
              </a:ext>
            </a:extLst>
          </p:cNvPr>
          <p:cNvSpPr>
            <a:spLocks noGrp="1"/>
          </p:cNvSpPr>
          <p:nvPr>
            <p:ph idx="1"/>
          </p:nvPr>
        </p:nvSpPr>
        <p:spPr>
          <a:xfrm>
            <a:off x="550524" y="2715657"/>
            <a:ext cx="6675584" cy="3752472"/>
          </a:xfrm>
        </p:spPr>
        <p:txBody>
          <a:bodyPr>
            <a:normAutofit/>
          </a:bodyPr>
          <a:lstStyle/>
          <a:p>
            <a:pPr marL="0" indent="0">
              <a:lnSpc>
                <a:spcPct val="100000"/>
              </a:lnSpc>
              <a:buNone/>
            </a:pPr>
            <a:r>
              <a:rPr lang="en-GB" sz="2000" b="1" dirty="0"/>
              <a:t>Evaluation of cyclone flood forecast for international humanitarian preparedness and response (Emerton et al., </a:t>
            </a:r>
            <a:r>
              <a:rPr lang="en-GB" sz="2000" b="1" i="1" dirty="0"/>
              <a:t>IJDRR</a:t>
            </a:r>
            <a:r>
              <a:rPr lang="en-GB" sz="2000" b="1" dirty="0"/>
              <a:t>, 2020) </a:t>
            </a:r>
          </a:p>
          <a:p>
            <a:pPr>
              <a:lnSpc>
                <a:spcPct val="100000"/>
              </a:lnSpc>
            </a:pPr>
            <a:r>
              <a:rPr lang="en-AU" sz="2000" dirty="0">
                <a:sym typeface="Wingdings" pitchFamily="2" charset="2"/>
              </a:rPr>
              <a:t>P</a:t>
            </a:r>
            <a:r>
              <a:rPr lang="en-AU" sz="2000" dirty="0"/>
              <a:t>robabilistic real-time flood forecast and risk bulletins</a:t>
            </a:r>
            <a:r>
              <a:rPr lang="en-GB" sz="2000" dirty="0"/>
              <a:t> to improve communication of hazard risk information to decision-makers and stakeholders</a:t>
            </a:r>
            <a:endParaRPr lang="en-AU" sz="2000" dirty="0"/>
          </a:p>
          <a:p>
            <a:pPr>
              <a:lnSpc>
                <a:spcPct val="100000"/>
              </a:lnSpc>
            </a:pPr>
            <a:r>
              <a:rPr lang="en-GB" sz="2000" dirty="0"/>
              <a:t>Considerable loss of life from cyclones in Mozambique in 2019 due to significant gaps and weaknesses in the accuracy of the (flood) warnings and an overall emergency preparedness, response and coordination with a limited understanding of risk</a:t>
            </a:r>
            <a:endParaRPr lang="en-AU" sz="2000" dirty="0"/>
          </a:p>
        </p:txBody>
      </p:sp>
      <p:pic>
        <p:nvPicPr>
          <p:cNvPr id="5" name="Picture 4">
            <a:extLst>
              <a:ext uri="{FF2B5EF4-FFF2-40B4-BE49-F238E27FC236}">
                <a16:creationId xmlns:a16="http://schemas.microsoft.com/office/drawing/2014/main" id="{7AB916A2-502E-C84D-A270-19D3BD1ED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660" y="365126"/>
            <a:ext cx="4762143" cy="6070721"/>
          </a:xfrm>
          <a:prstGeom prst="rect">
            <a:avLst/>
          </a:prstGeom>
        </p:spPr>
      </p:pic>
      <p:sp>
        <p:nvSpPr>
          <p:cNvPr id="13" name="Title 1">
            <a:extLst>
              <a:ext uri="{FF2B5EF4-FFF2-40B4-BE49-F238E27FC236}">
                <a16:creationId xmlns:a16="http://schemas.microsoft.com/office/drawing/2014/main" id="{7ED040A6-9639-47A9-9305-21885051BA54}"/>
              </a:ext>
            </a:extLst>
          </p:cNvPr>
          <p:cNvSpPr>
            <a:spLocks noGrp="1"/>
          </p:cNvSpPr>
          <p:nvPr>
            <p:ph type="title"/>
          </p:nvPr>
        </p:nvSpPr>
        <p:spPr>
          <a:xfrm>
            <a:off x="550524" y="401448"/>
            <a:ext cx="5259967" cy="2052386"/>
          </a:xfrm>
        </p:spPr>
        <p:txBody>
          <a:bodyPr>
            <a:noAutofit/>
          </a:bodyPr>
          <a:lstStyle/>
          <a:p>
            <a:r>
              <a:rPr lang="en-AU" sz="4000" dirty="0"/>
              <a:t>Value chain example – learning from high impact weather events</a:t>
            </a:r>
          </a:p>
        </p:txBody>
      </p:sp>
    </p:spTree>
    <p:extLst>
      <p:ext uri="{BB962C8B-B14F-4D97-AF65-F5344CB8AC3E}">
        <p14:creationId xmlns:p14="http://schemas.microsoft.com/office/powerpoint/2010/main" val="372883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2DB6-1B17-47B9-B942-0F0BE7F02D55}"/>
              </a:ext>
            </a:extLst>
          </p:cNvPr>
          <p:cNvSpPr>
            <a:spLocks noGrp="1"/>
          </p:cNvSpPr>
          <p:nvPr>
            <p:ph type="title"/>
          </p:nvPr>
        </p:nvSpPr>
        <p:spPr>
          <a:xfrm>
            <a:off x="587787" y="275058"/>
            <a:ext cx="10515600" cy="865924"/>
          </a:xfrm>
        </p:spPr>
        <p:txBody>
          <a:bodyPr>
            <a:normAutofit/>
          </a:bodyPr>
          <a:lstStyle/>
          <a:p>
            <a:r>
              <a:rPr lang="en-AU" sz="4000" dirty="0"/>
              <a:t>WWRP Value Chain project</a:t>
            </a:r>
          </a:p>
        </p:txBody>
      </p:sp>
      <p:sp>
        <p:nvSpPr>
          <p:cNvPr id="35" name="Content Placeholder 2">
            <a:extLst>
              <a:ext uri="{FF2B5EF4-FFF2-40B4-BE49-F238E27FC236}">
                <a16:creationId xmlns:a16="http://schemas.microsoft.com/office/drawing/2014/main" id="{80E00954-20D3-4564-B751-81C67F937875}"/>
              </a:ext>
            </a:extLst>
          </p:cNvPr>
          <p:cNvSpPr txBox="1">
            <a:spLocks/>
          </p:cNvSpPr>
          <p:nvPr/>
        </p:nvSpPr>
        <p:spPr>
          <a:xfrm>
            <a:off x="587787" y="1090376"/>
            <a:ext cx="11001679" cy="39294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t>Research to improve the effectiveness of the warning chain</a:t>
            </a:r>
          </a:p>
        </p:txBody>
      </p:sp>
      <p:pic>
        <p:nvPicPr>
          <p:cNvPr id="5" name="Picture 4" descr="Diagram&#10;&#10;Description automatically generated">
            <a:extLst>
              <a:ext uri="{FF2B5EF4-FFF2-40B4-BE49-F238E27FC236}">
                <a16:creationId xmlns:a16="http://schemas.microsoft.com/office/drawing/2014/main" id="{33DE784E-AD9B-8646-90D7-CA9665918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32" y="2300355"/>
            <a:ext cx="10342531" cy="3876152"/>
          </a:xfrm>
          <a:prstGeom prst="rect">
            <a:avLst/>
          </a:prstGeom>
        </p:spPr>
      </p:pic>
      <p:pic>
        <p:nvPicPr>
          <p:cNvPr id="9" name="Picture 8" descr="A screenshot of a video game&#10;&#10;Description automatically generated with low confidence">
            <a:extLst>
              <a:ext uri="{FF2B5EF4-FFF2-40B4-BE49-F238E27FC236}">
                <a16:creationId xmlns:a16="http://schemas.microsoft.com/office/drawing/2014/main" id="{AC897AC3-77A4-4EC2-8B09-20C701023B27}"/>
              </a:ext>
            </a:extLst>
          </p:cNvPr>
          <p:cNvPicPr>
            <a:picLocks noChangeAspect="1"/>
          </p:cNvPicPr>
          <p:nvPr/>
        </p:nvPicPr>
        <p:blipFill>
          <a:blip r:embed="rId5"/>
          <a:stretch>
            <a:fillRect/>
          </a:stretch>
        </p:blipFill>
        <p:spPr>
          <a:xfrm>
            <a:off x="9552205" y="345686"/>
            <a:ext cx="2190863" cy="2863997"/>
          </a:xfrm>
          <a:prstGeom prst="rect">
            <a:avLst/>
          </a:prstGeom>
        </p:spPr>
      </p:pic>
      <p:sp>
        <p:nvSpPr>
          <p:cNvPr id="3" name="Rectangle 2">
            <a:extLst>
              <a:ext uri="{FF2B5EF4-FFF2-40B4-BE49-F238E27FC236}">
                <a16:creationId xmlns:a16="http://schemas.microsoft.com/office/drawing/2014/main" id="{833481C2-56A2-4A4B-8D2C-2C10AA87FE00}"/>
              </a:ext>
            </a:extLst>
          </p:cNvPr>
          <p:cNvSpPr/>
          <p:nvPr/>
        </p:nvSpPr>
        <p:spPr>
          <a:xfrm>
            <a:off x="358815" y="2300355"/>
            <a:ext cx="7789762" cy="171606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EC0DCF30-9615-4611-9C0E-7A1ED108D45C}"/>
              </a:ext>
            </a:extLst>
          </p:cNvPr>
          <p:cNvSpPr/>
          <p:nvPr/>
        </p:nvSpPr>
        <p:spPr>
          <a:xfrm>
            <a:off x="2893671" y="4485693"/>
            <a:ext cx="7897792" cy="171606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7371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D335-5A2A-4C0D-9C9D-5B01803AC5A9}"/>
              </a:ext>
            </a:extLst>
          </p:cNvPr>
          <p:cNvSpPr>
            <a:spLocks noGrp="1"/>
          </p:cNvSpPr>
          <p:nvPr>
            <p:ph type="title"/>
          </p:nvPr>
        </p:nvSpPr>
        <p:spPr>
          <a:xfrm>
            <a:off x="838200" y="253365"/>
            <a:ext cx="10515600" cy="1325563"/>
          </a:xfrm>
        </p:spPr>
        <p:txBody>
          <a:bodyPr>
            <a:normAutofit/>
          </a:bodyPr>
          <a:lstStyle/>
          <a:p>
            <a:r>
              <a:rPr lang="en-AU" sz="4000" dirty="0"/>
              <a:t>Exploring value chain approaches</a:t>
            </a:r>
          </a:p>
        </p:txBody>
      </p:sp>
      <p:sp>
        <p:nvSpPr>
          <p:cNvPr id="3" name="Content Placeholder 2">
            <a:extLst>
              <a:ext uri="{FF2B5EF4-FFF2-40B4-BE49-F238E27FC236}">
                <a16:creationId xmlns:a16="http://schemas.microsoft.com/office/drawing/2014/main" id="{5A0F8083-8152-4EA1-B23D-0B8434D098AC}"/>
              </a:ext>
            </a:extLst>
          </p:cNvPr>
          <p:cNvSpPr>
            <a:spLocks noGrp="1"/>
          </p:cNvSpPr>
          <p:nvPr>
            <p:ph idx="1"/>
          </p:nvPr>
        </p:nvSpPr>
        <p:spPr>
          <a:xfrm>
            <a:off x="838200" y="1432560"/>
            <a:ext cx="10515600" cy="4989195"/>
          </a:xfrm>
        </p:spPr>
        <p:txBody>
          <a:bodyPr>
            <a:noAutofit/>
          </a:bodyPr>
          <a:lstStyle/>
          <a:p>
            <a:pPr marL="0" lvl="0" indent="0" fontAlgn="base">
              <a:lnSpc>
                <a:spcPct val="100000"/>
              </a:lnSpc>
              <a:spcBef>
                <a:spcPts val="1200"/>
              </a:spcBef>
              <a:buSzPts val="1000"/>
              <a:buNone/>
              <a:tabLst>
                <a:tab pos="90170" algn="l"/>
                <a:tab pos="457200" algn="l"/>
              </a:tabLst>
            </a:pPr>
            <a:r>
              <a:rPr lang="en-US" sz="20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Value chain approach(es) to use</a:t>
            </a:r>
          </a:p>
          <a:p>
            <a:pPr fontAlgn="base">
              <a:lnSpc>
                <a:spcPct val="100000"/>
              </a:lnSpc>
              <a:spcBef>
                <a:spcPts val="1200"/>
              </a:spcBef>
              <a:buSzPts val="1000"/>
              <a:tabLst>
                <a:tab pos="90170" algn="l"/>
                <a:tab pos="457200" algn="l"/>
              </a:tabLst>
            </a:pPr>
            <a:r>
              <a:rPr lang="en-AU" sz="2000" dirty="0">
                <a:solidFill>
                  <a:srgbClr val="000000"/>
                </a:solidFill>
                <a:latin typeface="Calibri" panose="020F0502020204030204" pitchFamily="34" charset="0"/>
                <a:cs typeface="Calibri" panose="020F0502020204030204" pitchFamily="34" charset="0"/>
              </a:rPr>
              <a:t>Is there a “best” value chain approach to use or should more than one be applied?</a:t>
            </a:r>
          </a:p>
          <a:p>
            <a:pPr fontAlgn="base">
              <a:lnSpc>
                <a:spcPct val="100000"/>
              </a:lnSpc>
              <a:spcBef>
                <a:spcPts val="1200"/>
              </a:spcBef>
              <a:buSzPts val="1000"/>
              <a:tabLst>
                <a:tab pos="90170" algn="l"/>
                <a:tab pos="457200" algn="l"/>
              </a:tabLst>
            </a:pPr>
            <a:r>
              <a:rPr lang="en-AU" sz="2000" dirty="0">
                <a:solidFill>
                  <a:srgbClr val="000000"/>
                </a:solidFill>
                <a:latin typeface="Calibri" panose="020F0502020204030204" pitchFamily="34" charset="0"/>
                <a:cs typeface="Calibri" panose="020F0502020204030204" pitchFamily="34" charset="0"/>
              </a:rPr>
              <a:t>What methods best support meta-analysis?</a:t>
            </a:r>
            <a:endParaRPr lang="en-US" sz="2000" b="1"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fontAlgn="base">
              <a:lnSpc>
                <a:spcPct val="100000"/>
              </a:lnSpc>
              <a:spcBef>
                <a:spcPts val="2400"/>
              </a:spcBef>
              <a:buSzPts val="1000"/>
              <a:buNone/>
              <a:tabLst>
                <a:tab pos="90170" algn="l"/>
                <a:tab pos="457200" algn="l"/>
              </a:tabLst>
            </a:pPr>
            <a:r>
              <a:rPr lang="en-US" sz="20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Measuring the value chain</a:t>
            </a:r>
          </a:p>
          <a:p>
            <a:pPr fontAlgn="base">
              <a:lnSpc>
                <a:spcPct val="100000"/>
              </a:lnSpc>
              <a:spcBef>
                <a:spcPts val="1200"/>
              </a:spcBef>
              <a:buSzPts val="1000"/>
              <a:tabLst>
                <a:tab pos="90170" algn="l"/>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metrics can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used?</a:t>
            </a:r>
          </a:p>
          <a:p>
            <a:pPr fontAlgn="base">
              <a:lnSpc>
                <a:spcPct val="100000"/>
              </a:lnSpc>
              <a:spcBef>
                <a:spcPts val="1200"/>
              </a:spcBef>
              <a:buSzPts val="1000"/>
              <a:tabLst>
                <a:tab pos="90170" algn="l"/>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Where can these metrics be used within the value chain?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0000"/>
              </a:lnSpc>
              <a:spcBef>
                <a:spcPts val="1200"/>
              </a:spcBef>
              <a:buSzPts val="1000"/>
              <a:tabLst>
                <a:tab pos="90170" algn="l"/>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measure or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evaluate intangible aspects of the value chain?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0000"/>
              </a:lnSpc>
              <a:spcBef>
                <a:spcPts val="1200"/>
              </a:spcBef>
              <a:buSzPts val="1000"/>
              <a:tabLst>
                <a:tab pos="90170" algn="l"/>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methods can be used to capture metric uncertainty?</a:t>
            </a:r>
            <a:endParaRPr lang="en-AU"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30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AB1A-A5F1-47EF-A162-50CDBA0CD613}"/>
              </a:ext>
            </a:extLst>
          </p:cNvPr>
          <p:cNvSpPr>
            <a:spLocks noGrp="1"/>
          </p:cNvSpPr>
          <p:nvPr>
            <p:ph type="title"/>
          </p:nvPr>
        </p:nvSpPr>
        <p:spPr>
          <a:xfrm>
            <a:off x="328091" y="280110"/>
            <a:ext cx="10673080" cy="426824"/>
          </a:xfrm>
        </p:spPr>
        <p:txBody>
          <a:bodyPr>
            <a:noAutofit/>
          </a:bodyPr>
          <a:lstStyle/>
          <a:p>
            <a:r>
              <a:rPr lang="en-AU" sz="4000" dirty="0"/>
              <a:t>Exploring warning chains for hazardous events </a:t>
            </a:r>
          </a:p>
        </p:txBody>
      </p:sp>
      <p:pic>
        <p:nvPicPr>
          <p:cNvPr id="36" name="Picture 35" descr="Diagram&#10;&#10;Description automatically generated">
            <a:extLst>
              <a:ext uri="{FF2B5EF4-FFF2-40B4-BE49-F238E27FC236}">
                <a16:creationId xmlns:a16="http://schemas.microsoft.com/office/drawing/2014/main" id="{FBCD5701-0B37-3B45-B0B8-71E5CD8AB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480" y="4421802"/>
            <a:ext cx="7883846" cy="2352863"/>
          </a:xfrm>
          <a:prstGeom prst="rect">
            <a:avLst/>
          </a:prstGeom>
        </p:spPr>
      </p:pic>
      <p:grpSp>
        <p:nvGrpSpPr>
          <p:cNvPr id="22" name="Group 21">
            <a:extLst>
              <a:ext uri="{FF2B5EF4-FFF2-40B4-BE49-F238E27FC236}">
                <a16:creationId xmlns:a16="http://schemas.microsoft.com/office/drawing/2014/main" id="{652910A1-2395-5C44-B777-2C7A50A11F09}"/>
              </a:ext>
            </a:extLst>
          </p:cNvPr>
          <p:cNvGrpSpPr/>
          <p:nvPr/>
        </p:nvGrpSpPr>
        <p:grpSpPr>
          <a:xfrm>
            <a:off x="328091" y="851101"/>
            <a:ext cx="3904862" cy="5923564"/>
            <a:chOff x="328091" y="851101"/>
            <a:chExt cx="3904862" cy="5923564"/>
          </a:xfrm>
        </p:grpSpPr>
        <p:sp>
          <p:nvSpPr>
            <p:cNvPr id="41" name="Rounded Rectangle 40">
              <a:extLst>
                <a:ext uri="{FF2B5EF4-FFF2-40B4-BE49-F238E27FC236}">
                  <a16:creationId xmlns:a16="http://schemas.microsoft.com/office/drawing/2014/main" id="{17E5E979-CDC2-B443-8BA2-5DC846EF2EFA}"/>
                </a:ext>
              </a:extLst>
            </p:cNvPr>
            <p:cNvSpPr/>
            <p:nvPr/>
          </p:nvSpPr>
          <p:spPr>
            <a:xfrm>
              <a:off x="2033480" y="4421802"/>
              <a:ext cx="2199473" cy="2352863"/>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grpSp>
          <p:nvGrpSpPr>
            <p:cNvPr id="6" name="Group 5">
              <a:extLst>
                <a:ext uri="{FF2B5EF4-FFF2-40B4-BE49-F238E27FC236}">
                  <a16:creationId xmlns:a16="http://schemas.microsoft.com/office/drawing/2014/main" id="{652FCF8E-2513-0240-8D84-39406BA88FEB}"/>
                </a:ext>
              </a:extLst>
            </p:cNvPr>
            <p:cNvGrpSpPr/>
            <p:nvPr/>
          </p:nvGrpSpPr>
          <p:grpSpPr>
            <a:xfrm>
              <a:off x="328091" y="851101"/>
              <a:ext cx="2232000" cy="2843961"/>
              <a:chOff x="328091" y="851101"/>
              <a:chExt cx="2232000" cy="2843961"/>
            </a:xfrm>
          </p:grpSpPr>
          <p:sp>
            <p:nvSpPr>
              <p:cNvPr id="3" name="TextBox 2">
                <a:extLst>
                  <a:ext uri="{FF2B5EF4-FFF2-40B4-BE49-F238E27FC236}">
                    <a16:creationId xmlns:a16="http://schemas.microsoft.com/office/drawing/2014/main" id="{1906EDBE-6CA1-C945-A911-B3F9F685EC7C}"/>
                  </a:ext>
                </a:extLst>
              </p:cNvPr>
              <p:cNvSpPr txBox="1"/>
              <p:nvPr/>
            </p:nvSpPr>
            <p:spPr>
              <a:xfrm>
                <a:off x="328091" y="851101"/>
                <a:ext cx="2232000" cy="584775"/>
              </a:xfrm>
              <a:prstGeom prst="rect">
                <a:avLst/>
              </a:prstGeom>
              <a:solidFill>
                <a:schemeClr val="accent1"/>
              </a:solidFill>
            </p:spPr>
            <p:txBody>
              <a:bodyPr wrap="square" rtlCol="0" anchor="ctr" anchorCtr="0">
                <a:spAutoFit/>
              </a:bodyPr>
              <a:lstStyle/>
              <a:p>
                <a:r>
                  <a:rPr lang="en-AU" sz="1600" b="1" dirty="0">
                    <a:solidFill>
                      <a:prstClr val="white"/>
                    </a:solidFill>
                    <a:latin typeface="Calibri" panose="020F0502020204030204"/>
                  </a:rPr>
                  <a:t>Predictability &amp; processes</a:t>
                </a:r>
              </a:p>
            </p:txBody>
          </p:sp>
          <p:sp>
            <p:nvSpPr>
              <p:cNvPr id="16" name="TextBox 15">
                <a:extLst>
                  <a:ext uri="{FF2B5EF4-FFF2-40B4-BE49-F238E27FC236}">
                    <a16:creationId xmlns:a16="http://schemas.microsoft.com/office/drawing/2014/main" id="{D293903E-7CE1-5345-BD59-76449DABFF53}"/>
                  </a:ext>
                </a:extLst>
              </p:cNvPr>
              <p:cNvSpPr txBox="1">
                <a:spLocks/>
              </p:cNvSpPr>
              <p:nvPr/>
            </p:nvSpPr>
            <p:spPr>
              <a:xfrm>
                <a:off x="328091" y="1432904"/>
                <a:ext cx="2232000" cy="2262158"/>
              </a:xfrm>
              <a:prstGeom prst="rect">
                <a:avLst/>
              </a:prstGeom>
              <a:solidFill>
                <a:schemeClr val="accent1">
                  <a:lumMod val="40000"/>
                  <a:lumOff val="60000"/>
                </a:schemeClr>
              </a:solidFill>
            </p:spPr>
            <p:txBody>
              <a:bodyPr wrap="square" rtlCol="0">
                <a:spAutoFit/>
              </a:bodyPr>
              <a:lstStyle/>
              <a:p>
                <a:pPr marL="105750" lvl="0" indent="-105750">
                  <a:spcAft>
                    <a:spcPts val="600"/>
                  </a:spcAft>
                  <a:buFont typeface="Arial" panose="020B0604020202020204" pitchFamily="34" charset="0"/>
                  <a:buChar char="•"/>
                </a:pPr>
                <a:r>
                  <a:rPr lang="en-AU" sz="1400" dirty="0"/>
                  <a:t>What contributed to the severity of the event, e.g. pre-conditioning?</a:t>
                </a:r>
              </a:p>
              <a:p>
                <a:pPr marL="105750" lvl="0" indent="-105750">
                  <a:spcAft>
                    <a:spcPts val="600"/>
                  </a:spcAft>
                  <a:buFont typeface="Arial" panose="020B0604020202020204" pitchFamily="34" charset="0"/>
                  <a:buChar char="•"/>
                </a:pPr>
                <a:r>
                  <a:rPr lang="en-AU" sz="1400" dirty="0"/>
                  <a:t>How did multiple NWP models perform?</a:t>
                </a:r>
              </a:p>
              <a:p>
                <a:pPr marL="105750" lvl="0" indent="-105750">
                  <a:spcAft>
                    <a:spcPts val="600"/>
                  </a:spcAft>
                  <a:buFont typeface="Arial" panose="020B0604020202020204" pitchFamily="34" charset="0"/>
                  <a:buChar char="•"/>
                </a:pPr>
                <a:r>
                  <a:rPr lang="en-AU" sz="1400" dirty="0"/>
                  <a:t>What are the reasons for good/poor performance? </a:t>
                </a:r>
              </a:p>
              <a:p>
                <a:pPr marL="105750" lvl="0" indent="-105750">
                  <a:spcAft>
                    <a:spcPts val="600"/>
                  </a:spcAft>
                  <a:buFont typeface="Arial" panose="020B0604020202020204" pitchFamily="34" charset="0"/>
                  <a:buChar char="•"/>
                </a:pPr>
                <a:r>
                  <a:rPr lang="en-AU" sz="1400" dirty="0"/>
                  <a:t>What diagnostic tools would assist?</a:t>
                </a:r>
              </a:p>
            </p:txBody>
          </p:sp>
        </p:grpSp>
      </p:grpSp>
      <p:grpSp>
        <p:nvGrpSpPr>
          <p:cNvPr id="23" name="Group 22">
            <a:extLst>
              <a:ext uri="{FF2B5EF4-FFF2-40B4-BE49-F238E27FC236}">
                <a16:creationId xmlns:a16="http://schemas.microsoft.com/office/drawing/2014/main" id="{EE214DDD-576B-FA4D-A12F-B7C4B52515CA}"/>
              </a:ext>
            </a:extLst>
          </p:cNvPr>
          <p:cNvGrpSpPr/>
          <p:nvPr/>
        </p:nvGrpSpPr>
        <p:grpSpPr>
          <a:xfrm>
            <a:off x="2631679" y="853865"/>
            <a:ext cx="3196245" cy="5920800"/>
            <a:chOff x="2631679" y="853865"/>
            <a:chExt cx="3196245" cy="5920800"/>
          </a:xfrm>
        </p:grpSpPr>
        <p:sp>
          <p:nvSpPr>
            <p:cNvPr id="42" name="Rounded Rectangle 41">
              <a:extLst>
                <a:ext uri="{FF2B5EF4-FFF2-40B4-BE49-F238E27FC236}">
                  <a16:creationId xmlns:a16="http://schemas.microsoft.com/office/drawing/2014/main" id="{790E2703-C2F6-8F4D-8030-732E22C3E8A5}"/>
                </a:ext>
              </a:extLst>
            </p:cNvPr>
            <p:cNvSpPr/>
            <p:nvPr/>
          </p:nvSpPr>
          <p:spPr>
            <a:xfrm>
              <a:off x="4232954" y="4421802"/>
              <a:ext cx="1594970" cy="2352863"/>
            </a:xfrm>
            <a:prstGeom prst="roundRect">
              <a:avLst/>
            </a:prstGeom>
            <a:solidFill>
              <a:schemeClr val="accent2">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grpSp>
          <p:nvGrpSpPr>
            <p:cNvPr id="15" name="Group 14">
              <a:extLst>
                <a:ext uri="{FF2B5EF4-FFF2-40B4-BE49-F238E27FC236}">
                  <a16:creationId xmlns:a16="http://schemas.microsoft.com/office/drawing/2014/main" id="{C5B9EA6F-C3CA-5A40-8BDA-C5E162B2D968}"/>
                </a:ext>
              </a:extLst>
            </p:cNvPr>
            <p:cNvGrpSpPr/>
            <p:nvPr/>
          </p:nvGrpSpPr>
          <p:grpSpPr>
            <a:xfrm>
              <a:off x="2631679" y="853865"/>
              <a:ext cx="2232000" cy="3106033"/>
              <a:chOff x="2631679" y="853865"/>
              <a:chExt cx="2232000" cy="3106033"/>
            </a:xfrm>
          </p:grpSpPr>
          <p:sp>
            <p:nvSpPr>
              <p:cNvPr id="11" name="TextBox 10">
                <a:extLst>
                  <a:ext uri="{FF2B5EF4-FFF2-40B4-BE49-F238E27FC236}">
                    <a16:creationId xmlns:a16="http://schemas.microsoft.com/office/drawing/2014/main" id="{38A11F95-80A0-E947-8F35-906851A6C0D5}"/>
                  </a:ext>
                </a:extLst>
              </p:cNvPr>
              <p:cNvSpPr txBox="1"/>
              <p:nvPr/>
            </p:nvSpPr>
            <p:spPr>
              <a:xfrm>
                <a:off x="2631679" y="853865"/>
                <a:ext cx="2232000" cy="584775"/>
              </a:xfrm>
              <a:prstGeom prst="rect">
                <a:avLst/>
              </a:prstGeom>
              <a:solidFill>
                <a:schemeClr val="accent2"/>
              </a:solidFill>
            </p:spPr>
            <p:txBody>
              <a:bodyPr wrap="square" rtlCol="0">
                <a:spAutoFit/>
              </a:bodyPr>
              <a:lstStyle/>
              <a:p>
                <a:pPr lvl="0"/>
                <a:r>
                  <a:rPr lang="en-AU" sz="1600" b="1" dirty="0">
                    <a:solidFill>
                      <a:schemeClr val="bg1"/>
                    </a:solidFill>
                  </a:rPr>
                  <a:t>Multi-scale modelling of hazards</a:t>
                </a:r>
              </a:p>
            </p:txBody>
          </p:sp>
          <p:sp>
            <p:nvSpPr>
              <p:cNvPr id="17" name="TextBox 16">
                <a:extLst>
                  <a:ext uri="{FF2B5EF4-FFF2-40B4-BE49-F238E27FC236}">
                    <a16:creationId xmlns:a16="http://schemas.microsoft.com/office/drawing/2014/main" id="{5B70411E-2C0F-3A4D-A43D-4686DBE8268F}"/>
                  </a:ext>
                </a:extLst>
              </p:cNvPr>
              <p:cNvSpPr txBox="1"/>
              <p:nvPr/>
            </p:nvSpPr>
            <p:spPr>
              <a:xfrm>
                <a:off x="2631679" y="1420741"/>
                <a:ext cx="2232000" cy="2539157"/>
              </a:xfrm>
              <a:prstGeom prst="rect">
                <a:avLst/>
              </a:prstGeom>
              <a:solidFill>
                <a:schemeClr val="accent2">
                  <a:lumMod val="40000"/>
                  <a:lumOff val="60000"/>
                </a:schemeClr>
              </a:solidFill>
            </p:spPr>
            <p:txBody>
              <a:bodyPr wrap="square" rtlCol="0">
                <a:spAutoFit/>
              </a:bodyPr>
              <a:lstStyle/>
              <a:p>
                <a:pPr marL="105750" indent="-105750">
                  <a:spcAft>
                    <a:spcPts val="600"/>
                  </a:spcAft>
                  <a:buClrTx/>
                  <a:buSzTx/>
                  <a:buFont typeface="Arial" panose="020B0604020202020204" pitchFamily="34" charset="0"/>
                  <a:buChar char="•"/>
                </a:pPr>
                <a:r>
                  <a:rPr lang="en-AU" sz="1400" dirty="0"/>
                  <a:t>How did the characteristics of the prediction models (spatial resolution, update frequency, ensemble size, coupling, DA, etc.) affect predictive ability?</a:t>
                </a:r>
              </a:p>
              <a:p>
                <a:pPr marL="105750" indent="-105750">
                  <a:spcAft>
                    <a:spcPts val="600"/>
                  </a:spcAft>
                  <a:buFont typeface="Arial" panose="020B0604020202020204" pitchFamily="34" charset="0"/>
                  <a:buChar char="•"/>
                </a:pPr>
                <a:r>
                  <a:rPr lang="en-AU" sz="1400" dirty="0"/>
                  <a:t>What </a:t>
                </a:r>
                <a:r>
                  <a:rPr lang="en-AU" sz="1400" dirty="0" err="1"/>
                  <a:t>obs</a:t>
                </a:r>
                <a:r>
                  <a:rPr lang="en-AU" sz="1400" dirty="0"/>
                  <a:t> data were used as model input, nowcasts and verification, e.g. non-traditional data?</a:t>
                </a:r>
              </a:p>
            </p:txBody>
          </p:sp>
        </p:grpSp>
      </p:grpSp>
      <p:grpSp>
        <p:nvGrpSpPr>
          <p:cNvPr id="24" name="Group 23">
            <a:extLst>
              <a:ext uri="{FF2B5EF4-FFF2-40B4-BE49-F238E27FC236}">
                <a16:creationId xmlns:a16="http://schemas.microsoft.com/office/drawing/2014/main" id="{AB22261E-180D-8842-8FAC-7D4D89828130}"/>
              </a:ext>
            </a:extLst>
          </p:cNvPr>
          <p:cNvGrpSpPr/>
          <p:nvPr/>
        </p:nvGrpSpPr>
        <p:grpSpPr>
          <a:xfrm>
            <a:off x="4935267" y="851352"/>
            <a:ext cx="2232000" cy="5923313"/>
            <a:chOff x="4935267" y="851352"/>
            <a:chExt cx="2232000" cy="5923313"/>
          </a:xfrm>
        </p:grpSpPr>
        <p:sp>
          <p:nvSpPr>
            <p:cNvPr id="7" name="Rounded Rectangle 6">
              <a:extLst>
                <a:ext uri="{FF2B5EF4-FFF2-40B4-BE49-F238E27FC236}">
                  <a16:creationId xmlns:a16="http://schemas.microsoft.com/office/drawing/2014/main" id="{0DC9AB59-9EBB-C842-9BDC-DFC87948A65A}"/>
                </a:ext>
              </a:extLst>
            </p:cNvPr>
            <p:cNvSpPr/>
            <p:nvPr/>
          </p:nvSpPr>
          <p:spPr>
            <a:xfrm>
              <a:off x="5827923" y="4421802"/>
              <a:ext cx="1294852" cy="2352863"/>
            </a:xfrm>
            <a:prstGeom prst="roundRect">
              <a:avLst/>
            </a:prstGeom>
            <a:solidFill>
              <a:schemeClr val="accent3">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grpSp>
          <p:nvGrpSpPr>
            <p:cNvPr id="21" name="Group 20">
              <a:extLst>
                <a:ext uri="{FF2B5EF4-FFF2-40B4-BE49-F238E27FC236}">
                  <a16:creationId xmlns:a16="http://schemas.microsoft.com/office/drawing/2014/main" id="{3D748996-6172-214F-81B0-77AB97976DCD}"/>
                </a:ext>
              </a:extLst>
            </p:cNvPr>
            <p:cNvGrpSpPr/>
            <p:nvPr/>
          </p:nvGrpSpPr>
          <p:grpSpPr>
            <a:xfrm>
              <a:off x="4935267" y="851352"/>
              <a:ext cx="2232000" cy="3262434"/>
              <a:chOff x="4935267" y="851352"/>
              <a:chExt cx="2232000" cy="3262434"/>
            </a:xfrm>
          </p:grpSpPr>
          <p:sp>
            <p:nvSpPr>
              <p:cNvPr id="12" name="TextBox 11">
                <a:extLst>
                  <a:ext uri="{FF2B5EF4-FFF2-40B4-BE49-F238E27FC236}">
                    <a16:creationId xmlns:a16="http://schemas.microsoft.com/office/drawing/2014/main" id="{782DD11A-841B-FB46-BC97-39D62DA304C3}"/>
                  </a:ext>
                </a:extLst>
              </p:cNvPr>
              <p:cNvSpPr txBox="1"/>
              <p:nvPr/>
            </p:nvSpPr>
            <p:spPr>
              <a:xfrm>
                <a:off x="4935267" y="851352"/>
                <a:ext cx="2232000" cy="584775"/>
              </a:xfrm>
              <a:prstGeom prst="rect">
                <a:avLst/>
              </a:prstGeom>
              <a:solidFill>
                <a:schemeClr val="accent3"/>
              </a:solidFill>
            </p:spPr>
            <p:txBody>
              <a:bodyPr wrap="square" rtlCol="0">
                <a:spAutoFit/>
              </a:bodyPr>
              <a:lstStyle/>
              <a:p>
                <a:r>
                  <a:rPr lang="en-AU" sz="1600" b="1" dirty="0">
                    <a:solidFill>
                      <a:schemeClr val="bg1"/>
                    </a:solidFill>
                  </a:rPr>
                  <a:t>Human impacts, vulnerability &amp; risk</a:t>
                </a:r>
                <a:endParaRPr lang="en-GB" sz="1600" b="1" dirty="0">
                  <a:solidFill>
                    <a:schemeClr val="bg1"/>
                  </a:solidFill>
                </a:endParaRPr>
              </a:p>
            </p:txBody>
          </p:sp>
          <p:sp>
            <p:nvSpPr>
              <p:cNvPr id="18" name="TextBox 17">
                <a:extLst>
                  <a:ext uri="{FF2B5EF4-FFF2-40B4-BE49-F238E27FC236}">
                    <a16:creationId xmlns:a16="http://schemas.microsoft.com/office/drawing/2014/main" id="{9425D4E9-C3A1-C245-AAD4-C4DD0752867D}"/>
                  </a:ext>
                </a:extLst>
              </p:cNvPr>
              <p:cNvSpPr txBox="1"/>
              <p:nvPr/>
            </p:nvSpPr>
            <p:spPr>
              <a:xfrm>
                <a:off x="4935267" y="1420741"/>
                <a:ext cx="2232000" cy="2693045"/>
              </a:xfrm>
              <a:prstGeom prst="rect">
                <a:avLst/>
              </a:prstGeom>
              <a:solidFill>
                <a:schemeClr val="accent3">
                  <a:lumMod val="40000"/>
                  <a:lumOff val="60000"/>
                </a:schemeClr>
              </a:solidFill>
            </p:spPr>
            <p:txBody>
              <a:bodyPr wrap="square" rtlCol="0">
                <a:spAutoFit/>
              </a:bodyPr>
              <a:lstStyle/>
              <a:p>
                <a:pPr marL="105750" lvl="0" indent="-105750">
                  <a:spcAft>
                    <a:spcPts val="600"/>
                  </a:spcAft>
                  <a:buFont typeface="Arial" panose="020B0604020202020204" pitchFamily="34" charset="0"/>
                  <a:buChar char="•"/>
                </a:pPr>
                <a:r>
                  <a:rPr lang="en-AU" sz="1400" dirty="0"/>
                  <a:t>What vulnerabilities and exposures were important in producing the impacts?</a:t>
                </a:r>
              </a:p>
              <a:p>
                <a:pPr marL="105750" lvl="0" indent="-105750">
                  <a:spcAft>
                    <a:spcPts val="600"/>
                  </a:spcAft>
                  <a:buFont typeface="Arial" panose="020B0604020202020204" pitchFamily="34" charset="0"/>
                  <a:buChar char="•"/>
                </a:pPr>
                <a:r>
                  <a:rPr lang="en-AU" sz="1400" dirty="0"/>
                  <a:t>What socioeconomic data were used to assess risk?</a:t>
                </a:r>
              </a:p>
              <a:p>
                <a:pPr marL="105750" lvl="0" indent="-105750">
                  <a:spcAft>
                    <a:spcPts val="600"/>
                  </a:spcAft>
                  <a:buFont typeface="Arial" panose="020B0604020202020204" pitchFamily="34" charset="0"/>
                  <a:buChar char="•"/>
                </a:pPr>
                <a:r>
                  <a:rPr lang="en-AU" sz="1400" dirty="0"/>
                  <a:t>Were impacts predicted (i.e. impact-based forecast or impact forecast) and how?</a:t>
                </a:r>
              </a:p>
              <a:p>
                <a:pPr marL="105750" lvl="0" indent="-105750">
                  <a:spcAft>
                    <a:spcPts val="600"/>
                  </a:spcAft>
                  <a:buFont typeface="Arial" panose="020B0604020202020204" pitchFamily="34" charset="0"/>
                  <a:buChar char="•"/>
                </a:pPr>
                <a:r>
                  <a:rPr lang="en-AU" sz="1400" dirty="0"/>
                  <a:t>How did users make decisions (thresholds)?</a:t>
                </a:r>
              </a:p>
            </p:txBody>
          </p:sp>
        </p:grpSp>
      </p:grpSp>
      <p:grpSp>
        <p:nvGrpSpPr>
          <p:cNvPr id="25" name="Group 24">
            <a:extLst>
              <a:ext uri="{FF2B5EF4-FFF2-40B4-BE49-F238E27FC236}">
                <a16:creationId xmlns:a16="http://schemas.microsoft.com/office/drawing/2014/main" id="{FE69CC48-D90A-1B4D-B79F-E3058304EC65}"/>
              </a:ext>
            </a:extLst>
          </p:cNvPr>
          <p:cNvGrpSpPr/>
          <p:nvPr/>
        </p:nvGrpSpPr>
        <p:grpSpPr>
          <a:xfrm>
            <a:off x="7122775" y="846604"/>
            <a:ext cx="2794551" cy="5928061"/>
            <a:chOff x="7122775" y="846604"/>
            <a:chExt cx="2794551" cy="5928061"/>
          </a:xfrm>
        </p:grpSpPr>
        <p:sp>
          <p:nvSpPr>
            <p:cNvPr id="8" name="Rounded Rectangle 7">
              <a:extLst>
                <a:ext uri="{FF2B5EF4-FFF2-40B4-BE49-F238E27FC236}">
                  <a16:creationId xmlns:a16="http://schemas.microsoft.com/office/drawing/2014/main" id="{2FADA085-E20F-F146-88D0-4B9AE00C3C79}"/>
                </a:ext>
              </a:extLst>
            </p:cNvPr>
            <p:cNvSpPr/>
            <p:nvPr/>
          </p:nvSpPr>
          <p:spPr>
            <a:xfrm>
              <a:off x="7122775" y="4421802"/>
              <a:ext cx="2794551" cy="2352863"/>
            </a:xfrm>
            <a:prstGeom prst="roundRect">
              <a:avLst/>
            </a:prstGeom>
            <a:solidFill>
              <a:schemeClr val="accent4">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13" name="TextBox 12">
              <a:extLst>
                <a:ext uri="{FF2B5EF4-FFF2-40B4-BE49-F238E27FC236}">
                  <a16:creationId xmlns:a16="http://schemas.microsoft.com/office/drawing/2014/main" id="{C48DC2D9-B447-3F4A-9F80-794EBD40D19E}"/>
                </a:ext>
              </a:extLst>
            </p:cNvPr>
            <p:cNvSpPr txBox="1"/>
            <p:nvPr/>
          </p:nvSpPr>
          <p:spPr>
            <a:xfrm>
              <a:off x="7238855" y="846604"/>
              <a:ext cx="2232000" cy="584775"/>
            </a:xfrm>
            <a:prstGeom prst="rect">
              <a:avLst/>
            </a:prstGeom>
            <a:solidFill>
              <a:schemeClr val="accent4"/>
            </a:solidFill>
          </p:spPr>
          <p:txBody>
            <a:bodyPr wrap="square" rtlCol="0" anchor="ctr" anchorCtr="0">
              <a:spAutoFit/>
            </a:bodyPr>
            <a:lstStyle/>
            <a:p>
              <a:pPr lvl="0"/>
              <a:r>
                <a:rPr lang="en-AU" sz="1600" b="1" dirty="0">
                  <a:solidFill>
                    <a:schemeClr val="bg1"/>
                  </a:solidFill>
                </a:rPr>
                <a:t>Communication</a:t>
              </a:r>
            </a:p>
            <a:p>
              <a:pPr lvl="0"/>
              <a:endParaRPr lang="en-GB" sz="1600" b="1" dirty="0">
                <a:solidFill>
                  <a:schemeClr val="bg1"/>
                </a:solidFill>
              </a:endParaRPr>
            </a:p>
          </p:txBody>
        </p:sp>
        <p:sp>
          <p:nvSpPr>
            <p:cNvPr id="19" name="TextBox 18">
              <a:extLst>
                <a:ext uri="{FF2B5EF4-FFF2-40B4-BE49-F238E27FC236}">
                  <a16:creationId xmlns:a16="http://schemas.microsoft.com/office/drawing/2014/main" id="{C97CDAE6-3299-154B-9493-47EFC6661456}"/>
                </a:ext>
              </a:extLst>
            </p:cNvPr>
            <p:cNvSpPr txBox="1"/>
            <p:nvPr/>
          </p:nvSpPr>
          <p:spPr>
            <a:xfrm>
              <a:off x="7238855" y="1432316"/>
              <a:ext cx="2232000" cy="2693045"/>
            </a:xfrm>
            <a:prstGeom prst="rect">
              <a:avLst/>
            </a:prstGeom>
            <a:solidFill>
              <a:schemeClr val="accent4">
                <a:lumMod val="40000"/>
                <a:lumOff val="60000"/>
              </a:schemeClr>
            </a:solidFill>
          </p:spPr>
          <p:txBody>
            <a:bodyPr wrap="square" rtlCol="0">
              <a:spAutoFit/>
            </a:bodyPr>
            <a:lstStyle/>
            <a:p>
              <a:pPr marL="105750" lvl="0" indent="-105750">
                <a:spcAft>
                  <a:spcPts val="600"/>
                </a:spcAft>
                <a:buClrTx/>
                <a:buSzTx/>
                <a:buFont typeface="Arial" panose="020B0604020202020204" pitchFamily="34" charset="0"/>
                <a:buChar char="•"/>
              </a:pPr>
              <a:r>
                <a:rPr lang="en-AU" sz="1400" dirty="0"/>
                <a:t>Which providers issued communications and to which users?</a:t>
              </a:r>
              <a:endParaRPr lang="en-GB" sz="1400" dirty="0"/>
            </a:p>
            <a:p>
              <a:pPr marL="105750" lvl="0" indent="-105750">
                <a:spcAft>
                  <a:spcPts val="600"/>
                </a:spcAft>
                <a:buFont typeface="Arial" panose="020B0604020202020204" pitchFamily="34" charset="0"/>
                <a:buChar char="•"/>
              </a:pPr>
              <a:r>
                <a:rPr lang="en-AU" sz="1400" dirty="0"/>
                <a:t>What was the nature of the content (text, graphics, general vs tailored)?</a:t>
              </a:r>
            </a:p>
            <a:p>
              <a:pPr marL="105750" lvl="0" indent="-105750">
                <a:spcAft>
                  <a:spcPts val="600"/>
                </a:spcAft>
                <a:buFont typeface="Arial" panose="020B0604020202020204" pitchFamily="34" charset="0"/>
                <a:buChar char="•"/>
              </a:pPr>
              <a:r>
                <a:rPr lang="en-AU" sz="1400" dirty="0"/>
                <a:t>Were there absent or failed communications?</a:t>
              </a:r>
            </a:p>
            <a:p>
              <a:pPr marL="105750" lvl="0" indent="-105750">
                <a:spcAft>
                  <a:spcPts val="600"/>
                </a:spcAft>
                <a:buFont typeface="Arial" panose="020B0604020202020204" pitchFamily="34" charset="0"/>
                <a:buChar char="•"/>
              </a:pPr>
              <a:r>
                <a:rPr lang="en-AU" sz="1400" dirty="0"/>
                <a:t>How was uncertainty conveyed?</a:t>
              </a:r>
            </a:p>
          </p:txBody>
        </p:sp>
      </p:grpSp>
      <p:grpSp>
        <p:nvGrpSpPr>
          <p:cNvPr id="26" name="Group 25">
            <a:extLst>
              <a:ext uri="{FF2B5EF4-FFF2-40B4-BE49-F238E27FC236}">
                <a16:creationId xmlns:a16="http://schemas.microsoft.com/office/drawing/2014/main" id="{58AC4270-F43B-D046-8AB8-5D6A7B3297C1}"/>
              </a:ext>
            </a:extLst>
          </p:cNvPr>
          <p:cNvGrpSpPr/>
          <p:nvPr/>
        </p:nvGrpSpPr>
        <p:grpSpPr>
          <a:xfrm>
            <a:off x="1885999" y="851289"/>
            <a:ext cx="9888444" cy="6006712"/>
            <a:chOff x="1885999" y="851289"/>
            <a:chExt cx="9888444" cy="6006712"/>
          </a:xfrm>
        </p:grpSpPr>
        <p:sp>
          <p:nvSpPr>
            <p:cNvPr id="9" name="Rounded Rectangle 8">
              <a:extLst>
                <a:ext uri="{FF2B5EF4-FFF2-40B4-BE49-F238E27FC236}">
                  <a16:creationId xmlns:a16="http://schemas.microsoft.com/office/drawing/2014/main" id="{3141E1AE-A126-2D48-A9B4-E52FF7C4A7BC}"/>
                </a:ext>
              </a:extLst>
            </p:cNvPr>
            <p:cNvSpPr/>
            <p:nvPr/>
          </p:nvSpPr>
          <p:spPr>
            <a:xfrm>
              <a:off x="1885999" y="4308255"/>
              <a:ext cx="8161383" cy="2549746"/>
            </a:xfrm>
            <a:prstGeom prst="roundRect">
              <a:avLst/>
            </a:prstGeom>
            <a:solidFill>
              <a:schemeClr val="accent6">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14" name="TextBox 13">
              <a:extLst>
                <a:ext uri="{FF2B5EF4-FFF2-40B4-BE49-F238E27FC236}">
                  <a16:creationId xmlns:a16="http://schemas.microsoft.com/office/drawing/2014/main" id="{4B3F227E-3163-1B44-8328-466FA9892C69}"/>
                </a:ext>
              </a:extLst>
            </p:cNvPr>
            <p:cNvSpPr txBox="1"/>
            <p:nvPr/>
          </p:nvSpPr>
          <p:spPr>
            <a:xfrm>
              <a:off x="9542443" y="851289"/>
              <a:ext cx="2232000" cy="584775"/>
            </a:xfrm>
            <a:prstGeom prst="rect">
              <a:avLst/>
            </a:prstGeom>
            <a:solidFill>
              <a:schemeClr val="accent6"/>
            </a:solidFill>
          </p:spPr>
          <p:txBody>
            <a:bodyPr wrap="square" rtlCol="0" anchor="ctr" anchorCtr="0">
              <a:spAutoFit/>
            </a:bodyPr>
            <a:lstStyle/>
            <a:p>
              <a:pPr lvl="0"/>
              <a:r>
                <a:rPr lang="en-AU" sz="1600" b="1" dirty="0">
                  <a:solidFill>
                    <a:schemeClr val="bg1"/>
                  </a:solidFill>
                </a:rPr>
                <a:t>User-oriented</a:t>
              </a:r>
              <a:r>
                <a:rPr lang="en-AU" sz="1400" b="1" dirty="0"/>
                <a:t> </a:t>
              </a:r>
              <a:r>
                <a:rPr lang="en-AU" sz="1600" b="1" dirty="0">
                  <a:solidFill>
                    <a:schemeClr val="bg1"/>
                  </a:solidFill>
                </a:rPr>
                <a:t>evaluation</a:t>
              </a:r>
            </a:p>
          </p:txBody>
        </p:sp>
        <p:sp>
          <p:nvSpPr>
            <p:cNvPr id="20" name="TextBox 19">
              <a:extLst>
                <a:ext uri="{FF2B5EF4-FFF2-40B4-BE49-F238E27FC236}">
                  <a16:creationId xmlns:a16="http://schemas.microsoft.com/office/drawing/2014/main" id="{52C6C7FC-A2BF-494F-95F7-54B76148818A}"/>
                </a:ext>
              </a:extLst>
            </p:cNvPr>
            <p:cNvSpPr txBox="1"/>
            <p:nvPr/>
          </p:nvSpPr>
          <p:spPr>
            <a:xfrm>
              <a:off x="9542443" y="1437002"/>
              <a:ext cx="2232000" cy="2693045"/>
            </a:xfrm>
            <a:prstGeom prst="rect">
              <a:avLst/>
            </a:prstGeom>
            <a:solidFill>
              <a:schemeClr val="accent6">
                <a:lumMod val="40000"/>
                <a:lumOff val="60000"/>
              </a:schemeClr>
            </a:solidFill>
          </p:spPr>
          <p:txBody>
            <a:bodyPr wrap="square" rtlCol="0">
              <a:spAutoFit/>
            </a:bodyPr>
            <a:lstStyle/>
            <a:p>
              <a:pPr marL="105750" lvl="0" indent="-105750">
                <a:spcAft>
                  <a:spcPts val="600"/>
                </a:spcAft>
                <a:buFont typeface="Arial" panose="020B0604020202020204" pitchFamily="34" charset="0"/>
                <a:buChar char="•"/>
              </a:pPr>
              <a:r>
                <a:rPr lang="en-AU" sz="1400" dirty="0"/>
                <a:t>How did error/ uncertainty propagate through the warning chain?</a:t>
              </a:r>
              <a:endParaRPr lang="en-GB" sz="1400" dirty="0"/>
            </a:p>
            <a:p>
              <a:pPr marL="105750" lvl="0" indent="-105750">
                <a:spcAft>
                  <a:spcPts val="600"/>
                </a:spcAft>
                <a:buFont typeface="Arial" panose="020B0604020202020204" pitchFamily="34" charset="0"/>
                <a:buChar char="•"/>
              </a:pPr>
              <a:r>
                <a:rPr lang="en-AU" sz="1400" dirty="0"/>
                <a:t>Did users have access to quality information?</a:t>
              </a:r>
            </a:p>
            <a:p>
              <a:pPr marL="105750" lvl="0" indent="-105750">
                <a:spcAft>
                  <a:spcPts val="600"/>
                </a:spcAft>
                <a:buFont typeface="Arial" panose="020B0604020202020204" pitchFamily="34" charset="0"/>
                <a:buChar char="•"/>
              </a:pPr>
              <a:r>
                <a:rPr lang="en-AU" sz="1400" dirty="0"/>
                <a:t>How much value was added/lost along the warning chain/network?</a:t>
              </a:r>
            </a:p>
            <a:p>
              <a:pPr marL="105750" lvl="0" indent="-105750">
                <a:spcAft>
                  <a:spcPts val="600"/>
                </a:spcAft>
                <a:buFont typeface="Arial" panose="020B0604020202020204" pitchFamily="34" charset="0"/>
                <a:buChar char="•"/>
              </a:pPr>
              <a:r>
                <a:rPr lang="en-AU" sz="1400" dirty="0"/>
                <a:t>What were the strongest and weakest links?</a:t>
              </a:r>
            </a:p>
          </p:txBody>
        </p:sp>
      </p:grpSp>
    </p:spTree>
    <p:custDataLst>
      <p:tags r:id="rId1"/>
    </p:custDataLst>
    <p:extLst>
      <p:ext uri="{BB962C8B-B14F-4D97-AF65-F5344CB8AC3E}">
        <p14:creationId xmlns:p14="http://schemas.microsoft.com/office/powerpoint/2010/main" val="15932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2.7|2.2|31.2|8.1"/>
</p:tagLst>
</file>

<file path=ppt/tags/tag2.xml><?xml version="1.0" encoding="utf-8"?>
<p:tagLst xmlns:a="http://schemas.openxmlformats.org/drawingml/2006/main" xmlns:r="http://schemas.openxmlformats.org/officeDocument/2006/relationships" xmlns:p="http://schemas.openxmlformats.org/presentationml/2006/main">
  <p:tag name="TIMING" val="|24.3|6.2|10.7|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9EF6761134D43853A67ECBB011E24" ma:contentTypeVersion="8" ma:contentTypeDescription="Create a new document." ma:contentTypeScope="" ma:versionID="35e80fb954f4a19404562f1dd959e287">
  <xsd:schema xmlns:xsd="http://www.w3.org/2001/XMLSchema" xmlns:xs="http://www.w3.org/2001/XMLSchema" xmlns:p="http://schemas.microsoft.com/office/2006/metadata/properties" xmlns:ns2="98c66036-99cf-4b81-8eb9-1bba6bdb7ae3" targetNamespace="http://schemas.microsoft.com/office/2006/metadata/properties" ma:root="true" ma:fieldsID="d6d7d1b4e8ac9bfdef3d240589d5313f" ns2:_="">
    <xsd:import namespace="98c66036-99cf-4b81-8eb9-1bba6bdb7a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66036-99cf-4b81-8eb9-1bba6bdb7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E4DB8A-2A88-4851-947D-447FBD851F65}">
  <ds:schemaRefs>
    <ds:schemaRef ds:uri="http://schemas.microsoft.com/sharepoint/v3/contenttype/forms"/>
  </ds:schemaRefs>
</ds:datastoreItem>
</file>

<file path=customXml/itemProps2.xml><?xml version="1.0" encoding="utf-8"?>
<ds:datastoreItem xmlns:ds="http://schemas.openxmlformats.org/officeDocument/2006/customXml" ds:itemID="{40E31B7F-676D-4374-8BB4-3D78BDF39E93}">
  <ds:schemaRef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ea131a0c-6f8e-4259-a89c-f0666e9eb511"/>
    <ds:schemaRef ds:uri="0187df14-8b81-4a9f-bf3d-de7dd432793a"/>
    <ds:schemaRef ds:uri="http://purl.org/dc/dcmitype/"/>
  </ds:schemaRefs>
</ds:datastoreItem>
</file>

<file path=customXml/itemProps3.xml><?xml version="1.0" encoding="utf-8"?>
<ds:datastoreItem xmlns:ds="http://schemas.openxmlformats.org/officeDocument/2006/customXml" ds:itemID="{041FACEE-8BE7-4D25-AC2A-612203B77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66036-99cf-4b81-8eb9-1bba6bdb7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31644</TotalTime>
  <Words>1158</Words>
  <Application>Microsoft Office PowerPoint</Application>
  <PresentationFormat>Widescreen</PresentationFormat>
  <Paragraphs>125</Paragraphs>
  <Slides>12</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Using Value Chain Approaches to Evaluate the End-to-End Warning System</vt:lpstr>
      <vt:lpstr>Australia’s Total Warning System</vt:lpstr>
      <vt:lpstr>What is a Value Chain?</vt:lpstr>
      <vt:lpstr>HIWeather value chain for warnings</vt:lpstr>
      <vt:lpstr>Value chain example – economic value of improving a forecasting system</vt:lpstr>
      <vt:lpstr>Value chain example – learning from high impact weather events</vt:lpstr>
      <vt:lpstr>WWRP Value Chain project</vt:lpstr>
      <vt:lpstr>Exploring value chain approaches</vt:lpstr>
      <vt:lpstr>Exploring warning chains for hazardous events </vt:lpstr>
      <vt:lpstr>High impact events of interest since the project started</vt:lpstr>
      <vt:lpstr>Leveraging and extending existing databases</vt:lpstr>
      <vt:lpstr>Progress so 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End-to-end warning chain case study and value chain project</dc:title>
  <dc:creator>Beth Ebert</dc:creator>
  <cp:lastModifiedBy>Beth Ebert</cp:lastModifiedBy>
  <cp:revision>190</cp:revision>
  <dcterms:created xsi:type="dcterms:W3CDTF">2020-08-14T05:55:52Z</dcterms:created>
  <dcterms:modified xsi:type="dcterms:W3CDTF">2021-09-08T11:27:34Z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0x010100FCD9EF6761134D43853A67ECBB011E24</vt:lpwstr>
  </property>
</Properties>
</file>