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5" r:id="rId2"/>
    <p:sldId id="268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236"/>
    <a:srgbClr val="B90000"/>
    <a:srgbClr val="C30000"/>
    <a:srgbClr val="C00000"/>
    <a:srgbClr val="FFABAB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>
      <p:cViewPr varScale="1">
        <p:scale>
          <a:sx n="72" d="100"/>
          <a:sy n="72" d="100"/>
        </p:scale>
        <p:origin x="5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890B3-5355-4DBB-A2F3-D454817D5D47}" type="datetimeFigureOut">
              <a:rPr lang="es-ES" smtClean="0"/>
              <a:t>03/09/2021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9DD99-3D63-48E5-889C-D5D86BA43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437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DCA8-1C29-4B4F-976C-55023CBB28B0}" type="datetimeFigureOut">
              <a:rPr lang="es-ES" smtClean="0"/>
              <a:t>03/09/2021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C50B-C353-402E-ABD4-871671D0E6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3940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DCA8-1C29-4B4F-976C-55023CBB28B0}" type="datetimeFigureOut">
              <a:rPr lang="es-ES" smtClean="0"/>
              <a:t>03/09/2021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C50B-C353-402E-ABD4-871671D0E6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940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DCA8-1C29-4B4F-976C-55023CBB28B0}" type="datetimeFigureOut">
              <a:rPr lang="es-ES" smtClean="0"/>
              <a:t>03/09/2021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C50B-C353-402E-ABD4-871671D0E6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940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DCA8-1C29-4B4F-976C-55023CBB28B0}" type="datetimeFigureOut">
              <a:rPr lang="es-ES" smtClean="0"/>
              <a:t>03/09/2021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C50B-C353-402E-ABD4-871671D0E6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097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DCA8-1C29-4B4F-976C-55023CBB28B0}" type="datetimeFigureOut">
              <a:rPr lang="es-ES" smtClean="0"/>
              <a:t>03/09/2021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C50B-C353-402E-ABD4-871671D0E6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678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DCA8-1C29-4B4F-976C-55023CBB28B0}" type="datetimeFigureOut">
              <a:rPr lang="es-ES" smtClean="0"/>
              <a:t>03/09/2021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C50B-C353-402E-ABD4-871671D0E6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415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DCA8-1C29-4B4F-976C-55023CBB28B0}" type="datetimeFigureOut">
              <a:rPr lang="es-ES" smtClean="0"/>
              <a:t>03/09/2021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C50B-C353-402E-ABD4-871671D0E6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519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DCA8-1C29-4B4F-976C-55023CBB28B0}" type="datetimeFigureOut">
              <a:rPr lang="es-ES" smtClean="0"/>
              <a:t>03/09/2021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C50B-C353-402E-ABD4-871671D0E6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524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DCA8-1C29-4B4F-976C-55023CBB28B0}" type="datetimeFigureOut">
              <a:rPr lang="es-ES" smtClean="0"/>
              <a:t>03/09/2021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C50B-C353-402E-ABD4-871671D0E6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389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DCA8-1C29-4B4F-976C-55023CBB28B0}" type="datetimeFigureOut">
              <a:rPr lang="es-ES" smtClean="0"/>
              <a:t>03/09/2021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C50B-C353-402E-ABD4-871671D0E6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2232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DCA8-1C29-4B4F-976C-55023CBB28B0}" type="datetimeFigureOut">
              <a:rPr lang="es-ES" smtClean="0"/>
              <a:t>03/09/2021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C50B-C353-402E-ABD4-871671D0E6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450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5DCA8-1C29-4B4F-976C-55023CBB28B0}" type="datetimeFigureOut">
              <a:rPr lang="es-ES" smtClean="0"/>
              <a:t>03/09/2021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6C50B-C353-402E-ABD4-871671D0E6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99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2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886326" cy="88632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25238" y="59960"/>
            <a:ext cx="110403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Upgrade of a climate service tailored to water reservoirs management </a:t>
            </a:r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74201" y="644777"/>
            <a:ext cx="506944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E. Sánchez-García</a:t>
            </a:r>
            <a:r>
              <a:rPr lang="en-GB" sz="1200" b="1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I. Abia</a:t>
            </a:r>
            <a:r>
              <a:rPr lang="en-GB" sz="1200" b="1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 Domínguez</a:t>
            </a:r>
            <a:r>
              <a:rPr lang="en-GB" sz="1200" b="1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 Voces</a:t>
            </a:r>
            <a:r>
              <a:rPr lang="en-GB" sz="1200" b="1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J.C. Sánchez</a:t>
            </a:r>
            <a:r>
              <a:rPr lang="en-GB" sz="1200" b="1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r>
              <a:rPr lang="en-GB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Navascués</a:t>
            </a:r>
            <a:r>
              <a:rPr lang="en-GB" sz="1200" b="1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E. Rodríguez-Camino</a:t>
            </a:r>
            <a:r>
              <a:rPr lang="en-GB" sz="1200" b="1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M.N. Garrido</a:t>
            </a:r>
            <a:r>
              <a:rPr lang="en-GB" sz="1200" b="1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M.C. García</a:t>
            </a:r>
            <a:r>
              <a:rPr lang="en-GB" sz="1200" b="1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r>
              <a:rPr lang="en-GB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F. Pastor</a:t>
            </a:r>
            <a:r>
              <a:rPr lang="en-GB" sz="1200" b="1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 Dimas</a:t>
            </a:r>
            <a:r>
              <a:rPr lang="en-GB" sz="1200" b="1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L. Barranco</a:t>
            </a:r>
            <a:r>
              <a:rPr lang="en-GB" sz="1200" b="1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C. Ruiz Del Portal</a:t>
            </a:r>
            <a:r>
              <a:rPr lang="en-GB" sz="1200" b="1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GB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s-ES" sz="12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80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en-GB" sz="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Agencia</a:t>
            </a:r>
            <a:r>
              <a:rPr lang="en-GB" sz="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Estatal</a:t>
            </a:r>
            <a:r>
              <a:rPr lang="en-GB" sz="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GB" sz="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Meteorología</a:t>
            </a:r>
            <a:r>
              <a:rPr lang="en-GB" sz="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(AEMET), Spain</a:t>
            </a:r>
            <a:endParaRPr lang="es-ES" sz="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800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sz="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Dirección</a:t>
            </a:r>
            <a:r>
              <a:rPr lang="en-GB" sz="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General del Agua (D.G. Water), Spain</a:t>
            </a:r>
            <a:endParaRPr lang="es-ES" sz="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800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sz="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Centro de </a:t>
            </a:r>
            <a:r>
              <a:rPr lang="en-GB" sz="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Estudios</a:t>
            </a:r>
            <a:r>
              <a:rPr lang="en-GB" sz="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Hidrográficos</a:t>
            </a:r>
            <a:r>
              <a:rPr lang="en-GB" sz="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CEDEX, Spain</a:t>
            </a:r>
            <a:endParaRPr lang="es-ES" sz="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800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GB" sz="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Confederación</a:t>
            </a:r>
            <a:r>
              <a:rPr lang="en-GB" sz="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Hidrográfica</a:t>
            </a:r>
            <a:r>
              <a:rPr lang="en-GB" sz="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del Miño-</a:t>
            </a:r>
            <a:r>
              <a:rPr lang="en-GB" sz="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Sil</a:t>
            </a:r>
            <a:r>
              <a:rPr lang="en-GB" sz="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Spain</a:t>
            </a:r>
          </a:p>
          <a:p>
            <a:pPr lvl="0">
              <a:lnSpc>
                <a:spcPct val="150000"/>
              </a:lnSpc>
            </a:pPr>
            <a:r>
              <a:rPr lang="pt-BR" sz="1200" dirty="0" err="1" smtClean="0">
                <a:solidFill>
                  <a:prstClr val="black"/>
                </a:solidFill>
              </a:rPr>
              <a:t>Contact</a:t>
            </a:r>
            <a:r>
              <a:rPr lang="pt-BR" sz="1200" dirty="0">
                <a:solidFill>
                  <a:prstClr val="black"/>
                </a:solidFill>
              </a:rPr>
              <a:t>: </a:t>
            </a:r>
            <a:r>
              <a:rPr lang="pt-BR" sz="1200" dirty="0" smtClean="0">
                <a:solidFill>
                  <a:prstClr val="black"/>
                </a:solidFill>
              </a:rPr>
              <a:t>E. Sánchez-García </a:t>
            </a:r>
            <a:r>
              <a:rPr lang="pt-BR" sz="1200" dirty="0">
                <a:solidFill>
                  <a:prstClr val="black"/>
                </a:solidFill>
              </a:rPr>
              <a:t>(esanchezg@aemet.es)</a:t>
            </a:r>
            <a:endParaRPr lang="es-ES" sz="12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es-E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06" y="6225071"/>
            <a:ext cx="2109679" cy="50586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8829774" y="6478003"/>
            <a:ext cx="35161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EMS Annual Meeting 2021 online | 3–10 September 2021</a:t>
            </a:r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011975" y="2277479"/>
            <a:ext cx="64763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https://www.aemet.es/es/serviciosclimaticos</a:t>
            </a:r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809" y="767846"/>
            <a:ext cx="5276808" cy="126572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62" y="2831477"/>
            <a:ext cx="5173585" cy="282874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251" y="2822929"/>
            <a:ext cx="5160885" cy="2837292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6469717" y="5723288"/>
            <a:ext cx="5204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/>
              <a:t>Seasonal </a:t>
            </a:r>
            <a:r>
              <a:rPr lang="en-US" sz="1200" dirty="0"/>
              <a:t>predictions for November to March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accumulated water reservoir inflow, precipitation, snow and temperature</a:t>
            </a:r>
            <a:r>
              <a:rPr lang="en-US" sz="1200" dirty="0"/>
              <a:t>. Probabilistic forecasts and its skill were jointly displayed in the web tool.</a:t>
            </a:r>
            <a:endParaRPr lang="es-ES" sz="1200" dirty="0"/>
          </a:p>
        </p:txBody>
      </p:sp>
      <p:cxnSp>
        <p:nvCxnSpPr>
          <p:cNvPr id="24" name="Conector recto de flecha 23"/>
          <p:cNvCxnSpPr>
            <a:stCxn id="26" idx="1"/>
          </p:cNvCxnSpPr>
          <p:nvPr/>
        </p:nvCxnSpPr>
        <p:spPr>
          <a:xfrm flipH="1">
            <a:off x="8637975" y="2638263"/>
            <a:ext cx="433952" cy="25585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9071927" y="2453597"/>
            <a:ext cx="1558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variable </a:t>
            </a:r>
            <a:r>
              <a:rPr lang="es-ES" b="1" dirty="0" err="1" smtClean="0">
                <a:solidFill>
                  <a:schemeClr val="accent1">
                    <a:lumMod val="75000"/>
                  </a:schemeClr>
                </a:solidFill>
              </a:rPr>
              <a:t>select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952869" y="5764115"/>
            <a:ext cx="5190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Exploring</a:t>
            </a:r>
            <a:r>
              <a:rPr lang="es-E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reservoir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grid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continental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Spain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existing</a:t>
            </a:r>
            <a:r>
              <a:rPr lang="es-E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hydrological</a:t>
            </a:r>
            <a:r>
              <a:rPr lang="es-E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variability</a:t>
            </a:r>
            <a:r>
              <a:rPr lang="es-E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s-ES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hazard</a:t>
            </a:r>
            <a:r>
              <a:rPr lang="es-E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linked</a:t>
            </a:r>
            <a:r>
              <a:rPr lang="es-E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s-ES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climate</a:t>
            </a:r>
            <a:r>
              <a:rPr lang="es-E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variability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ES" sz="12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1048065" y="2265918"/>
            <a:ext cx="201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00B050"/>
                </a:solidFill>
              </a:rPr>
              <a:t>OPEN ACCESS:</a:t>
            </a:r>
            <a:endParaRPr lang="es-E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8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ángulo 54"/>
          <p:cNvSpPr/>
          <p:nvPr/>
        </p:nvSpPr>
        <p:spPr>
          <a:xfrm>
            <a:off x="8829774" y="6478003"/>
            <a:ext cx="35161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EMS Annual Meeting 2021 online | 3–10 September 2021</a:t>
            </a:r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886326" cy="886326"/>
          </a:xfrm>
          <a:prstGeom prst="rect">
            <a:avLst/>
          </a:prstGeom>
        </p:spPr>
      </p:pic>
      <p:grpSp>
        <p:nvGrpSpPr>
          <p:cNvPr id="40" name="Grupo 39"/>
          <p:cNvGrpSpPr/>
          <p:nvPr/>
        </p:nvGrpSpPr>
        <p:grpSpPr>
          <a:xfrm>
            <a:off x="3612737" y="979448"/>
            <a:ext cx="8579263" cy="5119999"/>
            <a:chOff x="2049008" y="1386995"/>
            <a:chExt cx="8579263" cy="5119999"/>
          </a:xfrm>
        </p:grpSpPr>
        <p:sp>
          <p:nvSpPr>
            <p:cNvPr id="5" name="Flecha derecha 4"/>
            <p:cNvSpPr/>
            <p:nvPr/>
          </p:nvSpPr>
          <p:spPr>
            <a:xfrm rot="5400000">
              <a:off x="2323599" y="4453948"/>
              <a:ext cx="859221" cy="449263"/>
            </a:xfrm>
            <a:prstGeom prst="rightArrow">
              <a:avLst/>
            </a:prstGeom>
            <a:solidFill>
              <a:srgbClr val="585A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C000"/>
                </a:solidFill>
              </a:endParaRP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9008" y="4271313"/>
              <a:ext cx="1497122" cy="702099"/>
            </a:xfrm>
            <a:prstGeom prst="rect">
              <a:avLst/>
            </a:prstGeom>
          </p:spPr>
        </p:pic>
        <p:sp>
          <p:nvSpPr>
            <p:cNvPr id="10" name="Flecha derecha 9"/>
            <p:cNvSpPr/>
            <p:nvPr/>
          </p:nvSpPr>
          <p:spPr>
            <a:xfrm>
              <a:off x="3640335" y="5091108"/>
              <a:ext cx="3922650" cy="489876"/>
            </a:xfrm>
            <a:prstGeom prst="rightArrow">
              <a:avLst/>
            </a:prstGeom>
            <a:solidFill>
              <a:srgbClr val="585A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C000"/>
                </a:solidFill>
              </a:endParaRPr>
            </a:p>
          </p:txBody>
        </p:sp>
        <p:sp>
          <p:nvSpPr>
            <p:cNvPr id="11" name="Flecha derecha 10"/>
            <p:cNvSpPr/>
            <p:nvPr/>
          </p:nvSpPr>
          <p:spPr>
            <a:xfrm>
              <a:off x="3640336" y="5944115"/>
              <a:ext cx="3922648" cy="499300"/>
            </a:xfrm>
            <a:prstGeom prst="rightArrow">
              <a:avLst/>
            </a:prstGeom>
            <a:solidFill>
              <a:srgbClr val="585A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C000"/>
                </a:solidFill>
              </a:endParaRPr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3902957" y="5976941"/>
              <a:ext cx="1265550" cy="424016"/>
              <a:chOff x="-614465" y="-1337383"/>
              <a:chExt cx="2013826" cy="1228835"/>
            </a:xfrm>
          </p:grpSpPr>
          <p:sp>
            <p:nvSpPr>
              <p:cNvPr id="13" name="Rectángulo redondeado 12"/>
              <p:cNvSpPr/>
              <p:nvPr/>
            </p:nvSpPr>
            <p:spPr>
              <a:xfrm>
                <a:off x="-614465" y="-1337383"/>
                <a:ext cx="2005134" cy="1216799"/>
              </a:xfrm>
              <a:prstGeom prst="roundRect">
                <a:avLst/>
              </a:prstGeom>
              <a:solidFill>
                <a:srgbClr val="04448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Rectángulo 13"/>
              <p:cNvSpPr/>
              <p:nvPr/>
            </p:nvSpPr>
            <p:spPr>
              <a:xfrm>
                <a:off x="-492870" y="-1337383"/>
                <a:ext cx="1892231" cy="122883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defTabSz="533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500" dirty="0" err="1" smtClean="0">
                    <a:solidFill>
                      <a:srgbClr val="FFFFFF"/>
                    </a:solidFill>
                  </a:rPr>
                  <a:t>Temperature</a:t>
                </a:r>
                <a:endParaRPr lang="es-ES" sz="15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3908419" y="5140675"/>
              <a:ext cx="1260088" cy="440309"/>
              <a:chOff x="-564649" y="-680749"/>
              <a:chExt cx="2005134" cy="1276054"/>
            </a:xfrm>
          </p:grpSpPr>
          <p:sp>
            <p:nvSpPr>
              <p:cNvPr id="16" name="Rectángulo redondeado 15"/>
              <p:cNvSpPr/>
              <p:nvPr/>
            </p:nvSpPr>
            <p:spPr>
              <a:xfrm>
                <a:off x="-564649" y="-621495"/>
                <a:ext cx="2005134" cy="1216800"/>
              </a:xfrm>
              <a:prstGeom prst="roundRect">
                <a:avLst/>
              </a:prstGeom>
              <a:solidFill>
                <a:srgbClr val="04448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Rectángulo 16"/>
              <p:cNvSpPr/>
              <p:nvPr/>
            </p:nvSpPr>
            <p:spPr>
              <a:xfrm>
                <a:off x="-466290" y="-680749"/>
                <a:ext cx="1892231" cy="122883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defTabSz="533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500" dirty="0" err="1" smtClean="0">
                    <a:solidFill>
                      <a:srgbClr val="FFFFFF"/>
                    </a:solidFill>
                  </a:rPr>
                  <a:t>Precipitation</a:t>
                </a:r>
                <a:endParaRPr lang="es-ES" sz="15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" name="Flecha derecha 17"/>
            <p:cNvSpPr/>
            <p:nvPr/>
          </p:nvSpPr>
          <p:spPr>
            <a:xfrm>
              <a:off x="3640335" y="2050730"/>
              <a:ext cx="3922648" cy="468192"/>
            </a:xfrm>
            <a:prstGeom prst="rightArrow">
              <a:avLst/>
            </a:prstGeom>
            <a:solidFill>
              <a:srgbClr val="585A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C000"/>
                </a:solidFill>
              </a:endParaRPr>
            </a:p>
          </p:txBody>
        </p:sp>
        <p:grpSp>
          <p:nvGrpSpPr>
            <p:cNvPr id="19" name="Grupo 18"/>
            <p:cNvGrpSpPr/>
            <p:nvPr/>
          </p:nvGrpSpPr>
          <p:grpSpPr>
            <a:xfrm>
              <a:off x="3893667" y="1720025"/>
              <a:ext cx="1260088" cy="780557"/>
              <a:chOff x="-564649" y="-680749"/>
              <a:chExt cx="2005134" cy="1276054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-564649" y="-621495"/>
                <a:ext cx="2005134" cy="1216800"/>
              </a:xfrm>
              <a:prstGeom prst="roundRect">
                <a:avLst/>
              </a:prstGeom>
              <a:solidFill>
                <a:srgbClr val="04448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Rectángulo 20"/>
              <p:cNvSpPr/>
              <p:nvPr/>
            </p:nvSpPr>
            <p:spPr>
              <a:xfrm>
                <a:off x="-466290" y="-680749"/>
                <a:ext cx="1892231" cy="122883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defTabSz="533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500" dirty="0" err="1" smtClean="0">
                    <a:solidFill>
                      <a:srgbClr val="FFFFFF"/>
                    </a:solidFill>
                  </a:rPr>
                  <a:t>Water</a:t>
                </a:r>
                <a:r>
                  <a:rPr lang="es-ES" sz="1500" dirty="0" smtClean="0">
                    <a:solidFill>
                      <a:srgbClr val="FFFFFF"/>
                    </a:solidFill>
                  </a:rPr>
                  <a:t> </a:t>
                </a:r>
                <a:r>
                  <a:rPr lang="es-ES" sz="1500" dirty="0" err="1">
                    <a:solidFill>
                      <a:srgbClr val="FFFFFF"/>
                    </a:solidFill>
                  </a:rPr>
                  <a:t>reservoir</a:t>
                </a:r>
                <a:r>
                  <a:rPr lang="es-ES" sz="1500" dirty="0">
                    <a:solidFill>
                      <a:srgbClr val="FFFFFF"/>
                    </a:solidFill>
                  </a:rPr>
                  <a:t> </a:t>
                </a:r>
                <a:r>
                  <a:rPr lang="es-ES" sz="1500" dirty="0" err="1" smtClean="0">
                    <a:solidFill>
                      <a:srgbClr val="FFFFFF"/>
                    </a:solidFill>
                  </a:rPr>
                  <a:t>inflow</a:t>
                </a:r>
                <a:endParaRPr lang="es-ES" sz="1500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8306" y="5129644"/>
              <a:ext cx="1488753" cy="1377350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96535" y="1386995"/>
              <a:ext cx="1457329" cy="1399694"/>
            </a:xfrm>
            <a:prstGeom prst="rect">
              <a:avLst/>
            </a:prstGeom>
          </p:spPr>
        </p:pic>
        <p:grpSp>
          <p:nvGrpSpPr>
            <p:cNvPr id="24" name="Grupo 23"/>
            <p:cNvGrpSpPr/>
            <p:nvPr/>
          </p:nvGrpSpPr>
          <p:grpSpPr>
            <a:xfrm>
              <a:off x="5519731" y="4755091"/>
              <a:ext cx="1771364" cy="1097307"/>
              <a:chOff x="3895763" y="4675126"/>
              <a:chExt cx="1771364" cy="1097307"/>
            </a:xfrm>
          </p:grpSpPr>
          <p:pic>
            <p:nvPicPr>
              <p:cNvPr id="25" name="Imagen 2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95763" y="5242680"/>
                <a:ext cx="1771364" cy="529753"/>
              </a:xfrm>
              <a:prstGeom prst="rect">
                <a:avLst/>
              </a:prstGeom>
            </p:spPr>
          </p:pic>
          <p:pic>
            <p:nvPicPr>
              <p:cNvPr id="26" name="Imagen 2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7827" y="4675126"/>
                <a:ext cx="1055538" cy="527620"/>
              </a:xfrm>
              <a:prstGeom prst="rect">
                <a:avLst/>
              </a:prstGeom>
            </p:spPr>
          </p:pic>
        </p:grpSp>
        <p:sp>
          <p:nvSpPr>
            <p:cNvPr id="27" name="Flecha derecha 26"/>
            <p:cNvSpPr/>
            <p:nvPr/>
          </p:nvSpPr>
          <p:spPr>
            <a:xfrm>
              <a:off x="3643405" y="3370975"/>
              <a:ext cx="3919579" cy="404956"/>
            </a:xfrm>
            <a:prstGeom prst="rightArrow">
              <a:avLst/>
            </a:prstGeom>
            <a:solidFill>
              <a:srgbClr val="585A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C000"/>
                </a:solidFill>
              </a:endParaRPr>
            </a:p>
          </p:txBody>
        </p:sp>
        <p:grpSp>
          <p:nvGrpSpPr>
            <p:cNvPr id="28" name="Grupo 27"/>
            <p:cNvGrpSpPr/>
            <p:nvPr/>
          </p:nvGrpSpPr>
          <p:grpSpPr>
            <a:xfrm>
              <a:off x="3893667" y="3375450"/>
              <a:ext cx="1260088" cy="440309"/>
              <a:chOff x="-564649" y="-680749"/>
              <a:chExt cx="2005134" cy="1276054"/>
            </a:xfrm>
          </p:grpSpPr>
          <p:sp>
            <p:nvSpPr>
              <p:cNvPr id="29" name="Rectángulo redondeado 28"/>
              <p:cNvSpPr/>
              <p:nvPr/>
            </p:nvSpPr>
            <p:spPr>
              <a:xfrm>
                <a:off x="-564649" y="-621495"/>
                <a:ext cx="2005134" cy="1216800"/>
              </a:xfrm>
              <a:prstGeom prst="roundRect">
                <a:avLst/>
              </a:prstGeom>
              <a:solidFill>
                <a:srgbClr val="04448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Rectángulo 29"/>
              <p:cNvSpPr/>
              <p:nvPr/>
            </p:nvSpPr>
            <p:spPr>
              <a:xfrm>
                <a:off x="-466290" y="-680749"/>
                <a:ext cx="1892231" cy="122883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defTabSz="533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500" dirty="0" smtClean="0">
                    <a:solidFill>
                      <a:srgbClr val="FFFFFF"/>
                    </a:solidFill>
                  </a:rPr>
                  <a:t>Snow</a:t>
                </a:r>
                <a:endParaRPr lang="es-ES" sz="15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3" name="Grupo 32"/>
            <p:cNvGrpSpPr/>
            <p:nvPr/>
          </p:nvGrpSpPr>
          <p:grpSpPr>
            <a:xfrm>
              <a:off x="5519731" y="3022266"/>
              <a:ext cx="1771364" cy="1097307"/>
              <a:chOff x="3895763" y="4675126"/>
              <a:chExt cx="1771364" cy="1097307"/>
            </a:xfrm>
          </p:grpSpPr>
          <p:pic>
            <p:nvPicPr>
              <p:cNvPr id="34" name="Imagen 3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95763" y="5242680"/>
                <a:ext cx="1771364" cy="529753"/>
              </a:xfrm>
              <a:prstGeom prst="rect">
                <a:avLst/>
              </a:prstGeom>
            </p:spPr>
          </p:pic>
          <p:pic>
            <p:nvPicPr>
              <p:cNvPr id="35" name="Imagen 3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7827" y="4675126"/>
                <a:ext cx="1055538" cy="527620"/>
              </a:xfrm>
              <a:prstGeom prst="rect">
                <a:avLst/>
              </a:prstGeom>
            </p:spPr>
          </p:pic>
        </p:grpSp>
        <p:sp>
          <p:nvSpPr>
            <p:cNvPr id="36" name="CuadroTexto 35"/>
            <p:cNvSpPr txBox="1"/>
            <p:nvPr/>
          </p:nvSpPr>
          <p:spPr>
            <a:xfrm rot="16200000">
              <a:off x="9210416" y="3885555"/>
              <a:ext cx="2250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3200" b="1" dirty="0" smtClean="0">
                  <a:solidFill>
                    <a:srgbClr val="04448C"/>
                  </a:solidFill>
                </a:rPr>
                <a:t>WEB TOOL</a:t>
              </a:r>
              <a:endParaRPr lang="es-ES" sz="3200" b="1" dirty="0">
                <a:solidFill>
                  <a:srgbClr val="04448C"/>
                </a:solidFill>
              </a:endParaRPr>
            </a:p>
          </p:txBody>
        </p:sp>
        <p:pic>
          <p:nvPicPr>
            <p:cNvPr id="37" name="Imagen 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85952" y="2783524"/>
              <a:ext cx="1439381" cy="1465394"/>
            </a:xfrm>
            <a:prstGeom prst="rect">
              <a:avLst/>
            </a:prstGeom>
          </p:spPr>
        </p:pic>
      </p:grpSp>
      <p:pic>
        <p:nvPicPr>
          <p:cNvPr id="38" name="Imagen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06" y="6225071"/>
            <a:ext cx="2109679" cy="505863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03126" y="3810512"/>
            <a:ext cx="1917600" cy="1271922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61875" y="5177682"/>
            <a:ext cx="1916976" cy="1306826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95683" y="2319458"/>
            <a:ext cx="1849360" cy="1260733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21768" y="984061"/>
            <a:ext cx="1823275" cy="1228396"/>
          </a:xfrm>
          <a:prstGeom prst="rect">
            <a:avLst/>
          </a:prstGeom>
        </p:spPr>
      </p:pic>
      <p:sp>
        <p:nvSpPr>
          <p:cNvPr id="63" name="CuadroTexto 62"/>
          <p:cNvSpPr txBox="1"/>
          <p:nvPr/>
        </p:nvSpPr>
        <p:spPr>
          <a:xfrm>
            <a:off x="3786253" y="2535374"/>
            <a:ext cx="1205350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</a:rPr>
              <a:t>ECMWF-S5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3764677" y="2524231"/>
            <a:ext cx="1219116" cy="369332"/>
          </a:xfrm>
          <a:prstGeom prst="rect">
            <a:avLst/>
          </a:prstGeom>
          <a:solidFill>
            <a:srgbClr val="B90000"/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ECMWF-S5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3884539" y="3513544"/>
            <a:ext cx="988328" cy="215444"/>
          </a:xfrm>
          <a:prstGeom prst="rect">
            <a:avLst/>
          </a:prstGeom>
          <a:solidFill>
            <a:srgbClr val="B90000"/>
          </a:solidFill>
        </p:spPr>
        <p:txBody>
          <a:bodyPr wrap="square" rtlCol="0">
            <a:spAutoFit/>
          </a:bodyPr>
          <a:lstStyle/>
          <a:p>
            <a:r>
              <a:rPr lang="es-ES" sz="800" b="1" dirty="0" err="1" smtClean="0">
                <a:solidFill>
                  <a:schemeClr val="bg1"/>
                </a:solidFill>
              </a:rPr>
              <a:t>Resolution</a:t>
            </a:r>
            <a:r>
              <a:rPr lang="es-ES" sz="800" b="1" dirty="0" smtClean="0">
                <a:solidFill>
                  <a:schemeClr val="bg1"/>
                </a:solidFill>
              </a:rPr>
              <a:t> 25 km</a:t>
            </a:r>
            <a:endParaRPr lang="es-ES" sz="800" b="1" dirty="0">
              <a:solidFill>
                <a:schemeClr val="bg1"/>
              </a:solidFill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3786253" y="4905835"/>
            <a:ext cx="1174607" cy="307777"/>
          </a:xfrm>
          <a:prstGeom prst="rect">
            <a:avLst/>
          </a:prstGeom>
          <a:solidFill>
            <a:srgbClr val="B90000"/>
          </a:solidFill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</a:rPr>
              <a:t>ECMWF-S5-D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3875929" y="5773813"/>
            <a:ext cx="988328" cy="215444"/>
          </a:xfrm>
          <a:prstGeom prst="rect">
            <a:avLst/>
          </a:prstGeom>
          <a:solidFill>
            <a:srgbClr val="B90000"/>
          </a:solidFill>
        </p:spPr>
        <p:txBody>
          <a:bodyPr wrap="square" rtlCol="0">
            <a:spAutoFit/>
          </a:bodyPr>
          <a:lstStyle/>
          <a:p>
            <a:r>
              <a:rPr lang="es-ES" sz="800" b="1" dirty="0" err="1" smtClean="0">
                <a:solidFill>
                  <a:schemeClr val="bg1"/>
                </a:solidFill>
              </a:rPr>
              <a:t>Resolution</a:t>
            </a:r>
            <a:r>
              <a:rPr lang="es-ES" sz="800" b="1" dirty="0" smtClean="0">
                <a:solidFill>
                  <a:schemeClr val="bg1"/>
                </a:solidFill>
              </a:rPr>
              <a:t> 5 km</a:t>
            </a:r>
            <a:endParaRPr lang="es-ES" sz="800" b="1" dirty="0">
              <a:solidFill>
                <a:schemeClr val="bg1"/>
              </a:solidFill>
            </a:endParaRPr>
          </a:p>
        </p:txBody>
      </p:sp>
      <p:sp>
        <p:nvSpPr>
          <p:cNvPr id="69" name="CuadroTexto 68"/>
          <p:cNvSpPr txBox="1"/>
          <p:nvPr/>
        </p:nvSpPr>
        <p:spPr>
          <a:xfrm>
            <a:off x="3784008" y="1090032"/>
            <a:ext cx="1196183" cy="400110"/>
          </a:xfrm>
          <a:prstGeom prst="rect">
            <a:avLst/>
          </a:prstGeom>
          <a:solidFill>
            <a:srgbClr val="0E5236"/>
          </a:solidFill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bg1"/>
                </a:solidFill>
              </a:rPr>
              <a:t>S-ClimWaRe</a:t>
            </a:r>
          </a:p>
          <a:p>
            <a:r>
              <a:rPr lang="es-ES" sz="800" b="1" dirty="0" smtClean="0">
                <a:solidFill>
                  <a:schemeClr val="bg1"/>
                </a:solidFill>
              </a:rPr>
              <a:t>AEMET </a:t>
            </a:r>
            <a:r>
              <a:rPr lang="es-ES" sz="800" b="1" dirty="0" err="1" smtClean="0">
                <a:solidFill>
                  <a:schemeClr val="bg1"/>
                </a:solidFill>
              </a:rPr>
              <a:t>Empirical</a:t>
            </a:r>
            <a:r>
              <a:rPr lang="es-ES" sz="800" b="1" dirty="0" smtClean="0">
                <a:solidFill>
                  <a:schemeClr val="bg1"/>
                </a:solidFill>
              </a:rPr>
              <a:t> </a:t>
            </a:r>
            <a:r>
              <a:rPr lang="es-ES" sz="800" b="1" dirty="0" err="1" smtClean="0">
                <a:solidFill>
                  <a:schemeClr val="bg1"/>
                </a:solidFill>
              </a:rPr>
              <a:t>model</a:t>
            </a:r>
            <a:endParaRPr lang="es-ES" sz="800" b="1" dirty="0">
              <a:solidFill>
                <a:schemeClr val="bg1"/>
              </a:solidFill>
            </a:endParaRPr>
          </a:p>
        </p:txBody>
      </p:sp>
      <p:sp>
        <p:nvSpPr>
          <p:cNvPr id="70" name="Rectángulo 69"/>
          <p:cNvSpPr/>
          <p:nvPr/>
        </p:nvSpPr>
        <p:spPr>
          <a:xfrm rot="10800000" flipV="1">
            <a:off x="799280" y="81176"/>
            <a:ext cx="10522436" cy="830997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 smtClean="0">
                <a:solidFill>
                  <a:schemeClr val="bg1"/>
                </a:solidFill>
              </a:rPr>
              <a:t>CSTools </a:t>
            </a:r>
            <a:r>
              <a:rPr lang="es-ES" sz="2400" b="1" dirty="0">
                <a:solidFill>
                  <a:schemeClr val="bg1"/>
                </a:solidFill>
              </a:rPr>
              <a:t>R </a:t>
            </a:r>
            <a:r>
              <a:rPr lang="es-ES" sz="2400" b="1" dirty="0" err="1" smtClean="0">
                <a:solidFill>
                  <a:schemeClr val="bg1"/>
                </a:solidFill>
              </a:rPr>
              <a:t>package</a:t>
            </a:r>
            <a:r>
              <a:rPr lang="es-ES" sz="2400" b="1" dirty="0" smtClean="0">
                <a:solidFill>
                  <a:schemeClr val="bg1"/>
                </a:solidFill>
              </a:rPr>
              <a:t>: </a:t>
            </a:r>
          </a:p>
          <a:p>
            <a:r>
              <a:rPr lang="es-ES" sz="2400" b="1" dirty="0" smtClean="0">
                <a:solidFill>
                  <a:schemeClr val="bg1"/>
                </a:solidFill>
              </a:rPr>
              <a:t>cran.r-project.org/web/</a:t>
            </a:r>
            <a:r>
              <a:rPr lang="es-ES" sz="2400" b="1" dirty="0" err="1" smtClean="0">
                <a:solidFill>
                  <a:schemeClr val="bg1"/>
                </a:solidFill>
              </a:rPr>
              <a:t>packages</a:t>
            </a:r>
            <a:r>
              <a:rPr lang="es-ES" sz="2400" b="1" dirty="0" smtClean="0">
                <a:solidFill>
                  <a:schemeClr val="bg1"/>
                </a:solidFill>
              </a:rPr>
              <a:t>/CSTools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72" name="Imagen 7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91" y="1249539"/>
            <a:ext cx="2176253" cy="1146160"/>
          </a:xfrm>
          <a:prstGeom prst="rect">
            <a:avLst/>
          </a:prstGeom>
        </p:spPr>
      </p:pic>
      <p:sp>
        <p:nvSpPr>
          <p:cNvPr id="73" name="Rectángulo 72"/>
          <p:cNvSpPr/>
          <p:nvPr/>
        </p:nvSpPr>
        <p:spPr>
          <a:xfrm>
            <a:off x="799280" y="2686590"/>
            <a:ext cx="229582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Using two functions from the MEDSCOPE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Toolbox for Climate Forecasts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postprocessing:</a:t>
            </a:r>
          </a:p>
          <a:p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Downscaling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Weighting</a:t>
            </a:r>
            <a:endParaRPr lang="es-ES" sz="2000" dirty="0">
              <a:solidFill>
                <a:srgbClr val="C00000"/>
              </a:solidFill>
            </a:endParaRPr>
          </a:p>
        </p:txBody>
      </p:sp>
      <p:sp>
        <p:nvSpPr>
          <p:cNvPr id="78" name="Cerrar llave 77"/>
          <p:cNvSpPr/>
          <p:nvPr/>
        </p:nvSpPr>
        <p:spPr>
          <a:xfrm>
            <a:off x="11120726" y="970773"/>
            <a:ext cx="382029" cy="5513736"/>
          </a:xfrm>
          <a:prstGeom prst="rightBrace">
            <a:avLst/>
          </a:prstGeom>
          <a:ln w="28575">
            <a:solidFill>
              <a:srgbClr val="0E5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0" name="Imagen 7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769" y="123245"/>
            <a:ext cx="960314" cy="745655"/>
          </a:xfrm>
          <a:prstGeom prst="rect">
            <a:avLst/>
          </a:prstGeom>
        </p:spPr>
      </p:pic>
      <p:pic>
        <p:nvPicPr>
          <p:cNvPr id="81" name="Imagen 8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7287" y="1828437"/>
            <a:ext cx="1771364" cy="529753"/>
          </a:xfrm>
          <a:prstGeom prst="rect">
            <a:avLst/>
          </a:prstGeom>
        </p:spPr>
      </p:pic>
      <p:pic>
        <p:nvPicPr>
          <p:cNvPr id="82" name="Imagen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351" y="1260883"/>
            <a:ext cx="1055538" cy="527620"/>
          </a:xfrm>
          <a:prstGeom prst="rect">
            <a:avLst/>
          </a:prstGeom>
        </p:spPr>
      </p:pic>
      <p:pic>
        <p:nvPicPr>
          <p:cNvPr id="83" name="Imagen 8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2" y="5157144"/>
            <a:ext cx="1602562" cy="713307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3479879" y="3889656"/>
            <a:ext cx="1713652" cy="602445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Elipse 2"/>
          <p:cNvSpPr/>
          <p:nvPr/>
        </p:nvSpPr>
        <p:spPr>
          <a:xfrm>
            <a:off x="6821259" y="1090032"/>
            <a:ext cx="2078067" cy="4674235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07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227</Words>
  <Application>Microsoft Office PowerPoint</Application>
  <PresentationFormat>Panorámica</PresentationFormat>
  <Paragraphs>34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Eida Sánchez</dc:creator>
  <cp:lastModifiedBy>Eida Sánchez</cp:lastModifiedBy>
  <cp:revision>66</cp:revision>
  <dcterms:created xsi:type="dcterms:W3CDTF">2021-06-28T10:12:39Z</dcterms:created>
  <dcterms:modified xsi:type="dcterms:W3CDTF">2021-09-03T07:44:28Z</dcterms:modified>
</cp:coreProperties>
</file>