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08" y="108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9A49D6-15B5-47F7-89AE-E42FB7FD5DDE}" type="datetimeFigureOut">
              <a:rPr lang="es-ES" smtClean="0"/>
              <a:t>01/09/2021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7806E-2720-4633-A796-40A0035B7A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8615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7806E-2720-4633-A796-40A0035B7A95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9781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7806E-2720-4633-A796-40A0035B7A95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2298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6697-B5D7-4686-B8C4-F371EE731F13}" type="datetime1">
              <a:rPr lang="es-ES" smtClean="0"/>
              <a:t>01/09/2021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3D98-903F-4758-9F1B-E70AA030C3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6980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D4767-9971-40BB-BD89-4614FBF31E65}" type="datetime1">
              <a:rPr lang="es-ES" smtClean="0"/>
              <a:t>01/09/2021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3D98-903F-4758-9F1B-E70AA030C3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8811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838F1-46D5-4F17-A8C9-B6C300E9C505}" type="datetime1">
              <a:rPr lang="es-ES" smtClean="0"/>
              <a:t>01/09/2021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3D98-903F-4758-9F1B-E70AA030C3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6183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86E4-F788-4633-8B69-6EAE9010A04D}" type="datetime1">
              <a:rPr lang="es-ES" smtClean="0"/>
              <a:t>01/09/2021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3D98-903F-4758-9F1B-E70AA030C3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992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2AF4-A166-4935-B71A-2C6EED1349A1}" type="datetime1">
              <a:rPr lang="es-ES" smtClean="0"/>
              <a:t>01/09/2021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3D98-903F-4758-9F1B-E70AA030C3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598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CF32-8704-4972-98C7-2B2554DCA038}" type="datetime1">
              <a:rPr lang="es-ES" smtClean="0"/>
              <a:t>01/09/2021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3D98-903F-4758-9F1B-E70AA030C3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8965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6FDD-6331-4968-9CC2-95A549C629B1}" type="datetime1">
              <a:rPr lang="es-ES" smtClean="0"/>
              <a:t>01/09/2021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3D98-903F-4758-9F1B-E70AA030C3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3731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147A-C0DC-402C-8162-3B03485E70D2}" type="datetime1">
              <a:rPr lang="es-ES" smtClean="0"/>
              <a:t>01/09/2021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3D98-903F-4758-9F1B-E70AA030C3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3139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7D320-F473-4131-BE85-49378C0CA1C4}" type="datetime1">
              <a:rPr lang="es-ES" smtClean="0"/>
              <a:t>01/09/2021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3D98-903F-4758-9F1B-E70AA030C3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6440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D5E6-5440-4BA9-BC99-7F82B2C7D000}" type="datetime1">
              <a:rPr lang="es-ES" smtClean="0"/>
              <a:t>01/09/2021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3D98-903F-4758-9F1B-E70AA030C3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2178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8D9DC-C679-45EA-8805-9FAAB1242DCA}" type="datetime1">
              <a:rPr lang="es-ES" smtClean="0"/>
              <a:t>01/09/2021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43D98-903F-4758-9F1B-E70AA030C3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310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9D4B4-586A-4E00-8380-280894039B22}" type="datetime1">
              <a:rPr lang="es-ES" smtClean="0"/>
              <a:t>01/09/2021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43D98-903F-4758-9F1B-E70AA030C3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928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t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tif"/><Relationship Id="rId3" Type="http://schemas.openxmlformats.org/officeDocument/2006/relationships/image" Target="../media/image6.png"/><Relationship Id="rId7" Type="http://schemas.openxmlformats.org/officeDocument/2006/relationships/image" Target="../media/image10.t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tif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t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33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33051" y="-691029"/>
            <a:ext cx="12225051" cy="1504894"/>
          </a:xfrm>
        </p:spPr>
        <p:txBody>
          <a:bodyPr>
            <a:noAutofit/>
          </a:bodyPr>
          <a:lstStyle/>
          <a:p>
            <a:r>
              <a:rPr lang="en-US" sz="2400" b="1" dirty="0"/>
              <a:t>Assessment of the planetary boundary layer height by means of machine learning techniques using ceilometer signals</a:t>
            </a:r>
            <a:endParaRPr lang="es-ES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762719"/>
            <a:ext cx="9144000" cy="58437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100" dirty="0"/>
              <a:t>Rubén </a:t>
            </a:r>
            <a:r>
              <a:rPr lang="en-US" sz="1100" dirty="0" err="1" smtClean="0"/>
              <a:t>Barragán</a:t>
            </a:r>
            <a:r>
              <a:rPr lang="en-US" sz="1100" dirty="0"/>
              <a:t> </a:t>
            </a:r>
            <a:r>
              <a:rPr lang="en-US" sz="1100" dirty="0" smtClean="0"/>
              <a:t>(ruben.barragan@ciemat.es), </a:t>
            </a:r>
            <a:r>
              <a:rPr lang="en-US" sz="1100" dirty="0"/>
              <a:t>Francisco </a:t>
            </a:r>
            <a:r>
              <a:rPr lang="en-US" sz="1100" dirty="0" err="1"/>
              <a:t>Molero</a:t>
            </a:r>
            <a:r>
              <a:rPr lang="en-US" sz="1100" dirty="0"/>
              <a:t>, </a:t>
            </a:r>
            <a:r>
              <a:rPr lang="en-US" sz="1100" dirty="0" err="1"/>
              <a:t>Begoña</a:t>
            </a:r>
            <a:r>
              <a:rPr lang="en-US" sz="1100" dirty="0"/>
              <a:t> </a:t>
            </a:r>
            <a:r>
              <a:rPr lang="en-US" sz="1100" dirty="0" err="1" smtClean="0"/>
              <a:t>Artíñano</a:t>
            </a:r>
            <a:endParaRPr lang="en-US" sz="1100" dirty="0" smtClean="0"/>
          </a:p>
          <a:p>
            <a:pPr>
              <a:spcBef>
                <a:spcPts val="0"/>
              </a:spcBef>
            </a:pPr>
            <a:r>
              <a:rPr lang="en-US" sz="1100" dirty="0"/>
              <a:t>Department of Environment, Centro de </a:t>
            </a:r>
            <a:r>
              <a:rPr lang="en-US" sz="1100" dirty="0" err="1"/>
              <a:t>Investigaciones</a:t>
            </a:r>
            <a:r>
              <a:rPr lang="en-US" sz="1100" dirty="0"/>
              <a:t> </a:t>
            </a:r>
            <a:r>
              <a:rPr lang="en-US" sz="1100" dirty="0" err="1"/>
              <a:t>Energéticas</a:t>
            </a:r>
            <a:r>
              <a:rPr lang="en-US" sz="1100" dirty="0"/>
              <a:t>, </a:t>
            </a:r>
            <a:r>
              <a:rPr lang="en-US" sz="1100" dirty="0" err="1"/>
              <a:t>Medioambientales</a:t>
            </a:r>
            <a:r>
              <a:rPr lang="en-US" sz="1100" dirty="0"/>
              <a:t> y </a:t>
            </a:r>
            <a:r>
              <a:rPr lang="en-US" sz="1100" dirty="0" err="1"/>
              <a:t>Tecnológicas</a:t>
            </a:r>
            <a:r>
              <a:rPr lang="en-US" sz="1100" dirty="0"/>
              <a:t> (CIEMAT</a:t>
            </a:r>
            <a:r>
              <a:rPr lang="en-US" sz="1100" dirty="0" smtClean="0"/>
              <a:t>)</a:t>
            </a:r>
          </a:p>
        </p:txBody>
      </p:sp>
      <p:pic>
        <p:nvPicPr>
          <p:cNvPr id="1026" name="Picture 2" descr="https://www.ems2021.eu/template_ems2019_logo_632x12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5564" y="425797"/>
            <a:ext cx="2304858" cy="552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87"/>
          <a:stretch/>
        </p:blipFill>
        <p:spPr>
          <a:xfrm>
            <a:off x="319489" y="463285"/>
            <a:ext cx="2049138" cy="468874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922"/>
          <a:stretch/>
        </p:blipFill>
        <p:spPr>
          <a:xfrm>
            <a:off x="138535" y="463285"/>
            <a:ext cx="187787" cy="468874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346354"/>
            <a:ext cx="122015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err="1" smtClean="0"/>
              <a:t>Site</a:t>
            </a:r>
            <a:r>
              <a:rPr lang="es-ES" b="1" dirty="0" smtClean="0"/>
              <a:t> &amp; </a:t>
            </a:r>
            <a:r>
              <a:rPr lang="es-ES" b="1" dirty="0" err="1" smtClean="0"/>
              <a:t>Instrumentation</a:t>
            </a:r>
            <a:endParaRPr lang="es-ES" b="1" dirty="0" smtClean="0"/>
          </a:p>
          <a:p>
            <a:pPr algn="ctr"/>
            <a:endParaRPr lang="es-ES" sz="12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1" y="1208996"/>
            <a:ext cx="121919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err="1" smtClean="0"/>
              <a:t>Introduction</a:t>
            </a:r>
            <a:r>
              <a:rPr lang="es-ES" b="1" dirty="0" smtClean="0"/>
              <a:t> &amp; </a:t>
            </a:r>
            <a:r>
              <a:rPr lang="es-ES" b="1" dirty="0" err="1" smtClean="0"/>
              <a:t>Main</a:t>
            </a:r>
            <a:r>
              <a:rPr lang="es-ES" b="1" dirty="0" smtClean="0"/>
              <a:t> </a:t>
            </a:r>
            <a:r>
              <a:rPr lang="es-ES" b="1" dirty="0" err="1" smtClean="0"/>
              <a:t>objective</a:t>
            </a:r>
            <a:endParaRPr lang="es-ES" b="1" dirty="0" smtClean="0"/>
          </a:p>
          <a:p>
            <a:r>
              <a:rPr lang="en-US" sz="1200" dirty="0" smtClean="0"/>
              <a:t>Anthropogenic </a:t>
            </a:r>
            <a:r>
              <a:rPr lang="en-US" sz="1200" dirty="0"/>
              <a:t>aerosols deteriorate air quality increasing public health </a:t>
            </a:r>
            <a:r>
              <a:rPr lang="en-US" sz="1200" dirty="0" smtClean="0"/>
              <a:t>risk </a:t>
            </a:r>
            <a:r>
              <a:rPr lang="en-US" sz="1200" dirty="0" smtClean="0">
                <a:sym typeface="Wingdings" panose="05000000000000000000" pitchFamily="2" charset="2"/>
              </a:rPr>
              <a:t> </a:t>
            </a:r>
            <a:r>
              <a:rPr lang="en-US" sz="1200" dirty="0" smtClean="0"/>
              <a:t>their </a:t>
            </a:r>
            <a:r>
              <a:rPr lang="en-US" sz="1200" dirty="0"/>
              <a:t>characterization </a:t>
            </a:r>
            <a:r>
              <a:rPr lang="en-US" sz="1200" dirty="0" smtClean="0"/>
              <a:t>is mandatory </a:t>
            </a:r>
            <a:r>
              <a:rPr lang="en-US" sz="1200" dirty="0"/>
              <a:t>in atmosphere </a:t>
            </a:r>
            <a:r>
              <a:rPr lang="en-US" sz="1200" dirty="0" smtClean="0"/>
              <a:t>studies. </a:t>
            </a:r>
          </a:p>
          <a:p>
            <a:r>
              <a:rPr lang="en-US" sz="1200" dirty="0" smtClean="0"/>
              <a:t>These </a:t>
            </a:r>
            <a:r>
              <a:rPr lang="en-US" sz="1200" dirty="0"/>
              <a:t>aerosols are mostly concentrated within the </a:t>
            </a:r>
            <a:r>
              <a:rPr lang="en-US" sz="1200" dirty="0" smtClean="0"/>
              <a:t>PBL, from </a:t>
            </a:r>
            <a:r>
              <a:rPr lang="en-US" sz="1200" dirty="0"/>
              <a:t>the surface up to a variable height </a:t>
            </a:r>
            <a:r>
              <a:rPr lang="en-US" sz="1200" dirty="0" smtClean="0">
                <a:sym typeface="Wingdings" panose="05000000000000000000" pitchFamily="2" charset="2"/>
              </a:rPr>
              <a:t></a:t>
            </a:r>
            <a:r>
              <a:rPr lang="en-US" sz="1200" dirty="0" smtClean="0"/>
              <a:t> </a:t>
            </a:r>
            <a:r>
              <a:rPr lang="en-US" sz="1200" dirty="0"/>
              <a:t>presence of a temperature </a:t>
            </a:r>
            <a:r>
              <a:rPr lang="en-US" sz="1200" dirty="0" smtClean="0"/>
              <a:t>inversion / radiation </a:t>
            </a:r>
            <a:r>
              <a:rPr lang="en-US" sz="1200" dirty="0"/>
              <a:t>emitted by the </a:t>
            </a:r>
            <a:r>
              <a:rPr lang="en-US" sz="1200" dirty="0" smtClean="0"/>
              <a:t>surface. </a:t>
            </a:r>
          </a:p>
          <a:p>
            <a:r>
              <a:rPr lang="en-US" sz="1200" dirty="0" smtClean="0"/>
              <a:t>The ceilometer CHM15k-Nimbus, deployed in the MDR-CIEMAT ACTRIS station collocated with the </a:t>
            </a:r>
            <a:r>
              <a:rPr lang="en-US" sz="1200" dirty="0" err="1" smtClean="0"/>
              <a:t>meteo</a:t>
            </a:r>
            <a:r>
              <a:rPr lang="en-US" sz="1200" dirty="0" smtClean="0"/>
              <a:t> station, provides continuous </a:t>
            </a:r>
            <a:r>
              <a:rPr lang="en-US" sz="1200" dirty="0"/>
              <a:t>aerosol vertical profiles with good spatial </a:t>
            </a:r>
            <a:r>
              <a:rPr lang="en-US" sz="1200" dirty="0" smtClean="0"/>
              <a:t>resolution.</a:t>
            </a:r>
          </a:p>
          <a:p>
            <a:r>
              <a:rPr lang="en-US" sz="1200" dirty="0" smtClean="0"/>
              <a:t>The </a:t>
            </a:r>
            <a:r>
              <a:rPr lang="en-US" sz="1200" dirty="0"/>
              <a:t>main objective </a:t>
            </a:r>
            <a:r>
              <a:rPr lang="en-US" sz="1200" dirty="0" smtClean="0"/>
              <a:t>of this work is </a:t>
            </a:r>
            <a:r>
              <a:rPr lang="en-US" sz="1200" dirty="0"/>
              <a:t>the assessment of the </a:t>
            </a:r>
            <a:r>
              <a:rPr lang="en-US" sz="1200" dirty="0" smtClean="0"/>
              <a:t>PBLH </a:t>
            </a:r>
            <a:r>
              <a:rPr lang="en-US" sz="1200" dirty="0"/>
              <a:t>by means of machine learning techniques using ceilometer </a:t>
            </a:r>
            <a:r>
              <a:rPr lang="en-US" sz="1200" dirty="0" smtClean="0"/>
              <a:t>signals. </a:t>
            </a:r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540664"/>
              </p:ext>
            </p:extLst>
          </p:nvPr>
        </p:nvGraphicFramePr>
        <p:xfrm>
          <a:off x="8251792" y="3778491"/>
          <a:ext cx="3387727" cy="3017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7601"/>
                <a:gridCol w="1117601"/>
                <a:gridCol w="1152525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err="1" smtClean="0"/>
                        <a:t>Type</a:t>
                      </a:r>
                      <a:endParaRPr lang="es-ES" sz="12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 smtClean="0"/>
                        <a:t>Instrument</a:t>
                      </a:r>
                      <a:endParaRPr lang="es-ES" sz="1200" b="1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/>
                        <a:t>Variable</a:t>
                      </a:r>
                      <a:endParaRPr lang="es-ES" sz="12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Response</a:t>
                      </a:r>
                      <a:endParaRPr lang="es-ES" sz="1200" b="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 err="1" smtClean="0"/>
                        <a:t>Ceilometer</a:t>
                      </a:r>
                      <a:r>
                        <a:rPr lang="es-ES" sz="1200" dirty="0" smtClean="0"/>
                        <a:t> (</a:t>
                      </a:r>
                      <a:r>
                        <a:rPr lang="es-ES" sz="1200" dirty="0" err="1" smtClean="0"/>
                        <a:t>STRATfinder</a:t>
                      </a:r>
                      <a:r>
                        <a:rPr lang="es-ES" sz="1200" dirty="0" smtClean="0"/>
                        <a:t>)</a:t>
                      </a:r>
                      <a:endParaRPr lang="es-ES" sz="1200" b="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ABLH</a:t>
                      </a:r>
                      <a:endParaRPr lang="es-ES" sz="1200" b="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MLH</a:t>
                      </a:r>
                      <a:endParaRPr lang="es-ES" sz="1200" b="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8">
                  <a:txBody>
                    <a:bodyPr/>
                    <a:lstStyle/>
                    <a:p>
                      <a:pPr algn="ctr"/>
                      <a:r>
                        <a:rPr lang="es-ES" sz="1200" dirty="0" err="1" smtClean="0"/>
                        <a:t>Predictors</a:t>
                      </a:r>
                      <a:endParaRPr lang="es-ES" sz="1200" b="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err="1" smtClean="0"/>
                        <a:t>Copernicus</a:t>
                      </a:r>
                      <a:endParaRPr lang="es-ES" sz="1200" b="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LST</a:t>
                      </a:r>
                      <a:endParaRPr lang="es-ES" sz="1200" b="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CIEMAT </a:t>
                      </a:r>
                      <a:r>
                        <a:rPr lang="es-ES" sz="1200" dirty="0" err="1" smtClean="0"/>
                        <a:t>Meteo</a:t>
                      </a:r>
                      <a:r>
                        <a:rPr lang="es-ES" sz="1200" baseline="0" dirty="0" smtClean="0"/>
                        <a:t> </a:t>
                      </a:r>
                      <a:r>
                        <a:rPr lang="es-ES" sz="1200" baseline="0" dirty="0" err="1" smtClean="0"/>
                        <a:t>station</a:t>
                      </a:r>
                      <a:r>
                        <a:rPr lang="es-ES" sz="1200" baseline="0" dirty="0" smtClean="0"/>
                        <a:t> </a:t>
                      </a:r>
                      <a:endParaRPr lang="es-ES" sz="1200" b="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Rain </a:t>
                      </a:r>
                      <a:r>
                        <a:rPr lang="es-ES" sz="1200" dirty="0" err="1" smtClean="0"/>
                        <a:t>Flag</a:t>
                      </a:r>
                      <a:endParaRPr lang="es-ES" sz="1200" b="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err="1" smtClean="0"/>
                        <a:t>Upper</a:t>
                      </a:r>
                      <a:r>
                        <a:rPr lang="es-ES" sz="1200" dirty="0" smtClean="0"/>
                        <a:t>/</a:t>
                      </a:r>
                      <a:r>
                        <a:rPr lang="es-ES" sz="1200" dirty="0" err="1" smtClean="0"/>
                        <a:t>Lower</a:t>
                      </a:r>
                      <a:r>
                        <a:rPr lang="es-ES" sz="1200" dirty="0" smtClean="0"/>
                        <a:t> T</a:t>
                      </a:r>
                      <a:endParaRPr lang="es-ES" sz="1200" b="0" dirty="0"/>
                    </a:p>
                  </a:txBody>
                  <a:tcPr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T </a:t>
                      </a:r>
                      <a:r>
                        <a:rPr lang="es-ES" sz="1200" dirty="0" err="1" smtClean="0"/>
                        <a:t>gradient</a:t>
                      </a:r>
                      <a:endParaRPr lang="es-ES" sz="1200" b="0" dirty="0"/>
                    </a:p>
                  </a:txBody>
                  <a:tcPr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Rel.</a:t>
                      </a:r>
                      <a:r>
                        <a:rPr lang="es-ES" sz="1200" baseline="0" dirty="0" smtClean="0"/>
                        <a:t> </a:t>
                      </a:r>
                      <a:r>
                        <a:rPr lang="es-ES" sz="1200" baseline="0" dirty="0" err="1" smtClean="0"/>
                        <a:t>Humidity</a:t>
                      </a:r>
                      <a:endParaRPr lang="es-ES" sz="1200" b="0" dirty="0"/>
                    </a:p>
                  </a:txBody>
                  <a:tcPr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err="1" smtClean="0"/>
                        <a:t>Wind</a:t>
                      </a:r>
                      <a:r>
                        <a:rPr lang="es-ES" sz="1200" dirty="0" smtClean="0"/>
                        <a:t> </a:t>
                      </a:r>
                      <a:r>
                        <a:rPr lang="es-ES" sz="1200" dirty="0" err="1" smtClean="0"/>
                        <a:t>speed</a:t>
                      </a:r>
                      <a:endParaRPr lang="es-ES" sz="1200" b="0" dirty="0"/>
                    </a:p>
                  </a:txBody>
                  <a:tcPr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err="1" smtClean="0"/>
                        <a:t>Pressure</a:t>
                      </a:r>
                      <a:endParaRPr lang="es-ES" sz="1200" b="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err="1" smtClean="0"/>
                        <a:t>Pyranometer</a:t>
                      </a:r>
                      <a:endParaRPr lang="es-ES" sz="1200" b="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Solar </a:t>
                      </a:r>
                      <a:r>
                        <a:rPr lang="es-ES" sz="1200" dirty="0" err="1" smtClean="0"/>
                        <a:t>fraction</a:t>
                      </a:r>
                      <a:endParaRPr lang="es-ES" sz="1200" b="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CuadroTexto 14"/>
          <p:cNvSpPr txBox="1"/>
          <p:nvPr/>
        </p:nvSpPr>
        <p:spPr>
          <a:xfrm>
            <a:off x="8124591" y="3423542"/>
            <a:ext cx="60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Table 1</a:t>
            </a:r>
            <a:r>
              <a:rPr lang="en-US" sz="1200" dirty="0" smtClean="0"/>
              <a:t>. Response and predictors used to feed the model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-11412" y="2650979"/>
            <a:ext cx="327990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/>
          </a:p>
          <a:p>
            <a:r>
              <a:rPr lang="en-US" sz="1200" b="1" dirty="0" smtClean="0"/>
              <a:t>Figure 1. </a:t>
            </a:r>
            <a:r>
              <a:rPr lang="en-US" sz="1200" dirty="0" smtClean="0"/>
              <a:t>Location of MDR-CIEMAT ACTRIS </a:t>
            </a:r>
            <a:r>
              <a:rPr lang="en-US" sz="1200" dirty="0" smtClean="0"/>
              <a:t>station (adapted from Barragan et al., 2020) </a:t>
            </a:r>
            <a:endParaRPr lang="en-US" sz="1200" dirty="0" smtClean="0"/>
          </a:p>
          <a:p>
            <a:endParaRPr lang="en-US" sz="1200" b="1" dirty="0"/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54" y="2725575"/>
            <a:ext cx="3161938" cy="3000074"/>
          </a:xfrm>
          <a:prstGeom prst="rect">
            <a:avLst/>
          </a:prstGeom>
        </p:spPr>
      </p:pic>
      <p:sp>
        <p:nvSpPr>
          <p:cNvPr id="19" name="CuadroTexto 18"/>
          <p:cNvSpPr txBox="1"/>
          <p:nvPr/>
        </p:nvSpPr>
        <p:spPr>
          <a:xfrm>
            <a:off x="3305656" y="2649684"/>
            <a:ext cx="476807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ABLH (black dots) and MLH (red dots) are estimated from </a:t>
            </a:r>
            <a:r>
              <a:rPr lang="en-US" sz="1200" dirty="0" err="1" smtClean="0"/>
              <a:t>ceilo</a:t>
            </a:r>
            <a:r>
              <a:rPr lang="en-US" sz="1200" dirty="0" smtClean="0"/>
              <a:t> signals using the </a:t>
            </a:r>
            <a:r>
              <a:rPr lang="en-US" sz="1200" b="1" dirty="0" err="1" smtClean="0"/>
              <a:t>STRATfinder</a:t>
            </a:r>
            <a:r>
              <a:rPr lang="en-US" sz="1200" b="1" dirty="0" smtClean="0"/>
              <a:t> algorithm</a:t>
            </a:r>
            <a:r>
              <a:rPr lang="en-US" sz="1200" dirty="0" smtClean="0"/>
              <a:t> </a:t>
            </a:r>
            <a:r>
              <a:rPr lang="en-US" sz="1200" dirty="0" smtClean="0">
                <a:sym typeface="Wingdings" panose="05000000000000000000" pitchFamily="2" charset="2"/>
              </a:rPr>
              <a:t> </a:t>
            </a:r>
            <a:r>
              <a:rPr lang="en-US" sz="1200" dirty="0" smtClean="0"/>
              <a:t>provides diary boundary layer configuration at 1 min </a:t>
            </a:r>
            <a:r>
              <a:rPr lang="en-US" sz="1200" dirty="0" err="1" smtClean="0"/>
              <a:t>resol</a:t>
            </a:r>
            <a:r>
              <a:rPr lang="en-US" sz="1200" dirty="0" smtClean="0"/>
              <a:t> (10 min in this work) </a:t>
            </a:r>
            <a:r>
              <a:rPr lang="en-US" sz="1200" dirty="0" smtClean="0">
                <a:sym typeface="Wingdings" panose="05000000000000000000" pitchFamily="2" charset="2"/>
              </a:rPr>
              <a:t></a:t>
            </a:r>
            <a:r>
              <a:rPr lang="en-US" sz="1200" dirty="0" smtClean="0"/>
              <a:t> determining optimized path between 2 points minimizing a cost function (</a:t>
            </a:r>
            <a:r>
              <a:rPr lang="en-US" sz="1200" dirty="0" err="1" smtClean="0"/>
              <a:t>Kotthaus</a:t>
            </a:r>
            <a:r>
              <a:rPr lang="en-US" sz="1200" dirty="0" smtClean="0"/>
              <a:t> et al., 2020)*. </a:t>
            </a:r>
            <a:endParaRPr lang="es-ES" sz="1200" b="1" dirty="0" smtClean="0"/>
          </a:p>
          <a:p>
            <a:endParaRPr lang="es-ES" dirty="0"/>
          </a:p>
        </p:txBody>
      </p:sp>
      <p:sp>
        <p:nvSpPr>
          <p:cNvPr id="20" name="CuadroTexto 19"/>
          <p:cNvSpPr txBox="1"/>
          <p:nvPr/>
        </p:nvSpPr>
        <p:spPr>
          <a:xfrm>
            <a:off x="8087429" y="2643861"/>
            <a:ext cx="40188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This study estimates PBL heights from simple data, therefore because of its simplicity, the acceptance of continuous values and the little data preparation required, a </a:t>
            </a:r>
            <a:r>
              <a:rPr lang="en-US" sz="1200" b="1" dirty="0" smtClean="0"/>
              <a:t>regression tree</a:t>
            </a:r>
            <a:r>
              <a:rPr lang="en-US" sz="1200" dirty="0" smtClean="0"/>
              <a:t> analysis is </a:t>
            </a:r>
            <a:r>
              <a:rPr lang="en-US" sz="1200" dirty="0"/>
              <a:t>used to predict PBL </a:t>
            </a:r>
            <a:r>
              <a:rPr lang="en-US" sz="1200" dirty="0" smtClean="0"/>
              <a:t>heights (Table 1):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80638" y="6090144"/>
            <a:ext cx="326181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*</a:t>
            </a:r>
            <a:r>
              <a:rPr lang="es-ES" sz="800" dirty="0" err="1" smtClean="0"/>
              <a:t>Kotthaus</a:t>
            </a:r>
            <a:r>
              <a:rPr lang="es-ES" sz="800" dirty="0" smtClean="0"/>
              <a:t>, S.; </a:t>
            </a:r>
            <a:r>
              <a:rPr lang="es-ES" sz="800" dirty="0" err="1" smtClean="0"/>
              <a:t>Haeffelin</a:t>
            </a:r>
            <a:r>
              <a:rPr lang="es-ES" sz="800" dirty="0" smtClean="0"/>
              <a:t>, M.; </a:t>
            </a:r>
            <a:r>
              <a:rPr lang="es-ES" sz="800" dirty="0" err="1" smtClean="0"/>
              <a:t>Drouin</a:t>
            </a:r>
            <a:r>
              <a:rPr lang="es-ES" sz="800" dirty="0" smtClean="0"/>
              <a:t>, M.-A.; Dupont, J.-C.; </a:t>
            </a:r>
            <a:r>
              <a:rPr lang="es-ES" sz="800" dirty="0" err="1" smtClean="0"/>
              <a:t>Grimmond</a:t>
            </a:r>
            <a:r>
              <a:rPr lang="es-ES" sz="800" dirty="0" smtClean="0"/>
              <a:t>, S.; </a:t>
            </a:r>
            <a:r>
              <a:rPr lang="es-ES" sz="800" dirty="0" err="1" smtClean="0"/>
              <a:t>Haefele</a:t>
            </a:r>
            <a:r>
              <a:rPr lang="es-ES" sz="800" dirty="0" smtClean="0"/>
              <a:t>, A.; </a:t>
            </a:r>
            <a:r>
              <a:rPr lang="es-ES" sz="800" dirty="0" err="1" smtClean="0"/>
              <a:t>Hervo</a:t>
            </a:r>
            <a:r>
              <a:rPr lang="es-ES" sz="800" dirty="0" smtClean="0"/>
              <a:t>, M.; </a:t>
            </a:r>
            <a:r>
              <a:rPr lang="es-ES" sz="800" dirty="0" err="1" smtClean="0"/>
              <a:t>Poltera</a:t>
            </a:r>
            <a:r>
              <a:rPr lang="es-ES" sz="800" dirty="0" smtClean="0"/>
              <a:t>, Y.; </a:t>
            </a:r>
            <a:r>
              <a:rPr lang="es-ES" sz="800" dirty="0" err="1" smtClean="0"/>
              <a:t>Wiegner</a:t>
            </a:r>
            <a:r>
              <a:rPr lang="es-ES" sz="800" dirty="0" smtClean="0"/>
              <a:t>, M. </a:t>
            </a:r>
            <a:r>
              <a:rPr lang="es-ES" sz="800" dirty="0" err="1" smtClean="0"/>
              <a:t>Tailored</a:t>
            </a:r>
            <a:r>
              <a:rPr lang="es-ES" sz="800" dirty="0" smtClean="0"/>
              <a:t> </a:t>
            </a:r>
            <a:r>
              <a:rPr lang="es-ES" sz="800" dirty="0" err="1" smtClean="0"/>
              <a:t>Algorithms</a:t>
            </a:r>
            <a:r>
              <a:rPr lang="es-ES" sz="800" dirty="0" smtClean="0"/>
              <a:t> </a:t>
            </a:r>
            <a:r>
              <a:rPr lang="es-ES" sz="800" dirty="0" err="1" smtClean="0"/>
              <a:t>for</a:t>
            </a:r>
            <a:r>
              <a:rPr lang="es-ES" sz="800" dirty="0" smtClean="0"/>
              <a:t> </a:t>
            </a:r>
            <a:r>
              <a:rPr lang="es-ES" sz="800" dirty="0" err="1" smtClean="0"/>
              <a:t>the</a:t>
            </a:r>
            <a:r>
              <a:rPr lang="es-ES" sz="800" dirty="0" smtClean="0"/>
              <a:t> </a:t>
            </a:r>
            <a:r>
              <a:rPr lang="es-ES" sz="800" dirty="0" err="1" smtClean="0"/>
              <a:t>Detection</a:t>
            </a:r>
            <a:r>
              <a:rPr lang="es-ES" sz="800" dirty="0" smtClean="0"/>
              <a:t> of </a:t>
            </a:r>
            <a:r>
              <a:rPr lang="es-ES" sz="800" dirty="0" err="1" smtClean="0"/>
              <a:t>the</a:t>
            </a:r>
            <a:r>
              <a:rPr lang="es-ES" sz="800" dirty="0" smtClean="0"/>
              <a:t> </a:t>
            </a:r>
            <a:r>
              <a:rPr lang="es-ES" sz="800" dirty="0" err="1" smtClean="0"/>
              <a:t>Atmospheric</a:t>
            </a:r>
            <a:r>
              <a:rPr lang="es-ES" sz="800" dirty="0" smtClean="0"/>
              <a:t> </a:t>
            </a:r>
            <a:r>
              <a:rPr lang="es-ES" sz="800" dirty="0" err="1" smtClean="0"/>
              <a:t>Boundary</a:t>
            </a:r>
            <a:r>
              <a:rPr lang="es-ES" sz="800" dirty="0" smtClean="0"/>
              <a:t> </a:t>
            </a:r>
            <a:r>
              <a:rPr lang="es-ES" sz="800" dirty="0" err="1" smtClean="0"/>
              <a:t>Layer</a:t>
            </a:r>
            <a:r>
              <a:rPr lang="es-ES" sz="800" dirty="0" smtClean="0"/>
              <a:t> </a:t>
            </a:r>
            <a:r>
              <a:rPr lang="es-ES" sz="800" dirty="0" err="1" smtClean="0"/>
              <a:t>Height</a:t>
            </a:r>
            <a:r>
              <a:rPr lang="es-ES" sz="800" dirty="0" smtClean="0"/>
              <a:t> </a:t>
            </a:r>
            <a:r>
              <a:rPr lang="es-ES" sz="800" dirty="0" err="1" smtClean="0"/>
              <a:t>from</a:t>
            </a:r>
            <a:r>
              <a:rPr lang="es-ES" sz="800" dirty="0" smtClean="0"/>
              <a:t> </a:t>
            </a:r>
            <a:r>
              <a:rPr lang="es-ES" sz="800" dirty="0" err="1" smtClean="0"/>
              <a:t>Common</a:t>
            </a:r>
            <a:r>
              <a:rPr lang="es-ES" sz="800" dirty="0" smtClean="0"/>
              <a:t> </a:t>
            </a:r>
            <a:r>
              <a:rPr lang="es-ES" sz="800" dirty="0" err="1" smtClean="0"/>
              <a:t>Automatic</a:t>
            </a:r>
            <a:r>
              <a:rPr lang="es-ES" sz="800" dirty="0" smtClean="0"/>
              <a:t> </a:t>
            </a:r>
            <a:r>
              <a:rPr lang="es-ES" sz="800" dirty="0" err="1" smtClean="0"/>
              <a:t>Lidars</a:t>
            </a:r>
            <a:r>
              <a:rPr lang="es-ES" sz="800" dirty="0" smtClean="0"/>
              <a:t> and </a:t>
            </a:r>
            <a:r>
              <a:rPr lang="es-ES" sz="800" dirty="0" err="1" smtClean="0"/>
              <a:t>Ceilometers</a:t>
            </a:r>
            <a:r>
              <a:rPr lang="es-ES" sz="800" dirty="0" smtClean="0"/>
              <a:t> (ALC). </a:t>
            </a:r>
            <a:r>
              <a:rPr lang="es-ES" sz="800" i="1" dirty="0" err="1" smtClean="0"/>
              <a:t>Remote</a:t>
            </a:r>
            <a:r>
              <a:rPr lang="es-ES" sz="800" i="1" dirty="0" smtClean="0"/>
              <a:t> </a:t>
            </a:r>
            <a:r>
              <a:rPr lang="es-ES" sz="800" i="1" dirty="0" err="1" smtClean="0"/>
              <a:t>Sens</a:t>
            </a:r>
            <a:r>
              <a:rPr lang="es-ES" sz="800" i="1" dirty="0" smtClean="0"/>
              <a:t>.</a:t>
            </a:r>
            <a:r>
              <a:rPr lang="es-ES" sz="800" dirty="0" smtClean="0"/>
              <a:t> </a:t>
            </a:r>
            <a:r>
              <a:rPr lang="es-ES" sz="800" b="1" dirty="0" smtClean="0"/>
              <a:t>2020</a:t>
            </a:r>
            <a:r>
              <a:rPr lang="es-ES" sz="800" dirty="0" smtClean="0"/>
              <a:t>, </a:t>
            </a:r>
            <a:r>
              <a:rPr lang="es-ES" sz="800" i="1" dirty="0" smtClean="0"/>
              <a:t>12</a:t>
            </a:r>
            <a:r>
              <a:rPr lang="es-ES" sz="800" dirty="0" smtClean="0"/>
              <a:t>, 3259. https://doi.org/10.3390/rs12193259</a:t>
            </a:r>
          </a:p>
          <a:p>
            <a:endParaRPr lang="es-ES" dirty="0"/>
          </a:p>
        </p:txBody>
      </p:sp>
      <p:sp>
        <p:nvSpPr>
          <p:cNvPr id="23" name="Marcador de pie de página 22"/>
          <p:cNvSpPr>
            <a:spLocks noGrp="1"/>
          </p:cNvSpPr>
          <p:nvPr>
            <p:ph type="ftr" sz="quarter" idx="11"/>
          </p:nvPr>
        </p:nvSpPr>
        <p:spPr>
          <a:xfrm>
            <a:off x="4029075" y="6527800"/>
            <a:ext cx="4114800" cy="365125"/>
          </a:xfrm>
        </p:spPr>
        <p:txBody>
          <a:bodyPr/>
          <a:lstStyle/>
          <a:p>
            <a:r>
              <a:rPr lang="es-ES" dirty="0" smtClean="0"/>
              <a:t>EMS </a:t>
            </a:r>
            <a:r>
              <a:rPr lang="es-ES" dirty="0" err="1" smtClean="0"/>
              <a:t>Annual</a:t>
            </a:r>
            <a:r>
              <a:rPr lang="es-ES" dirty="0" smtClean="0"/>
              <a:t> Meeting 2021 | 3-10 </a:t>
            </a:r>
            <a:r>
              <a:rPr lang="es-ES" dirty="0" err="1" smtClean="0"/>
              <a:t>September</a:t>
            </a:r>
            <a:endParaRPr lang="es-ES" dirty="0"/>
          </a:p>
        </p:txBody>
      </p:sp>
      <p:sp>
        <p:nvSpPr>
          <p:cNvPr id="24" name="Marcador de número de diapositiva 23"/>
          <p:cNvSpPr>
            <a:spLocks noGrp="1"/>
          </p:cNvSpPr>
          <p:nvPr>
            <p:ph type="sldNum" sz="quarter" idx="12"/>
          </p:nvPr>
        </p:nvSpPr>
        <p:spPr>
          <a:xfrm>
            <a:off x="9458325" y="6527800"/>
            <a:ext cx="2743200" cy="365125"/>
          </a:xfrm>
        </p:spPr>
        <p:txBody>
          <a:bodyPr/>
          <a:lstStyle/>
          <a:p>
            <a:fld id="{ED943D98-903F-4758-9F1B-E70AA030C3E7}" type="slidenum">
              <a:rPr lang="es-ES" smtClean="0"/>
              <a:t>1</a:t>
            </a:fld>
            <a:endParaRPr lang="es-ES" dirty="0"/>
          </a:p>
        </p:txBody>
      </p:sp>
      <p:pic>
        <p:nvPicPr>
          <p:cNvPr id="25" name="Imagen 24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2" r="16482"/>
          <a:stretch/>
        </p:blipFill>
        <p:spPr>
          <a:xfrm>
            <a:off x="3320959" y="3733495"/>
            <a:ext cx="4841870" cy="1896904"/>
          </a:xfrm>
          <a:prstGeom prst="rect">
            <a:avLst/>
          </a:prstGeom>
        </p:spPr>
      </p:pic>
      <p:sp>
        <p:nvSpPr>
          <p:cNvPr id="26" name="CuadroTexto 25"/>
          <p:cNvSpPr txBox="1"/>
          <p:nvPr/>
        </p:nvSpPr>
        <p:spPr>
          <a:xfrm>
            <a:off x="3288646" y="5687549"/>
            <a:ext cx="4899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Figure 2. </a:t>
            </a:r>
            <a:r>
              <a:rPr lang="en-US" sz="1200" dirty="0" err="1" smtClean="0"/>
              <a:t>Colormap</a:t>
            </a:r>
            <a:r>
              <a:rPr lang="en-US" sz="1200" dirty="0" smtClean="0"/>
              <a:t> of ceilometer attenuated backscatter Black and red dots stand for the ABLH and MLH estimated using the </a:t>
            </a:r>
            <a:r>
              <a:rPr lang="en-US" sz="1200" dirty="0" err="1" smtClean="0"/>
              <a:t>STRATfinder</a:t>
            </a:r>
            <a:r>
              <a:rPr lang="en-US" sz="1200" dirty="0" smtClean="0"/>
              <a:t> algorithm. For the sake of clarity only the period between 14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and 17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July is shown</a:t>
            </a:r>
          </a:p>
        </p:txBody>
      </p:sp>
    </p:spTree>
    <p:extLst>
      <p:ext uri="{BB962C8B-B14F-4D97-AF65-F5344CB8AC3E}">
        <p14:creationId xmlns:p14="http://schemas.microsoft.com/office/powerpoint/2010/main" val="190892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33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Marcador de pie de página 22"/>
          <p:cNvSpPr>
            <a:spLocks noGrp="1"/>
          </p:cNvSpPr>
          <p:nvPr>
            <p:ph type="ftr" sz="quarter" idx="11"/>
          </p:nvPr>
        </p:nvSpPr>
        <p:spPr>
          <a:xfrm>
            <a:off x="4029075" y="6527800"/>
            <a:ext cx="4114800" cy="365125"/>
          </a:xfrm>
        </p:spPr>
        <p:txBody>
          <a:bodyPr/>
          <a:lstStyle/>
          <a:p>
            <a:r>
              <a:rPr lang="es-ES" dirty="0" smtClean="0"/>
              <a:t>EMS </a:t>
            </a:r>
            <a:r>
              <a:rPr lang="es-ES" dirty="0" err="1" smtClean="0"/>
              <a:t>Annual</a:t>
            </a:r>
            <a:r>
              <a:rPr lang="es-ES" dirty="0" smtClean="0"/>
              <a:t> Meeting 2021 | 3-10 </a:t>
            </a:r>
            <a:r>
              <a:rPr lang="es-ES" dirty="0" err="1" smtClean="0"/>
              <a:t>September</a:t>
            </a:r>
            <a:endParaRPr lang="es-ES" dirty="0"/>
          </a:p>
        </p:txBody>
      </p:sp>
      <p:sp>
        <p:nvSpPr>
          <p:cNvPr id="24" name="Marcador de número de diapositiva 23"/>
          <p:cNvSpPr>
            <a:spLocks noGrp="1"/>
          </p:cNvSpPr>
          <p:nvPr>
            <p:ph type="sldNum" sz="quarter" idx="12"/>
          </p:nvPr>
        </p:nvSpPr>
        <p:spPr>
          <a:xfrm>
            <a:off x="9458325" y="6527800"/>
            <a:ext cx="2743200" cy="365125"/>
          </a:xfrm>
        </p:spPr>
        <p:txBody>
          <a:bodyPr/>
          <a:lstStyle/>
          <a:p>
            <a:fld id="{ED943D98-903F-4758-9F1B-E70AA030C3E7}" type="slidenum">
              <a:rPr lang="es-ES" smtClean="0"/>
              <a:t>2</a:t>
            </a:fld>
            <a:endParaRPr lang="es-ES" dirty="0"/>
          </a:p>
        </p:txBody>
      </p:sp>
      <p:sp>
        <p:nvSpPr>
          <p:cNvPr id="27" name="CuadroTexto 26"/>
          <p:cNvSpPr txBox="1"/>
          <p:nvPr/>
        </p:nvSpPr>
        <p:spPr>
          <a:xfrm>
            <a:off x="1" y="3204"/>
            <a:ext cx="122015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 smtClean="0"/>
              <a:t>Methodology</a:t>
            </a:r>
            <a:endParaRPr lang="es-ES" b="1" dirty="0" smtClean="0"/>
          </a:p>
          <a:p>
            <a:endParaRPr lang="es-ES" sz="1200" dirty="0"/>
          </a:p>
        </p:txBody>
      </p:sp>
      <p:sp>
        <p:nvSpPr>
          <p:cNvPr id="28" name="CuadroTexto 27"/>
          <p:cNvSpPr txBox="1"/>
          <p:nvPr/>
        </p:nvSpPr>
        <p:spPr>
          <a:xfrm>
            <a:off x="-1" y="327944"/>
            <a:ext cx="609600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200" dirty="0" smtClean="0"/>
              <a:t>Estimation of ABLH and MLH by means of the </a:t>
            </a:r>
            <a:r>
              <a:rPr lang="en-US" sz="1200" dirty="0" err="1" smtClean="0"/>
              <a:t>STRATfinder</a:t>
            </a:r>
            <a:r>
              <a:rPr lang="en-US" sz="1200" dirty="0" smtClean="0"/>
              <a:t> algorithm:</a:t>
            </a:r>
          </a:p>
          <a:p>
            <a:pPr marL="628650" lvl="1" indent="-171450">
              <a:buFontTx/>
              <a:buChar char="-"/>
            </a:pPr>
            <a:r>
              <a:rPr lang="en-US" sz="1200" dirty="0" smtClean="0"/>
              <a:t>349 days analyzed (17 days without ceilometer data during 2020)</a:t>
            </a:r>
          </a:p>
          <a:p>
            <a:pPr marL="628650" lvl="1" indent="-171450">
              <a:buFontTx/>
              <a:buChar char="-"/>
            </a:pPr>
            <a:r>
              <a:rPr lang="en-US" sz="1200" dirty="0" smtClean="0"/>
              <a:t>An ABLH and MLH point every 10 minutes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Download predictors data from the CIEMAT </a:t>
            </a:r>
            <a:r>
              <a:rPr lang="en-US" sz="1200" dirty="0" err="1" smtClean="0"/>
              <a:t>meteo</a:t>
            </a:r>
            <a:r>
              <a:rPr lang="en-US" sz="1200" dirty="0" smtClean="0"/>
              <a:t> station and Copernicus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As Copernicus provides LST hourly data, same LST value is used for the 6 ten-minutes packages of each hour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Only days with presence of convective boundary layer are taken into account (ABLH=MLH)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Predictors and responses in the correct format are used to feed the regression tree model:</a:t>
            </a:r>
          </a:p>
          <a:p>
            <a:pPr marL="628650" lvl="1" indent="-171450">
              <a:buFontTx/>
              <a:buChar char="-"/>
            </a:pPr>
            <a:r>
              <a:rPr lang="en-US" sz="1200" dirty="0" smtClean="0"/>
              <a:t>Tree of depth 25</a:t>
            </a:r>
          </a:p>
          <a:p>
            <a:pPr marL="628650" lvl="1" indent="-171450">
              <a:buFontTx/>
              <a:buChar char="-"/>
            </a:pPr>
            <a:r>
              <a:rPr lang="en-US" sz="1200" dirty="0"/>
              <a:t>8</a:t>
            </a:r>
            <a:r>
              <a:rPr lang="en-US" sz="1200" dirty="0" smtClean="0"/>
              <a:t>0% of data randomly selected to test de model</a:t>
            </a:r>
          </a:p>
          <a:p>
            <a:pPr marL="628650" lvl="1" indent="-171450">
              <a:buFontTx/>
              <a:buChar char="-"/>
            </a:pPr>
            <a:r>
              <a:rPr lang="en-US" sz="1200" dirty="0" smtClean="0"/>
              <a:t>14179 values analyzed (27.5% of the total)</a:t>
            </a:r>
          </a:p>
        </p:txBody>
      </p:sp>
      <p:pic>
        <p:nvPicPr>
          <p:cNvPr id="29" name="Picture 2" descr="https://www.ems2021.eu/template_ems2019_logo_632x12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4780" y="-23955"/>
            <a:ext cx="1247583" cy="299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upo 7"/>
          <p:cNvGrpSpPr/>
          <p:nvPr/>
        </p:nvGrpSpPr>
        <p:grpSpPr>
          <a:xfrm>
            <a:off x="9837441" y="21193"/>
            <a:ext cx="1166390" cy="245232"/>
            <a:chOff x="-4340" y="6378310"/>
            <a:chExt cx="2230092" cy="468874"/>
          </a:xfrm>
        </p:grpSpPr>
        <p:pic>
          <p:nvPicPr>
            <p:cNvPr id="30" name="Imagen 2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587"/>
            <a:stretch/>
          </p:blipFill>
          <p:spPr>
            <a:xfrm>
              <a:off x="176614" y="6378310"/>
              <a:ext cx="2049138" cy="468874"/>
            </a:xfrm>
            <a:prstGeom prst="rect">
              <a:avLst/>
            </a:prstGeom>
          </p:spPr>
        </p:pic>
        <p:pic>
          <p:nvPicPr>
            <p:cNvPr id="31" name="Imagen 30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4922"/>
            <a:stretch/>
          </p:blipFill>
          <p:spPr>
            <a:xfrm>
              <a:off x="-4340" y="6378310"/>
              <a:ext cx="187787" cy="468874"/>
            </a:xfrm>
            <a:prstGeom prst="rect">
              <a:avLst/>
            </a:prstGeom>
          </p:spPr>
        </p:pic>
      </p:grpSp>
      <p:sp>
        <p:nvSpPr>
          <p:cNvPr id="32" name="CuadroTexto 31"/>
          <p:cNvSpPr txBox="1"/>
          <p:nvPr/>
        </p:nvSpPr>
        <p:spPr>
          <a:xfrm>
            <a:off x="-14287" y="2511111"/>
            <a:ext cx="122015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 smtClean="0"/>
              <a:t>Results</a:t>
            </a:r>
            <a:r>
              <a:rPr lang="es-ES" b="1" dirty="0" smtClean="0"/>
              <a:t> (I)</a:t>
            </a:r>
          </a:p>
          <a:p>
            <a:endParaRPr lang="es-ES" sz="1200" dirty="0"/>
          </a:p>
        </p:txBody>
      </p:sp>
      <p:graphicFrame>
        <p:nvGraphicFramePr>
          <p:cNvPr id="17" name="Tab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709839"/>
              </p:ext>
            </p:extLst>
          </p:nvPr>
        </p:nvGraphicFramePr>
        <p:xfrm>
          <a:off x="1542767" y="3508076"/>
          <a:ext cx="3153057" cy="7890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6444"/>
                <a:gridCol w="671856"/>
                <a:gridCol w="671856"/>
                <a:gridCol w="752901"/>
              </a:tblGrid>
              <a:tr h="247506">
                <a:tc>
                  <a:txBody>
                    <a:bodyPr/>
                    <a:lstStyle/>
                    <a:p>
                      <a:pPr algn="ctr"/>
                      <a:endParaRPr lang="es-ES" sz="1200" dirty="0"/>
                    </a:p>
                  </a:txBody>
                  <a:tcPr marL="80146" marR="80146" marT="40073" marB="4007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err="1" smtClean="0"/>
                        <a:t>mae</a:t>
                      </a:r>
                      <a:endParaRPr lang="es-ES" sz="1200" b="1" dirty="0"/>
                    </a:p>
                  </a:txBody>
                  <a:tcPr marL="80146" marR="80146" marT="40073" marB="40073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err="1" smtClean="0"/>
                        <a:t>rmse</a:t>
                      </a:r>
                      <a:endParaRPr lang="es-ES" sz="1200" b="1" dirty="0"/>
                    </a:p>
                  </a:txBody>
                  <a:tcPr marL="80146" marR="80146" marT="40073" marB="40073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/>
                        <a:t>R</a:t>
                      </a:r>
                      <a:r>
                        <a:rPr lang="es-ES" sz="1200" b="1" baseline="30000" dirty="0" smtClean="0"/>
                        <a:t>2</a:t>
                      </a:r>
                      <a:endParaRPr lang="es-ES" sz="1200" b="1" baseline="30000" dirty="0"/>
                    </a:p>
                  </a:txBody>
                  <a:tcPr marL="80146" marR="80146" marT="40073" marB="40073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6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/>
                        <a:t>Test </a:t>
                      </a:r>
                      <a:r>
                        <a:rPr lang="es-ES" sz="1200" b="1" dirty="0" err="1" smtClean="0"/>
                        <a:t>dataset</a:t>
                      </a:r>
                      <a:endParaRPr lang="es-ES" sz="1200" b="1" dirty="0"/>
                    </a:p>
                  </a:txBody>
                  <a:tcPr marL="80146" marR="80146" marT="40073" marB="40073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107.77</a:t>
                      </a:r>
                      <a:endParaRPr lang="es-ES" sz="1200" dirty="0"/>
                    </a:p>
                  </a:txBody>
                  <a:tcPr marL="80146" marR="80146" marT="40073" marB="40073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217.27</a:t>
                      </a:r>
                      <a:endParaRPr lang="es-ES" sz="1200" dirty="0"/>
                    </a:p>
                  </a:txBody>
                  <a:tcPr marL="80146" marR="80146" marT="40073" marB="40073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0.93107</a:t>
                      </a:r>
                      <a:endParaRPr lang="es-ES" sz="1200" dirty="0"/>
                    </a:p>
                  </a:txBody>
                  <a:tcPr marL="80146" marR="80146" marT="40073" marB="40073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06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/>
                        <a:t>Train </a:t>
                      </a:r>
                      <a:r>
                        <a:rPr lang="es-ES" sz="1200" b="1" dirty="0" err="1" smtClean="0"/>
                        <a:t>dataset</a:t>
                      </a:r>
                      <a:endParaRPr lang="es-ES" sz="1200" b="1" dirty="0"/>
                    </a:p>
                  </a:txBody>
                  <a:tcPr marL="80146" marR="80146" marT="40073" marB="40073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186.82</a:t>
                      </a:r>
                      <a:endParaRPr lang="es-ES" sz="1200" dirty="0"/>
                    </a:p>
                  </a:txBody>
                  <a:tcPr marL="80146" marR="80146" marT="40073" marB="40073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344.37</a:t>
                      </a:r>
                      <a:endParaRPr lang="es-ES" sz="1200" dirty="0"/>
                    </a:p>
                  </a:txBody>
                  <a:tcPr marL="80146" marR="80146" marT="40073" marB="40073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0.82618</a:t>
                      </a:r>
                      <a:endParaRPr lang="es-ES" sz="1200" dirty="0"/>
                    </a:p>
                  </a:txBody>
                  <a:tcPr marL="80146" marR="80146" marT="40073" marB="40073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3" name="CuadroTexto 32"/>
          <p:cNvSpPr txBox="1"/>
          <p:nvPr/>
        </p:nvSpPr>
        <p:spPr>
          <a:xfrm>
            <a:off x="0" y="3077864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Table 2</a:t>
            </a:r>
            <a:r>
              <a:rPr lang="en-US" sz="1200" dirty="0" smtClean="0"/>
              <a:t>. Mean absolute error (MAE), root mean square error (</a:t>
            </a:r>
            <a:r>
              <a:rPr lang="en-US" sz="1200" dirty="0" err="1" smtClean="0"/>
              <a:t>rmse</a:t>
            </a:r>
            <a:r>
              <a:rPr lang="en-US" sz="1200" dirty="0" smtClean="0"/>
              <a:t>) &amp; correlation coefficient (R</a:t>
            </a:r>
            <a:r>
              <a:rPr lang="en-US" sz="1200" baseline="30000" dirty="0" smtClean="0"/>
              <a:t>2</a:t>
            </a:r>
            <a:r>
              <a:rPr lang="en-US" sz="1200" dirty="0" smtClean="0"/>
              <a:t>) estimates for the regression tree model in 2020</a:t>
            </a: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1" t="6514" r="3110"/>
          <a:stretch/>
        </p:blipFill>
        <p:spPr>
          <a:xfrm>
            <a:off x="601306" y="4373362"/>
            <a:ext cx="2514601" cy="1975906"/>
          </a:xfrm>
          <a:prstGeom prst="rect">
            <a:avLst/>
          </a:prstGeom>
        </p:spPr>
      </p:pic>
      <p:pic>
        <p:nvPicPr>
          <p:cNvPr id="34" name="Imagen 33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9" t="6213" r="6375" b="1"/>
          <a:stretch/>
        </p:blipFill>
        <p:spPr>
          <a:xfrm>
            <a:off x="3125432" y="4360077"/>
            <a:ext cx="2486025" cy="1982256"/>
          </a:xfrm>
          <a:prstGeom prst="rect">
            <a:avLst/>
          </a:prstGeom>
        </p:spPr>
      </p:pic>
      <p:sp>
        <p:nvSpPr>
          <p:cNvPr id="36" name="CuadroTexto 35"/>
          <p:cNvSpPr txBox="1"/>
          <p:nvPr/>
        </p:nvSpPr>
        <p:spPr>
          <a:xfrm>
            <a:off x="601306" y="6294764"/>
            <a:ext cx="5010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Figure 3. </a:t>
            </a:r>
            <a:r>
              <a:rPr lang="en-US" sz="1200" dirty="0" smtClean="0"/>
              <a:t>Linear fit of between predicted and actual MLH with 95% prediction interval for the train (left) and test (right) datasets</a:t>
            </a:r>
          </a:p>
        </p:txBody>
      </p:sp>
      <p:pic>
        <p:nvPicPr>
          <p:cNvPr id="37" name="Imagen 36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7" t="6153" r="8642"/>
          <a:stretch/>
        </p:blipFill>
        <p:spPr>
          <a:xfrm>
            <a:off x="6269602" y="2371653"/>
            <a:ext cx="2839086" cy="2272845"/>
          </a:xfrm>
          <a:prstGeom prst="rect">
            <a:avLst/>
          </a:prstGeom>
        </p:spPr>
      </p:pic>
      <p:sp>
        <p:nvSpPr>
          <p:cNvPr id="39" name="CuadroTexto 38"/>
          <p:cNvSpPr txBox="1"/>
          <p:nvPr/>
        </p:nvSpPr>
        <p:spPr>
          <a:xfrm>
            <a:off x="9090319" y="4027089"/>
            <a:ext cx="2315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Figure 5. </a:t>
            </a:r>
            <a:r>
              <a:rPr lang="en-US" sz="1200" dirty="0" smtClean="0"/>
              <a:t>Importance of the different predictors in the regression tree model</a:t>
            </a:r>
          </a:p>
        </p:txBody>
      </p:sp>
      <p:pic>
        <p:nvPicPr>
          <p:cNvPr id="38" name="Imagen 37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82" t="4156" r="6616"/>
          <a:stretch/>
        </p:blipFill>
        <p:spPr>
          <a:xfrm>
            <a:off x="6274117" y="819237"/>
            <a:ext cx="3856776" cy="1382236"/>
          </a:xfrm>
          <a:prstGeom prst="rect">
            <a:avLst/>
          </a:prstGeom>
        </p:spPr>
      </p:pic>
      <p:sp>
        <p:nvSpPr>
          <p:cNvPr id="41" name="CuadroTexto 40"/>
          <p:cNvSpPr txBox="1"/>
          <p:nvPr/>
        </p:nvSpPr>
        <p:spPr>
          <a:xfrm>
            <a:off x="10112724" y="813280"/>
            <a:ext cx="20745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Figure 4. </a:t>
            </a:r>
            <a:r>
              <a:rPr lang="en-US" sz="1200" dirty="0" smtClean="0"/>
              <a:t>Train and test datasets predictions compared to the response data for the period between 14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and 17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July 2020</a:t>
            </a:r>
          </a:p>
        </p:txBody>
      </p:sp>
      <p:sp>
        <p:nvSpPr>
          <p:cNvPr id="43" name="CuadroTexto 42"/>
          <p:cNvSpPr txBox="1"/>
          <p:nvPr/>
        </p:nvSpPr>
        <p:spPr>
          <a:xfrm>
            <a:off x="6100540" y="1703"/>
            <a:ext cx="122015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 smtClean="0"/>
              <a:t>Results</a:t>
            </a:r>
            <a:r>
              <a:rPr lang="es-ES" b="1" dirty="0" smtClean="0"/>
              <a:t> (II)</a:t>
            </a:r>
          </a:p>
          <a:p>
            <a:endParaRPr lang="es-ES" sz="1200" dirty="0"/>
          </a:p>
        </p:txBody>
      </p:sp>
      <p:sp>
        <p:nvSpPr>
          <p:cNvPr id="44" name="CuadroTexto 43"/>
          <p:cNvSpPr txBox="1"/>
          <p:nvPr/>
        </p:nvSpPr>
        <p:spPr>
          <a:xfrm>
            <a:off x="6100538" y="371708"/>
            <a:ext cx="6096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200" dirty="0" smtClean="0"/>
              <a:t>Test and train datasets have showed a good correlation with the response data. Figure 4 shows that Train and Test predictions and response data are superimposed</a:t>
            </a:r>
          </a:p>
        </p:txBody>
      </p:sp>
      <p:sp>
        <p:nvSpPr>
          <p:cNvPr id="45" name="CuadroTexto 44"/>
          <p:cNvSpPr txBox="1"/>
          <p:nvPr/>
        </p:nvSpPr>
        <p:spPr>
          <a:xfrm>
            <a:off x="-1506" y="2804773"/>
            <a:ext cx="60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In this section, the results of the regression tree model are summarized:</a:t>
            </a:r>
            <a:endParaRPr lang="en-US" sz="1200" b="1" dirty="0" smtClean="0"/>
          </a:p>
        </p:txBody>
      </p:sp>
      <p:sp>
        <p:nvSpPr>
          <p:cNvPr id="40" name="Elipse 39"/>
          <p:cNvSpPr/>
          <p:nvPr/>
        </p:nvSpPr>
        <p:spPr>
          <a:xfrm>
            <a:off x="3947311" y="3508076"/>
            <a:ext cx="748513" cy="865286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CuadroTexto 47"/>
          <p:cNvSpPr txBox="1"/>
          <p:nvPr/>
        </p:nvSpPr>
        <p:spPr>
          <a:xfrm>
            <a:off x="9108688" y="2371653"/>
            <a:ext cx="29091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200" dirty="0" smtClean="0"/>
              <a:t>Finally Figure 5 shows the importance of every predictor used. The lower temperature measured by the </a:t>
            </a:r>
            <a:r>
              <a:rPr lang="en-US" sz="1200" dirty="0" err="1" smtClean="0"/>
              <a:t>meteo</a:t>
            </a:r>
            <a:r>
              <a:rPr lang="en-US" sz="1200" dirty="0" smtClean="0"/>
              <a:t> station is clearly the most important variable when 2020 is analyzed, followed by the pressure, solar fraction and RH that show similar importance</a:t>
            </a:r>
          </a:p>
        </p:txBody>
      </p:sp>
      <p:cxnSp>
        <p:nvCxnSpPr>
          <p:cNvPr id="49" name="Conector recto de flecha 48"/>
          <p:cNvCxnSpPr>
            <a:stCxn id="40" idx="2"/>
          </p:cNvCxnSpPr>
          <p:nvPr/>
        </p:nvCxnSpPr>
        <p:spPr>
          <a:xfrm flipH="1">
            <a:off x="2399168" y="3940719"/>
            <a:ext cx="1548143" cy="103065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de flecha 50"/>
          <p:cNvCxnSpPr>
            <a:stCxn id="40" idx="4"/>
          </p:cNvCxnSpPr>
          <p:nvPr/>
        </p:nvCxnSpPr>
        <p:spPr>
          <a:xfrm>
            <a:off x="4321568" y="4373362"/>
            <a:ext cx="46876" cy="74434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uadroTexto 53"/>
          <p:cNvSpPr txBox="1"/>
          <p:nvPr/>
        </p:nvSpPr>
        <p:spPr>
          <a:xfrm>
            <a:off x="6099039" y="4617465"/>
            <a:ext cx="122015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 smtClean="0"/>
              <a:t>Conclusions</a:t>
            </a:r>
            <a:endParaRPr lang="es-ES" b="1" dirty="0" smtClean="0"/>
          </a:p>
          <a:p>
            <a:endParaRPr lang="es-ES" sz="1200" dirty="0"/>
          </a:p>
        </p:txBody>
      </p:sp>
      <p:sp>
        <p:nvSpPr>
          <p:cNvPr id="55" name="CuadroTexto 54"/>
          <p:cNvSpPr txBox="1"/>
          <p:nvPr/>
        </p:nvSpPr>
        <p:spPr>
          <a:xfrm>
            <a:off x="6096636" y="4889540"/>
            <a:ext cx="60960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200" dirty="0" smtClean="0"/>
              <a:t>The regression tree model presents good results as confirm the high R</a:t>
            </a:r>
            <a:r>
              <a:rPr lang="en-US" sz="1200" baseline="30000" dirty="0" smtClean="0"/>
              <a:t>2</a:t>
            </a:r>
            <a:r>
              <a:rPr lang="en-US" sz="1200" dirty="0" smtClean="0"/>
              <a:t> values found (0.93 and 0.82 for the Train and Test dataset respectively)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The model shows good results with simple data that no need of data processing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PBL heights can be estimated with good results using just </a:t>
            </a:r>
            <a:r>
              <a:rPr lang="en-US" sz="1200" dirty="0" err="1" smtClean="0"/>
              <a:t>meteo</a:t>
            </a:r>
            <a:r>
              <a:rPr lang="en-US" sz="1200" dirty="0" smtClean="0"/>
              <a:t> station and satellite data for long datasets (whole 2020)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Temperature is the key parameter to estimate the convective boundary layer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RH is one of the main key predictors because present a temporal evolution very similar to the MLH estimated by </a:t>
            </a:r>
            <a:r>
              <a:rPr lang="en-US" sz="1200" dirty="0" err="1" smtClean="0"/>
              <a:t>STRATfinder</a:t>
            </a:r>
            <a:r>
              <a:rPr lang="en-US" sz="1200" dirty="0" smtClean="0"/>
              <a:t> but opposite </a:t>
            </a:r>
            <a:r>
              <a:rPr lang="en-US" sz="1200" dirty="0" smtClean="0">
                <a:sym typeface="Wingdings" panose="05000000000000000000" pitchFamily="2" charset="2"/>
              </a:rPr>
              <a:t> decrease while MLH increase, keep low values while MLH stays stable and increase when MLH decrease during nighttime</a:t>
            </a:r>
            <a:endParaRPr lang="en-US" sz="1200" dirty="0" smtClean="0"/>
          </a:p>
          <a:p>
            <a:pPr marL="171450" indent="-171450">
              <a:buFontTx/>
              <a:buChar char="-"/>
            </a:pP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223397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33396</TotalTime>
  <Words>845</Words>
  <Application>Microsoft Office PowerPoint</Application>
  <PresentationFormat>Panorámica</PresentationFormat>
  <Paragraphs>94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Tema de Office</vt:lpstr>
      <vt:lpstr>Assessment of the planetary boundary layer height by means of machine learning techniques using ceilometer signals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of the planetary boundary layer height by means of machine learning techniques using ceilometer signals</dc:title>
  <dc:creator>Barragan Cuesta,  Ruben</dc:creator>
  <cp:lastModifiedBy>Barragan Cuesta,  Ruben</cp:lastModifiedBy>
  <cp:revision>54</cp:revision>
  <dcterms:created xsi:type="dcterms:W3CDTF">2021-06-02T09:27:17Z</dcterms:created>
  <dcterms:modified xsi:type="dcterms:W3CDTF">2021-09-01T16:54:40Z</dcterms:modified>
</cp:coreProperties>
</file>