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3151-D354-4222-AB9B-4E51A1723E07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77303-728F-42B7-B3C3-756759480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02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7303-728F-42B7-B3C3-7567594803D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07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8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97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8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47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3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81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6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08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90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72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15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4480-B26C-4341-9A06-AF4D2D80980A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02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217"/>
            <a:ext cx="7772400" cy="1470025"/>
          </a:xfrm>
        </p:spPr>
        <p:txBody>
          <a:bodyPr/>
          <a:lstStyle/>
          <a:p>
            <a:r>
              <a:rPr lang="en-US" dirty="0" smtClean="0"/>
              <a:t>Long-term trends of precipitation in Europe in different datasets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3992"/>
            <a:ext cx="6400800" cy="235111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Radan</a:t>
            </a:r>
            <a:r>
              <a:rPr lang="en-US" b="1" dirty="0" smtClean="0"/>
              <a:t> HUTH</a:t>
            </a:r>
            <a:r>
              <a:rPr lang="en-US" b="1" baseline="30000" dirty="0" smtClean="0"/>
              <a:t>1,2</a:t>
            </a:r>
            <a:r>
              <a:rPr lang="en-US" b="1" dirty="0" smtClean="0"/>
              <a:t>, V</a:t>
            </a:r>
            <a:r>
              <a:rPr lang="cs-CZ" b="1" dirty="0" smtClean="0"/>
              <a:t>áclav </a:t>
            </a:r>
            <a:r>
              <a:rPr lang="en-US" b="1" dirty="0" smtClean="0"/>
              <a:t>V</a:t>
            </a:r>
            <a:r>
              <a:rPr lang="cs-CZ" b="1" dirty="0" smtClean="0"/>
              <a:t>ÍT</a:t>
            </a:r>
            <a:r>
              <a:rPr lang="en-US" b="1" baseline="30000" dirty="0"/>
              <a:t>1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sz="2400" baseline="30000" dirty="0" smtClean="0"/>
              <a:t>1</a:t>
            </a:r>
            <a:r>
              <a:rPr lang="en-US" sz="2400" dirty="0" smtClean="0"/>
              <a:t> Faculty of Science, Charles University, Praha, </a:t>
            </a:r>
            <a:r>
              <a:rPr lang="en-US" sz="2400" dirty="0" err="1" smtClean="0"/>
              <a:t>Czechia</a:t>
            </a:r>
            <a:endParaRPr lang="en-US" sz="2400" dirty="0" smtClean="0"/>
          </a:p>
          <a:p>
            <a:r>
              <a:rPr lang="en-US" sz="2400" baseline="30000" dirty="0" smtClean="0"/>
              <a:t>2</a:t>
            </a:r>
            <a:r>
              <a:rPr lang="en-US" sz="2400" dirty="0" smtClean="0"/>
              <a:t> Institute of Atmospheric Physics, Czech Academy of Sciences, Praha, </a:t>
            </a:r>
            <a:r>
              <a:rPr lang="en-US" sz="2400" dirty="0" err="1" smtClean="0"/>
              <a:t>Czechia</a:t>
            </a:r>
            <a:endParaRPr lang="cs-CZ" sz="2400" dirty="0"/>
          </a:p>
        </p:txBody>
      </p:sp>
      <p:pic>
        <p:nvPicPr>
          <p:cNvPr id="1026" name="Picture 2" descr="Met predicts heavy rainfall in Odisha from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0" y="4296164"/>
            <a:ext cx="3670340" cy="23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re drought predicted for Iran over next 5 years - Tehran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63471"/>
            <a:ext cx="3584848" cy="23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3613"/>
            <a:ext cx="53625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0599" y="2132856"/>
            <a:ext cx="410445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Poltava</a:t>
            </a:r>
            <a:r>
              <a:rPr lang="cs-CZ" sz="2400" dirty="0" smtClean="0"/>
              <a:t>: diff. from ECA</a:t>
            </a:r>
            <a:r>
              <a:rPr lang="en-US" sz="2400" dirty="0" smtClean="0"/>
              <a:t>&amp;D</a:t>
            </a:r>
            <a:endParaRPr lang="cs-CZ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4399" y="1052736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SUMMER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17" y="2060848"/>
            <a:ext cx="25050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40152" y="4918498"/>
            <a:ext cx="2952328" cy="4547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difference CRU TS – NCEP/NCAR </a:t>
            </a:r>
          </a:p>
          <a:p>
            <a:r>
              <a:rPr lang="en-US" sz="1600" dirty="0" smtClean="0"/>
              <a:t>(mm / 10 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4327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3839799" cy="48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24"/>
            <a:ext cx="5328593" cy="679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25" y="116632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precip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trend, mm / 10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yr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, 1961-2011</a:t>
            </a:r>
            <a:endParaRPr lang="cs-CZ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87" y="620688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AUTUMN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47664" y="5733256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4854460" y="2235092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7531885" y="2235092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4839180" y="5367344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7512776" y="5327874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1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638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2132856"/>
            <a:ext cx="4464495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Roma-</a:t>
            </a:r>
            <a:r>
              <a:rPr lang="en-US" sz="2400" dirty="0" err="1" smtClean="0"/>
              <a:t>Ciampino</a:t>
            </a:r>
            <a:r>
              <a:rPr lang="cs-CZ" sz="2400" dirty="0" smtClean="0"/>
              <a:t>: diff. from ECA</a:t>
            </a:r>
            <a:r>
              <a:rPr lang="en-US" sz="2400" dirty="0" smtClean="0"/>
              <a:t>&amp;D</a:t>
            </a:r>
            <a:endParaRPr lang="cs-CZ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3065" y="980728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AUTUMN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8614"/>
            <a:ext cx="3115494" cy="35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35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questions (instead of answers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Which database provides correct trends?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mpossible to say; each database has its own potential drawbacks</a:t>
            </a:r>
          </a:p>
          <a:p>
            <a:r>
              <a:rPr lang="en-US" dirty="0" smtClean="0"/>
              <a:t>Potential drawbacks</a:t>
            </a:r>
          </a:p>
          <a:p>
            <a:pPr lvl="1"/>
            <a:r>
              <a:rPr lang="en-US" dirty="0" smtClean="0"/>
              <a:t>station data</a:t>
            </a:r>
          </a:p>
          <a:p>
            <a:pPr lvl="2"/>
            <a:r>
              <a:rPr lang="en-US" dirty="0" err="1" smtClean="0"/>
              <a:t>inhomogeneities</a:t>
            </a:r>
            <a:endParaRPr lang="en-US" dirty="0" smtClean="0"/>
          </a:p>
          <a:p>
            <a:pPr lvl="2"/>
            <a:r>
              <a:rPr lang="en-US" dirty="0" smtClean="0"/>
              <a:t>measurement errors (unlikely to have much effect)</a:t>
            </a:r>
          </a:p>
          <a:p>
            <a:pPr lvl="1"/>
            <a:r>
              <a:rPr lang="en-US" dirty="0" smtClean="0"/>
              <a:t>gridded data</a:t>
            </a:r>
          </a:p>
          <a:p>
            <a:pPr lvl="2"/>
            <a:r>
              <a:rPr lang="en-US" dirty="0" smtClean="0"/>
              <a:t>inhomogeneity of stations entering interpolation</a:t>
            </a:r>
          </a:p>
          <a:p>
            <a:pPr lvl="2"/>
            <a:r>
              <a:rPr lang="en-US" dirty="0" smtClean="0"/>
              <a:t>time-varying sets of stations used for interpolation</a:t>
            </a:r>
          </a:p>
          <a:p>
            <a:pPr lvl="1"/>
            <a:r>
              <a:rPr lang="en-US" dirty="0" err="1" smtClean="0"/>
              <a:t>reanalyses</a:t>
            </a:r>
            <a:endParaRPr lang="en-US" dirty="0" smtClean="0"/>
          </a:p>
          <a:p>
            <a:pPr lvl="2"/>
            <a:r>
              <a:rPr lang="en-US" dirty="0" smtClean="0"/>
              <a:t>time-varying datasets entering assimilation (e.g., satellites only from 1979)</a:t>
            </a:r>
          </a:p>
          <a:p>
            <a:pPr lvl="2"/>
            <a:r>
              <a:rPr lang="en-US" dirty="0" smtClean="0"/>
              <a:t>time-varying data quality</a:t>
            </a:r>
          </a:p>
          <a:p>
            <a:pPr lvl="2"/>
            <a:r>
              <a:rPr lang="en-US" dirty="0" smtClean="0"/>
              <a:t>model imperfections / errors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95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questions &amp; remarks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detailed local / regional analysis may </a:t>
            </a:r>
          </a:p>
          <a:p>
            <a:pPr lvl="1"/>
            <a:r>
              <a:rPr lang="en-US" dirty="0" smtClean="0"/>
              <a:t>identify specific drawbacks of individual databases</a:t>
            </a:r>
          </a:p>
          <a:p>
            <a:pPr lvl="1"/>
            <a:r>
              <a:rPr lang="en-US" dirty="0" smtClean="0"/>
              <a:t>point to wrong / correct (worst / best) database(s) in each specific case</a:t>
            </a:r>
          </a:p>
          <a:p>
            <a:r>
              <a:rPr lang="en-US" dirty="0" smtClean="0"/>
              <a:t>wrong / correct (good / bad) database(s) vary regionally and seasonally</a:t>
            </a:r>
          </a:p>
          <a:p>
            <a:r>
              <a:rPr lang="en-US" dirty="0" smtClean="0"/>
              <a:t>is excessive drying typical for all </a:t>
            </a:r>
            <a:r>
              <a:rPr lang="en-US" dirty="0" err="1" smtClean="0"/>
              <a:t>reanalyses</a:t>
            </a:r>
            <a:r>
              <a:rPr lang="en-US" dirty="0" smtClean="0"/>
              <a:t>? </a:t>
            </a:r>
            <a:r>
              <a:rPr lang="en-US" dirty="0" smtClean="0">
                <a:sym typeface="Wingdings" panose="05000000000000000000" pitchFamily="2" charset="2"/>
              </a:rPr>
              <a:t> more </a:t>
            </a:r>
            <a:r>
              <a:rPr lang="en-US" dirty="0" err="1" smtClean="0">
                <a:sym typeface="Wingdings" panose="05000000000000000000" pitchFamily="2" charset="2"/>
              </a:rPr>
              <a:t>reanalyses</a:t>
            </a:r>
            <a:r>
              <a:rPr lang="en-US" dirty="0" smtClean="0">
                <a:sym typeface="Wingdings" panose="05000000000000000000" pitchFamily="2" charset="2"/>
              </a:rPr>
              <a:t> (possibly also surface-input) should be examined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general conclusion: trend analysis based on a single database may be misleading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57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38" y="4517542"/>
            <a:ext cx="2081480" cy="232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75337"/>
            <a:ext cx="432048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daily precipitation</a:t>
            </a:r>
          </a:p>
          <a:p>
            <a:r>
              <a:rPr lang="en-US" dirty="0" smtClean="0"/>
              <a:t>1961-2011</a:t>
            </a:r>
          </a:p>
          <a:p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observed</a:t>
            </a:r>
          </a:p>
          <a:p>
            <a:pPr lvl="2"/>
            <a:r>
              <a:rPr lang="en-US" dirty="0" smtClean="0"/>
              <a:t>ECA &amp; D (507 stations)</a:t>
            </a:r>
          </a:p>
          <a:p>
            <a:pPr lvl="1"/>
            <a:r>
              <a:rPr lang="en-US" dirty="0" smtClean="0"/>
              <a:t>gridded</a:t>
            </a:r>
          </a:p>
          <a:p>
            <a:pPr lvl="2"/>
            <a:r>
              <a:rPr lang="en-US" dirty="0" smtClean="0"/>
              <a:t>E-OBS (10,402 </a:t>
            </a:r>
            <a:r>
              <a:rPr lang="en-US" dirty="0" err="1" smtClean="0"/>
              <a:t>gridpoints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CRU TS v. 4.03 (7,678 </a:t>
            </a:r>
            <a:r>
              <a:rPr lang="en-US" dirty="0" err="1" smtClean="0"/>
              <a:t>gridpoints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reanalyses</a:t>
            </a:r>
            <a:endParaRPr lang="en-US" dirty="0" smtClean="0"/>
          </a:p>
          <a:p>
            <a:pPr lvl="2"/>
            <a:r>
              <a:rPr lang="en-US" dirty="0" smtClean="0"/>
              <a:t>JRA-55 (6,559 </a:t>
            </a:r>
            <a:r>
              <a:rPr lang="en-US" dirty="0" err="1" smtClean="0"/>
              <a:t>gridpoints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NCEP/NCAR (610 </a:t>
            </a:r>
            <a:r>
              <a:rPr lang="en-US" dirty="0" err="1" smtClean="0"/>
              <a:t>gridpoints</a:t>
            </a:r>
            <a:r>
              <a:rPr lang="en-US" dirty="0" smtClean="0"/>
              <a:t>)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37" y="2204864"/>
            <a:ext cx="2089037" cy="24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78" y="4517543"/>
            <a:ext cx="2022659" cy="232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80" y="29032"/>
            <a:ext cx="2025723" cy="228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50" y="2244436"/>
            <a:ext cx="20907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779912" y="1412776"/>
            <a:ext cx="3384375" cy="20199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76951" y="3861048"/>
            <a:ext cx="1395148" cy="3600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49340" y="4221088"/>
            <a:ext cx="3874988" cy="3739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82015" y="5589239"/>
            <a:ext cx="128207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01064" y="5909783"/>
            <a:ext cx="2915623" cy="3275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6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 precipitation totals (DJF, MAM, …)</a:t>
            </a:r>
          </a:p>
          <a:p>
            <a:r>
              <a:rPr lang="en-US" dirty="0" err="1" smtClean="0"/>
              <a:t>Theill</a:t>
            </a:r>
            <a:r>
              <a:rPr lang="en-US" dirty="0" smtClean="0"/>
              <a:t>-Sen regression (median of pairwise slopes)</a:t>
            </a:r>
          </a:p>
          <a:p>
            <a:r>
              <a:rPr lang="en-US" dirty="0" smtClean="0"/>
              <a:t>significance of trends: Mann-Kendall test</a:t>
            </a:r>
          </a:p>
          <a:p>
            <a:r>
              <a:rPr lang="en-US" dirty="0" smtClean="0"/>
              <a:t>significance of difference of trends: Fisher test for correlation coefficients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45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11521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both </a:t>
            </a:r>
            <a:r>
              <a:rPr lang="en-US" dirty="0" err="1" smtClean="0"/>
              <a:t>reanalyses</a:t>
            </a:r>
            <a:r>
              <a:rPr lang="en-US" dirty="0" smtClean="0"/>
              <a:t>: strongest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drying</a:t>
            </a:r>
            <a:r>
              <a:rPr lang="en-US" dirty="0" smtClean="0"/>
              <a:t> trend except winter</a:t>
            </a:r>
          </a:p>
          <a:p>
            <a:r>
              <a:rPr lang="en-US" dirty="0" smtClean="0"/>
              <a:t>CRU TS: strongest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wetting 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60" y="116632"/>
            <a:ext cx="6477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12231" y="149933"/>
            <a:ext cx="51845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spatial mean relative trend (% / 10 </a:t>
            </a:r>
            <a:r>
              <a:rPr lang="en-US" sz="2400" dirty="0" err="1" smtClean="0"/>
              <a:t>yr</a:t>
            </a:r>
            <a:r>
              <a:rPr lang="en-US" sz="2400" dirty="0" smtClean="0"/>
              <a:t>)</a:t>
            </a:r>
            <a:endParaRPr lang="cs-CZ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74777" y="2731591"/>
            <a:ext cx="4320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spring</a:t>
            </a:r>
            <a:endParaRPr lang="cs-CZ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944655" y="2731591"/>
            <a:ext cx="4320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annual</a:t>
            </a:r>
            <a:endParaRPr lang="cs-CZ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47185" y="2731591"/>
            <a:ext cx="4320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winter</a:t>
            </a:r>
            <a:endParaRPr lang="cs-CZ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430962" y="2731591"/>
            <a:ext cx="55091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autumn</a:t>
            </a:r>
            <a:endParaRPr lang="cs-CZ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26905" y="2731591"/>
            <a:ext cx="5425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summer</a:t>
            </a:r>
            <a:endParaRPr lang="cs-CZ" sz="1200" dirty="0"/>
          </a:p>
        </p:txBody>
      </p:sp>
      <p:sp>
        <p:nvSpPr>
          <p:cNvPr id="11" name="Oval 10"/>
          <p:cNvSpPr/>
          <p:nvPr/>
        </p:nvSpPr>
        <p:spPr>
          <a:xfrm rot="20089296">
            <a:off x="2199456" y="1994644"/>
            <a:ext cx="720130" cy="45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 rot="903186">
            <a:off x="3409368" y="1445612"/>
            <a:ext cx="720130" cy="45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4609333" y="1143075"/>
            <a:ext cx="720130" cy="45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7092230" y="1445612"/>
            <a:ext cx="720130" cy="45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" y="1687497"/>
            <a:ext cx="3867041" cy="49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92" y="33851"/>
            <a:ext cx="5223911" cy="680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773151" y="3891276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5128396" y="3902828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7812360" y="838227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5182287" y="812890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1922818" y="3446516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5" y="116632"/>
            <a:ext cx="4775199" cy="504056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precip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trend, mm / 10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yr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, 1961-2011</a:t>
            </a:r>
            <a:endParaRPr lang="cs-CZ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387" y="620688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ANNUAL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6743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187674" y="2018400"/>
            <a:ext cx="340455" cy="510682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Down Arrow 5"/>
          <p:cNvSpPr/>
          <p:nvPr/>
        </p:nvSpPr>
        <p:spPr>
          <a:xfrm rot="13779179">
            <a:off x="2978444" y="3141131"/>
            <a:ext cx="340455" cy="510683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5696" y="1772816"/>
            <a:ext cx="410445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Sodankyl</a:t>
            </a:r>
            <a:r>
              <a:rPr lang="cs-CZ" sz="2400" dirty="0" smtClean="0"/>
              <a:t>ä: diff. from ECA</a:t>
            </a:r>
            <a:r>
              <a:rPr lang="en-US" sz="2400" dirty="0" smtClean="0"/>
              <a:t>&amp;D</a:t>
            </a:r>
            <a:endParaRPr lang="cs-CZ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93971"/>
            <a:ext cx="2808311" cy="40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9282" y="5028290"/>
            <a:ext cx="2952328" cy="4547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difference CRU TS – NCEP/NCAR </a:t>
            </a:r>
          </a:p>
          <a:p>
            <a:r>
              <a:rPr lang="en-US" sz="1600" dirty="0" smtClean="0"/>
              <a:t>(mm / 10 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  <a:endParaRPr lang="cs-CZ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84399" y="1052736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ANNUAL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05045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623"/>
            <a:ext cx="5184576" cy="673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25" y="116632"/>
            <a:ext cx="4775199" cy="504056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precip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trend, mm / 10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yr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, 1961-2011</a:t>
            </a:r>
            <a:endParaRPr lang="cs-CZ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87" y="620688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WINTER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6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" y="1292933"/>
            <a:ext cx="3888205" cy="55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4623"/>
            <a:ext cx="5184576" cy="67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825" y="116632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precip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trend, mm / 10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yr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, 1961-2011</a:t>
            </a:r>
            <a:endParaRPr lang="cs-CZ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387" y="620688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SPRING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7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" y="1754815"/>
            <a:ext cx="3957634" cy="509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4623"/>
            <a:ext cx="5112568" cy="675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25" y="116632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precip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trend, mm / 10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yr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, 1961-2011</a:t>
            </a:r>
            <a:endParaRPr lang="cs-CZ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87" y="620688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SUMMER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99792" y="4869160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5686343" y="1682807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8289750" y="1682807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5614335" y="4705125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8289750" y="4690921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392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Long-term trends of precipitation in Europe in different datasets</vt:lpstr>
      <vt:lpstr>Data</vt:lpstr>
      <vt:lpstr>Methods</vt:lpstr>
      <vt:lpstr>PowerPoint Presentation</vt:lpstr>
      <vt:lpstr>precip trend, mm / 10 yr, 1961-2011</vt:lpstr>
      <vt:lpstr>PowerPoint Presentation</vt:lpstr>
      <vt:lpstr>precip trend, mm / 10 yr, 1961-2011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questions (instead of answers)</vt:lpstr>
      <vt:lpstr>Final questions &amp; remarks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trends of precipitation in Europe in different datasets</dc:title>
  <dc:creator>Radan</dc:creator>
  <cp:lastModifiedBy>Radan</cp:lastModifiedBy>
  <cp:revision>15</cp:revision>
  <dcterms:created xsi:type="dcterms:W3CDTF">2021-08-25T14:25:39Z</dcterms:created>
  <dcterms:modified xsi:type="dcterms:W3CDTF">2021-09-01T08:59:40Z</dcterms:modified>
</cp:coreProperties>
</file>