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A841B-26BB-4668-8227-93ACA0B8BFE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DF118-DD21-421C-A521-A7A116C899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11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DF118-DD21-421C-A521-A7A116C899F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76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3370-9B67-4FC9-9AF7-74D686EC2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D82C7-7D92-4C10-88D5-48A9ED068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18049-2CDC-440E-8ADC-7FFDBF2D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42F4D-B020-4B62-BEF8-C3EC2A66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047DF-F913-4BE7-A7F0-7FF81081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24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67E1-E9FF-403C-A688-47F5B2C7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A42E8-9B1B-4669-BE83-441C6D37E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2EA72-3542-4F83-B1A6-B5D4374F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24DA3-827D-4A95-B33C-80BFE054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B4D09-A2CB-480B-8C3F-A9DB95EB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37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2371F3-4FCD-442C-9279-ABEDEE19F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F8721-4FCC-45AF-9297-5A348809D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C92A3-0F00-4D28-805A-4EC4A301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1CBC7-24F0-429C-8091-44D3BDD1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13784-4C11-42C6-AF99-E65BF42C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99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C224-AA4D-46A0-906E-6DA80B27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1DFC5-DED0-490E-B7AF-B07090ED1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F6C28-331F-4D11-85BC-3A5A46ED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8578C-53F3-447E-8800-CABFB830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9CBBD-1910-4D79-93BE-A05529C0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84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B2B8-870A-4DEF-8EF5-046DFAB1E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F49E3-5B75-4481-934B-1A480E847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66474-7A9E-42AE-AFF3-F7A15991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74C2F-447A-48F0-8663-09FDE8F2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8F691-B837-412F-BCF6-65EF385B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42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A53F0-7155-469F-B637-F6977B26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26C2E-1C15-4F77-AC10-D5DC3BB78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122EA-214A-4232-BB71-127126BA9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BD901-7ECE-420C-9581-7C34CF3C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5A144-F502-4D27-B650-5D75B13D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24477-AAD6-4952-9A3E-07FF633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73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16743-5A1E-4061-B12C-0D54A144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A73B2-A290-4FA1-9DAA-088CBAF03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6389C-91E9-4CBC-A2BA-5895985C1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E1382-C68A-49BB-8ABA-0910AC1C4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D3DD3-DF0D-4DED-924B-52587F2B5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05C2F-D7AE-46DB-82B4-82D9D28C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EBD26C-A84B-4E78-B1D3-30EB3E4C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BE58E-E0DB-46E6-82CD-85185561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8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988E-1506-4901-B34F-2290FAA8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103EBD-9C8C-4CD7-B51E-024FF89B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09DF7A-87F0-40C8-AE33-50446894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77902-2B26-4EFE-B979-030BB501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69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70957-48D2-4DDC-9E43-0069D0C0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D772F-2B67-4EEC-935E-67BDB30C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94FD9-9BFC-4908-ABBD-5BF5B211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08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D9F27-6BE0-43E7-BDDF-5A335D5A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8DE4-4E03-4A44-8161-8BC56D20C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0055A-6E26-46F6-8879-4966F73F9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3D078-583E-4B33-999B-8302DC75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5B275-B9DD-4487-B80C-4F8BE0C3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5B670-CF51-44FE-B0C3-CA0AE1B0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00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09E31-EDAB-4CEE-9CD6-3481FFBB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DC625-5DD1-4D35-91D9-44D9373E0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DDB2F3-E4D5-48E6-A3AA-D81E3B7CE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39D38-A330-4DF7-9D33-7805B2DF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088F2-BF88-40BE-9DC0-4C592989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8F0F6-69CD-421E-83FC-04A37597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47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96F9D4-BF12-4052-93F1-7CF7729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8E721-4421-4467-8C03-21D8823F3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6AD14-CBBF-4410-99BA-4F9AAE622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7FD4-75E2-42CD-BC07-CDA41590DAB2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54175-ED7D-4364-849B-0C9BA54CB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DB5D2-1C62-4E53-9C03-1F9DB9AB5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90B4-EC95-4814-A3E4-07EB6EC9B9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90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C965D5-F076-42F8-92FB-837A0FF4FFE1}"/>
              </a:ext>
            </a:extLst>
          </p:cNvPr>
          <p:cNvSpPr/>
          <p:nvPr/>
        </p:nvSpPr>
        <p:spPr>
          <a:xfrm>
            <a:off x="0" y="0"/>
            <a:ext cx="12192000" cy="129501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zh-CN" sz="3200" b="0" i="0" dirty="0">
                <a:solidFill>
                  <a:srgbClr val="000000"/>
                </a:solidFill>
                <a:effectLst/>
                <a:latin typeface="Menlo"/>
              </a:rPr>
              <a:t>Evaluation of near-surface characteristics of Foehn in COSMO-1</a:t>
            </a:r>
          </a:p>
          <a:p>
            <a:pPr lvl="1"/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Yue Tian, </a:t>
            </a:r>
            <a:r>
              <a:rPr kumimoji="0" lang="es-ES" altLang="zh-CN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Juerg</a:t>
            </a:r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s-ES" altLang="zh-CN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Schmidli</a:t>
            </a:r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, </a:t>
            </a:r>
            <a:r>
              <a:rPr kumimoji="0" lang="es-ES" altLang="zh-CN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Julian</a:t>
            </a:r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Quimbayo-Duarte</a:t>
            </a:r>
          </a:p>
          <a:p>
            <a:pPr lvl="1"/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Institute for Atmospheric and Environmental Sciences (IAU), Goethe University Frankfurt, Germany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C65919-E577-46F8-BE18-8E6275089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95" y="2973811"/>
            <a:ext cx="5004067" cy="20016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D6252E-03CA-46D6-AB16-938815FD97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130" y="4808666"/>
            <a:ext cx="5123332" cy="20493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6931C5-B2F7-411A-9AA7-76401C7FD3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058" y="2787619"/>
            <a:ext cx="5196978" cy="404209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1A8F9D7-1705-48F6-B86A-9A0514986040}"/>
              </a:ext>
            </a:extLst>
          </p:cNvPr>
          <p:cNvCxnSpPr>
            <a:cxnSpLocks/>
          </p:cNvCxnSpPr>
          <p:nvPr/>
        </p:nvCxnSpPr>
        <p:spPr>
          <a:xfrm flipV="1">
            <a:off x="3048534" y="2973811"/>
            <a:ext cx="0" cy="151071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5B39A6C-17E9-4FDF-9E58-934326F43294}"/>
              </a:ext>
            </a:extLst>
          </p:cNvPr>
          <p:cNvSpPr txBox="1"/>
          <p:nvPr/>
        </p:nvSpPr>
        <p:spPr>
          <a:xfrm>
            <a:off x="8605208" y="3810321"/>
            <a:ext cx="661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OBR</a:t>
            </a:r>
            <a:endParaRPr lang="zh-CN" altLang="en-US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B7FACF-F767-4712-89F5-79B24C4AA7E7}"/>
              </a:ext>
            </a:extLst>
          </p:cNvPr>
          <p:cNvSpPr/>
          <p:nvPr/>
        </p:nvSpPr>
        <p:spPr>
          <a:xfrm>
            <a:off x="6343368" y="2969889"/>
            <a:ext cx="2738287" cy="347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accent6"/>
                </a:solidFill>
              </a:rPr>
              <a:t>2016-11-22 12:00</a:t>
            </a:r>
            <a:endParaRPr lang="zh-CN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983919-0FEB-4BAE-AEFE-672DB767C837}"/>
              </a:ext>
            </a:extLst>
          </p:cNvPr>
          <p:cNvSpPr txBox="1"/>
          <p:nvPr/>
        </p:nvSpPr>
        <p:spPr>
          <a:xfrm>
            <a:off x="360219" y="2518987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Example: case in Nov 2016</a:t>
            </a:r>
            <a:endParaRPr lang="zh-CN" alt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2CB526-1F69-4588-985E-BD873D4CD312}"/>
              </a:ext>
            </a:extLst>
          </p:cNvPr>
          <p:cNvSpPr txBox="1"/>
          <p:nvPr/>
        </p:nvSpPr>
        <p:spPr>
          <a:xfrm>
            <a:off x="360219" y="1380502"/>
            <a:ext cx="11471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Motivation: </a:t>
            </a:r>
            <a:r>
              <a:rPr lang="en-US" altLang="zh-CN" dirty="0"/>
              <a:t>Anecdotal evidences of model biases and causes from forecasters’ experience and master theses</a:t>
            </a:r>
          </a:p>
          <a:p>
            <a:endParaRPr lang="en-US" altLang="zh-CN" b="1" dirty="0"/>
          </a:p>
          <a:p>
            <a:r>
              <a:rPr lang="en-US" altLang="zh-CN" b="1" dirty="0"/>
              <a:t>Goal:</a:t>
            </a:r>
            <a:r>
              <a:rPr lang="zh-CN" altLang="en-US" b="1" dirty="0"/>
              <a:t> </a:t>
            </a:r>
            <a:r>
              <a:rPr lang="en-US" altLang="zh-CN" dirty="0"/>
              <a:t>to verify and document the model biases, and to test on the possible causes</a:t>
            </a:r>
            <a:endParaRPr lang="zh-CN" altLang="en-US" dirty="0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714EACC0-8450-4718-8BA7-4508DBC910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491" y="463717"/>
            <a:ext cx="1393355" cy="75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4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64FDF97-B8EE-48AE-A395-C21F796FB0AB}"/>
              </a:ext>
            </a:extLst>
          </p:cNvPr>
          <p:cNvSpPr/>
          <p:nvPr/>
        </p:nvSpPr>
        <p:spPr>
          <a:xfrm>
            <a:off x="0" y="0"/>
            <a:ext cx="12192000" cy="129501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zh-CN" sz="3200" b="0" i="0" dirty="0">
                <a:solidFill>
                  <a:srgbClr val="000000"/>
                </a:solidFill>
                <a:effectLst/>
                <a:latin typeface="Menlo"/>
              </a:rPr>
              <a:t>Evaluation of near-surface characteristics of Foehn in COSMO-1</a:t>
            </a:r>
          </a:p>
          <a:p>
            <a:pPr lvl="1"/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Yue Tian, </a:t>
            </a:r>
            <a:r>
              <a:rPr kumimoji="0" lang="es-ES" altLang="zh-CN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Juerg</a:t>
            </a:r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s-ES" altLang="zh-CN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Schmidli</a:t>
            </a:r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, </a:t>
            </a:r>
            <a:r>
              <a:rPr kumimoji="0" lang="es-ES" altLang="zh-CN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Julian</a:t>
            </a:r>
            <a:r>
              <a:rPr kumimoji="0" lang="es-E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Quimbayo-Duarte</a:t>
            </a:r>
          </a:p>
          <a:p>
            <a:pPr lvl="1"/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Institute for Atmospheric and Environmental Sciences (IAU), Goethe University Frankfurt, Germany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E91CFAC4-BD2B-4E7F-B041-4CBE14087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491" y="463717"/>
            <a:ext cx="1393355" cy="758706"/>
          </a:xfrm>
          <a:prstGeom prst="rect">
            <a:avLst/>
          </a:prstGeom>
        </p:spPr>
      </p:pic>
      <p:pic>
        <p:nvPicPr>
          <p:cNvPr id="3" name="Picture 2" descr="Chart, box and whisker chart&#10;&#10;Description automatically generated">
            <a:extLst>
              <a:ext uri="{FF2B5EF4-FFF2-40B4-BE49-F238E27FC236}">
                <a16:creationId xmlns:a16="http://schemas.microsoft.com/office/drawing/2014/main" id="{6E1B1001-A9CC-46D1-84C4-9B315DBD8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7"/>
          <a:stretch/>
        </p:blipFill>
        <p:spPr>
          <a:xfrm>
            <a:off x="0" y="1397001"/>
            <a:ext cx="8326582" cy="2611582"/>
          </a:xfrm>
          <a:prstGeom prst="rect">
            <a:avLst/>
          </a:prstGeom>
        </p:spPr>
      </p:pic>
      <p:pic>
        <p:nvPicPr>
          <p:cNvPr id="6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19724FF9-803A-461B-B2B8-434D99815D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8582"/>
            <a:ext cx="8326582" cy="277552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C09CB3C-AF90-4675-8F47-998A6838AA52}"/>
              </a:ext>
            </a:extLst>
          </p:cNvPr>
          <p:cNvSpPr txBox="1"/>
          <p:nvPr/>
        </p:nvSpPr>
        <p:spPr>
          <a:xfrm>
            <a:off x="8416634" y="1498270"/>
            <a:ext cx="3693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Figure: Model biases in surface temperature (top) and specific humidity (bottom) during common foehn hours from Oct 2015 to Dec 2020</a:t>
            </a:r>
            <a:endParaRPr lang="zh-CN" altLang="en-US" sz="16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861335-2B80-4B38-8EC1-393C5C7A0C6B}"/>
              </a:ext>
            </a:extLst>
          </p:cNvPr>
          <p:cNvCxnSpPr/>
          <p:nvPr/>
        </p:nvCxnSpPr>
        <p:spPr>
          <a:xfrm>
            <a:off x="393700" y="2524032"/>
            <a:ext cx="740525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90966D-2F9E-4252-9C6E-B316AC146EAF}"/>
              </a:ext>
            </a:extLst>
          </p:cNvPr>
          <p:cNvCxnSpPr/>
          <p:nvPr/>
        </p:nvCxnSpPr>
        <p:spPr>
          <a:xfrm>
            <a:off x="393700" y="5311682"/>
            <a:ext cx="740525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EA68529-F6D7-4702-92BC-2C78EA1B18D8}"/>
              </a:ext>
            </a:extLst>
          </p:cNvPr>
          <p:cNvSpPr txBox="1"/>
          <p:nvPr/>
        </p:nvSpPr>
        <p:spPr>
          <a:xfrm>
            <a:off x="8416634" y="3429000"/>
            <a:ext cx="36932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Further sensitivity tests: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Land-surface processes (skin layer, bare soil evaporation, resistance for surface heat fluxes)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Horizontal shear production in TKE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COSMO-550m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9FE7B1-9DAE-4A80-9306-FC82349FCC2A}"/>
              </a:ext>
            </a:extLst>
          </p:cNvPr>
          <p:cNvSpPr/>
          <p:nvPr/>
        </p:nvSpPr>
        <p:spPr>
          <a:xfrm>
            <a:off x="6214338" y="1673444"/>
            <a:ext cx="1399312" cy="290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1F9CFF-CC07-4FF9-81D9-CCC334A661D6}"/>
              </a:ext>
            </a:extLst>
          </p:cNvPr>
          <p:cNvSpPr/>
          <p:nvPr/>
        </p:nvSpPr>
        <p:spPr>
          <a:xfrm>
            <a:off x="6506824" y="4189969"/>
            <a:ext cx="952309" cy="290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B423AD-D4E3-4FBA-B2B6-B59DB61C0AE6}"/>
              </a:ext>
            </a:extLst>
          </p:cNvPr>
          <p:cNvSpPr/>
          <p:nvPr/>
        </p:nvSpPr>
        <p:spPr>
          <a:xfrm>
            <a:off x="5873750" y="1623380"/>
            <a:ext cx="280988" cy="313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DAE21C-A8C3-4967-9ED4-F6FFC7B49638}"/>
              </a:ext>
            </a:extLst>
          </p:cNvPr>
          <p:cNvSpPr/>
          <p:nvPr/>
        </p:nvSpPr>
        <p:spPr>
          <a:xfrm>
            <a:off x="6191478" y="1657434"/>
            <a:ext cx="45719" cy="1149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086AA2-5486-4E05-96AA-6981D0546BAD}"/>
              </a:ext>
            </a:extLst>
          </p:cNvPr>
          <p:cNvSpPr/>
          <p:nvPr/>
        </p:nvSpPr>
        <p:spPr>
          <a:xfrm>
            <a:off x="5916274" y="4223715"/>
            <a:ext cx="538501" cy="290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770D7E-ECCA-4587-8DE8-653578F2F149}"/>
              </a:ext>
            </a:extLst>
          </p:cNvPr>
          <p:cNvSpPr/>
          <p:nvPr/>
        </p:nvSpPr>
        <p:spPr>
          <a:xfrm flipH="1">
            <a:off x="5893414" y="4396753"/>
            <a:ext cx="45719" cy="138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CB0D89-2B7D-4685-A8B8-B2829B9F9FAE}"/>
              </a:ext>
            </a:extLst>
          </p:cNvPr>
          <p:cNvSpPr/>
          <p:nvPr/>
        </p:nvSpPr>
        <p:spPr>
          <a:xfrm flipH="1">
            <a:off x="6457656" y="4213568"/>
            <a:ext cx="45719" cy="932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D0CB20-9A65-443A-B6A0-4E3FEFD0E563}"/>
              </a:ext>
            </a:extLst>
          </p:cNvPr>
          <p:cNvSpPr/>
          <p:nvPr/>
        </p:nvSpPr>
        <p:spPr>
          <a:xfrm flipH="1">
            <a:off x="6457656" y="4396497"/>
            <a:ext cx="45719" cy="63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805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158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Menlo</vt:lpstr>
      <vt:lpstr>等线</vt:lpstr>
      <vt:lpstr>等线 Light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 Yue</dc:creator>
  <cp:lastModifiedBy>Tian Yue</cp:lastModifiedBy>
  <cp:revision>9</cp:revision>
  <dcterms:created xsi:type="dcterms:W3CDTF">2021-08-29T20:49:26Z</dcterms:created>
  <dcterms:modified xsi:type="dcterms:W3CDTF">2021-09-03T15:47:44Z</dcterms:modified>
</cp:coreProperties>
</file>