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5B4CFA8-F9A7-451C-84F4-E015C2A0CD43}">
          <p14:sldIdLst>
            <p14:sldId id="256"/>
            <p14:sldId id="2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19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246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654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264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39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408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79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657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179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145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894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094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1A459-4C93-4065-B909-F3780F1C2C56}" type="datetimeFigureOut">
              <a:rPr lang="en-IE" smtClean="0"/>
              <a:t>30/08/2021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6575A-2CB1-4651-9D3E-76B4BFA1B0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981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300" y="300003"/>
            <a:ext cx="9474371" cy="75586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+mn-lt"/>
              </a:rPr>
              <a:t>Implementing the </a:t>
            </a:r>
            <a:r>
              <a:rPr lang="en-GB" sz="3200" i="1" dirty="0">
                <a:latin typeface="+mn-lt"/>
              </a:rPr>
              <a:t>modified</a:t>
            </a:r>
            <a:r>
              <a:rPr lang="en-GB" sz="3200" dirty="0">
                <a:latin typeface="+mn-lt"/>
              </a:rPr>
              <a:t> potato blight risk forecasting model in </a:t>
            </a:r>
            <a:r>
              <a:rPr lang="en-GB" sz="3200" dirty="0" smtClean="0">
                <a:latin typeface="+mn-lt"/>
              </a:rPr>
              <a:t>Ireland</a:t>
            </a:r>
            <a:endParaRPr lang="en-IE" sz="320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78894"/>
              </p:ext>
            </p:extLst>
          </p:nvPr>
        </p:nvGraphicFramePr>
        <p:xfrm>
          <a:off x="7145467" y="1629590"/>
          <a:ext cx="4717019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231"/>
                <a:gridCol w="1149814"/>
                <a:gridCol w="1247974"/>
              </a:tblGrid>
              <a:tr h="292858">
                <a:tc>
                  <a:txBody>
                    <a:bodyPr/>
                    <a:lstStyle/>
                    <a:p>
                      <a:pPr algn="ctr"/>
                      <a:endParaRPr lang="en-IE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Old Irish Rules</a:t>
                      </a:r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i="1" dirty="0" smtClean="0"/>
                        <a:t>Modified Irish Rules</a:t>
                      </a:r>
                      <a:endParaRPr lang="en-IE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Humidity</a:t>
                      </a:r>
                      <a:endParaRPr lang="en-I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90%</a:t>
                      </a:r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i="1" dirty="0" smtClean="0"/>
                        <a:t>88%</a:t>
                      </a:r>
                      <a:endParaRPr lang="en-IE" sz="1600" i="1" dirty="0"/>
                    </a:p>
                  </a:txBody>
                  <a:tcPr/>
                </a:tc>
              </a:tr>
              <a:tr h="308584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Sporulation</a:t>
                      </a:r>
                      <a:r>
                        <a:rPr lang="en-IE" sz="1600" b="1" baseline="0" dirty="0" smtClean="0"/>
                        <a:t>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12 hours</a:t>
                      </a:r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i="1" dirty="0" smtClean="0"/>
                        <a:t>10 hours</a:t>
                      </a:r>
                      <a:endParaRPr lang="en-IE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Temperature</a:t>
                      </a:r>
                      <a:endParaRPr lang="en-I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smtClean="0"/>
                        <a:t>10°C</a:t>
                      </a:r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i="1" dirty="0" smtClean="0"/>
                        <a:t>12°C (potentially)</a:t>
                      </a:r>
                      <a:endParaRPr lang="en-IE" sz="1600" i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93390" y="4065373"/>
            <a:ext cx="4330329" cy="2534207"/>
            <a:chOff x="7234167" y="879431"/>
            <a:chExt cx="4710698" cy="2923213"/>
          </a:xfrm>
        </p:grpSpPr>
        <p:sp>
          <p:nvSpPr>
            <p:cNvPr id="6" name="TextBox 5"/>
            <p:cNvSpPr txBox="1"/>
            <p:nvPr/>
          </p:nvSpPr>
          <p:spPr>
            <a:xfrm>
              <a:off x="7234167" y="3412121"/>
              <a:ext cx="4645653" cy="39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dirty="0" err="1"/>
                <a:t>Phytophthora</a:t>
              </a:r>
              <a:r>
                <a:rPr lang="en-IE" sz="1600" dirty="0"/>
                <a:t> </a:t>
              </a:r>
              <a:r>
                <a:rPr lang="en-IE" sz="1600" dirty="0" err="1"/>
                <a:t>infestans</a:t>
              </a:r>
              <a:r>
                <a:rPr lang="en-IE" sz="1600" dirty="0"/>
                <a:t> </a:t>
              </a:r>
              <a:r>
                <a:rPr lang="en-IE" sz="1600" dirty="0" smtClean="0"/>
                <a:t>(Late Blight) on potatoes</a:t>
              </a:r>
              <a:endParaRPr lang="en-IE" sz="16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557" y="879431"/>
              <a:ext cx="4617308" cy="259338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563273" y="4014257"/>
            <a:ext cx="7299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 smtClean="0"/>
              <a:t>Due to the potential for catastrophic crop losses, commercial potato production relies entirely on prophylactic use </a:t>
            </a:r>
            <a:r>
              <a:rPr lang="en-IE" smtClean="0"/>
              <a:t>of fungicides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mtClean="0"/>
              <a:t>This research was originally funded due to the need to reduce the spraying of pesticides and fungicides</a:t>
            </a:r>
            <a:endParaRPr lang="en-IE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 smtClean="0"/>
              <a:t>EU regulations on fungicide use are becoming more stringent to reduce environmental damage and potential for mutation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dirty="0" smtClean="0"/>
              <a:t>Field analysis of pesticide applications using the </a:t>
            </a:r>
            <a:r>
              <a:rPr lang="en-IE" i="1" dirty="0" smtClean="0"/>
              <a:t>New Irish Rules </a:t>
            </a:r>
            <a:r>
              <a:rPr lang="en-IE" dirty="0" smtClean="0"/>
              <a:t>indicated that pesticide reductions of up to 58.7% were possible on average, without compromising disease control and yield (</a:t>
            </a:r>
            <a:r>
              <a:rPr lang="en-IE" dirty="0" err="1" smtClean="0"/>
              <a:t>Cucak</a:t>
            </a:r>
            <a:r>
              <a:rPr lang="en-IE" dirty="0" smtClean="0"/>
              <a:t> </a:t>
            </a:r>
            <a:r>
              <a:rPr lang="en-IE" i="1" dirty="0" smtClean="0"/>
              <a:t>et al., </a:t>
            </a:r>
            <a:r>
              <a:rPr lang="en-IE" dirty="0" smtClean="0"/>
              <a:t>2021)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7438" y="1317289"/>
            <a:ext cx="7058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Late Potato Blight (</a:t>
            </a:r>
            <a:r>
              <a:rPr lang="en-IE" i="1" dirty="0" err="1" smtClean="0"/>
              <a:t>Phytophthora</a:t>
            </a:r>
            <a:r>
              <a:rPr lang="en-IE" i="1" dirty="0" smtClean="0"/>
              <a:t> </a:t>
            </a:r>
            <a:r>
              <a:rPr lang="en-IE" i="1" dirty="0" err="1" smtClean="0"/>
              <a:t>infestans</a:t>
            </a:r>
            <a:r>
              <a:rPr lang="en-IE" i="1" dirty="0" smtClean="0"/>
              <a:t>)</a:t>
            </a:r>
            <a:r>
              <a:rPr lang="en-IE" dirty="0" smtClean="0"/>
              <a:t> is a fungal pathogen which has the potential to decimate potato crops if untreated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Blight has been forecasted in Ireland using the same model and methods since the 1950s, calibrated based on weather data and sparse meteorological spatial coverage at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Field based research (</a:t>
            </a:r>
            <a:r>
              <a:rPr lang="en-IE" dirty="0" err="1" smtClean="0"/>
              <a:t>Cucak</a:t>
            </a:r>
            <a:r>
              <a:rPr lang="en-IE" dirty="0" smtClean="0"/>
              <a:t> </a:t>
            </a:r>
            <a:r>
              <a:rPr lang="en-IE" i="1" dirty="0" smtClean="0"/>
              <a:t>et al., </a:t>
            </a:r>
            <a:r>
              <a:rPr lang="en-IE" dirty="0" smtClean="0"/>
              <a:t>2019) proposed changes to the</a:t>
            </a:r>
            <a:r>
              <a:rPr lang="en-IE" i="1" dirty="0" smtClean="0"/>
              <a:t> Old Irish Rules,</a:t>
            </a:r>
            <a:r>
              <a:rPr lang="en-IE" dirty="0" smtClean="0"/>
              <a:t> and a change to the Effective Blight Hours to between 4 and 11 hours depending on regional susceptibility to blight outbreaks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80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823" y="-135924"/>
            <a:ext cx="10515600" cy="1325563"/>
          </a:xfrm>
        </p:spPr>
        <p:txBody>
          <a:bodyPr>
            <a:normAutofit/>
          </a:bodyPr>
          <a:lstStyle/>
          <a:p>
            <a:r>
              <a:rPr lang="en-IE" sz="3200" dirty="0" smtClean="0">
                <a:latin typeface="+mn-lt"/>
              </a:rPr>
              <a:t>Modified Irish Rules Forecast (Implemented by Met </a:t>
            </a:r>
            <a:r>
              <a:rPr lang="en-IE" sz="3200" dirty="0" err="1" smtClean="0">
                <a:latin typeface="+mn-lt"/>
              </a:rPr>
              <a:t>Éireann</a:t>
            </a:r>
            <a:r>
              <a:rPr lang="en-IE" sz="3200" dirty="0" smtClean="0">
                <a:latin typeface="+mn-lt"/>
              </a:rPr>
              <a:t>)</a:t>
            </a:r>
            <a:endParaRPr lang="en-IE" sz="3200" dirty="0">
              <a:latin typeface="+mn-lt"/>
            </a:endParaRPr>
          </a:p>
        </p:txBody>
      </p:sp>
      <p:pic>
        <p:nvPicPr>
          <p:cNvPr id="1026" name="Picture 2" descr="http://gfd2/cafoweb/IBL/Metgrams/IBL_Metgram_EBHEC_ECMWF_HighRes_Malin_Hea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b="22689"/>
          <a:stretch/>
        </p:blipFill>
        <p:spPr bwMode="auto">
          <a:xfrm>
            <a:off x="0" y="1386312"/>
            <a:ext cx="8390238" cy="52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6" y="2182877"/>
            <a:ext cx="4806404" cy="4176765"/>
          </a:xfrm>
        </p:spPr>
      </p:pic>
      <p:sp>
        <p:nvSpPr>
          <p:cNvPr id="5" name="TextBox 4"/>
          <p:cNvSpPr txBox="1"/>
          <p:nvPr/>
        </p:nvSpPr>
        <p:spPr>
          <a:xfrm>
            <a:off x="1631091" y="1103310"/>
            <a:ext cx="620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/>
              <a:t>Meteograms</a:t>
            </a:r>
            <a:r>
              <a:rPr lang="en-IE" b="1" dirty="0" smtClean="0"/>
              <a:t> for each synoptic station location</a:t>
            </a:r>
            <a:endParaRPr lang="en-I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85596" y="1813545"/>
            <a:ext cx="620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Maps of blight risk based on Modified Irish Rules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0963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245</Words>
  <Application>Microsoft Office PowerPoint</Application>
  <PresentationFormat>Widescreen</PresentationFormat>
  <Paragraphs>23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Implementing the modified potato blight risk forecasting model in Ireland</vt:lpstr>
      <vt:lpstr>Modified Irish Rules Forecast (Implemented by Met Éireann)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research</dc:creator>
  <cp:lastModifiedBy>research</cp:lastModifiedBy>
  <cp:revision>15</cp:revision>
  <dcterms:created xsi:type="dcterms:W3CDTF">2021-08-30T11:44:39Z</dcterms:created>
  <dcterms:modified xsi:type="dcterms:W3CDTF">2021-08-30T14:25:42Z</dcterms:modified>
</cp:coreProperties>
</file>