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sldIdLst>
    <p:sldId id="307" r:id="rId2"/>
    <p:sldId id="306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8EB46-5D43-4242-9F30-4DF2EDA3C049}" v="1" dt="2021-09-06T11:32:1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5325E-B07A-475F-B836-D95669430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DA6B72-C684-43A4-AAC2-0AA9C05EA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0A45-173B-4899-A1A5-446F9DBE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B312C9-075B-4518-82CC-B9ADA060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63CB0-4BE2-45EB-8023-EA6DF801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3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651C1-4495-4E63-B113-0F8375D2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5EE220-CA0E-4DFC-9FFB-EDD0BF106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5575A4-C0E4-42AA-8FD5-378C1ACB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257992-B13F-4537-9A0D-316960EA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2F11CD-19C5-4FF2-83FD-1055518F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2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C264D1-5DC2-4992-B09B-E6D837708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F68795-5268-4A37-B88D-2914B0B72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3AEA90-E5D4-4675-87BC-30BF5EA6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A078A7-DA21-43E7-9416-9E340C84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C8E610-7A91-4278-A732-5E2F4D2A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6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68319-6B5D-480E-B96B-505A759E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5CF099-7D77-46EE-91C6-DA52F8E27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ACF33C-2C36-44AF-8A73-A4DDF7D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68ADDA-58A8-43A6-B4EF-FB2A58C6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236609-2F5D-42E8-BA8B-12BB13CE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3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491AF-191F-4EFC-BED6-15826939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DFDE3A-DEA2-4B27-9BB8-994B29A15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BAFF0A-4D8F-4CF7-A357-C407725E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9D11C-DF3B-4A54-8D92-CACF1D48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AA8727-A9F7-4DC7-B011-ABA902DF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0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46737-58F4-4367-9BF8-5C98132C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39A80-6122-4326-BD14-4B7758E26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2FCE00-E964-4E77-921C-7C23E1DA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B078C0-35BD-427D-B6AD-94152D77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C3C1D7-CECB-4BAC-B1E9-D4E50B6D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C3521-9E57-4BC6-9A70-FDA2DEB2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9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3D4C5-BFB7-420A-BF7D-54A6E838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F73A19-EA28-47A9-AC9C-F3ABA79D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382D3E-0208-4F59-81A5-938398F47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0E1182-D88F-475A-94E5-70D19488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479EC1-DAEF-45C9-91B3-69A647937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D30723-982B-4744-BCB6-E55A1BCD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8234CF-57C0-4426-B65D-94F71C35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0CB29E-6BF7-4C75-85AF-15FC6225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7B82B-5B1B-4565-8206-4DA828F9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3E5C26-6ABD-407D-BB86-6569125C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293CEF-3A57-47E6-A717-2B5D6695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8AED26-E33D-4E72-B50D-5446B242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9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7F7C86-62C9-49AF-A3DC-84188FC1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314653-987E-45B9-A38A-7093CD6E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A72E95C-3132-4F54-B5F3-10AB1EC5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0297A-B812-4576-8294-B45B9F86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455173-4F10-4B95-908F-71F8D0B4D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3166BC-BD4C-4BEE-9F66-57DC7551A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DB0DAE-A82A-4AE3-8DEF-1B039B75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2E17CD-C41B-4508-A4D2-01A1C28A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409F3A-47B0-4678-BEE3-259C326E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8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EE8CA-ECB3-4D97-90CA-A53C63C8A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8F158D5-FDCF-4EBF-AB0E-90895919F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429D928-D5A0-4BF3-BB68-8F52F28A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174D8D-8056-43E2-909B-F169202C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9EF76D-30E3-4069-AA1E-8BB89085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722DBC-C44D-4B26-9475-500C1A74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3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D672FB-8B11-41AC-978C-2DD5A3CE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7D0458-B040-4854-80F2-420BFDEA5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99B97-CC9D-48DA-8A53-70BAC815D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AE22-B815-4DD9-BC1E-6705CA123CBE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4B59C-31F1-464B-AFC1-E96EE98C4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6410D-4783-4228-8AE5-FCA411D56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1880-39B8-4AA4-87DB-4E2AC27042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1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0EF7D244-853C-4206-8D67-6222CF9A9FA3}"/>
              </a:ext>
            </a:extLst>
          </p:cNvPr>
          <p:cNvSpPr txBox="1">
            <a:spLocks/>
          </p:cNvSpPr>
          <p:nvPr/>
        </p:nvSpPr>
        <p:spPr>
          <a:xfrm>
            <a:off x="1290646" y="-165150"/>
            <a:ext cx="9610708" cy="9217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the 2D wind fields retrieved by a scanning Doppler lidar and anemometric measurements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096C201-97E1-4829-8EB9-6321C7FA08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85" y="1357971"/>
            <a:ext cx="3057509" cy="1915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268F2B1-A4A8-4735-ADED-5D7F76EC6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69" y="631729"/>
            <a:ext cx="10431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José Antonio Benavent-Oltra</a:t>
            </a:r>
            <a:r>
              <a:rPr kumimoji="0" lang="es-ES" altLang="es-ES" sz="14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s-ES" altLang="es-ES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Djordje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Romanic</a:t>
            </a:r>
            <a:r>
              <a:rPr kumimoji="0" lang="es-ES" altLang="es-ES" sz="14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Milos Lompar</a:t>
            </a:r>
            <a:r>
              <a:rPr kumimoji="0" lang="es-ES" altLang="es-ES" sz="14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s-ES" altLang="es-E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Massimiliano Burlando</a:t>
            </a:r>
            <a:r>
              <a:rPr kumimoji="0" lang="es-ES" altLang="es-ES" sz="14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s-ES" altLang="es-E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epartment</a:t>
            </a:r>
            <a:r>
              <a:rPr kumimoji="0" lang="en-U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Civil, Chemical and Environmental Engineering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Genoa,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2.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Oceanic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Montréal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Canada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3.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Meteorology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Hydrometeorological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Serbia, Serbia </a:t>
            </a:r>
          </a:p>
        </p:txBody>
      </p:sp>
      <p:pic>
        <p:nvPicPr>
          <p:cNvPr id="13" name="Picture 5" descr="Image result for logo unige english">
            <a:extLst>
              <a:ext uri="{FF2B5EF4-FFF2-40B4-BE49-F238E27FC236}">
                <a16:creationId xmlns:a16="http://schemas.microsoft.com/office/drawing/2014/main" id="{C83DCCF9-A914-4064-8428-DA2D5CEC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" y="82635"/>
            <a:ext cx="1130350" cy="6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dicca.unige.it/images/logo%20Thunderr.png">
            <a:extLst>
              <a:ext uri="{FF2B5EF4-FFF2-40B4-BE49-F238E27FC236}">
                <a16:creationId xmlns:a16="http://schemas.microsoft.com/office/drawing/2014/main" id="{687746A2-E31B-4C7C-8A26-F19B03D4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83" y="181050"/>
            <a:ext cx="943604" cy="6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CB3800B-78FA-469B-86F8-75B11D3ADCC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4" b="48454"/>
          <a:stretch/>
        </p:blipFill>
        <p:spPr bwMode="auto">
          <a:xfrm>
            <a:off x="156713" y="1371063"/>
            <a:ext cx="1892715" cy="1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4702768-D541-4FCA-B59A-70F7F1277626}"/>
              </a:ext>
            </a:extLst>
          </p:cNvPr>
          <p:cNvSpPr txBox="1">
            <a:spLocks/>
          </p:cNvSpPr>
          <p:nvPr/>
        </p:nvSpPr>
        <p:spPr>
          <a:xfrm>
            <a:off x="176496" y="3286223"/>
            <a:ext cx="4987994" cy="1382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wind fields retrieved by SingleDop software using scanning Doppler lidar data are compared with anemometric measurements.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SingleDop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software module based on the theoretical work described in Xu et al. (2006), which is intended to retrieve 2D low-level winds from either real or simulated Doppler radar data.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70F841-26BF-420C-B342-FBFD2187B9F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31" y="1267206"/>
            <a:ext cx="6085474" cy="157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Gráfico&#10;&#10;Descripción generada automáticamente">
            <a:extLst>
              <a:ext uri="{FF2B5EF4-FFF2-40B4-BE49-F238E27FC236}">
                <a16:creationId xmlns:a16="http://schemas.microsoft.com/office/drawing/2014/main" id="{2C5AC5E6-57DA-4ECF-9B39-2F810F0D136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4"/>
          <a:stretch/>
        </p:blipFill>
        <p:spPr bwMode="auto">
          <a:xfrm>
            <a:off x="5483343" y="2831935"/>
            <a:ext cx="6085474" cy="166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9CC567C-CDBE-4B62-ABD3-DD933A8070C4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385"/>
          <a:stretch/>
        </p:blipFill>
        <p:spPr bwMode="auto">
          <a:xfrm>
            <a:off x="6220924" y="4588403"/>
            <a:ext cx="5078767" cy="2226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F0D2FD9-6D17-4116-B9D1-3253973D047F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4872"/>
          <a:stretch/>
        </p:blipFill>
        <p:spPr bwMode="auto">
          <a:xfrm>
            <a:off x="563627" y="4631224"/>
            <a:ext cx="4823160" cy="2226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asellaDiTesto 17">
            <a:extLst>
              <a:ext uri="{FF2B5EF4-FFF2-40B4-BE49-F238E27FC236}">
                <a16:creationId xmlns:a16="http://schemas.microsoft.com/office/drawing/2014/main" id="{9DD010A3-18E9-41D2-8D19-56E059CD55F4}"/>
              </a:ext>
            </a:extLst>
          </p:cNvPr>
          <p:cNvSpPr txBox="1"/>
          <p:nvPr/>
        </p:nvSpPr>
        <p:spPr>
          <a:xfrm>
            <a:off x="10243258" y="6507402"/>
            <a:ext cx="211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September 7</a:t>
            </a:r>
            <a:r>
              <a:rPr lang="en-CA" sz="1400" baseline="30000" dirty="0"/>
              <a:t>th</a:t>
            </a:r>
            <a:r>
              <a:rPr lang="en-CA" sz="1400" dirty="0"/>
              <a:t>, 2021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0B8427-E4F8-489C-99C9-D9997DE9B4F8}"/>
              </a:ext>
            </a:extLst>
          </p:cNvPr>
          <p:cNvSpPr txBox="1"/>
          <p:nvPr/>
        </p:nvSpPr>
        <p:spPr>
          <a:xfrm rot="16200000">
            <a:off x="-570245" y="5203514"/>
            <a:ext cx="178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2A91502-7CA6-4858-B7EB-1B7360C4F015}"/>
              </a:ext>
            </a:extLst>
          </p:cNvPr>
          <p:cNvSpPr txBox="1"/>
          <p:nvPr/>
        </p:nvSpPr>
        <p:spPr>
          <a:xfrm rot="16200000">
            <a:off x="5135576" y="5168777"/>
            <a:ext cx="178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2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7">
            <a:extLst>
              <a:ext uri="{FF2B5EF4-FFF2-40B4-BE49-F238E27FC236}">
                <a16:creationId xmlns:a16="http://schemas.microsoft.com/office/drawing/2014/main" id="{9DD010A3-18E9-41D2-8D19-56E059CD55F4}"/>
              </a:ext>
            </a:extLst>
          </p:cNvPr>
          <p:cNvSpPr txBox="1"/>
          <p:nvPr/>
        </p:nvSpPr>
        <p:spPr>
          <a:xfrm>
            <a:off x="10243258" y="6507402"/>
            <a:ext cx="211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September 7</a:t>
            </a:r>
            <a:r>
              <a:rPr lang="en-CA" sz="1400" baseline="30000" dirty="0"/>
              <a:t>th</a:t>
            </a:r>
            <a:r>
              <a:rPr lang="en-CA" sz="1400" dirty="0"/>
              <a:t>, 2021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DD6028-B507-4426-8059-CF7EBB31174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7" r="2218" b="2828"/>
          <a:stretch/>
        </p:blipFill>
        <p:spPr bwMode="auto">
          <a:xfrm>
            <a:off x="6342614" y="1767810"/>
            <a:ext cx="4957077" cy="2738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108EA410-041D-4F65-90A1-026A7CB2401C}"/>
              </a:ext>
            </a:extLst>
          </p:cNvPr>
          <p:cNvSpPr txBox="1">
            <a:spLocks/>
          </p:cNvSpPr>
          <p:nvPr/>
        </p:nvSpPr>
        <p:spPr>
          <a:xfrm>
            <a:off x="274099" y="5152512"/>
            <a:ext cx="11800395" cy="17106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SingleDop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high potentiality to retrieve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Doppler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= 5 km shows the best agreement with anemometer measurements both wind direction and velocity for all velocities and sectors.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linear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(R&gt;0.9).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agreement of wind velocity between SingleDop and anemometer data is better when wind vectors are aligned along the line-of-sight (Sectors I-III).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lidar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anemometer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thunderstorm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study and characterized the thunderstorm events using Doppler lidar data.</a:t>
            </a:r>
            <a:endParaRPr lang="es-E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ABF9AD3-CB51-4A4F-9A48-8A04F6C20601}"/>
              </a:ext>
            </a:extLst>
          </p:cNvPr>
          <p:cNvSpPr txBox="1">
            <a:spLocks/>
          </p:cNvSpPr>
          <p:nvPr/>
        </p:nvSpPr>
        <p:spPr>
          <a:xfrm>
            <a:off x="307775" y="4669673"/>
            <a:ext cx="1873541" cy="583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7C37816B-BF6F-4381-9678-1797669F48A6}"/>
                  </a:ext>
                </a:extLst>
              </p:cNvPr>
              <p:cNvSpPr txBox="1"/>
              <p:nvPr/>
            </p:nvSpPr>
            <p:spPr>
              <a:xfrm>
                <a:off x="307775" y="113570"/>
                <a:ext cx="7498080" cy="1490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Thunderstorm extraction</a:t>
                </a:r>
                <a:endParaRPr lang="en-CA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Analytic criterion: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𝑈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𝑚𝑎𝑥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,10</m:t>
                        </m:r>
                      </m:sub>
                    </m:sSub>
                    <m:r>
                      <a:rPr lang="it-IT" sz="1400" i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≥</m:t>
                    </m:r>
                    <m: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18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m</m:t>
                    </m:r>
                    <m: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s</m:t>
                    </m:r>
                  </m:oMath>
                </a14:m>
                <a:endParaRPr lang="en-CA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𝐺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f>
                      <m:fPr>
                        <m:type m:val="skw"/>
                        <m:ctrlPr>
                          <a:rPr lang="it-IT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𝑈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𝑚𝑎𝑥</m:t>
                            </m:r>
                            <m:r>
                              <a:rPr lang="it-IT" sz="14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,10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bar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𝑈</m:t>
                                </m:r>
                              </m:e>
                            </m:ba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10</m:t>
                            </m:r>
                          </m:sub>
                        </m:sSub>
                      </m:den>
                    </m:f>
                    <m: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≥1.5</m:t>
                    </m:r>
                  </m:oMath>
                </a14:m>
                <a:endParaRPr lang="en-CA" sz="1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Subjective analysis of the signal extracted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1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Cross-checking with meteorological data (lightning occurrence, radar images)</a:t>
                </a:r>
              </a:p>
            </p:txBody>
          </p:sp>
        </mc:Choice>
        <mc:Fallback xmlns=""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7C37816B-BF6F-4381-9678-1797669F4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75" y="113570"/>
                <a:ext cx="7498080" cy="1490921"/>
              </a:xfrm>
              <a:prstGeom prst="rect">
                <a:avLst/>
              </a:prstGeom>
              <a:blipFill>
                <a:blip r:embed="rId3"/>
                <a:stretch>
                  <a:fillRect l="-244" t="-820" b="-1270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12">
            <a:extLst>
              <a:ext uri="{FF2B5EF4-FFF2-40B4-BE49-F238E27FC236}">
                <a16:creationId xmlns:a16="http://schemas.microsoft.com/office/drawing/2014/main" id="{614E836F-343C-413E-AC4A-D4748ECC5766}"/>
              </a:ext>
            </a:extLst>
          </p:cNvPr>
          <p:cNvSpPr txBox="1"/>
          <p:nvPr/>
        </p:nvSpPr>
        <p:spPr>
          <a:xfrm>
            <a:off x="8209906" y="454939"/>
            <a:ext cx="2971801" cy="7928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subset of 13 events</a:t>
            </a:r>
          </a:p>
          <a:p>
            <a:pPr algn="ctr">
              <a:lnSpc>
                <a:spcPct val="150000"/>
              </a:lnSpc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(Nov 2019 – Jul 2020)</a:t>
            </a: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22BEC60D-28FE-4654-B904-BE7ABB3082CA}"/>
              </a:ext>
            </a:extLst>
          </p:cNvPr>
          <p:cNvCxnSpPr>
            <a:cxnSpLocks/>
          </p:cNvCxnSpPr>
          <p:nvPr/>
        </p:nvCxnSpPr>
        <p:spPr>
          <a:xfrm>
            <a:off x="6448451" y="859030"/>
            <a:ext cx="971549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id="{2806BD5C-12BA-492D-B149-4A2DE8F666A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" b="52074"/>
          <a:stretch/>
        </p:blipFill>
        <p:spPr bwMode="auto">
          <a:xfrm>
            <a:off x="469784" y="1767809"/>
            <a:ext cx="4829537" cy="2738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0880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277</Words>
  <Application>Microsoft Office PowerPoint</Application>
  <PresentationFormat>Panorámica</PresentationFormat>
  <Paragraphs>23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Benavent</dc:creator>
  <cp:lastModifiedBy>Jose Benavent</cp:lastModifiedBy>
  <cp:revision>19</cp:revision>
  <dcterms:created xsi:type="dcterms:W3CDTF">2021-04-07T08:37:32Z</dcterms:created>
  <dcterms:modified xsi:type="dcterms:W3CDTF">2021-09-06T11:34:20Z</dcterms:modified>
</cp:coreProperties>
</file>