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4" r:id="rId3"/>
  </p:sldMasterIdLst>
  <p:notesMasterIdLst>
    <p:notesMasterId r:id="rId4"/>
  </p:notesMasterIdLst>
  <p:sldIdLst>
    <p:sldId id="256" r:id="rId5"/>
    <p:sldId id="257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687" lvl="1" marL="45718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672" lvl="2" marL="91437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660" lvl="3" marL="137156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647" lvl="4" marL="182874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633" lvl="5" marL="228593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620" lvl="6" marL="274312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607" lvl="7" marL="320030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594" lvl="8" marL="365749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687" lvl="1" marL="45718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672" lvl="2" marL="91437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660" lvl="3" marL="137156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647" lvl="4" marL="182874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633" lvl="5" marL="228593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620" lvl="6" marL="274312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607" lvl="7" marL="320030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594" lvl="8" marL="365749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082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687" lvl="1" marL="45718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672" lvl="2" marL="91437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660" lvl="3" marL="137156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647" lvl="4" marL="182874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633" lvl="5" marL="228593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620" lvl="6" marL="274312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607" lvl="7" marL="320030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594" lvl="8" marL="365749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o-N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2:notes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a3bc10832_0_3:notes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ea3bc1083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ea3bc10832_0_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bileumsslide">
  <p:cSld name="Jubileums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/>
          <p:nvPr/>
        </p:nvSpPr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9" name="Google Shape;19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504900" cy="371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vileside #2" showMasterSp="0">
  <p:cSld name="Hvileside #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/>
          <p:nvPr/>
        </p:nvSpPr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83" name="Google Shape;83;p11"/>
          <p:cNvSpPr txBox="1"/>
          <p:nvPr/>
        </p:nvSpPr>
        <p:spPr>
          <a:xfrm>
            <a:off x="-1728142" y="1"/>
            <a:ext cx="1584000" cy="18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Utskifting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 bakgrunnsbilde: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Høyreklikk på lysbildet og velg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«Formater bakgrunn»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«Fyll»</a:t>
            </a: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velg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«Bilde eller tekstur» </a:t>
            </a: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 deretter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«Fil…»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Velg ønsket bakgrunnsbilde</a:t>
            </a: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og klikk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«Åpne»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Avslutt med å velge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«Lukk»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5" y="-121400"/>
            <a:ext cx="2159700" cy="20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vileside #3" showMasterSp="0">
  <p:cSld name="Hvileside #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/>
          <p:nvPr/>
        </p:nvSpPr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87" name="Google Shape;87;p12"/>
          <p:cNvSpPr txBox="1"/>
          <p:nvPr/>
        </p:nvSpPr>
        <p:spPr>
          <a:xfrm>
            <a:off x="-1728142" y="1"/>
            <a:ext cx="1584000" cy="18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Utskifting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 bakgrunnsbilde: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Høyreklikk på lysbildet og velg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«Formater bakgrunn»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«Fyll»</a:t>
            </a: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velg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«Bilde eller tekstur» </a:t>
            </a: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 deretter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«Fil…»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Velg ønsket bakgrunnsbilde</a:t>
            </a: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og klikk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«Åpne»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Avslutt med å velge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«Lukk»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5" y="-121400"/>
            <a:ext cx="2159700" cy="20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vileside #1" showMasterSp="0">
  <p:cSld name="Hvileside #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/>
          <p:nvPr/>
        </p:nvSpPr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91" name="Google Shape;91;p13"/>
          <p:cNvSpPr txBox="1"/>
          <p:nvPr/>
        </p:nvSpPr>
        <p:spPr>
          <a:xfrm>
            <a:off x="-1728142" y="1"/>
            <a:ext cx="1584000" cy="18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Utskifting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 bakgrunnsbilde: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Høyreklikk på lysbildet og velg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«Formater bakgrunn»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«Fyll»</a:t>
            </a: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velg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«Bilde eller tekstur» </a:t>
            </a: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 deretter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«Fil…»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Velg ønsket bakgrunnsbilde</a:t>
            </a: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og klikk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«Åpne»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Avslutt med å velge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«Lukk»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5" y="-121400"/>
            <a:ext cx="2159700" cy="20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redragsholderinfo">
  <p:cSld name="Foredragsholderinfo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95" name="Google Shape;95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 txBox="1"/>
          <p:nvPr>
            <p:ph type="title"/>
          </p:nvPr>
        </p:nvSpPr>
        <p:spPr>
          <a:xfrm>
            <a:off x="886050" y="2305559"/>
            <a:ext cx="7371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DEE4"/>
              </a:buClr>
              <a:buSzPts val="1300"/>
              <a:buFont typeface="Arial"/>
              <a:buNone/>
              <a:defRPr b="1" i="0" sz="34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2269058" y="2788634"/>
            <a:ext cx="59889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ADEE4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14"/>
          <p:cNvSpPr txBox="1"/>
          <p:nvPr>
            <p:ph idx="2" type="body"/>
          </p:nvPr>
        </p:nvSpPr>
        <p:spPr>
          <a:xfrm>
            <a:off x="2272317" y="3034059"/>
            <a:ext cx="59856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ADEE4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14"/>
          <p:cNvSpPr txBox="1"/>
          <p:nvPr>
            <p:ph idx="3" type="body"/>
          </p:nvPr>
        </p:nvSpPr>
        <p:spPr>
          <a:xfrm>
            <a:off x="2269058" y="3279295"/>
            <a:ext cx="59889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ADEE4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14"/>
          <p:cNvSpPr txBox="1"/>
          <p:nvPr>
            <p:ph idx="4" type="body"/>
          </p:nvPr>
        </p:nvSpPr>
        <p:spPr>
          <a:xfrm>
            <a:off x="886050" y="2788635"/>
            <a:ext cx="1063500" cy="2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14"/>
          <p:cNvSpPr txBox="1"/>
          <p:nvPr>
            <p:ph idx="5" type="body"/>
          </p:nvPr>
        </p:nvSpPr>
        <p:spPr>
          <a:xfrm>
            <a:off x="886050" y="3045099"/>
            <a:ext cx="1063500" cy="2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14"/>
          <p:cNvSpPr txBox="1"/>
          <p:nvPr>
            <p:ph idx="6" type="body"/>
          </p:nvPr>
        </p:nvSpPr>
        <p:spPr>
          <a:xfrm>
            <a:off x="886050" y="3295150"/>
            <a:ext cx="1063500" cy="2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3" name="Google Shape;10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25" y="-121400"/>
            <a:ext cx="2159700" cy="20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luttnings/ intro slide">
  <p:cSld name="Avsluttnings/ intro slide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/>
          <p:nvPr/>
        </p:nvSpPr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06" name="Google Shape;106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504900" cy="371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 innholdsdeler">
  <p:cSld name="To innholdsdeler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110" name="Google Shape;110;p16"/>
          <p:cNvSpPr txBox="1"/>
          <p:nvPr>
            <p:ph idx="10" type="dt"/>
          </p:nvPr>
        </p:nvSpPr>
        <p:spPr>
          <a:xfrm>
            <a:off x="886049" y="4858038"/>
            <a:ext cx="13317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16"/>
          <p:cNvSpPr txBox="1"/>
          <p:nvPr>
            <p:ph idx="11" type="ftr"/>
          </p:nvPr>
        </p:nvSpPr>
        <p:spPr>
          <a:xfrm>
            <a:off x="2217655" y="4858038"/>
            <a:ext cx="42261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16"/>
          <p:cNvSpPr txBox="1"/>
          <p:nvPr>
            <p:ph idx="1" type="body"/>
          </p:nvPr>
        </p:nvSpPr>
        <p:spPr>
          <a:xfrm>
            <a:off x="886050" y="1200154"/>
            <a:ext cx="35943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3492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16"/>
          <p:cNvSpPr txBox="1"/>
          <p:nvPr>
            <p:ph idx="2" type="body"/>
          </p:nvPr>
        </p:nvSpPr>
        <p:spPr>
          <a:xfrm>
            <a:off x="4663602" y="1200154"/>
            <a:ext cx="35943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3492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16"/>
          <p:cNvSpPr txBox="1"/>
          <p:nvPr>
            <p:ph idx="12" type="sldNum"/>
          </p:nvPr>
        </p:nvSpPr>
        <p:spPr>
          <a:xfrm>
            <a:off x="396262" y="4860458"/>
            <a:ext cx="468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e tittel" type="titleOnly">
  <p:cSld name="TITLE_ONL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117" name="Google Shape;117;p17"/>
          <p:cNvSpPr txBox="1"/>
          <p:nvPr>
            <p:ph idx="10" type="dt"/>
          </p:nvPr>
        </p:nvSpPr>
        <p:spPr>
          <a:xfrm>
            <a:off x="886049" y="4858038"/>
            <a:ext cx="13317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17"/>
          <p:cNvSpPr txBox="1"/>
          <p:nvPr>
            <p:ph idx="11" type="ftr"/>
          </p:nvPr>
        </p:nvSpPr>
        <p:spPr>
          <a:xfrm>
            <a:off x="2217655" y="4858038"/>
            <a:ext cx="42261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17"/>
          <p:cNvSpPr txBox="1"/>
          <p:nvPr>
            <p:ph idx="12" type="sldNum"/>
          </p:nvPr>
        </p:nvSpPr>
        <p:spPr>
          <a:xfrm>
            <a:off x="396262" y="4860458"/>
            <a:ext cx="468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rsidemal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3" name="Google Shape;23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448089" y="2143608"/>
            <a:ext cx="8253000" cy="2667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 txBox="1"/>
          <p:nvPr>
            <p:ph type="ctrTitle"/>
          </p:nvPr>
        </p:nvSpPr>
        <p:spPr>
          <a:xfrm>
            <a:off x="886050" y="2970714"/>
            <a:ext cx="74325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26" name="Google Shape;26;p3"/>
          <p:cNvSpPr txBox="1"/>
          <p:nvPr>
            <p:ph idx="1" type="subTitle"/>
          </p:nvPr>
        </p:nvSpPr>
        <p:spPr>
          <a:xfrm>
            <a:off x="886049" y="3446222"/>
            <a:ext cx="74325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2700" lvl="2" marL="8382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" lvl="3" marL="12573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" lvl="4" marL="16764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" lvl="5" marL="20955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0" type="dt"/>
          </p:nvPr>
        </p:nvSpPr>
        <p:spPr>
          <a:xfrm>
            <a:off x="872677" y="4332831"/>
            <a:ext cx="7446000" cy="1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300" u="none" cap="none" strike="noStrike">
                <a:solidFill>
                  <a:srgbClr val="74C4D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8" name="Google Shape;2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" y="0"/>
            <a:ext cx="1733100" cy="178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rsidemal med bilde" showMasterSp="0">
  <p:cSld name="Forsidemal med bild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31" name="Google Shape;31;p4"/>
          <p:cNvSpPr/>
          <p:nvPr/>
        </p:nvSpPr>
        <p:spPr>
          <a:xfrm>
            <a:off x="448089" y="2143608"/>
            <a:ext cx="8253000" cy="26676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 txBox="1"/>
          <p:nvPr>
            <p:ph type="ctrTitle"/>
          </p:nvPr>
        </p:nvSpPr>
        <p:spPr>
          <a:xfrm>
            <a:off x="886050" y="2971513"/>
            <a:ext cx="74325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33" name="Google Shape;33;p4"/>
          <p:cNvSpPr txBox="1"/>
          <p:nvPr>
            <p:ph idx="1" type="subTitle"/>
          </p:nvPr>
        </p:nvSpPr>
        <p:spPr>
          <a:xfrm>
            <a:off x="886049" y="3446663"/>
            <a:ext cx="74325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2700" lvl="2" marL="8382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" lvl="3" marL="12573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" lvl="4" marL="16764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" lvl="5" marL="20955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0" type="dt"/>
          </p:nvPr>
        </p:nvSpPr>
        <p:spPr>
          <a:xfrm>
            <a:off x="872677" y="4332831"/>
            <a:ext cx="7446000" cy="1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3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4"/>
          <p:cNvSpPr txBox="1"/>
          <p:nvPr/>
        </p:nvSpPr>
        <p:spPr>
          <a:xfrm>
            <a:off x="-1728142" y="1"/>
            <a:ext cx="1584000" cy="18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o-NO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Utskifting av bakgrunnsbilde: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Høyreklikk på lysbildet og velg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«Formater bakgrunn»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«Fyll»</a:t>
            </a: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velg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«Bilde eller tekstur» </a:t>
            </a: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 deretter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«Fil…»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Velg ønsket bakgrunnsbilde</a:t>
            </a: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og klikk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«Åpne»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Avslutt med å velge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«Lukk»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81100" cy="200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"/>
          <p:cNvSpPr txBox="1"/>
          <p:nvPr/>
        </p:nvSpPr>
        <p:spPr>
          <a:xfrm>
            <a:off x="5584875" y="4332825"/>
            <a:ext cx="30000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800">
                <a:solidFill>
                  <a:srgbClr val="74C4D7"/>
                </a:solidFill>
              </a:rPr>
              <a:t>Classification: Open, Internal, Confidential, Classified</a:t>
            </a:r>
            <a:endParaRPr b="1">
              <a:solidFill>
                <a:srgbClr val="74C4D7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rsidemal med bilde #2" showMasterSp="0">
  <p:cSld name="Forsidemal med bilde #2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40" name="Google Shape;40;p5"/>
          <p:cNvSpPr/>
          <p:nvPr/>
        </p:nvSpPr>
        <p:spPr>
          <a:xfrm>
            <a:off x="448089" y="2143608"/>
            <a:ext cx="8253000" cy="26676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 txBox="1"/>
          <p:nvPr>
            <p:ph type="ctrTitle"/>
          </p:nvPr>
        </p:nvSpPr>
        <p:spPr>
          <a:xfrm>
            <a:off x="886050" y="3007672"/>
            <a:ext cx="74325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42" name="Google Shape;42;p5"/>
          <p:cNvSpPr txBox="1"/>
          <p:nvPr>
            <p:ph idx="1" type="subTitle"/>
          </p:nvPr>
        </p:nvSpPr>
        <p:spPr>
          <a:xfrm>
            <a:off x="886049" y="3473782"/>
            <a:ext cx="74325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2700" lvl="2" marL="8382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" lvl="3" marL="12573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" lvl="4" marL="16764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" lvl="5" marL="20955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10" type="dt"/>
          </p:nvPr>
        </p:nvSpPr>
        <p:spPr>
          <a:xfrm>
            <a:off x="872677" y="4332831"/>
            <a:ext cx="7446000" cy="1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5"/>
          <p:cNvSpPr txBox="1"/>
          <p:nvPr/>
        </p:nvSpPr>
        <p:spPr>
          <a:xfrm>
            <a:off x="-1728142" y="1"/>
            <a:ext cx="1584000" cy="18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Utskifting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 bakgrunnsbilde: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Høyreklikk på lysbildet og velg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«Formater bakgrunn»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«Fyll»</a:t>
            </a: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velg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«Bilde eller tekstur» </a:t>
            </a: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 deretter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«Fil…»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Velg ønsket bakgrunnsbilde</a:t>
            </a: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og klikk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«Åpne»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Avslutt med å velge </a:t>
            </a:r>
            <a:r>
              <a:rPr b="1" lang="no-N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«Lukk»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81100" cy="20067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5"/>
          <p:cNvSpPr txBox="1"/>
          <p:nvPr/>
        </p:nvSpPr>
        <p:spPr>
          <a:xfrm>
            <a:off x="5584875" y="4332825"/>
            <a:ext cx="30000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800">
                <a:solidFill>
                  <a:srgbClr val="74C4D7"/>
                </a:solidFill>
              </a:rPr>
              <a:t>Classification: Open, Internal, Confidential, Classified</a:t>
            </a:r>
            <a:endParaRPr b="1">
              <a:solidFill>
                <a:srgbClr val="74C4D7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el og innhold med logo" showMasterSp="0" type="obj">
  <p:cSld name="OBJECT">
    <p:bg>
      <p:bgPr>
        <a:solidFill>
          <a:srgbClr val="FFFFFF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49" name="Google Shape;49;p6"/>
          <p:cNvSpPr txBox="1"/>
          <p:nvPr>
            <p:ph idx="1" type="body"/>
          </p:nvPr>
        </p:nvSpPr>
        <p:spPr>
          <a:xfrm>
            <a:off x="886050" y="1657354"/>
            <a:ext cx="73719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3492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10" type="dt"/>
          </p:nvPr>
        </p:nvSpPr>
        <p:spPr>
          <a:xfrm>
            <a:off x="886049" y="4858038"/>
            <a:ext cx="13317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11" type="ftr"/>
          </p:nvPr>
        </p:nvSpPr>
        <p:spPr>
          <a:xfrm>
            <a:off x="2217655" y="4858038"/>
            <a:ext cx="42261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396262" y="4860458"/>
            <a:ext cx="468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53" name="Google Shape;5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97151" y="4569920"/>
            <a:ext cx="1098275" cy="331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el og innhold">
  <p:cSld name="Tittel og innhold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>
            <a:off x="1588" y="1191"/>
            <a:ext cx="1200" cy="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56" name="Google Shape;56;p7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57" name="Google Shape;57;p7"/>
          <p:cNvSpPr txBox="1"/>
          <p:nvPr>
            <p:ph idx="1" type="body"/>
          </p:nvPr>
        </p:nvSpPr>
        <p:spPr>
          <a:xfrm>
            <a:off x="886050" y="1657354"/>
            <a:ext cx="73719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3492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7"/>
          <p:cNvSpPr txBox="1"/>
          <p:nvPr>
            <p:ph idx="10" type="dt"/>
          </p:nvPr>
        </p:nvSpPr>
        <p:spPr>
          <a:xfrm>
            <a:off x="886049" y="4858038"/>
            <a:ext cx="13317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11" type="ftr"/>
          </p:nvPr>
        </p:nvSpPr>
        <p:spPr>
          <a:xfrm>
            <a:off x="2217655" y="4858038"/>
            <a:ext cx="42261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7"/>
          <p:cNvSpPr txBox="1"/>
          <p:nvPr>
            <p:ph idx="12" type="sldNum"/>
          </p:nvPr>
        </p:nvSpPr>
        <p:spPr>
          <a:xfrm>
            <a:off x="396262" y="4860458"/>
            <a:ext cx="468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pittelslide #1" showMasterSp="0">
  <p:cSld name="Kapittelslide #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/>
          <p:nvPr/>
        </p:nvSpPr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63" name="Google Shape;63;p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455682" y="322775"/>
            <a:ext cx="8253000" cy="448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8"/>
          <p:cNvSpPr txBox="1"/>
          <p:nvPr>
            <p:ph type="ctrTitle"/>
          </p:nvPr>
        </p:nvSpPr>
        <p:spPr>
          <a:xfrm>
            <a:off x="886050" y="2319135"/>
            <a:ext cx="74325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66" name="Google Shape;66;p8"/>
          <p:cNvSpPr txBox="1"/>
          <p:nvPr>
            <p:ph idx="1" type="subTitle"/>
          </p:nvPr>
        </p:nvSpPr>
        <p:spPr>
          <a:xfrm>
            <a:off x="886049" y="2799594"/>
            <a:ext cx="74325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2700" lvl="2" marL="8382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" lvl="3" marL="12573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" lvl="4" marL="16764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" lvl="5" marL="20955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7" name="Google Shape;6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25" y="-121400"/>
            <a:ext cx="1590900" cy="153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pittelslide #2" showMasterSp="0">
  <p:cSld name="Kapittelslide #2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/>
          <p:nvPr/>
        </p:nvSpPr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70" name="Google Shape;70;p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9"/>
          <p:cNvSpPr/>
          <p:nvPr/>
        </p:nvSpPr>
        <p:spPr>
          <a:xfrm>
            <a:off x="455682" y="322775"/>
            <a:ext cx="8253000" cy="448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9"/>
          <p:cNvSpPr txBox="1"/>
          <p:nvPr>
            <p:ph type="ctrTitle"/>
          </p:nvPr>
        </p:nvSpPr>
        <p:spPr>
          <a:xfrm>
            <a:off x="886050" y="2319135"/>
            <a:ext cx="74325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73" name="Google Shape;73;p9"/>
          <p:cNvSpPr txBox="1"/>
          <p:nvPr>
            <p:ph idx="1" type="subTitle"/>
          </p:nvPr>
        </p:nvSpPr>
        <p:spPr>
          <a:xfrm>
            <a:off x="886049" y="2799594"/>
            <a:ext cx="74325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B9DABB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9DAB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2700" lvl="2" marL="8382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" lvl="3" marL="12573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" lvl="4" marL="16764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" lvl="5" marL="20955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4" name="Google Shape;74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25" y="-121400"/>
            <a:ext cx="1590900" cy="153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pittelslide #3" showMasterSp="0">
  <p:cSld name="Kapittelslide #3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0"/>
          <p:cNvSpPr/>
          <p:nvPr/>
        </p:nvSpPr>
        <p:spPr>
          <a:xfrm>
            <a:off x="455682" y="322775"/>
            <a:ext cx="8253000" cy="448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0"/>
          <p:cNvSpPr txBox="1"/>
          <p:nvPr>
            <p:ph type="ctrTitle"/>
          </p:nvPr>
        </p:nvSpPr>
        <p:spPr>
          <a:xfrm>
            <a:off x="886050" y="2319135"/>
            <a:ext cx="74325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79" name="Google Shape;79;p10"/>
          <p:cNvSpPr txBox="1"/>
          <p:nvPr>
            <p:ph idx="1" type="subTitle"/>
          </p:nvPr>
        </p:nvSpPr>
        <p:spPr>
          <a:xfrm>
            <a:off x="886049" y="2799594"/>
            <a:ext cx="74325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0090A8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90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2700" lvl="2" marL="8382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" lvl="3" marL="12573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" lvl="4" marL="16764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" lvl="5" marL="20955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0" name="Google Shape;8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25" y="-121400"/>
            <a:ext cx="1590900" cy="153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588" y="1191"/>
            <a:ext cx="1200" cy="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886050" y="1657354"/>
            <a:ext cx="73719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3492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886049" y="4858038"/>
            <a:ext cx="13317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2217655" y="4858038"/>
            <a:ext cx="42261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 txBox="1"/>
          <p:nvPr/>
        </p:nvSpPr>
        <p:spPr>
          <a:xfrm>
            <a:off x="6011918" y="4854921"/>
            <a:ext cx="22461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o-NO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Norwegian Meteorological Institute</a:t>
            </a:r>
            <a:endParaRPr b="1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396262" y="4860458"/>
            <a:ext cx="468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no-NO"/>
              <a:t>Data rescue and digitization through image recognition</a:t>
            </a:r>
            <a:endParaRPr b="1" i="0" sz="3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8"/>
          <p:cNvSpPr txBox="1"/>
          <p:nvPr>
            <p:ph idx="1" type="body"/>
          </p:nvPr>
        </p:nvSpPr>
        <p:spPr>
          <a:xfrm>
            <a:off x="569300" y="1340325"/>
            <a:ext cx="7017300" cy="31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no-NO" sz="3200"/>
              <a:t>~70 </a:t>
            </a:r>
            <a:r>
              <a:rPr lang="no-NO" sz="3200"/>
              <a:t>years (1860 - 1931)</a:t>
            </a:r>
            <a:endParaRPr sz="3200"/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no-NO" sz="3200"/>
              <a:t>~3.9 million images</a:t>
            </a:r>
            <a:endParaRPr sz="3200"/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no-NO" sz="3200"/>
              <a:t>Daily data, in monthly sheets</a:t>
            </a:r>
            <a:endParaRPr sz="3200"/>
          </a:p>
          <a:p>
            <a:pPr indent="-431800" lvl="1" marL="914400" marR="0" rtl="0" algn="l">
              <a:spcBef>
                <a:spcPts val="0"/>
              </a:spcBef>
              <a:spcAft>
                <a:spcPts val="0"/>
              </a:spcAft>
              <a:buSzPts val="3200"/>
              <a:buChar char="­"/>
            </a:pPr>
            <a:r>
              <a:rPr lang="no-NO" sz="3200"/>
              <a:t>1, 2, 3, 4 or 6 sheets </a:t>
            </a:r>
            <a:br>
              <a:rPr lang="no-NO" sz="3200"/>
            </a:br>
            <a:r>
              <a:rPr lang="no-NO" sz="3200"/>
              <a:t>per image</a:t>
            </a:r>
            <a:endParaRPr sz="3200"/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no-NO" sz="3200"/>
              <a:t>Handwritten</a:t>
            </a:r>
            <a:endParaRPr sz="3200"/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no-NO" sz="3200"/>
              <a:t>Large variations in image quality</a:t>
            </a:r>
            <a:endParaRPr sz="3200"/>
          </a:p>
        </p:txBody>
      </p:sp>
      <p:pic>
        <p:nvPicPr>
          <p:cNvPr id="127" name="Google Shape;12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4350" y="1183050"/>
            <a:ext cx="2250113" cy="300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no-NO"/>
              <a:t>Data rescue and digitization through image recognition</a:t>
            </a:r>
            <a:endParaRPr b="1" i="0" sz="3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9"/>
          <p:cNvSpPr txBox="1"/>
          <p:nvPr>
            <p:ph idx="1" type="body"/>
          </p:nvPr>
        </p:nvSpPr>
        <p:spPr>
          <a:xfrm>
            <a:off x="4225700" y="1428750"/>
            <a:ext cx="4521000" cy="28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" lvl="0" marL="165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no-NO" sz="3600"/>
              <a:t>Status</a:t>
            </a:r>
            <a:endParaRPr sz="3600"/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no-NO" sz="3000"/>
              <a:t>All stations identified (879), and connected to metadata</a:t>
            </a:r>
            <a:endParaRPr sz="3000"/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no-NO" sz="3000"/>
              <a:t>All years identified</a:t>
            </a:r>
            <a:endParaRPr sz="3000"/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no-NO" sz="3000"/>
              <a:t>Early experiments on reading actual data</a:t>
            </a:r>
            <a:endParaRPr sz="3000"/>
          </a:p>
        </p:txBody>
      </p:sp>
      <p:pic>
        <p:nvPicPr>
          <p:cNvPr id="135" name="Google Shape;135;p19"/>
          <p:cNvPicPr preferRelativeResize="0"/>
          <p:nvPr/>
        </p:nvPicPr>
        <p:blipFill rotWithShape="1">
          <a:blip r:embed="rId3">
            <a:alphaModFix/>
          </a:blip>
          <a:srcRect b="50445" l="0" r="0" t="0"/>
          <a:stretch/>
        </p:blipFill>
        <p:spPr>
          <a:xfrm>
            <a:off x="584450" y="1602875"/>
            <a:ext cx="3277449" cy="254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ET_PPT_Engelsk_FINAL">
  <a:themeElements>
    <a:clrScheme name="MET">
      <a:dk1>
        <a:srgbClr val="000000"/>
      </a:dk1>
      <a:lt1>
        <a:srgbClr val="FFFFFF"/>
      </a:lt1>
      <a:dk2>
        <a:srgbClr val="0090A8"/>
      </a:dk2>
      <a:lt2>
        <a:srgbClr val="74C4D7"/>
      </a:lt2>
      <a:accent1>
        <a:srgbClr val="54AB54"/>
      </a:accent1>
      <a:accent2>
        <a:srgbClr val="7974AF"/>
      </a:accent2>
      <a:accent3>
        <a:srgbClr val="A24E75"/>
      </a:accent3>
      <a:accent4>
        <a:srgbClr val="FFD255"/>
      </a:accent4>
      <a:accent5>
        <a:srgbClr val="7B5947"/>
      </a:accent5>
      <a:accent6>
        <a:srgbClr val="3F5B6D"/>
      </a:accent6>
      <a:hlink>
        <a:srgbClr val="3D85C6"/>
      </a:hlink>
      <a:folHlink>
        <a:srgbClr val="7B594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