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5"/>
  </p:notesMasterIdLst>
  <p:sldIdLst>
    <p:sldId id="263" r:id="rId2"/>
    <p:sldId id="332" r:id="rId3"/>
    <p:sldId id="334" r:id="rId4"/>
    <p:sldId id="335" r:id="rId5"/>
    <p:sldId id="305" r:id="rId6"/>
    <p:sldId id="330" r:id="rId7"/>
    <p:sldId id="331" r:id="rId8"/>
    <p:sldId id="354" r:id="rId9"/>
    <p:sldId id="353" r:id="rId10"/>
    <p:sldId id="337" r:id="rId11"/>
    <p:sldId id="338" r:id="rId12"/>
    <p:sldId id="328" r:id="rId13"/>
    <p:sldId id="329" r:id="rId1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 Masselot" initials="PM" lastIdx="1" clrIdx="0">
    <p:extLst>
      <p:ext uri="{19B8F6BF-5375-455C-9EA6-DF929625EA0E}">
        <p15:presenceInfo xmlns:p15="http://schemas.microsoft.com/office/powerpoint/2012/main" userId="S::lshpm4@lshtm.ac.uk::f2754e7a-902f-4ace-904f-19488ec3ee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4E"/>
    <a:srgbClr val="004650"/>
    <a:srgbClr val="1111FD"/>
    <a:srgbClr val="7878CF"/>
    <a:srgbClr val="9090D3"/>
    <a:srgbClr val="CACBFD"/>
    <a:srgbClr val="3984FD"/>
    <a:srgbClr val="FFFFFF"/>
    <a:srgbClr val="4CC6E0"/>
    <a:srgbClr val="243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6395" autoAdjust="0"/>
  </p:normalViewPr>
  <p:slideViewPr>
    <p:cSldViewPr snapToGrid="0" snapToObjects="1">
      <p:cViewPr varScale="1">
        <p:scale>
          <a:sx n="114" d="100"/>
          <a:sy n="114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CE98-3B20-4F4A-9B9C-E43A6F42C30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7398D-A3C2-2D4A-BB3F-7B427B5B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9480857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0" y="1477818"/>
            <a:ext cx="10969943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open sans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86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0" y="1477818"/>
            <a:ext cx="10969943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open sans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9417061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1491919"/>
            <a:ext cx="6813892" cy="480728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Open Sans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2" y="1491919"/>
            <a:ext cx="4010039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Open Sans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442" y="279132"/>
            <a:ext cx="9470224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2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1491919"/>
            <a:ext cx="6813892" cy="480728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Open Sans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2" y="1491919"/>
            <a:ext cx="4010039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Open Sans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10195579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50" r:id="rId3"/>
    <p:sldLayoutId id="2147483663" r:id="rId4"/>
    <p:sldLayoutId id="2147483656" r:id="rId5"/>
    <p:sldLayoutId id="2147483665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2"/>
          </a:solidFill>
          <a:latin typeface="merriweather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8821" y="4098439"/>
            <a:ext cx="5591175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00" b="1" dirty="0">
                <a:solidFill>
                  <a:srgbClr val="243F9C"/>
                </a:solidFill>
                <a:latin typeface="Arial Narrow" panose="020B0606020202030204" pitchFamily="34" charset="0"/>
              </a:rPr>
              <a:t>Pierre Masselot</a:t>
            </a:r>
          </a:p>
          <a:p>
            <a:pPr algn="ctr"/>
            <a:r>
              <a:rPr lang="en-GB" sz="1200" dirty="0">
                <a:solidFill>
                  <a:srgbClr val="243F9C"/>
                </a:solidFill>
                <a:latin typeface="Arial Narrow" panose="020B0606020202030204" pitchFamily="34" charset="0"/>
              </a:rPr>
              <a:t>Research Fellow in Statistics and Environmental Epidemiology, LSHTM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0974" y="4980563"/>
            <a:ext cx="73468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243F9C"/>
                </a:solidFill>
                <a:latin typeface="Arial Narrow" panose="020B0606020202030204" pitchFamily="34" charset="0"/>
              </a:rPr>
              <a:t>Co-authors:</a:t>
            </a:r>
          </a:p>
          <a:p>
            <a:pPr algn="ctr"/>
            <a:r>
              <a:rPr lang="en-GB" sz="1200" b="1" dirty="0">
                <a:solidFill>
                  <a:srgbClr val="243F9C"/>
                </a:solidFill>
                <a:latin typeface="Arial Narrow" panose="020B0606020202030204" pitchFamily="34" charset="0"/>
              </a:rPr>
              <a:t>Rochelle Schneider</a:t>
            </a:r>
            <a:r>
              <a:rPr lang="en-GB" sz="1200" dirty="0">
                <a:solidFill>
                  <a:srgbClr val="243F9C"/>
                </a:solidFill>
                <a:latin typeface="Arial Narrow" panose="020B0606020202030204" pitchFamily="34" charset="0"/>
              </a:rPr>
              <a:t>, Ana M. Vicedo-Cabrera, Francesco Sera, Marta Blangiardo, Chiara Forlani, John </a:t>
            </a:r>
            <a:r>
              <a:rPr lang="en-GB" sz="1200" dirty="0" err="1">
                <a:solidFill>
                  <a:srgbClr val="243F9C"/>
                </a:solidFill>
                <a:latin typeface="Arial Narrow" panose="020B0606020202030204" pitchFamily="34" charset="0"/>
              </a:rPr>
              <a:t>Douros</a:t>
            </a:r>
            <a:r>
              <a:rPr lang="en-GB" sz="1200" dirty="0">
                <a:solidFill>
                  <a:srgbClr val="243F9C"/>
                </a:solidFill>
                <a:latin typeface="Arial Narrow" panose="020B0606020202030204" pitchFamily="34" charset="0"/>
              </a:rPr>
              <a:t>, Oriol </a:t>
            </a:r>
            <a:r>
              <a:rPr lang="en-GB" sz="1200" dirty="0" err="1">
                <a:solidFill>
                  <a:srgbClr val="243F9C"/>
                </a:solidFill>
                <a:latin typeface="Arial Narrow" panose="020B0606020202030204" pitchFamily="34" charset="0"/>
              </a:rPr>
              <a:t>Jorba</a:t>
            </a:r>
            <a:r>
              <a:rPr lang="en-GB" sz="1200" dirty="0">
                <a:solidFill>
                  <a:srgbClr val="243F9C"/>
                </a:solidFill>
                <a:latin typeface="Arial Narrow" panose="020B0606020202030204" pitchFamily="34" charset="0"/>
              </a:rPr>
              <a:t>, Mario Adani, </a:t>
            </a:r>
            <a:r>
              <a:rPr lang="en-GB" sz="1200" dirty="0" err="1">
                <a:solidFill>
                  <a:srgbClr val="243F9C"/>
                </a:solidFill>
                <a:latin typeface="Arial Narrow" panose="020B0606020202030204" pitchFamily="34" charset="0"/>
              </a:rPr>
              <a:t>Rostislav</a:t>
            </a:r>
            <a:r>
              <a:rPr lang="en-GB" sz="1200" dirty="0">
                <a:solidFill>
                  <a:srgbClr val="243F9C"/>
                </a:solidFill>
                <a:latin typeface="Arial Narrow" panose="020B0606020202030204" pitchFamily="34" charset="0"/>
              </a:rPr>
              <a:t> </a:t>
            </a:r>
            <a:r>
              <a:rPr lang="en-GB" sz="1200" dirty="0" err="1">
                <a:solidFill>
                  <a:srgbClr val="243F9C"/>
                </a:solidFill>
                <a:latin typeface="Arial Narrow" panose="020B0606020202030204" pitchFamily="34" charset="0"/>
              </a:rPr>
              <a:t>Kouznetsov</a:t>
            </a:r>
            <a:r>
              <a:rPr lang="en-GB" sz="1200" dirty="0">
                <a:solidFill>
                  <a:srgbClr val="243F9C"/>
                </a:solidFill>
                <a:latin typeface="Arial Narrow" panose="020B0606020202030204" pitchFamily="34" charset="0"/>
              </a:rPr>
              <a:t>, Florian </a:t>
            </a:r>
            <a:r>
              <a:rPr lang="en-GB" sz="1200" dirty="0" err="1">
                <a:solidFill>
                  <a:srgbClr val="243F9C"/>
                </a:solidFill>
                <a:latin typeface="Arial Narrow" panose="020B0606020202030204" pitchFamily="34" charset="0"/>
              </a:rPr>
              <a:t>Couvidat</a:t>
            </a:r>
            <a:r>
              <a:rPr lang="en-GB" sz="1200" dirty="0">
                <a:solidFill>
                  <a:srgbClr val="243F9C"/>
                </a:solidFill>
                <a:latin typeface="Arial Narrow" panose="020B0606020202030204" pitchFamily="34" charset="0"/>
              </a:rPr>
              <a:t>, Joaquim </a:t>
            </a:r>
            <a:r>
              <a:rPr lang="en-GB" sz="1200" dirty="0" err="1">
                <a:solidFill>
                  <a:srgbClr val="243F9C"/>
                </a:solidFill>
                <a:latin typeface="Arial Narrow" panose="020B0606020202030204" pitchFamily="34" charset="0"/>
              </a:rPr>
              <a:t>Arteta</a:t>
            </a:r>
            <a:r>
              <a:rPr lang="en-GB" sz="1200" dirty="0">
                <a:solidFill>
                  <a:srgbClr val="243F9C"/>
                </a:solidFill>
                <a:latin typeface="Arial Narrow" panose="020B0606020202030204" pitchFamily="34" charset="0"/>
              </a:rPr>
              <a:t>, Blandine </a:t>
            </a:r>
            <a:r>
              <a:rPr lang="en-GB" sz="1200" dirty="0" err="1">
                <a:solidFill>
                  <a:srgbClr val="243F9C"/>
                </a:solidFill>
                <a:latin typeface="Arial Narrow" panose="020B0606020202030204" pitchFamily="34" charset="0"/>
              </a:rPr>
              <a:t>Raux</a:t>
            </a:r>
            <a:r>
              <a:rPr lang="en-GB" sz="1200" dirty="0">
                <a:solidFill>
                  <a:srgbClr val="243F9C"/>
                </a:solidFill>
                <a:latin typeface="Arial Narrow" panose="020B0606020202030204" pitchFamily="34" charset="0"/>
              </a:rPr>
              <a:t>, Marc Guevara, Augustin Colette, Jérôme Barré,</a:t>
            </a:r>
          </a:p>
          <a:p>
            <a:pPr algn="ctr"/>
            <a:r>
              <a:rPr lang="en-GB" sz="1200" dirty="0">
                <a:solidFill>
                  <a:srgbClr val="243F9C"/>
                </a:solidFill>
                <a:latin typeface="Arial Narrow" panose="020B0606020202030204" pitchFamily="34" charset="0"/>
              </a:rPr>
              <a:t>Vincent-Henri Peuch</a:t>
            </a:r>
          </a:p>
          <a:p>
            <a:pPr algn="ctr"/>
            <a:r>
              <a:rPr lang="en-GB" sz="1200" b="1" dirty="0">
                <a:solidFill>
                  <a:srgbClr val="243F9C"/>
                </a:solidFill>
                <a:latin typeface="Arial Narrow" panose="020B0606020202030204" pitchFamily="34" charset="0"/>
              </a:rPr>
              <a:t>Antonio Gasparrini</a:t>
            </a:r>
          </a:p>
          <a:p>
            <a:pPr algn="r"/>
            <a:endParaRPr lang="en-GB" sz="1400" dirty="0">
              <a:solidFill>
                <a:srgbClr val="243F9C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2827427" y="1099228"/>
            <a:ext cx="6533965" cy="2918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2"/>
                </a:solidFill>
                <a:latin typeface="merriweather" charset="0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243F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between COVID-19 lockdown policies and air pollution with associated mortality reduction in Europe</a:t>
            </a:r>
          </a:p>
        </p:txBody>
      </p:sp>
      <p:pic>
        <p:nvPicPr>
          <p:cNvPr id="1026" name="Picture 2" descr="Copernicus">
            <a:extLst>
              <a:ext uri="{FF2B5EF4-FFF2-40B4-BE49-F238E27FC236}">
                <a16:creationId xmlns:a16="http://schemas.microsoft.com/office/drawing/2014/main" id="{52D62C21-7A99-42BA-BB88-0D1767E0D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1" t="32544" r="2031" b="39332"/>
          <a:stretch/>
        </p:blipFill>
        <p:spPr bwMode="auto">
          <a:xfrm>
            <a:off x="1295863" y="490872"/>
            <a:ext cx="1247313" cy="3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page | Copernicus">
            <a:extLst>
              <a:ext uri="{FF2B5EF4-FFF2-40B4-BE49-F238E27FC236}">
                <a16:creationId xmlns:a16="http://schemas.microsoft.com/office/drawing/2014/main" id="{796EE196-884C-46CD-AF54-7A8094AF6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2" y="963595"/>
            <a:ext cx="2380074" cy="5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DA2837-9129-40FB-99BB-4BB8D638FF23}"/>
              </a:ext>
            </a:extLst>
          </p:cNvPr>
          <p:cNvSpPr txBox="1"/>
          <p:nvPr/>
        </p:nvSpPr>
        <p:spPr>
          <a:xfrm>
            <a:off x="-207081" y="54330"/>
            <a:ext cx="1247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rgbClr val="243F9C"/>
                </a:solidFill>
                <a:latin typeface="Arial Narrow" panose="020B0606020202030204" pitchFamily="34" charset="0"/>
              </a:rPr>
              <a:t>Sponsor:</a:t>
            </a:r>
            <a:endParaRPr lang="en-GB" dirty="0">
              <a:solidFill>
                <a:srgbClr val="243F9C"/>
              </a:solidFill>
            </a:endParaRPr>
          </a:p>
        </p:txBody>
      </p:sp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D51610D-BBB2-484A-AC45-4C5E019F98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3559" y="17889"/>
            <a:ext cx="1225262" cy="122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97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chart&#10;&#10;Description automatically generated">
            <a:extLst>
              <a:ext uri="{FF2B5EF4-FFF2-40B4-BE49-F238E27FC236}">
                <a16:creationId xmlns:a16="http://schemas.microsoft.com/office/drawing/2014/main" id="{2CBC1768-864E-43C0-ABCA-0CFF96C16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581" y="1810350"/>
            <a:ext cx="6985774" cy="4190400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D638299-BEFC-4201-8BFE-C5DF247EB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819000"/>
              </p:ext>
            </p:extLst>
          </p:nvPr>
        </p:nvGraphicFramePr>
        <p:xfrm>
          <a:off x="723299" y="3632702"/>
          <a:ext cx="3096226" cy="272683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31958">
                  <a:extLst>
                    <a:ext uri="{9D8B030D-6E8A-4147-A177-3AD203B41FA5}">
                      <a16:colId xmlns:a16="http://schemas.microsoft.com/office/drawing/2014/main" val="2416797366"/>
                    </a:ext>
                  </a:extLst>
                </a:gridCol>
                <a:gridCol w="2564268">
                  <a:extLst>
                    <a:ext uri="{9D8B030D-6E8A-4147-A177-3AD203B41FA5}">
                      <a16:colId xmlns:a16="http://schemas.microsoft.com/office/drawing/2014/main" val="3364982890"/>
                    </a:ext>
                  </a:extLst>
                </a:gridCol>
              </a:tblGrid>
              <a:tr h="285909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Included on Stringency Index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6012572"/>
                  </a:ext>
                </a:extLst>
              </a:tr>
              <a:tr h="22442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ID 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Description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119181"/>
                  </a:ext>
                </a:extLst>
              </a:tr>
              <a:tr h="22442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C1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School closing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89750641"/>
                  </a:ext>
                </a:extLst>
              </a:tr>
              <a:tr h="22442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C2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Workplace closing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84302310"/>
                  </a:ext>
                </a:extLst>
              </a:tr>
              <a:tr h="22442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C3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Cancel public events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09676477"/>
                  </a:ext>
                </a:extLst>
              </a:tr>
              <a:tr h="22442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C4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Restrictions on gathering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1089750"/>
                  </a:ext>
                </a:extLst>
              </a:tr>
              <a:tr h="22442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C5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Close public transport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7712250"/>
                  </a:ext>
                </a:extLst>
              </a:tr>
              <a:tr h="29793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C6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Stay at home requirements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4709995"/>
                  </a:ext>
                </a:extLst>
              </a:tr>
              <a:tr h="22525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C7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Restriction on internal movement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8825855"/>
                  </a:ext>
                </a:extLst>
              </a:tr>
              <a:tr h="30762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C8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International travel controls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0655179"/>
                  </a:ext>
                </a:extLst>
              </a:tr>
              <a:tr h="26353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H1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Public information campaigns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194464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DB7F3E8-140D-4E4F-927C-4F8E0008A3E4}"/>
              </a:ext>
            </a:extLst>
          </p:cNvPr>
          <p:cNvSpPr txBox="1"/>
          <p:nvPr/>
        </p:nvSpPr>
        <p:spPr>
          <a:xfrm>
            <a:off x="170849" y="145123"/>
            <a:ext cx="65260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chemeClr val="bg1"/>
                </a:solidFill>
              </a:rPr>
              <a:t>Statistical analysis </a:t>
            </a:r>
          </a:p>
          <a:p>
            <a:r>
              <a:rPr lang="en-GB" sz="2500" b="1" dirty="0">
                <a:solidFill>
                  <a:srgbClr val="FFFF00"/>
                </a:solidFill>
              </a:rPr>
              <a:t>2nd Step:</a:t>
            </a:r>
            <a:r>
              <a:rPr lang="en-GB" sz="2500" dirty="0">
                <a:solidFill>
                  <a:srgbClr val="FFFF00"/>
                </a:solidFill>
              </a:rPr>
              <a:t> </a:t>
            </a:r>
            <a:r>
              <a:rPr lang="en-US" sz="2500" dirty="0">
                <a:solidFill>
                  <a:schemeClr val="bg1"/>
                </a:solidFill>
              </a:rPr>
              <a:t>Impact of specific sub-policy measures</a:t>
            </a:r>
            <a:endParaRPr lang="en-GB" sz="25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5259C9-DCE3-4944-8064-71C14F90C5D7}"/>
              </a:ext>
            </a:extLst>
          </p:cNvPr>
          <p:cNvSpPr txBox="1"/>
          <p:nvPr/>
        </p:nvSpPr>
        <p:spPr>
          <a:xfrm>
            <a:off x="11872732" y="6529735"/>
            <a:ext cx="317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212529"/>
                </a:solidFill>
              </a:rPr>
              <a:t>9</a:t>
            </a:r>
            <a:endParaRPr lang="en-GB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1">
                <a:extLst>
                  <a:ext uri="{FF2B5EF4-FFF2-40B4-BE49-F238E27FC236}">
                    <a16:creationId xmlns:a16="http://schemas.microsoft.com/office/drawing/2014/main" id="{A138FEDF-0FD7-459F-AD2D-E89E8A3F88F8}"/>
                  </a:ext>
                </a:extLst>
              </p:cNvPr>
              <p:cNvSpPr txBox="1"/>
              <p:nvPr/>
            </p:nvSpPr>
            <p:spPr>
              <a:xfrm>
                <a:off x="47143" y="1189101"/>
                <a:ext cx="3996351" cy="1846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Sup>
                        <m:sSub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  <m:sup/>
                      </m:sSub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4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)+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CA" sz="1400" dirty="0"/>
              </a:p>
              <a:p>
                <a:endParaRPr lang="en-CA" sz="1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sz="1400" dirty="0"/>
                  <a:t>: daily pollutant difference for city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sz="1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sz="1400" dirty="0"/>
                  <a:t>: daily Stringency Index for city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sz="1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CA" sz="1400" dirty="0"/>
                  <a:t>: daily sub-policy indicator for city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sz="1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sz="1400" dirty="0"/>
                  <a:t>: confounding variables: day-of-week, greenness of city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1400" dirty="0"/>
                  <a:t> in 2014 and built-up area of city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1400" dirty="0"/>
                  <a:t> in 2015</a:t>
                </a:r>
              </a:p>
            </p:txBody>
          </p:sp>
        </mc:Choice>
        <mc:Fallback>
          <p:sp>
            <p:nvSpPr>
              <p:cNvPr id="6" name="ZoneTexte 1">
                <a:extLst>
                  <a:ext uri="{FF2B5EF4-FFF2-40B4-BE49-F238E27FC236}">
                    <a16:creationId xmlns:a16="http://schemas.microsoft.com/office/drawing/2014/main" id="{A138FEDF-0FD7-459F-AD2D-E89E8A3F8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" y="1189101"/>
                <a:ext cx="3996351" cy="1846788"/>
              </a:xfrm>
              <a:prstGeom prst="rect">
                <a:avLst/>
              </a:prstGeom>
              <a:blipFill>
                <a:blip r:embed="rId3"/>
                <a:stretch>
                  <a:fillRect l="-305" b="-26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687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57EACE-D4CB-4E6C-9C37-6E3F668CF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547895"/>
              </p:ext>
            </p:extLst>
          </p:nvPr>
        </p:nvGraphicFramePr>
        <p:xfrm>
          <a:off x="3528482" y="1849238"/>
          <a:ext cx="8370359" cy="33534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3175">
                  <a:extLst>
                    <a:ext uri="{9D8B030D-6E8A-4147-A177-3AD203B41FA5}">
                      <a16:colId xmlns:a16="http://schemas.microsoft.com/office/drawing/2014/main" val="2464292131"/>
                    </a:ext>
                  </a:extLst>
                </a:gridCol>
                <a:gridCol w="999683">
                  <a:extLst>
                    <a:ext uri="{9D8B030D-6E8A-4147-A177-3AD203B41FA5}">
                      <a16:colId xmlns:a16="http://schemas.microsoft.com/office/drawing/2014/main" val="3726020136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46165015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823102989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1381659101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3368665187"/>
                    </a:ext>
                  </a:extLst>
                </a:gridCol>
                <a:gridCol w="1533526">
                  <a:extLst>
                    <a:ext uri="{9D8B030D-6E8A-4147-A177-3AD203B41FA5}">
                      <a16:colId xmlns:a16="http://schemas.microsoft.com/office/drawing/2014/main" val="3319427872"/>
                    </a:ext>
                  </a:extLst>
                </a:gridCol>
              </a:tblGrid>
              <a:tr h="88232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City</a:t>
                      </a:r>
                    </a:p>
                  </a:txBody>
                  <a:tcPr marL="4523" marR="4523" marT="4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Country</a:t>
                      </a:r>
                    </a:p>
                  </a:txBody>
                  <a:tcPr marL="4523" marR="4523" marT="452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Max SI</a:t>
                      </a:r>
                      <a:endParaRPr lang="en-GB" sz="1400" dirty="0"/>
                    </a:p>
                  </a:txBody>
                  <a:tcPr marL="4523" marR="4523" marT="4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Excess Deaths NO2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23" marR="4523" marT="4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Excess Deaths O3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23" marR="4523" marT="4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Excess Deaths PM25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23" marR="4523" marT="4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Excess Deaths PM10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23" marR="4523" marT="4523" marB="0" anchor="ctr"/>
                </a:tc>
                <a:extLst>
                  <a:ext uri="{0D108BD9-81ED-4DB2-BD59-A6C34878D82A}">
                    <a16:rowId xmlns:a16="http://schemas.microsoft.com/office/drawing/2014/main" val="3100627500"/>
                  </a:ext>
                </a:extLst>
              </a:tr>
              <a:tr h="22464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-69.2 (-84.2 ; -53.8)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 (2.4 ; 4.6)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-23.2 (-26.5 ; -20.4)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-17.4 (-19.3 ; -15.4)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63531861"/>
                  </a:ext>
                </a:extLst>
              </a:tr>
              <a:tr h="22464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Athens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-40.1 (-48.8 ; -31.2)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 (-1.0 ; -0.5)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 (-11.4 ; -8.8)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-7.8 (-8.7 ; -6.9)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00747558"/>
                  </a:ext>
                </a:extLst>
              </a:tr>
              <a:tr h="22464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Barcelona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-39.2 (-47.7 ; -30.5)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 (-1.6 ; -0.8)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-12.2 (-13.9 ; -10.7)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 (-10.3 ; -8.3)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5577777"/>
                  </a:ext>
                </a:extLst>
              </a:tr>
              <a:tr h="22464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Madrid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-38.8 (-47.2 ; -30.2)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 (-4.5 ; -2.3)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 (-8.7 ; -6.7)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-6.1 (-6.7 ; -5.4)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70237665"/>
                  </a:ext>
                </a:extLst>
              </a:tr>
              <a:tr h="22464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London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Kingdom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-37.9 (-46.1 ; -29.5)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 (3.4 ; 6.5)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-13.9 (-15.8 ; -12.2)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-10.5 (-11.7 ; -9.3)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70626498"/>
                  </a:ext>
                </a:extLst>
              </a:tr>
              <a:tr h="22464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-36.7 (-44.7 ; -28.6)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-6.1 (-8.0 ; -4.1)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-18.1 (-20.6 ; -15.8)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 (-14.0 ; -11.2)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1501151"/>
                  </a:ext>
                </a:extLst>
              </a:tr>
              <a:tr h="22464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Naples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-29.9 (-36.4 ; -23.3)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 (-2.6 ; -1.3)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 (-9.4 ; -7.2)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 (-6.5 ; -5.2)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9140480"/>
                  </a:ext>
                </a:extLst>
              </a:tr>
              <a:tr h="22464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Lisbon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-18.9 (-23.0 ; -14.7)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 (0.2 ; 0.4)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-11.4 (-13.1 ; -10.0)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-10.6 (-11.8 ; -9.4)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8713551"/>
                  </a:ext>
                </a:extLst>
              </a:tr>
              <a:tr h="22464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-18.4 (-22.4 ; -14.3)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 (-7.7 ; -4.0)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 (-7.7 ; -5.9)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 (-5.3 ; -4.3)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5837324"/>
                  </a:ext>
                </a:extLst>
              </a:tr>
              <a:tr h="22464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-13.3 (-16.2 ; -10.3)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 (-4.8 ; -2.5)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 (-7.8 ; -6.0)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 (-5.4 ; -4.3)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6394012"/>
                  </a:ext>
                </a:extLst>
              </a:tr>
              <a:tr h="2246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-485.5 (-590.9 ; -377.6)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-36.5 (-57.1 ; -16.0)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-174.6 (-199.0 ; -153.1)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-133.5 (-148.2 ; -118.3)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241800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260FC6D-7B2F-44A8-8D28-C3F6930980A0}"/>
              </a:ext>
            </a:extLst>
          </p:cNvPr>
          <p:cNvSpPr txBox="1"/>
          <p:nvPr/>
        </p:nvSpPr>
        <p:spPr>
          <a:xfrm>
            <a:off x="-1600801" y="-1474127"/>
            <a:ext cx="4536242" cy="4770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</a:rPr>
              <a:t>Results: epidemiological analysis</a:t>
            </a:r>
            <a:endParaRPr lang="en-GB" sz="25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005586-BE5D-469F-A8CF-13D4E156203A}"/>
              </a:ext>
            </a:extLst>
          </p:cNvPr>
          <p:cNvSpPr txBox="1"/>
          <p:nvPr/>
        </p:nvSpPr>
        <p:spPr>
          <a:xfrm>
            <a:off x="3437924" y="5202693"/>
            <a:ext cx="25026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Top 10 cities</a:t>
            </a:r>
          </a:p>
          <a:p>
            <a:r>
              <a:rPr lang="en-GB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*ranking order is determined by NO2 deaths</a:t>
            </a:r>
          </a:p>
          <a:p>
            <a:r>
              <a:rPr lang="en-GB" sz="1000" dirty="0">
                <a:solidFill>
                  <a:srgbClr val="000000"/>
                </a:solidFill>
              </a:rPr>
              <a:t>* </a:t>
            </a:r>
            <a:r>
              <a:rPr lang="en-US" sz="1000" dirty="0">
                <a:solidFill>
                  <a:srgbClr val="C00000"/>
                </a:solidFill>
              </a:rPr>
              <a:t>Negative</a:t>
            </a:r>
            <a:r>
              <a:rPr lang="en-US" sz="1000" dirty="0">
                <a:solidFill>
                  <a:srgbClr val="000000"/>
                </a:solidFill>
              </a:rPr>
              <a:t> values indicate avoided deaths</a:t>
            </a:r>
            <a:endParaRPr lang="en-GB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95199-D30B-406D-A483-C31B0E25A3D1}"/>
              </a:ext>
            </a:extLst>
          </p:cNvPr>
          <p:cNvSpPr txBox="1"/>
          <p:nvPr/>
        </p:nvSpPr>
        <p:spPr>
          <a:xfrm>
            <a:off x="170849" y="145123"/>
            <a:ext cx="98879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chemeClr val="bg1"/>
                </a:solidFill>
              </a:rPr>
              <a:t>Statistical analysis </a:t>
            </a:r>
          </a:p>
          <a:p>
            <a:r>
              <a:rPr lang="en-GB" sz="2500" b="1" dirty="0">
                <a:solidFill>
                  <a:srgbClr val="FFFF00"/>
                </a:solidFill>
              </a:rPr>
              <a:t>3rd Step:</a:t>
            </a:r>
            <a:r>
              <a:rPr lang="en-GB" sz="25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Estimating the excess deaths attributable to changes in air pollution levels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99262-ABEC-4CA8-A3AD-4EA502D68E93}"/>
              </a:ext>
            </a:extLst>
          </p:cNvPr>
          <p:cNvSpPr txBox="1"/>
          <p:nvPr/>
        </p:nvSpPr>
        <p:spPr>
          <a:xfrm>
            <a:off x="170849" y="1462106"/>
            <a:ext cx="2962275" cy="5224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ea typeface="Times New Roman" panose="02020603050405020304" pitchFamily="18" charset="0"/>
              </a:rPr>
              <a:t>Health impact assessment with the quantification of avoided deaths due to short-term exposure to air pollution.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Total number of avoided deaths of 486, 37, 175, and 134 for NO2, O3, PM2.5, and PM10 across the 46 cities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Paris (France) showed the highest number of avoided deaths for NO</a:t>
            </a:r>
            <a:r>
              <a:rPr lang="en-GB" sz="16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O3. </a:t>
            </a:r>
            <a:endParaRPr lang="en-GB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15B0CF-66D1-45E2-8018-8B246057502A}"/>
              </a:ext>
            </a:extLst>
          </p:cNvPr>
          <p:cNvSpPr txBox="1"/>
          <p:nvPr/>
        </p:nvSpPr>
        <p:spPr>
          <a:xfrm>
            <a:off x="11756572" y="6529735"/>
            <a:ext cx="433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dirty="0">
                <a:solidFill>
                  <a:srgbClr val="212529"/>
                </a:solidFill>
                <a:effectLst/>
              </a:rPr>
              <a:t>10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6677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1733" y="2863227"/>
            <a:ext cx="4715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2BA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5" name="Rectangle 4"/>
          <p:cNvSpPr/>
          <p:nvPr/>
        </p:nvSpPr>
        <p:spPr>
          <a:xfrm>
            <a:off x="9845937" y="6048058"/>
            <a:ext cx="23428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BAC6D"/>
                </a:solidFill>
                <a:latin typeface="Arial Narrow" panose="020B0606020202030204" pitchFamily="34" charset="0"/>
              </a:rPr>
              <a:t>Rochelle Schneider </a:t>
            </a:r>
          </a:p>
          <a:p>
            <a:r>
              <a:rPr lang="en-GB" sz="1400" dirty="0">
                <a:latin typeface="Arial Narrow" panose="020B0606020202030204" pitchFamily="34" charset="0"/>
              </a:rPr>
              <a:t>rochelle.schneider@lshtm.ac.uk</a:t>
            </a:r>
          </a:p>
        </p:txBody>
      </p:sp>
    </p:spTree>
    <p:extLst>
      <p:ext uri="{BB962C8B-B14F-4D97-AF65-F5344CB8AC3E}">
        <p14:creationId xmlns:p14="http://schemas.microsoft.com/office/powerpoint/2010/main" val="1590594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892E9CBC-17D7-47AF-832F-EBB99D0B0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217" r="2943"/>
          <a:stretch/>
        </p:blipFill>
        <p:spPr>
          <a:xfrm>
            <a:off x="6049967" y="2603365"/>
            <a:ext cx="5922958" cy="2916000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672131D3-9AA7-4919-BB6B-E44ED2C38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8" b="50000"/>
          <a:stretch/>
        </p:blipFill>
        <p:spPr>
          <a:xfrm>
            <a:off x="55301" y="2471755"/>
            <a:ext cx="5922958" cy="302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2D9C41-529C-41F8-8D80-A22CA8A592AC}"/>
              </a:ext>
            </a:extLst>
          </p:cNvPr>
          <p:cNvSpPr txBox="1"/>
          <p:nvPr/>
        </p:nvSpPr>
        <p:spPr>
          <a:xfrm>
            <a:off x="46241" y="1105597"/>
            <a:ext cx="2459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Pollutant </a:t>
            </a:r>
            <a:r>
              <a:rPr lang="en-US" sz="1800" b="1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specific </a:t>
            </a:r>
            <a:r>
              <a:rPr lang="en-US" sz="1800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scale</a:t>
            </a:r>
            <a:endParaRPr lang="en-US" i="0" u="sng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E9A807-E3DC-404F-A7B9-B9732657EC36}"/>
              </a:ext>
            </a:extLst>
          </p:cNvPr>
          <p:cNvSpPr txBox="1"/>
          <p:nvPr/>
        </p:nvSpPr>
        <p:spPr>
          <a:xfrm>
            <a:off x="76202" y="6487144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*80% SI is the SI-max mean from 47 cities</a:t>
            </a:r>
          </a:p>
        </p:txBody>
      </p:sp>
      <p:sp>
        <p:nvSpPr>
          <p:cNvPr id="11" name="Octagon 10">
            <a:extLst>
              <a:ext uri="{FF2B5EF4-FFF2-40B4-BE49-F238E27FC236}">
                <a16:creationId xmlns:a16="http://schemas.microsoft.com/office/drawing/2014/main" id="{64300467-1862-4839-9034-FF788AE70F5C}"/>
              </a:ext>
            </a:extLst>
          </p:cNvPr>
          <p:cNvSpPr/>
          <p:nvPr/>
        </p:nvSpPr>
        <p:spPr>
          <a:xfrm>
            <a:off x="1155949" y="1912130"/>
            <a:ext cx="684000" cy="684000"/>
          </a:xfrm>
          <a:prstGeom prst="oct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NO2</a:t>
            </a:r>
          </a:p>
        </p:txBody>
      </p:sp>
      <p:sp>
        <p:nvSpPr>
          <p:cNvPr id="12" name="Octagon 11">
            <a:extLst>
              <a:ext uri="{FF2B5EF4-FFF2-40B4-BE49-F238E27FC236}">
                <a16:creationId xmlns:a16="http://schemas.microsoft.com/office/drawing/2014/main" id="{97CA8296-D78D-43A1-A65A-8DF4C9827BF5}"/>
              </a:ext>
            </a:extLst>
          </p:cNvPr>
          <p:cNvSpPr/>
          <p:nvPr/>
        </p:nvSpPr>
        <p:spPr>
          <a:xfrm>
            <a:off x="4348861" y="1912130"/>
            <a:ext cx="648000" cy="648000"/>
          </a:xfrm>
          <a:prstGeom prst="oct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O3</a:t>
            </a:r>
          </a:p>
        </p:txBody>
      </p:sp>
      <p:sp>
        <p:nvSpPr>
          <p:cNvPr id="13" name="Octagon 12">
            <a:extLst>
              <a:ext uri="{FF2B5EF4-FFF2-40B4-BE49-F238E27FC236}">
                <a16:creationId xmlns:a16="http://schemas.microsoft.com/office/drawing/2014/main" id="{5B8B84F6-C4BF-4A37-92A8-028D45D7B721}"/>
              </a:ext>
            </a:extLst>
          </p:cNvPr>
          <p:cNvSpPr/>
          <p:nvPr/>
        </p:nvSpPr>
        <p:spPr>
          <a:xfrm>
            <a:off x="7249114" y="1955365"/>
            <a:ext cx="684000" cy="648000"/>
          </a:xfrm>
          <a:prstGeom prst="octagon">
            <a:avLst/>
          </a:prstGeom>
          <a:solidFill>
            <a:srgbClr val="CACBFD"/>
          </a:solidFill>
          <a:ln>
            <a:solidFill>
              <a:srgbClr val="1111F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PM</a:t>
            </a:r>
            <a:r>
              <a:rPr lang="en-GB" sz="1000" baseline="-25000" dirty="0"/>
              <a:t>2.5</a:t>
            </a:r>
          </a:p>
        </p:txBody>
      </p:sp>
      <p:sp>
        <p:nvSpPr>
          <p:cNvPr id="16" name="Octagon 15">
            <a:extLst>
              <a:ext uri="{FF2B5EF4-FFF2-40B4-BE49-F238E27FC236}">
                <a16:creationId xmlns:a16="http://schemas.microsoft.com/office/drawing/2014/main" id="{FDF8F55F-64E3-4687-B048-EFF627B84528}"/>
              </a:ext>
            </a:extLst>
          </p:cNvPr>
          <p:cNvSpPr/>
          <p:nvPr/>
        </p:nvSpPr>
        <p:spPr>
          <a:xfrm>
            <a:off x="10241315" y="1955365"/>
            <a:ext cx="684000" cy="648000"/>
          </a:xfrm>
          <a:prstGeom prst="octagon">
            <a:avLst/>
          </a:prstGeom>
          <a:solidFill>
            <a:srgbClr val="FF81DE"/>
          </a:solidFill>
          <a:ln>
            <a:solidFill>
              <a:srgbClr val="FF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PM10</a:t>
            </a:r>
            <a:endParaRPr lang="en-GB" sz="1000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6652F8-87DD-476D-8F05-C68332C36C39}"/>
              </a:ext>
            </a:extLst>
          </p:cNvPr>
          <p:cNvSpPr txBox="1"/>
          <p:nvPr/>
        </p:nvSpPr>
        <p:spPr>
          <a:xfrm>
            <a:off x="170849" y="145123"/>
            <a:ext cx="96333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chemeClr val="bg1"/>
                </a:solidFill>
              </a:rPr>
              <a:t>Statistical analysis </a:t>
            </a:r>
          </a:p>
          <a:p>
            <a:r>
              <a:rPr lang="en-GB" sz="2500" b="1" dirty="0">
                <a:solidFill>
                  <a:srgbClr val="FFFF00"/>
                </a:solidFill>
              </a:rPr>
              <a:t>1st Step:</a:t>
            </a:r>
            <a:r>
              <a:rPr lang="en-GB" sz="2500" dirty="0">
                <a:solidFill>
                  <a:srgbClr val="FFFF00"/>
                </a:solidFill>
              </a:rPr>
              <a:t> </a:t>
            </a:r>
            <a:r>
              <a:rPr lang="en-US" sz="2500" dirty="0">
                <a:solidFill>
                  <a:schemeClr val="bg1"/>
                </a:solidFill>
              </a:rPr>
              <a:t>Association between Stringency Index and pollution difference</a:t>
            </a:r>
            <a:endParaRPr lang="en-GB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50213E3-B7A6-4501-8115-4AD4D99A316F}"/>
              </a:ext>
            </a:extLst>
          </p:cNvPr>
          <p:cNvSpPr txBox="1"/>
          <p:nvPr/>
        </p:nvSpPr>
        <p:spPr>
          <a:xfrm>
            <a:off x="8041420" y="6069056"/>
            <a:ext cx="1892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dirty="0">
                <a:solidFill>
                  <a:srgbClr val="212529"/>
                </a:solidFill>
                <a:effectLst/>
              </a:rPr>
              <a:t>Credit: Copernicus Atmosphere Monitoring Service/ECMWF/BSC.</a:t>
            </a:r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31B149-5520-4EAD-BCE3-DC382C2E18A4}"/>
              </a:ext>
            </a:extLst>
          </p:cNvPr>
          <p:cNvSpPr txBox="1"/>
          <p:nvPr/>
        </p:nvSpPr>
        <p:spPr>
          <a:xfrm>
            <a:off x="11872732" y="6529735"/>
            <a:ext cx="317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dirty="0">
                <a:solidFill>
                  <a:srgbClr val="212529"/>
                </a:solidFill>
                <a:effectLst/>
              </a:rPr>
              <a:t>1</a:t>
            </a:r>
            <a:endParaRPr lang="en-GB" sz="1200" dirty="0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F524E8D0-9C4B-4864-B92E-ECD113643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27" y="1145423"/>
            <a:ext cx="7257281" cy="5569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5623B-0E1D-4DE6-B89C-23EF5AC0A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8" y="1145423"/>
            <a:ext cx="1434517" cy="3593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C3F06E-6B54-40B7-AEEF-56ACE06CF6AB}"/>
              </a:ext>
            </a:extLst>
          </p:cNvPr>
          <p:cNvSpPr txBox="1"/>
          <p:nvPr/>
        </p:nvSpPr>
        <p:spPr>
          <a:xfrm>
            <a:off x="8356877" y="2766344"/>
            <a:ext cx="3674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Lockdown response during COVID-19 pandemic resulted in decreased emissions in Europe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68CDF5-05A9-48E1-BD67-5D4FD9D4B507}"/>
              </a:ext>
            </a:extLst>
          </p:cNvPr>
          <p:cNvSpPr txBox="1"/>
          <p:nvPr/>
        </p:nvSpPr>
        <p:spPr>
          <a:xfrm>
            <a:off x="116263" y="198206"/>
            <a:ext cx="80506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 Narrow" panose="020B0606020202030204" pitchFamily="34" charset="0"/>
              </a:rPr>
              <a:t>Decrease of NOx in Europe during COVID-19 first wave </a:t>
            </a:r>
          </a:p>
        </p:txBody>
      </p:sp>
    </p:spTree>
    <p:extLst>
      <p:ext uri="{BB962C8B-B14F-4D97-AF65-F5344CB8AC3E}">
        <p14:creationId xmlns:p14="http://schemas.microsoft.com/office/powerpoint/2010/main" val="615849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D7F1590-CDAE-4582-BCD7-BBC9BD5A471B}"/>
              </a:ext>
            </a:extLst>
          </p:cNvPr>
          <p:cNvSpPr txBox="1"/>
          <p:nvPr/>
        </p:nvSpPr>
        <p:spPr>
          <a:xfrm>
            <a:off x="11872732" y="6529735"/>
            <a:ext cx="317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212529"/>
                </a:solidFill>
              </a:rPr>
              <a:t>2</a:t>
            </a:r>
            <a:endParaRPr lang="en-GB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CCF4BB-4964-4CC3-B3AA-D0D4140DFB5F}"/>
              </a:ext>
            </a:extLst>
          </p:cNvPr>
          <p:cNvSpPr txBox="1"/>
          <p:nvPr/>
        </p:nvSpPr>
        <p:spPr>
          <a:xfrm>
            <a:off x="293235" y="1315049"/>
            <a:ext cx="115016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Reduction of emissions          reduction of Air pollution </a:t>
            </a:r>
          </a:p>
          <a:p>
            <a:endParaRPr lang="en-GB" sz="2400" dirty="0"/>
          </a:p>
          <a:p>
            <a:r>
              <a:rPr lang="en-GB" sz="2400" dirty="0"/>
              <a:t>Air pollution is a major cause of death in Europe </a:t>
            </a:r>
          </a:p>
          <a:p>
            <a:endParaRPr lang="en-GB" sz="2400" dirty="0"/>
          </a:p>
          <a:p>
            <a:endParaRPr lang="en-GB" sz="2400" dirty="0"/>
          </a:p>
          <a:p>
            <a:pPr algn="ctr"/>
            <a:r>
              <a:rPr lang="en-GB" sz="2400" b="1" dirty="0"/>
              <a:t>Study objective</a:t>
            </a:r>
          </a:p>
          <a:p>
            <a:endParaRPr lang="en-GB" sz="2400" dirty="0"/>
          </a:p>
          <a:p>
            <a:pPr algn="ctr"/>
            <a:r>
              <a:rPr lang="en-GB" sz="2400" dirty="0"/>
              <a:t>Assess the impact of lockdown policies on AP reduction in 47 EU cities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Impact of overall lockdown</a:t>
            </a:r>
          </a:p>
          <a:p>
            <a:pPr marL="457200" indent="-457200">
              <a:buAutoNum type="arabicPeriod"/>
            </a:pPr>
            <a:r>
              <a:rPr lang="en-GB" sz="2400" dirty="0"/>
              <a:t>Impact of specific sub-policies</a:t>
            </a:r>
          </a:p>
          <a:p>
            <a:pPr marL="457200" indent="-457200">
              <a:buAutoNum type="arabicPeriod"/>
            </a:pPr>
            <a:r>
              <a:rPr lang="en-GB" sz="2400" dirty="0"/>
              <a:t>Avoided AP-related mortality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97A6A0-B343-4510-9410-3F96F6A312A9}"/>
              </a:ext>
            </a:extLst>
          </p:cNvPr>
          <p:cNvSpPr txBox="1"/>
          <p:nvPr/>
        </p:nvSpPr>
        <p:spPr>
          <a:xfrm>
            <a:off x="116263" y="198206"/>
            <a:ext cx="60962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 Narrow" panose="020B0606020202030204" pitchFamily="34" charset="0"/>
              </a:rPr>
              <a:t>Relating lockdown policies to AP decrease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509E033-6DAE-4DEF-B679-875B8CBABE01}"/>
              </a:ext>
            </a:extLst>
          </p:cNvPr>
          <p:cNvSpPr/>
          <p:nvPr/>
        </p:nvSpPr>
        <p:spPr>
          <a:xfrm>
            <a:off x="3487722" y="1505823"/>
            <a:ext cx="272643" cy="1593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1AC3288-EFC3-4AEE-ACA2-46132094C1A1}"/>
              </a:ext>
            </a:extLst>
          </p:cNvPr>
          <p:cNvSpPr/>
          <p:nvPr/>
        </p:nvSpPr>
        <p:spPr>
          <a:xfrm rot="5400000">
            <a:off x="5907756" y="3570469"/>
            <a:ext cx="272643" cy="4217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11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50213E3-B7A6-4501-8115-4AD4D99A316F}"/>
              </a:ext>
            </a:extLst>
          </p:cNvPr>
          <p:cNvSpPr txBox="1"/>
          <p:nvPr/>
        </p:nvSpPr>
        <p:spPr>
          <a:xfrm>
            <a:off x="8470058" y="6426763"/>
            <a:ext cx="29114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1" dirty="0">
                <a:solidFill>
                  <a:srgbClr val="212529"/>
                </a:solidFill>
                <a:effectLst/>
              </a:rPr>
              <a:t>Credit: CAMS -  https://atmosphere.copernicus.eu</a:t>
            </a:r>
            <a:endParaRPr lang="en-GB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9E32E-D818-48D5-A91C-430C4D2E5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337" y="3133834"/>
            <a:ext cx="2726711" cy="1320528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8162249-5581-4709-9578-7748F3D9F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248951"/>
              </p:ext>
            </p:extLst>
          </p:nvPr>
        </p:nvGraphicFramePr>
        <p:xfrm>
          <a:off x="7908283" y="2610982"/>
          <a:ext cx="4063006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3006">
                  <a:extLst>
                    <a:ext uri="{9D8B030D-6E8A-4147-A177-3AD203B41FA5}">
                      <a16:colId xmlns:a16="http://schemas.microsoft.com/office/drawing/2014/main" val="371900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Business-as-usual scenario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02418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9267B0F-E5A6-4B1B-834C-CED279B23D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554337" y="5092512"/>
            <a:ext cx="2726711" cy="1320528"/>
          </a:xfrm>
          <a:prstGeom prst="rect">
            <a:avLst/>
          </a:prstGeom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B5E9CBD5-CA5D-4B96-A339-A20C37D5A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9" t="8472" b="69287"/>
          <a:stretch/>
        </p:blipFill>
        <p:spPr bwMode="auto">
          <a:xfrm>
            <a:off x="197314" y="1956299"/>
            <a:ext cx="236639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2D8B7516-75DE-4FCC-BA4A-AFF3D2A0F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4" r="69287" b="45585"/>
          <a:stretch/>
        </p:blipFill>
        <p:spPr bwMode="auto">
          <a:xfrm>
            <a:off x="2728075" y="1956299"/>
            <a:ext cx="110923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0A1E793D-B6E3-447F-A686-D2200CF50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" t="56342" r="69692" b="21417"/>
          <a:stretch/>
        </p:blipFill>
        <p:spPr bwMode="auto">
          <a:xfrm>
            <a:off x="2703184" y="3068548"/>
            <a:ext cx="110923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AC3A1E-C0AF-4ACA-8725-5D2534646E97}"/>
              </a:ext>
            </a:extLst>
          </p:cNvPr>
          <p:cNvSpPr txBox="1"/>
          <p:nvPr/>
        </p:nvSpPr>
        <p:spPr>
          <a:xfrm>
            <a:off x="304771" y="1591367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2020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64EFDD-990E-4116-85E4-F0DAD4A0ED46}"/>
              </a:ext>
            </a:extLst>
          </p:cNvPr>
          <p:cNvSpPr txBox="1"/>
          <p:nvPr/>
        </p:nvSpPr>
        <p:spPr>
          <a:xfrm>
            <a:off x="116263" y="198206"/>
            <a:ext cx="75339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 Narrow" panose="020B0606020202030204" pitchFamily="34" charset="0"/>
              </a:rPr>
              <a:t>Time period, Scenarios, Study region, and Pollutants</a:t>
            </a:r>
          </a:p>
        </p:txBody>
      </p:sp>
      <p:graphicFrame>
        <p:nvGraphicFramePr>
          <p:cNvPr id="19" name="Table 5">
            <a:extLst>
              <a:ext uri="{FF2B5EF4-FFF2-40B4-BE49-F238E27FC236}">
                <a16:creationId xmlns:a16="http://schemas.microsoft.com/office/drawing/2014/main" id="{106E0C78-A80C-4D6A-9CA3-D04A8A832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207692"/>
              </p:ext>
            </p:extLst>
          </p:nvPr>
        </p:nvGraphicFramePr>
        <p:xfrm>
          <a:off x="7886189" y="4580428"/>
          <a:ext cx="4063006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3006">
                  <a:extLst>
                    <a:ext uri="{9D8B030D-6E8A-4147-A177-3AD203B41FA5}">
                      <a16:colId xmlns:a16="http://schemas.microsoft.com/office/drawing/2014/main" val="391734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Lockdown scenario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024185"/>
                  </a:ext>
                </a:extLst>
              </a:tr>
            </a:tbl>
          </a:graphicData>
        </a:graphic>
      </p:graphicFrame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84B023A6-A004-4BE4-8538-E3F3DCA6C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502438"/>
              </p:ext>
            </p:extLst>
          </p:nvPr>
        </p:nvGraphicFramePr>
        <p:xfrm>
          <a:off x="204704" y="1220527"/>
          <a:ext cx="3613378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13378">
                  <a:extLst>
                    <a:ext uri="{9D8B030D-6E8A-4147-A177-3AD203B41FA5}">
                      <a16:colId xmlns:a16="http://schemas.microsoft.com/office/drawing/2014/main" val="371900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Time-series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024185"/>
                  </a:ext>
                </a:extLst>
              </a:tr>
            </a:tbl>
          </a:graphicData>
        </a:graphic>
      </p:graphicFrame>
      <p:pic>
        <p:nvPicPr>
          <p:cNvPr id="21" name="Picture 4">
            <a:extLst>
              <a:ext uri="{FF2B5EF4-FFF2-40B4-BE49-F238E27FC236}">
                <a16:creationId xmlns:a16="http://schemas.microsoft.com/office/drawing/2014/main" id="{C2FD7731-72BB-43F3-87D4-E04EFFAB2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7" t="32174" b="45585"/>
          <a:stretch/>
        </p:blipFill>
        <p:spPr bwMode="auto">
          <a:xfrm>
            <a:off x="1446540" y="3053080"/>
            <a:ext cx="110923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Table 5">
            <a:extLst>
              <a:ext uri="{FF2B5EF4-FFF2-40B4-BE49-F238E27FC236}">
                <a16:creationId xmlns:a16="http://schemas.microsoft.com/office/drawing/2014/main" id="{FE90D7E1-E102-4297-9666-0F443F730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462627"/>
              </p:ext>
            </p:extLst>
          </p:nvPr>
        </p:nvGraphicFramePr>
        <p:xfrm>
          <a:off x="268920" y="4207232"/>
          <a:ext cx="3533106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33106">
                  <a:extLst>
                    <a:ext uri="{9D8B030D-6E8A-4147-A177-3AD203B41FA5}">
                      <a16:colId xmlns:a16="http://schemas.microsoft.com/office/drawing/2014/main" val="371900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Study region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024185"/>
                  </a:ext>
                </a:extLst>
              </a:tr>
            </a:tbl>
          </a:graphicData>
        </a:graphic>
      </p:graphicFrame>
      <p:sp>
        <p:nvSpPr>
          <p:cNvPr id="27" name="Octagon 26">
            <a:extLst>
              <a:ext uri="{FF2B5EF4-FFF2-40B4-BE49-F238E27FC236}">
                <a16:creationId xmlns:a16="http://schemas.microsoft.com/office/drawing/2014/main" id="{9129CBB4-7511-4F71-8811-9C6F5652505B}"/>
              </a:ext>
            </a:extLst>
          </p:cNvPr>
          <p:cNvSpPr/>
          <p:nvPr/>
        </p:nvSpPr>
        <p:spPr>
          <a:xfrm>
            <a:off x="8128058" y="1709392"/>
            <a:ext cx="684000" cy="684000"/>
          </a:xfrm>
          <a:prstGeom prst="oct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NO</a:t>
            </a:r>
            <a:r>
              <a:rPr lang="en-GB" sz="1200" baseline="-25000" dirty="0"/>
              <a:t>2</a:t>
            </a:r>
          </a:p>
        </p:txBody>
      </p:sp>
      <p:sp>
        <p:nvSpPr>
          <p:cNvPr id="28" name="Octagon 27">
            <a:extLst>
              <a:ext uri="{FF2B5EF4-FFF2-40B4-BE49-F238E27FC236}">
                <a16:creationId xmlns:a16="http://schemas.microsoft.com/office/drawing/2014/main" id="{D01DF5F6-E7F1-44D3-A8C0-E6CBA3A2997A}"/>
              </a:ext>
            </a:extLst>
          </p:cNvPr>
          <p:cNvSpPr/>
          <p:nvPr/>
        </p:nvSpPr>
        <p:spPr>
          <a:xfrm>
            <a:off x="9141694" y="1733334"/>
            <a:ext cx="648000" cy="648000"/>
          </a:xfrm>
          <a:prstGeom prst="oct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O</a:t>
            </a:r>
            <a:r>
              <a:rPr lang="en-GB" sz="1400" baseline="-25000" dirty="0"/>
              <a:t>3</a:t>
            </a:r>
          </a:p>
        </p:txBody>
      </p:sp>
      <p:sp>
        <p:nvSpPr>
          <p:cNvPr id="29" name="Octagon 28">
            <a:extLst>
              <a:ext uri="{FF2B5EF4-FFF2-40B4-BE49-F238E27FC236}">
                <a16:creationId xmlns:a16="http://schemas.microsoft.com/office/drawing/2014/main" id="{72F081BE-D97F-42D3-90F4-45BF212A28E1}"/>
              </a:ext>
            </a:extLst>
          </p:cNvPr>
          <p:cNvSpPr/>
          <p:nvPr/>
        </p:nvSpPr>
        <p:spPr>
          <a:xfrm>
            <a:off x="10077820" y="1704205"/>
            <a:ext cx="684000" cy="684000"/>
          </a:xfrm>
          <a:prstGeom prst="octagon">
            <a:avLst/>
          </a:prstGeom>
          <a:solidFill>
            <a:srgbClr val="CACBFD"/>
          </a:solidFill>
          <a:ln>
            <a:solidFill>
              <a:srgbClr val="1111F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PM</a:t>
            </a:r>
            <a:r>
              <a:rPr lang="en-GB" sz="1000" baseline="-25000" dirty="0"/>
              <a:t>2.5</a:t>
            </a:r>
          </a:p>
        </p:txBody>
      </p:sp>
      <p:sp>
        <p:nvSpPr>
          <p:cNvPr id="30" name="Octagon 29">
            <a:extLst>
              <a:ext uri="{FF2B5EF4-FFF2-40B4-BE49-F238E27FC236}">
                <a16:creationId xmlns:a16="http://schemas.microsoft.com/office/drawing/2014/main" id="{D84DF64A-2422-4E67-9520-322A051DCD0D}"/>
              </a:ext>
            </a:extLst>
          </p:cNvPr>
          <p:cNvSpPr/>
          <p:nvPr/>
        </p:nvSpPr>
        <p:spPr>
          <a:xfrm>
            <a:off x="11049946" y="1711275"/>
            <a:ext cx="684000" cy="648000"/>
          </a:xfrm>
          <a:prstGeom prst="octagon">
            <a:avLst/>
          </a:prstGeom>
          <a:solidFill>
            <a:srgbClr val="FF81DE"/>
          </a:solidFill>
          <a:ln>
            <a:solidFill>
              <a:srgbClr val="FF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PM</a:t>
            </a:r>
            <a:r>
              <a:rPr lang="en-GB" sz="1000" baseline="-25000" dirty="0"/>
              <a:t>10</a:t>
            </a:r>
          </a:p>
        </p:txBody>
      </p:sp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4E53E855-9F88-408E-BD2D-3EB3461A6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255890"/>
              </p:ext>
            </p:extLst>
          </p:nvPr>
        </p:nvGraphicFramePr>
        <p:xfrm>
          <a:off x="7908283" y="1220527"/>
          <a:ext cx="4069422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9422">
                  <a:extLst>
                    <a:ext uri="{9D8B030D-6E8A-4147-A177-3AD203B41FA5}">
                      <a16:colId xmlns:a16="http://schemas.microsoft.com/office/drawing/2014/main" val="371900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Air pollutants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024185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BA8CAE8C-C5C1-4E93-B38D-364FCC46CC88}"/>
              </a:ext>
            </a:extLst>
          </p:cNvPr>
          <p:cNvSpPr txBox="1"/>
          <p:nvPr/>
        </p:nvSpPr>
        <p:spPr>
          <a:xfrm>
            <a:off x="197314" y="4624003"/>
            <a:ext cx="128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47 European </a:t>
            </a:r>
          </a:p>
          <a:p>
            <a:r>
              <a:rPr lang="en-GB" sz="1600" dirty="0">
                <a:solidFill>
                  <a:srgbClr val="C00000"/>
                </a:solidFill>
              </a:rPr>
              <a:t>cities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DA2C41-E9BB-4DD3-8699-62025D54541C}"/>
              </a:ext>
            </a:extLst>
          </p:cNvPr>
          <p:cNvSpPr txBox="1"/>
          <p:nvPr/>
        </p:nvSpPr>
        <p:spPr>
          <a:xfrm>
            <a:off x="11872732" y="6529735"/>
            <a:ext cx="317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dirty="0">
                <a:solidFill>
                  <a:srgbClr val="212529"/>
                </a:solidFill>
                <a:effectLst/>
              </a:rPr>
              <a:t>3</a:t>
            </a:r>
            <a:endParaRPr lang="en-GB" sz="1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54E56D-37B7-470C-95DE-5E7B1C820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510" y="4636756"/>
            <a:ext cx="2214234" cy="2131303"/>
          </a:xfrm>
          <a:prstGeom prst="rect">
            <a:avLst/>
          </a:prstGeom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011FF514-1964-4CE6-B516-DBEA127F3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7" t="32174" r="31819" b="45585"/>
          <a:stretch/>
        </p:blipFill>
        <p:spPr bwMode="auto">
          <a:xfrm>
            <a:off x="204704" y="3048793"/>
            <a:ext cx="124183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Table 5">
            <a:extLst>
              <a:ext uri="{FF2B5EF4-FFF2-40B4-BE49-F238E27FC236}">
                <a16:creationId xmlns:a16="http://schemas.microsoft.com/office/drawing/2014/main" id="{1E19A61B-7C43-48E7-AD2A-48994555A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468228"/>
              </p:ext>
            </p:extLst>
          </p:nvPr>
        </p:nvGraphicFramePr>
        <p:xfrm>
          <a:off x="3963866" y="1220527"/>
          <a:ext cx="3780327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80327">
                  <a:extLst>
                    <a:ext uri="{9D8B030D-6E8A-4147-A177-3AD203B41FA5}">
                      <a16:colId xmlns:a16="http://schemas.microsoft.com/office/drawing/2014/main" val="371900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Lockdown policies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024185"/>
                  </a:ext>
                </a:extLst>
              </a:tr>
            </a:tbl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69DAB6A6-B99B-4A9D-B9F0-4288D106B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1"/>
          <a:stretch/>
        </p:blipFill>
        <p:spPr bwMode="auto">
          <a:xfrm>
            <a:off x="4075016" y="1733334"/>
            <a:ext cx="3372210" cy="293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EB4E444-03C2-4727-B767-ED56EA22335C}"/>
              </a:ext>
            </a:extLst>
          </p:cNvPr>
          <p:cNvSpPr txBox="1"/>
          <p:nvPr/>
        </p:nvSpPr>
        <p:spPr>
          <a:xfrm>
            <a:off x="4659560" y="1647043"/>
            <a:ext cx="2388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Overall: Stringency index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2F091E-CB45-4F8A-A873-9E6FBEC680D9}"/>
              </a:ext>
            </a:extLst>
          </p:cNvPr>
          <p:cNvSpPr txBox="1"/>
          <p:nvPr/>
        </p:nvSpPr>
        <p:spPr>
          <a:xfrm>
            <a:off x="4659560" y="4943887"/>
            <a:ext cx="2388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Containment and closure policies: 9 specific policies</a:t>
            </a:r>
          </a:p>
        </p:txBody>
      </p:sp>
    </p:spTree>
    <p:extLst>
      <p:ext uri="{BB962C8B-B14F-4D97-AF65-F5344CB8AC3E}">
        <p14:creationId xmlns:p14="http://schemas.microsoft.com/office/powerpoint/2010/main" val="175465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38ECE8AF-45B1-48C1-846C-CC5F83B18C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404"/>
          <a:stretch/>
        </p:blipFill>
        <p:spPr>
          <a:xfrm>
            <a:off x="661987" y="2050558"/>
            <a:ext cx="11016919" cy="4064494"/>
          </a:xfrm>
          <a:prstGeom prst="rect">
            <a:avLst/>
          </a:prstGeom>
        </p:spPr>
      </p:pic>
      <p:sp>
        <p:nvSpPr>
          <p:cNvPr id="19" name="Octagon 18">
            <a:extLst>
              <a:ext uri="{FF2B5EF4-FFF2-40B4-BE49-F238E27FC236}">
                <a16:creationId xmlns:a16="http://schemas.microsoft.com/office/drawing/2014/main" id="{324D5C8F-E6A7-4C95-98C9-7A63D7C07771}"/>
              </a:ext>
            </a:extLst>
          </p:cNvPr>
          <p:cNvSpPr/>
          <p:nvPr/>
        </p:nvSpPr>
        <p:spPr>
          <a:xfrm>
            <a:off x="141515" y="1149112"/>
            <a:ext cx="684000" cy="684000"/>
          </a:xfrm>
          <a:prstGeom prst="oct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NO</a:t>
            </a:r>
            <a:r>
              <a:rPr lang="en-GB" sz="1200" baseline="-250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83D46D-45FE-4A74-8B1B-0F5CE22D6BB7}"/>
              </a:ext>
            </a:extLst>
          </p:cNvPr>
          <p:cNvSpPr txBox="1"/>
          <p:nvPr/>
        </p:nvSpPr>
        <p:spPr>
          <a:xfrm>
            <a:off x="141515" y="316056"/>
            <a:ext cx="72285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chemeClr val="bg1"/>
                </a:solidFill>
              </a:rPr>
              <a:t>Lockdown – BAU scenarios </a:t>
            </a:r>
            <a:r>
              <a:rPr lang="en-GB" sz="2500" dirty="0">
                <a:solidFill>
                  <a:schemeClr val="bg1"/>
                </a:solidFill>
                <a:sym typeface="Wingdings" panose="05000000000000000000" pitchFamily="2" charset="2"/>
              </a:rPr>
              <a:t>- </a:t>
            </a:r>
            <a:r>
              <a:rPr lang="en-GB" sz="2500" dirty="0">
                <a:solidFill>
                  <a:schemeClr val="bg1"/>
                </a:solidFill>
              </a:rPr>
              <a:t>all 47 cities across Europe</a:t>
            </a:r>
          </a:p>
        </p:txBody>
      </p:sp>
      <p:pic>
        <p:nvPicPr>
          <p:cNvPr id="21" name="Picture 20" descr="Chart&#10;&#10;Description automatically generated">
            <a:extLst>
              <a:ext uri="{FF2B5EF4-FFF2-40B4-BE49-F238E27FC236}">
                <a16:creationId xmlns:a16="http://schemas.microsoft.com/office/drawing/2014/main" id="{CBF29004-DD2F-4E42-BA4A-0C9EDD7F4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268"/>
          <a:stretch/>
        </p:blipFill>
        <p:spPr>
          <a:xfrm>
            <a:off x="566736" y="6207118"/>
            <a:ext cx="11152324" cy="6241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E5D4CB-CE85-44AB-BE6F-210E8D452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34" y="1149112"/>
            <a:ext cx="1486702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EB0E2D-5568-4680-8A3F-2873F50C00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818295" y="1179787"/>
            <a:ext cx="1486702" cy="72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942E254-1AF6-4F89-8455-85AED9943355}"/>
              </a:ext>
            </a:extLst>
          </p:cNvPr>
          <p:cNvSpPr/>
          <p:nvPr/>
        </p:nvSpPr>
        <p:spPr>
          <a:xfrm>
            <a:off x="3434646" y="1446209"/>
            <a:ext cx="540000" cy="144000"/>
          </a:xfrm>
          <a:prstGeom prst="rect">
            <a:avLst/>
          </a:prstGeom>
          <a:solidFill>
            <a:srgbClr val="004650"/>
          </a:solidFill>
          <a:ln>
            <a:solidFill>
              <a:srgbClr val="0046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2132E5-0BCA-4C03-A2CD-CF3E92C6E555}"/>
              </a:ext>
            </a:extLst>
          </p:cNvPr>
          <p:cNvSpPr/>
          <p:nvPr/>
        </p:nvSpPr>
        <p:spPr>
          <a:xfrm>
            <a:off x="977733" y="1358234"/>
            <a:ext cx="540000" cy="108000"/>
          </a:xfrm>
          <a:prstGeom prst="rect">
            <a:avLst/>
          </a:prstGeom>
          <a:solidFill>
            <a:srgbClr val="004650"/>
          </a:solidFill>
          <a:ln>
            <a:solidFill>
              <a:srgbClr val="0046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EF5370-55AE-4CC5-B391-7A0B80FD13DB}"/>
              </a:ext>
            </a:extLst>
          </p:cNvPr>
          <p:cNvSpPr/>
          <p:nvPr/>
        </p:nvSpPr>
        <p:spPr>
          <a:xfrm>
            <a:off x="975731" y="1549312"/>
            <a:ext cx="540000" cy="108000"/>
          </a:xfrm>
          <a:prstGeom prst="rect">
            <a:avLst/>
          </a:prstGeom>
          <a:solidFill>
            <a:srgbClr val="004650"/>
          </a:solidFill>
          <a:ln>
            <a:solidFill>
              <a:srgbClr val="0046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242429-5C52-45A3-999C-6A783D4B24A0}"/>
              </a:ext>
            </a:extLst>
          </p:cNvPr>
          <p:cNvSpPr txBox="1"/>
          <p:nvPr/>
        </p:nvSpPr>
        <p:spPr>
          <a:xfrm>
            <a:off x="4599659" y="1770642"/>
            <a:ext cx="684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BAU</a:t>
            </a:r>
            <a:endParaRPr lang="en-US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93D6D9-C79D-40F9-BE96-507ACC4C8E9C}"/>
              </a:ext>
            </a:extLst>
          </p:cNvPr>
          <p:cNvSpPr txBox="1"/>
          <p:nvPr/>
        </p:nvSpPr>
        <p:spPr>
          <a:xfrm>
            <a:off x="2124395" y="1815775"/>
            <a:ext cx="1180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Lockdown</a:t>
            </a:r>
            <a:endParaRPr lang="en-US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319062-1055-4C23-AC6F-B872D427FF49}"/>
              </a:ext>
            </a:extLst>
          </p:cNvPr>
          <p:cNvSpPr txBox="1"/>
          <p:nvPr/>
        </p:nvSpPr>
        <p:spPr>
          <a:xfrm>
            <a:off x="11872732" y="6529735"/>
            <a:ext cx="317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212529"/>
                </a:solidFill>
              </a:rPr>
              <a:t>4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02120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38ECE8AF-45B1-48C1-846C-CC5F83B18C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04" b="50000"/>
          <a:stretch/>
        </p:blipFill>
        <p:spPr>
          <a:xfrm>
            <a:off x="661986" y="1279033"/>
            <a:ext cx="11026422" cy="4068000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CECBE638-7779-4EAC-8BC5-D56413C72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268"/>
          <a:stretch/>
        </p:blipFill>
        <p:spPr>
          <a:xfrm>
            <a:off x="566736" y="5435593"/>
            <a:ext cx="11152324" cy="624148"/>
          </a:xfrm>
          <a:prstGeom prst="rect">
            <a:avLst/>
          </a:prstGeom>
        </p:spPr>
      </p:pic>
      <p:sp>
        <p:nvSpPr>
          <p:cNvPr id="6" name="Octagon 5">
            <a:extLst>
              <a:ext uri="{FF2B5EF4-FFF2-40B4-BE49-F238E27FC236}">
                <a16:creationId xmlns:a16="http://schemas.microsoft.com/office/drawing/2014/main" id="{DA68A327-D415-4FB5-A4BA-11B8B7AFA0B1}"/>
              </a:ext>
            </a:extLst>
          </p:cNvPr>
          <p:cNvSpPr/>
          <p:nvPr/>
        </p:nvSpPr>
        <p:spPr>
          <a:xfrm>
            <a:off x="113380" y="1190473"/>
            <a:ext cx="648000" cy="648000"/>
          </a:xfrm>
          <a:prstGeom prst="oct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O</a:t>
            </a:r>
            <a:r>
              <a:rPr lang="en-GB" sz="1400" baseline="-250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52B4DB-6300-437F-B94A-E787FA06EADB}"/>
              </a:ext>
            </a:extLst>
          </p:cNvPr>
          <p:cNvSpPr txBox="1"/>
          <p:nvPr/>
        </p:nvSpPr>
        <p:spPr>
          <a:xfrm>
            <a:off x="141515" y="316056"/>
            <a:ext cx="72285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chemeClr val="bg1"/>
                </a:solidFill>
              </a:rPr>
              <a:t>Lockdown – BAU scenarios </a:t>
            </a:r>
            <a:r>
              <a:rPr lang="en-GB" sz="2500" dirty="0">
                <a:solidFill>
                  <a:schemeClr val="bg1"/>
                </a:solidFill>
                <a:sym typeface="Wingdings" panose="05000000000000000000" pitchFamily="2" charset="2"/>
              </a:rPr>
              <a:t>- </a:t>
            </a:r>
            <a:r>
              <a:rPr lang="en-GB" sz="2500" dirty="0">
                <a:solidFill>
                  <a:schemeClr val="bg1"/>
                </a:solidFill>
              </a:rPr>
              <a:t>all 47 cities across Europe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C44EC3-4B20-4ED5-9054-E20D407039F4}"/>
              </a:ext>
            </a:extLst>
          </p:cNvPr>
          <p:cNvSpPr txBox="1"/>
          <p:nvPr/>
        </p:nvSpPr>
        <p:spPr>
          <a:xfrm>
            <a:off x="11872732" y="6529735"/>
            <a:ext cx="317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212529"/>
                </a:solidFill>
              </a:rPr>
              <a:t>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1578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38ECE8AF-45B1-48C1-846C-CC5F83B18C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b="25404"/>
          <a:stretch/>
        </p:blipFill>
        <p:spPr>
          <a:xfrm>
            <a:off x="2624136" y="1188776"/>
            <a:ext cx="7053263" cy="2602174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F6555A60-2318-43A0-B4DB-FE89FCE47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" t="75404" r="-498"/>
          <a:stretch/>
        </p:blipFill>
        <p:spPr>
          <a:xfrm>
            <a:off x="2662237" y="3854473"/>
            <a:ext cx="7053263" cy="2602174"/>
          </a:xfrm>
          <a:prstGeom prst="rect">
            <a:avLst/>
          </a:prstGeom>
        </p:spPr>
      </p:pic>
      <p:sp>
        <p:nvSpPr>
          <p:cNvPr id="7" name="Octagon 6">
            <a:extLst>
              <a:ext uri="{FF2B5EF4-FFF2-40B4-BE49-F238E27FC236}">
                <a16:creationId xmlns:a16="http://schemas.microsoft.com/office/drawing/2014/main" id="{9D20C296-88C2-4759-B3AD-27ED922BF78A}"/>
              </a:ext>
            </a:extLst>
          </p:cNvPr>
          <p:cNvSpPr/>
          <p:nvPr/>
        </p:nvSpPr>
        <p:spPr>
          <a:xfrm>
            <a:off x="1863937" y="1398744"/>
            <a:ext cx="684000" cy="648000"/>
          </a:xfrm>
          <a:prstGeom prst="octagon">
            <a:avLst/>
          </a:prstGeom>
          <a:solidFill>
            <a:srgbClr val="00B0F0"/>
          </a:solidFill>
          <a:ln>
            <a:solidFill>
              <a:srgbClr val="00464E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PM</a:t>
            </a:r>
            <a:r>
              <a:rPr lang="en-GB" sz="1000" baseline="-25000" dirty="0"/>
              <a:t>2.5</a:t>
            </a:r>
          </a:p>
        </p:txBody>
      </p:sp>
      <p:sp>
        <p:nvSpPr>
          <p:cNvPr id="8" name="Octagon 7">
            <a:extLst>
              <a:ext uri="{FF2B5EF4-FFF2-40B4-BE49-F238E27FC236}">
                <a16:creationId xmlns:a16="http://schemas.microsoft.com/office/drawing/2014/main" id="{2566061C-ECBD-4878-8C15-91F01A35F09E}"/>
              </a:ext>
            </a:extLst>
          </p:cNvPr>
          <p:cNvSpPr/>
          <p:nvPr/>
        </p:nvSpPr>
        <p:spPr>
          <a:xfrm>
            <a:off x="1863937" y="4055630"/>
            <a:ext cx="684000" cy="648000"/>
          </a:xfrm>
          <a:prstGeom prst="octagon">
            <a:avLst/>
          </a:prstGeom>
          <a:solidFill>
            <a:srgbClr val="FF81DE"/>
          </a:solidFill>
          <a:ln>
            <a:solidFill>
              <a:srgbClr val="FF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PM</a:t>
            </a:r>
            <a:r>
              <a:rPr lang="en-GB" sz="1000" baseline="-25000" dirty="0"/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FBBB23-1B90-4114-B67C-6B6CC5E51269}"/>
              </a:ext>
            </a:extLst>
          </p:cNvPr>
          <p:cNvSpPr txBox="1"/>
          <p:nvPr/>
        </p:nvSpPr>
        <p:spPr>
          <a:xfrm>
            <a:off x="141515" y="316056"/>
            <a:ext cx="72285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chemeClr val="bg1"/>
                </a:solidFill>
              </a:rPr>
              <a:t>Lockdown – BAU scenarios </a:t>
            </a:r>
            <a:r>
              <a:rPr lang="en-GB" sz="2500" dirty="0">
                <a:solidFill>
                  <a:schemeClr val="bg1"/>
                </a:solidFill>
                <a:sym typeface="Wingdings" panose="05000000000000000000" pitchFamily="2" charset="2"/>
              </a:rPr>
              <a:t>- </a:t>
            </a:r>
            <a:r>
              <a:rPr lang="en-GB" sz="2500" dirty="0">
                <a:solidFill>
                  <a:schemeClr val="bg1"/>
                </a:solidFill>
              </a:rPr>
              <a:t>all 47 cities across Europe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50C687-0AAE-49FA-AA4E-1282DB08882C}"/>
              </a:ext>
            </a:extLst>
          </p:cNvPr>
          <p:cNvSpPr txBox="1"/>
          <p:nvPr/>
        </p:nvSpPr>
        <p:spPr>
          <a:xfrm>
            <a:off x="11872732" y="6529735"/>
            <a:ext cx="317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8054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E211E8-DBAF-4621-9F6F-B66FB0BC00A8}"/>
              </a:ext>
            </a:extLst>
          </p:cNvPr>
          <p:cNvSpPr txBox="1"/>
          <p:nvPr/>
        </p:nvSpPr>
        <p:spPr>
          <a:xfrm>
            <a:off x="170849" y="145123"/>
            <a:ext cx="25923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chemeClr val="bg1"/>
                </a:solidFill>
              </a:rPr>
              <a:t>Statistical analysis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2A27E2-B614-4354-80E3-27222D320331}"/>
              </a:ext>
            </a:extLst>
          </p:cNvPr>
          <p:cNvSpPr txBox="1"/>
          <p:nvPr/>
        </p:nvSpPr>
        <p:spPr>
          <a:xfrm>
            <a:off x="267893" y="1535370"/>
            <a:ext cx="11262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statistical analysis follows three main steps: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26D8CD-090D-467E-A644-BC975EEFEFB9}"/>
              </a:ext>
            </a:extLst>
          </p:cNvPr>
          <p:cNvSpPr txBox="1"/>
          <p:nvPr/>
        </p:nvSpPr>
        <p:spPr>
          <a:xfrm>
            <a:off x="300398" y="2231236"/>
            <a:ext cx="11053026" cy="2395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500" b="1" dirty="0"/>
              <a:t>1st Step:</a:t>
            </a:r>
            <a:r>
              <a:rPr lang="en-GB" sz="2500" dirty="0"/>
              <a:t> </a:t>
            </a:r>
            <a:r>
              <a:rPr lang="en-US" sz="2500" dirty="0"/>
              <a:t>Association between Stringency Index and pollution difference</a:t>
            </a:r>
          </a:p>
          <a:p>
            <a:pPr marL="0" algn="l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500" b="1" dirty="0"/>
              <a:t>2nd Step:</a:t>
            </a:r>
            <a:r>
              <a:rPr lang="en-GB" sz="2500" dirty="0"/>
              <a:t> </a:t>
            </a:r>
            <a:r>
              <a:rPr lang="en-US" sz="2500" dirty="0"/>
              <a:t>Impact of specific sub-policy measures </a:t>
            </a:r>
            <a:r>
              <a:rPr lang="en-US" sz="1400" dirty="0"/>
              <a:t>(</a:t>
            </a:r>
            <a:r>
              <a:rPr lang="en-GB" sz="1400" i="0" u="none" strike="noStrike" kern="1200" dirty="0">
                <a:effectLst/>
              </a:rPr>
              <a:t>Close public transport / Stay at home requirements)</a:t>
            </a:r>
          </a:p>
          <a:p>
            <a:pPr>
              <a:lnSpc>
                <a:spcPct val="200000"/>
              </a:lnSpc>
            </a:pPr>
            <a:r>
              <a:rPr lang="en-US" sz="2500" b="1" dirty="0"/>
              <a:t>3rd Step: </a:t>
            </a:r>
            <a:r>
              <a:rPr lang="en-US" sz="2500" dirty="0"/>
              <a:t>Estimating the excess deaths attributable to changes in air pollution levels</a:t>
            </a:r>
            <a:endParaRPr lang="en-GB" sz="25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D47F79-6C22-46A5-99CF-D79347F7E86B}"/>
              </a:ext>
            </a:extLst>
          </p:cNvPr>
          <p:cNvSpPr txBox="1"/>
          <p:nvPr/>
        </p:nvSpPr>
        <p:spPr>
          <a:xfrm>
            <a:off x="11872732" y="6529735"/>
            <a:ext cx="317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212529"/>
                </a:solidFill>
              </a:rPr>
              <a:t>7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6199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E211E8-DBAF-4621-9F6F-B66FB0BC00A8}"/>
              </a:ext>
            </a:extLst>
          </p:cNvPr>
          <p:cNvSpPr txBox="1"/>
          <p:nvPr/>
        </p:nvSpPr>
        <p:spPr>
          <a:xfrm>
            <a:off x="170849" y="145123"/>
            <a:ext cx="96333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chemeClr val="bg1"/>
                </a:solidFill>
              </a:rPr>
              <a:t>Statistical analysis </a:t>
            </a:r>
          </a:p>
          <a:p>
            <a:r>
              <a:rPr lang="en-GB" sz="2500" b="1" dirty="0">
                <a:solidFill>
                  <a:srgbClr val="FFFF00"/>
                </a:solidFill>
              </a:rPr>
              <a:t>1st Step:</a:t>
            </a:r>
            <a:r>
              <a:rPr lang="en-GB" sz="2500" dirty="0">
                <a:solidFill>
                  <a:srgbClr val="FFFF00"/>
                </a:solidFill>
              </a:rPr>
              <a:t> </a:t>
            </a:r>
            <a:r>
              <a:rPr lang="en-US" sz="2500" dirty="0">
                <a:solidFill>
                  <a:schemeClr val="bg1"/>
                </a:solidFill>
              </a:rPr>
              <a:t>Association between Stringency Index and pollution difference</a:t>
            </a:r>
            <a:endParaRPr lang="en-GB" sz="250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text, indoor, black, decorated&#10;&#10;Description automatically generated">
            <a:extLst>
              <a:ext uri="{FF2B5EF4-FFF2-40B4-BE49-F238E27FC236}">
                <a16:creationId xmlns:a16="http://schemas.microsoft.com/office/drawing/2014/main" id="{4536277D-BFBE-43E0-B3E8-2AB17F36C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789"/>
          <a:stretch/>
        </p:blipFill>
        <p:spPr>
          <a:xfrm>
            <a:off x="8283999" y="1379400"/>
            <a:ext cx="3719573" cy="5228574"/>
          </a:xfrm>
          <a:prstGeom prst="rect">
            <a:avLst/>
          </a:prstGeom>
        </p:spPr>
      </p:pic>
      <p:pic>
        <p:nvPicPr>
          <p:cNvPr id="9" name="Picture 8" descr="A picture containing text, indoor, black, decorated&#10;&#10;Description automatically generated">
            <a:extLst>
              <a:ext uri="{FF2B5EF4-FFF2-40B4-BE49-F238E27FC236}">
                <a16:creationId xmlns:a16="http://schemas.microsoft.com/office/drawing/2014/main" id="{484241F2-62A9-449F-AD6C-00A4FB782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600"/>
          <a:stretch/>
        </p:blipFill>
        <p:spPr>
          <a:xfrm>
            <a:off x="4434324" y="1379400"/>
            <a:ext cx="3719574" cy="5040000"/>
          </a:xfrm>
          <a:prstGeom prst="rect">
            <a:avLst/>
          </a:prstGeom>
        </p:spPr>
      </p:pic>
      <p:sp>
        <p:nvSpPr>
          <p:cNvPr id="10" name="Octagon 9">
            <a:extLst>
              <a:ext uri="{FF2B5EF4-FFF2-40B4-BE49-F238E27FC236}">
                <a16:creationId xmlns:a16="http://schemas.microsoft.com/office/drawing/2014/main" id="{EB2F853B-0851-4D9B-B63C-C3EB4404060F}"/>
              </a:ext>
            </a:extLst>
          </p:cNvPr>
          <p:cNvSpPr/>
          <p:nvPr/>
        </p:nvSpPr>
        <p:spPr>
          <a:xfrm>
            <a:off x="5103740" y="2648850"/>
            <a:ext cx="684000" cy="684000"/>
          </a:xfrm>
          <a:prstGeom prst="oct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NO</a:t>
            </a:r>
            <a:r>
              <a:rPr lang="en-GB" sz="1200" baseline="-25000" dirty="0"/>
              <a:t>2</a:t>
            </a:r>
          </a:p>
        </p:txBody>
      </p:sp>
      <p:sp>
        <p:nvSpPr>
          <p:cNvPr id="11" name="Octagon 10">
            <a:extLst>
              <a:ext uri="{FF2B5EF4-FFF2-40B4-BE49-F238E27FC236}">
                <a16:creationId xmlns:a16="http://schemas.microsoft.com/office/drawing/2014/main" id="{45BA58D3-8930-4284-B086-FC043FEF606A}"/>
              </a:ext>
            </a:extLst>
          </p:cNvPr>
          <p:cNvSpPr/>
          <p:nvPr/>
        </p:nvSpPr>
        <p:spPr>
          <a:xfrm>
            <a:off x="5121740" y="5228921"/>
            <a:ext cx="648000" cy="648000"/>
          </a:xfrm>
          <a:prstGeom prst="oct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O</a:t>
            </a:r>
            <a:r>
              <a:rPr lang="en-GB" sz="1400" baseline="-25000" dirty="0"/>
              <a:t>3</a:t>
            </a:r>
          </a:p>
        </p:txBody>
      </p:sp>
      <p:sp>
        <p:nvSpPr>
          <p:cNvPr id="12" name="Octagon 11">
            <a:extLst>
              <a:ext uri="{FF2B5EF4-FFF2-40B4-BE49-F238E27FC236}">
                <a16:creationId xmlns:a16="http://schemas.microsoft.com/office/drawing/2014/main" id="{874CED42-BEDE-482A-A106-1A7F044CA7F4}"/>
              </a:ext>
            </a:extLst>
          </p:cNvPr>
          <p:cNvSpPr/>
          <p:nvPr/>
        </p:nvSpPr>
        <p:spPr>
          <a:xfrm>
            <a:off x="9105961" y="2807021"/>
            <a:ext cx="684000" cy="648000"/>
          </a:xfrm>
          <a:prstGeom prst="octagon">
            <a:avLst/>
          </a:prstGeom>
          <a:solidFill>
            <a:srgbClr val="CACBFD"/>
          </a:solidFill>
          <a:ln>
            <a:solidFill>
              <a:srgbClr val="1111F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PM</a:t>
            </a:r>
            <a:r>
              <a:rPr lang="en-GB" sz="1000" baseline="-25000" dirty="0"/>
              <a:t>2.5</a:t>
            </a:r>
          </a:p>
        </p:txBody>
      </p:sp>
      <p:sp>
        <p:nvSpPr>
          <p:cNvPr id="13" name="Octagon 12">
            <a:extLst>
              <a:ext uri="{FF2B5EF4-FFF2-40B4-BE49-F238E27FC236}">
                <a16:creationId xmlns:a16="http://schemas.microsoft.com/office/drawing/2014/main" id="{B8392676-38BE-48AE-968A-86957431772A}"/>
              </a:ext>
            </a:extLst>
          </p:cNvPr>
          <p:cNvSpPr/>
          <p:nvPr/>
        </p:nvSpPr>
        <p:spPr>
          <a:xfrm>
            <a:off x="9105961" y="5392729"/>
            <a:ext cx="684000" cy="648000"/>
          </a:xfrm>
          <a:prstGeom prst="octagon">
            <a:avLst/>
          </a:prstGeom>
          <a:solidFill>
            <a:srgbClr val="FF81DE"/>
          </a:solidFill>
          <a:ln>
            <a:solidFill>
              <a:srgbClr val="FF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PM</a:t>
            </a:r>
            <a:r>
              <a:rPr lang="en-GB" sz="1000" baseline="-25000" dirty="0"/>
              <a:t>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">
                <a:extLst>
                  <a:ext uri="{FF2B5EF4-FFF2-40B4-BE49-F238E27FC236}">
                    <a16:creationId xmlns:a16="http://schemas.microsoft.com/office/drawing/2014/main" id="{AE8879C0-0570-4E69-B8AE-0A775333F329}"/>
                  </a:ext>
                </a:extLst>
              </p:cNvPr>
              <p:cNvSpPr txBox="1"/>
              <p:nvPr/>
            </p:nvSpPr>
            <p:spPr>
              <a:xfrm>
                <a:off x="47143" y="1189100"/>
                <a:ext cx="4387181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dirty="0"/>
                  <a:t>Bayesian non-linear mixed-effects model</a:t>
                </a:r>
              </a:p>
              <a:p>
                <a:endParaRPr lang="en-CA" sz="1400" dirty="0"/>
              </a:p>
              <a:p>
                <a:endParaRPr lang="en-CA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CA" sz="1400" dirty="0"/>
              </a:p>
              <a:p>
                <a:endParaRPr lang="en-CA" sz="1400" dirty="0"/>
              </a:p>
              <a:p>
                <a:endParaRPr lang="en-CA" sz="1400" dirty="0"/>
              </a:p>
              <a:p>
                <a:endParaRPr lang="en-CA" sz="1400" dirty="0"/>
              </a:p>
              <a:p>
                <a:endParaRPr lang="en-CA" sz="1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1400" dirty="0"/>
                  <a:t>: daily pollutant difference for city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sz="1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1400" dirty="0"/>
                  <a:t>: daily Stringency Index for city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sz="1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1400" dirty="0"/>
                  <a:t>: confounding variables: day-of-week, greenness of city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1400" dirty="0"/>
                  <a:t> in 2014 and built-up area of city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1400" dirty="0"/>
                  <a:t> in 2015</a:t>
                </a:r>
              </a:p>
              <a:p>
                <a:endParaRPr lang="en-CA" sz="1400" dirty="0"/>
              </a:p>
              <a:p>
                <a:r>
                  <a:rPr lang="en-CA" sz="1400" dirty="0"/>
                  <a:t>Flexible spatial structure of city-specific function</a:t>
                </a:r>
              </a:p>
              <a:p>
                <a:r>
                  <a:rPr lang="en-CA" sz="1400" dirty="0"/>
                  <a:t>95% credible intervals </a:t>
                </a:r>
              </a:p>
            </p:txBody>
          </p:sp>
        </mc:Choice>
        <mc:Fallback>
          <p:sp>
            <p:nvSpPr>
              <p:cNvPr id="15" name="ZoneTexte 1">
                <a:extLst>
                  <a:ext uri="{FF2B5EF4-FFF2-40B4-BE49-F238E27FC236}">
                    <a16:creationId xmlns:a16="http://schemas.microsoft.com/office/drawing/2014/main" id="{AE8879C0-0570-4E69-B8AE-0A775333F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" y="1189100"/>
                <a:ext cx="4387181" cy="3323987"/>
              </a:xfrm>
              <a:prstGeom prst="rect">
                <a:avLst/>
              </a:prstGeom>
              <a:blipFill>
                <a:blip r:embed="rId3"/>
                <a:stretch>
                  <a:fillRect l="-417" t="-367" r="-556" b="-1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ccolade fermante 2">
            <a:extLst>
              <a:ext uri="{FF2B5EF4-FFF2-40B4-BE49-F238E27FC236}">
                <a16:creationId xmlns:a16="http://schemas.microsoft.com/office/drawing/2014/main" id="{D5ECB836-03C0-4B72-81C5-F75A18AEE314}"/>
              </a:ext>
            </a:extLst>
          </p:cNvPr>
          <p:cNvSpPr/>
          <p:nvPr/>
        </p:nvSpPr>
        <p:spPr>
          <a:xfrm rot="5400000">
            <a:off x="2097500" y="1663900"/>
            <a:ext cx="177603" cy="1088960"/>
          </a:xfrm>
          <a:prstGeom prst="rightBrace">
            <a:avLst>
              <a:gd name="adj1" fmla="val 3558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ZoneTexte 3">
            <a:extLst>
              <a:ext uri="{FF2B5EF4-FFF2-40B4-BE49-F238E27FC236}">
                <a16:creationId xmlns:a16="http://schemas.microsoft.com/office/drawing/2014/main" id="{4554E80E-5597-4FCA-B068-09B8F6A16FF3}"/>
              </a:ext>
            </a:extLst>
          </p:cNvPr>
          <p:cNvSpPr txBox="1"/>
          <p:nvPr/>
        </p:nvSpPr>
        <p:spPr>
          <a:xfrm>
            <a:off x="1356842" y="2283772"/>
            <a:ext cx="1629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Fixed and city-specific nonlinear effect</a:t>
            </a:r>
          </a:p>
        </p:txBody>
      </p:sp>
      <p:sp>
        <p:nvSpPr>
          <p:cNvPr id="18" name="Accolade fermante 7">
            <a:extLst>
              <a:ext uri="{FF2B5EF4-FFF2-40B4-BE49-F238E27FC236}">
                <a16:creationId xmlns:a16="http://schemas.microsoft.com/office/drawing/2014/main" id="{DC7C5A1C-6B9D-4228-A542-CE7AFC6BD07F}"/>
              </a:ext>
            </a:extLst>
          </p:cNvPr>
          <p:cNvSpPr/>
          <p:nvPr/>
        </p:nvSpPr>
        <p:spPr>
          <a:xfrm rot="16200000">
            <a:off x="2919732" y="1656307"/>
            <a:ext cx="211591" cy="2844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ZoneTexte 8">
            <a:extLst>
              <a:ext uri="{FF2B5EF4-FFF2-40B4-BE49-F238E27FC236}">
                <a16:creationId xmlns:a16="http://schemas.microsoft.com/office/drawing/2014/main" id="{E0B77952-F040-40AD-8ADA-FBF740A4F8DA}"/>
              </a:ext>
            </a:extLst>
          </p:cNvPr>
          <p:cNvSpPr txBox="1"/>
          <p:nvPr/>
        </p:nvSpPr>
        <p:spPr>
          <a:xfrm>
            <a:off x="2481047" y="1463128"/>
            <a:ext cx="1088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Confounding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887CA1-1775-48EC-9E5F-E038027CD892}"/>
              </a:ext>
            </a:extLst>
          </p:cNvPr>
          <p:cNvSpPr txBox="1"/>
          <p:nvPr/>
        </p:nvSpPr>
        <p:spPr>
          <a:xfrm>
            <a:off x="11872732" y="6529735"/>
            <a:ext cx="317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212529"/>
                </a:solidFill>
              </a:rPr>
              <a:t>8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83481539"/>
      </p:ext>
    </p:extLst>
  </p:cSld>
  <p:clrMapOvr>
    <a:masterClrMapping/>
  </p:clrMapOvr>
</p:sld>
</file>

<file path=ppt/theme/theme1.xml><?xml version="1.0" encoding="utf-8"?>
<a:theme xmlns:a="http://schemas.openxmlformats.org/drawingml/2006/main" name="Main_Presentation_Title_Page">
  <a:themeElements>
    <a:clrScheme name="Custom 1">
      <a:dk1>
        <a:srgbClr val="000000"/>
      </a:dk1>
      <a:lt1>
        <a:srgbClr val="FFFFFF"/>
      </a:lt1>
      <a:dk2>
        <a:srgbClr val="004550"/>
      </a:dk2>
      <a:lt2>
        <a:srgbClr val="2BAC6D"/>
      </a:lt2>
      <a:accent1>
        <a:srgbClr val="2BAC6D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4550"/>
    </a:dk2>
    <a:lt2>
      <a:srgbClr val="2BAC6D"/>
    </a:lt2>
    <a:accent1>
      <a:srgbClr val="2BAC6D"/>
    </a:accent1>
    <a:accent2>
      <a:srgbClr val="004550"/>
    </a:accent2>
    <a:accent3>
      <a:srgbClr val="00ABCE"/>
    </a:accent3>
    <a:accent4>
      <a:srgbClr val="FBB800"/>
    </a:accent4>
    <a:accent5>
      <a:srgbClr val="E95B0C"/>
    </a:accent5>
    <a:accent6>
      <a:srgbClr val="B1B2B3"/>
    </a:accent6>
    <a:hlink>
      <a:srgbClr val="00ABCE"/>
    </a:hlink>
    <a:folHlink>
      <a:srgbClr val="B1B2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1042</Words>
  <Application>Microsoft Office PowerPoint</Application>
  <PresentationFormat>Custom</PresentationFormat>
  <Paragraphs>223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Cambria Math</vt:lpstr>
      <vt:lpstr>merriweather</vt:lpstr>
      <vt:lpstr>Open Sans</vt:lpstr>
      <vt:lpstr>Open Sans</vt:lpstr>
      <vt:lpstr>Segoe UI</vt:lpstr>
      <vt:lpstr>Main_Presentation_Title_Page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School of Hygiene  &amp; Tropical Medicine</dc:title>
  <dc:creator>Nick Smith</dc:creator>
  <cp:lastModifiedBy>Pierre Masselot</cp:lastModifiedBy>
  <cp:revision>163</cp:revision>
  <dcterms:created xsi:type="dcterms:W3CDTF">2017-08-07T14:02:54Z</dcterms:created>
  <dcterms:modified xsi:type="dcterms:W3CDTF">2021-09-08T10:17:14Z</dcterms:modified>
</cp:coreProperties>
</file>