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Lst>
  <p:notesMasterIdLst>
    <p:notesMasterId r:id="rId23"/>
  </p:notesMasterIdLst>
  <p:handoutMasterIdLst>
    <p:handoutMasterId r:id="rId24"/>
  </p:handoutMasterIdLst>
  <p:sldIdLst>
    <p:sldId id="256" r:id="rId3"/>
    <p:sldId id="530" r:id="rId4"/>
    <p:sldId id="379" r:id="rId5"/>
    <p:sldId id="413" r:id="rId6"/>
    <p:sldId id="506" r:id="rId7"/>
    <p:sldId id="536" r:id="rId8"/>
    <p:sldId id="487" r:id="rId9"/>
    <p:sldId id="531" r:id="rId10"/>
    <p:sldId id="532" r:id="rId11"/>
    <p:sldId id="526" r:id="rId12"/>
    <p:sldId id="523" r:id="rId13"/>
    <p:sldId id="524" r:id="rId14"/>
    <p:sldId id="525" r:id="rId15"/>
    <p:sldId id="533" r:id="rId16"/>
    <p:sldId id="529" r:id="rId17"/>
    <p:sldId id="534" r:id="rId18"/>
    <p:sldId id="535" r:id="rId19"/>
    <p:sldId id="538" r:id="rId20"/>
    <p:sldId id="517" r:id="rId21"/>
    <p:sldId id="512" r:id="rId22"/>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00FFFF"/>
    <a:srgbClr val="FF00FF"/>
    <a:srgbClr val="008000"/>
    <a:srgbClr val="064E83"/>
    <a:srgbClr val="6C8AAF"/>
    <a:srgbClr val="2E3F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89" autoAdjust="0"/>
    <p:restoredTop sz="94598" autoAdjust="0"/>
  </p:normalViewPr>
  <p:slideViewPr>
    <p:cSldViewPr snapToGrid="0" snapToObjects="1" showGuides="1">
      <p:cViewPr varScale="1">
        <p:scale>
          <a:sx n="98" d="100"/>
          <a:sy n="98" d="100"/>
        </p:scale>
        <p:origin x="90" y="270"/>
      </p:cViewPr>
      <p:guideLst>
        <p:guide orient="horz" pos="2160"/>
        <p:guide pos="3838"/>
      </p:guideLst>
    </p:cSldViewPr>
  </p:slideViewPr>
  <p:outlineViewPr>
    <p:cViewPr>
      <p:scale>
        <a:sx n="33" d="100"/>
        <a:sy n="33" d="100"/>
      </p:scale>
      <p:origin x="0" y="0"/>
    </p:cViewPr>
  </p:outlineViewPr>
  <p:notesTextViewPr>
    <p:cViewPr>
      <p:scale>
        <a:sx n="3" d="2"/>
        <a:sy n="3" d="2"/>
      </p:scale>
      <p:origin x="0" y="0"/>
    </p:cViewPr>
  </p:notesTextViewPr>
  <p:sorterViewPr>
    <p:cViewPr>
      <p:scale>
        <a:sx n="114" d="100"/>
        <a:sy n="11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 Hogan" userId="960cd3c5fc4c0baa" providerId="LiveId" clId="{78AC419B-AE63-4D4E-8593-FB9F97635750}"/>
    <pc:docChg chg="delSld">
      <pc:chgData name="Robin Hogan" userId="960cd3c5fc4c0baa" providerId="LiveId" clId="{78AC419B-AE63-4D4E-8593-FB9F97635750}" dt="2021-09-08T08:31:26.169" v="0" actId="47"/>
      <pc:docMkLst>
        <pc:docMk/>
      </pc:docMkLst>
      <pc:sldChg chg="del">
        <pc:chgData name="Robin Hogan" userId="960cd3c5fc4c0baa" providerId="LiveId" clId="{78AC419B-AE63-4D4E-8593-FB9F97635750}" dt="2021-09-08T08:31:26.169" v="0" actId="47"/>
        <pc:sldMkLst>
          <pc:docMk/>
          <pc:sldMk cId="3949190721" sldId="260"/>
        </pc:sldMkLst>
      </pc:sldChg>
      <pc:sldChg chg="del">
        <pc:chgData name="Robin Hogan" userId="960cd3c5fc4c0baa" providerId="LiveId" clId="{78AC419B-AE63-4D4E-8593-FB9F97635750}" dt="2021-09-08T08:31:26.169" v="0" actId="47"/>
        <pc:sldMkLst>
          <pc:docMk/>
          <pc:sldMk cId="3209581285" sldId="266"/>
        </pc:sldMkLst>
      </pc:sldChg>
      <pc:sldChg chg="del">
        <pc:chgData name="Robin Hogan" userId="960cd3c5fc4c0baa" providerId="LiveId" clId="{78AC419B-AE63-4D4E-8593-FB9F97635750}" dt="2021-09-08T08:31:26.169" v="0" actId="47"/>
        <pc:sldMkLst>
          <pc:docMk/>
          <pc:sldMk cId="790814902" sldId="350"/>
        </pc:sldMkLst>
      </pc:sldChg>
      <pc:sldChg chg="del">
        <pc:chgData name="Robin Hogan" userId="960cd3c5fc4c0baa" providerId="LiveId" clId="{78AC419B-AE63-4D4E-8593-FB9F97635750}" dt="2021-09-08T08:31:26.169" v="0" actId="47"/>
        <pc:sldMkLst>
          <pc:docMk/>
          <pc:sldMk cId="3098781207" sldId="498"/>
        </pc:sldMkLst>
      </pc:sldChg>
      <pc:sldChg chg="del">
        <pc:chgData name="Robin Hogan" userId="960cd3c5fc4c0baa" providerId="LiveId" clId="{78AC419B-AE63-4D4E-8593-FB9F97635750}" dt="2021-09-08T08:31:26.169" v="0" actId="47"/>
        <pc:sldMkLst>
          <pc:docMk/>
          <pc:sldMk cId="3725594282" sldId="499"/>
        </pc:sldMkLst>
      </pc:sldChg>
      <pc:sldChg chg="del">
        <pc:chgData name="Robin Hogan" userId="960cd3c5fc4c0baa" providerId="LiveId" clId="{78AC419B-AE63-4D4E-8593-FB9F97635750}" dt="2021-09-08T08:31:26.169" v="0" actId="47"/>
        <pc:sldMkLst>
          <pc:docMk/>
          <pc:sldMk cId="2396584869" sldId="500"/>
        </pc:sldMkLst>
      </pc:sldChg>
      <pc:sldChg chg="del">
        <pc:chgData name="Robin Hogan" userId="960cd3c5fc4c0baa" providerId="LiveId" clId="{78AC419B-AE63-4D4E-8593-FB9F97635750}" dt="2021-09-08T08:31:26.169" v="0" actId="47"/>
        <pc:sldMkLst>
          <pc:docMk/>
          <pc:sldMk cId="927830473" sldId="501"/>
        </pc:sldMkLst>
      </pc:sldChg>
      <pc:sldChg chg="del">
        <pc:chgData name="Robin Hogan" userId="960cd3c5fc4c0baa" providerId="LiveId" clId="{78AC419B-AE63-4D4E-8593-FB9F97635750}" dt="2021-09-08T08:31:26.169" v="0" actId="47"/>
        <pc:sldMkLst>
          <pc:docMk/>
          <pc:sldMk cId="576133795" sldId="502"/>
        </pc:sldMkLst>
      </pc:sldChg>
      <pc:sldChg chg="del">
        <pc:chgData name="Robin Hogan" userId="960cd3c5fc4c0baa" providerId="LiveId" clId="{78AC419B-AE63-4D4E-8593-FB9F97635750}" dt="2021-09-08T08:31:26.169" v="0" actId="47"/>
        <pc:sldMkLst>
          <pc:docMk/>
          <pc:sldMk cId="3715197253" sldId="503"/>
        </pc:sldMkLst>
      </pc:sldChg>
      <pc:sldChg chg="del">
        <pc:chgData name="Robin Hogan" userId="960cd3c5fc4c0baa" providerId="LiveId" clId="{78AC419B-AE63-4D4E-8593-FB9F97635750}" dt="2021-09-08T08:31:26.169" v="0" actId="47"/>
        <pc:sldMkLst>
          <pc:docMk/>
          <pc:sldMk cId="1812072530" sldId="504"/>
        </pc:sldMkLst>
      </pc:sldChg>
      <pc:sldChg chg="del">
        <pc:chgData name="Robin Hogan" userId="960cd3c5fc4c0baa" providerId="LiveId" clId="{78AC419B-AE63-4D4E-8593-FB9F97635750}" dt="2021-09-08T08:31:26.169" v="0" actId="47"/>
        <pc:sldMkLst>
          <pc:docMk/>
          <pc:sldMk cId="2888742931" sldId="509"/>
        </pc:sldMkLst>
      </pc:sldChg>
      <pc:sldChg chg="del">
        <pc:chgData name="Robin Hogan" userId="960cd3c5fc4c0baa" providerId="LiveId" clId="{78AC419B-AE63-4D4E-8593-FB9F97635750}" dt="2021-09-08T08:31:26.169" v="0" actId="47"/>
        <pc:sldMkLst>
          <pc:docMk/>
          <pc:sldMk cId="2836448995" sldId="513"/>
        </pc:sldMkLst>
      </pc:sldChg>
      <pc:sldChg chg="del">
        <pc:chgData name="Robin Hogan" userId="960cd3c5fc4c0baa" providerId="LiveId" clId="{78AC419B-AE63-4D4E-8593-FB9F97635750}" dt="2021-09-08T08:31:26.169" v="0" actId="47"/>
        <pc:sldMkLst>
          <pc:docMk/>
          <pc:sldMk cId="2070589677" sldId="515"/>
        </pc:sldMkLst>
      </pc:sldChg>
      <pc:sldChg chg="del">
        <pc:chgData name="Robin Hogan" userId="960cd3c5fc4c0baa" providerId="LiveId" clId="{78AC419B-AE63-4D4E-8593-FB9F97635750}" dt="2021-09-08T08:31:26.169" v="0" actId="47"/>
        <pc:sldMkLst>
          <pc:docMk/>
          <pc:sldMk cId="923856801" sldId="520"/>
        </pc:sldMkLst>
      </pc:sldChg>
      <pc:sldChg chg="del">
        <pc:chgData name="Robin Hogan" userId="960cd3c5fc4c0baa" providerId="LiveId" clId="{78AC419B-AE63-4D4E-8593-FB9F97635750}" dt="2021-09-08T08:31:26.169" v="0" actId="47"/>
        <pc:sldMkLst>
          <pc:docMk/>
          <pc:sldMk cId="3324409160" sldId="527"/>
        </pc:sldMkLst>
      </pc:sldChg>
      <pc:sldChg chg="del">
        <pc:chgData name="Robin Hogan" userId="960cd3c5fc4c0baa" providerId="LiveId" clId="{78AC419B-AE63-4D4E-8593-FB9F97635750}" dt="2021-09-08T08:31:26.169" v="0" actId="47"/>
        <pc:sldMkLst>
          <pc:docMk/>
          <pc:sldMk cId="2824173205" sldId="52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7351A7-8A0E-BC4A-B507-BC9FBEDEB94D}" type="datetime1">
              <a:rPr lang="en-US" smtClean="0"/>
              <a:pPr/>
              <a:t>9/8/2021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FFE683-3A33-1F4A-90D8-528147015F19}" type="slidenum">
              <a:rPr lang="en-US" smtClean="0"/>
              <a:pPr/>
              <a:t>‹#›</a:t>
            </a:fld>
            <a:endParaRPr lang="en-US"/>
          </a:p>
        </p:txBody>
      </p:sp>
    </p:spTree>
    <p:extLst>
      <p:ext uri="{BB962C8B-B14F-4D97-AF65-F5344CB8AC3E}">
        <p14:creationId xmlns:p14="http://schemas.microsoft.com/office/powerpoint/2010/main" val="3461219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0BA50B-6875-0F43-A70A-41BA2A188017}" type="datetime1">
              <a:rPr lang="en-US" smtClean="0"/>
              <a:pPr/>
              <a:t>9/8/2021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03270C-FB42-C54A-AC71-B4EEB4FA7F12}" type="slidenum">
              <a:rPr lang="en-US" smtClean="0"/>
              <a:pPr/>
              <a:t>‹#›</a:t>
            </a:fld>
            <a:endParaRPr lang="en-US"/>
          </a:p>
        </p:txBody>
      </p:sp>
    </p:spTree>
    <p:extLst>
      <p:ext uri="{BB962C8B-B14F-4D97-AF65-F5344CB8AC3E}">
        <p14:creationId xmlns:p14="http://schemas.microsoft.com/office/powerpoint/2010/main" val="24829670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Date Placeholder 10"/>
          <p:cNvSpPr txBox="1">
            <a:spLocks/>
          </p:cNvSpPr>
          <p:nvPr userDrawn="1"/>
        </p:nvSpPr>
        <p:spPr>
          <a:xfrm>
            <a:off x="8076534" y="5984875"/>
            <a:ext cx="1953066" cy="365125"/>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64E83"/>
                </a:solidFill>
                <a:effectLst/>
                <a:uLnTx/>
                <a:uFillTx/>
                <a:latin typeface="+mn-lt"/>
                <a:ea typeface="+mn-ea"/>
                <a:cs typeface="+mn-cs"/>
              </a:rPr>
              <a:t>© ECMWF </a:t>
            </a:r>
            <a:fld id="{D4C56AD5-C73F-B44A-96CB-E8BE2C5CB95A}" type="datetime4">
              <a:rPr kumimoji="0" lang="en-US" sz="900" b="0" i="0" u="none" strike="noStrike" kern="1200" cap="none" spc="0" normalizeH="0" baseline="0" noProof="0" smtClean="0">
                <a:ln>
                  <a:noFill/>
                </a:ln>
                <a:solidFill>
                  <a:srgbClr val="064E83"/>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September 8, 2021</a:t>
            </a:fld>
            <a:endParaRPr kumimoji="0" lang="en-US" sz="900" b="0" i="0" u="none" strike="noStrike" kern="1200" cap="none" spc="0" normalizeH="0" baseline="0" noProof="0" dirty="0">
              <a:ln>
                <a:noFill/>
              </a:ln>
              <a:solidFill>
                <a:srgbClr val="064E83"/>
              </a:solidFill>
              <a:effectLst/>
              <a:uLnTx/>
              <a:uFillTx/>
              <a:latin typeface="+mn-lt"/>
              <a:ea typeface="+mn-ea"/>
              <a:cs typeface="+mn-cs"/>
            </a:endParaRPr>
          </a:p>
        </p:txBody>
      </p:sp>
      <p:sp>
        <p:nvSpPr>
          <p:cNvPr id="13" name="Text Placeholder 12"/>
          <p:cNvSpPr>
            <a:spLocks noGrp="1"/>
          </p:cNvSpPr>
          <p:nvPr>
            <p:ph type="body" sz="quarter" idx="10" hasCustomPrompt="1"/>
          </p:nvPr>
        </p:nvSpPr>
        <p:spPr>
          <a:xfrm>
            <a:off x="2160000" y="1294198"/>
            <a:ext cx="7869600" cy="519800"/>
          </a:xfrm>
          <a:prstGeom prst="rect">
            <a:avLst/>
          </a:prstGeom>
        </p:spPr>
        <p:txBody>
          <a:bodyPr vert="horz" lIns="0" tIns="0" rIns="0" bIns="0" anchor="b" anchorCtr="0">
            <a:spAutoFit/>
          </a:bodyPr>
          <a:lstStyle>
            <a:lvl1pPr marL="0" indent="0">
              <a:lnSpc>
                <a:spcPts val="4000"/>
              </a:lnSpc>
              <a:spcBef>
                <a:spcPts val="0"/>
              </a:spcBef>
              <a:buNone/>
              <a:defRPr sz="3600" b="1">
                <a:solidFill>
                  <a:srgbClr val="064E83"/>
                </a:solidFill>
              </a:defRPr>
            </a:lvl1pPr>
          </a:lstStyle>
          <a:p>
            <a:pPr lvl="0"/>
            <a:r>
              <a:rPr lang="en-GB" dirty="0"/>
              <a:t>Title of Presentation</a:t>
            </a:r>
          </a:p>
        </p:txBody>
      </p:sp>
      <p:sp>
        <p:nvSpPr>
          <p:cNvPr id="14" name="Text Placeholder 12"/>
          <p:cNvSpPr>
            <a:spLocks noGrp="1"/>
          </p:cNvSpPr>
          <p:nvPr>
            <p:ph type="body" sz="quarter" idx="11" hasCustomPrompt="1"/>
          </p:nvPr>
        </p:nvSpPr>
        <p:spPr>
          <a:xfrm>
            <a:off x="2160000" y="1980000"/>
            <a:ext cx="7869600" cy="382156"/>
          </a:xfrm>
          <a:prstGeom prst="rect">
            <a:avLst/>
          </a:prstGeom>
        </p:spPr>
        <p:txBody>
          <a:bodyPr vert="horz" wrap="square" lIns="0" tIns="0" rIns="0" bIns="0">
            <a:spAutoFit/>
          </a:bodyPr>
          <a:lstStyle>
            <a:lvl1pPr marL="0" indent="0">
              <a:lnSpc>
                <a:spcPts val="3000"/>
              </a:lnSpc>
              <a:spcBef>
                <a:spcPts val="0"/>
              </a:spcBef>
              <a:buNone/>
              <a:defRPr sz="2400">
                <a:solidFill>
                  <a:srgbClr val="064E83"/>
                </a:solidFill>
              </a:defRPr>
            </a:lvl1pPr>
          </a:lstStyle>
          <a:p>
            <a:pPr lvl="0"/>
            <a:r>
              <a:rPr lang="en-GB" dirty="0"/>
              <a:t>Subtitle of Presentation</a:t>
            </a:r>
          </a:p>
        </p:txBody>
      </p:sp>
      <p:sp>
        <p:nvSpPr>
          <p:cNvPr id="15" name="Text Placeholder 12"/>
          <p:cNvSpPr>
            <a:spLocks noGrp="1"/>
          </p:cNvSpPr>
          <p:nvPr>
            <p:ph type="body" sz="quarter" idx="12" hasCustomPrompt="1"/>
          </p:nvPr>
        </p:nvSpPr>
        <p:spPr>
          <a:xfrm>
            <a:off x="2160000" y="2700001"/>
            <a:ext cx="7869600" cy="307777"/>
          </a:xfrm>
          <a:prstGeom prst="rect">
            <a:avLst/>
          </a:prstGeom>
        </p:spPr>
        <p:txBody>
          <a:bodyPr vert="horz" wrap="square" lIns="0" tIns="0" rIns="0" bIns="0">
            <a:spAutoFit/>
          </a:bodyPr>
          <a:lstStyle>
            <a:lvl1pPr marL="0" indent="0">
              <a:lnSpc>
                <a:spcPts val="2400"/>
              </a:lnSpc>
              <a:spcBef>
                <a:spcPts val="0"/>
              </a:spcBef>
              <a:buNone/>
              <a:defRPr sz="2000">
                <a:solidFill>
                  <a:srgbClr val="064E83"/>
                </a:solidFill>
              </a:defRPr>
            </a:lvl1pPr>
          </a:lstStyle>
          <a:p>
            <a:pPr lvl="0"/>
            <a:r>
              <a:rPr lang="en-GB" dirty="0"/>
              <a:t>Author’s Name</a:t>
            </a:r>
          </a:p>
        </p:txBody>
      </p:sp>
      <p:sp>
        <p:nvSpPr>
          <p:cNvPr id="16" name="Text Placeholder 12"/>
          <p:cNvSpPr>
            <a:spLocks noGrp="1"/>
          </p:cNvSpPr>
          <p:nvPr>
            <p:ph type="body" sz="quarter" idx="13" hasCustomPrompt="1"/>
          </p:nvPr>
        </p:nvSpPr>
        <p:spPr>
          <a:xfrm>
            <a:off x="2160000" y="3121224"/>
            <a:ext cx="7869600" cy="254771"/>
          </a:xfrm>
          <a:prstGeom prst="rect">
            <a:avLst/>
          </a:prstGeom>
        </p:spPr>
        <p:txBody>
          <a:bodyPr vert="horz" wrap="square" lIns="0" tIns="0" rIns="0" bIns="0">
            <a:spAutoFit/>
          </a:bodyPr>
          <a:lstStyle>
            <a:lvl1pPr marL="0" indent="0">
              <a:lnSpc>
                <a:spcPts val="2000"/>
              </a:lnSpc>
              <a:spcBef>
                <a:spcPts val="0"/>
              </a:spcBef>
              <a:buNone/>
              <a:defRPr sz="1600">
                <a:solidFill>
                  <a:srgbClr val="064E83"/>
                </a:solidFill>
              </a:defRPr>
            </a:lvl1pPr>
          </a:lstStyle>
          <a:p>
            <a:pPr lvl="0"/>
            <a:r>
              <a:rPr lang="en-GB" dirty="0"/>
              <a:t>Author’s Address</a:t>
            </a:r>
          </a:p>
        </p:txBody>
      </p:sp>
      <p:sp>
        <p:nvSpPr>
          <p:cNvPr id="17" name="Text Placeholder 12"/>
          <p:cNvSpPr>
            <a:spLocks noGrp="1"/>
          </p:cNvSpPr>
          <p:nvPr>
            <p:ph type="body" sz="quarter" idx="14" hasCustomPrompt="1"/>
          </p:nvPr>
        </p:nvSpPr>
        <p:spPr>
          <a:xfrm>
            <a:off x="2160000" y="3429000"/>
            <a:ext cx="7869600" cy="228268"/>
          </a:xfrm>
          <a:prstGeom prst="rect">
            <a:avLst/>
          </a:prstGeom>
        </p:spPr>
        <p:txBody>
          <a:bodyPr vert="horz" wrap="square" lIns="0" tIns="0" rIns="0" bIns="0">
            <a:spAutoFit/>
          </a:bodyPr>
          <a:lstStyle>
            <a:lvl1pPr marL="0" indent="0">
              <a:lnSpc>
                <a:spcPts val="1800"/>
              </a:lnSpc>
              <a:spcBef>
                <a:spcPts val="0"/>
              </a:spcBef>
              <a:buNone/>
              <a:defRPr sz="1400">
                <a:solidFill>
                  <a:srgbClr val="064E83"/>
                </a:solidFill>
              </a:defRPr>
            </a:lvl1pPr>
          </a:lstStyle>
          <a:p>
            <a:pPr lvl="0"/>
            <a:r>
              <a:rPr lang="en-GB" dirty="0" err="1"/>
              <a:t>email@ddress</a:t>
            </a:r>
            <a:endParaRPr lang="en-GB" dirty="0"/>
          </a:p>
        </p:txBody>
      </p:sp>
      <p:pic>
        <p:nvPicPr>
          <p:cNvPr id="10" name="Picture 9" descr="ECMWF_Master_Logo_RGB_nostrap.png"/>
          <p:cNvPicPr>
            <a:picLocks noChangeAspect="1"/>
          </p:cNvPicPr>
          <p:nvPr userDrawn="1"/>
        </p:nvPicPr>
        <p:blipFill>
          <a:blip r:embed="rId2"/>
          <a:stretch>
            <a:fillRect/>
          </a:stretch>
        </p:blipFill>
        <p:spPr>
          <a:xfrm>
            <a:off x="2160000" y="5984875"/>
            <a:ext cx="2135591" cy="36695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PlaceHolder 3">
            <a:extLst>
              <a:ext uri="{FF2B5EF4-FFF2-40B4-BE49-F238E27FC236}">
                <a16:creationId xmlns:a16="http://schemas.microsoft.com/office/drawing/2014/main" id="{9F1BA676-547C-E74E-94FA-DEFAD75408B0}"/>
              </a:ext>
            </a:extLst>
          </p:cNvPr>
          <p:cNvSpPr>
            <a:spLocks noGrp="1"/>
          </p:cNvSpPr>
          <p:nvPr>
            <p:ph type="sldNum" idx="10"/>
          </p:nvPr>
        </p:nvSpPr>
        <p:spPr>
          <a:xfrm>
            <a:off x="9933380" y="6192816"/>
            <a:ext cx="2158920" cy="215640"/>
          </a:xfrm>
          <a:prstGeom prst="rect">
            <a:avLst/>
          </a:prstGeom>
        </p:spPr>
        <p:txBody>
          <a:bodyPr lIns="0" tIns="0" rIns="0" bIns="0" anchor="b">
            <a:noAutofit/>
          </a:bodyPr>
          <a:lstStyle>
            <a:lvl1pPr algn="r">
              <a:defRPr>
                <a:solidFill>
                  <a:schemeClr val="bg1"/>
                </a:solidFill>
              </a:defRPr>
            </a:lvl1pPr>
          </a:lstStyle>
          <a:p>
            <a:fld id="{0E45AAE5-202E-480A-A86B-FA9B8C105E01}" type="slidenum">
              <a:rPr lang="en-GB" sz="900" b="1" spc="-1" smtClean="0">
                <a:latin typeface="Arial"/>
              </a:rPr>
              <a:pPr/>
              <a:t>‹#›</a:t>
            </a:fld>
            <a:endParaRPr lang="en-GB" sz="900" spc="-1">
              <a:latin typeface="Times New Roman"/>
            </a:endParaRPr>
          </a:p>
        </p:txBody>
      </p:sp>
    </p:spTree>
    <p:extLst>
      <p:ext uri="{BB962C8B-B14F-4D97-AF65-F5344CB8AC3E}">
        <p14:creationId xmlns:p14="http://schemas.microsoft.com/office/powerpoint/2010/main" val="4282824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3070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3" name="Title 8">
            <a:extLst>
              <a:ext uri="{FF2B5EF4-FFF2-40B4-BE49-F238E27FC236}">
                <a16:creationId xmlns:a16="http://schemas.microsoft.com/office/drawing/2014/main" id="{658039F9-FDC4-49AF-9FD6-23C1BA926DD6}"/>
              </a:ext>
            </a:extLst>
          </p:cNvPr>
          <p:cNvSpPr>
            <a:spLocks noGrp="1"/>
          </p:cNvSpPr>
          <p:nvPr>
            <p:ph type="title"/>
          </p:nvPr>
        </p:nvSpPr>
        <p:spPr>
          <a:xfrm>
            <a:off x="1080000" y="360000"/>
            <a:ext cx="10029600" cy="369332"/>
          </a:xfrm>
          <a:prstGeom prst="rect">
            <a:avLst/>
          </a:prstGeom>
        </p:spPr>
        <p:txBody>
          <a:bodyPr lIns="0" tIns="0" rIns="0" bIns="0"/>
          <a:lstStyle>
            <a:lvl1pPr>
              <a:defRPr>
                <a:solidFill>
                  <a:srgbClr val="839DB2"/>
                </a:solidFill>
              </a:defRPr>
            </a:lvl1pPr>
          </a:lstStyle>
          <a:p>
            <a:r>
              <a:rPr lang="en-US"/>
              <a:t>Click to edit Master title style</a:t>
            </a:r>
            <a:endParaRPr lang="en-US" dirty="0"/>
          </a:p>
        </p:txBody>
      </p:sp>
      <p:sp>
        <p:nvSpPr>
          <p:cNvPr id="15" name="Slide Number Placeholder 2">
            <a:extLst>
              <a:ext uri="{FF2B5EF4-FFF2-40B4-BE49-F238E27FC236}">
                <a16:creationId xmlns:a16="http://schemas.microsoft.com/office/drawing/2014/main" id="{FE94B404-915F-4609-B713-6FC7DE4A1296}"/>
              </a:ext>
            </a:extLst>
          </p:cNvPr>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chemeClr val="bg1"/>
                </a:solidFill>
              </a:defRPr>
            </a:lvl1pPr>
          </a:lstStyle>
          <a:p>
            <a:fld id="{E4AB80EA-DB86-D849-B86F-15DAF31F0474}" type="slidenum">
              <a:rPr lang="en-US" smtClean="0"/>
              <a:pPr/>
              <a:t>‹#›</a:t>
            </a:fld>
            <a:endParaRPr lang="en-US"/>
          </a:p>
        </p:txBody>
      </p:sp>
      <p:pic>
        <p:nvPicPr>
          <p:cNvPr id="16" name="Picture 15" descr="ECMWF_Master_Logo_WHITE_nostrap.png">
            <a:extLst>
              <a:ext uri="{FF2B5EF4-FFF2-40B4-BE49-F238E27FC236}">
                <a16:creationId xmlns:a16="http://schemas.microsoft.com/office/drawing/2014/main" id="{0ADA118A-FAF5-4CC6-B33F-2248CC673908}"/>
              </a:ext>
            </a:extLst>
          </p:cNvPr>
          <p:cNvPicPr>
            <a:picLocks noChangeAspect="1"/>
          </p:cNvPicPr>
          <p:nvPr userDrawn="1"/>
        </p:nvPicPr>
        <p:blipFill>
          <a:blip r:embed="rId2"/>
          <a:stretch>
            <a:fillRect/>
          </a:stretch>
        </p:blipFill>
        <p:spPr>
          <a:xfrm>
            <a:off x="1080000" y="6308259"/>
            <a:ext cx="1342372" cy="230657"/>
          </a:xfrm>
          <a:prstGeom prst="rect">
            <a:avLst/>
          </a:prstGeom>
        </p:spPr>
      </p:pic>
      <p:sp>
        <p:nvSpPr>
          <p:cNvPr id="17" name="Footer Placeholder 11">
            <a:extLst>
              <a:ext uri="{FF2B5EF4-FFF2-40B4-BE49-F238E27FC236}">
                <a16:creationId xmlns:a16="http://schemas.microsoft.com/office/drawing/2014/main" id="{80DFB089-3577-46E8-90A0-F41B732F5A7C}"/>
              </a:ext>
            </a:extLst>
          </p:cNvPr>
          <p:cNvSpPr>
            <a:spLocks noGrp="1"/>
          </p:cNvSpPr>
          <p:nvPr>
            <p:ph type="ftr" sz="quarter" idx="3"/>
          </p:nvPr>
        </p:nvSpPr>
        <p:spPr>
          <a:xfrm>
            <a:off x="2422374" y="6308259"/>
            <a:ext cx="4053639" cy="230657"/>
          </a:xfrm>
          <a:prstGeom prst="rect">
            <a:avLst/>
          </a:prstGeom>
        </p:spPr>
        <p:txBody>
          <a:bodyPr vert="horz" lIns="0" tIns="0" rIns="0" bIns="0" rtlCol="0" anchor="b" anchorCtr="0">
            <a:noAutofit/>
          </a:bodyPr>
          <a:lstStyle>
            <a:lvl1pPr algn="l">
              <a:defRPr sz="900" b="1" cap="all" baseline="0">
                <a:solidFill>
                  <a:schemeClr val="bg1"/>
                </a:solidFill>
              </a:defRPr>
            </a:lvl1pPr>
          </a:lstStyle>
          <a:p>
            <a:pPr algn="ctr"/>
            <a:r>
              <a:rPr lang="en-US"/>
              <a:t>European Centre for Medium-Range Weather Forecasts</a:t>
            </a:r>
          </a:p>
        </p:txBody>
      </p:sp>
    </p:spTree>
    <p:extLst>
      <p:ext uri="{BB962C8B-B14F-4D97-AF65-F5344CB8AC3E}">
        <p14:creationId xmlns:p14="http://schemas.microsoft.com/office/powerpoint/2010/main" val="3988310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Narrow margins">
    <p:spTree>
      <p:nvGrpSpPr>
        <p:cNvPr id="1" name=""/>
        <p:cNvGrpSpPr/>
        <p:nvPr/>
      </p:nvGrpSpPr>
      <p:grpSpPr>
        <a:xfrm>
          <a:off x="0" y="0"/>
          <a:ext cx="0" cy="0"/>
          <a:chOff x="0" y="0"/>
          <a:chExt cx="0" cy="0"/>
        </a:xfrm>
      </p:grpSpPr>
      <p:sp>
        <p:nvSpPr>
          <p:cNvPr id="10" name="Footer Placeholder 11"/>
          <p:cNvSpPr txBox="1">
            <a:spLocks/>
          </p:cNvSpPr>
          <p:nvPr userDrawn="1"/>
        </p:nvSpPr>
        <p:spPr>
          <a:xfrm>
            <a:off x="2869360" y="6308259"/>
            <a:ext cx="4590687" cy="230657"/>
          </a:xfrm>
          <a:prstGeom prst="rect">
            <a:avLst/>
          </a:prstGeom>
        </p:spPr>
        <p:txBody>
          <a:bodyPr vert="horz" lIns="107972" tIns="0" rIns="0" bIns="0" rtlCol="0" anchor="b" anchorCtr="0">
            <a:noAutofit/>
          </a:bodyPr>
          <a:lstStyle>
            <a:lvl1pPr algn="l">
              <a:defRPr sz="800" b="1" cap="all" baseline="0">
                <a:solidFill>
                  <a:srgbClr val="064E83"/>
                </a:solidFill>
              </a:defRPr>
            </a:lvl1pPr>
          </a:lstStyle>
          <a:p>
            <a:pPr marL="0" marR="0" lvl="0" indent="0" algn="l" defTabSz="457063" rtl="0" eaLnBrk="1" fontAlgn="auto" latinLnBrk="0" hangingPunct="1">
              <a:lnSpc>
                <a:spcPct val="100000"/>
              </a:lnSpc>
              <a:spcBef>
                <a:spcPts val="0"/>
              </a:spcBef>
              <a:spcAft>
                <a:spcPts val="0"/>
              </a:spcAft>
              <a:buClrTx/>
              <a:buSzTx/>
              <a:buFontTx/>
              <a:buNone/>
              <a:tabLst/>
              <a:defRPr/>
            </a:pPr>
            <a:r>
              <a:rPr kumimoji="0" lang="en-US" sz="800" b="1" i="0" u="none" strike="noStrike" kern="1200" cap="all" spc="0" normalizeH="0" baseline="0" noProof="0">
                <a:ln>
                  <a:noFill/>
                </a:ln>
                <a:solidFill>
                  <a:srgbClr val="064E83"/>
                </a:solidFill>
                <a:effectLst/>
                <a:uLnTx/>
                <a:uFillTx/>
                <a:latin typeface="+mn-lt"/>
                <a:ea typeface="+mn-ea"/>
                <a:cs typeface="+mn-cs"/>
              </a:rPr>
              <a:t>European Centre for Medium-Range Weather Forecasts</a:t>
            </a:r>
            <a:endParaRPr kumimoji="0" lang="en-US" sz="800" b="1" i="0" u="none" strike="noStrike" kern="1200" cap="all" spc="0" normalizeH="0" baseline="0" noProof="0" dirty="0">
              <a:ln>
                <a:noFill/>
              </a:ln>
              <a:solidFill>
                <a:srgbClr val="064E83"/>
              </a:solidFill>
              <a:effectLst/>
              <a:uLnTx/>
              <a:uFillTx/>
              <a:latin typeface="+mn-lt"/>
              <a:ea typeface="+mn-ea"/>
              <a:cs typeface="+mn-cs"/>
            </a:endParaRPr>
          </a:p>
        </p:txBody>
      </p:sp>
      <p:pic>
        <p:nvPicPr>
          <p:cNvPr id="13" name="Picture 12" descr="ECMWF_Master_Logo_RGB_nostrap.png"/>
          <p:cNvPicPr>
            <a:picLocks noChangeAspect="1"/>
          </p:cNvPicPr>
          <p:nvPr userDrawn="1"/>
        </p:nvPicPr>
        <p:blipFill>
          <a:blip r:embed="rId2"/>
          <a:stretch>
            <a:fillRect/>
          </a:stretch>
        </p:blipFill>
        <p:spPr>
          <a:xfrm>
            <a:off x="1080002" y="6308259"/>
            <a:ext cx="1789359" cy="230657"/>
          </a:xfrm>
          <a:prstGeom prst="rect">
            <a:avLst/>
          </a:prstGeom>
        </p:spPr>
      </p:pic>
      <p:sp>
        <p:nvSpPr>
          <p:cNvPr id="9" name="Title 8"/>
          <p:cNvSpPr>
            <a:spLocks noGrp="1"/>
          </p:cNvSpPr>
          <p:nvPr>
            <p:ph type="title"/>
          </p:nvPr>
        </p:nvSpPr>
        <p:spPr>
          <a:xfrm>
            <a:off x="1080002" y="360000"/>
            <a:ext cx="10029599" cy="369332"/>
          </a:xfrm>
          <a:prstGeom prst="rect">
            <a:avLst/>
          </a:prstGeom>
        </p:spPr>
        <p:txBody>
          <a:bodyPr lIns="0" tIns="0" rIns="0" bIns="0"/>
          <a:lstStyle>
            <a:lvl1pPr>
              <a:defRPr>
                <a:solidFill>
                  <a:srgbClr val="064E83"/>
                </a:solidFill>
              </a:defRPr>
            </a:lvl1pPr>
          </a:lstStyle>
          <a:p>
            <a:r>
              <a:rPr lang="en-GB" dirty="0"/>
              <a:t>Click to edit Master title style</a:t>
            </a:r>
            <a:endParaRPr lang="en-US" dirty="0"/>
          </a:p>
        </p:txBody>
      </p:sp>
      <p:sp>
        <p:nvSpPr>
          <p:cNvPr id="11" name="Content Placeholder 10"/>
          <p:cNvSpPr>
            <a:spLocks noGrp="1"/>
          </p:cNvSpPr>
          <p:nvPr>
            <p:ph sz="quarter" idx="14" hasCustomPrompt="1"/>
          </p:nvPr>
        </p:nvSpPr>
        <p:spPr>
          <a:xfrm>
            <a:off x="1080002" y="936000"/>
            <a:ext cx="10029599" cy="4986000"/>
          </a:xfrm>
          <a:prstGeom prst="rect">
            <a:avLst/>
          </a:prstGeom>
        </p:spPr>
        <p:txBody>
          <a:bodyPr lIns="0" tIns="0" rIns="0" bIns="0"/>
          <a:lstStyle>
            <a:lvl1pPr marL="0" indent="-179946">
              <a:lnSpc>
                <a:spcPts val="2199"/>
              </a:lnSpc>
              <a:spcBef>
                <a:spcPts val="1100"/>
              </a:spcBef>
              <a:buClr>
                <a:srgbClr val="064E83"/>
              </a:buClr>
              <a:defRPr sz="1799">
                <a:solidFill>
                  <a:schemeClr val="tx1"/>
                </a:solidFill>
              </a:defRPr>
            </a:lvl1pPr>
            <a:lvl2pPr marL="629811" indent="-269919">
              <a:lnSpc>
                <a:spcPts val="1999"/>
              </a:lnSpc>
              <a:spcBef>
                <a:spcPts val="1000"/>
              </a:spcBef>
              <a:buClr>
                <a:srgbClr val="064E83"/>
              </a:buClr>
              <a:defRPr sz="1600">
                <a:solidFill>
                  <a:schemeClr val="tx1"/>
                </a:solidFill>
              </a:defRPr>
            </a:lvl2pPr>
            <a:lvl3pPr marL="989703" indent="-269919">
              <a:lnSpc>
                <a:spcPts val="1799"/>
              </a:lnSpc>
              <a:spcBef>
                <a:spcPts val="900"/>
              </a:spcBef>
              <a:buClr>
                <a:srgbClr val="064E83"/>
              </a:buClr>
              <a:defRPr sz="1400">
                <a:solidFill>
                  <a:schemeClr val="tx1"/>
                </a:solidFill>
              </a:defRPr>
            </a:lvl3pPr>
            <a:lvl4pPr marL="1349595" indent="-269919">
              <a:lnSpc>
                <a:spcPts val="1600"/>
              </a:lnSpc>
              <a:spcBef>
                <a:spcPts val="800"/>
              </a:spcBef>
              <a:buClr>
                <a:srgbClr val="064E83"/>
              </a:buClr>
              <a:defRPr sz="1200">
                <a:solidFill>
                  <a:schemeClr val="tx1"/>
                </a:solidFill>
              </a:defRPr>
            </a:lvl4pPr>
            <a:lvl5pPr marL="1709487" indent="-269919">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E4AB80EA-DB86-D849-B86F-15DAF31F0474}" type="slidenum">
              <a:rPr lang="en-US" smtClean="0"/>
              <a:pPr/>
              <a:t>‹#›</a:t>
            </a:fld>
            <a:endParaRPr lang="en-US" dirty="0"/>
          </a:p>
        </p:txBody>
      </p:sp>
      <p:sp>
        <p:nvSpPr>
          <p:cNvPr id="15" name="Date Placeholder 10"/>
          <p:cNvSpPr txBox="1">
            <a:spLocks/>
          </p:cNvSpPr>
          <p:nvPr userDrawn="1"/>
        </p:nvSpPr>
        <p:spPr>
          <a:xfrm>
            <a:off x="8564421" y="6308259"/>
            <a:ext cx="1465181" cy="230657"/>
          </a:xfrm>
          <a:prstGeom prst="rect">
            <a:avLst/>
          </a:prstGeom>
        </p:spPr>
        <p:txBody>
          <a:bodyPr vert="horz" lIns="0" tIns="0" rIns="0" bIns="0" rtlCol="0" anchor="b" anchorCtr="0"/>
          <a:lstStyle>
            <a:lvl1pPr algn="r">
              <a:defRPr>
                <a:solidFill>
                  <a:schemeClr val="bg1"/>
                </a:solidFill>
              </a:defRPr>
            </a:lvl1pPr>
          </a:lstStyle>
          <a:p>
            <a:pPr marL="0" marR="0" lvl="0" indent="0" algn="r" defTabSz="45706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n-lt"/>
                <a:ea typeface="+mn-ea"/>
                <a:cs typeface="+mn-cs"/>
              </a:rPr>
              <a:t>October 29, 2014</a:t>
            </a:r>
          </a:p>
        </p:txBody>
      </p:sp>
    </p:spTree>
    <p:extLst>
      <p:ext uri="{BB962C8B-B14F-4D97-AF65-F5344CB8AC3E}">
        <p14:creationId xmlns:p14="http://schemas.microsoft.com/office/powerpoint/2010/main" val="1012844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92F22627-927E-C64E-B813-A42AE3C57917}" type="slidenum">
              <a:rPr lang="en-US"/>
              <a:pPr>
                <a:defRPr/>
              </a:pPr>
              <a:t>‹#›</a:t>
            </a:fld>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945315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699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p:bg>
      <p:bgRef idx="1001">
        <a:schemeClr val="bg1"/>
      </p:bgRef>
    </p:bg>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10713157" y="6299200"/>
            <a:ext cx="1306573" cy="457200"/>
          </a:xfrm>
          <a:prstGeom prst="rect">
            <a:avLst/>
          </a:prstGeom>
        </p:spPr>
        <p:txBody>
          <a:bodyPr/>
          <a:lstStyle>
            <a:lvl1pPr>
              <a:defRPr/>
            </a:lvl1pPr>
          </a:lstStyle>
          <a:p>
            <a:pPr>
              <a:defRPr/>
            </a:pPr>
            <a:r>
              <a:rPr lang="en-US" dirty="0">
                <a:solidFill>
                  <a:schemeClr val="tx1"/>
                </a:solidFill>
              </a:rPr>
              <a:t>&lt;#&gt;</a:t>
            </a:r>
          </a:p>
          <a:p>
            <a:pPr>
              <a:defRPr/>
            </a:pPr>
            <a:endParaRPr lang="en-US" dirty="0"/>
          </a:p>
        </p:txBody>
      </p:sp>
    </p:spTree>
    <p:extLst>
      <p:ext uri="{BB962C8B-B14F-4D97-AF65-F5344CB8AC3E}">
        <p14:creationId xmlns:p14="http://schemas.microsoft.com/office/powerpoint/2010/main" val="418769845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2160000" y="360000"/>
            <a:ext cx="7869600" cy="369332"/>
          </a:xfrm>
          <a:prstGeom prst="rect">
            <a:avLst/>
          </a:prstGeom>
        </p:spPr>
        <p:txBody>
          <a:bodyPr lIns="0" tIns="0" rIns="0" bIns="0"/>
          <a:lstStyle>
            <a:lvl1pPr>
              <a:defRPr>
                <a:solidFill>
                  <a:srgbClr val="064E83"/>
                </a:solidFill>
              </a:defRPr>
            </a:lvl1pPr>
          </a:lstStyle>
          <a:p>
            <a:r>
              <a:rPr lang="en-US"/>
              <a:t>Click to edit Master title style</a:t>
            </a:r>
            <a:endParaRPr lang="en-US" dirty="0"/>
          </a:p>
        </p:txBody>
      </p:sp>
      <p:sp>
        <p:nvSpPr>
          <p:cNvPr id="11" name="Content Placeholder 10"/>
          <p:cNvSpPr>
            <a:spLocks noGrp="1"/>
          </p:cNvSpPr>
          <p:nvPr>
            <p:ph sz="quarter" idx="14" hasCustomPrompt="1"/>
          </p:nvPr>
        </p:nvSpPr>
        <p:spPr>
          <a:xfrm>
            <a:off x="2159999" y="936000"/>
            <a:ext cx="7869601" cy="4986000"/>
          </a:xfrm>
          <a:prstGeom prst="rect">
            <a:avLst/>
          </a:prstGeom>
        </p:spPr>
        <p:txBody>
          <a:bodyPr lIns="0" tIns="0" rIns="0" bIns="0"/>
          <a:lstStyle>
            <a:lvl1pPr marL="179388" indent="-179388">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6B3B0B0F-E794-1244-9699-107C60B9C23A}" type="slidenum">
              <a:rPr lang="en-US" smtClean="0"/>
              <a:pPr/>
              <a:t>‹#›</a:t>
            </a:fld>
            <a:endParaRPr lang="en-US" dirty="0"/>
          </a:p>
        </p:txBody>
      </p:sp>
      <p:pic>
        <p:nvPicPr>
          <p:cNvPr id="8" name="Picture 7" descr="ECMWF_Master_Logo_RGB_nostrap.png"/>
          <p:cNvPicPr>
            <a:picLocks noChangeAspect="1"/>
          </p:cNvPicPr>
          <p:nvPr userDrawn="1"/>
        </p:nvPicPr>
        <p:blipFill>
          <a:blip r:embed="rId2"/>
          <a:stretch>
            <a:fillRect/>
          </a:stretch>
        </p:blipFill>
        <p:spPr>
          <a:xfrm>
            <a:off x="2160001" y="6293597"/>
            <a:ext cx="1342372" cy="23065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de margins">
    <p:spTree>
      <p:nvGrpSpPr>
        <p:cNvPr id="1" name=""/>
        <p:cNvGrpSpPr/>
        <p:nvPr/>
      </p:nvGrpSpPr>
      <p:grpSpPr>
        <a:xfrm>
          <a:off x="0" y="0"/>
          <a:ext cx="0" cy="0"/>
          <a:chOff x="0" y="0"/>
          <a:chExt cx="0" cy="0"/>
        </a:xfrm>
      </p:grpSpPr>
      <p:sp>
        <p:nvSpPr>
          <p:cNvPr id="9" name="Title 8"/>
          <p:cNvSpPr>
            <a:spLocks noGrp="1"/>
          </p:cNvSpPr>
          <p:nvPr>
            <p:ph type="title"/>
          </p:nvPr>
        </p:nvSpPr>
        <p:spPr>
          <a:xfrm>
            <a:off x="3240000" y="360000"/>
            <a:ext cx="5709600" cy="369332"/>
          </a:xfrm>
          <a:prstGeom prst="rect">
            <a:avLst/>
          </a:prstGeom>
        </p:spPr>
        <p:txBody>
          <a:bodyPr lIns="0" tIns="0" rIns="0" bIns="0"/>
          <a:lstStyle>
            <a:lvl1pPr>
              <a:defRPr>
                <a:solidFill>
                  <a:srgbClr val="064E83"/>
                </a:solidFill>
              </a:defRPr>
            </a:lvl1pPr>
          </a:lstStyle>
          <a:p>
            <a:r>
              <a:rPr lang="en-US"/>
              <a:t>Click to edit Master title style</a:t>
            </a:r>
            <a:endParaRPr lang="en-US" dirty="0"/>
          </a:p>
        </p:txBody>
      </p:sp>
      <p:sp>
        <p:nvSpPr>
          <p:cNvPr id="11" name="Content Placeholder 10"/>
          <p:cNvSpPr>
            <a:spLocks noGrp="1"/>
          </p:cNvSpPr>
          <p:nvPr>
            <p:ph sz="quarter" idx="14" hasCustomPrompt="1"/>
          </p:nvPr>
        </p:nvSpPr>
        <p:spPr>
          <a:xfrm>
            <a:off x="3240000" y="936000"/>
            <a:ext cx="5709600" cy="4986000"/>
          </a:xfrm>
          <a:prstGeom prst="rect">
            <a:avLst/>
          </a:prstGeom>
        </p:spPr>
        <p:txBody>
          <a:bodyPr lIns="0" tIns="0" rIns="0" bIns="0"/>
          <a:lstStyle>
            <a:lvl1pPr marL="0" indent="-180000">
              <a:lnSpc>
                <a:spcPts val="2200"/>
              </a:lnSpc>
              <a:spcBef>
                <a:spcPts val="1100"/>
              </a:spcBef>
              <a:buClr>
                <a:srgbClr val="064E83"/>
              </a:buClr>
              <a:defRPr sz="1800">
                <a:solidFill>
                  <a:schemeClr val="tx1"/>
                </a:solidFill>
              </a:defRPr>
            </a:lvl1pPr>
            <a:lvl2pPr marL="630000" indent="-270000">
              <a:lnSpc>
                <a:spcPts val="2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05F19C50-BC3B-5841-9AFF-3A0443B66067}" type="slidenum">
              <a:rPr lang="en-US" smtClean="0"/>
              <a:pPr/>
              <a:t>‹#›</a:t>
            </a:fld>
            <a:endParaRPr lang="en-US" dirty="0"/>
          </a:p>
        </p:txBody>
      </p:sp>
      <p:sp>
        <p:nvSpPr>
          <p:cNvPr id="15" name="Date Placeholder 10"/>
          <p:cNvSpPr txBox="1">
            <a:spLocks/>
          </p:cNvSpPr>
          <p:nvPr userDrawn="1"/>
        </p:nvSpPr>
        <p:spPr>
          <a:xfrm>
            <a:off x="8564419" y="6308255"/>
            <a:ext cx="1465181" cy="230657"/>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n-lt"/>
                <a:ea typeface="+mn-ea"/>
                <a:cs typeface="+mn-cs"/>
              </a:rPr>
              <a:t>October 29, 2014</a:t>
            </a:r>
          </a:p>
        </p:txBody>
      </p:sp>
      <p:pic>
        <p:nvPicPr>
          <p:cNvPr id="8" name="Picture 7" descr="ECMWF_Master_Logo_RGB_nostrap.png"/>
          <p:cNvPicPr>
            <a:picLocks noChangeAspect="1"/>
          </p:cNvPicPr>
          <p:nvPr userDrawn="1"/>
        </p:nvPicPr>
        <p:blipFill>
          <a:blip r:embed="rId2"/>
          <a:stretch>
            <a:fillRect/>
          </a:stretch>
        </p:blipFill>
        <p:spPr>
          <a:xfrm>
            <a:off x="3240001" y="6293597"/>
            <a:ext cx="1342372" cy="23065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arrow margins">
    <p:spTree>
      <p:nvGrpSpPr>
        <p:cNvPr id="1" name=""/>
        <p:cNvGrpSpPr/>
        <p:nvPr/>
      </p:nvGrpSpPr>
      <p:grpSpPr>
        <a:xfrm>
          <a:off x="0" y="0"/>
          <a:ext cx="0" cy="0"/>
          <a:chOff x="0" y="0"/>
          <a:chExt cx="0" cy="0"/>
        </a:xfrm>
      </p:grpSpPr>
      <p:sp>
        <p:nvSpPr>
          <p:cNvPr id="9" name="Title 8"/>
          <p:cNvSpPr>
            <a:spLocks noGrp="1"/>
          </p:cNvSpPr>
          <p:nvPr>
            <p:ph type="title"/>
          </p:nvPr>
        </p:nvSpPr>
        <p:spPr>
          <a:xfrm>
            <a:off x="1080000" y="360000"/>
            <a:ext cx="10029600" cy="369332"/>
          </a:xfrm>
          <a:prstGeom prst="rect">
            <a:avLst/>
          </a:prstGeom>
        </p:spPr>
        <p:txBody>
          <a:bodyPr lIns="0" tIns="0" rIns="0" bIns="0"/>
          <a:lstStyle>
            <a:lvl1pPr>
              <a:defRPr>
                <a:solidFill>
                  <a:srgbClr val="064E83"/>
                </a:solidFill>
              </a:defRPr>
            </a:lvl1pPr>
          </a:lstStyle>
          <a:p>
            <a:r>
              <a:rPr lang="en-US"/>
              <a:t>Click to edit Master title style</a:t>
            </a:r>
            <a:endParaRPr lang="en-US" dirty="0"/>
          </a:p>
        </p:txBody>
      </p:sp>
      <p:sp>
        <p:nvSpPr>
          <p:cNvPr id="11" name="Content Placeholder 10"/>
          <p:cNvSpPr>
            <a:spLocks noGrp="1"/>
          </p:cNvSpPr>
          <p:nvPr>
            <p:ph sz="quarter" idx="14" hasCustomPrompt="1"/>
          </p:nvPr>
        </p:nvSpPr>
        <p:spPr>
          <a:xfrm>
            <a:off x="1080000" y="936000"/>
            <a:ext cx="10029600" cy="4986000"/>
          </a:xfrm>
          <a:prstGeom prst="rect">
            <a:avLst/>
          </a:prstGeom>
        </p:spPr>
        <p:txBody>
          <a:bodyPr lIns="0" tIns="0" rIns="0" bIns="0"/>
          <a:lstStyle>
            <a:lvl1pPr marL="179388" indent="-179388">
              <a:lnSpc>
                <a:spcPts val="2200"/>
              </a:lnSpc>
              <a:spcBef>
                <a:spcPts val="1100"/>
              </a:spcBef>
              <a:buClr>
                <a:srgbClr val="064E83"/>
              </a:buClr>
              <a:defRPr sz="1800">
                <a:solidFill>
                  <a:schemeClr val="tx1"/>
                </a:solidFill>
              </a:defRPr>
            </a:lvl1pPr>
            <a:lvl2pPr marL="630000" indent="-270000">
              <a:lnSpc>
                <a:spcPct val="100000"/>
              </a:lnSpc>
              <a:spcBef>
                <a:spcPts val="1000"/>
              </a:spcBef>
              <a:buClr>
                <a:srgbClr val="064E83"/>
              </a:buClr>
              <a:defRPr sz="1600">
                <a:solidFill>
                  <a:schemeClr val="tx1"/>
                </a:solidFill>
              </a:defRPr>
            </a:lvl2pPr>
            <a:lvl3pPr marL="990000" indent="-270000">
              <a:lnSpc>
                <a:spcPts val="1800"/>
              </a:lnSpc>
              <a:spcBef>
                <a:spcPts val="900"/>
              </a:spcBef>
              <a:buClr>
                <a:srgbClr val="064E83"/>
              </a:buClr>
              <a:defRPr sz="1400">
                <a:solidFill>
                  <a:schemeClr val="tx1"/>
                </a:solidFill>
              </a:defRPr>
            </a:lvl3pPr>
            <a:lvl4pPr marL="1350000" indent="-270000">
              <a:lnSpc>
                <a:spcPts val="1600"/>
              </a:lnSpc>
              <a:spcBef>
                <a:spcPts val="800"/>
              </a:spcBef>
              <a:buClr>
                <a:srgbClr val="064E83"/>
              </a:buClr>
              <a:defRPr sz="1200">
                <a:solidFill>
                  <a:schemeClr val="tx1"/>
                </a:solidFill>
              </a:defRPr>
            </a:lvl4pPr>
            <a:lvl5pPr marL="1710000" indent="-270000">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E4AB80EA-DB86-D849-B86F-15DAF31F0474}" type="slidenum">
              <a:rPr lang="en-US" smtClean="0"/>
              <a:pPr/>
              <a:t>‹#›</a:t>
            </a:fld>
            <a:endParaRPr lang="en-US" dirty="0"/>
          </a:p>
        </p:txBody>
      </p:sp>
      <p:sp>
        <p:nvSpPr>
          <p:cNvPr id="15" name="Date Placeholder 10"/>
          <p:cNvSpPr txBox="1">
            <a:spLocks/>
          </p:cNvSpPr>
          <p:nvPr userDrawn="1"/>
        </p:nvSpPr>
        <p:spPr>
          <a:xfrm>
            <a:off x="8564419" y="6308255"/>
            <a:ext cx="1465181" cy="230657"/>
          </a:xfrm>
          <a:prstGeom prst="rect">
            <a:avLst/>
          </a:prstGeom>
        </p:spPr>
        <p:txBody>
          <a:bodyPr vert="horz" lIns="0" tIns="0" rIns="0" bIns="0" rtlCol="0" anchor="b" anchorCtr="0"/>
          <a:lstStyle>
            <a:lvl1pPr algn="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n-lt"/>
                <a:ea typeface="+mn-ea"/>
                <a:cs typeface="+mn-cs"/>
              </a:rPr>
              <a:t>October 29, 2014</a:t>
            </a:r>
          </a:p>
        </p:txBody>
      </p:sp>
      <p:pic>
        <p:nvPicPr>
          <p:cNvPr id="8" name="Picture 7" descr="ECMWF_Master_Logo_RGB_nostrap.png"/>
          <p:cNvPicPr>
            <a:picLocks noChangeAspect="1"/>
          </p:cNvPicPr>
          <p:nvPr userDrawn="1"/>
        </p:nvPicPr>
        <p:blipFill>
          <a:blip r:embed="rId2"/>
          <a:stretch>
            <a:fillRect/>
          </a:stretch>
        </p:blipFill>
        <p:spPr>
          <a:xfrm>
            <a:off x="1080000" y="6308254"/>
            <a:ext cx="1342372" cy="23065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Date Placeholder 10"/>
          <p:cNvSpPr txBox="1">
            <a:spLocks/>
          </p:cNvSpPr>
          <p:nvPr userDrawn="1"/>
        </p:nvSpPr>
        <p:spPr>
          <a:xfrm>
            <a:off x="8076535" y="5984877"/>
            <a:ext cx="1953066" cy="365125"/>
          </a:xfrm>
          <a:prstGeom prst="rect">
            <a:avLst/>
          </a:prstGeom>
        </p:spPr>
        <p:txBody>
          <a:bodyPr vert="horz" lIns="0" tIns="0" rIns="0" bIns="0" rtlCol="0" anchor="b" anchorCtr="0"/>
          <a:lstStyle>
            <a:lvl1pPr algn="r">
              <a:defRPr>
                <a:solidFill>
                  <a:schemeClr val="bg1"/>
                </a:solidFill>
              </a:defRPr>
            </a:lvl1pPr>
          </a:lstStyle>
          <a:p>
            <a:pPr marL="0" marR="0" lvl="0" indent="0" algn="r" defTabSz="45706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64E83"/>
                </a:solidFill>
                <a:effectLst/>
                <a:uLnTx/>
                <a:uFillTx/>
                <a:latin typeface="+mn-lt"/>
                <a:ea typeface="+mn-ea"/>
                <a:cs typeface="+mn-cs"/>
              </a:rPr>
              <a:t>© ECMWF </a:t>
            </a:r>
            <a:fld id="{D4C56AD5-C73F-B44A-96CB-E8BE2C5CB95A}" type="datetime4">
              <a:rPr kumimoji="0" lang="en-US" sz="900" b="0" i="0" u="none" strike="noStrike" kern="1200" cap="none" spc="0" normalizeH="0" baseline="0" noProof="0" smtClean="0">
                <a:ln>
                  <a:noFill/>
                </a:ln>
                <a:solidFill>
                  <a:srgbClr val="064E83"/>
                </a:solidFill>
                <a:effectLst/>
                <a:uLnTx/>
                <a:uFillTx/>
                <a:latin typeface="+mn-lt"/>
                <a:ea typeface="+mn-ea"/>
                <a:cs typeface="+mn-cs"/>
              </a:rPr>
              <a:pPr marL="0" marR="0" lvl="0" indent="0" algn="r" defTabSz="457063" rtl="0" eaLnBrk="1" fontAlgn="auto" latinLnBrk="0" hangingPunct="1">
                <a:lnSpc>
                  <a:spcPct val="100000"/>
                </a:lnSpc>
                <a:spcBef>
                  <a:spcPts val="0"/>
                </a:spcBef>
                <a:spcAft>
                  <a:spcPts val="0"/>
                </a:spcAft>
                <a:buClrTx/>
                <a:buSzTx/>
                <a:buFontTx/>
                <a:buNone/>
                <a:tabLst/>
                <a:defRPr/>
              </a:pPr>
              <a:t>September 8, 2021</a:t>
            </a:fld>
            <a:endParaRPr kumimoji="0" lang="en-US" sz="900" b="0" i="0" u="none" strike="noStrike" kern="1200" cap="none" spc="0" normalizeH="0" baseline="0" noProof="0" dirty="0">
              <a:ln>
                <a:noFill/>
              </a:ln>
              <a:solidFill>
                <a:srgbClr val="064E83"/>
              </a:solidFill>
              <a:effectLst/>
              <a:uLnTx/>
              <a:uFillTx/>
              <a:latin typeface="+mn-lt"/>
              <a:ea typeface="+mn-ea"/>
              <a:cs typeface="+mn-cs"/>
            </a:endParaRPr>
          </a:p>
        </p:txBody>
      </p:sp>
      <p:sp>
        <p:nvSpPr>
          <p:cNvPr id="13" name="Text Placeholder 12"/>
          <p:cNvSpPr>
            <a:spLocks noGrp="1"/>
          </p:cNvSpPr>
          <p:nvPr>
            <p:ph type="body" sz="quarter" idx="10" hasCustomPrompt="1"/>
          </p:nvPr>
        </p:nvSpPr>
        <p:spPr>
          <a:xfrm>
            <a:off x="2160000" y="1294198"/>
            <a:ext cx="7869600" cy="519800"/>
          </a:xfrm>
          <a:prstGeom prst="rect">
            <a:avLst/>
          </a:prstGeom>
        </p:spPr>
        <p:txBody>
          <a:bodyPr vert="horz" lIns="0" tIns="0" rIns="0" bIns="0" anchor="b" anchorCtr="0">
            <a:spAutoFit/>
          </a:bodyPr>
          <a:lstStyle>
            <a:lvl1pPr marL="0" indent="0">
              <a:lnSpc>
                <a:spcPts val="3999"/>
              </a:lnSpc>
              <a:spcBef>
                <a:spcPts val="0"/>
              </a:spcBef>
              <a:buNone/>
              <a:defRPr sz="3599" b="1">
                <a:solidFill>
                  <a:srgbClr val="064E83"/>
                </a:solidFill>
              </a:defRPr>
            </a:lvl1pPr>
          </a:lstStyle>
          <a:p>
            <a:pPr lvl="0"/>
            <a:r>
              <a:rPr lang="en-GB" dirty="0"/>
              <a:t>Title of Presentation</a:t>
            </a:r>
          </a:p>
        </p:txBody>
      </p:sp>
      <p:sp>
        <p:nvSpPr>
          <p:cNvPr id="14" name="Text Placeholder 12"/>
          <p:cNvSpPr>
            <a:spLocks noGrp="1"/>
          </p:cNvSpPr>
          <p:nvPr>
            <p:ph type="body" sz="quarter" idx="11" hasCustomPrompt="1"/>
          </p:nvPr>
        </p:nvSpPr>
        <p:spPr>
          <a:xfrm>
            <a:off x="2160000" y="1980000"/>
            <a:ext cx="7869600" cy="358560"/>
          </a:xfrm>
          <a:prstGeom prst="rect">
            <a:avLst/>
          </a:prstGeom>
        </p:spPr>
        <p:txBody>
          <a:bodyPr vert="horz" wrap="square" lIns="0" tIns="0" rIns="0" bIns="0">
            <a:spAutoFit/>
          </a:bodyPr>
          <a:lstStyle>
            <a:lvl1pPr marL="0" indent="0">
              <a:lnSpc>
                <a:spcPts val="2999"/>
              </a:lnSpc>
              <a:spcBef>
                <a:spcPts val="0"/>
              </a:spcBef>
              <a:buNone/>
              <a:defRPr sz="2399">
                <a:solidFill>
                  <a:srgbClr val="064E83"/>
                </a:solidFill>
              </a:defRPr>
            </a:lvl1pPr>
          </a:lstStyle>
          <a:p>
            <a:pPr lvl="0"/>
            <a:r>
              <a:rPr lang="en-GB" dirty="0"/>
              <a:t>Subtitle of Presentation</a:t>
            </a:r>
          </a:p>
        </p:txBody>
      </p:sp>
      <p:sp>
        <p:nvSpPr>
          <p:cNvPr id="15" name="Text Placeholder 12"/>
          <p:cNvSpPr>
            <a:spLocks noGrp="1"/>
          </p:cNvSpPr>
          <p:nvPr>
            <p:ph type="body" sz="quarter" idx="12" hasCustomPrompt="1"/>
          </p:nvPr>
        </p:nvSpPr>
        <p:spPr>
          <a:xfrm>
            <a:off x="2160000" y="2700003"/>
            <a:ext cx="7869600" cy="289182"/>
          </a:xfrm>
          <a:prstGeom prst="rect">
            <a:avLst/>
          </a:prstGeom>
        </p:spPr>
        <p:txBody>
          <a:bodyPr vert="horz" wrap="square" lIns="0" tIns="0" rIns="0" bIns="0">
            <a:spAutoFit/>
          </a:bodyPr>
          <a:lstStyle>
            <a:lvl1pPr marL="0" indent="0">
              <a:lnSpc>
                <a:spcPts val="2399"/>
              </a:lnSpc>
              <a:spcBef>
                <a:spcPts val="0"/>
              </a:spcBef>
              <a:buNone/>
              <a:defRPr sz="1999">
                <a:solidFill>
                  <a:srgbClr val="064E83"/>
                </a:solidFill>
              </a:defRPr>
            </a:lvl1pPr>
          </a:lstStyle>
          <a:p>
            <a:pPr lvl="0"/>
            <a:r>
              <a:rPr lang="en-GB" dirty="0"/>
              <a:t>Author’s Name</a:t>
            </a:r>
          </a:p>
        </p:txBody>
      </p:sp>
      <p:sp>
        <p:nvSpPr>
          <p:cNvPr id="16" name="Text Placeholder 12"/>
          <p:cNvSpPr>
            <a:spLocks noGrp="1"/>
          </p:cNvSpPr>
          <p:nvPr>
            <p:ph type="body" sz="quarter" idx="13" hasCustomPrompt="1"/>
          </p:nvPr>
        </p:nvSpPr>
        <p:spPr>
          <a:xfrm>
            <a:off x="2160000" y="3121225"/>
            <a:ext cx="7869600" cy="239040"/>
          </a:xfrm>
          <a:prstGeom prst="rect">
            <a:avLst/>
          </a:prstGeom>
        </p:spPr>
        <p:txBody>
          <a:bodyPr vert="horz" wrap="square" lIns="0" tIns="0" rIns="0" bIns="0">
            <a:spAutoFit/>
          </a:bodyPr>
          <a:lstStyle>
            <a:lvl1pPr marL="0" indent="0">
              <a:lnSpc>
                <a:spcPts val="1999"/>
              </a:lnSpc>
              <a:spcBef>
                <a:spcPts val="0"/>
              </a:spcBef>
              <a:buNone/>
              <a:defRPr sz="1600">
                <a:solidFill>
                  <a:srgbClr val="064E83"/>
                </a:solidFill>
              </a:defRPr>
            </a:lvl1pPr>
          </a:lstStyle>
          <a:p>
            <a:pPr lvl="0"/>
            <a:r>
              <a:rPr lang="en-GB" dirty="0"/>
              <a:t>Author’s Address</a:t>
            </a:r>
          </a:p>
        </p:txBody>
      </p:sp>
      <p:sp>
        <p:nvSpPr>
          <p:cNvPr id="17" name="Text Placeholder 12"/>
          <p:cNvSpPr>
            <a:spLocks noGrp="1"/>
          </p:cNvSpPr>
          <p:nvPr>
            <p:ph type="body" sz="quarter" idx="14" hasCustomPrompt="1"/>
          </p:nvPr>
        </p:nvSpPr>
        <p:spPr>
          <a:xfrm>
            <a:off x="2160000" y="3429001"/>
            <a:ext cx="7869600" cy="213969"/>
          </a:xfrm>
          <a:prstGeom prst="rect">
            <a:avLst/>
          </a:prstGeom>
        </p:spPr>
        <p:txBody>
          <a:bodyPr vert="horz" wrap="square" lIns="0" tIns="0" rIns="0" bIns="0">
            <a:spAutoFit/>
          </a:bodyPr>
          <a:lstStyle>
            <a:lvl1pPr marL="0" indent="0">
              <a:lnSpc>
                <a:spcPts val="1799"/>
              </a:lnSpc>
              <a:spcBef>
                <a:spcPts val="0"/>
              </a:spcBef>
              <a:buNone/>
              <a:defRPr sz="1400">
                <a:solidFill>
                  <a:srgbClr val="064E83"/>
                </a:solidFill>
              </a:defRPr>
            </a:lvl1pPr>
          </a:lstStyle>
          <a:p>
            <a:pPr lvl="0"/>
            <a:r>
              <a:rPr lang="en-GB" dirty="0" err="1"/>
              <a:t>email@ddress</a:t>
            </a:r>
            <a:endParaRPr lang="en-GB" dirty="0"/>
          </a:p>
        </p:txBody>
      </p:sp>
      <p:pic>
        <p:nvPicPr>
          <p:cNvPr id="10" name="Picture 9" descr="ECMWF_Master_Logo_RGB_nostrap.png"/>
          <p:cNvPicPr>
            <a:picLocks noChangeAspect="1"/>
          </p:cNvPicPr>
          <p:nvPr userDrawn="1"/>
        </p:nvPicPr>
        <p:blipFill>
          <a:blip r:embed="rId2"/>
          <a:stretch>
            <a:fillRect/>
          </a:stretch>
        </p:blipFill>
        <p:spPr>
          <a:xfrm>
            <a:off x="2160001" y="5984877"/>
            <a:ext cx="2135591" cy="366955"/>
          </a:xfrm>
          <a:prstGeom prst="rect">
            <a:avLst/>
          </a:prstGeom>
        </p:spPr>
      </p:pic>
    </p:spTree>
    <p:extLst>
      <p:ext uri="{BB962C8B-B14F-4D97-AF65-F5344CB8AC3E}">
        <p14:creationId xmlns:p14="http://schemas.microsoft.com/office/powerpoint/2010/main" val="2946589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2160000" y="360000"/>
            <a:ext cx="7869600" cy="369332"/>
          </a:xfrm>
          <a:prstGeom prst="rect">
            <a:avLst/>
          </a:prstGeom>
        </p:spPr>
        <p:txBody>
          <a:bodyPr lIns="0" tIns="0" rIns="0" bIns="0"/>
          <a:lstStyle>
            <a:lvl1pPr>
              <a:defRPr>
                <a:solidFill>
                  <a:srgbClr val="064E83"/>
                </a:solidFill>
              </a:defRPr>
            </a:lvl1pPr>
          </a:lstStyle>
          <a:p>
            <a:r>
              <a:rPr lang="en-US"/>
              <a:t>Click to edit Master title style</a:t>
            </a:r>
            <a:endParaRPr lang="en-US" dirty="0"/>
          </a:p>
        </p:txBody>
      </p:sp>
      <p:sp>
        <p:nvSpPr>
          <p:cNvPr id="11" name="Content Placeholder 10"/>
          <p:cNvSpPr>
            <a:spLocks noGrp="1"/>
          </p:cNvSpPr>
          <p:nvPr>
            <p:ph sz="quarter" idx="14" hasCustomPrompt="1"/>
          </p:nvPr>
        </p:nvSpPr>
        <p:spPr>
          <a:xfrm>
            <a:off x="2160000" y="936000"/>
            <a:ext cx="7869601" cy="4986000"/>
          </a:xfrm>
          <a:prstGeom prst="rect">
            <a:avLst/>
          </a:prstGeom>
        </p:spPr>
        <p:txBody>
          <a:bodyPr lIns="0" tIns="0" rIns="0" bIns="0"/>
          <a:lstStyle>
            <a:lvl1pPr marL="0" indent="-179946">
              <a:lnSpc>
                <a:spcPts val="2199"/>
              </a:lnSpc>
              <a:spcBef>
                <a:spcPts val="1100"/>
              </a:spcBef>
              <a:buClr>
                <a:srgbClr val="064E83"/>
              </a:buClr>
              <a:defRPr sz="1799">
                <a:solidFill>
                  <a:schemeClr val="tx1"/>
                </a:solidFill>
              </a:defRPr>
            </a:lvl1pPr>
            <a:lvl2pPr marL="629811" indent="-269919">
              <a:lnSpc>
                <a:spcPts val="1999"/>
              </a:lnSpc>
              <a:spcBef>
                <a:spcPts val="1000"/>
              </a:spcBef>
              <a:buClr>
                <a:srgbClr val="064E83"/>
              </a:buClr>
              <a:defRPr sz="1600">
                <a:solidFill>
                  <a:schemeClr val="tx1"/>
                </a:solidFill>
              </a:defRPr>
            </a:lvl2pPr>
            <a:lvl3pPr marL="989703" indent="-269919">
              <a:lnSpc>
                <a:spcPts val="1799"/>
              </a:lnSpc>
              <a:spcBef>
                <a:spcPts val="900"/>
              </a:spcBef>
              <a:buClr>
                <a:srgbClr val="064E83"/>
              </a:buClr>
              <a:defRPr sz="1400">
                <a:solidFill>
                  <a:schemeClr val="tx1"/>
                </a:solidFill>
              </a:defRPr>
            </a:lvl3pPr>
            <a:lvl4pPr marL="1349595" indent="-269919">
              <a:lnSpc>
                <a:spcPts val="1600"/>
              </a:lnSpc>
              <a:spcBef>
                <a:spcPts val="800"/>
              </a:spcBef>
              <a:buClr>
                <a:srgbClr val="064E83"/>
              </a:buClr>
              <a:defRPr sz="1200">
                <a:solidFill>
                  <a:schemeClr val="tx1"/>
                </a:solidFill>
              </a:defRPr>
            </a:lvl4pPr>
            <a:lvl5pPr marL="1709487" indent="-269919">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6B3B0B0F-E794-1244-9699-107C60B9C23A}" type="slidenum">
              <a:rPr lang="en-US" smtClean="0"/>
              <a:pPr/>
              <a:t>‹#›</a:t>
            </a:fld>
            <a:endParaRPr lang="en-US" dirty="0"/>
          </a:p>
        </p:txBody>
      </p:sp>
      <p:sp>
        <p:nvSpPr>
          <p:cNvPr id="16" name="Footer Placeholder 11"/>
          <p:cNvSpPr>
            <a:spLocks noGrp="1"/>
          </p:cNvSpPr>
          <p:nvPr>
            <p:ph type="ftr" sz="quarter" idx="3"/>
          </p:nvPr>
        </p:nvSpPr>
        <p:spPr>
          <a:xfrm>
            <a:off x="3502373" y="6308257"/>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dirty="0"/>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2160001" y="6293597"/>
            <a:ext cx="1342372" cy="230658"/>
          </a:xfrm>
          <a:prstGeom prst="rect">
            <a:avLst/>
          </a:prstGeom>
        </p:spPr>
      </p:pic>
    </p:spTree>
    <p:extLst>
      <p:ext uri="{BB962C8B-B14F-4D97-AF65-F5344CB8AC3E}">
        <p14:creationId xmlns:p14="http://schemas.microsoft.com/office/powerpoint/2010/main" val="2554547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de margins">
    <p:spTree>
      <p:nvGrpSpPr>
        <p:cNvPr id="1" name=""/>
        <p:cNvGrpSpPr/>
        <p:nvPr/>
      </p:nvGrpSpPr>
      <p:grpSpPr>
        <a:xfrm>
          <a:off x="0" y="0"/>
          <a:ext cx="0" cy="0"/>
          <a:chOff x="0" y="0"/>
          <a:chExt cx="0" cy="0"/>
        </a:xfrm>
      </p:grpSpPr>
      <p:sp>
        <p:nvSpPr>
          <p:cNvPr id="9" name="Title 8"/>
          <p:cNvSpPr>
            <a:spLocks noGrp="1"/>
          </p:cNvSpPr>
          <p:nvPr>
            <p:ph type="title"/>
          </p:nvPr>
        </p:nvSpPr>
        <p:spPr>
          <a:xfrm>
            <a:off x="3240000" y="360000"/>
            <a:ext cx="5709600" cy="369332"/>
          </a:xfrm>
          <a:prstGeom prst="rect">
            <a:avLst/>
          </a:prstGeom>
        </p:spPr>
        <p:txBody>
          <a:bodyPr lIns="0" tIns="0" rIns="0" bIns="0"/>
          <a:lstStyle>
            <a:lvl1pPr>
              <a:defRPr>
                <a:solidFill>
                  <a:srgbClr val="064E83"/>
                </a:solidFill>
              </a:defRPr>
            </a:lvl1pPr>
          </a:lstStyle>
          <a:p>
            <a:r>
              <a:rPr lang="en-US"/>
              <a:t>Click to edit Master title style</a:t>
            </a:r>
            <a:endParaRPr lang="en-US" dirty="0"/>
          </a:p>
        </p:txBody>
      </p:sp>
      <p:sp>
        <p:nvSpPr>
          <p:cNvPr id="11" name="Content Placeholder 10"/>
          <p:cNvSpPr>
            <a:spLocks noGrp="1"/>
          </p:cNvSpPr>
          <p:nvPr>
            <p:ph sz="quarter" idx="14" hasCustomPrompt="1"/>
          </p:nvPr>
        </p:nvSpPr>
        <p:spPr>
          <a:xfrm>
            <a:off x="3240000" y="936000"/>
            <a:ext cx="5709600" cy="4986000"/>
          </a:xfrm>
          <a:prstGeom prst="rect">
            <a:avLst/>
          </a:prstGeom>
        </p:spPr>
        <p:txBody>
          <a:bodyPr lIns="0" tIns="0" rIns="0" bIns="0"/>
          <a:lstStyle>
            <a:lvl1pPr marL="0" indent="-179946">
              <a:lnSpc>
                <a:spcPts val="2199"/>
              </a:lnSpc>
              <a:spcBef>
                <a:spcPts val="1100"/>
              </a:spcBef>
              <a:buClr>
                <a:srgbClr val="064E83"/>
              </a:buClr>
              <a:defRPr sz="1799">
                <a:solidFill>
                  <a:schemeClr val="tx1"/>
                </a:solidFill>
              </a:defRPr>
            </a:lvl1pPr>
            <a:lvl2pPr marL="629811" indent="-269919">
              <a:lnSpc>
                <a:spcPts val="1999"/>
              </a:lnSpc>
              <a:spcBef>
                <a:spcPts val="1000"/>
              </a:spcBef>
              <a:buClr>
                <a:srgbClr val="064E83"/>
              </a:buClr>
              <a:defRPr sz="1600">
                <a:solidFill>
                  <a:schemeClr val="tx1"/>
                </a:solidFill>
              </a:defRPr>
            </a:lvl2pPr>
            <a:lvl3pPr marL="989703" indent="-269919">
              <a:lnSpc>
                <a:spcPts val="1799"/>
              </a:lnSpc>
              <a:spcBef>
                <a:spcPts val="900"/>
              </a:spcBef>
              <a:buClr>
                <a:srgbClr val="064E83"/>
              </a:buClr>
              <a:defRPr sz="1400">
                <a:solidFill>
                  <a:schemeClr val="tx1"/>
                </a:solidFill>
              </a:defRPr>
            </a:lvl3pPr>
            <a:lvl4pPr marL="1349595" indent="-269919">
              <a:lnSpc>
                <a:spcPts val="1600"/>
              </a:lnSpc>
              <a:spcBef>
                <a:spcPts val="800"/>
              </a:spcBef>
              <a:buClr>
                <a:srgbClr val="064E83"/>
              </a:buClr>
              <a:defRPr sz="1200">
                <a:solidFill>
                  <a:schemeClr val="tx1"/>
                </a:solidFill>
              </a:defRPr>
            </a:lvl4pPr>
            <a:lvl5pPr marL="1709487" indent="-269919">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05F19C50-BC3B-5841-9AFF-3A0443B66067}" type="slidenum">
              <a:rPr lang="en-US" smtClean="0"/>
              <a:pPr/>
              <a:t>‹#›</a:t>
            </a:fld>
            <a:endParaRPr lang="en-US" dirty="0"/>
          </a:p>
        </p:txBody>
      </p:sp>
      <p:sp>
        <p:nvSpPr>
          <p:cNvPr id="15" name="Date Placeholder 10"/>
          <p:cNvSpPr txBox="1">
            <a:spLocks/>
          </p:cNvSpPr>
          <p:nvPr userDrawn="1"/>
        </p:nvSpPr>
        <p:spPr>
          <a:xfrm>
            <a:off x="8564420" y="6308257"/>
            <a:ext cx="1465181" cy="230657"/>
          </a:xfrm>
          <a:prstGeom prst="rect">
            <a:avLst/>
          </a:prstGeom>
        </p:spPr>
        <p:txBody>
          <a:bodyPr vert="horz" lIns="0" tIns="0" rIns="0" bIns="0" rtlCol="0" anchor="b" anchorCtr="0"/>
          <a:lstStyle>
            <a:lvl1pPr algn="r">
              <a:defRPr>
                <a:solidFill>
                  <a:schemeClr val="bg1"/>
                </a:solidFill>
              </a:defRPr>
            </a:lvl1pPr>
          </a:lstStyle>
          <a:p>
            <a:pPr marL="0" marR="0" lvl="0" indent="0" algn="r" defTabSz="45706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n-lt"/>
                <a:ea typeface="+mn-ea"/>
                <a:cs typeface="+mn-cs"/>
              </a:rPr>
              <a:t>October 29, 2014</a:t>
            </a:r>
          </a:p>
        </p:txBody>
      </p:sp>
      <p:sp>
        <p:nvSpPr>
          <p:cNvPr id="16" name="Footer Placeholder 11"/>
          <p:cNvSpPr>
            <a:spLocks noGrp="1"/>
          </p:cNvSpPr>
          <p:nvPr>
            <p:ph type="ftr" sz="quarter" idx="3"/>
          </p:nvPr>
        </p:nvSpPr>
        <p:spPr>
          <a:xfrm>
            <a:off x="4582374" y="6308257"/>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dirty="0"/>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3240001" y="6293597"/>
            <a:ext cx="1342372" cy="230658"/>
          </a:xfrm>
          <a:prstGeom prst="rect">
            <a:avLst/>
          </a:prstGeom>
        </p:spPr>
      </p:pic>
    </p:spTree>
    <p:extLst>
      <p:ext uri="{BB962C8B-B14F-4D97-AF65-F5344CB8AC3E}">
        <p14:creationId xmlns:p14="http://schemas.microsoft.com/office/powerpoint/2010/main" val="135707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narrow margins">
    <p:spTree>
      <p:nvGrpSpPr>
        <p:cNvPr id="1" name=""/>
        <p:cNvGrpSpPr/>
        <p:nvPr/>
      </p:nvGrpSpPr>
      <p:grpSpPr>
        <a:xfrm>
          <a:off x="0" y="0"/>
          <a:ext cx="0" cy="0"/>
          <a:chOff x="0" y="0"/>
          <a:chExt cx="0" cy="0"/>
        </a:xfrm>
      </p:grpSpPr>
      <p:sp>
        <p:nvSpPr>
          <p:cNvPr id="9" name="Title 8"/>
          <p:cNvSpPr>
            <a:spLocks noGrp="1"/>
          </p:cNvSpPr>
          <p:nvPr>
            <p:ph type="title"/>
          </p:nvPr>
        </p:nvSpPr>
        <p:spPr>
          <a:xfrm>
            <a:off x="1080000" y="360000"/>
            <a:ext cx="10029600" cy="369332"/>
          </a:xfrm>
          <a:prstGeom prst="rect">
            <a:avLst/>
          </a:prstGeom>
        </p:spPr>
        <p:txBody>
          <a:bodyPr lIns="0" tIns="0" rIns="0" bIns="0"/>
          <a:lstStyle>
            <a:lvl1pPr>
              <a:defRPr>
                <a:solidFill>
                  <a:srgbClr val="064E83"/>
                </a:solidFill>
              </a:defRPr>
            </a:lvl1pPr>
          </a:lstStyle>
          <a:p>
            <a:r>
              <a:rPr lang="en-US"/>
              <a:t>Click to edit Master title style</a:t>
            </a:r>
            <a:endParaRPr lang="en-US" dirty="0"/>
          </a:p>
        </p:txBody>
      </p:sp>
      <p:sp>
        <p:nvSpPr>
          <p:cNvPr id="11" name="Content Placeholder 10"/>
          <p:cNvSpPr>
            <a:spLocks noGrp="1"/>
          </p:cNvSpPr>
          <p:nvPr>
            <p:ph sz="quarter" idx="14" hasCustomPrompt="1"/>
          </p:nvPr>
        </p:nvSpPr>
        <p:spPr>
          <a:xfrm>
            <a:off x="1080000" y="936000"/>
            <a:ext cx="10029600" cy="4986000"/>
          </a:xfrm>
          <a:prstGeom prst="rect">
            <a:avLst/>
          </a:prstGeom>
        </p:spPr>
        <p:txBody>
          <a:bodyPr lIns="0" tIns="0" rIns="0" bIns="0"/>
          <a:lstStyle>
            <a:lvl1pPr marL="0" indent="-179946">
              <a:lnSpc>
                <a:spcPts val="2199"/>
              </a:lnSpc>
              <a:spcBef>
                <a:spcPts val="1100"/>
              </a:spcBef>
              <a:buClr>
                <a:srgbClr val="064E83"/>
              </a:buClr>
              <a:defRPr sz="1799">
                <a:solidFill>
                  <a:schemeClr val="tx1"/>
                </a:solidFill>
              </a:defRPr>
            </a:lvl1pPr>
            <a:lvl2pPr marL="629811" indent="-269919">
              <a:lnSpc>
                <a:spcPts val="1999"/>
              </a:lnSpc>
              <a:spcBef>
                <a:spcPts val="1000"/>
              </a:spcBef>
              <a:buClr>
                <a:srgbClr val="064E83"/>
              </a:buClr>
              <a:defRPr sz="1600">
                <a:solidFill>
                  <a:schemeClr val="tx1"/>
                </a:solidFill>
              </a:defRPr>
            </a:lvl2pPr>
            <a:lvl3pPr marL="989703" indent="-269919">
              <a:lnSpc>
                <a:spcPts val="1799"/>
              </a:lnSpc>
              <a:spcBef>
                <a:spcPts val="900"/>
              </a:spcBef>
              <a:buClr>
                <a:srgbClr val="064E83"/>
              </a:buClr>
              <a:defRPr sz="1400">
                <a:solidFill>
                  <a:schemeClr val="tx1"/>
                </a:solidFill>
              </a:defRPr>
            </a:lvl3pPr>
            <a:lvl4pPr marL="1349595" indent="-269919">
              <a:lnSpc>
                <a:spcPts val="1600"/>
              </a:lnSpc>
              <a:spcBef>
                <a:spcPts val="800"/>
              </a:spcBef>
              <a:buClr>
                <a:srgbClr val="064E83"/>
              </a:buClr>
              <a:defRPr sz="1200">
                <a:solidFill>
                  <a:schemeClr val="tx1"/>
                </a:solidFill>
              </a:defRPr>
            </a:lvl4pPr>
            <a:lvl5pPr marL="1709487" indent="-269919">
              <a:lnSpc>
                <a:spcPts val="1400"/>
              </a:lnSpc>
              <a:spcBef>
                <a:spcPts val="700"/>
              </a:spcBef>
              <a:buClr>
                <a:srgbClr val="064E83"/>
              </a:buClr>
              <a:defRPr sz="1000">
                <a:solidFill>
                  <a:schemeClr val="tx1"/>
                </a:solidFill>
              </a:defRPr>
            </a:lvl5pPr>
          </a:lstStyle>
          <a:p>
            <a:pPr lvl="0"/>
            <a:r>
              <a:rPr lang="en-GB" dirty="0"/>
              <a:t>Top level text goes in here </a:t>
            </a:r>
          </a:p>
          <a:p>
            <a:pPr lvl="1"/>
            <a:r>
              <a:rPr lang="en-GB" dirty="0"/>
              <a:t>Second level text goes in here</a:t>
            </a:r>
          </a:p>
          <a:p>
            <a:pPr lvl="2"/>
            <a:r>
              <a:rPr lang="en-GB" dirty="0"/>
              <a:t>Third level text goes in here</a:t>
            </a:r>
          </a:p>
          <a:p>
            <a:pPr lvl="3"/>
            <a:r>
              <a:rPr lang="en-GB" dirty="0"/>
              <a:t>Fourth level text goes in here</a:t>
            </a:r>
          </a:p>
          <a:p>
            <a:pPr lvl="4"/>
            <a:r>
              <a:rPr lang="en-GB" dirty="0"/>
              <a:t>Fifth level text goes in here</a:t>
            </a:r>
            <a:endParaRPr lang="en-US" dirty="0"/>
          </a:p>
        </p:txBody>
      </p:sp>
      <p:sp>
        <p:nvSpPr>
          <p:cNvPr id="12" name="Slide Number Placeholder 2"/>
          <p:cNvSpPr>
            <a:spLocks noGrp="1"/>
          </p:cNvSpPr>
          <p:nvPr>
            <p:ph type="sldNum" sz="quarter" idx="10"/>
          </p:nvPr>
        </p:nvSpPr>
        <p:spPr>
          <a:xfrm>
            <a:off x="10029600" y="6308255"/>
            <a:ext cx="2159224" cy="216000"/>
          </a:xfrm>
          <a:prstGeom prst="rect">
            <a:avLst/>
          </a:prstGeom>
        </p:spPr>
        <p:txBody>
          <a:bodyPr lIns="0" tIns="0" rIns="0" bIns="0" anchor="b" anchorCtr="0"/>
          <a:lstStyle>
            <a:lvl1pPr algn="ctr">
              <a:defRPr sz="900" b="1">
                <a:solidFill>
                  <a:srgbClr val="064E83"/>
                </a:solidFill>
              </a:defRPr>
            </a:lvl1pPr>
          </a:lstStyle>
          <a:p>
            <a:fld id="{E4AB80EA-DB86-D849-B86F-15DAF31F0474}" type="slidenum">
              <a:rPr lang="en-US" smtClean="0"/>
              <a:pPr/>
              <a:t>‹#›</a:t>
            </a:fld>
            <a:endParaRPr lang="en-US" dirty="0"/>
          </a:p>
        </p:txBody>
      </p:sp>
      <p:sp>
        <p:nvSpPr>
          <p:cNvPr id="15" name="Date Placeholder 10"/>
          <p:cNvSpPr txBox="1">
            <a:spLocks/>
          </p:cNvSpPr>
          <p:nvPr userDrawn="1"/>
        </p:nvSpPr>
        <p:spPr>
          <a:xfrm>
            <a:off x="8564420" y="6308257"/>
            <a:ext cx="1465181" cy="230657"/>
          </a:xfrm>
          <a:prstGeom prst="rect">
            <a:avLst/>
          </a:prstGeom>
        </p:spPr>
        <p:txBody>
          <a:bodyPr vert="horz" lIns="0" tIns="0" rIns="0" bIns="0" rtlCol="0" anchor="b" anchorCtr="0"/>
          <a:lstStyle>
            <a:lvl1pPr algn="r">
              <a:defRPr>
                <a:solidFill>
                  <a:schemeClr val="bg1"/>
                </a:solidFill>
              </a:defRPr>
            </a:lvl1pPr>
          </a:lstStyle>
          <a:p>
            <a:pPr marL="0" marR="0" lvl="0" indent="0" algn="r" defTabSz="457063"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n-lt"/>
                <a:ea typeface="+mn-ea"/>
                <a:cs typeface="+mn-cs"/>
              </a:rPr>
              <a:t>October 29, 2014</a:t>
            </a:r>
          </a:p>
        </p:txBody>
      </p:sp>
      <p:sp>
        <p:nvSpPr>
          <p:cNvPr id="16" name="Footer Placeholder 11"/>
          <p:cNvSpPr>
            <a:spLocks noGrp="1"/>
          </p:cNvSpPr>
          <p:nvPr>
            <p:ph type="ftr" sz="quarter" idx="3"/>
          </p:nvPr>
        </p:nvSpPr>
        <p:spPr>
          <a:xfrm>
            <a:off x="2422373" y="6308257"/>
            <a:ext cx="4053639" cy="230657"/>
          </a:xfrm>
          <a:prstGeom prst="rect">
            <a:avLst/>
          </a:prstGeom>
        </p:spPr>
        <p:txBody>
          <a:bodyPr vert="horz" lIns="0" tIns="0" rIns="0" bIns="0" rtlCol="0" anchor="b" anchorCtr="0">
            <a:noAutofit/>
          </a:bodyPr>
          <a:lstStyle>
            <a:lvl1pPr algn="l">
              <a:defRPr sz="900" b="1" cap="all" baseline="0">
                <a:solidFill>
                  <a:srgbClr val="064E83"/>
                </a:solidFill>
              </a:defRPr>
            </a:lvl1pPr>
          </a:lstStyle>
          <a:p>
            <a:pPr algn="ctr"/>
            <a:r>
              <a:rPr lang="en-US" dirty="0"/>
              <a:t>European Centre for Medium-Range Weather Forecasts</a:t>
            </a:r>
          </a:p>
        </p:txBody>
      </p:sp>
      <p:pic>
        <p:nvPicPr>
          <p:cNvPr id="8" name="Picture 7" descr="ECMWF_Master_Logo_RGB_nostrap.png"/>
          <p:cNvPicPr>
            <a:picLocks noChangeAspect="1"/>
          </p:cNvPicPr>
          <p:nvPr userDrawn="1"/>
        </p:nvPicPr>
        <p:blipFill>
          <a:blip r:embed="rId2"/>
          <a:stretch>
            <a:fillRect/>
          </a:stretch>
        </p:blipFill>
        <p:spPr>
          <a:xfrm>
            <a:off x="1080000" y="6308254"/>
            <a:ext cx="1342372" cy="230658"/>
          </a:xfrm>
          <a:prstGeom prst="rect">
            <a:avLst/>
          </a:prstGeom>
        </p:spPr>
      </p:pic>
    </p:spTree>
    <p:extLst>
      <p:ext uri="{BB962C8B-B14F-4D97-AF65-F5344CB8AC3E}">
        <p14:creationId xmlns:p14="http://schemas.microsoft.com/office/powerpoint/2010/main" val="2504814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4" name="PlaceHolder 2"/>
          <p:cNvSpPr>
            <a:spLocks noGrp="1"/>
          </p:cNvSpPr>
          <p:nvPr>
            <p:ph type="subTitle"/>
          </p:nvPr>
        </p:nvSpPr>
        <p:spPr>
          <a:xfrm>
            <a:off x="2160000" y="3182601"/>
            <a:ext cx="7869240" cy="492443"/>
          </a:xfrm>
          <a:prstGeom prst="rect">
            <a:avLst/>
          </a:prstGeom>
        </p:spPr>
        <p:txBody>
          <a:bodyPr lIns="0" tIns="0" rIns="0" bIns="0" anchor="ctr">
            <a:spAutoFit/>
          </a:bodyPr>
          <a:lstStyle>
            <a:lvl1pPr>
              <a:defRPr>
                <a:solidFill>
                  <a:schemeClr val="bg1"/>
                </a:solidFill>
              </a:defRPr>
            </a:lvl1pPr>
          </a:lstStyle>
          <a:p>
            <a:pPr algn="ctr"/>
            <a:endParaRPr lang="en-GB" sz="3199" b="0" strike="noStrike" spc="-1">
              <a:latin typeface="Arial"/>
            </a:endParaRPr>
          </a:p>
        </p:txBody>
      </p:sp>
      <p:sp>
        <p:nvSpPr>
          <p:cNvPr id="4" name="PlaceHolder 3">
            <a:extLst>
              <a:ext uri="{FF2B5EF4-FFF2-40B4-BE49-F238E27FC236}">
                <a16:creationId xmlns:a16="http://schemas.microsoft.com/office/drawing/2014/main" id="{9F1BA676-547C-E74E-94FA-DEFAD75408B0}"/>
              </a:ext>
            </a:extLst>
          </p:cNvPr>
          <p:cNvSpPr>
            <a:spLocks noGrp="1"/>
          </p:cNvSpPr>
          <p:nvPr>
            <p:ph type="sldNum" idx="10"/>
          </p:nvPr>
        </p:nvSpPr>
        <p:spPr>
          <a:xfrm>
            <a:off x="9933380" y="6192816"/>
            <a:ext cx="2158920" cy="215640"/>
          </a:xfrm>
          <a:prstGeom prst="rect">
            <a:avLst/>
          </a:prstGeom>
        </p:spPr>
        <p:txBody>
          <a:bodyPr lIns="0" tIns="0" rIns="0" bIns="0" anchor="b">
            <a:noAutofit/>
          </a:bodyPr>
          <a:lstStyle>
            <a:lvl1pPr algn="r">
              <a:defRPr>
                <a:solidFill>
                  <a:schemeClr val="bg1"/>
                </a:solidFill>
              </a:defRPr>
            </a:lvl1pPr>
          </a:lstStyle>
          <a:p>
            <a:fld id="{0E45AAE5-202E-480A-A86B-FA9B8C105E01}" type="slidenum">
              <a:rPr lang="en-GB" sz="900" b="1" spc="-1" smtClean="0">
                <a:latin typeface="Arial"/>
              </a:rPr>
              <a:pPr/>
              <a:t>‹#›</a:t>
            </a:fld>
            <a:endParaRPr lang="en-GB" sz="900" spc="-1">
              <a:latin typeface="Times New Roman"/>
            </a:endParaRPr>
          </a:p>
        </p:txBody>
      </p:sp>
    </p:spTree>
    <p:extLst>
      <p:ext uri="{BB962C8B-B14F-4D97-AF65-F5344CB8AC3E}">
        <p14:creationId xmlns:p14="http://schemas.microsoft.com/office/powerpoint/2010/main" val="28840485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owerPoint_strip2.png"/>
          <p:cNvPicPr>
            <a:picLocks noChangeAspect="1"/>
          </p:cNvPicPr>
          <p:nvPr userDrawn="1"/>
        </p:nvPicPr>
        <p:blipFill>
          <a:blip r:embed="rId6"/>
          <a:stretch>
            <a:fillRect/>
          </a:stretch>
        </p:blipFill>
        <p:spPr>
          <a:xfrm>
            <a:off x="0" y="0"/>
            <a:ext cx="18288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hf hdr="0" dt="0"/>
  <p:txStyles>
    <p:titleStyle>
      <a:lvl1pPr algn="l" defTabSz="457200" rtl="0" eaLnBrk="1" latinLnBrk="0" hangingPunct="1">
        <a:lnSpc>
          <a:spcPts val="2800"/>
        </a:lnSpc>
        <a:spcBef>
          <a:spcPct val="0"/>
        </a:spcBef>
        <a:buNone/>
        <a:defRPr sz="24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chemeClr val="bg1"/>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owerPoint_strip2.png"/>
          <p:cNvPicPr>
            <a:picLocks noChangeAspect="1"/>
          </p:cNvPicPr>
          <p:nvPr userDrawn="1"/>
        </p:nvPicPr>
        <p:blipFill>
          <a:blip r:embed="rId14"/>
          <a:stretch>
            <a:fillRect/>
          </a:stretch>
        </p:blipFill>
        <p:spPr>
          <a:xfrm>
            <a:off x="0" y="0"/>
            <a:ext cx="182880" cy="6858000"/>
          </a:xfrm>
          <a:prstGeom prst="rect">
            <a:avLst/>
          </a:prstGeom>
        </p:spPr>
      </p:pic>
    </p:spTree>
    <p:extLst>
      <p:ext uri="{BB962C8B-B14F-4D97-AF65-F5344CB8AC3E}">
        <p14:creationId xmlns:p14="http://schemas.microsoft.com/office/powerpoint/2010/main" val="869139484"/>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hf hdr="0" dt="0"/>
  <p:txStyles>
    <p:titleStyle>
      <a:lvl1pPr algn="l" defTabSz="457063" rtl="0" eaLnBrk="1" latinLnBrk="0" hangingPunct="1">
        <a:lnSpc>
          <a:spcPts val="2799"/>
        </a:lnSpc>
        <a:spcBef>
          <a:spcPct val="0"/>
        </a:spcBef>
        <a:buNone/>
        <a:defRPr sz="2399" kern="1200">
          <a:solidFill>
            <a:schemeClr val="bg1"/>
          </a:solidFill>
          <a:latin typeface="+mj-lt"/>
          <a:ea typeface="+mj-ea"/>
          <a:cs typeface="+mj-cs"/>
        </a:defRPr>
      </a:lvl1pPr>
    </p:titleStyle>
    <p:bodyStyle>
      <a:lvl1pPr marL="342797" indent="-342797" algn="l" defTabSz="457063" rtl="0" eaLnBrk="1" latinLnBrk="0" hangingPunct="1">
        <a:spcBef>
          <a:spcPct val="20000"/>
        </a:spcBef>
        <a:buClr>
          <a:schemeClr val="bg1"/>
        </a:buClr>
        <a:buFont typeface="Arial"/>
        <a:buChar char="•"/>
        <a:defRPr sz="3199" kern="1200">
          <a:solidFill>
            <a:schemeClr val="bg1"/>
          </a:solidFill>
          <a:latin typeface="+mn-lt"/>
          <a:ea typeface="+mn-ea"/>
          <a:cs typeface="+mn-cs"/>
        </a:defRPr>
      </a:lvl1pPr>
      <a:lvl2pPr marL="742727" indent="-285664" algn="l" defTabSz="457063" rtl="0" eaLnBrk="1" latinLnBrk="0" hangingPunct="1">
        <a:spcBef>
          <a:spcPct val="20000"/>
        </a:spcBef>
        <a:buClr>
          <a:schemeClr val="bg1"/>
        </a:buClr>
        <a:buFont typeface="Arial"/>
        <a:buChar char="–"/>
        <a:defRPr sz="2799" kern="1200">
          <a:solidFill>
            <a:schemeClr val="bg1"/>
          </a:solidFill>
          <a:latin typeface="+mn-lt"/>
          <a:ea typeface="+mn-ea"/>
          <a:cs typeface="+mn-cs"/>
        </a:defRPr>
      </a:lvl2pPr>
      <a:lvl3pPr marL="1142657" indent="-228531" algn="l" defTabSz="457063" rtl="0" eaLnBrk="1" latinLnBrk="0" hangingPunct="1">
        <a:spcBef>
          <a:spcPct val="20000"/>
        </a:spcBef>
        <a:buClr>
          <a:schemeClr val="bg1"/>
        </a:buClr>
        <a:buFont typeface="Arial"/>
        <a:buChar char="•"/>
        <a:defRPr sz="2399" kern="1200">
          <a:solidFill>
            <a:schemeClr val="bg1"/>
          </a:solidFill>
          <a:latin typeface="+mn-lt"/>
          <a:ea typeface="+mn-ea"/>
          <a:cs typeface="+mn-cs"/>
        </a:defRPr>
      </a:lvl3pPr>
      <a:lvl4pPr marL="1599720" indent="-228531" algn="l" defTabSz="457063" rtl="0" eaLnBrk="1" latinLnBrk="0" hangingPunct="1">
        <a:spcBef>
          <a:spcPct val="20000"/>
        </a:spcBef>
        <a:buClr>
          <a:schemeClr val="bg1"/>
        </a:buClr>
        <a:buFont typeface="Arial"/>
        <a:buChar char="–"/>
        <a:defRPr sz="1999" kern="1200">
          <a:solidFill>
            <a:schemeClr val="bg1"/>
          </a:solidFill>
          <a:latin typeface="+mn-lt"/>
          <a:ea typeface="+mn-ea"/>
          <a:cs typeface="+mn-cs"/>
        </a:defRPr>
      </a:lvl4pPr>
      <a:lvl5pPr marL="2056783" indent="-228531" algn="l" defTabSz="457063" rtl="0" eaLnBrk="1" latinLnBrk="0" hangingPunct="1">
        <a:spcBef>
          <a:spcPct val="20000"/>
        </a:spcBef>
        <a:buClr>
          <a:schemeClr val="bg1"/>
        </a:buClr>
        <a:buFont typeface="Arial"/>
        <a:buChar char="»"/>
        <a:defRPr sz="1999" kern="1200">
          <a:solidFill>
            <a:schemeClr val="bg1"/>
          </a:solidFill>
          <a:latin typeface="+mn-lt"/>
          <a:ea typeface="+mn-ea"/>
          <a:cs typeface="+mn-cs"/>
        </a:defRPr>
      </a:lvl5pPr>
      <a:lvl6pPr marL="2513846" indent="-228531" algn="l" defTabSz="457063" rtl="0" eaLnBrk="1" latinLnBrk="0" hangingPunct="1">
        <a:spcBef>
          <a:spcPct val="20000"/>
        </a:spcBef>
        <a:buFont typeface="Arial"/>
        <a:buChar char="•"/>
        <a:defRPr sz="1999" kern="1200">
          <a:solidFill>
            <a:schemeClr val="tx1"/>
          </a:solidFill>
          <a:latin typeface="+mn-lt"/>
          <a:ea typeface="+mn-ea"/>
          <a:cs typeface="+mn-cs"/>
        </a:defRPr>
      </a:lvl6pPr>
      <a:lvl7pPr marL="2970908" indent="-228531" algn="l" defTabSz="457063" rtl="0" eaLnBrk="1" latinLnBrk="0" hangingPunct="1">
        <a:spcBef>
          <a:spcPct val="20000"/>
        </a:spcBef>
        <a:buFont typeface="Arial"/>
        <a:buChar char="•"/>
        <a:defRPr sz="1999" kern="1200">
          <a:solidFill>
            <a:schemeClr val="tx1"/>
          </a:solidFill>
          <a:latin typeface="+mn-lt"/>
          <a:ea typeface="+mn-ea"/>
          <a:cs typeface="+mn-cs"/>
        </a:defRPr>
      </a:lvl7pPr>
      <a:lvl8pPr marL="3427971" indent="-228531" algn="l" defTabSz="457063" rtl="0" eaLnBrk="1" latinLnBrk="0" hangingPunct="1">
        <a:spcBef>
          <a:spcPct val="20000"/>
        </a:spcBef>
        <a:buFont typeface="Arial"/>
        <a:buChar char="•"/>
        <a:defRPr sz="1999" kern="1200">
          <a:solidFill>
            <a:schemeClr val="tx1"/>
          </a:solidFill>
          <a:latin typeface="+mn-lt"/>
          <a:ea typeface="+mn-ea"/>
          <a:cs typeface="+mn-cs"/>
        </a:defRPr>
      </a:lvl8pPr>
      <a:lvl9pPr marL="3885034" indent="-228531" algn="l" defTabSz="457063" rtl="0" eaLnBrk="1" latinLnBrk="0" hangingPunct="1">
        <a:spcBef>
          <a:spcPct val="20000"/>
        </a:spcBef>
        <a:buFont typeface="Arial"/>
        <a:buChar char="•"/>
        <a:defRPr sz="1999" kern="1200">
          <a:solidFill>
            <a:schemeClr val="tx1"/>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900546" y="206790"/>
            <a:ext cx="10266218" cy="1538883"/>
          </a:xfrm>
        </p:spPr>
        <p:txBody>
          <a:bodyPr/>
          <a:lstStyle/>
          <a:p>
            <a:r>
              <a:rPr lang="en-US" dirty="0"/>
              <a:t>The full-spectrum correlated-</a:t>
            </a:r>
            <a:r>
              <a:rPr lang="en-US" i="1" dirty="0"/>
              <a:t>k</a:t>
            </a:r>
            <a:r>
              <a:rPr lang="en-US" dirty="0"/>
              <a:t> method </a:t>
            </a:r>
          </a:p>
          <a:p>
            <a:r>
              <a:rPr lang="en-US" dirty="0"/>
              <a:t>to accelerate radiative transfer in NWP models</a:t>
            </a:r>
          </a:p>
        </p:txBody>
      </p:sp>
      <p:sp>
        <p:nvSpPr>
          <p:cNvPr id="12" name="Text Placeholder 11"/>
          <p:cNvSpPr>
            <a:spLocks noGrp="1"/>
          </p:cNvSpPr>
          <p:nvPr>
            <p:ph type="body" sz="quarter" idx="12"/>
          </p:nvPr>
        </p:nvSpPr>
        <p:spPr>
          <a:xfrm>
            <a:off x="2159612" y="1962172"/>
            <a:ext cx="7869600" cy="307777"/>
          </a:xfrm>
        </p:spPr>
        <p:txBody>
          <a:bodyPr/>
          <a:lstStyle/>
          <a:p>
            <a:r>
              <a:rPr lang="en-US" dirty="0"/>
              <a:t>Robin Hogan and Marco </a:t>
            </a:r>
            <a:r>
              <a:rPr lang="en-US" dirty="0" err="1"/>
              <a:t>Matricardi</a:t>
            </a:r>
            <a:endParaRPr lang="en-US" dirty="0"/>
          </a:p>
        </p:txBody>
      </p:sp>
      <p:sp>
        <p:nvSpPr>
          <p:cNvPr id="14" name="Text Placeholder 13"/>
          <p:cNvSpPr>
            <a:spLocks noGrp="1"/>
          </p:cNvSpPr>
          <p:nvPr>
            <p:ph type="body" sz="quarter" idx="14"/>
          </p:nvPr>
        </p:nvSpPr>
        <p:spPr>
          <a:xfrm>
            <a:off x="2160000" y="2406196"/>
            <a:ext cx="7869600" cy="213969"/>
          </a:xfrm>
        </p:spPr>
        <p:txBody>
          <a:bodyPr/>
          <a:lstStyle/>
          <a:p>
            <a:r>
              <a:rPr lang="en-US" dirty="0"/>
              <a:t>r.j.hogan@ecmwf.int</a:t>
            </a:r>
          </a:p>
        </p:txBody>
      </p:sp>
      <p:pic>
        <p:nvPicPr>
          <p:cNvPr id="3" name="Picture 2">
            <a:extLst>
              <a:ext uri="{FF2B5EF4-FFF2-40B4-BE49-F238E27FC236}">
                <a16:creationId xmlns:a16="http://schemas.microsoft.com/office/drawing/2014/main" id="{0741AF2F-BD4C-468B-A7B6-B9BA98E2CE37}"/>
              </a:ext>
            </a:extLst>
          </p:cNvPr>
          <p:cNvPicPr>
            <a:picLocks noChangeAspect="1"/>
          </p:cNvPicPr>
          <p:nvPr/>
        </p:nvPicPr>
        <p:blipFill>
          <a:blip r:embed="rId2"/>
          <a:stretch>
            <a:fillRect/>
          </a:stretch>
        </p:blipFill>
        <p:spPr>
          <a:xfrm>
            <a:off x="360872" y="2770130"/>
            <a:ext cx="11661044" cy="3057915"/>
          </a:xfrm>
          <a:prstGeom prst="rect">
            <a:avLst/>
          </a:prstGeom>
        </p:spPr>
      </p:pic>
      <p:sp>
        <p:nvSpPr>
          <p:cNvPr id="5" name="Text Placeholder 4">
            <a:extLst>
              <a:ext uri="{FF2B5EF4-FFF2-40B4-BE49-F238E27FC236}">
                <a16:creationId xmlns:a16="http://schemas.microsoft.com/office/drawing/2014/main" id="{2674FBE8-2746-408F-9A3C-B19E99793C46}"/>
              </a:ext>
            </a:extLst>
          </p:cNvPr>
          <p:cNvSpPr>
            <a:spLocks noGrp="1"/>
          </p:cNvSpPr>
          <p:nvPr>
            <p:ph type="body" sz="quarter" idx="13"/>
          </p:nvPr>
        </p:nvSpPr>
        <p:spPr>
          <a:xfrm>
            <a:off x="5079480" y="5883465"/>
            <a:ext cx="6942436" cy="239040"/>
          </a:xfrm>
        </p:spPr>
        <p:txBody>
          <a:bodyPr/>
          <a:lstStyle/>
          <a:p>
            <a:r>
              <a:rPr lang="en-GB" i="1" dirty="0"/>
              <a:t>Absorption spectrum of nine gases at 100 </a:t>
            </a:r>
            <a:r>
              <a:rPr lang="en-GB" i="1" dirty="0" err="1"/>
              <a:t>hPa</a:t>
            </a:r>
            <a:r>
              <a:rPr lang="en-GB" i="1" dirty="0"/>
              <a:t> (Hogan &amp; </a:t>
            </a:r>
            <a:r>
              <a:rPr lang="en-GB" i="1" dirty="0" err="1"/>
              <a:t>Matricardi</a:t>
            </a:r>
            <a:r>
              <a:rPr lang="en-GB" i="1" dirty="0"/>
              <a:t>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2338-7F1D-4D8A-8BF2-31F09A2C6AB8}"/>
              </a:ext>
            </a:extLst>
          </p:cNvPr>
          <p:cNvSpPr>
            <a:spLocks noGrp="1"/>
          </p:cNvSpPr>
          <p:nvPr>
            <p:ph type="title"/>
          </p:nvPr>
        </p:nvSpPr>
        <p:spPr>
          <a:xfrm>
            <a:off x="905691" y="360000"/>
            <a:ext cx="10941751" cy="369332"/>
          </a:xfrm>
        </p:spPr>
        <p:txBody>
          <a:bodyPr/>
          <a:lstStyle/>
          <a:p>
            <a:r>
              <a:rPr lang="en-GB" dirty="0"/>
              <a:t>Evaluation of instantaneous LW forcing by 5 main well-mixed greenhouse gases </a:t>
            </a:r>
          </a:p>
        </p:txBody>
      </p:sp>
      <p:sp>
        <p:nvSpPr>
          <p:cNvPr id="3" name="Content Placeholder 2">
            <a:extLst>
              <a:ext uri="{FF2B5EF4-FFF2-40B4-BE49-F238E27FC236}">
                <a16:creationId xmlns:a16="http://schemas.microsoft.com/office/drawing/2014/main" id="{89B9C32B-088B-4756-8198-6D0E858D51C3}"/>
              </a:ext>
            </a:extLst>
          </p:cNvPr>
          <p:cNvSpPr>
            <a:spLocks noGrp="1"/>
          </p:cNvSpPr>
          <p:nvPr>
            <p:ph sz="quarter" idx="14"/>
          </p:nvPr>
        </p:nvSpPr>
        <p:spPr>
          <a:xfrm>
            <a:off x="1079999" y="936000"/>
            <a:ext cx="10526645" cy="1246091"/>
          </a:xfrm>
        </p:spPr>
        <p:txBody>
          <a:bodyPr/>
          <a:lstStyle/>
          <a:p>
            <a:r>
              <a:rPr lang="en-GB" dirty="0"/>
              <a:t>Excellent performance on CKDMIP climate scenarios, including CO</a:t>
            </a:r>
            <a:r>
              <a:rPr lang="en-GB" baseline="-25000" dirty="0"/>
              <a:t>2</a:t>
            </a:r>
            <a:r>
              <a:rPr lang="en-GB" dirty="0"/>
              <a:t> concentrations from 180 </a:t>
            </a:r>
            <a:r>
              <a:rPr lang="en-GB" dirty="0" err="1"/>
              <a:t>ppmv</a:t>
            </a:r>
            <a:r>
              <a:rPr lang="en-GB" dirty="0"/>
              <a:t> (glacial maximum) to 2240 </a:t>
            </a:r>
            <a:r>
              <a:rPr lang="en-GB" dirty="0" err="1"/>
              <a:t>ppmv</a:t>
            </a:r>
            <a:r>
              <a:rPr lang="en-GB" dirty="0"/>
              <a:t> (8x preindustrial)</a:t>
            </a:r>
          </a:p>
          <a:p>
            <a:r>
              <a:rPr lang="en-GB" dirty="0">
                <a:solidFill>
                  <a:srgbClr val="FF0000"/>
                </a:solidFill>
              </a:rPr>
              <a:t>32-term model </a:t>
            </a:r>
            <a:r>
              <a:rPr lang="en-GB" dirty="0"/>
              <a:t>more accurate than </a:t>
            </a:r>
            <a:r>
              <a:rPr lang="en-GB" dirty="0">
                <a:solidFill>
                  <a:srgbClr val="0000FF"/>
                </a:solidFill>
              </a:rPr>
              <a:t>16-term model </a:t>
            </a:r>
            <a:r>
              <a:rPr lang="en-GB" dirty="0"/>
              <a:t>for CH</a:t>
            </a:r>
            <a:r>
              <a:rPr lang="en-GB" baseline="-25000" dirty="0"/>
              <a:t>4</a:t>
            </a:r>
            <a:r>
              <a:rPr lang="en-GB" dirty="0"/>
              <a:t> due to 2 rather than 1 specialized </a:t>
            </a:r>
            <a:r>
              <a:rPr lang="en-GB" i="1" dirty="0"/>
              <a:t>k</a:t>
            </a:r>
            <a:r>
              <a:rPr lang="en-GB" dirty="0"/>
              <a:t> terms</a:t>
            </a:r>
          </a:p>
        </p:txBody>
      </p:sp>
      <p:sp>
        <p:nvSpPr>
          <p:cNvPr id="4" name="Slide Number Placeholder 3">
            <a:extLst>
              <a:ext uri="{FF2B5EF4-FFF2-40B4-BE49-F238E27FC236}">
                <a16:creationId xmlns:a16="http://schemas.microsoft.com/office/drawing/2014/main" id="{03A10BB7-5937-41B6-AAD6-2D62D7DB74FD}"/>
              </a:ext>
            </a:extLst>
          </p:cNvPr>
          <p:cNvSpPr>
            <a:spLocks noGrp="1"/>
          </p:cNvSpPr>
          <p:nvPr>
            <p:ph type="sldNum" sz="quarter" idx="10"/>
          </p:nvPr>
        </p:nvSpPr>
        <p:spPr/>
        <p:txBody>
          <a:bodyPr/>
          <a:lstStyle/>
          <a:p>
            <a:fld id="{E4AB80EA-DB86-D849-B86F-15DAF31F0474}" type="slidenum">
              <a:rPr lang="en-US" smtClean="0"/>
              <a:pPr/>
              <a:t>10</a:t>
            </a:fld>
            <a:endParaRPr lang="en-US" dirty="0"/>
          </a:p>
        </p:txBody>
      </p:sp>
      <p:pic>
        <p:nvPicPr>
          <p:cNvPr id="6" name="Picture 5">
            <a:extLst>
              <a:ext uri="{FF2B5EF4-FFF2-40B4-BE49-F238E27FC236}">
                <a16:creationId xmlns:a16="http://schemas.microsoft.com/office/drawing/2014/main" id="{89F51700-67A7-4485-B7E3-251E04984BC1}"/>
              </a:ext>
            </a:extLst>
          </p:cNvPr>
          <p:cNvPicPr>
            <a:picLocks noChangeAspect="1"/>
          </p:cNvPicPr>
          <p:nvPr/>
        </p:nvPicPr>
        <p:blipFill>
          <a:blip r:embed="rId2"/>
          <a:stretch>
            <a:fillRect/>
          </a:stretch>
        </p:blipFill>
        <p:spPr>
          <a:xfrm>
            <a:off x="1072521" y="1921308"/>
            <a:ext cx="10145381" cy="4748197"/>
          </a:xfrm>
          <a:prstGeom prst="rect">
            <a:avLst/>
          </a:prstGeom>
        </p:spPr>
      </p:pic>
      <p:cxnSp>
        <p:nvCxnSpPr>
          <p:cNvPr id="7" name="Straight Arrow Connector 6">
            <a:extLst>
              <a:ext uri="{FF2B5EF4-FFF2-40B4-BE49-F238E27FC236}">
                <a16:creationId xmlns:a16="http://schemas.microsoft.com/office/drawing/2014/main" id="{26FB3AE5-6F64-46B2-9217-C19B11DDFC8E}"/>
              </a:ext>
            </a:extLst>
          </p:cNvPr>
          <p:cNvCxnSpPr>
            <a:cxnSpLocks/>
          </p:cNvCxnSpPr>
          <p:nvPr/>
        </p:nvCxnSpPr>
        <p:spPr>
          <a:xfrm flipH="1">
            <a:off x="4815840" y="1921308"/>
            <a:ext cx="263006" cy="527252"/>
          </a:xfrm>
          <a:prstGeom prst="straightConnector1">
            <a:avLst/>
          </a:prstGeom>
          <a:ln w="19050">
            <a:solidFill>
              <a:srgbClr val="0000FF"/>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DAD30498-C2B0-4AF2-80A6-298DB8FF70F8}"/>
              </a:ext>
            </a:extLst>
          </p:cNvPr>
          <p:cNvSpPr txBox="1"/>
          <p:nvPr/>
        </p:nvSpPr>
        <p:spPr>
          <a:xfrm rot="16200000">
            <a:off x="-1306823" y="4067864"/>
            <a:ext cx="4171655" cy="400110"/>
          </a:xfrm>
          <a:prstGeom prst="rect">
            <a:avLst/>
          </a:prstGeom>
          <a:noFill/>
        </p:spPr>
        <p:txBody>
          <a:bodyPr wrap="none" rtlCol="0">
            <a:spAutoFit/>
          </a:bodyPr>
          <a:lstStyle/>
          <a:p>
            <a:r>
              <a:rPr lang="en-GB" sz="2000" b="1" dirty="0"/>
              <a:t>Surface forcing	   TOA forcing</a:t>
            </a:r>
          </a:p>
        </p:txBody>
      </p:sp>
    </p:spTree>
    <p:extLst>
      <p:ext uri="{BB962C8B-B14F-4D97-AF65-F5344CB8AC3E}">
        <p14:creationId xmlns:p14="http://schemas.microsoft.com/office/powerpoint/2010/main" val="93800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3B769-88C4-4AA1-807E-32DFF4A407A9}"/>
              </a:ext>
            </a:extLst>
          </p:cNvPr>
          <p:cNvSpPr>
            <a:spLocks noGrp="1"/>
          </p:cNvSpPr>
          <p:nvPr>
            <p:ph type="title"/>
          </p:nvPr>
        </p:nvSpPr>
        <p:spPr/>
        <p:txBody>
          <a:bodyPr/>
          <a:lstStyle/>
          <a:p>
            <a:r>
              <a:rPr lang="en-GB" dirty="0"/>
              <a:t>Challenges for FSCK in the shortwave</a:t>
            </a:r>
          </a:p>
        </p:txBody>
      </p:sp>
      <p:sp>
        <p:nvSpPr>
          <p:cNvPr id="3" name="Content Placeholder 2">
            <a:extLst>
              <a:ext uri="{FF2B5EF4-FFF2-40B4-BE49-F238E27FC236}">
                <a16:creationId xmlns:a16="http://schemas.microsoft.com/office/drawing/2014/main" id="{1BB42604-F948-4CF1-8836-828BF36FB54E}"/>
              </a:ext>
            </a:extLst>
          </p:cNvPr>
          <p:cNvSpPr>
            <a:spLocks noGrp="1"/>
          </p:cNvSpPr>
          <p:nvPr>
            <p:ph sz="quarter" idx="14"/>
          </p:nvPr>
        </p:nvSpPr>
        <p:spPr>
          <a:xfrm>
            <a:off x="1080000" y="936000"/>
            <a:ext cx="10898640" cy="1389189"/>
          </a:xfrm>
        </p:spPr>
        <p:txBody>
          <a:bodyPr/>
          <a:lstStyle/>
          <a:p>
            <a:r>
              <a:rPr lang="en-GB" b="1" dirty="0"/>
              <a:t>Near-infrared: </a:t>
            </a:r>
            <a:r>
              <a:rPr lang="en-GB" dirty="0"/>
              <a:t>very large variations in absorption and scattering by clouds and the surface</a:t>
            </a:r>
          </a:p>
          <a:p>
            <a:r>
              <a:rPr lang="en-GB" b="1" dirty="0"/>
              <a:t>Visible and ultraviolet: </a:t>
            </a:r>
            <a:r>
              <a:rPr lang="en-GB" dirty="0"/>
              <a:t>absorption and Rayleigh scattering vary monotonically with wavelength</a:t>
            </a:r>
          </a:p>
          <a:p>
            <a:r>
              <a:rPr lang="en-GB" b="1" dirty="0"/>
              <a:t>Users want wavelength-specific products: </a:t>
            </a:r>
            <a:r>
              <a:rPr lang="en-GB" dirty="0"/>
              <a:t>RGB imagery, photosynthetically active radiation (PAR)…</a:t>
            </a:r>
          </a:p>
        </p:txBody>
      </p:sp>
      <p:sp>
        <p:nvSpPr>
          <p:cNvPr id="4" name="Slide Number Placeholder 3">
            <a:extLst>
              <a:ext uri="{FF2B5EF4-FFF2-40B4-BE49-F238E27FC236}">
                <a16:creationId xmlns:a16="http://schemas.microsoft.com/office/drawing/2014/main" id="{D725AC17-4A02-4BDF-80A5-F3B0CB75FFEB}"/>
              </a:ext>
            </a:extLst>
          </p:cNvPr>
          <p:cNvSpPr>
            <a:spLocks noGrp="1"/>
          </p:cNvSpPr>
          <p:nvPr>
            <p:ph type="sldNum" sz="quarter" idx="10"/>
          </p:nvPr>
        </p:nvSpPr>
        <p:spPr/>
        <p:txBody>
          <a:bodyPr/>
          <a:lstStyle/>
          <a:p>
            <a:fld id="{E4AB80EA-DB86-D849-B86F-15DAF31F0474}" type="slidenum">
              <a:rPr lang="en-US" smtClean="0"/>
              <a:pPr/>
              <a:t>11</a:t>
            </a:fld>
            <a:endParaRPr lang="en-US" dirty="0"/>
          </a:p>
        </p:txBody>
      </p:sp>
      <p:pic>
        <p:nvPicPr>
          <p:cNvPr id="8" name="Picture 7">
            <a:extLst>
              <a:ext uri="{FF2B5EF4-FFF2-40B4-BE49-F238E27FC236}">
                <a16:creationId xmlns:a16="http://schemas.microsoft.com/office/drawing/2014/main" id="{7F7F0B48-6E0F-4B41-BB57-C266F42D5B0A}"/>
              </a:ext>
            </a:extLst>
          </p:cNvPr>
          <p:cNvPicPr>
            <a:picLocks noChangeAspect="1"/>
          </p:cNvPicPr>
          <p:nvPr/>
        </p:nvPicPr>
        <p:blipFill>
          <a:blip r:embed="rId2"/>
          <a:stretch>
            <a:fillRect/>
          </a:stretch>
        </p:blipFill>
        <p:spPr>
          <a:xfrm>
            <a:off x="399956" y="2076746"/>
            <a:ext cx="11339326" cy="4689814"/>
          </a:xfrm>
          <a:prstGeom prst="rect">
            <a:avLst/>
          </a:prstGeom>
        </p:spPr>
      </p:pic>
    </p:spTree>
    <p:extLst>
      <p:ext uri="{BB962C8B-B14F-4D97-AF65-F5344CB8AC3E}">
        <p14:creationId xmlns:p14="http://schemas.microsoft.com/office/powerpoint/2010/main" val="3585640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1373-84FA-4FAE-9559-4AC3689F218C}"/>
              </a:ext>
            </a:extLst>
          </p:cNvPr>
          <p:cNvSpPr>
            <a:spLocks noGrp="1"/>
          </p:cNvSpPr>
          <p:nvPr>
            <p:ph type="title"/>
          </p:nvPr>
        </p:nvSpPr>
        <p:spPr>
          <a:xfrm>
            <a:off x="1080000" y="360000"/>
            <a:ext cx="6773543" cy="369332"/>
          </a:xfrm>
        </p:spPr>
        <p:txBody>
          <a:bodyPr/>
          <a:lstStyle/>
          <a:p>
            <a:r>
              <a:rPr lang="en-GB" dirty="0"/>
              <a:t>Two “Hybrid FSCK” models in the shortwave</a:t>
            </a:r>
          </a:p>
        </p:txBody>
      </p:sp>
      <p:sp>
        <p:nvSpPr>
          <p:cNvPr id="3" name="Content Placeholder 2">
            <a:extLst>
              <a:ext uri="{FF2B5EF4-FFF2-40B4-BE49-F238E27FC236}">
                <a16:creationId xmlns:a16="http://schemas.microsoft.com/office/drawing/2014/main" id="{D102B0E8-1D04-4C40-8058-15338CAB7214}"/>
              </a:ext>
            </a:extLst>
          </p:cNvPr>
          <p:cNvSpPr>
            <a:spLocks noGrp="1"/>
          </p:cNvSpPr>
          <p:nvPr>
            <p:ph sz="quarter" idx="14"/>
          </p:nvPr>
        </p:nvSpPr>
        <p:spPr>
          <a:xfrm>
            <a:off x="1080000" y="936000"/>
            <a:ext cx="6773543" cy="4986000"/>
          </a:xfrm>
        </p:spPr>
        <p:txBody>
          <a:bodyPr/>
          <a:lstStyle/>
          <a:p>
            <a:r>
              <a:rPr lang="en-GB" b="1" dirty="0"/>
              <a:t>Optically thick parts of the near-IR: </a:t>
            </a:r>
            <a:r>
              <a:rPr lang="en-GB" dirty="0"/>
              <a:t>use FSCK since clouds and the surface not important</a:t>
            </a:r>
          </a:p>
          <a:p>
            <a:r>
              <a:rPr lang="en-GB" b="1" dirty="0"/>
              <a:t>Optically thin parts of the near-IR: </a:t>
            </a:r>
            <a:r>
              <a:rPr lang="en-GB" dirty="0"/>
              <a:t>use several sub-bands coinciding with near-IR windows to resolve cloud and surface variations</a:t>
            </a:r>
          </a:p>
          <a:p>
            <a:r>
              <a:rPr lang="en-GB" b="1" dirty="0"/>
              <a:t>Visible:</a:t>
            </a:r>
            <a:r>
              <a:rPr lang="en-GB" dirty="0"/>
              <a:t> impose red, green and blue bands for imagery (and PAR=R+G+B); </a:t>
            </a:r>
            <a:r>
              <a:rPr lang="en-GB" dirty="0" err="1"/>
              <a:t>ecCKD</a:t>
            </a:r>
            <a:r>
              <a:rPr lang="en-GB" dirty="0"/>
              <a:t> would otherwise partition them into a similar number of intervals but with less useful boundaries</a:t>
            </a:r>
          </a:p>
          <a:p>
            <a:r>
              <a:rPr lang="en-GB" b="1" dirty="0"/>
              <a:t>Ultraviolet: </a:t>
            </a:r>
            <a:r>
              <a:rPr lang="en-GB" dirty="0"/>
              <a:t>let </a:t>
            </a:r>
            <a:r>
              <a:rPr lang="en-GB" dirty="0" err="1"/>
              <a:t>ecCKD</a:t>
            </a:r>
            <a:r>
              <a:rPr lang="en-GB" dirty="0"/>
              <a:t> partition automatically</a:t>
            </a:r>
          </a:p>
        </p:txBody>
      </p:sp>
      <p:sp>
        <p:nvSpPr>
          <p:cNvPr id="4" name="Slide Number Placeholder 3">
            <a:extLst>
              <a:ext uri="{FF2B5EF4-FFF2-40B4-BE49-F238E27FC236}">
                <a16:creationId xmlns:a16="http://schemas.microsoft.com/office/drawing/2014/main" id="{861F4809-59BF-4D23-9D4C-4B985EA2BC6B}"/>
              </a:ext>
            </a:extLst>
          </p:cNvPr>
          <p:cNvSpPr>
            <a:spLocks noGrp="1"/>
          </p:cNvSpPr>
          <p:nvPr>
            <p:ph type="sldNum" sz="quarter" idx="10"/>
          </p:nvPr>
        </p:nvSpPr>
        <p:spPr/>
        <p:txBody>
          <a:bodyPr/>
          <a:lstStyle/>
          <a:p>
            <a:fld id="{E4AB80EA-DB86-D849-B86F-15DAF31F0474}" type="slidenum">
              <a:rPr lang="en-US" smtClean="0"/>
              <a:pPr/>
              <a:t>12</a:t>
            </a:fld>
            <a:endParaRPr lang="en-US" dirty="0"/>
          </a:p>
        </p:txBody>
      </p:sp>
      <p:pic>
        <p:nvPicPr>
          <p:cNvPr id="8" name="Picture 7">
            <a:extLst>
              <a:ext uri="{FF2B5EF4-FFF2-40B4-BE49-F238E27FC236}">
                <a16:creationId xmlns:a16="http://schemas.microsoft.com/office/drawing/2014/main" id="{BD6E3512-8C09-4E1F-BC5E-B63FBD93FC62}"/>
              </a:ext>
            </a:extLst>
          </p:cNvPr>
          <p:cNvPicPr>
            <a:picLocks noChangeAspect="1"/>
          </p:cNvPicPr>
          <p:nvPr/>
        </p:nvPicPr>
        <p:blipFill rotWithShape="1">
          <a:blip r:embed="rId2"/>
          <a:srcRect l="50000"/>
          <a:stretch/>
        </p:blipFill>
        <p:spPr>
          <a:xfrm>
            <a:off x="7853543" y="0"/>
            <a:ext cx="4121291" cy="6858000"/>
          </a:xfrm>
          <a:prstGeom prst="rect">
            <a:avLst/>
          </a:prstGeom>
        </p:spPr>
      </p:pic>
      <p:sp>
        <p:nvSpPr>
          <p:cNvPr id="5" name="Rectangle 4">
            <a:extLst>
              <a:ext uri="{FF2B5EF4-FFF2-40B4-BE49-F238E27FC236}">
                <a16:creationId xmlns:a16="http://schemas.microsoft.com/office/drawing/2014/main" id="{8BF5F955-F967-40C3-8AEA-0FCFAD4D4B8F}"/>
              </a:ext>
            </a:extLst>
          </p:cNvPr>
          <p:cNvSpPr/>
          <p:nvPr/>
        </p:nvSpPr>
        <p:spPr>
          <a:xfrm>
            <a:off x="8351520" y="3098800"/>
            <a:ext cx="934720" cy="118872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51C54A6-5B21-4888-B0B9-EA0AD9D5E53D}"/>
              </a:ext>
            </a:extLst>
          </p:cNvPr>
          <p:cNvSpPr txBox="1"/>
          <p:nvPr/>
        </p:nvSpPr>
        <p:spPr>
          <a:xfrm>
            <a:off x="9196237" y="2508690"/>
            <a:ext cx="755335" cy="338554"/>
          </a:xfrm>
          <a:prstGeom prst="rect">
            <a:avLst/>
          </a:prstGeom>
          <a:noFill/>
        </p:spPr>
        <p:txBody>
          <a:bodyPr wrap="none" rtlCol="0">
            <a:spAutoFit/>
          </a:bodyPr>
          <a:lstStyle/>
          <a:p>
            <a:r>
              <a:rPr lang="en-GB" sz="1600" b="1" dirty="0">
                <a:solidFill>
                  <a:srgbClr val="FF0000"/>
                </a:solidFill>
              </a:rPr>
              <a:t>R</a:t>
            </a:r>
            <a:r>
              <a:rPr lang="en-GB" sz="1600" b="1" dirty="0"/>
              <a:t> </a:t>
            </a:r>
            <a:r>
              <a:rPr lang="en-GB" sz="1600" b="1" dirty="0">
                <a:solidFill>
                  <a:srgbClr val="00B050"/>
                </a:solidFill>
              </a:rPr>
              <a:t>G</a:t>
            </a:r>
            <a:r>
              <a:rPr lang="en-GB" sz="1600" b="1" dirty="0"/>
              <a:t> </a:t>
            </a:r>
            <a:r>
              <a:rPr lang="en-GB" sz="1600" b="1" dirty="0">
                <a:solidFill>
                  <a:srgbClr val="0000FF"/>
                </a:solidFill>
              </a:rPr>
              <a:t>B</a:t>
            </a:r>
          </a:p>
        </p:txBody>
      </p:sp>
      <p:sp>
        <p:nvSpPr>
          <p:cNvPr id="9" name="Rectangle 8">
            <a:extLst>
              <a:ext uri="{FF2B5EF4-FFF2-40B4-BE49-F238E27FC236}">
                <a16:creationId xmlns:a16="http://schemas.microsoft.com/office/drawing/2014/main" id="{FCB25C80-8459-4012-89D4-1ACCA4D79ACA}"/>
              </a:ext>
            </a:extLst>
          </p:cNvPr>
          <p:cNvSpPr/>
          <p:nvPr/>
        </p:nvSpPr>
        <p:spPr>
          <a:xfrm>
            <a:off x="8351520" y="4287520"/>
            <a:ext cx="934720" cy="1159462"/>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125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xit" presetSubtype="0" fill="hold" grpId="1"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xit" presetSubtype="0" fill="hold" grpId="1" nodeType="with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C198E-D71B-4D07-8F95-8C77628B2370}"/>
              </a:ext>
            </a:extLst>
          </p:cNvPr>
          <p:cNvSpPr>
            <a:spLocks noGrp="1"/>
          </p:cNvSpPr>
          <p:nvPr>
            <p:ph type="title"/>
          </p:nvPr>
        </p:nvSpPr>
        <p:spPr>
          <a:xfrm>
            <a:off x="586409" y="360000"/>
            <a:ext cx="8070574" cy="369332"/>
          </a:xfrm>
        </p:spPr>
        <p:txBody>
          <a:bodyPr/>
          <a:lstStyle/>
          <a:p>
            <a:r>
              <a:rPr lang="en-GB" dirty="0"/>
              <a:t>Clear-sky evaluation: shortwave</a:t>
            </a:r>
          </a:p>
        </p:txBody>
      </p:sp>
      <p:sp>
        <p:nvSpPr>
          <p:cNvPr id="3" name="Content Placeholder 2">
            <a:extLst>
              <a:ext uri="{FF2B5EF4-FFF2-40B4-BE49-F238E27FC236}">
                <a16:creationId xmlns:a16="http://schemas.microsoft.com/office/drawing/2014/main" id="{364C6236-A236-4FAA-845B-A0F9699E9DEA}"/>
              </a:ext>
            </a:extLst>
          </p:cNvPr>
          <p:cNvSpPr>
            <a:spLocks noGrp="1"/>
          </p:cNvSpPr>
          <p:nvPr>
            <p:ph sz="quarter" idx="14"/>
          </p:nvPr>
        </p:nvSpPr>
        <p:spPr>
          <a:xfrm>
            <a:off x="1080001" y="936000"/>
            <a:ext cx="3778918" cy="4986000"/>
          </a:xfrm>
        </p:spPr>
        <p:txBody>
          <a:bodyPr/>
          <a:lstStyle/>
          <a:p>
            <a:r>
              <a:rPr lang="en-GB" dirty="0">
                <a:solidFill>
                  <a:srgbClr val="0000FF"/>
                </a:solidFill>
              </a:rPr>
              <a:t>16-term</a:t>
            </a:r>
            <a:r>
              <a:rPr lang="en-GB" dirty="0"/>
              <a:t> </a:t>
            </a:r>
            <a:r>
              <a:rPr lang="en-GB" dirty="0">
                <a:solidFill>
                  <a:srgbClr val="0000FF"/>
                </a:solidFill>
              </a:rPr>
              <a:t>model</a:t>
            </a:r>
            <a:r>
              <a:rPr lang="en-GB" dirty="0"/>
              <a:t> less accurate than </a:t>
            </a:r>
            <a:r>
              <a:rPr lang="en-GB" dirty="0">
                <a:solidFill>
                  <a:srgbClr val="FF0000"/>
                </a:solidFill>
              </a:rPr>
              <a:t>32-term model </a:t>
            </a:r>
            <a:r>
              <a:rPr lang="en-GB" dirty="0"/>
              <a:t>in mesosphere due to 3 rather than 5 CO</a:t>
            </a:r>
            <a:r>
              <a:rPr lang="en-GB" baseline="-25000" dirty="0"/>
              <a:t>2</a:t>
            </a:r>
            <a:r>
              <a:rPr lang="en-GB" dirty="0"/>
              <a:t>-specific terms</a:t>
            </a:r>
          </a:p>
          <a:p>
            <a:r>
              <a:rPr lang="en-GB" dirty="0"/>
              <a:t>Small heating-rate bias in lower troposphere in </a:t>
            </a:r>
            <a:r>
              <a:rPr lang="en-GB" dirty="0">
                <a:solidFill>
                  <a:srgbClr val="0000FF"/>
                </a:solidFill>
              </a:rPr>
              <a:t>16-term model </a:t>
            </a:r>
            <a:r>
              <a:rPr lang="en-GB" dirty="0"/>
              <a:t>can lead to substantial warm bias due to long radiative timescales here (see later…)</a:t>
            </a:r>
          </a:p>
        </p:txBody>
      </p:sp>
      <p:sp>
        <p:nvSpPr>
          <p:cNvPr id="4" name="Slide Number Placeholder 3">
            <a:extLst>
              <a:ext uri="{FF2B5EF4-FFF2-40B4-BE49-F238E27FC236}">
                <a16:creationId xmlns:a16="http://schemas.microsoft.com/office/drawing/2014/main" id="{03938AC4-FE92-4B28-8C04-F56A422D3DAD}"/>
              </a:ext>
            </a:extLst>
          </p:cNvPr>
          <p:cNvSpPr>
            <a:spLocks noGrp="1"/>
          </p:cNvSpPr>
          <p:nvPr>
            <p:ph type="sldNum" sz="quarter" idx="10"/>
          </p:nvPr>
        </p:nvSpPr>
        <p:spPr/>
        <p:txBody>
          <a:bodyPr/>
          <a:lstStyle/>
          <a:p>
            <a:fld id="{E4AB80EA-DB86-D849-B86F-15DAF31F0474}" type="slidenum">
              <a:rPr lang="en-US" smtClean="0"/>
              <a:pPr/>
              <a:t>13</a:t>
            </a:fld>
            <a:endParaRPr lang="en-US" dirty="0"/>
          </a:p>
        </p:txBody>
      </p:sp>
      <p:pic>
        <p:nvPicPr>
          <p:cNvPr id="8" name="Picture 7">
            <a:extLst>
              <a:ext uri="{FF2B5EF4-FFF2-40B4-BE49-F238E27FC236}">
                <a16:creationId xmlns:a16="http://schemas.microsoft.com/office/drawing/2014/main" id="{228F2D8C-F725-49A0-A5AC-8527B5131C4E}"/>
              </a:ext>
            </a:extLst>
          </p:cNvPr>
          <p:cNvPicPr>
            <a:picLocks noChangeAspect="1"/>
          </p:cNvPicPr>
          <p:nvPr/>
        </p:nvPicPr>
        <p:blipFill>
          <a:blip r:embed="rId2"/>
          <a:stretch>
            <a:fillRect/>
          </a:stretch>
        </p:blipFill>
        <p:spPr>
          <a:xfrm>
            <a:off x="4998064" y="0"/>
            <a:ext cx="7051614" cy="6858000"/>
          </a:xfrm>
          <a:prstGeom prst="rect">
            <a:avLst/>
          </a:prstGeom>
        </p:spPr>
      </p:pic>
      <p:sp>
        <p:nvSpPr>
          <p:cNvPr id="7" name="Rectangle: Rounded Corners 6">
            <a:extLst>
              <a:ext uri="{FF2B5EF4-FFF2-40B4-BE49-F238E27FC236}">
                <a16:creationId xmlns:a16="http://schemas.microsoft.com/office/drawing/2014/main" id="{14442750-B27B-4B03-B496-4E55B136D35F}"/>
              </a:ext>
            </a:extLst>
          </p:cNvPr>
          <p:cNvSpPr/>
          <p:nvPr/>
        </p:nvSpPr>
        <p:spPr>
          <a:xfrm>
            <a:off x="8542682" y="5448883"/>
            <a:ext cx="327991" cy="643804"/>
          </a:xfrm>
          <a:prstGeom prst="roundRect">
            <a:avLst/>
          </a:prstGeom>
          <a:noFill/>
          <a:ln w="25400">
            <a:solidFill>
              <a:srgbClr val="0000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E7A235D7-E727-431F-8EA9-DE58AD8873FD}"/>
              </a:ext>
            </a:extLst>
          </p:cNvPr>
          <p:cNvSpPr/>
          <p:nvPr/>
        </p:nvSpPr>
        <p:spPr>
          <a:xfrm>
            <a:off x="7741772" y="4735522"/>
            <a:ext cx="1839973" cy="497960"/>
          </a:xfrm>
          <a:prstGeom prst="roundRect">
            <a:avLst/>
          </a:prstGeom>
          <a:noFill/>
          <a:ln w="25400">
            <a:solidFill>
              <a:srgbClr val="0000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05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10"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7E1-2026-4F1A-9CBC-3D64013FC6AE}"/>
              </a:ext>
            </a:extLst>
          </p:cNvPr>
          <p:cNvSpPr>
            <a:spLocks noGrp="1"/>
          </p:cNvSpPr>
          <p:nvPr>
            <p:ph type="title"/>
          </p:nvPr>
        </p:nvSpPr>
        <p:spPr>
          <a:xfrm>
            <a:off x="1080000" y="360000"/>
            <a:ext cx="3790174" cy="369332"/>
          </a:xfrm>
        </p:spPr>
        <p:txBody>
          <a:bodyPr/>
          <a:lstStyle/>
          <a:p>
            <a:r>
              <a:rPr lang="en-GB" dirty="0"/>
              <a:t>RRTMG-SW evaluation</a:t>
            </a:r>
          </a:p>
        </p:txBody>
      </p:sp>
      <p:sp>
        <p:nvSpPr>
          <p:cNvPr id="4" name="Slide Number Placeholder 3">
            <a:extLst>
              <a:ext uri="{FF2B5EF4-FFF2-40B4-BE49-F238E27FC236}">
                <a16:creationId xmlns:a16="http://schemas.microsoft.com/office/drawing/2014/main" id="{F6CC10E3-214D-4B01-B3BC-DD301E931FEB}"/>
              </a:ext>
            </a:extLst>
          </p:cNvPr>
          <p:cNvSpPr>
            <a:spLocks noGrp="1"/>
          </p:cNvSpPr>
          <p:nvPr>
            <p:ph type="sldNum" sz="quarter" idx="10"/>
          </p:nvPr>
        </p:nvSpPr>
        <p:spPr/>
        <p:txBody>
          <a:bodyPr/>
          <a:lstStyle/>
          <a:p>
            <a:fld id="{E4AB80EA-DB86-D849-B86F-15DAF31F0474}" type="slidenum">
              <a:rPr lang="en-US" smtClean="0"/>
              <a:pPr/>
              <a:t>14</a:t>
            </a:fld>
            <a:endParaRPr lang="en-US" dirty="0"/>
          </a:p>
        </p:txBody>
      </p:sp>
      <p:sp>
        <p:nvSpPr>
          <p:cNvPr id="8" name="Content Placeholder 7">
            <a:extLst>
              <a:ext uri="{FF2B5EF4-FFF2-40B4-BE49-F238E27FC236}">
                <a16:creationId xmlns:a16="http://schemas.microsoft.com/office/drawing/2014/main" id="{4BC1A036-1B00-4D0F-A5AD-33A42D890474}"/>
              </a:ext>
            </a:extLst>
          </p:cNvPr>
          <p:cNvSpPr>
            <a:spLocks noGrp="1"/>
          </p:cNvSpPr>
          <p:nvPr>
            <p:ph sz="quarter" idx="14"/>
          </p:nvPr>
        </p:nvSpPr>
        <p:spPr>
          <a:xfrm>
            <a:off x="1080000" y="936000"/>
            <a:ext cx="3631148" cy="4986000"/>
          </a:xfrm>
        </p:spPr>
        <p:txBody>
          <a:bodyPr/>
          <a:lstStyle/>
          <a:p>
            <a:r>
              <a:rPr lang="en-GB" dirty="0"/>
              <a:t>112-term </a:t>
            </a:r>
            <a:r>
              <a:rPr lang="en-GB" dirty="0">
                <a:solidFill>
                  <a:srgbClr val="0000FF"/>
                </a:solidFill>
              </a:rPr>
              <a:t>RRTMG model used at ECMWF </a:t>
            </a:r>
            <a:r>
              <a:rPr lang="en-GB" dirty="0"/>
              <a:t>(equivalent to RRTMG v3.9) has much larger errors in stratosphere heating rate due to older </a:t>
            </a:r>
            <a:r>
              <a:rPr lang="en-GB" dirty="0" err="1"/>
              <a:t>Kurucz</a:t>
            </a:r>
            <a:r>
              <a:rPr lang="en-GB" dirty="0"/>
              <a:t> solar spectrum with more ultraviolet</a:t>
            </a:r>
          </a:p>
          <a:p>
            <a:r>
              <a:rPr lang="en-GB" dirty="0">
                <a:solidFill>
                  <a:srgbClr val="FF0000"/>
                </a:solidFill>
              </a:rPr>
              <a:t>Scaling the solar energy in each band </a:t>
            </a:r>
            <a:r>
              <a:rPr lang="en-GB" dirty="0"/>
              <a:t>to match the latest spectrum improves performance, but appreciable biases remain in the upper stratosphere</a:t>
            </a:r>
          </a:p>
        </p:txBody>
      </p:sp>
      <p:pic>
        <p:nvPicPr>
          <p:cNvPr id="9" name="Content Placeholder 5" descr="A picture containing diagram&#10;&#10;Description automatically generated">
            <a:extLst>
              <a:ext uri="{FF2B5EF4-FFF2-40B4-BE49-F238E27FC236}">
                <a16:creationId xmlns:a16="http://schemas.microsoft.com/office/drawing/2014/main" id="{9CD90F32-C402-4905-A645-431769529A21}"/>
              </a:ext>
            </a:extLst>
          </p:cNvPr>
          <p:cNvPicPr>
            <a:picLocks noChangeAspect="1"/>
          </p:cNvPicPr>
          <p:nvPr/>
        </p:nvPicPr>
        <p:blipFill>
          <a:blip r:embed="rId2"/>
          <a:stretch>
            <a:fillRect/>
          </a:stretch>
        </p:blipFill>
        <p:spPr>
          <a:xfrm>
            <a:off x="5042472" y="39756"/>
            <a:ext cx="7066841" cy="6775853"/>
          </a:xfrm>
          <a:prstGeom prst="rect">
            <a:avLst/>
          </a:prstGeom>
        </p:spPr>
      </p:pic>
    </p:spTree>
    <p:extLst>
      <p:ext uri="{BB962C8B-B14F-4D97-AF65-F5344CB8AC3E}">
        <p14:creationId xmlns:p14="http://schemas.microsoft.com/office/powerpoint/2010/main" val="758957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73BC-9E36-49BE-B097-F9B03CA6BE32}"/>
              </a:ext>
            </a:extLst>
          </p:cNvPr>
          <p:cNvSpPr>
            <a:spLocks noGrp="1"/>
          </p:cNvSpPr>
          <p:nvPr>
            <p:ph type="title"/>
          </p:nvPr>
        </p:nvSpPr>
        <p:spPr>
          <a:xfrm>
            <a:off x="1080000" y="360000"/>
            <a:ext cx="10399696" cy="369332"/>
          </a:xfrm>
        </p:spPr>
        <p:txBody>
          <a:bodyPr/>
          <a:lstStyle/>
          <a:p>
            <a:r>
              <a:rPr lang="en-GB" dirty="0"/>
              <a:t>Evaluation of ice cloud radiative effect (CRE) using line-by-line calculations</a:t>
            </a:r>
          </a:p>
        </p:txBody>
      </p:sp>
      <p:sp>
        <p:nvSpPr>
          <p:cNvPr id="3" name="Content Placeholder 2">
            <a:extLst>
              <a:ext uri="{FF2B5EF4-FFF2-40B4-BE49-F238E27FC236}">
                <a16:creationId xmlns:a16="http://schemas.microsoft.com/office/drawing/2014/main" id="{F4A1E60A-ED51-4D2F-BEAC-1E76FADDE98E}"/>
              </a:ext>
            </a:extLst>
          </p:cNvPr>
          <p:cNvSpPr>
            <a:spLocks noGrp="1"/>
          </p:cNvSpPr>
          <p:nvPr>
            <p:ph sz="quarter" idx="14"/>
          </p:nvPr>
        </p:nvSpPr>
        <p:spPr>
          <a:xfrm>
            <a:off x="318052" y="1221145"/>
            <a:ext cx="2782957" cy="4779000"/>
          </a:xfrm>
        </p:spPr>
        <p:txBody>
          <a:bodyPr/>
          <a:lstStyle/>
          <a:p>
            <a:r>
              <a:rPr lang="en-GB" b="1" dirty="0"/>
              <a:t>Longwave: </a:t>
            </a:r>
            <a:r>
              <a:rPr lang="en-GB" dirty="0"/>
              <a:t>both </a:t>
            </a:r>
            <a:r>
              <a:rPr lang="en-GB" dirty="0" err="1"/>
              <a:t>ecCKD</a:t>
            </a:r>
            <a:r>
              <a:rPr lang="en-GB" dirty="0"/>
              <a:t> models (and </a:t>
            </a:r>
            <a:r>
              <a:rPr lang="en-GB" dirty="0">
                <a:solidFill>
                  <a:srgbClr val="00FF00"/>
                </a:solidFill>
              </a:rPr>
              <a:t>RRTMG</a:t>
            </a:r>
            <a:r>
              <a:rPr lang="en-GB" dirty="0"/>
              <a:t>) accurate to 0.3 W m</a:t>
            </a:r>
            <a:r>
              <a:rPr lang="en-GB" baseline="30000" dirty="0"/>
              <a:t>-2</a:t>
            </a:r>
            <a:r>
              <a:rPr lang="en-GB" dirty="0"/>
              <a:t>, even with FSCK method </a:t>
            </a:r>
          </a:p>
          <a:p>
            <a:r>
              <a:rPr lang="en-GB" b="1" dirty="0"/>
              <a:t>Shortwave: </a:t>
            </a:r>
            <a:r>
              <a:rPr lang="en-GB" dirty="0">
                <a:solidFill>
                  <a:srgbClr val="FF0000"/>
                </a:solidFill>
              </a:rPr>
              <a:t>ecCKD-32</a:t>
            </a:r>
            <a:r>
              <a:rPr lang="en-GB" dirty="0"/>
              <a:t> and </a:t>
            </a:r>
            <a:r>
              <a:rPr lang="en-GB" dirty="0">
                <a:solidFill>
                  <a:srgbClr val="00FF00"/>
                </a:solidFill>
              </a:rPr>
              <a:t>RRTMG</a:t>
            </a:r>
            <a:r>
              <a:rPr lang="en-GB" dirty="0"/>
              <a:t> have similar accuracy, validating use of sub-bands</a:t>
            </a:r>
          </a:p>
          <a:p>
            <a:r>
              <a:rPr lang="en-GB" i="1" dirty="0"/>
              <a:t>But it is </a:t>
            </a:r>
            <a:r>
              <a:rPr lang="en-GB" i="1" dirty="0" err="1"/>
              <a:t>mportant</a:t>
            </a:r>
            <a:r>
              <a:rPr lang="en-GB" i="1" dirty="0"/>
              <a:t> to use “thick averaging” of cloud optical properties: attempt to get correct reflectance in optically thick limit (Edwards &amp; </a:t>
            </a:r>
            <a:r>
              <a:rPr lang="en-GB" i="1" dirty="0" err="1"/>
              <a:t>Slingo</a:t>
            </a:r>
            <a:r>
              <a:rPr lang="en-GB" i="1" dirty="0"/>
              <a:t> 1996)</a:t>
            </a:r>
          </a:p>
        </p:txBody>
      </p:sp>
      <p:sp>
        <p:nvSpPr>
          <p:cNvPr id="4" name="Slide Number Placeholder 3">
            <a:extLst>
              <a:ext uri="{FF2B5EF4-FFF2-40B4-BE49-F238E27FC236}">
                <a16:creationId xmlns:a16="http://schemas.microsoft.com/office/drawing/2014/main" id="{17BD876E-2222-4392-80E2-CC750322DDBD}"/>
              </a:ext>
            </a:extLst>
          </p:cNvPr>
          <p:cNvSpPr>
            <a:spLocks noGrp="1"/>
          </p:cNvSpPr>
          <p:nvPr>
            <p:ph type="sldNum" sz="quarter" idx="10"/>
          </p:nvPr>
        </p:nvSpPr>
        <p:spPr/>
        <p:txBody>
          <a:bodyPr/>
          <a:lstStyle/>
          <a:p>
            <a:fld id="{E4AB80EA-DB86-D849-B86F-15DAF31F0474}" type="slidenum">
              <a:rPr lang="en-US" smtClean="0"/>
              <a:pPr/>
              <a:t>15</a:t>
            </a:fld>
            <a:endParaRPr lang="en-US" dirty="0"/>
          </a:p>
        </p:txBody>
      </p:sp>
      <p:pic>
        <p:nvPicPr>
          <p:cNvPr id="6" name="Picture 5">
            <a:extLst>
              <a:ext uri="{FF2B5EF4-FFF2-40B4-BE49-F238E27FC236}">
                <a16:creationId xmlns:a16="http://schemas.microsoft.com/office/drawing/2014/main" id="{3CBCCAEB-C6BF-47DF-BE99-70D64C45530E}"/>
              </a:ext>
            </a:extLst>
          </p:cNvPr>
          <p:cNvPicPr>
            <a:picLocks noChangeAspect="1"/>
          </p:cNvPicPr>
          <p:nvPr/>
        </p:nvPicPr>
        <p:blipFill rotWithShape="1">
          <a:blip r:embed="rId2"/>
          <a:srcRect b="33841"/>
          <a:stretch/>
        </p:blipFill>
        <p:spPr>
          <a:xfrm>
            <a:off x="3190461" y="1123034"/>
            <a:ext cx="8813661" cy="5252685"/>
          </a:xfrm>
          <a:prstGeom prst="rect">
            <a:avLst/>
          </a:prstGeom>
        </p:spPr>
      </p:pic>
      <p:sp>
        <p:nvSpPr>
          <p:cNvPr id="7" name="TextBox 6">
            <a:extLst>
              <a:ext uri="{FF2B5EF4-FFF2-40B4-BE49-F238E27FC236}">
                <a16:creationId xmlns:a16="http://schemas.microsoft.com/office/drawing/2014/main" id="{7DBAEAAA-E6E1-4C64-AB6C-01F5C5C8EE54}"/>
              </a:ext>
            </a:extLst>
          </p:cNvPr>
          <p:cNvSpPr txBox="1"/>
          <p:nvPr/>
        </p:nvSpPr>
        <p:spPr>
          <a:xfrm rot="21265708">
            <a:off x="8440462" y="4823638"/>
            <a:ext cx="562975" cy="369332"/>
          </a:xfrm>
          <a:prstGeom prst="rect">
            <a:avLst/>
          </a:prstGeom>
          <a:noFill/>
        </p:spPr>
        <p:txBody>
          <a:bodyPr wrap="none" rtlCol="0">
            <a:spAutoFit/>
          </a:bodyPr>
          <a:lstStyle/>
          <a:p>
            <a:r>
              <a:rPr lang="en-GB" dirty="0">
                <a:solidFill>
                  <a:srgbClr val="FF0000"/>
                </a:solidFill>
                <a:latin typeface="Arial Narrow" panose="020B0606020202030204" pitchFamily="34" charset="0"/>
              </a:rPr>
              <a:t>New</a:t>
            </a:r>
          </a:p>
        </p:txBody>
      </p:sp>
      <p:sp>
        <p:nvSpPr>
          <p:cNvPr id="8" name="TextBox 7">
            <a:extLst>
              <a:ext uri="{FF2B5EF4-FFF2-40B4-BE49-F238E27FC236}">
                <a16:creationId xmlns:a16="http://schemas.microsoft.com/office/drawing/2014/main" id="{AB59071E-CF97-431B-A11C-3A11E938CFE6}"/>
              </a:ext>
            </a:extLst>
          </p:cNvPr>
          <p:cNvSpPr txBox="1"/>
          <p:nvPr/>
        </p:nvSpPr>
        <p:spPr>
          <a:xfrm rot="20069186">
            <a:off x="8226144" y="4200700"/>
            <a:ext cx="816249" cy="369332"/>
          </a:xfrm>
          <a:prstGeom prst="rect">
            <a:avLst/>
          </a:prstGeom>
          <a:noFill/>
        </p:spPr>
        <p:txBody>
          <a:bodyPr wrap="none" rtlCol="0">
            <a:spAutoFit/>
          </a:bodyPr>
          <a:lstStyle/>
          <a:p>
            <a:r>
              <a:rPr lang="en-GB" dirty="0">
                <a:solidFill>
                  <a:srgbClr val="00FF00"/>
                </a:solidFill>
                <a:latin typeface="Arial Narrow" panose="020B0606020202030204" pitchFamily="34" charset="0"/>
              </a:rPr>
              <a:t>Current</a:t>
            </a:r>
          </a:p>
        </p:txBody>
      </p:sp>
      <p:sp>
        <p:nvSpPr>
          <p:cNvPr id="5" name="Rectangle 4">
            <a:extLst>
              <a:ext uri="{FF2B5EF4-FFF2-40B4-BE49-F238E27FC236}">
                <a16:creationId xmlns:a16="http://schemas.microsoft.com/office/drawing/2014/main" id="{2492FAF9-BB64-4CF7-80D8-6F39C54CB002}"/>
              </a:ext>
            </a:extLst>
          </p:cNvPr>
          <p:cNvSpPr/>
          <p:nvPr/>
        </p:nvSpPr>
        <p:spPr>
          <a:xfrm>
            <a:off x="3101009" y="3773839"/>
            <a:ext cx="8903113" cy="27181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4810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B8FBF-DEFC-4DBD-8309-F053468BEA29}"/>
              </a:ext>
            </a:extLst>
          </p:cNvPr>
          <p:cNvSpPr>
            <a:spLocks noGrp="1"/>
          </p:cNvSpPr>
          <p:nvPr>
            <p:ph type="title"/>
          </p:nvPr>
        </p:nvSpPr>
        <p:spPr/>
        <p:txBody>
          <a:bodyPr/>
          <a:lstStyle/>
          <a:p>
            <a:r>
              <a:rPr lang="en-GB" dirty="0"/>
              <a:t>Computational cost in offline single-precision </a:t>
            </a:r>
            <a:r>
              <a:rPr lang="en-GB" dirty="0" err="1"/>
              <a:t>ecRad</a:t>
            </a:r>
            <a:r>
              <a:rPr lang="en-GB" dirty="0"/>
              <a:t> (Intel Xeon, </a:t>
            </a:r>
            <a:r>
              <a:rPr lang="en-GB" dirty="0" err="1"/>
              <a:t>gfortran</a:t>
            </a:r>
            <a:r>
              <a:rPr lang="en-GB" dirty="0"/>
              <a:t>)</a:t>
            </a:r>
          </a:p>
        </p:txBody>
      </p:sp>
      <p:sp>
        <p:nvSpPr>
          <p:cNvPr id="3" name="Content Placeholder 2">
            <a:extLst>
              <a:ext uri="{FF2B5EF4-FFF2-40B4-BE49-F238E27FC236}">
                <a16:creationId xmlns:a16="http://schemas.microsoft.com/office/drawing/2014/main" id="{13ECB5B4-3EEF-40AC-893C-1E76A01DACA3}"/>
              </a:ext>
            </a:extLst>
          </p:cNvPr>
          <p:cNvSpPr>
            <a:spLocks noGrp="1"/>
          </p:cNvSpPr>
          <p:nvPr>
            <p:ph sz="quarter" idx="14"/>
          </p:nvPr>
        </p:nvSpPr>
        <p:spPr>
          <a:xfrm>
            <a:off x="1341120" y="4815840"/>
            <a:ext cx="9768480" cy="1106160"/>
          </a:xfrm>
        </p:spPr>
        <p:txBody>
          <a:bodyPr/>
          <a:lstStyle/>
          <a:p>
            <a:r>
              <a:rPr lang="en-GB" dirty="0"/>
              <a:t>Cloud &amp; aerosol optics now per </a:t>
            </a:r>
            <a:r>
              <a:rPr lang="en-GB" i="1" dirty="0"/>
              <a:t>k</a:t>
            </a:r>
            <a:r>
              <a:rPr lang="en-GB" dirty="0"/>
              <a:t> term not per band, so similar cost in RRTMG and </a:t>
            </a:r>
            <a:r>
              <a:rPr lang="en-GB" dirty="0" err="1"/>
              <a:t>ecCKD</a:t>
            </a:r>
            <a:endParaRPr lang="en-GB" dirty="0"/>
          </a:p>
          <a:p>
            <a:r>
              <a:rPr lang="en-GB" dirty="0"/>
              <a:t>Optimized noise-free </a:t>
            </a:r>
            <a:r>
              <a:rPr lang="en-GB" dirty="0" err="1"/>
              <a:t>Tripleclouds</a:t>
            </a:r>
            <a:r>
              <a:rPr lang="en-GB" dirty="0"/>
              <a:t> solver is now a little faster than </a:t>
            </a:r>
            <a:r>
              <a:rPr lang="en-GB" dirty="0" err="1"/>
              <a:t>McICA</a:t>
            </a:r>
            <a:r>
              <a:rPr lang="en-GB" dirty="0"/>
              <a:t>!</a:t>
            </a:r>
          </a:p>
          <a:p>
            <a:pPr marL="0" indent="0">
              <a:buNone/>
            </a:pPr>
            <a:endParaRPr lang="en-GB" dirty="0"/>
          </a:p>
        </p:txBody>
      </p:sp>
      <p:sp>
        <p:nvSpPr>
          <p:cNvPr id="4" name="Slide Number Placeholder 3">
            <a:extLst>
              <a:ext uri="{FF2B5EF4-FFF2-40B4-BE49-F238E27FC236}">
                <a16:creationId xmlns:a16="http://schemas.microsoft.com/office/drawing/2014/main" id="{F5D8DD6F-B724-43FB-89BE-74A25C1E809C}"/>
              </a:ext>
            </a:extLst>
          </p:cNvPr>
          <p:cNvSpPr>
            <a:spLocks noGrp="1"/>
          </p:cNvSpPr>
          <p:nvPr>
            <p:ph type="sldNum" sz="quarter" idx="10"/>
          </p:nvPr>
        </p:nvSpPr>
        <p:spPr/>
        <p:txBody>
          <a:bodyPr/>
          <a:lstStyle/>
          <a:p>
            <a:fld id="{E4AB80EA-DB86-D849-B86F-15DAF31F0474}" type="slidenum">
              <a:rPr lang="en-US" smtClean="0"/>
              <a:pPr/>
              <a:t>16</a:t>
            </a:fld>
            <a:endParaRPr lang="en-US" dirty="0"/>
          </a:p>
        </p:txBody>
      </p:sp>
      <p:pic>
        <p:nvPicPr>
          <p:cNvPr id="8" name="Picture 7" descr="Chart, bar chart&#10;&#10;Description automatically generated">
            <a:extLst>
              <a:ext uri="{FF2B5EF4-FFF2-40B4-BE49-F238E27FC236}">
                <a16:creationId xmlns:a16="http://schemas.microsoft.com/office/drawing/2014/main" id="{D8F87150-F091-4EF3-AF0A-12BDADB4EA13}"/>
              </a:ext>
            </a:extLst>
          </p:cNvPr>
          <p:cNvPicPr>
            <a:picLocks noChangeAspect="1"/>
          </p:cNvPicPr>
          <p:nvPr/>
        </p:nvPicPr>
        <p:blipFill>
          <a:blip r:embed="rId2"/>
          <a:stretch>
            <a:fillRect/>
          </a:stretch>
        </p:blipFill>
        <p:spPr>
          <a:xfrm>
            <a:off x="592360" y="1263633"/>
            <a:ext cx="8499389" cy="3434926"/>
          </a:xfrm>
          <a:prstGeom prst="rect">
            <a:avLst/>
          </a:prstGeom>
        </p:spPr>
      </p:pic>
      <p:sp>
        <p:nvSpPr>
          <p:cNvPr id="9" name="Content Placeholder 2">
            <a:extLst>
              <a:ext uri="{FF2B5EF4-FFF2-40B4-BE49-F238E27FC236}">
                <a16:creationId xmlns:a16="http://schemas.microsoft.com/office/drawing/2014/main" id="{5A6DB57D-E2BB-4668-B7D2-D83DC8C1B161}"/>
              </a:ext>
            </a:extLst>
          </p:cNvPr>
          <p:cNvSpPr txBox="1">
            <a:spLocks/>
          </p:cNvSpPr>
          <p:nvPr/>
        </p:nvSpPr>
        <p:spPr>
          <a:xfrm>
            <a:off x="9239795" y="1524000"/>
            <a:ext cx="2429691" cy="2595153"/>
          </a:xfrm>
          <a:prstGeom prst="rect">
            <a:avLst/>
          </a:prstGeom>
        </p:spPr>
        <p:txBody>
          <a:bodyPr lIns="0" tIns="0" rIns="0" bIns="0"/>
          <a:lstStyle>
            <a:lvl1pPr marL="179388" indent="-179388"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ct val="100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GB" b="1" dirty="0"/>
              <a:t> IFS configuration</a:t>
            </a:r>
          </a:p>
          <a:p>
            <a:pPr>
              <a:buFont typeface="Arial" panose="020B0604020202020204" pitchFamily="34" charset="0"/>
              <a:buChar char="←"/>
            </a:pPr>
            <a:r>
              <a:rPr lang="en-GB" dirty="0"/>
              <a:t> Noise-free solver</a:t>
            </a:r>
          </a:p>
          <a:p>
            <a:pPr>
              <a:buFont typeface="Arial" panose="020B0604020202020204" pitchFamily="34" charset="0"/>
              <a:buChar char="←"/>
            </a:pPr>
            <a:endParaRPr lang="en-GB" dirty="0"/>
          </a:p>
          <a:p>
            <a:pPr>
              <a:buFont typeface="Arial" panose="020B0604020202020204" pitchFamily="34" charset="0"/>
              <a:buChar char="←"/>
            </a:pPr>
            <a:r>
              <a:rPr lang="en-GB" dirty="0"/>
              <a:t> 3.1x faster overall (3.9x fewer </a:t>
            </a:r>
            <a:r>
              <a:rPr lang="en-GB" i="1" dirty="0"/>
              <a:t>k</a:t>
            </a:r>
            <a:r>
              <a:rPr lang="en-GB" dirty="0"/>
              <a:t> terms)</a:t>
            </a:r>
          </a:p>
          <a:p>
            <a:pPr>
              <a:buFont typeface="Arial" panose="020B0604020202020204" pitchFamily="34" charset="0"/>
              <a:buChar char="←"/>
            </a:pPr>
            <a:r>
              <a:rPr lang="en-GB" dirty="0"/>
              <a:t> 4.9x faster overall (7.8x fewer </a:t>
            </a:r>
            <a:r>
              <a:rPr lang="en-GB" i="1" dirty="0"/>
              <a:t>k</a:t>
            </a:r>
            <a:r>
              <a:rPr lang="en-GB" dirty="0"/>
              <a:t> terms)</a:t>
            </a:r>
          </a:p>
          <a:p>
            <a:endParaRPr lang="en-GB" dirty="0"/>
          </a:p>
        </p:txBody>
      </p:sp>
    </p:spTree>
    <p:extLst>
      <p:ext uri="{BB962C8B-B14F-4D97-AF65-F5344CB8AC3E}">
        <p14:creationId xmlns:p14="http://schemas.microsoft.com/office/powerpoint/2010/main" val="846492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303AC-7567-4D39-AC83-85575A8BBC1F}"/>
              </a:ext>
            </a:extLst>
          </p:cNvPr>
          <p:cNvSpPr>
            <a:spLocks noGrp="1"/>
          </p:cNvSpPr>
          <p:nvPr>
            <p:ph type="title"/>
          </p:nvPr>
        </p:nvSpPr>
        <p:spPr>
          <a:xfrm>
            <a:off x="638212" y="360000"/>
            <a:ext cx="4004126" cy="369332"/>
          </a:xfrm>
        </p:spPr>
        <p:txBody>
          <a:bodyPr/>
          <a:lstStyle/>
          <a:p>
            <a:r>
              <a:rPr lang="en-GB" dirty="0"/>
              <a:t>Change to temperature bias in “climate runs”</a:t>
            </a:r>
          </a:p>
        </p:txBody>
      </p:sp>
      <p:sp>
        <p:nvSpPr>
          <p:cNvPr id="3" name="Content Placeholder 2">
            <a:extLst>
              <a:ext uri="{FF2B5EF4-FFF2-40B4-BE49-F238E27FC236}">
                <a16:creationId xmlns:a16="http://schemas.microsoft.com/office/drawing/2014/main" id="{94CC2271-9144-427C-B51B-A9D1C89B64A9}"/>
              </a:ext>
            </a:extLst>
          </p:cNvPr>
          <p:cNvSpPr>
            <a:spLocks noGrp="1"/>
          </p:cNvSpPr>
          <p:nvPr>
            <p:ph sz="quarter" idx="14"/>
          </p:nvPr>
        </p:nvSpPr>
        <p:spPr>
          <a:xfrm>
            <a:off x="617791" y="1320296"/>
            <a:ext cx="3311465" cy="4857696"/>
          </a:xfrm>
        </p:spPr>
        <p:txBody>
          <a:bodyPr/>
          <a:lstStyle/>
          <a:p>
            <a:r>
              <a:rPr lang="en-GB" dirty="0"/>
              <a:t>4x 1-year 60-km (Tco199) free-running single-precision coupled simulations</a:t>
            </a:r>
          </a:p>
          <a:p>
            <a:r>
              <a:rPr lang="en-GB" dirty="0"/>
              <a:t>Bias vs. ERA5 for p&gt;20 </a:t>
            </a:r>
            <a:r>
              <a:rPr lang="en-GB" dirty="0" err="1"/>
              <a:t>hPa</a:t>
            </a:r>
            <a:r>
              <a:rPr lang="en-GB" dirty="0"/>
              <a:t>, vs. MLS otherwise</a:t>
            </a:r>
          </a:p>
          <a:p>
            <a:r>
              <a:rPr lang="en-GB" dirty="0"/>
              <a:t>Pressure-dependence of temperature change corresponds to location of heating-rate biases in RRTMG versus line-by-line calculations reported by Hogan &amp; </a:t>
            </a:r>
            <a:r>
              <a:rPr lang="en-GB" dirty="0" err="1"/>
              <a:t>Matricardi</a:t>
            </a:r>
            <a:r>
              <a:rPr lang="en-GB" dirty="0"/>
              <a:t> (2020)</a:t>
            </a:r>
          </a:p>
          <a:p>
            <a:r>
              <a:rPr lang="en-GB" i="1" dirty="0"/>
              <a:t>Significant reduction to long-standing polar lower stratosphere cold bias!</a:t>
            </a:r>
          </a:p>
        </p:txBody>
      </p:sp>
      <p:sp>
        <p:nvSpPr>
          <p:cNvPr id="4" name="Slide Number Placeholder 3">
            <a:extLst>
              <a:ext uri="{FF2B5EF4-FFF2-40B4-BE49-F238E27FC236}">
                <a16:creationId xmlns:a16="http://schemas.microsoft.com/office/drawing/2014/main" id="{1E201F12-FED2-4201-8549-84288F91FC3A}"/>
              </a:ext>
            </a:extLst>
          </p:cNvPr>
          <p:cNvSpPr>
            <a:spLocks noGrp="1"/>
          </p:cNvSpPr>
          <p:nvPr>
            <p:ph type="sldNum" sz="quarter" idx="10"/>
          </p:nvPr>
        </p:nvSpPr>
        <p:spPr>
          <a:xfrm>
            <a:off x="9526489" y="6308255"/>
            <a:ext cx="2159224" cy="216000"/>
          </a:xfrm>
        </p:spPr>
        <p:txBody>
          <a:bodyPr/>
          <a:lstStyle/>
          <a:p>
            <a:fld id="{E4AB80EA-DB86-D849-B86F-15DAF31F0474}" type="slidenum">
              <a:rPr lang="en-US" smtClean="0"/>
              <a:pPr/>
              <a:t>17</a:t>
            </a:fld>
            <a:endParaRPr lang="en-US" dirty="0"/>
          </a:p>
        </p:txBody>
      </p:sp>
      <p:pic>
        <p:nvPicPr>
          <p:cNvPr id="8" name="Picture 7" descr="Diagram&#10;&#10;Description automatically generated">
            <a:extLst>
              <a:ext uri="{FF2B5EF4-FFF2-40B4-BE49-F238E27FC236}">
                <a16:creationId xmlns:a16="http://schemas.microsoft.com/office/drawing/2014/main" id="{F9DF2B2C-E5C4-478B-B72E-5FE04FD5AA23}"/>
              </a:ext>
            </a:extLst>
          </p:cNvPr>
          <p:cNvPicPr>
            <a:picLocks noChangeAspect="1"/>
          </p:cNvPicPr>
          <p:nvPr/>
        </p:nvPicPr>
        <p:blipFill>
          <a:blip r:embed="rId2"/>
          <a:stretch>
            <a:fillRect/>
          </a:stretch>
        </p:blipFill>
        <p:spPr>
          <a:xfrm>
            <a:off x="6599909" y="0"/>
            <a:ext cx="4578869" cy="6858000"/>
          </a:xfrm>
          <a:prstGeom prst="rect">
            <a:avLst/>
          </a:prstGeom>
        </p:spPr>
      </p:pic>
      <p:sp>
        <p:nvSpPr>
          <p:cNvPr id="9" name="Arrow: Curved Right 8">
            <a:extLst>
              <a:ext uri="{FF2B5EF4-FFF2-40B4-BE49-F238E27FC236}">
                <a16:creationId xmlns:a16="http://schemas.microsoft.com/office/drawing/2014/main" id="{22D6A1BA-1110-42AD-897E-5A4446FF1745}"/>
              </a:ext>
            </a:extLst>
          </p:cNvPr>
          <p:cNvSpPr/>
          <p:nvPr/>
        </p:nvSpPr>
        <p:spPr>
          <a:xfrm>
            <a:off x="5310894" y="1455735"/>
            <a:ext cx="824948" cy="1547381"/>
          </a:xfrm>
          <a:prstGeom prst="curved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0" name="Arrow: Curved Right 9">
            <a:extLst>
              <a:ext uri="{FF2B5EF4-FFF2-40B4-BE49-F238E27FC236}">
                <a16:creationId xmlns:a16="http://schemas.microsoft.com/office/drawing/2014/main" id="{1DDC10ED-5716-4567-BB94-47291960143A}"/>
              </a:ext>
            </a:extLst>
          </p:cNvPr>
          <p:cNvSpPr/>
          <p:nvPr/>
        </p:nvSpPr>
        <p:spPr>
          <a:xfrm>
            <a:off x="5310894" y="3973741"/>
            <a:ext cx="824948" cy="1547381"/>
          </a:xfrm>
          <a:prstGeom prst="curved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1" name="TextBox 10">
            <a:extLst>
              <a:ext uri="{FF2B5EF4-FFF2-40B4-BE49-F238E27FC236}">
                <a16:creationId xmlns:a16="http://schemas.microsoft.com/office/drawing/2014/main" id="{85AFECA5-9B91-4B55-BBDE-91EB9C52CBE0}"/>
              </a:ext>
            </a:extLst>
          </p:cNvPr>
          <p:cNvSpPr txBox="1"/>
          <p:nvPr/>
        </p:nvSpPr>
        <p:spPr>
          <a:xfrm>
            <a:off x="3758854" y="1406931"/>
            <a:ext cx="1739348" cy="1477328"/>
          </a:xfrm>
          <a:prstGeom prst="rect">
            <a:avLst/>
          </a:prstGeom>
          <a:noFill/>
        </p:spPr>
        <p:txBody>
          <a:bodyPr wrap="square" rtlCol="0">
            <a:spAutoFit/>
          </a:bodyPr>
          <a:lstStyle/>
          <a:p>
            <a:pPr algn="ctr"/>
            <a:r>
              <a:rPr lang="en-GB" dirty="0">
                <a:solidFill>
                  <a:schemeClr val="accent3">
                    <a:lumMod val="75000"/>
                  </a:schemeClr>
                </a:solidFill>
                <a:latin typeface="Arial Narrow" panose="020B0606020202030204" pitchFamily="34" charset="0"/>
              </a:rPr>
              <a:t>Revised solar spectrum and noise-free </a:t>
            </a:r>
            <a:r>
              <a:rPr lang="en-GB" dirty="0" err="1">
                <a:solidFill>
                  <a:schemeClr val="accent3">
                    <a:lumMod val="75000"/>
                  </a:schemeClr>
                </a:solidFill>
                <a:latin typeface="Arial Narrow" panose="020B0606020202030204" pitchFamily="34" charset="0"/>
              </a:rPr>
              <a:t>Tripleclouds</a:t>
            </a:r>
            <a:r>
              <a:rPr lang="en-GB" dirty="0">
                <a:solidFill>
                  <a:schemeClr val="accent3">
                    <a:lumMod val="75000"/>
                  </a:schemeClr>
                </a:solidFill>
                <a:latin typeface="Arial Narrow" panose="020B0606020202030204" pitchFamily="34" charset="0"/>
              </a:rPr>
              <a:t> solver  </a:t>
            </a:r>
          </a:p>
        </p:txBody>
      </p:sp>
      <p:sp>
        <p:nvSpPr>
          <p:cNvPr id="12" name="TextBox 11">
            <a:extLst>
              <a:ext uri="{FF2B5EF4-FFF2-40B4-BE49-F238E27FC236}">
                <a16:creationId xmlns:a16="http://schemas.microsoft.com/office/drawing/2014/main" id="{13B93B45-45FE-432C-8393-3F5A1FCBEE13}"/>
              </a:ext>
            </a:extLst>
          </p:cNvPr>
          <p:cNvSpPr txBox="1"/>
          <p:nvPr/>
        </p:nvSpPr>
        <p:spPr>
          <a:xfrm>
            <a:off x="3758854" y="4401112"/>
            <a:ext cx="1739348" cy="646331"/>
          </a:xfrm>
          <a:prstGeom prst="rect">
            <a:avLst/>
          </a:prstGeom>
          <a:noFill/>
        </p:spPr>
        <p:txBody>
          <a:bodyPr wrap="square" rtlCol="0">
            <a:spAutoFit/>
          </a:bodyPr>
          <a:lstStyle/>
          <a:p>
            <a:pPr algn="ctr"/>
            <a:r>
              <a:rPr lang="en-GB" dirty="0">
                <a:solidFill>
                  <a:schemeClr val="accent3">
                    <a:lumMod val="75000"/>
                  </a:schemeClr>
                </a:solidFill>
                <a:latin typeface="Arial Narrow" panose="020B0606020202030204" pitchFamily="34" charset="0"/>
              </a:rPr>
              <a:t>Gas optics changes only</a:t>
            </a:r>
          </a:p>
        </p:txBody>
      </p:sp>
      <p:cxnSp>
        <p:nvCxnSpPr>
          <p:cNvPr id="14" name="Straight Arrow Connector 13">
            <a:extLst>
              <a:ext uri="{FF2B5EF4-FFF2-40B4-BE49-F238E27FC236}">
                <a16:creationId xmlns:a16="http://schemas.microsoft.com/office/drawing/2014/main" id="{B70461B9-63D2-4990-ACCE-5206D5CFE58E}"/>
              </a:ext>
            </a:extLst>
          </p:cNvPr>
          <p:cNvCxnSpPr>
            <a:cxnSpLocks/>
          </p:cNvCxnSpPr>
          <p:nvPr/>
        </p:nvCxnSpPr>
        <p:spPr>
          <a:xfrm flipH="1">
            <a:off x="10398576" y="1474114"/>
            <a:ext cx="966110" cy="0"/>
          </a:xfrm>
          <a:prstGeom prst="straightConnector1">
            <a:avLst/>
          </a:prstGeom>
          <a:ln>
            <a:solidFill>
              <a:schemeClr val="tx2">
                <a:lumMod val="40000"/>
                <a:lumOff val="6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15AFD24F-E321-4FE0-B2EE-A0A1EFD404AD}"/>
              </a:ext>
            </a:extLst>
          </p:cNvPr>
          <p:cNvCxnSpPr>
            <a:cxnSpLocks/>
          </p:cNvCxnSpPr>
          <p:nvPr/>
        </p:nvCxnSpPr>
        <p:spPr>
          <a:xfrm flipH="1" flipV="1">
            <a:off x="10399008" y="3803184"/>
            <a:ext cx="965678" cy="14909"/>
          </a:xfrm>
          <a:prstGeom prst="straightConnector1">
            <a:avLst/>
          </a:prstGeom>
          <a:ln>
            <a:solidFill>
              <a:schemeClr val="tx2">
                <a:lumMod val="40000"/>
                <a:lumOff val="6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AB6C84A6-839F-4D74-B067-3D6A6DF3C304}"/>
              </a:ext>
            </a:extLst>
          </p:cNvPr>
          <p:cNvCxnSpPr>
            <a:cxnSpLocks/>
          </p:cNvCxnSpPr>
          <p:nvPr/>
        </p:nvCxnSpPr>
        <p:spPr>
          <a:xfrm flipH="1" flipV="1">
            <a:off x="10399008" y="6162071"/>
            <a:ext cx="965678" cy="15921"/>
          </a:xfrm>
          <a:prstGeom prst="straightConnector1">
            <a:avLst/>
          </a:prstGeom>
          <a:ln>
            <a:solidFill>
              <a:schemeClr val="tx2">
                <a:lumMod val="40000"/>
                <a:lumOff val="60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7B5B2AEC-7BB6-4D81-ADF4-E696BD704C05}"/>
              </a:ext>
            </a:extLst>
          </p:cNvPr>
          <p:cNvSpPr txBox="1"/>
          <p:nvPr/>
        </p:nvSpPr>
        <p:spPr>
          <a:xfrm>
            <a:off x="11355275" y="1269352"/>
            <a:ext cx="620683" cy="369332"/>
          </a:xfrm>
          <a:prstGeom prst="rect">
            <a:avLst/>
          </a:prstGeom>
          <a:noFill/>
        </p:spPr>
        <p:txBody>
          <a:bodyPr wrap="none" rtlCol="0">
            <a:spAutoFit/>
          </a:bodyPr>
          <a:lstStyle/>
          <a:p>
            <a:r>
              <a:rPr lang="en-GB" b="1" dirty="0">
                <a:solidFill>
                  <a:schemeClr val="tx2">
                    <a:lumMod val="40000"/>
                    <a:lumOff val="60000"/>
                  </a:schemeClr>
                </a:solidFill>
              </a:rPr>
              <a:t>-4 K</a:t>
            </a:r>
          </a:p>
        </p:txBody>
      </p:sp>
      <p:sp>
        <p:nvSpPr>
          <p:cNvPr id="19" name="TextBox 18">
            <a:extLst>
              <a:ext uri="{FF2B5EF4-FFF2-40B4-BE49-F238E27FC236}">
                <a16:creationId xmlns:a16="http://schemas.microsoft.com/office/drawing/2014/main" id="{37E39E11-F14B-42E9-A04D-98699456C74F}"/>
              </a:ext>
            </a:extLst>
          </p:cNvPr>
          <p:cNvSpPr txBox="1"/>
          <p:nvPr/>
        </p:nvSpPr>
        <p:spPr>
          <a:xfrm>
            <a:off x="11355275" y="3617509"/>
            <a:ext cx="620683" cy="369332"/>
          </a:xfrm>
          <a:prstGeom prst="rect">
            <a:avLst/>
          </a:prstGeom>
          <a:noFill/>
        </p:spPr>
        <p:txBody>
          <a:bodyPr wrap="none" rtlCol="0">
            <a:spAutoFit/>
          </a:bodyPr>
          <a:lstStyle/>
          <a:p>
            <a:r>
              <a:rPr lang="en-GB" b="1" dirty="0">
                <a:solidFill>
                  <a:schemeClr val="tx2">
                    <a:lumMod val="40000"/>
                    <a:lumOff val="60000"/>
                  </a:schemeClr>
                </a:solidFill>
              </a:rPr>
              <a:t>-5 K</a:t>
            </a:r>
          </a:p>
        </p:txBody>
      </p:sp>
      <p:sp>
        <p:nvSpPr>
          <p:cNvPr id="20" name="TextBox 19">
            <a:extLst>
              <a:ext uri="{FF2B5EF4-FFF2-40B4-BE49-F238E27FC236}">
                <a16:creationId xmlns:a16="http://schemas.microsoft.com/office/drawing/2014/main" id="{75192CAC-DA2D-41AA-93F5-172F1902ADC1}"/>
              </a:ext>
            </a:extLst>
          </p:cNvPr>
          <p:cNvSpPr txBox="1"/>
          <p:nvPr/>
        </p:nvSpPr>
        <p:spPr>
          <a:xfrm>
            <a:off x="11355708" y="5977408"/>
            <a:ext cx="620683" cy="369332"/>
          </a:xfrm>
          <a:prstGeom prst="rect">
            <a:avLst/>
          </a:prstGeom>
          <a:noFill/>
        </p:spPr>
        <p:txBody>
          <a:bodyPr wrap="none" rtlCol="0">
            <a:spAutoFit/>
          </a:bodyPr>
          <a:lstStyle/>
          <a:p>
            <a:r>
              <a:rPr lang="en-GB" b="1" dirty="0">
                <a:solidFill>
                  <a:schemeClr val="tx2">
                    <a:lumMod val="40000"/>
                    <a:lumOff val="60000"/>
                  </a:schemeClr>
                </a:solidFill>
              </a:rPr>
              <a:t>-2 K</a:t>
            </a:r>
          </a:p>
        </p:txBody>
      </p:sp>
      <p:sp>
        <p:nvSpPr>
          <p:cNvPr id="21" name="TextBox 20">
            <a:extLst>
              <a:ext uri="{FF2B5EF4-FFF2-40B4-BE49-F238E27FC236}">
                <a16:creationId xmlns:a16="http://schemas.microsoft.com/office/drawing/2014/main" id="{A04915F2-BF23-41D7-A4DE-321FC0C9AAF8}"/>
              </a:ext>
            </a:extLst>
          </p:cNvPr>
          <p:cNvSpPr txBox="1"/>
          <p:nvPr/>
        </p:nvSpPr>
        <p:spPr>
          <a:xfrm>
            <a:off x="6165904" y="242413"/>
            <a:ext cx="678391" cy="369332"/>
          </a:xfrm>
          <a:prstGeom prst="rect">
            <a:avLst/>
          </a:prstGeom>
          <a:noFill/>
        </p:spPr>
        <p:txBody>
          <a:bodyPr wrap="none" rtlCol="0">
            <a:spAutoFit/>
          </a:bodyPr>
          <a:lstStyle/>
          <a:p>
            <a:r>
              <a:rPr lang="en-GB" b="1" dirty="0">
                <a:solidFill>
                  <a:srgbClr val="FF6600"/>
                </a:solidFill>
              </a:rPr>
              <a:t>+6 K</a:t>
            </a:r>
          </a:p>
        </p:txBody>
      </p:sp>
      <p:sp>
        <p:nvSpPr>
          <p:cNvPr id="22" name="TextBox 21">
            <a:extLst>
              <a:ext uri="{FF2B5EF4-FFF2-40B4-BE49-F238E27FC236}">
                <a16:creationId xmlns:a16="http://schemas.microsoft.com/office/drawing/2014/main" id="{AF71905E-6028-4DF9-9348-D1665F05817E}"/>
              </a:ext>
            </a:extLst>
          </p:cNvPr>
          <p:cNvSpPr txBox="1"/>
          <p:nvPr/>
        </p:nvSpPr>
        <p:spPr>
          <a:xfrm>
            <a:off x="6165904" y="2612958"/>
            <a:ext cx="678391" cy="369332"/>
          </a:xfrm>
          <a:prstGeom prst="rect">
            <a:avLst/>
          </a:prstGeom>
          <a:noFill/>
        </p:spPr>
        <p:txBody>
          <a:bodyPr wrap="none" rtlCol="0">
            <a:spAutoFit/>
          </a:bodyPr>
          <a:lstStyle/>
          <a:p>
            <a:r>
              <a:rPr lang="en-GB" b="1" dirty="0">
                <a:solidFill>
                  <a:srgbClr val="FF6600"/>
                </a:solidFill>
              </a:rPr>
              <a:t>+4 K</a:t>
            </a:r>
          </a:p>
        </p:txBody>
      </p:sp>
      <p:sp>
        <p:nvSpPr>
          <p:cNvPr id="23" name="TextBox 22">
            <a:extLst>
              <a:ext uri="{FF2B5EF4-FFF2-40B4-BE49-F238E27FC236}">
                <a16:creationId xmlns:a16="http://schemas.microsoft.com/office/drawing/2014/main" id="{C8315DF9-AA49-44CA-BA12-F0D378C4D08E}"/>
              </a:ext>
            </a:extLst>
          </p:cNvPr>
          <p:cNvSpPr txBox="1"/>
          <p:nvPr/>
        </p:nvSpPr>
        <p:spPr>
          <a:xfrm>
            <a:off x="6135842" y="4924404"/>
            <a:ext cx="678391" cy="369332"/>
          </a:xfrm>
          <a:prstGeom prst="rect">
            <a:avLst/>
          </a:prstGeom>
          <a:noFill/>
        </p:spPr>
        <p:txBody>
          <a:bodyPr wrap="none" rtlCol="0">
            <a:spAutoFit/>
          </a:bodyPr>
          <a:lstStyle/>
          <a:p>
            <a:r>
              <a:rPr lang="en-GB" b="1" dirty="0">
                <a:solidFill>
                  <a:srgbClr val="FF6600"/>
                </a:solidFill>
              </a:rPr>
              <a:t>+2 K</a:t>
            </a:r>
          </a:p>
        </p:txBody>
      </p:sp>
      <p:cxnSp>
        <p:nvCxnSpPr>
          <p:cNvPr id="24" name="Straight Arrow Connector 23">
            <a:extLst>
              <a:ext uri="{FF2B5EF4-FFF2-40B4-BE49-F238E27FC236}">
                <a16:creationId xmlns:a16="http://schemas.microsoft.com/office/drawing/2014/main" id="{FFCF7F04-D95A-459B-B5BD-93E66C2FA64F}"/>
              </a:ext>
            </a:extLst>
          </p:cNvPr>
          <p:cNvCxnSpPr>
            <a:cxnSpLocks/>
          </p:cNvCxnSpPr>
          <p:nvPr/>
        </p:nvCxnSpPr>
        <p:spPr>
          <a:xfrm>
            <a:off x="6800227" y="430760"/>
            <a:ext cx="776436" cy="0"/>
          </a:xfrm>
          <a:prstGeom prst="straightConnector1">
            <a:avLst/>
          </a:prstGeom>
          <a:ln>
            <a:solidFill>
              <a:srgbClr val="FF660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1C3894D4-D24D-4593-B1D6-2678431A9529}"/>
              </a:ext>
            </a:extLst>
          </p:cNvPr>
          <p:cNvCxnSpPr>
            <a:cxnSpLocks/>
          </p:cNvCxnSpPr>
          <p:nvPr/>
        </p:nvCxnSpPr>
        <p:spPr>
          <a:xfrm>
            <a:off x="6800227" y="2802507"/>
            <a:ext cx="776436" cy="0"/>
          </a:xfrm>
          <a:prstGeom prst="straightConnector1">
            <a:avLst/>
          </a:prstGeom>
          <a:ln>
            <a:solidFill>
              <a:srgbClr val="FF660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FF406C31-751F-4EB2-B762-2309D1ADDFD3}"/>
              </a:ext>
            </a:extLst>
          </p:cNvPr>
          <p:cNvCxnSpPr>
            <a:cxnSpLocks/>
          </p:cNvCxnSpPr>
          <p:nvPr/>
        </p:nvCxnSpPr>
        <p:spPr>
          <a:xfrm>
            <a:off x="6771365" y="5100222"/>
            <a:ext cx="297699" cy="0"/>
          </a:xfrm>
          <a:prstGeom prst="straightConnector1">
            <a:avLst/>
          </a:prstGeom>
          <a:ln>
            <a:solidFill>
              <a:srgbClr val="FF6600"/>
            </a:solidFill>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289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par>
                                <p:cTn id="60" presetID="10" presetClass="entr" presetSubtype="0" fill="hold" nodeType="withEffect">
                                  <p:stCondLst>
                                    <p:cond delay="0"/>
                                  </p:stCondLst>
                                  <p:childTnLst>
                                    <p:set>
                                      <p:cBhvr>
                                        <p:cTn id="61" dur="1" fill="hold">
                                          <p:stCondLst>
                                            <p:cond delay="0"/>
                                          </p:stCondLst>
                                        </p:cTn>
                                        <p:tgtEl>
                                          <p:spTgt spid="3">
                                            <p:txEl>
                                              <p:pRg st="3" end="3"/>
                                            </p:txEl>
                                          </p:spTgt>
                                        </p:tgtEl>
                                        <p:attrNameLst>
                                          <p:attrName>style.visibility</p:attrName>
                                        </p:attrNameLst>
                                      </p:cBhvr>
                                      <p:to>
                                        <p:strVal val="visible"/>
                                      </p:to>
                                    </p:set>
                                    <p:animEffect transition="in" filter="fade">
                                      <p:cBhvr>
                                        <p:cTn id="6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8" grpId="0"/>
      <p:bldP spid="19" grpId="0"/>
      <p:bldP spid="20" grpId="0"/>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0F6C0-0AC4-4FDB-83B7-D64DFE86D5BA}"/>
              </a:ext>
            </a:extLst>
          </p:cNvPr>
          <p:cNvSpPr>
            <a:spLocks noGrp="1"/>
          </p:cNvSpPr>
          <p:nvPr>
            <p:ph type="title"/>
          </p:nvPr>
        </p:nvSpPr>
        <p:spPr/>
        <p:txBody>
          <a:bodyPr/>
          <a:lstStyle/>
          <a:p>
            <a:r>
              <a:rPr lang="en-GB" dirty="0"/>
              <a:t>…or as a global-mean vertical profile</a:t>
            </a:r>
          </a:p>
        </p:txBody>
      </p:sp>
      <p:sp>
        <p:nvSpPr>
          <p:cNvPr id="3" name="Content Placeholder 2">
            <a:extLst>
              <a:ext uri="{FF2B5EF4-FFF2-40B4-BE49-F238E27FC236}">
                <a16:creationId xmlns:a16="http://schemas.microsoft.com/office/drawing/2014/main" id="{AC66282D-9DAC-4E34-AF1C-671917E6FBED}"/>
              </a:ext>
            </a:extLst>
          </p:cNvPr>
          <p:cNvSpPr>
            <a:spLocks noGrp="1"/>
          </p:cNvSpPr>
          <p:nvPr>
            <p:ph sz="quarter" idx="14"/>
          </p:nvPr>
        </p:nvSpPr>
        <p:spPr>
          <a:xfrm>
            <a:off x="1080000" y="936000"/>
            <a:ext cx="9360282" cy="4986000"/>
          </a:xfrm>
        </p:spPr>
        <p:txBody>
          <a:bodyPr/>
          <a:lstStyle/>
          <a:p>
            <a:r>
              <a:rPr lang="en-GB" dirty="0"/>
              <a:t>Stratospheric climate for </a:t>
            </a:r>
            <a:r>
              <a:rPr lang="en-GB" dirty="0">
                <a:solidFill>
                  <a:srgbClr val="0000FF"/>
                </a:solidFill>
              </a:rPr>
              <a:t>ecCKD-32</a:t>
            </a:r>
            <a:r>
              <a:rPr lang="en-GB" dirty="0"/>
              <a:t> significantly better than </a:t>
            </a:r>
            <a:r>
              <a:rPr lang="en-GB" dirty="0">
                <a:solidFill>
                  <a:srgbClr val="FF0000"/>
                </a:solidFill>
              </a:rPr>
              <a:t>RRTMG control</a:t>
            </a:r>
            <a:r>
              <a:rPr lang="en-GB" dirty="0"/>
              <a:t>, even with </a:t>
            </a:r>
            <a:r>
              <a:rPr lang="en-GB" dirty="0">
                <a:solidFill>
                  <a:srgbClr val="FF00FF"/>
                </a:solidFill>
              </a:rPr>
              <a:t>revised solar spectrum </a:t>
            </a:r>
            <a:r>
              <a:rPr lang="en-GB" dirty="0"/>
              <a:t>(but other compensating errors may be present)</a:t>
            </a:r>
          </a:p>
        </p:txBody>
      </p:sp>
      <p:sp>
        <p:nvSpPr>
          <p:cNvPr id="4" name="Slide Number Placeholder 3">
            <a:extLst>
              <a:ext uri="{FF2B5EF4-FFF2-40B4-BE49-F238E27FC236}">
                <a16:creationId xmlns:a16="http://schemas.microsoft.com/office/drawing/2014/main" id="{CD0B6EDD-AE1D-4E7A-854A-221713DBE157}"/>
              </a:ext>
            </a:extLst>
          </p:cNvPr>
          <p:cNvSpPr>
            <a:spLocks noGrp="1"/>
          </p:cNvSpPr>
          <p:nvPr>
            <p:ph type="sldNum" sz="quarter" idx="10"/>
          </p:nvPr>
        </p:nvSpPr>
        <p:spPr/>
        <p:txBody>
          <a:bodyPr/>
          <a:lstStyle/>
          <a:p>
            <a:fld id="{E4AB80EA-DB86-D849-B86F-15DAF31F0474}" type="slidenum">
              <a:rPr lang="en-US" smtClean="0"/>
              <a:pPr/>
              <a:t>18</a:t>
            </a:fld>
            <a:endParaRPr lang="en-US" dirty="0"/>
          </a:p>
        </p:txBody>
      </p:sp>
      <p:pic>
        <p:nvPicPr>
          <p:cNvPr id="5" name="Content Placeholder 5" descr="Chart&#10;&#10;Description automatically generated with low confidence">
            <a:extLst>
              <a:ext uri="{FF2B5EF4-FFF2-40B4-BE49-F238E27FC236}">
                <a16:creationId xmlns:a16="http://schemas.microsoft.com/office/drawing/2014/main" id="{35D9EC4D-8A10-4A83-812F-AF239CC7E1FA}"/>
              </a:ext>
            </a:extLst>
          </p:cNvPr>
          <p:cNvPicPr>
            <a:picLocks noChangeAspect="1"/>
          </p:cNvPicPr>
          <p:nvPr/>
        </p:nvPicPr>
        <p:blipFill rotWithShape="1">
          <a:blip r:embed="rId2"/>
          <a:srcRect r="32846"/>
          <a:stretch/>
        </p:blipFill>
        <p:spPr>
          <a:xfrm>
            <a:off x="388385" y="1516886"/>
            <a:ext cx="9360282" cy="4791369"/>
          </a:xfrm>
          <a:prstGeom prst="rect">
            <a:avLst/>
          </a:prstGeom>
        </p:spPr>
      </p:pic>
      <p:sp>
        <p:nvSpPr>
          <p:cNvPr id="6" name="Content Placeholder 2">
            <a:extLst>
              <a:ext uri="{FF2B5EF4-FFF2-40B4-BE49-F238E27FC236}">
                <a16:creationId xmlns:a16="http://schemas.microsoft.com/office/drawing/2014/main" id="{7E425FFF-5899-4DF6-89FC-DCF3EB81D383}"/>
              </a:ext>
            </a:extLst>
          </p:cNvPr>
          <p:cNvSpPr txBox="1">
            <a:spLocks/>
          </p:cNvSpPr>
          <p:nvPr/>
        </p:nvSpPr>
        <p:spPr>
          <a:xfrm>
            <a:off x="9553903" y="2060029"/>
            <a:ext cx="2532994" cy="4046482"/>
          </a:xfrm>
          <a:prstGeom prst="rect">
            <a:avLst/>
          </a:prstGeom>
        </p:spPr>
        <p:txBody>
          <a:bodyPr lIns="0" tIns="0" rIns="0" bIns="0"/>
          <a:lstStyle>
            <a:lvl1pPr marL="179388" indent="-179388"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ct val="100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00FFFF"/>
                </a:solidFill>
                <a:effectLst>
                  <a:outerShdw blurRad="38100" dist="38100" dir="2700000" algn="tl">
                    <a:srgbClr val="000000">
                      <a:alpha val="43137"/>
                    </a:srgbClr>
                  </a:outerShdw>
                </a:effectLst>
              </a:rPr>
              <a:t>ecCKD-16</a:t>
            </a:r>
            <a:r>
              <a:rPr lang="en-GB" dirty="0"/>
              <a:t> is 1.5 K warmer in the lower stratosphere than </a:t>
            </a:r>
            <a:r>
              <a:rPr lang="en-GB" dirty="0">
                <a:solidFill>
                  <a:srgbClr val="0000FF"/>
                </a:solidFill>
              </a:rPr>
              <a:t>ecCKD-32</a:t>
            </a:r>
            <a:r>
              <a:rPr lang="en-GB" dirty="0"/>
              <a:t>, related to a heating rate bias of only 0.05 K/day and the long radiative timescale of ~30 days</a:t>
            </a:r>
          </a:p>
          <a:p>
            <a:r>
              <a:rPr lang="en-GB" i="1" dirty="0"/>
              <a:t>Perhaps training should penalize heating-rate errors more strongly here?</a:t>
            </a:r>
          </a:p>
        </p:txBody>
      </p:sp>
      <p:cxnSp>
        <p:nvCxnSpPr>
          <p:cNvPr id="7" name="Straight Arrow Connector 6">
            <a:extLst>
              <a:ext uri="{FF2B5EF4-FFF2-40B4-BE49-F238E27FC236}">
                <a16:creationId xmlns:a16="http://schemas.microsoft.com/office/drawing/2014/main" id="{A62569E7-587E-4C7E-B6F5-859E22E0E3B1}"/>
              </a:ext>
            </a:extLst>
          </p:cNvPr>
          <p:cNvCxnSpPr>
            <a:cxnSpLocks/>
          </p:cNvCxnSpPr>
          <p:nvPr/>
        </p:nvCxnSpPr>
        <p:spPr>
          <a:xfrm>
            <a:off x="7358708" y="4490755"/>
            <a:ext cx="387416" cy="0"/>
          </a:xfrm>
          <a:prstGeom prst="straightConnector1">
            <a:avLst/>
          </a:prstGeom>
          <a:ln>
            <a:solidFill>
              <a:srgbClr val="00FFFF"/>
            </a:solidFill>
            <a:tailEnd type="triangle" w="lg" len="lg"/>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34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89F34-592E-446C-AB99-21D40BA18AFD}"/>
              </a:ext>
            </a:extLst>
          </p:cNvPr>
          <p:cNvSpPr>
            <a:spLocks noGrp="1"/>
          </p:cNvSpPr>
          <p:nvPr>
            <p:ph type="title"/>
          </p:nvPr>
        </p:nvSpPr>
        <p:spPr>
          <a:xfrm>
            <a:off x="7252137" y="360799"/>
            <a:ext cx="4414346" cy="369236"/>
          </a:xfrm>
        </p:spPr>
        <p:txBody>
          <a:bodyPr/>
          <a:lstStyle/>
          <a:p>
            <a:r>
              <a:rPr lang="en-GB" sz="2799" dirty="0" err="1">
                <a:solidFill>
                  <a:srgbClr val="FFC000"/>
                </a:solidFill>
              </a:rPr>
              <a:t>ecCKD</a:t>
            </a:r>
            <a:r>
              <a:rPr lang="en-GB" sz="2799" dirty="0">
                <a:solidFill>
                  <a:srgbClr val="FFC000"/>
                </a:solidFill>
              </a:rPr>
              <a:t> in other contexts</a:t>
            </a:r>
          </a:p>
        </p:txBody>
      </p:sp>
      <p:sp>
        <p:nvSpPr>
          <p:cNvPr id="3" name="Content Placeholder 2">
            <a:extLst>
              <a:ext uri="{FF2B5EF4-FFF2-40B4-BE49-F238E27FC236}">
                <a16:creationId xmlns:a16="http://schemas.microsoft.com/office/drawing/2014/main" id="{229C4A18-92C3-4F8A-AA38-2C2DEAEB453F}"/>
              </a:ext>
            </a:extLst>
          </p:cNvPr>
          <p:cNvSpPr>
            <a:spLocks noGrp="1"/>
          </p:cNvSpPr>
          <p:nvPr>
            <p:ph sz="quarter" idx="14"/>
          </p:nvPr>
        </p:nvSpPr>
        <p:spPr>
          <a:xfrm>
            <a:off x="7348010" y="996056"/>
            <a:ext cx="3761590" cy="4925294"/>
          </a:xfrm>
        </p:spPr>
        <p:txBody>
          <a:bodyPr/>
          <a:lstStyle/>
          <a:p>
            <a:pPr marL="179334" indent="-179334">
              <a:buClr>
                <a:schemeClr val="bg1"/>
              </a:buClr>
            </a:pPr>
            <a:r>
              <a:rPr lang="en-GB" dirty="0">
                <a:solidFill>
                  <a:schemeClr val="bg1"/>
                </a:solidFill>
              </a:rPr>
              <a:t>Use </a:t>
            </a:r>
            <a:r>
              <a:rPr lang="en-GB" dirty="0" err="1">
                <a:solidFill>
                  <a:schemeClr val="bg1"/>
                </a:solidFill>
              </a:rPr>
              <a:t>ecCKD</a:t>
            </a:r>
            <a:r>
              <a:rPr lang="en-GB" dirty="0">
                <a:solidFill>
                  <a:schemeClr val="bg1"/>
                </a:solidFill>
              </a:rPr>
              <a:t> to generate a gas optics model for 8 MODIS spectral bands; </a:t>
            </a:r>
            <a:r>
              <a:rPr lang="en-GB" dirty="0" err="1">
                <a:solidFill>
                  <a:schemeClr val="bg1"/>
                </a:solidFill>
              </a:rPr>
              <a:t>ecRad</a:t>
            </a:r>
            <a:r>
              <a:rPr lang="en-GB" dirty="0">
                <a:solidFill>
                  <a:schemeClr val="bg1"/>
                </a:solidFill>
              </a:rPr>
              <a:t> ensures spectrally correct cloud properties </a:t>
            </a:r>
          </a:p>
          <a:p>
            <a:pPr marL="179334" indent="-179334">
              <a:buClr>
                <a:schemeClr val="bg1"/>
              </a:buClr>
            </a:pPr>
            <a:r>
              <a:rPr lang="en-GB" dirty="0">
                <a:solidFill>
                  <a:schemeClr val="bg1"/>
                </a:solidFill>
              </a:rPr>
              <a:t>Simulations demonstrate the “FLOTSAM” solar radiance model to simulate geostationary imagery using ERA5 cloud fields</a:t>
            </a:r>
          </a:p>
          <a:p>
            <a:pPr marL="179334" indent="-179334">
              <a:buClr>
                <a:schemeClr val="bg1"/>
              </a:buClr>
            </a:pPr>
            <a:r>
              <a:rPr lang="en-GB" dirty="0">
                <a:solidFill>
                  <a:schemeClr val="bg1"/>
                </a:solidFill>
              </a:rPr>
              <a:t>These simulations lack aerosols and we still need to plumb the phase-function information through to FLOTSAM</a:t>
            </a:r>
          </a:p>
          <a:p>
            <a:pPr marL="179334" indent="-179334">
              <a:buClr>
                <a:schemeClr val="bg1"/>
              </a:buClr>
            </a:pPr>
            <a:r>
              <a:rPr lang="en-GB" i="1" dirty="0">
                <a:solidFill>
                  <a:schemeClr val="bg1"/>
                </a:solidFill>
              </a:rPr>
              <a:t>Bottom row shows EUMETSAT-like visualization where red is actually near-IR, highlighting strong ice-cloud absorption (surface albedo not yet correct)</a:t>
            </a:r>
          </a:p>
        </p:txBody>
      </p:sp>
      <p:sp>
        <p:nvSpPr>
          <p:cNvPr id="4" name="Slide Number Placeholder 3">
            <a:extLst>
              <a:ext uri="{FF2B5EF4-FFF2-40B4-BE49-F238E27FC236}">
                <a16:creationId xmlns:a16="http://schemas.microsoft.com/office/drawing/2014/main" id="{8FE04000-194A-4DBA-B969-FFC4F39F9151}"/>
              </a:ext>
            </a:extLst>
          </p:cNvPr>
          <p:cNvSpPr>
            <a:spLocks noGrp="1"/>
          </p:cNvSpPr>
          <p:nvPr>
            <p:ph type="sldNum" sz="quarter" idx="10"/>
          </p:nvPr>
        </p:nvSpPr>
        <p:spPr/>
        <p:txBody>
          <a:bodyPr/>
          <a:lstStyle/>
          <a:p>
            <a:pPr defTabSz="914126"/>
            <a:fld id="{E4AB80EA-DB86-D849-B86F-15DAF31F0474}" type="slidenum">
              <a:rPr lang="en-US">
                <a:latin typeface="Arial"/>
              </a:rPr>
              <a:pPr defTabSz="914126"/>
              <a:t>19</a:t>
            </a:fld>
            <a:endParaRPr lang="en-US" dirty="0">
              <a:latin typeface="Arial"/>
            </a:endParaRPr>
          </a:p>
        </p:txBody>
      </p:sp>
      <p:sp>
        <p:nvSpPr>
          <p:cNvPr id="5" name="Footer Placeholder 4">
            <a:extLst>
              <a:ext uri="{FF2B5EF4-FFF2-40B4-BE49-F238E27FC236}">
                <a16:creationId xmlns:a16="http://schemas.microsoft.com/office/drawing/2014/main" id="{C6CE9FD9-DFBF-461F-BB6A-BFA43CAE538D}"/>
              </a:ext>
            </a:extLst>
          </p:cNvPr>
          <p:cNvSpPr>
            <a:spLocks noGrp="1"/>
          </p:cNvSpPr>
          <p:nvPr>
            <p:ph type="ftr" sz="quarter" idx="3"/>
          </p:nvPr>
        </p:nvSpPr>
        <p:spPr/>
        <p:txBody>
          <a:bodyPr/>
          <a:lstStyle/>
          <a:p>
            <a:pPr algn="ctr" defTabSz="914126"/>
            <a:r>
              <a:rPr lang="en-US">
                <a:latin typeface="Arial"/>
              </a:rPr>
              <a:t>European Centre for Medium-Range Weather Forecasts</a:t>
            </a:r>
            <a:endParaRPr lang="en-US" dirty="0">
              <a:latin typeface="Arial"/>
            </a:endParaRPr>
          </a:p>
        </p:txBody>
      </p:sp>
      <p:pic>
        <p:nvPicPr>
          <p:cNvPr id="9" name="Picture 8" descr="A picture containing different, close, several&#10;&#10;Description automatically generated">
            <a:extLst>
              <a:ext uri="{FF2B5EF4-FFF2-40B4-BE49-F238E27FC236}">
                <a16:creationId xmlns:a16="http://schemas.microsoft.com/office/drawing/2014/main" id="{B4104725-CA31-4C81-90F5-8880E22ED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3"/>
            <a:ext cx="6856214" cy="6856214"/>
          </a:xfrm>
          <a:prstGeom prst="rect">
            <a:avLst/>
          </a:prstGeom>
        </p:spPr>
      </p:pic>
    </p:spTree>
    <p:extLst>
      <p:ext uri="{BB962C8B-B14F-4D97-AF65-F5344CB8AC3E}">
        <p14:creationId xmlns:p14="http://schemas.microsoft.com/office/powerpoint/2010/main" val="813641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7DC8-6BCC-475E-9D09-8C25C399F0ED}"/>
              </a:ext>
            </a:extLst>
          </p:cNvPr>
          <p:cNvSpPr>
            <a:spLocks noGrp="1"/>
          </p:cNvSpPr>
          <p:nvPr>
            <p:ph type="title"/>
          </p:nvPr>
        </p:nvSpPr>
        <p:spPr>
          <a:xfrm>
            <a:off x="1080000" y="330816"/>
            <a:ext cx="10029600" cy="369332"/>
          </a:xfrm>
        </p:spPr>
        <p:txBody>
          <a:bodyPr/>
          <a:lstStyle/>
          <a:p>
            <a:r>
              <a:rPr lang="en-GB" dirty="0"/>
              <a:t>Overview</a:t>
            </a:r>
          </a:p>
        </p:txBody>
      </p:sp>
      <p:sp>
        <p:nvSpPr>
          <p:cNvPr id="3" name="Content Placeholder 2">
            <a:extLst>
              <a:ext uri="{FF2B5EF4-FFF2-40B4-BE49-F238E27FC236}">
                <a16:creationId xmlns:a16="http://schemas.microsoft.com/office/drawing/2014/main" id="{60DDE962-3360-4265-9765-EAC098543CD4}"/>
              </a:ext>
            </a:extLst>
          </p:cNvPr>
          <p:cNvSpPr>
            <a:spLocks noGrp="1"/>
          </p:cNvSpPr>
          <p:nvPr>
            <p:ph sz="quarter" idx="14"/>
          </p:nvPr>
        </p:nvSpPr>
        <p:spPr>
          <a:xfrm>
            <a:off x="1080000" y="817122"/>
            <a:ext cx="10941954" cy="4753305"/>
          </a:xfrm>
        </p:spPr>
        <p:txBody>
          <a:bodyPr/>
          <a:lstStyle/>
          <a:p>
            <a:r>
              <a:rPr lang="en-GB" dirty="0"/>
              <a:t>Can radiation schemes be faster and more accurate?</a:t>
            </a:r>
          </a:p>
          <a:p>
            <a:pPr lvl="1"/>
            <a:r>
              <a:rPr lang="en-GB" dirty="0"/>
              <a:t>Radiation often cited as most costly part of climate models, but NWP models can benefit from faster schemes too</a:t>
            </a:r>
          </a:p>
          <a:p>
            <a:pPr lvl="1"/>
            <a:r>
              <a:rPr lang="en-GB" dirty="0"/>
              <a:t>Some IPCC models use legacy codes that predict inaccurate greenhouse gas forcing (e.g. </a:t>
            </a:r>
            <a:r>
              <a:rPr lang="en-GB" dirty="0" err="1"/>
              <a:t>Soden</a:t>
            </a:r>
            <a:r>
              <a:rPr lang="en-GB" dirty="0"/>
              <a:t> et al. 2018)</a:t>
            </a:r>
          </a:p>
          <a:p>
            <a:r>
              <a:rPr lang="en-GB" dirty="0"/>
              <a:t>The </a:t>
            </a:r>
            <a:r>
              <a:rPr lang="en-GB" b="1" dirty="0"/>
              <a:t>correlated </a:t>
            </a:r>
            <a:r>
              <a:rPr lang="en-GB" b="1" i="1" dirty="0"/>
              <a:t>k</a:t>
            </a:r>
            <a:r>
              <a:rPr lang="en-GB" b="1" dirty="0"/>
              <a:t>-distribution (CKD) method </a:t>
            </a:r>
            <a:r>
              <a:rPr lang="en-GB" dirty="0"/>
              <a:t>underpins most radiation schemes: it divides the spectrum into </a:t>
            </a:r>
            <a:r>
              <a:rPr lang="en-GB" i="1" dirty="0"/>
              <a:t>bands</a:t>
            </a:r>
            <a:r>
              <a:rPr lang="en-GB" dirty="0"/>
              <a:t>, each of which contains a number of </a:t>
            </a:r>
            <a:r>
              <a:rPr lang="en-GB" i="1" dirty="0"/>
              <a:t>k</a:t>
            </a:r>
            <a:r>
              <a:rPr lang="en-GB" dirty="0"/>
              <a:t> </a:t>
            </a:r>
            <a:r>
              <a:rPr lang="en-GB" i="1" dirty="0"/>
              <a:t>terms </a:t>
            </a:r>
            <a:r>
              <a:rPr lang="en-GB" dirty="0"/>
              <a:t>to represent the gas absorption spectrum</a:t>
            </a:r>
          </a:p>
          <a:p>
            <a:pPr lvl="1"/>
            <a:r>
              <a:rPr lang="en-GB" dirty="0"/>
              <a:t>Cost of entire radiation scheme proportional to total number of spectral intervals, but most current schemes give the user no control over this number, e.g. to optimize for climate or NWP, or perform accuracy-efficiency trade-off</a:t>
            </a:r>
          </a:p>
          <a:p>
            <a:r>
              <a:rPr lang="en-GB" dirty="0"/>
              <a:t>The </a:t>
            </a:r>
            <a:r>
              <a:rPr lang="en-GB" b="1" dirty="0"/>
              <a:t>full-spectrum correlated-</a:t>
            </a:r>
            <a:r>
              <a:rPr lang="en-GB" b="1" i="1" dirty="0"/>
              <a:t>k</a:t>
            </a:r>
            <a:r>
              <a:rPr lang="en-GB" b="1" dirty="0"/>
              <a:t> (FSCK) method </a:t>
            </a:r>
            <a:r>
              <a:rPr lang="en-GB" dirty="0"/>
              <a:t>treats entire spectrum with a single band</a:t>
            </a:r>
          </a:p>
          <a:p>
            <a:pPr lvl="1"/>
            <a:r>
              <a:rPr lang="en-GB" dirty="0"/>
              <a:t>Proposed by Modest and Zhang (2002) for combustion; fast prototype atmospheric models in shortwave (Pawlak et al. 2004) and longwave (Hogan 2010), but the method needs rigorous online testing</a:t>
            </a:r>
          </a:p>
          <a:p>
            <a:r>
              <a:rPr lang="en-GB" dirty="0"/>
              <a:t>This talk presents </a:t>
            </a:r>
            <a:r>
              <a:rPr lang="en-GB" b="1" dirty="0" err="1"/>
              <a:t>ecCKD</a:t>
            </a:r>
            <a:r>
              <a:rPr lang="en-GB" dirty="0"/>
              <a:t>, a tool for generating CKD gas optics schemes for specific applications</a:t>
            </a:r>
          </a:p>
          <a:p>
            <a:pPr lvl="1"/>
            <a:r>
              <a:rPr lang="en-GB" dirty="0"/>
              <a:t>Train and evaluate new schemes using line-by-line calculations from the </a:t>
            </a:r>
            <a:r>
              <a:rPr lang="en-GB" b="1" dirty="0"/>
              <a:t>Correlated K Distribution Model Intercomparison Project (CKDMIP)</a:t>
            </a:r>
            <a:r>
              <a:rPr lang="en-GB" dirty="0"/>
              <a:t>, a 1-TB dataset (Hogan and </a:t>
            </a:r>
            <a:r>
              <a:rPr lang="en-GB" dirty="0" err="1"/>
              <a:t>Matricardi</a:t>
            </a:r>
            <a:r>
              <a:rPr lang="en-GB" dirty="0"/>
              <a:t>, GRL 2020)</a:t>
            </a:r>
          </a:p>
          <a:p>
            <a:pPr lvl="1"/>
            <a:r>
              <a:rPr lang="en-GB" dirty="0"/>
              <a:t>Demonstrate the FSCK method for the longwave, and a </a:t>
            </a:r>
            <a:r>
              <a:rPr lang="en-GB" b="1" dirty="0"/>
              <a:t>hybrid FSCK </a:t>
            </a:r>
            <a:r>
              <a:rPr lang="en-GB" dirty="0"/>
              <a:t>approach in the shortwave to handle spectrally varying cloud and surface absorption and reflection</a:t>
            </a:r>
          </a:p>
          <a:p>
            <a:pPr lvl="1"/>
            <a:r>
              <a:rPr lang="en-GB" dirty="0"/>
              <a:t>Performance in the</a:t>
            </a:r>
            <a:r>
              <a:rPr lang="en-GB" b="1" dirty="0"/>
              <a:t> </a:t>
            </a:r>
            <a:r>
              <a:rPr lang="en-GB" b="1" dirty="0" err="1"/>
              <a:t>ecRad</a:t>
            </a:r>
            <a:r>
              <a:rPr lang="en-GB" b="1" dirty="0"/>
              <a:t> radiation scheme </a:t>
            </a:r>
            <a:r>
              <a:rPr lang="en-GB" dirty="0"/>
              <a:t>both in the offline version, and online in the ECMWF model</a:t>
            </a:r>
          </a:p>
        </p:txBody>
      </p:sp>
      <p:sp>
        <p:nvSpPr>
          <p:cNvPr id="4" name="Slide Number Placeholder 3">
            <a:extLst>
              <a:ext uri="{FF2B5EF4-FFF2-40B4-BE49-F238E27FC236}">
                <a16:creationId xmlns:a16="http://schemas.microsoft.com/office/drawing/2014/main" id="{A710F4EE-C7B1-4716-A80E-F7C24B1F5E47}"/>
              </a:ext>
            </a:extLst>
          </p:cNvPr>
          <p:cNvSpPr>
            <a:spLocks noGrp="1"/>
          </p:cNvSpPr>
          <p:nvPr>
            <p:ph type="sldNum" sz="quarter" idx="10"/>
          </p:nvPr>
        </p:nvSpPr>
        <p:spPr/>
        <p:txBody>
          <a:bodyPr/>
          <a:lstStyle/>
          <a:p>
            <a:fld id="{E4AB80EA-DB86-D849-B86F-15DAF31F0474}" type="slidenum">
              <a:rPr lang="en-US" smtClean="0"/>
              <a:pPr/>
              <a:t>2</a:t>
            </a:fld>
            <a:endParaRPr lang="en-US" dirty="0"/>
          </a:p>
        </p:txBody>
      </p:sp>
    </p:spTree>
    <p:extLst>
      <p:ext uri="{BB962C8B-B14F-4D97-AF65-F5344CB8AC3E}">
        <p14:creationId xmlns:p14="http://schemas.microsoft.com/office/powerpoint/2010/main" val="153985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E10B-7BC3-43D0-9FC4-DA728E25E1E2}"/>
              </a:ext>
            </a:extLst>
          </p:cNvPr>
          <p:cNvSpPr>
            <a:spLocks noGrp="1"/>
          </p:cNvSpPr>
          <p:nvPr>
            <p:ph type="title"/>
          </p:nvPr>
        </p:nvSpPr>
        <p:spPr/>
        <p:txBody>
          <a:bodyPr/>
          <a:lstStyle/>
          <a:p>
            <a:r>
              <a:rPr lang="en-GB" dirty="0"/>
              <a:t>Summary and next steps</a:t>
            </a:r>
          </a:p>
        </p:txBody>
      </p:sp>
      <p:sp>
        <p:nvSpPr>
          <p:cNvPr id="3" name="Content Placeholder 2">
            <a:extLst>
              <a:ext uri="{FF2B5EF4-FFF2-40B4-BE49-F238E27FC236}">
                <a16:creationId xmlns:a16="http://schemas.microsoft.com/office/drawing/2014/main" id="{B1DD271E-FF99-4F3F-AEAB-1614895D84B6}"/>
              </a:ext>
            </a:extLst>
          </p:cNvPr>
          <p:cNvSpPr>
            <a:spLocks noGrp="1"/>
          </p:cNvSpPr>
          <p:nvPr>
            <p:ph sz="quarter" idx="14"/>
          </p:nvPr>
        </p:nvSpPr>
        <p:spPr>
          <a:xfrm>
            <a:off x="1079999" y="935999"/>
            <a:ext cx="10194137" cy="5054253"/>
          </a:xfrm>
        </p:spPr>
        <p:txBody>
          <a:bodyPr/>
          <a:lstStyle/>
          <a:p>
            <a:r>
              <a:rPr lang="en-GB" i="1" dirty="0"/>
              <a:t>The free </a:t>
            </a:r>
            <a:r>
              <a:rPr lang="en-GB" i="1" dirty="0" err="1"/>
              <a:t>ecCKD</a:t>
            </a:r>
            <a:r>
              <a:rPr lang="en-GB" i="1" dirty="0"/>
              <a:t> tool offers the ability to generate faster and more accurate gas optics models targeted at different applications, and which are simple enough (defined by a </a:t>
            </a:r>
            <a:r>
              <a:rPr lang="en-GB" i="1" dirty="0" err="1"/>
              <a:t>netCDF</a:t>
            </a:r>
            <a:r>
              <a:rPr lang="en-GB" i="1" dirty="0"/>
              <a:t> file) to be implemented in any radiation scheme, not just </a:t>
            </a:r>
            <a:r>
              <a:rPr lang="en-GB" i="1" dirty="0" err="1"/>
              <a:t>ecRad</a:t>
            </a:r>
            <a:endParaRPr lang="en-GB" i="1" dirty="0"/>
          </a:p>
          <a:p>
            <a:r>
              <a:rPr lang="en-GB" dirty="0"/>
              <a:t>Will shortly release </a:t>
            </a:r>
            <a:r>
              <a:rPr lang="en-GB" dirty="0" err="1"/>
              <a:t>ecCKD</a:t>
            </a:r>
            <a:r>
              <a:rPr lang="en-GB" dirty="0"/>
              <a:t> on GitHub and submit paper</a:t>
            </a:r>
          </a:p>
          <a:p>
            <a:r>
              <a:rPr lang="en-GB" dirty="0"/>
              <a:t>Further testing and optimization aiming for operational implementation in IFS Cycle 49r1 (2023)</a:t>
            </a:r>
          </a:p>
          <a:p>
            <a:r>
              <a:rPr lang="en-GB" dirty="0"/>
              <a:t>Can take advantage of cheaper scheme to improve radiation accuracy in ECMWF operations, e.g. more frequent calls or more accurate solver with more streams or 3D effects</a:t>
            </a:r>
          </a:p>
          <a:p>
            <a:r>
              <a:rPr lang="en-GB" dirty="0"/>
              <a:t>Improved spectral detail in surface albedo scheme to generate online RGB imagery and other shortwave spectral diagnostics </a:t>
            </a:r>
            <a:r>
              <a:rPr lang="en-GB"/>
              <a:t>from forecasts</a:t>
            </a:r>
          </a:p>
          <a:p>
            <a:r>
              <a:rPr lang="en-GB"/>
              <a:t>New </a:t>
            </a:r>
            <a:r>
              <a:rPr lang="en-GB" dirty="0"/>
              <a:t>gas optics models, e.g. to represent alternative water-vapour continuum models</a:t>
            </a:r>
          </a:p>
        </p:txBody>
      </p:sp>
      <p:sp>
        <p:nvSpPr>
          <p:cNvPr id="4" name="Slide Number Placeholder 3">
            <a:extLst>
              <a:ext uri="{FF2B5EF4-FFF2-40B4-BE49-F238E27FC236}">
                <a16:creationId xmlns:a16="http://schemas.microsoft.com/office/drawing/2014/main" id="{B5ACA0EF-3B81-4571-BD59-0A1B746FE214}"/>
              </a:ext>
            </a:extLst>
          </p:cNvPr>
          <p:cNvSpPr>
            <a:spLocks noGrp="1"/>
          </p:cNvSpPr>
          <p:nvPr>
            <p:ph type="sldNum" sz="quarter" idx="10"/>
          </p:nvPr>
        </p:nvSpPr>
        <p:spPr/>
        <p:txBody>
          <a:bodyPr/>
          <a:lstStyle/>
          <a:p>
            <a:fld id="{E4AB80EA-DB86-D849-B86F-15DAF31F0474}" type="slidenum">
              <a:rPr lang="en-US" smtClean="0"/>
              <a:pPr/>
              <a:t>20</a:t>
            </a:fld>
            <a:endParaRPr lang="en-US" dirty="0"/>
          </a:p>
        </p:txBody>
      </p:sp>
    </p:spTree>
    <p:extLst>
      <p:ext uri="{BB962C8B-B14F-4D97-AF65-F5344CB8AC3E}">
        <p14:creationId xmlns:p14="http://schemas.microsoft.com/office/powerpoint/2010/main" val="2616155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000" y="333000"/>
            <a:ext cx="7869600" cy="369332"/>
          </a:xfrm>
        </p:spPr>
        <p:txBody>
          <a:bodyPr/>
          <a:lstStyle/>
          <a:p>
            <a:r>
              <a:rPr lang="en-GB" dirty="0"/>
              <a:t>Are we using our computer time wisely?</a:t>
            </a:r>
          </a:p>
        </p:txBody>
      </p:sp>
      <p:sp>
        <p:nvSpPr>
          <p:cNvPr id="3" name="Content Placeholder 2"/>
          <p:cNvSpPr>
            <a:spLocks noGrp="1"/>
          </p:cNvSpPr>
          <p:nvPr>
            <p:ph sz="quarter" idx="14"/>
          </p:nvPr>
        </p:nvSpPr>
        <p:spPr>
          <a:xfrm>
            <a:off x="1302327" y="837000"/>
            <a:ext cx="9976085" cy="5184000"/>
          </a:xfrm>
        </p:spPr>
        <p:txBody>
          <a:bodyPr/>
          <a:lstStyle/>
          <a:p>
            <a:r>
              <a:rPr lang="en-GB" dirty="0"/>
              <a:t>There is a trade-off between the temporal, spatial and spectral resolution of radiation, as well as the sophistication of the solver (e.g. 2 vs. 4 or more streams)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In 2017, </a:t>
            </a:r>
            <a:r>
              <a:rPr lang="en-GB" dirty="0">
                <a:solidFill>
                  <a:schemeClr val="accent6"/>
                </a:solidFill>
              </a:rPr>
              <a:t>ECMWF </a:t>
            </a:r>
            <a:r>
              <a:rPr lang="en-GB" dirty="0"/>
              <a:t>had lowest spatial &amp; temporal resolution of 7 global NWP models</a:t>
            </a:r>
          </a:p>
          <a:p>
            <a:r>
              <a:rPr lang="en-GB" dirty="0">
                <a:solidFill>
                  <a:srgbClr val="0070C0"/>
                </a:solidFill>
              </a:rPr>
              <a:t>Met Office </a:t>
            </a:r>
            <a:r>
              <a:rPr lang="en-GB" dirty="0"/>
              <a:t>NWP model uses 3.7 times fewer spectral intervals than RRTMG!</a:t>
            </a:r>
          </a:p>
        </p:txBody>
      </p:sp>
      <p:sp>
        <p:nvSpPr>
          <p:cNvPr id="4" name="Slide Number Placeholder 3"/>
          <p:cNvSpPr>
            <a:spLocks noGrp="1"/>
          </p:cNvSpPr>
          <p:nvPr>
            <p:ph type="sldNum" sz="quarter" idx="10"/>
          </p:nvPr>
        </p:nvSpPr>
        <p:spPr/>
        <p:txBody>
          <a:bodyPr/>
          <a:lstStyle/>
          <a:p>
            <a:fld id="{6B3B0B0F-E794-1244-9699-107C60B9C23A}" type="slidenum">
              <a:rPr lang="en-US" smtClean="0"/>
              <a:pPr/>
              <a:t>3</a:t>
            </a:fld>
            <a:endParaRPr lang="en-US" dirty="0"/>
          </a:p>
        </p:txBody>
      </p:sp>
      <p:pic>
        <p:nvPicPr>
          <p:cNvPr id="6" name="Picture 5"/>
          <p:cNvPicPr>
            <a:picLocks noChangeAspect="1"/>
          </p:cNvPicPr>
          <p:nvPr/>
        </p:nvPicPr>
        <p:blipFill rotWithShape="1">
          <a:blip r:embed="rId2"/>
          <a:srcRect l="1" r="-318" b="11278"/>
          <a:stretch/>
        </p:blipFill>
        <p:spPr>
          <a:xfrm>
            <a:off x="1630412" y="1659212"/>
            <a:ext cx="8664206" cy="2849090"/>
          </a:xfrm>
          <a:prstGeom prst="rect">
            <a:avLst/>
          </a:prstGeom>
          <a:effectLst/>
        </p:spPr>
      </p:pic>
      <p:sp>
        <p:nvSpPr>
          <p:cNvPr id="7" name="Rectangle 6"/>
          <p:cNvSpPr/>
          <p:nvPr/>
        </p:nvSpPr>
        <p:spPr>
          <a:xfrm>
            <a:off x="3295556" y="2323177"/>
            <a:ext cx="3839532" cy="288000"/>
          </a:xfrm>
          <a:prstGeom prst="rect">
            <a:avLst/>
          </a:prstGeom>
          <a:noFill/>
          <a:ln w="317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0000"/>
              </a:solidFill>
            </a:endParaRPr>
          </a:p>
        </p:txBody>
      </p:sp>
      <p:sp>
        <p:nvSpPr>
          <p:cNvPr id="8" name="Rectangle 7"/>
          <p:cNvSpPr/>
          <p:nvPr/>
        </p:nvSpPr>
        <p:spPr>
          <a:xfrm>
            <a:off x="8565944" y="3551168"/>
            <a:ext cx="1432239" cy="316013"/>
          </a:xfrm>
          <a:prstGeom prst="rect">
            <a:avLst/>
          </a:prstGeom>
          <a:noFill/>
          <a:ln w="317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0000"/>
              </a:solidFill>
            </a:endParaRPr>
          </a:p>
        </p:txBody>
      </p:sp>
      <p:sp>
        <p:nvSpPr>
          <p:cNvPr id="13" name="Rectangle 12">
            <a:extLst>
              <a:ext uri="{FF2B5EF4-FFF2-40B4-BE49-F238E27FC236}">
                <a16:creationId xmlns:a16="http://schemas.microsoft.com/office/drawing/2014/main" id="{F5EF1250-E470-4B92-819A-165D33559BAD}"/>
              </a:ext>
            </a:extLst>
          </p:cNvPr>
          <p:cNvSpPr/>
          <p:nvPr/>
        </p:nvSpPr>
        <p:spPr>
          <a:xfrm>
            <a:off x="7542968" y="6021000"/>
            <a:ext cx="4604426"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6600"/>
                </a:solidFill>
                <a:effectLst/>
                <a:uLnTx/>
                <a:uFillTx/>
                <a:latin typeface="Arial Narrow" panose="020B0606020202030204" pitchFamily="34" charset="0"/>
                <a:ea typeface="+mn-ea"/>
                <a:cs typeface="+mn-cs"/>
              </a:rPr>
              <a:t>Hogan et al. (2017: ECMWF technical memo #816) </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ight Brace 13">
            <a:extLst>
              <a:ext uri="{FF2B5EF4-FFF2-40B4-BE49-F238E27FC236}">
                <a16:creationId xmlns:a16="http://schemas.microsoft.com/office/drawing/2014/main" id="{BF60328A-C5E9-4579-9F4C-11591BE1862B}"/>
              </a:ext>
            </a:extLst>
          </p:cNvPr>
          <p:cNvSpPr/>
          <p:nvPr/>
        </p:nvSpPr>
        <p:spPr>
          <a:xfrm>
            <a:off x="10126412" y="2438611"/>
            <a:ext cx="216001" cy="1008000"/>
          </a:xfrm>
          <a:prstGeom prst="rightBrace">
            <a:avLst>
              <a:gd name="adj1" fmla="val 5226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92371946-4C6A-4E42-BEE2-CF5AA4A8E81E}"/>
              </a:ext>
            </a:extLst>
          </p:cNvPr>
          <p:cNvSpPr txBox="1"/>
          <p:nvPr/>
        </p:nvSpPr>
        <p:spPr>
          <a:xfrm>
            <a:off x="10365444" y="2611177"/>
            <a:ext cx="1728000" cy="646331"/>
          </a:xfrm>
          <a:prstGeom prst="rect">
            <a:avLst/>
          </a:prstGeom>
          <a:noFill/>
        </p:spPr>
        <p:txBody>
          <a:bodyPr wrap="square" rtlCol="0">
            <a:spAutoFit/>
          </a:bodyPr>
          <a:lstStyle/>
          <a:p>
            <a:r>
              <a:rPr lang="en-GB" dirty="0"/>
              <a:t>RRTMG gas optics scheme</a:t>
            </a:r>
          </a:p>
        </p:txBody>
      </p:sp>
    </p:spTree>
    <p:extLst>
      <p:ext uri="{BB962C8B-B14F-4D97-AF65-F5344CB8AC3E}">
        <p14:creationId xmlns:p14="http://schemas.microsoft.com/office/powerpoint/2010/main" val="91309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fade">
                                      <p:cBhvr>
                                        <p:cTn id="1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4726E-3C69-4ED1-B7E8-A929C11EA518}"/>
              </a:ext>
            </a:extLst>
          </p:cNvPr>
          <p:cNvSpPr>
            <a:spLocks noGrp="1"/>
          </p:cNvSpPr>
          <p:nvPr>
            <p:ph type="title"/>
          </p:nvPr>
        </p:nvSpPr>
        <p:spPr>
          <a:xfrm>
            <a:off x="1126412" y="360000"/>
            <a:ext cx="9486170" cy="369332"/>
          </a:xfrm>
        </p:spPr>
        <p:txBody>
          <a:bodyPr/>
          <a:lstStyle/>
          <a:p>
            <a:r>
              <a:rPr lang="en-GB" dirty="0"/>
              <a:t>CKDMIP training and evaluation dataset (Hogan &amp; </a:t>
            </a:r>
            <a:r>
              <a:rPr lang="en-GB" dirty="0" err="1"/>
              <a:t>Matricardi</a:t>
            </a:r>
            <a:r>
              <a:rPr lang="en-GB" dirty="0"/>
              <a:t> 2020)</a:t>
            </a:r>
          </a:p>
        </p:txBody>
      </p:sp>
      <p:sp>
        <p:nvSpPr>
          <p:cNvPr id="3" name="Content Placeholder 2">
            <a:extLst>
              <a:ext uri="{FF2B5EF4-FFF2-40B4-BE49-F238E27FC236}">
                <a16:creationId xmlns:a16="http://schemas.microsoft.com/office/drawing/2014/main" id="{94072830-2CD6-4DB0-853C-1DBA7DC75969}"/>
              </a:ext>
            </a:extLst>
          </p:cNvPr>
          <p:cNvSpPr>
            <a:spLocks noGrp="1"/>
          </p:cNvSpPr>
          <p:nvPr>
            <p:ph sz="quarter" idx="14"/>
          </p:nvPr>
        </p:nvSpPr>
        <p:spPr>
          <a:xfrm>
            <a:off x="399630" y="973281"/>
            <a:ext cx="3493497" cy="3519516"/>
          </a:xfrm>
        </p:spPr>
        <p:txBody>
          <a:bodyPr/>
          <a:lstStyle/>
          <a:p>
            <a:r>
              <a:rPr lang="en-GB" dirty="0"/>
              <a:t>CKDMIP motivation: to evaluate the various methods for generating gas optics schemes</a:t>
            </a:r>
          </a:p>
          <a:p>
            <a:r>
              <a:rPr lang="en-GB" dirty="0"/>
              <a:t>100x 137-level profiles of </a:t>
            </a:r>
            <a:r>
              <a:rPr lang="en-GB" i="1" dirty="0"/>
              <a:t>T</a:t>
            </a:r>
            <a:r>
              <a:rPr lang="en-GB" dirty="0"/>
              <a:t>, </a:t>
            </a:r>
            <a:r>
              <a:rPr lang="en-GB" i="1" dirty="0"/>
              <a:t>q</a:t>
            </a:r>
            <a:r>
              <a:rPr lang="en-GB" dirty="0"/>
              <a:t> and O</a:t>
            </a:r>
            <a:r>
              <a:rPr lang="en-GB" baseline="-25000" dirty="0"/>
              <a:t>3</a:t>
            </a:r>
            <a:r>
              <a:rPr lang="en-GB" dirty="0"/>
              <a:t> from </a:t>
            </a:r>
            <a:r>
              <a:rPr lang="en-GB" dirty="0" err="1"/>
              <a:t>Eresmaa</a:t>
            </a:r>
            <a:r>
              <a:rPr lang="en-GB" dirty="0"/>
              <a:t> and McNally (2014)</a:t>
            </a:r>
          </a:p>
          <a:p>
            <a:r>
              <a:rPr lang="en-GB" dirty="0"/>
              <a:t>34 greenhouse gas scenarios</a:t>
            </a:r>
          </a:p>
          <a:p>
            <a:r>
              <a:rPr lang="en-GB" dirty="0"/>
              <a:t>1 TB dataset of the layer optical depth of 9 gases from LBLRTM</a:t>
            </a:r>
          </a:p>
          <a:p>
            <a:endParaRPr lang="en-GB" dirty="0"/>
          </a:p>
        </p:txBody>
      </p:sp>
      <p:sp>
        <p:nvSpPr>
          <p:cNvPr id="4" name="Slide Number Placeholder 3">
            <a:extLst>
              <a:ext uri="{FF2B5EF4-FFF2-40B4-BE49-F238E27FC236}">
                <a16:creationId xmlns:a16="http://schemas.microsoft.com/office/drawing/2014/main" id="{ABD3A903-8E39-4F1A-9553-DE594E459268}"/>
              </a:ext>
            </a:extLst>
          </p:cNvPr>
          <p:cNvSpPr>
            <a:spLocks noGrp="1"/>
          </p:cNvSpPr>
          <p:nvPr>
            <p:ph type="sldNum" sz="quarter" idx="10"/>
          </p:nvPr>
        </p:nvSpPr>
        <p:spPr/>
        <p:txBody>
          <a:bodyPr/>
          <a:lstStyle/>
          <a:p>
            <a:fld id="{6B3B0B0F-E794-1244-9699-107C60B9C23A}" type="slidenum">
              <a:rPr lang="en-US" smtClean="0"/>
              <a:pPr/>
              <a:t>4</a:t>
            </a:fld>
            <a:endParaRPr lang="en-US" dirty="0"/>
          </a:p>
        </p:txBody>
      </p:sp>
      <p:sp>
        <p:nvSpPr>
          <p:cNvPr id="5" name="Footer Placeholder 4">
            <a:extLst>
              <a:ext uri="{FF2B5EF4-FFF2-40B4-BE49-F238E27FC236}">
                <a16:creationId xmlns:a16="http://schemas.microsoft.com/office/drawing/2014/main" id="{FFD378A3-D89E-441C-8781-CAB64558078F}"/>
              </a:ext>
            </a:extLst>
          </p:cNvPr>
          <p:cNvSpPr>
            <a:spLocks noGrp="1"/>
          </p:cNvSpPr>
          <p:nvPr>
            <p:ph type="ftr" sz="quarter" idx="3"/>
          </p:nvPr>
        </p:nvSpPr>
        <p:spPr>
          <a:xfrm>
            <a:off x="3502372" y="6308255"/>
            <a:ext cx="4053639" cy="230657"/>
          </a:xfrm>
          <a:prstGeom prst="rect">
            <a:avLst/>
          </a:prstGeom>
        </p:spPr>
        <p:txBody>
          <a:bodyPr vert="horz" lIns="0" tIns="0" rIns="0" bIns="0" rtlCol="0" anchor="b" anchorCtr="0">
            <a:noAutofit/>
          </a:bodyPr>
          <a:lstStyle>
            <a:defPPr>
              <a:defRPr lang="en-US"/>
            </a:defPPr>
            <a:lvl1pPr marL="0" algn="l" defTabSz="457200" rtl="0" eaLnBrk="1" latinLnBrk="0" hangingPunct="1">
              <a:defRPr sz="900" b="1" kern="1200" cap="all" baseline="0">
                <a:solidFill>
                  <a:srgbClr val="064E8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European Centre for Medium-Range Weather Forecasts</a:t>
            </a:r>
            <a:endParaRPr lang="en-US" dirty="0"/>
          </a:p>
        </p:txBody>
      </p:sp>
      <p:pic>
        <p:nvPicPr>
          <p:cNvPr id="10" name="Picture 9">
            <a:extLst>
              <a:ext uri="{FF2B5EF4-FFF2-40B4-BE49-F238E27FC236}">
                <a16:creationId xmlns:a16="http://schemas.microsoft.com/office/drawing/2014/main" id="{AA03A9F4-7BD5-4AEC-8064-F6F08601D7C0}"/>
              </a:ext>
            </a:extLst>
          </p:cNvPr>
          <p:cNvPicPr>
            <a:picLocks noChangeAspect="1"/>
          </p:cNvPicPr>
          <p:nvPr/>
        </p:nvPicPr>
        <p:blipFill>
          <a:blip r:embed="rId2"/>
          <a:stretch>
            <a:fillRect/>
          </a:stretch>
        </p:blipFill>
        <p:spPr>
          <a:xfrm>
            <a:off x="4128657" y="850662"/>
            <a:ext cx="7879690" cy="3138132"/>
          </a:xfrm>
          <a:prstGeom prst="rect">
            <a:avLst/>
          </a:prstGeom>
        </p:spPr>
      </p:pic>
      <p:pic>
        <p:nvPicPr>
          <p:cNvPr id="8" name="Picture 7">
            <a:extLst>
              <a:ext uri="{FF2B5EF4-FFF2-40B4-BE49-F238E27FC236}">
                <a16:creationId xmlns:a16="http://schemas.microsoft.com/office/drawing/2014/main" id="{E3AA3C4C-5E58-4FC2-837C-AE738D9128F2}"/>
              </a:ext>
            </a:extLst>
          </p:cNvPr>
          <p:cNvPicPr>
            <a:picLocks noChangeAspect="1"/>
          </p:cNvPicPr>
          <p:nvPr/>
        </p:nvPicPr>
        <p:blipFill rotWithShape="1">
          <a:blip r:embed="rId3"/>
          <a:srcRect l="1014" t="23536" b="26287"/>
          <a:stretch/>
        </p:blipFill>
        <p:spPr>
          <a:xfrm>
            <a:off x="193964" y="4030304"/>
            <a:ext cx="10824472" cy="2758421"/>
          </a:xfrm>
          <a:prstGeom prst="rect">
            <a:avLst/>
          </a:prstGeom>
        </p:spPr>
      </p:pic>
      <p:sp>
        <p:nvSpPr>
          <p:cNvPr id="6" name="TextBox 5">
            <a:extLst>
              <a:ext uri="{FF2B5EF4-FFF2-40B4-BE49-F238E27FC236}">
                <a16:creationId xmlns:a16="http://schemas.microsoft.com/office/drawing/2014/main" id="{A818ABEA-0615-4B8B-B87A-84CAF3AE7398}"/>
              </a:ext>
            </a:extLst>
          </p:cNvPr>
          <p:cNvSpPr txBox="1"/>
          <p:nvPr/>
        </p:nvSpPr>
        <p:spPr>
          <a:xfrm>
            <a:off x="10706388" y="4883706"/>
            <a:ext cx="1565564" cy="1200329"/>
          </a:xfrm>
          <a:prstGeom prst="rect">
            <a:avLst/>
          </a:prstGeom>
          <a:noFill/>
        </p:spPr>
        <p:txBody>
          <a:bodyPr wrap="square" rtlCol="0">
            <a:spAutoFit/>
          </a:bodyPr>
          <a:lstStyle/>
          <a:p>
            <a:r>
              <a:rPr lang="en-GB" dirty="0">
                <a:latin typeface="Arial Narrow" panose="020B0606020202030204" pitchFamily="34" charset="0"/>
              </a:rPr>
              <a:t>+12 further scenarios for studying gas overlap</a:t>
            </a:r>
          </a:p>
        </p:txBody>
      </p:sp>
    </p:spTree>
    <p:extLst>
      <p:ext uri="{BB962C8B-B14F-4D97-AF65-F5344CB8AC3E}">
        <p14:creationId xmlns:p14="http://schemas.microsoft.com/office/powerpoint/2010/main" val="2958536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83485-8638-4F67-B8B8-B75435E6FA96}"/>
              </a:ext>
            </a:extLst>
          </p:cNvPr>
          <p:cNvSpPr>
            <a:spLocks noGrp="1"/>
          </p:cNvSpPr>
          <p:nvPr>
            <p:ph type="title"/>
          </p:nvPr>
        </p:nvSpPr>
        <p:spPr>
          <a:xfrm>
            <a:off x="1080000" y="360000"/>
            <a:ext cx="7759200" cy="369332"/>
          </a:xfrm>
        </p:spPr>
        <p:txBody>
          <a:bodyPr/>
          <a:lstStyle/>
          <a:p>
            <a:r>
              <a:rPr lang="en-GB" dirty="0"/>
              <a:t>A new C++ tool to generate CKD models: </a:t>
            </a:r>
            <a:r>
              <a:rPr lang="en-GB" dirty="0" err="1"/>
              <a:t>ecCKD</a:t>
            </a:r>
            <a:endParaRPr lang="en-GB" dirty="0"/>
          </a:p>
        </p:txBody>
      </p:sp>
      <p:sp>
        <p:nvSpPr>
          <p:cNvPr id="4" name="Slide Number Placeholder 3">
            <a:extLst>
              <a:ext uri="{FF2B5EF4-FFF2-40B4-BE49-F238E27FC236}">
                <a16:creationId xmlns:a16="http://schemas.microsoft.com/office/drawing/2014/main" id="{74F765D0-1EEF-4D59-B678-0044FC8A4177}"/>
              </a:ext>
            </a:extLst>
          </p:cNvPr>
          <p:cNvSpPr>
            <a:spLocks noGrp="1"/>
          </p:cNvSpPr>
          <p:nvPr>
            <p:ph type="sldNum" sz="quarter" idx="10"/>
          </p:nvPr>
        </p:nvSpPr>
        <p:spPr/>
        <p:txBody>
          <a:bodyPr/>
          <a:lstStyle/>
          <a:p>
            <a:fld id="{E4AB80EA-DB86-D849-B86F-15DAF31F0474}" type="slidenum">
              <a:rPr lang="en-US" smtClean="0"/>
              <a:pPr/>
              <a:t>5</a:t>
            </a:fld>
            <a:endParaRPr lang="en-US" dirty="0"/>
          </a:p>
        </p:txBody>
      </p:sp>
      <p:pic>
        <p:nvPicPr>
          <p:cNvPr id="5" name="Picture 5" descr="fsck_demo_2">
            <a:extLst>
              <a:ext uri="{FF2B5EF4-FFF2-40B4-BE49-F238E27FC236}">
                <a16:creationId xmlns:a16="http://schemas.microsoft.com/office/drawing/2014/main" id="{09470AE2-11A8-44FB-AF68-0ABBE1EA85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799" t="65334" r="41147" b="14445"/>
          <a:stretch/>
        </p:blipFill>
        <p:spPr bwMode="auto">
          <a:xfrm>
            <a:off x="9963808" y="726134"/>
            <a:ext cx="1660635" cy="211820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fsck_demo_3">
            <a:extLst>
              <a:ext uri="{FF2B5EF4-FFF2-40B4-BE49-F238E27FC236}">
                <a16:creationId xmlns:a16="http://schemas.microsoft.com/office/drawing/2014/main" id="{DDBB983D-6E1C-4FC8-9A11-81D108CFC0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831" t="67973" r="41113" b="14360"/>
          <a:stretch/>
        </p:blipFill>
        <p:spPr bwMode="auto">
          <a:xfrm>
            <a:off x="9963808" y="2931090"/>
            <a:ext cx="1660634" cy="185081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5" descr="fsck_demo_4">
            <a:extLst>
              <a:ext uri="{FF2B5EF4-FFF2-40B4-BE49-F238E27FC236}">
                <a16:creationId xmlns:a16="http://schemas.microsoft.com/office/drawing/2014/main" id="{B3D53393-F799-4E80-B9FE-CC35B5727A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761" t="67320" r="41184" b="16047"/>
          <a:stretch/>
        </p:blipFill>
        <p:spPr bwMode="auto">
          <a:xfrm>
            <a:off x="9963808" y="4868654"/>
            <a:ext cx="1660634" cy="174235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A5F44774-710D-4F11-9F4B-D5DD09E1C48E}"/>
              </a:ext>
            </a:extLst>
          </p:cNvPr>
          <p:cNvCxnSpPr>
            <a:cxnSpLocks/>
          </p:cNvCxnSpPr>
          <p:nvPr/>
        </p:nvCxnSpPr>
        <p:spPr>
          <a:xfrm flipV="1">
            <a:off x="9764109" y="726134"/>
            <a:ext cx="0" cy="2118204"/>
          </a:xfrm>
          <a:prstGeom prst="straightConnector1">
            <a:avLst/>
          </a:prstGeom>
          <a:ln w="31750">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35F664A3-FA14-4A51-B60C-9B9C7F3E37FD}"/>
              </a:ext>
            </a:extLst>
          </p:cNvPr>
          <p:cNvCxnSpPr>
            <a:cxnSpLocks/>
          </p:cNvCxnSpPr>
          <p:nvPr/>
        </p:nvCxnSpPr>
        <p:spPr>
          <a:xfrm flipH="1">
            <a:off x="10355587" y="543066"/>
            <a:ext cx="914399" cy="1"/>
          </a:xfrm>
          <a:prstGeom prst="straightConnector1">
            <a:avLst/>
          </a:prstGeom>
          <a:ln w="31750">
            <a:solidFill>
              <a:srgbClr val="FF0000"/>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6512A6E3-9FC1-42A8-BB0B-C1F1C4B14719}"/>
              </a:ext>
            </a:extLst>
          </p:cNvPr>
          <p:cNvSpPr/>
          <p:nvPr/>
        </p:nvSpPr>
        <p:spPr>
          <a:xfrm>
            <a:off x="10449101" y="190723"/>
            <a:ext cx="1078389" cy="369332"/>
          </a:xfrm>
          <a:prstGeom prst="rect">
            <a:avLst/>
          </a:prstGeom>
        </p:spPr>
        <p:txBody>
          <a:bodyPr wrap="square">
            <a:spAutoFit/>
          </a:bodyPr>
          <a:lstStyle/>
          <a:p>
            <a:r>
              <a:rPr lang="en-GB" altLang="en-US" dirty="0">
                <a:solidFill>
                  <a:srgbClr val="FF0000"/>
                </a:solidFill>
                <a:latin typeface="Segoe Print" panose="02000600000000000000" pitchFamily="2" charset="0"/>
              </a:rPr>
              <a:t>Band</a:t>
            </a:r>
            <a:endParaRPr lang="en-GB" dirty="0">
              <a:solidFill>
                <a:srgbClr val="FF0000"/>
              </a:solidFill>
            </a:endParaRPr>
          </a:p>
        </p:txBody>
      </p:sp>
      <p:sp>
        <p:nvSpPr>
          <p:cNvPr id="15" name="Rectangle 14">
            <a:extLst>
              <a:ext uri="{FF2B5EF4-FFF2-40B4-BE49-F238E27FC236}">
                <a16:creationId xmlns:a16="http://schemas.microsoft.com/office/drawing/2014/main" id="{7CA4DD94-6774-4EF9-8D28-5697E0F29A85}"/>
              </a:ext>
            </a:extLst>
          </p:cNvPr>
          <p:cNvSpPr/>
          <p:nvPr/>
        </p:nvSpPr>
        <p:spPr>
          <a:xfrm rot="16200000">
            <a:off x="8213882" y="1417347"/>
            <a:ext cx="2658153" cy="369332"/>
          </a:xfrm>
          <a:prstGeom prst="rect">
            <a:avLst/>
          </a:prstGeom>
        </p:spPr>
        <p:txBody>
          <a:bodyPr wrap="square">
            <a:spAutoFit/>
          </a:bodyPr>
          <a:lstStyle/>
          <a:p>
            <a:r>
              <a:rPr lang="en-GB" altLang="en-US" dirty="0">
                <a:solidFill>
                  <a:srgbClr val="FF0000"/>
                </a:solidFill>
                <a:latin typeface="Segoe Print" panose="02000600000000000000" pitchFamily="2" charset="0"/>
              </a:rPr>
              <a:t>Molar absorption (k)</a:t>
            </a:r>
            <a:endParaRPr lang="en-GB" dirty="0">
              <a:solidFill>
                <a:srgbClr val="FF0000"/>
              </a:solidFill>
            </a:endParaRPr>
          </a:p>
        </p:txBody>
      </p:sp>
      <p:cxnSp>
        <p:nvCxnSpPr>
          <p:cNvPr id="18" name="Straight Arrow Connector 17">
            <a:extLst>
              <a:ext uri="{FF2B5EF4-FFF2-40B4-BE49-F238E27FC236}">
                <a16:creationId xmlns:a16="http://schemas.microsoft.com/office/drawing/2014/main" id="{9A47DEA8-4863-45DD-B3E6-346D8CFB2301}"/>
              </a:ext>
            </a:extLst>
          </p:cNvPr>
          <p:cNvCxnSpPr>
            <a:cxnSpLocks/>
          </p:cNvCxnSpPr>
          <p:nvPr/>
        </p:nvCxnSpPr>
        <p:spPr>
          <a:xfrm flipH="1">
            <a:off x="10600838" y="6103808"/>
            <a:ext cx="494625" cy="0"/>
          </a:xfrm>
          <a:prstGeom prst="straightConnector1">
            <a:avLst/>
          </a:prstGeom>
          <a:ln w="31750">
            <a:solidFill>
              <a:srgbClr val="FF0000"/>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35733B52-87D5-4509-B3F0-960A7C6332A3}"/>
              </a:ext>
            </a:extLst>
          </p:cNvPr>
          <p:cNvCxnSpPr>
            <a:cxnSpLocks/>
          </p:cNvCxnSpPr>
          <p:nvPr/>
        </p:nvCxnSpPr>
        <p:spPr>
          <a:xfrm flipH="1">
            <a:off x="10750259" y="5973656"/>
            <a:ext cx="494625" cy="0"/>
          </a:xfrm>
          <a:prstGeom prst="straightConnector1">
            <a:avLst/>
          </a:prstGeom>
          <a:ln w="31750">
            <a:solidFill>
              <a:srgbClr val="FF0000"/>
            </a:solidFill>
            <a:headEnd type="none" w="lg" len="lg"/>
            <a:tailEnd type="none" w="lg" len="lg"/>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6355E475-C9FA-46FB-8618-461D1E775234}"/>
              </a:ext>
            </a:extLst>
          </p:cNvPr>
          <p:cNvCxnSpPr>
            <a:cxnSpLocks/>
          </p:cNvCxnSpPr>
          <p:nvPr/>
        </p:nvCxnSpPr>
        <p:spPr>
          <a:xfrm flipV="1">
            <a:off x="10998054" y="5750818"/>
            <a:ext cx="1" cy="445675"/>
          </a:xfrm>
          <a:prstGeom prst="straightConnector1">
            <a:avLst/>
          </a:prstGeom>
          <a:ln w="31750">
            <a:solidFill>
              <a:srgbClr val="FF0000"/>
            </a:solidFill>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3336C617-4117-469A-918B-1FC081F28B38}"/>
              </a:ext>
            </a:extLst>
          </p:cNvPr>
          <p:cNvSpPr>
            <a:spLocks noGrp="1"/>
          </p:cNvSpPr>
          <p:nvPr>
            <p:ph sz="quarter" idx="14"/>
          </p:nvPr>
        </p:nvSpPr>
        <p:spPr>
          <a:xfrm>
            <a:off x="1079999" y="821698"/>
            <a:ext cx="8031463" cy="5260493"/>
          </a:xfrm>
        </p:spPr>
        <p:txBody>
          <a:bodyPr/>
          <a:lstStyle/>
          <a:p>
            <a:pPr marL="0" indent="0">
              <a:buNone/>
            </a:pPr>
            <a:r>
              <a:rPr lang="en-GB" dirty="0"/>
              <a:t>Generates a CKD model automatically (no hand tuning) from a few user-specified configuration parameters, including several </a:t>
            </a:r>
            <a:r>
              <a:rPr lang="en-GB" u="sng" dirty="0"/>
              <a:t>novel steps</a:t>
            </a:r>
          </a:p>
          <a:p>
            <a:pPr marL="342900" indent="-342900">
              <a:buFont typeface="+mj-lt"/>
              <a:buAutoNum type="arabicPeriod"/>
            </a:pPr>
            <a:r>
              <a:rPr lang="en-GB" dirty="0"/>
              <a:t>Reorder “median” spectrum of each gas in each user-defined band (fast) uniquely </a:t>
            </a:r>
            <a:r>
              <a:rPr lang="en-GB" u="sng" dirty="0"/>
              <a:t>in order of the height of the peak heating/cooling rate</a:t>
            </a:r>
          </a:p>
          <a:p>
            <a:pPr marL="342900" indent="-342900">
              <a:buFont typeface="+mj-lt"/>
              <a:buAutoNum type="arabicPeriod"/>
            </a:pPr>
            <a:r>
              <a:rPr lang="en-GB" dirty="0"/>
              <a:t>Partition the reordered spectrum for each gas, then merge gases</a:t>
            </a:r>
          </a:p>
          <a:p>
            <a:pPr marL="793512" lvl="1" indent="-342900"/>
            <a:r>
              <a:rPr lang="en-GB" u="sng" dirty="0"/>
              <a:t>Automatically choose number of intervals</a:t>
            </a:r>
            <a:r>
              <a:rPr lang="en-GB" dirty="0"/>
              <a:t> (“</a:t>
            </a:r>
            <a:r>
              <a:rPr lang="en-GB" i="1" dirty="0"/>
              <a:t>k</a:t>
            </a:r>
            <a:r>
              <a:rPr lang="en-GB" dirty="0"/>
              <a:t> terms” / “g points”) to ensure RMS heating-rate error associated with each is less than user-specified tolerance</a:t>
            </a:r>
          </a:p>
          <a:p>
            <a:pPr marL="793512" lvl="1" indent="-342900"/>
            <a:r>
              <a:rPr lang="en-GB" u="sng" dirty="0"/>
              <a:t>Equipartition algorithm</a:t>
            </a:r>
            <a:r>
              <a:rPr lang="en-GB" dirty="0"/>
              <a:t> ensures RMS error is the same for each interval</a:t>
            </a:r>
          </a:p>
          <a:p>
            <a:pPr marL="793512" lvl="1" indent="-342900"/>
            <a:r>
              <a:rPr lang="en-GB" u="sng" dirty="0"/>
              <a:t>Hypercube partition method</a:t>
            </a:r>
            <a:r>
              <a:rPr lang="en-GB" dirty="0"/>
              <a:t> (Hogan 2010) allows partitioned spectra of multiple gases to be combined optimally</a:t>
            </a:r>
          </a:p>
          <a:p>
            <a:pPr marL="793512" lvl="1" indent="-342900"/>
            <a:r>
              <a:rPr lang="en-GB" dirty="0"/>
              <a:t>Compute Planck-function look-up table vs </a:t>
            </a:r>
            <a:r>
              <a:rPr lang="en-GB" i="1" dirty="0"/>
              <a:t>T</a:t>
            </a:r>
            <a:r>
              <a:rPr lang="en-GB" dirty="0"/>
              <a:t> for each spectral interval</a:t>
            </a:r>
          </a:p>
          <a:p>
            <a:pPr marL="342900" indent="-342900">
              <a:buFont typeface="+mj-lt"/>
              <a:buAutoNum type="arabicPeriod"/>
            </a:pPr>
            <a:r>
              <a:rPr lang="en-GB" dirty="0"/>
              <a:t>Molar absorption of each gas/interval from CKDMIP </a:t>
            </a:r>
            <a:r>
              <a:rPr lang="en-GB" i="1" dirty="0"/>
              <a:t>Idealized</a:t>
            </a:r>
            <a:r>
              <a:rPr lang="en-GB" dirty="0"/>
              <a:t> dataset</a:t>
            </a:r>
          </a:p>
          <a:p>
            <a:pPr marL="342900" indent="-342900">
              <a:buFont typeface="+mj-lt"/>
              <a:buAutoNum type="arabicPeriod"/>
            </a:pPr>
            <a:r>
              <a:rPr lang="en-GB" u="sng" dirty="0"/>
              <a:t>Optimize molar absorptions</a:t>
            </a:r>
            <a:r>
              <a:rPr lang="en-GB" dirty="0"/>
              <a:t> to minimize errors in fluxes &amp; heating rates</a:t>
            </a:r>
          </a:p>
          <a:p>
            <a:pPr marL="793512" lvl="1" indent="-342900"/>
            <a:r>
              <a:rPr lang="en-GB" dirty="0"/>
              <a:t>Train on 50 CKDMIP </a:t>
            </a:r>
            <a:r>
              <a:rPr lang="en-GB" i="1" dirty="0"/>
              <a:t>Evaluation-1</a:t>
            </a:r>
            <a:r>
              <a:rPr lang="en-GB" dirty="0"/>
              <a:t> profiles x 20 greenhouse gas scenarios</a:t>
            </a:r>
          </a:p>
          <a:p>
            <a:pPr marL="793512" lvl="1" indent="-342900"/>
            <a:r>
              <a:rPr lang="en-GB" dirty="0"/>
              <a:t>Use C++ </a:t>
            </a:r>
            <a:r>
              <a:rPr lang="en-GB" i="1" dirty="0"/>
              <a:t>Adept</a:t>
            </a:r>
            <a:r>
              <a:rPr lang="en-GB" dirty="0"/>
              <a:t> automatic differentiation library (Hogan 2014) with L-BFGS minimizer to optimize 10</a:t>
            </a:r>
            <a:r>
              <a:rPr lang="en-GB" baseline="30000" dirty="0"/>
              <a:t>5</a:t>
            </a:r>
            <a:r>
              <a:rPr lang="en-GB" dirty="0"/>
              <a:t> look-up table coefficients</a:t>
            </a:r>
          </a:p>
        </p:txBody>
      </p:sp>
    </p:spTree>
    <p:extLst>
      <p:ext uri="{BB962C8B-B14F-4D97-AF65-F5344CB8AC3E}">
        <p14:creationId xmlns:p14="http://schemas.microsoft.com/office/powerpoint/2010/main" val="186405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par>
                                <p:cTn id="40" presetID="10" presetClass="exit" presetSubtype="0" fill="hold" nodeType="withEffect">
                                  <p:stCondLst>
                                    <p:cond delay="0"/>
                                  </p:stCondLst>
                                  <p:childTnLst>
                                    <p:animEffect transition="out" filter="fade">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500"/>
                                        <p:tgtEl>
                                          <p:spTgt spid="3">
                                            <p:txEl>
                                              <p:pRg st="9" end="9"/>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par>
                                <p:cTn id="58" presetID="10" presetClass="exit" presetSubtype="0" fill="hold" nodeType="withEffect">
                                  <p:stCondLst>
                                    <p:cond delay="0"/>
                                  </p:stCondLst>
                                  <p:childTnLst>
                                    <p:animEffect transition="out" filter="fade">
                                      <p:cBhvr>
                                        <p:cTn id="59" dur="500"/>
                                        <p:tgtEl>
                                          <p:spTgt spid="20"/>
                                        </p:tgtEl>
                                      </p:cBhvr>
                                    </p:animEffect>
                                    <p:set>
                                      <p:cBhvr>
                                        <p:cTn id="60" dur="1" fill="hold">
                                          <p:stCondLst>
                                            <p:cond delay="499"/>
                                          </p:stCondLst>
                                        </p:cTn>
                                        <p:tgtEl>
                                          <p:spTgt spid="20"/>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a:extLst>
              <a:ext uri="{FF2B5EF4-FFF2-40B4-BE49-F238E27FC236}">
                <a16:creationId xmlns:a16="http://schemas.microsoft.com/office/drawing/2014/main" id="{74F3F96B-602A-448E-958E-2F0888C807AE}"/>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GB" altLang="en-US" sz="3600" dirty="0"/>
              <a:t>Full-spectrum correlated-k (FSCK) method</a:t>
            </a:r>
          </a:p>
        </p:txBody>
      </p:sp>
      <p:sp>
        <p:nvSpPr>
          <p:cNvPr id="2" name="Content Placeholder 1">
            <a:extLst>
              <a:ext uri="{FF2B5EF4-FFF2-40B4-BE49-F238E27FC236}">
                <a16:creationId xmlns:a16="http://schemas.microsoft.com/office/drawing/2014/main" id="{7E6683A8-E5B5-48AF-84AC-32D7E6EC327A}"/>
              </a:ext>
            </a:extLst>
          </p:cNvPr>
          <p:cNvSpPr>
            <a:spLocks noGrp="1"/>
          </p:cNvSpPr>
          <p:nvPr>
            <p:ph sz="quarter" idx="14"/>
          </p:nvPr>
        </p:nvSpPr>
        <p:spPr>
          <a:xfrm>
            <a:off x="7651017" y="1269000"/>
            <a:ext cx="4131395" cy="4653000"/>
          </a:xfrm>
        </p:spPr>
        <p:txBody>
          <a:bodyPr/>
          <a:lstStyle/>
          <a:p>
            <a:r>
              <a:rPr lang="en-GB" dirty="0"/>
              <a:t>First applied to combusting gases by Modest and Zhang (2002)</a:t>
            </a:r>
          </a:p>
          <a:p>
            <a:r>
              <a:rPr lang="en-GB" dirty="0"/>
              <a:t>Demonstrated for the atmosphere in the shortwave by Pawlak et al. (2004) and longwave by Hogan (2010)</a:t>
            </a:r>
          </a:p>
          <a:p>
            <a:r>
              <a:rPr lang="en-GB" dirty="0"/>
              <a:t>Reorder the </a:t>
            </a:r>
            <a:r>
              <a:rPr lang="en-GB" i="1" dirty="0"/>
              <a:t>entire spectrum</a:t>
            </a:r>
          </a:p>
          <a:p>
            <a:r>
              <a:rPr lang="en-GB" dirty="0"/>
              <a:t>Discretize such that the heating-rate error for each full-spectrum quadrature point equals some specified tolerance</a:t>
            </a:r>
          </a:p>
          <a:p>
            <a:r>
              <a:rPr lang="en-GB" dirty="0"/>
              <a:t>Average the Planck function across the wavelengths contributing to each quadrature point</a:t>
            </a:r>
          </a:p>
        </p:txBody>
      </p:sp>
      <p:pic>
        <p:nvPicPr>
          <p:cNvPr id="7" name="Picture 4" descr="fsck_demo_1">
            <a:extLst>
              <a:ext uri="{FF2B5EF4-FFF2-40B4-BE49-F238E27FC236}">
                <a16:creationId xmlns:a16="http://schemas.microsoft.com/office/drawing/2014/main" id="{8D573532-9623-40B8-ACC9-B32FDE2964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966" y="707298"/>
            <a:ext cx="6614400" cy="544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a:extLst>
              <a:ext uri="{FF2B5EF4-FFF2-40B4-BE49-F238E27FC236}">
                <a16:creationId xmlns:a16="http://schemas.microsoft.com/office/drawing/2014/main" id="{AB3DE6F7-4255-4E38-A27D-677FF8DEC35B}"/>
              </a:ext>
            </a:extLst>
          </p:cNvPr>
          <p:cNvSpPr txBox="1">
            <a:spLocks noChangeArrowheads="1"/>
          </p:cNvSpPr>
          <p:nvPr/>
        </p:nvSpPr>
        <p:spPr bwMode="auto">
          <a:xfrm rot="-5400000">
            <a:off x="-1875598" y="3479010"/>
            <a:ext cx="50465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Verdana" panose="020B0604030504040204" pitchFamily="34" charset="0"/>
              </a:defRPr>
            </a:lvl1pPr>
            <a:lvl2pPr marL="742950" indent="-285750" eaLnBrk="0" hangingPunct="0">
              <a:defRPr sz="2400">
                <a:solidFill>
                  <a:schemeClr val="tx1"/>
                </a:solidFill>
                <a:latin typeface="Verdana" panose="020B0604030504040204" pitchFamily="34" charset="0"/>
              </a:defRPr>
            </a:lvl2pPr>
            <a:lvl3pPr marL="1143000" indent="-228600" eaLnBrk="0" hangingPunct="0">
              <a:defRPr sz="2400">
                <a:solidFill>
                  <a:schemeClr val="tx1"/>
                </a:solidFill>
                <a:latin typeface="Verdana" panose="020B0604030504040204" pitchFamily="34" charset="0"/>
              </a:defRPr>
            </a:lvl3pPr>
            <a:lvl4pPr marL="1600200" indent="-228600" eaLnBrk="0" hangingPunct="0">
              <a:defRPr sz="2400">
                <a:solidFill>
                  <a:schemeClr val="tx1"/>
                </a:solidFill>
                <a:latin typeface="Verdana" panose="020B0604030504040204" pitchFamily="34" charset="0"/>
              </a:defRPr>
            </a:lvl4pPr>
            <a:lvl5pPr marL="2057400" indent="-228600" eaLnBrk="0" hangingPunct="0">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algn="l" eaLnBrk="1" hangingPunct="1"/>
            <a:r>
              <a:rPr lang="en-GB" altLang="en-US" sz="1600" b="1" dirty="0">
                <a:solidFill>
                  <a:srgbClr val="0000FF"/>
                </a:solidFill>
              </a:rPr>
              <a:t>Water vapour spectrum</a:t>
            </a:r>
            <a:r>
              <a:rPr lang="en-GB" altLang="en-US" sz="1600" b="1" dirty="0"/>
              <a:t>    </a:t>
            </a:r>
            <a:r>
              <a:rPr lang="en-GB" altLang="en-US" sz="1600" b="1" dirty="0">
                <a:solidFill>
                  <a:srgbClr val="FF0000"/>
                </a:solidFill>
              </a:rPr>
              <a:t>Planck function</a:t>
            </a:r>
          </a:p>
        </p:txBody>
      </p:sp>
      <p:pic>
        <p:nvPicPr>
          <p:cNvPr id="9" name="Picture 6" descr="fsck_demo_5">
            <a:extLst>
              <a:ext uri="{FF2B5EF4-FFF2-40B4-BE49-F238E27FC236}">
                <a16:creationId xmlns:a16="http://schemas.microsoft.com/office/drawing/2014/main" id="{05F2DE87-4976-487F-8D1A-ABC84666B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75" y="996074"/>
            <a:ext cx="6502080" cy="511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fsck_demo_6">
            <a:extLst>
              <a:ext uri="{FF2B5EF4-FFF2-40B4-BE49-F238E27FC236}">
                <a16:creationId xmlns:a16="http://schemas.microsoft.com/office/drawing/2014/main" id="{D01CAA41-7A57-4BD6-BFA4-AEECD8E0F2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675" y="990254"/>
            <a:ext cx="6502080" cy="511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796981D-C078-40F2-AD26-6A892CD550F2}"/>
              </a:ext>
            </a:extLst>
          </p:cNvPr>
          <p:cNvSpPr/>
          <p:nvPr/>
        </p:nvSpPr>
        <p:spPr>
          <a:xfrm>
            <a:off x="3502412" y="707298"/>
            <a:ext cx="1656000" cy="4177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12" descr="tmp">
            <a:extLst>
              <a:ext uri="{FF2B5EF4-FFF2-40B4-BE49-F238E27FC236}">
                <a16:creationId xmlns:a16="http://schemas.microsoft.com/office/drawing/2014/main" id="{2C18D11D-5DF2-44E7-9175-01F58FA61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930" t="10451" r="17325" b="3560"/>
          <a:stretch>
            <a:fillRect/>
          </a:stretch>
        </p:blipFill>
        <p:spPr bwMode="auto">
          <a:xfrm>
            <a:off x="8314595" y="3810917"/>
            <a:ext cx="3200302" cy="2998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6" descr="g_spectrum_int4h2o_col">
            <a:extLst>
              <a:ext uri="{FF2B5EF4-FFF2-40B4-BE49-F238E27FC236}">
                <a16:creationId xmlns:a16="http://schemas.microsoft.com/office/drawing/2014/main" id="{3B9E2883-9A4A-486A-AD31-0B0C3C70D4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4745"/>
          <a:stretch/>
        </p:blipFill>
        <p:spPr bwMode="auto">
          <a:xfrm>
            <a:off x="541820" y="740147"/>
            <a:ext cx="6933346" cy="254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a:extLst>
              <a:ext uri="{FF2B5EF4-FFF2-40B4-BE49-F238E27FC236}">
                <a16:creationId xmlns:a16="http://schemas.microsoft.com/office/drawing/2014/main" id="{DA86DC0D-DACF-467F-92C2-F6F27D6C9FCA}"/>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r>
              <a:rPr lang="en-GB" altLang="en-US" dirty="0"/>
              <a:t>How can we treat overlapping gases?</a:t>
            </a:r>
          </a:p>
        </p:txBody>
      </p:sp>
      <p:sp>
        <p:nvSpPr>
          <p:cNvPr id="28676" name="Rectangle 3">
            <a:extLst>
              <a:ext uri="{FF2B5EF4-FFF2-40B4-BE49-F238E27FC236}">
                <a16:creationId xmlns:a16="http://schemas.microsoft.com/office/drawing/2014/main" id="{05753546-9A4E-4DC5-AE50-E5E66BC5AA02}"/>
              </a:ext>
            </a:extLst>
          </p:cNvPr>
          <p:cNvSpPr>
            <a:spLocks noGrp="1" noChangeArrowheads="1"/>
          </p:cNvSpPr>
          <p:nvPr>
            <p:ph sz="quarter" idx="14"/>
          </p:nvPr>
        </p:nvSpPr>
        <p:spPr>
          <a:xfrm>
            <a:off x="646013" y="3300867"/>
            <a:ext cx="7274409" cy="2777796"/>
          </a:xfrm>
        </p:spPr>
        <p:txBody>
          <a:bodyPr/>
          <a:lstStyle/>
          <a:p>
            <a:r>
              <a:rPr lang="en-GB" altLang="en-US" dirty="0"/>
              <a:t>Consider first </a:t>
            </a:r>
            <a:r>
              <a:rPr lang="en-GB" altLang="en-US" dirty="0">
                <a:solidFill>
                  <a:srgbClr val="0000FF"/>
                </a:solidFill>
              </a:rPr>
              <a:t>water vapour </a:t>
            </a:r>
            <a:r>
              <a:rPr lang="en-GB" altLang="en-US" dirty="0"/>
              <a:t>and </a:t>
            </a:r>
            <a:r>
              <a:rPr lang="en-GB" altLang="en-US" dirty="0">
                <a:solidFill>
                  <a:srgbClr val="FF0000"/>
                </a:solidFill>
              </a:rPr>
              <a:t>carbon dioxide</a:t>
            </a:r>
            <a:r>
              <a:rPr lang="en-GB" altLang="en-US" dirty="0"/>
              <a:t> in the longwave spectrum, whose </a:t>
            </a:r>
            <a:r>
              <a:rPr lang="en-GB" altLang="en-US" i="1" dirty="0"/>
              <a:t>k</a:t>
            </a:r>
            <a:r>
              <a:rPr lang="en-GB" altLang="en-US" dirty="0"/>
              <a:t> distributions are to be discretized into around </a:t>
            </a:r>
            <a:r>
              <a:rPr lang="en-GB" altLang="en-US" i="1" dirty="0">
                <a:solidFill>
                  <a:srgbClr val="0000FF"/>
                </a:solidFill>
              </a:rPr>
              <a:t>n</a:t>
            </a:r>
            <a:r>
              <a:rPr lang="en-GB" altLang="en-US" baseline="-25000" dirty="0">
                <a:solidFill>
                  <a:srgbClr val="0000FF"/>
                </a:solidFill>
              </a:rPr>
              <a:t>H2O</a:t>
            </a:r>
            <a:r>
              <a:rPr lang="en-GB" altLang="en-US" dirty="0">
                <a:solidFill>
                  <a:srgbClr val="0000FF"/>
                </a:solidFill>
                <a:sym typeface="Symbol" panose="05050102010706020507" pitchFamily="18" charset="2"/>
              </a:rPr>
              <a:t>=12 </a:t>
            </a:r>
            <a:r>
              <a:rPr lang="en-GB" altLang="en-US" dirty="0">
                <a:sym typeface="Symbol" panose="05050102010706020507" pitchFamily="18" charset="2"/>
              </a:rPr>
              <a:t>and </a:t>
            </a:r>
            <a:r>
              <a:rPr lang="en-GB" altLang="en-US" i="1" dirty="0">
                <a:solidFill>
                  <a:srgbClr val="FF0000"/>
                </a:solidFill>
              </a:rPr>
              <a:t>n</a:t>
            </a:r>
            <a:r>
              <a:rPr lang="en-GB" altLang="en-US" baseline="-25000" dirty="0">
                <a:solidFill>
                  <a:srgbClr val="FF0000"/>
                </a:solidFill>
              </a:rPr>
              <a:t>CO2</a:t>
            </a:r>
            <a:r>
              <a:rPr lang="en-GB" altLang="en-US" dirty="0">
                <a:solidFill>
                  <a:srgbClr val="FF0000"/>
                </a:solidFill>
              </a:rPr>
              <a:t>=12</a:t>
            </a:r>
            <a:r>
              <a:rPr lang="en-GB" altLang="en-US" dirty="0"/>
              <a:t> </a:t>
            </a:r>
            <a:r>
              <a:rPr lang="en-GB" altLang="en-US" i="1" dirty="0"/>
              <a:t>k</a:t>
            </a:r>
            <a:r>
              <a:rPr lang="en-GB" altLang="en-US" dirty="0"/>
              <a:t> terms</a:t>
            </a:r>
          </a:p>
          <a:p>
            <a:r>
              <a:rPr lang="en-GB" altLang="en-US" dirty="0">
                <a:solidFill>
                  <a:srgbClr val="008000"/>
                </a:solidFill>
              </a:rPr>
              <a:t>Inefficient method would require </a:t>
            </a:r>
            <a:r>
              <a:rPr lang="en-GB" altLang="en-US" i="1" dirty="0">
                <a:solidFill>
                  <a:srgbClr val="008000"/>
                </a:solidFill>
              </a:rPr>
              <a:t>n</a:t>
            </a:r>
            <a:r>
              <a:rPr lang="en-GB" altLang="en-US" baseline="-25000" dirty="0">
                <a:solidFill>
                  <a:srgbClr val="008000"/>
                </a:solidFill>
              </a:rPr>
              <a:t>H2O</a:t>
            </a:r>
            <a:r>
              <a:rPr lang="en-GB" altLang="en-US" dirty="0">
                <a:solidFill>
                  <a:srgbClr val="008000"/>
                </a:solidFill>
                <a:sym typeface="Symbol" panose="05050102010706020507" pitchFamily="18" charset="2"/>
              </a:rPr>
              <a:t></a:t>
            </a:r>
            <a:r>
              <a:rPr lang="en-GB" altLang="en-US" i="1" dirty="0">
                <a:solidFill>
                  <a:srgbClr val="008000"/>
                </a:solidFill>
              </a:rPr>
              <a:t>n</a:t>
            </a:r>
            <a:r>
              <a:rPr lang="en-GB" altLang="en-US" baseline="-25000" dirty="0">
                <a:solidFill>
                  <a:srgbClr val="008000"/>
                </a:solidFill>
              </a:rPr>
              <a:t>CO2</a:t>
            </a:r>
            <a:r>
              <a:rPr lang="en-GB" altLang="en-US" dirty="0">
                <a:solidFill>
                  <a:srgbClr val="008000"/>
                </a:solidFill>
                <a:sym typeface="Symbol" panose="05050102010706020507" pitchFamily="18" charset="2"/>
              </a:rPr>
              <a:t></a:t>
            </a:r>
            <a:r>
              <a:rPr lang="en-GB" altLang="en-US" i="1" dirty="0">
                <a:solidFill>
                  <a:srgbClr val="008000"/>
                </a:solidFill>
              </a:rPr>
              <a:t>n</a:t>
            </a:r>
            <a:r>
              <a:rPr lang="en-GB" altLang="en-US" baseline="-25000" dirty="0">
                <a:solidFill>
                  <a:srgbClr val="008000"/>
                </a:solidFill>
              </a:rPr>
              <a:t>O3</a:t>
            </a:r>
            <a:r>
              <a:rPr lang="en-GB" altLang="en-US" dirty="0">
                <a:solidFill>
                  <a:srgbClr val="008000"/>
                </a:solidFill>
              </a:rPr>
              <a:t>=144 terms</a:t>
            </a:r>
          </a:p>
          <a:p>
            <a:r>
              <a:rPr lang="en-GB" altLang="en-US" dirty="0"/>
              <a:t>But when </a:t>
            </a:r>
            <a:r>
              <a:rPr lang="en-GB" altLang="en-US" dirty="0">
                <a:solidFill>
                  <a:srgbClr val="0000FF"/>
                </a:solidFill>
              </a:rPr>
              <a:t>H</a:t>
            </a:r>
            <a:r>
              <a:rPr lang="en-GB" altLang="en-US" baseline="-25000" dirty="0">
                <a:solidFill>
                  <a:srgbClr val="0000FF"/>
                </a:solidFill>
              </a:rPr>
              <a:t>2</a:t>
            </a:r>
            <a:r>
              <a:rPr lang="en-GB" altLang="en-US" dirty="0">
                <a:solidFill>
                  <a:srgbClr val="0000FF"/>
                </a:solidFill>
              </a:rPr>
              <a:t>O</a:t>
            </a:r>
            <a:r>
              <a:rPr lang="en-GB" altLang="en-US" dirty="0"/>
              <a:t> is strong, no need to discretize </a:t>
            </a:r>
            <a:r>
              <a:rPr lang="en-GB" altLang="en-US" dirty="0">
                <a:solidFill>
                  <a:srgbClr val="FF0000"/>
                </a:solidFill>
              </a:rPr>
              <a:t>CO</a:t>
            </a:r>
            <a:r>
              <a:rPr lang="en-GB" altLang="en-US" baseline="-25000" dirty="0">
                <a:solidFill>
                  <a:srgbClr val="FF0000"/>
                </a:solidFill>
              </a:rPr>
              <a:t>2</a:t>
            </a:r>
            <a:r>
              <a:rPr lang="en-GB" altLang="en-US" dirty="0"/>
              <a:t> spectrum</a:t>
            </a:r>
          </a:p>
          <a:p>
            <a:r>
              <a:rPr lang="en-GB" altLang="en-US" dirty="0"/>
              <a:t>Efficient method requires only </a:t>
            </a:r>
            <a:r>
              <a:rPr lang="en-GB" altLang="en-US" i="1" dirty="0">
                <a:solidFill>
                  <a:srgbClr val="0000FF"/>
                </a:solidFill>
              </a:rPr>
              <a:t>n</a:t>
            </a:r>
            <a:r>
              <a:rPr lang="en-GB" altLang="en-US" baseline="-25000" dirty="0">
                <a:solidFill>
                  <a:srgbClr val="0000FF"/>
                </a:solidFill>
              </a:rPr>
              <a:t>H2O</a:t>
            </a:r>
            <a:r>
              <a:rPr lang="en-GB" altLang="en-US" dirty="0">
                <a:sym typeface="Symbol" panose="05050102010706020507" pitchFamily="18" charset="2"/>
              </a:rPr>
              <a:t>+</a:t>
            </a:r>
            <a:r>
              <a:rPr lang="en-GB" altLang="en-US" i="1" dirty="0">
                <a:solidFill>
                  <a:srgbClr val="FF0000"/>
                </a:solidFill>
              </a:rPr>
              <a:t>n</a:t>
            </a:r>
            <a:r>
              <a:rPr lang="en-GB" altLang="en-US" baseline="-25000" dirty="0">
                <a:solidFill>
                  <a:srgbClr val="FF0000"/>
                </a:solidFill>
              </a:rPr>
              <a:t>CO2</a:t>
            </a:r>
            <a:r>
              <a:rPr lang="en-GB" altLang="en-US" dirty="0"/>
              <a:t>–1=23 terms</a:t>
            </a:r>
          </a:p>
          <a:p>
            <a:r>
              <a:rPr lang="en-GB" altLang="en-US" dirty="0"/>
              <a:t>Works for any number of gases, e.g. with </a:t>
            </a:r>
            <a:r>
              <a:rPr lang="en-GB" altLang="en-US" i="1" dirty="0">
                <a:solidFill>
                  <a:srgbClr val="00FF00"/>
                </a:solidFill>
              </a:rPr>
              <a:t>n</a:t>
            </a:r>
            <a:r>
              <a:rPr lang="en-GB" altLang="en-US" baseline="-25000" dirty="0">
                <a:solidFill>
                  <a:srgbClr val="00FF00"/>
                </a:solidFill>
              </a:rPr>
              <a:t>O3</a:t>
            </a:r>
            <a:r>
              <a:rPr lang="en-GB" altLang="en-US" dirty="0">
                <a:solidFill>
                  <a:srgbClr val="00FF00"/>
                </a:solidFill>
                <a:sym typeface="Symbol" panose="05050102010706020507" pitchFamily="18" charset="2"/>
              </a:rPr>
              <a:t>=5 ozone</a:t>
            </a:r>
            <a:r>
              <a:rPr lang="en-GB" altLang="en-US" dirty="0">
                <a:sym typeface="Symbol" panose="05050102010706020507" pitchFamily="18" charset="2"/>
              </a:rPr>
              <a:t> terms we require 27 rather than 720 terms for the gas mixture</a:t>
            </a:r>
            <a:endParaRPr lang="en-GB" altLang="en-US" dirty="0"/>
          </a:p>
        </p:txBody>
      </p:sp>
      <p:pic>
        <p:nvPicPr>
          <p:cNvPr id="6" name="Picture 4">
            <a:extLst>
              <a:ext uri="{FF2B5EF4-FFF2-40B4-BE49-F238E27FC236}">
                <a16:creationId xmlns:a16="http://schemas.microsoft.com/office/drawing/2014/main" id="{687C627F-EFF3-4C49-9B2A-C21EA9473B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9702" y="264369"/>
            <a:ext cx="3457828" cy="337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7" name="Group 30">
            <a:extLst>
              <a:ext uri="{FF2B5EF4-FFF2-40B4-BE49-F238E27FC236}">
                <a16:creationId xmlns:a16="http://schemas.microsoft.com/office/drawing/2014/main" id="{CA21D4F4-F569-482C-94D3-B03FBF960215}"/>
              </a:ext>
            </a:extLst>
          </p:cNvPr>
          <p:cNvGrpSpPr>
            <a:grpSpLocks/>
          </p:cNvGrpSpPr>
          <p:nvPr/>
        </p:nvGrpSpPr>
        <p:grpSpPr bwMode="auto">
          <a:xfrm>
            <a:off x="8843148" y="362973"/>
            <a:ext cx="2887116" cy="2876362"/>
            <a:chOff x="612" y="714"/>
            <a:chExt cx="2767" cy="2761"/>
          </a:xfrm>
        </p:grpSpPr>
        <p:sp>
          <p:nvSpPr>
            <p:cNvPr id="8" name="Line 12">
              <a:extLst>
                <a:ext uri="{FF2B5EF4-FFF2-40B4-BE49-F238E27FC236}">
                  <a16:creationId xmlns:a16="http://schemas.microsoft.com/office/drawing/2014/main" id="{9C3B1150-5AAA-483B-BE40-2A20D68DCBD6}"/>
                </a:ext>
              </a:extLst>
            </p:cNvPr>
            <p:cNvSpPr>
              <a:spLocks noChangeShapeType="1"/>
            </p:cNvSpPr>
            <p:nvPr/>
          </p:nvSpPr>
          <p:spPr bwMode="auto">
            <a:xfrm>
              <a:off x="1428" y="720"/>
              <a:ext cx="0" cy="2755"/>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9" name="Line 13">
              <a:extLst>
                <a:ext uri="{FF2B5EF4-FFF2-40B4-BE49-F238E27FC236}">
                  <a16:creationId xmlns:a16="http://schemas.microsoft.com/office/drawing/2014/main" id="{9E9CC2F6-14FC-436A-AA1D-718AC2D2DEAA}"/>
                </a:ext>
              </a:extLst>
            </p:cNvPr>
            <p:cNvSpPr>
              <a:spLocks noChangeShapeType="1"/>
            </p:cNvSpPr>
            <p:nvPr/>
          </p:nvSpPr>
          <p:spPr bwMode="auto">
            <a:xfrm>
              <a:off x="1722" y="720"/>
              <a:ext cx="0" cy="2755"/>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 name="Line 14">
              <a:extLst>
                <a:ext uri="{FF2B5EF4-FFF2-40B4-BE49-F238E27FC236}">
                  <a16:creationId xmlns:a16="http://schemas.microsoft.com/office/drawing/2014/main" id="{2F6E2E06-70C7-4270-A94C-E36DB8456692}"/>
                </a:ext>
              </a:extLst>
            </p:cNvPr>
            <p:cNvSpPr>
              <a:spLocks noChangeShapeType="1"/>
            </p:cNvSpPr>
            <p:nvPr/>
          </p:nvSpPr>
          <p:spPr bwMode="auto">
            <a:xfrm>
              <a:off x="1879" y="720"/>
              <a:ext cx="0" cy="2755"/>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 name="Line 15">
              <a:extLst>
                <a:ext uri="{FF2B5EF4-FFF2-40B4-BE49-F238E27FC236}">
                  <a16:creationId xmlns:a16="http://schemas.microsoft.com/office/drawing/2014/main" id="{1EF8AF77-B7CF-4658-8DDA-BECE648EEE63}"/>
                </a:ext>
              </a:extLst>
            </p:cNvPr>
            <p:cNvSpPr>
              <a:spLocks noChangeShapeType="1"/>
            </p:cNvSpPr>
            <p:nvPr/>
          </p:nvSpPr>
          <p:spPr bwMode="auto">
            <a:xfrm>
              <a:off x="2082" y="720"/>
              <a:ext cx="0" cy="2755"/>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 name="Line 16">
              <a:extLst>
                <a:ext uri="{FF2B5EF4-FFF2-40B4-BE49-F238E27FC236}">
                  <a16:creationId xmlns:a16="http://schemas.microsoft.com/office/drawing/2014/main" id="{D3627952-6F34-446B-AE78-D28F2F87A4D2}"/>
                </a:ext>
              </a:extLst>
            </p:cNvPr>
            <p:cNvSpPr>
              <a:spLocks noChangeShapeType="1"/>
            </p:cNvSpPr>
            <p:nvPr/>
          </p:nvSpPr>
          <p:spPr bwMode="auto">
            <a:xfrm>
              <a:off x="2330" y="720"/>
              <a:ext cx="0" cy="2755"/>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3" name="Line 17">
              <a:extLst>
                <a:ext uri="{FF2B5EF4-FFF2-40B4-BE49-F238E27FC236}">
                  <a16:creationId xmlns:a16="http://schemas.microsoft.com/office/drawing/2014/main" id="{22224AC2-A6E3-4373-881D-A62219BF4D06}"/>
                </a:ext>
              </a:extLst>
            </p:cNvPr>
            <p:cNvSpPr>
              <a:spLocks noChangeShapeType="1"/>
            </p:cNvSpPr>
            <p:nvPr/>
          </p:nvSpPr>
          <p:spPr bwMode="auto">
            <a:xfrm>
              <a:off x="2605" y="720"/>
              <a:ext cx="0" cy="2755"/>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 name="Line 18">
              <a:extLst>
                <a:ext uri="{FF2B5EF4-FFF2-40B4-BE49-F238E27FC236}">
                  <a16:creationId xmlns:a16="http://schemas.microsoft.com/office/drawing/2014/main" id="{32E5957F-78F7-4925-86AA-636E9FB5B353}"/>
                </a:ext>
              </a:extLst>
            </p:cNvPr>
            <p:cNvSpPr>
              <a:spLocks noChangeShapeType="1"/>
            </p:cNvSpPr>
            <p:nvPr/>
          </p:nvSpPr>
          <p:spPr bwMode="auto">
            <a:xfrm>
              <a:off x="2950" y="720"/>
              <a:ext cx="0" cy="2755"/>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5" name="Line 19">
              <a:extLst>
                <a:ext uri="{FF2B5EF4-FFF2-40B4-BE49-F238E27FC236}">
                  <a16:creationId xmlns:a16="http://schemas.microsoft.com/office/drawing/2014/main" id="{92A01CFF-218C-4B3B-9CC4-6BC7E1185255}"/>
                </a:ext>
              </a:extLst>
            </p:cNvPr>
            <p:cNvSpPr>
              <a:spLocks noChangeShapeType="1"/>
            </p:cNvSpPr>
            <p:nvPr/>
          </p:nvSpPr>
          <p:spPr bwMode="auto">
            <a:xfrm>
              <a:off x="3174" y="720"/>
              <a:ext cx="0" cy="2755"/>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6" name="Line 20">
              <a:extLst>
                <a:ext uri="{FF2B5EF4-FFF2-40B4-BE49-F238E27FC236}">
                  <a16:creationId xmlns:a16="http://schemas.microsoft.com/office/drawing/2014/main" id="{01FC69DF-6538-4432-9176-9422E59B03CA}"/>
                </a:ext>
              </a:extLst>
            </p:cNvPr>
            <p:cNvSpPr>
              <a:spLocks noChangeShapeType="1"/>
            </p:cNvSpPr>
            <p:nvPr/>
          </p:nvSpPr>
          <p:spPr bwMode="auto">
            <a:xfrm>
              <a:off x="3316" y="720"/>
              <a:ext cx="0" cy="2755"/>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7" name="Line 21">
              <a:extLst>
                <a:ext uri="{FF2B5EF4-FFF2-40B4-BE49-F238E27FC236}">
                  <a16:creationId xmlns:a16="http://schemas.microsoft.com/office/drawing/2014/main" id="{734A99C8-F816-437E-9AE6-888C3582F706}"/>
                </a:ext>
              </a:extLst>
            </p:cNvPr>
            <p:cNvSpPr>
              <a:spLocks noChangeShapeType="1"/>
            </p:cNvSpPr>
            <p:nvPr/>
          </p:nvSpPr>
          <p:spPr bwMode="auto">
            <a:xfrm>
              <a:off x="3373" y="720"/>
              <a:ext cx="0" cy="2755"/>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 name="Line 22">
              <a:extLst>
                <a:ext uri="{FF2B5EF4-FFF2-40B4-BE49-F238E27FC236}">
                  <a16:creationId xmlns:a16="http://schemas.microsoft.com/office/drawing/2014/main" id="{D2A67027-61EC-4EF0-8E58-A83F33573C17}"/>
                </a:ext>
              </a:extLst>
            </p:cNvPr>
            <p:cNvSpPr>
              <a:spLocks noChangeShapeType="1"/>
            </p:cNvSpPr>
            <p:nvPr/>
          </p:nvSpPr>
          <p:spPr bwMode="auto">
            <a:xfrm flipH="1">
              <a:off x="612" y="1301"/>
              <a:ext cx="2767"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9" name="Line 23">
              <a:extLst>
                <a:ext uri="{FF2B5EF4-FFF2-40B4-BE49-F238E27FC236}">
                  <a16:creationId xmlns:a16="http://schemas.microsoft.com/office/drawing/2014/main" id="{2847D384-0088-41B2-9A8D-C36AF888346A}"/>
                </a:ext>
              </a:extLst>
            </p:cNvPr>
            <p:cNvSpPr>
              <a:spLocks noChangeShapeType="1"/>
            </p:cNvSpPr>
            <p:nvPr/>
          </p:nvSpPr>
          <p:spPr bwMode="auto">
            <a:xfrm flipH="1">
              <a:off x="612" y="1062"/>
              <a:ext cx="2767"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 name="Line 24">
              <a:extLst>
                <a:ext uri="{FF2B5EF4-FFF2-40B4-BE49-F238E27FC236}">
                  <a16:creationId xmlns:a16="http://schemas.microsoft.com/office/drawing/2014/main" id="{03DDC645-38BD-4ECB-AF88-6687671CBD46}"/>
                </a:ext>
              </a:extLst>
            </p:cNvPr>
            <p:cNvSpPr>
              <a:spLocks noChangeShapeType="1"/>
            </p:cNvSpPr>
            <p:nvPr/>
          </p:nvSpPr>
          <p:spPr bwMode="auto">
            <a:xfrm flipH="1">
              <a:off x="612" y="1014"/>
              <a:ext cx="2767"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 name="Line 25">
              <a:extLst>
                <a:ext uri="{FF2B5EF4-FFF2-40B4-BE49-F238E27FC236}">
                  <a16:creationId xmlns:a16="http://schemas.microsoft.com/office/drawing/2014/main" id="{2EF62361-DB4C-41F8-BAB7-62837BA89B1A}"/>
                </a:ext>
              </a:extLst>
            </p:cNvPr>
            <p:cNvSpPr>
              <a:spLocks noChangeShapeType="1"/>
            </p:cNvSpPr>
            <p:nvPr/>
          </p:nvSpPr>
          <p:spPr bwMode="auto">
            <a:xfrm flipH="1">
              <a:off x="612" y="938"/>
              <a:ext cx="2767"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 name="Line 26">
              <a:extLst>
                <a:ext uri="{FF2B5EF4-FFF2-40B4-BE49-F238E27FC236}">
                  <a16:creationId xmlns:a16="http://schemas.microsoft.com/office/drawing/2014/main" id="{F0159A9D-CCA5-4F8C-A457-EB9A4D1EFC6C}"/>
                </a:ext>
              </a:extLst>
            </p:cNvPr>
            <p:cNvSpPr>
              <a:spLocks noChangeShapeType="1"/>
            </p:cNvSpPr>
            <p:nvPr/>
          </p:nvSpPr>
          <p:spPr bwMode="auto">
            <a:xfrm flipH="1">
              <a:off x="612" y="878"/>
              <a:ext cx="2767"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 name="Line 27">
              <a:extLst>
                <a:ext uri="{FF2B5EF4-FFF2-40B4-BE49-F238E27FC236}">
                  <a16:creationId xmlns:a16="http://schemas.microsoft.com/office/drawing/2014/main" id="{0DF8EAEE-A9C7-4F2E-82E4-92BE0FFE9BD3}"/>
                </a:ext>
              </a:extLst>
            </p:cNvPr>
            <p:cNvSpPr>
              <a:spLocks noChangeShapeType="1"/>
            </p:cNvSpPr>
            <p:nvPr/>
          </p:nvSpPr>
          <p:spPr bwMode="auto">
            <a:xfrm flipH="1">
              <a:off x="612" y="799"/>
              <a:ext cx="2767"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 name="Line 28">
              <a:extLst>
                <a:ext uri="{FF2B5EF4-FFF2-40B4-BE49-F238E27FC236}">
                  <a16:creationId xmlns:a16="http://schemas.microsoft.com/office/drawing/2014/main" id="{41D33291-707A-4187-B547-DCB4E1801DCE}"/>
                </a:ext>
              </a:extLst>
            </p:cNvPr>
            <p:cNvSpPr>
              <a:spLocks noChangeShapeType="1"/>
            </p:cNvSpPr>
            <p:nvPr/>
          </p:nvSpPr>
          <p:spPr bwMode="auto">
            <a:xfrm flipH="1">
              <a:off x="612" y="733"/>
              <a:ext cx="2767"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5" name="Line 29">
              <a:extLst>
                <a:ext uri="{FF2B5EF4-FFF2-40B4-BE49-F238E27FC236}">
                  <a16:creationId xmlns:a16="http://schemas.microsoft.com/office/drawing/2014/main" id="{A8D9C878-1B82-4926-8B24-BFF270D1F3A6}"/>
                </a:ext>
              </a:extLst>
            </p:cNvPr>
            <p:cNvSpPr>
              <a:spLocks noChangeShapeType="1"/>
            </p:cNvSpPr>
            <p:nvPr/>
          </p:nvSpPr>
          <p:spPr bwMode="auto">
            <a:xfrm flipH="1">
              <a:off x="612" y="714"/>
              <a:ext cx="2767"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2" name="TextBox 1">
            <a:extLst>
              <a:ext uri="{FF2B5EF4-FFF2-40B4-BE49-F238E27FC236}">
                <a16:creationId xmlns:a16="http://schemas.microsoft.com/office/drawing/2014/main" id="{63308D18-51E9-41B4-AF3F-BD018BF50426}"/>
              </a:ext>
            </a:extLst>
          </p:cNvPr>
          <p:cNvSpPr txBox="1"/>
          <p:nvPr/>
        </p:nvSpPr>
        <p:spPr>
          <a:xfrm>
            <a:off x="7586071" y="382767"/>
            <a:ext cx="760144" cy="461665"/>
          </a:xfrm>
          <a:prstGeom prst="rect">
            <a:avLst/>
          </a:prstGeom>
          <a:noFill/>
        </p:spPr>
        <p:txBody>
          <a:bodyPr wrap="none" rtlCol="0">
            <a:spAutoFit/>
          </a:bodyPr>
          <a:lstStyle/>
          <a:p>
            <a:r>
              <a:rPr lang="en-GB" sz="2400" b="1" dirty="0">
                <a:solidFill>
                  <a:srgbClr val="FF0000"/>
                </a:solidFill>
              </a:rPr>
              <a:t>CO</a:t>
            </a:r>
            <a:r>
              <a:rPr lang="en-GB" sz="2400" b="1" baseline="-25000" dirty="0">
                <a:solidFill>
                  <a:srgbClr val="FF0000"/>
                </a:solidFill>
              </a:rPr>
              <a:t>2</a:t>
            </a:r>
          </a:p>
        </p:txBody>
      </p:sp>
      <p:sp>
        <p:nvSpPr>
          <p:cNvPr id="27" name="TextBox 26">
            <a:extLst>
              <a:ext uri="{FF2B5EF4-FFF2-40B4-BE49-F238E27FC236}">
                <a16:creationId xmlns:a16="http://schemas.microsoft.com/office/drawing/2014/main" id="{5D62BBD1-881A-40CB-A454-960F294DEC16}"/>
              </a:ext>
            </a:extLst>
          </p:cNvPr>
          <p:cNvSpPr txBox="1"/>
          <p:nvPr/>
        </p:nvSpPr>
        <p:spPr>
          <a:xfrm>
            <a:off x="11148926" y="3571717"/>
            <a:ext cx="760144" cy="461665"/>
          </a:xfrm>
          <a:prstGeom prst="rect">
            <a:avLst/>
          </a:prstGeom>
          <a:noFill/>
        </p:spPr>
        <p:txBody>
          <a:bodyPr wrap="none" rtlCol="0">
            <a:spAutoFit/>
          </a:bodyPr>
          <a:lstStyle/>
          <a:p>
            <a:r>
              <a:rPr lang="en-GB" sz="2400" b="1" dirty="0">
                <a:solidFill>
                  <a:srgbClr val="0000FF"/>
                </a:solidFill>
              </a:rPr>
              <a:t>H</a:t>
            </a:r>
            <a:r>
              <a:rPr lang="en-GB" sz="2400" b="1" baseline="-25000" dirty="0">
                <a:solidFill>
                  <a:srgbClr val="0000FF"/>
                </a:solidFill>
              </a:rPr>
              <a:t>2</a:t>
            </a:r>
            <a:r>
              <a:rPr lang="en-GB" sz="2400" b="1" dirty="0">
                <a:solidFill>
                  <a:srgbClr val="0000FF"/>
                </a:solidFill>
              </a:rPr>
              <a:t>O</a:t>
            </a:r>
            <a:endParaRPr lang="en-GB" sz="2400" b="1" baseline="-25000" dirty="0">
              <a:solidFill>
                <a:srgbClr val="0000FF"/>
              </a:solidFill>
            </a:endParaRPr>
          </a:p>
        </p:txBody>
      </p:sp>
      <p:sp>
        <p:nvSpPr>
          <p:cNvPr id="4" name="Rectangle: Rounded Corners 3">
            <a:extLst>
              <a:ext uri="{FF2B5EF4-FFF2-40B4-BE49-F238E27FC236}">
                <a16:creationId xmlns:a16="http://schemas.microsoft.com/office/drawing/2014/main" id="{1717CD25-604C-40AC-9157-AEE47757C6EE}"/>
              </a:ext>
            </a:extLst>
          </p:cNvPr>
          <p:cNvSpPr/>
          <p:nvPr/>
        </p:nvSpPr>
        <p:spPr>
          <a:xfrm>
            <a:off x="8661172" y="264369"/>
            <a:ext cx="1974554" cy="369332"/>
          </a:xfrm>
          <a:prstGeom prst="roundRect">
            <a:avLst/>
          </a:prstGeom>
          <a:noFill/>
          <a:ln w="25400">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0E97DC3B-D29F-41C5-A0A9-8D8E82E415F5}"/>
              </a:ext>
            </a:extLst>
          </p:cNvPr>
          <p:cNvSpPr/>
          <p:nvPr/>
        </p:nvSpPr>
        <p:spPr>
          <a:xfrm>
            <a:off x="6210044" y="1070846"/>
            <a:ext cx="627183" cy="1855233"/>
          </a:xfrm>
          <a:prstGeom prst="roundRect">
            <a:avLst/>
          </a:prstGeom>
          <a:noFill/>
          <a:ln w="25400">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F0C71D3B-20E6-44FF-B0FE-5CE68BA2FD3A}"/>
              </a:ext>
            </a:extLst>
          </p:cNvPr>
          <p:cNvSpPr/>
          <p:nvPr/>
        </p:nvSpPr>
        <p:spPr>
          <a:xfrm>
            <a:off x="4330418" y="1070847"/>
            <a:ext cx="1015090" cy="1855232"/>
          </a:xfrm>
          <a:prstGeom prst="roundRect">
            <a:avLst/>
          </a:prstGeom>
          <a:noFill/>
          <a:ln w="25400">
            <a:solidFill>
              <a:srgbClr val="0000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E762E579-ABA5-4C83-92FC-76305E1BD25A}"/>
              </a:ext>
            </a:extLst>
          </p:cNvPr>
          <p:cNvSpPr/>
          <p:nvPr/>
        </p:nvSpPr>
        <p:spPr>
          <a:xfrm>
            <a:off x="2187491" y="1084123"/>
            <a:ext cx="492161" cy="1841955"/>
          </a:xfrm>
          <a:prstGeom prst="roundRect">
            <a:avLst/>
          </a:prstGeom>
          <a:noFill/>
          <a:ln w="25400">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20430294-86F7-4BCC-96BF-DD350EABFB1F}"/>
              </a:ext>
            </a:extLst>
          </p:cNvPr>
          <p:cNvSpPr/>
          <p:nvPr/>
        </p:nvSpPr>
        <p:spPr>
          <a:xfrm>
            <a:off x="1046400" y="1042385"/>
            <a:ext cx="820968" cy="1883694"/>
          </a:xfrm>
          <a:prstGeom prst="roundRect">
            <a:avLst/>
          </a:prstGeom>
          <a:noFill/>
          <a:ln w="25400">
            <a:solidFill>
              <a:srgbClr val="0000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8038A783-A4D6-42C6-B40E-47BE3AA61C76}"/>
              </a:ext>
            </a:extLst>
          </p:cNvPr>
          <p:cNvSpPr/>
          <p:nvPr/>
        </p:nvSpPr>
        <p:spPr>
          <a:xfrm>
            <a:off x="10635726" y="658839"/>
            <a:ext cx="1161803" cy="2666223"/>
          </a:xfrm>
          <a:prstGeom prst="roundRect">
            <a:avLst/>
          </a:prstGeom>
          <a:noFill/>
          <a:ln w="25400">
            <a:solidFill>
              <a:srgbClr val="0000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6">
                                            <p:txEl>
                                              <p:pRg st="2" end="2"/>
                                            </p:txEl>
                                          </p:spTgt>
                                        </p:tgtEl>
                                        <p:attrNameLst>
                                          <p:attrName>style.visibility</p:attrName>
                                        </p:attrNameLst>
                                      </p:cBhvr>
                                      <p:to>
                                        <p:strVal val="visible"/>
                                      </p:to>
                                    </p:set>
                                    <p:animEffect transition="in" filter="fade">
                                      <p:cBhvr>
                                        <p:cTn id="7" dur="500"/>
                                        <p:tgtEl>
                                          <p:spTgt spid="28676">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676">
                                            <p:txEl>
                                              <p:pRg st="3" end="3"/>
                                            </p:txEl>
                                          </p:spTgt>
                                        </p:tgtEl>
                                        <p:attrNameLst>
                                          <p:attrName>style.visibility</p:attrName>
                                        </p:attrNameLst>
                                      </p:cBhvr>
                                      <p:to>
                                        <p:strVal val="visible"/>
                                      </p:to>
                                    </p:set>
                                    <p:animEffect transition="in" filter="fade">
                                      <p:cBhvr>
                                        <p:cTn id="32" dur="500"/>
                                        <p:tgtEl>
                                          <p:spTgt spid="28676">
                                            <p:txEl>
                                              <p:pRg st="3" end="3"/>
                                            </p:txEl>
                                          </p:spTgt>
                                        </p:tgtEl>
                                      </p:cBhvr>
                                    </p:animEffect>
                                  </p:childTnLst>
                                </p:cTn>
                              </p:par>
                              <p:par>
                                <p:cTn id="33" presetID="9" presetClass="exit" presetSubtype="0" fill="hold" nodeType="withEffect">
                                  <p:stCondLst>
                                    <p:cond delay="0"/>
                                  </p:stCondLst>
                                  <p:childTnLst>
                                    <p:animEffect transition="out" filter="dissolv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8676">
                                            <p:txEl>
                                              <p:pRg st="4" end="4"/>
                                            </p:txEl>
                                          </p:spTgt>
                                        </p:tgtEl>
                                        <p:attrNameLst>
                                          <p:attrName>style.visibility</p:attrName>
                                        </p:attrNameLst>
                                      </p:cBhvr>
                                      <p:to>
                                        <p:strVal val="visible"/>
                                      </p:to>
                                    </p:set>
                                    <p:animEffect transition="in" filter="fade">
                                      <p:cBhvr>
                                        <p:cTn id="40" dur="500"/>
                                        <p:tgtEl>
                                          <p:spTgt spid="28676">
                                            <p:txEl>
                                              <p:pRg st="4" end="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animBg="1"/>
      <p:bldP spid="31" grpId="0" animBg="1"/>
      <p:bldP spid="32"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1373-84FA-4FAE-9559-4AC3689F218C}"/>
              </a:ext>
            </a:extLst>
          </p:cNvPr>
          <p:cNvSpPr>
            <a:spLocks noGrp="1"/>
          </p:cNvSpPr>
          <p:nvPr>
            <p:ph type="title"/>
          </p:nvPr>
        </p:nvSpPr>
        <p:spPr>
          <a:xfrm>
            <a:off x="1080000" y="360000"/>
            <a:ext cx="6614655" cy="369332"/>
          </a:xfrm>
        </p:spPr>
        <p:txBody>
          <a:bodyPr/>
          <a:lstStyle/>
          <a:p>
            <a:r>
              <a:rPr lang="en-GB" dirty="0"/>
              <a:t>Two example FSCK models in the longwave</a:t>
            </a:r>
          </a:p>
        </p:txBody>
      </p:sp>
      <p:sp>
        <p:nvSpPr>
          <p:cNvPr id="3" name="Content Placeholder 2">
            <a:extLst>
              <a:ext uri="{FF2B5EF4-FFF2-40B4-BE49-F238E27FC236}">
                <a16:creationId xmlns:a16="http://schemas.microsoft.com/office/drawing/2014/main" id="{D102B0E8-1D04-4C40-8058-15338CAB7214}"/>
              </a:ext>
            </a:extLst>
          </p:cNvPr>
          <p:cNvSpPr>
            <a:spLocks noGrp="1"/>
          </p:cNvSpPr>
          <p:nvPr>
            <p:ph sz="quarter" idx="14"/>
          </p:nvPr>
        </p:nvSpPr>
        <p:spPr>
          <a:xfrm>
            <a:off x="653280" y="936000"/>
            <a:ext cx="6614655" cy="4986000"/>
          </a:xfrm>
        </p:spPr>
        <p:txBody>
          <a:bodyPr/>
          <a:lstStyle/>
          <a:p>
            <a:r>
              <a:rPr lang="en-GB" dirty="0"/>
              <a:t>Each </a:t>
            </a:r>
            <a:r>
              <a:rPr lang="en-GB" i="1" dirty="0"/>
              <a:t>k</a:t>
            </a:r>
            <a:r>
              <a:rPr lang="en-GB" dirty="0"/>
              <a:t> term maps uniquely to specific spectral points as shown</a:t>
            </a:r>
          </a:p>
          <a:p>
            <a:r>
              <a:rPr lang="en-GB" dirty="0"/>
              <a:t>Some </a:t>
            </a:r>
            <a:r>
              <a:rPr lang="en-GB" i="1" dirty="0"/>
              <a:t>k</a:t>
            </a:r>
            <a:r>
              <a:rPr lang="en-GB" dirty="0"/>
              <a:t> terms “specialize” in treating a specific gas, but all gases can contribute to the optical depth of all </a:t>
            </a:r>
            <a:r>
              <a:rPr lang="en-GB" i="1" dirty="0"/>
              <a:t>k</a:t>
            </a:r>
            <a:r>
              <a:rPr lang="en-GB" dirty="0"/>
              <a:t> terms</a:t>
            </a:r>
          </a:p>
          <a:p>
            <a:r>
              <a:rPr lang="en-GB" dirty="0"/>
              <a:t>Planck function used by a </a:t>
            </a:r>
            <a:r>
              <a:rPr lang="en-GB" i="1" dirty="0"/>
              <a:t>k</a:t>
            </a:r>
            <a:r>
              <a:rPr lang="en-GB" dirty="0"/>
              <a:t> term is integral over those points</a:t>
            </a:r>
          </a:p>
          <a:p>
            <a:r>
              <a:rPr lang="en-GB" dirty="0"/>
              <a:t>The user-specified error tolerance has been chosen so that models with 2</a:t>
            </a:r>
            <a:r>
              <a:rPr lang="en-GB" i="1" baseline="30000" dirty="0"/>
              <a:t>n</a:t>
            </a:r>
            <a:r>
              <a:rPr lang="en-GB" dirty="0"/>
              <a:t> terms are generated (e.g. 16 and 32) which is optimal for vector lengths on some computer architectures</a:t>
            </a:r>
          </a:p>
          <a:p>
            <a:pPr lvl="1"/>
            <a:r>
              <a:rPr lang="en-GB" dirty="0"/>
              <a:t>This is fewer than the 47-156 used in seven global NWP models surveyed by Hogan et al. (2017)</a:t>
            </a:r>
          </a:p>
          <a:p>
            <a:r>
              <a:rPr lang="en-GB" dirty="0"/>
              <a:t>Cloud optical properties are averaged per </a:t>
            </a:r>
            <a:r>
              <a:rPr lang="en-GB" i="1" dirty="0"/>
              <a:t>k</a:t>
            </a:r>
            <a:r>
              <a:rPr lang="en-GB" dirty="0"/>
              <a:t> term</a:t>
            </a:r>
          </a:p>
          <a:p>
            <a:pPr lvl="1"/>
            <a:r>
              <a:rPr lang="en-GB" dirty="0"/>
              <a:t>Hypothesis to be tested: </a:t>
            </a:r>
            <a:r>
              <a:rPr lang="en-GB" i="1" dirty="0"/>
              <a:t>longwave cloud radiative effect is dominated by a fairly narrow part of the spectrum (the infrared window) and cloud optical properties vary only modestly in the longwave, so this does not lead to large errors</a:t>
            </a:r>
          </a:p>
        </p:txBody>
      </p:sp>
      <p:sp>
        <p:nvSpPr>
          <p:cNvPr id="4" name="Slide Number Placeholder 3">
            <a:extLst>
              <a:ext uri="{FF2B5EF4-FFF2-40B4-BE49-F238E27FC236}">
                <a16:creationId xmlns:a16="http://schemas.microsoft.com/office/drawing/2014/main" id="{861F4809-59BF-4D23-9D4C-4B985EA2BC6B}"/>
              </a:ext>
            </a:extLst>
          </p:cNvPr>
          <p:cNvSpPr>
            <a:spLocks noGrp="1"/>
          </p:cNvSpPr>
          <p:nvPr>
            <p:ph type="sldNum" sz="quarter" idx="10"/>
          </p:nvPr>
        </p:nvSpPr>
        <p:spPr/>
        <p:txBody>
          <a:bodyPr/>
          <a:lstStyle/>
          <a:p>
            <a:fld id="{E4AB80EA-DB86-D849-B86F-15DAF31F0474}" type="slidenum">
              <a:rPr lang="en-US" smtClean="0"/>
              <a:pPr/>
              <a:t>8</a:t>
            </a:fld>
            <a:endParaRPr lang="en-US" dirty="0"/>
          </a:p>
        </p:txBody>
      </p:sp>
      <p:pic>
        <p:nvPicPr>
          <p:cNvPr id="8" name="Picture 7">
            <a:extLst>
              <a:ext uri="{FF2B5EF4-FFF2-40B4-BE49-F238E27FC236}">
                <a16:creationId xmlns:a16="http://schemas.microsoft.com/office/drawing/2014/main" id="{BD6E3512-8C09-4E1F-BC5E-B63FBD93FC62}"/>
              </a:ext>
            </a:extLst>
          </p:cNvPr>
          <p:cNvPicPr>
            <a:picLocks noChangeAspect="1"/>
          </p:cNvPicPr>
          <p:nvPr/>
        </p:nvPicPr>
        <p:blipFill rotWithShape="1">
          <a:blip r:embed="rId2"/>
          <a:srcRect r="50000"/>
          <a:stretch/>
        </p:blipFill>
        <p:spPr>
          <a:xfrm>
            <a:off x="7276628" y="0"/>
            <a:ext cx="4121290" cy="6858000"/>
          </a:xfrm>
          <a:prstGeom prst="rect">
            <a:avLst/>
          </a:prstGeom>
        </p:spPr>
      </p:pic>
      <p:cxnSp>
        <p:nvCxnSpPr>
          <p:cNvPr id="6" name="Straight Arrow Connector 5">
            <a:extLst>
              <a:ext uri="{FF2B5EF4-FFF2-40B4-BE49-F238E27FC236}">
                <a16:creationId xmlns:a16="http://schemas.microsoft.com/office/drawing/2014/main" id="{1C29769F-8EA6-4A98-A06A-BA1FA8CFDB43}"/>
              </a:ext>
            </a:extLst>
          </p:cNvPr>
          <p:cNvCxnSpPr>
            <a:cxnSpLocks/>
          </p:cNvCxnSpPr>
          <p:nvPr/>
        </p:nvCxnSpPr>
        <p:spPr>
          <a:xfrm flipV="1">
            <a:off x="11397918" y="2723322"/>
            <a:ext cx="0" cy="2435087"/>
          </a:xfrm>
          <a:prstGeom prst="straightConnector1">
            <a:avLst/>
          </a:prstGeom>
          <a:ln w="25400">
            <a:solidFill>
              <a:srgbClr val="FF0000"/>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70975EF-80DC-42FA-804A-89350704B1BC}"/>
              </a:ext>
            </a:extLst>
          </p:cNvPr>
          <p:cNvSpPr txBox="1"/>
          <p:nvPr/>
        </p:nvSpPr>
        <p:spPr>
          <a:xfrm rot="16200000">
            <a:off x="10359901" y="3766930"/>
            <a:ext cx="2621230" cy="369332"/>
          </a:xfrm>
          <a:prstGeom prst="rect">
            <a:avLst/>
          </a:prstGeom>
          <a:noFill/>
        </p:spPr>
        <p:txBody>
          <a:bodyPr wrap="none" rtlCol="0">
            <a:spAutoFit/>
          </a:bodyPr>
          <a:lstStyle/>
          <a:p>
            <a:r>
              <a:rPr lang="en-GB" dirty="0">
                <a:solidFill>
                  <a:srgbClr val="FF0000"/>
                </a:solidFill>
              </a:rPr>
              <a:t>Increasing optical depth</a:t>
            </a:r>
          </a:p>
        </p:txBody>
      </p:sp>
    </p:spTree>
    <p:extLst>
      <p:ext uri="{BB962C8B-B14F-4D97-AF65-F5344CB8AC3E}">
        <p14:creationId xmlns:p14="http://schemas.microsoft.com/office/powerpoint/2010/main" val="367121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C743-A271-4664-89BB-C79C445AB625}"/>
              </a:ext>
            </a:extLst>
          </p:cNvPr>
          <p:cNvSpPr>
            <a:spLocks noGrp="1"/>
          </p:cNvSpPr>
          <p:nvPr>
            <p:ph type="title"/>
          </p:nvPr>
        </p:nvSpPr>
        <p:spPr>
          <a:xfrm>
            <a:off x="563165" y="360000"/>
            <a:ext cx="4509154" cy="369332"/>
          </a:xfrm>
        </p:spPr>
        <p:txBody>
          <a:bodyPr/>
          <a:lstStyle/>
          <a:p>
            <a:r>
              <a:rPr lang="en-GB" dirty="0"/>
              <a:t>Clear-sky evaluation: longwave</a:t>
            </a:r>
          </a:p>
        </p:txBody>
      </p:sp>
      <p:sp>
        <p:nvSpPr>
          <p:cNvPr id="3" name="Content Placeholder 2">
            <a:extLst>
              <a:ext uri="{FF2B5EF4-FFF2-40B4-BE49-F238E27FC236}">
                <a16:creationId xmlns:a16="http://schemas.microsoft.com/office/drawing/2014/main" id="{291A14E9-2D8C-40B8-BAE7-EBBC0DE8F0CD}"/>
              </a:ext>
            </a:extLst>
          </p:cNvPr>
          <p:cNvSpPr>
            <a:spLocks noGrp="1"/>
          </p:cNvSpPr>
          <p:nvPr>
            <p:ph sz="quarter" idx="14"/>
          </p:nvPr>
        </p:nvSpPr>
        <p:spPr>
          <a:xfrm>
            <a:off x="662555" y="936000"/>
            <a:ext cx="3992319" cy="4986000"/>
          </a:xfrm>
        </p:spPr>
        <p:txBody>
          <a:bodyPr/>
          <a:lstStyle/>
          <a:p>
            <a:r>
              <a:rPr lang="en-GB" dirty="0"/>
              <a:t>Evaluation against 50 independent line-by-line calculations (CKDMIP </a:t>
            </a:r>
            <a:r>
              <a:rPr lang="en-GB" i="1" dirty="0"/>
              <a:t>Evaluation-2</a:t>
            </a:r>
            <a:r>
              <a:rPr lang="en-GB" dirty="0"/>
              <a:t> dataset) for present-day greenhouse gas concentrations</a:t>
            </a:r>
          </a:p>
          <a:p>
            <a:r>
              <a:rPr lang="en-GB" dirty="0">
                <a:solidFill>
                  <a:srgbClr val="FF0000"/>
                </a:solidFill>
              </a:rPr>
              <a:t>32-term model </a:t>
            </a:r>
            <a:r>
              <a:rPr lang="en-GB" dirty="0"/>
              <a:t>obviously more accurate than </a:t>
            </a:r>
            <a:r>
              <a:rPr lang="en-GB" dirty="0">
                <a:solidFill>
                  <a:srgbClr val="0000FF"/>
                </a:solidFill>
              </a:rPr>
              <a:t>16-term model</a:t>
            </a:r>
          </a:p>
          <a:p>
            <a:r>
              <a:rPr lang="en-GB" dirty="0"/>
              <a:t>32-term model has similar accuracy to 140-term RRTMG model used at ECMWF (and elsewhere): potentially 4.4x faster</a:t>
            </a:r>
          </a:p>
          <a:p>
            <a:r>
              <a:rPr lang="en-GB" dirty="0"/>
              <a:t>16-term model potentially suitable for TL/AD part of data assimilation cycle, which needs to be fast and is only run for 12 hours</a:t>
            </a:r>
          </a:p>
        </p:txBody>
      </p:sp>
      <p:sp>
        <p:nvSpPr>
          <p:cNvPr id="4" name="Slide Number Placeholder 3">
            <a:extLst>
              <a:ext uri="{FF2B5EF4-FFF2-40B4-BE49-F238E27FC236}">
                <a16:creationId xmlns:a16="http://schemas.microsoft.com/office/drawing/2014/main" id="{C5255764-CE85-43F6-82FF-2B447E0D5364}"/>
              </a:ext>
            </a:extLst>
          </p:cNvPr>
          <p:cNvSpPr>
            <a:spLocks noGrp="1"/>
          </p:cNvSpPr>
          <p:nvPr>
            <p:ph type="sldNum" sz="quarter" idx="10"/>
          </p:nvPr>
        </p:nvSpPr>
        <p:spPr/>
        <p:txBody>
          <a:bodyPr/>
          <a:lstStyle/>
          <a:p>
            <a:fld id="{E4AB80EA-DB86-D849-B86F-15DAF31F0474}" type="slidenum">
              <a:rPr lang="en-US" smtClean="0"/>
              <a:pPr/>
              <a:t>9</a:t>
            </a:fld>
            <a:endParaRPr lang="en-US" dirty="0"/>
          </a:p>
        </p:txBody>
      </p:sp>
      <p:pic>
        <p:nvPicPr>
          <p:cNvPr id="6" name="Picture 5">
            <a:extLst>
              <a:ext uri="{FF2B5EF4-FFF2-40B4-BE49-F238E27FC236}">
                <a16:creationId xmlns:a16="http://schemas.microsoft.com/office/drawing/2014/main" id="{9D730C89-8D47-4377-8685-164F3E1F311F}"/>
              </a:ext>
            </a:extLst>
          </p:cNvPr>
          <p:cNvPicPr>
            <a:picLocks noChangeAspect="1"/>
          </p:cNvPicPr>
          <p:nvPr/>
        </p:nvPicPr>
        <p:blipFill>
          <a:blip r:embed="rId2"/>
          <a:stretch>
            <a:fillRect/>
          </a:stretch>
        </p:blipFill>
        <p:spPr>
          <a:xfrm>
            <a:off x="5072319" y="82731"/>
            <a:ext cx="6944805" cy="6692537"/>
          </a:xfrm>
          <a:prstGeom prst="rect">
            <a:avLst/>
          </a:prstGeom>
        </p:spPr>
      </p:pic>
    </p:spTree>
    <p:extLst>
      <p:ext uri="{BB962C8B-B14F-4D97-AF65-F5344CB8AC3E}">
        <p14:creationId xmlns:p14="http://schemas.microsoft.com/office/powerpoint/2010/main" val="2876255622"/>
      </p:ext>
    </p:extLst>
  </p:cSld>
  <p:clrMapOvr>
    <a:masterClrMapping/>
  </p:clrMapOvr>
</p:sld>
</file>

<file path=ppt/theme/theme1.xml><?xml version="1.0" encoding="utf-8"?>
<a:theme xmlns:a="http://schemas.openxmlformats.org/drawingml/2006/main" name="ECMWF Light 16:9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CMWF_16.9_light_blue.potx" id="{6E553A05-1FF4-41A6-8DCD-4A16C4C52284}" vid="{CB9C2DB0-F904-43F7-8D0F-6F373F3FC069}"/>
    </a:ext>
  </a:extLst>
</a:theme>
</file>

<file path=ppt/theme/theme2.xml><?xml version="1.0" encoding="utf-8"?>
<a:theme xmlns:a="http://schemas.openxmlformats.org/drawingml/2006/main" name="1_ECMWF Light 16:9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CMWF_16.9_light_blue.potx" id="{6E553A05-1FF4-41A6-8DCD-4A16C4C52284}" vid="{CB9C2DB0-F904-43F7-8D0F-6F373F3FC06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ECMWF_16.9_light_blue</Template>
  <TotalTime>9988</TotalTime>
  <Words>1918</Words>
  <Application>Microsoft Office PowerPoint</Application>
  <PresentationFormat>Custom</PresentationFormat>
  <Paragraphs>162</Paragraphs>
  <Slides>20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Arial Narrow</vt:lpstr>
      <vt:lpstr>Calibri</vt:lpstr>
      <vt:lpstr>Segoe Print</vt:lpstr>
      <vt:lpstr>Times New Roman</vt:lpstr>
      <vt:lpstr>Verdana</vt:lpstr>
      <vt:lpstr>ECMWF Light 16:9 blue</vt:lpstr>
      <vt:lpstr>1_ECMWF Light 16:9 blue</vt:lpstr>
      <vt:lpstr>PowerPoint Presentation</vt:lpstr>
      <vt:lpstr>Overview</vt:lpstr>
      <vt:lpstr>Are we using our computer time wisely?</vt:lpstr>
      <vt:lpstr>CKDMIP training and evaluation dataset (Hogan &amp; Matricardi 2020)</vt:lpstr>
      <vt:lpstr>A new C++ tool to generate CKD models: ecCKD</vt:lpstr>
      <vt:lpstr>Full-spectrum correlated-k (FSCK) method</vt:lpstr>
      <vt:lpstr>How can we treat overlapping gases?</vt:lpstr>
      <vt:lpstr>Two example FSCK models in the longwave</vt:lpstr>
      <vt:lpstr>Clear-sky evaluation: longwave</vt:lpstr>
      <vt:lpstr>Evaluation of instantaneous LW forcing by 5 main well-mixed greenhouse gases </vt:lpstr>
      <vt:lpstr>Challenges for FSCK in the shortwave</vt:lpstr>
      <vt:lpstr>Two “Hybrid FSCK” models in the shortwave</vt:lpstr>
      <vt:lpstr>Clear-sky evaluation: shortwave</vt:lpstr>
      <vt:lpstr>RRTMG-SW evaluation</vt:lpstr>
      <vt:lpstr>Evaluation of ice cloud radiative effect (CRE) using line-by-line calculations</vt:lpstr>
      <vt:lpstr>Computational cost in offline single-precision ecRad (Intel Xeon, gfortran)</vt:lpstr>
      <vt:lpstr>Change to temperature bias in “climate runs”</vt:lpstr>
      <vt:lpstr>…or as a global-mean vertical profile</vt:lpstr>
      <vt:lpstr>ecCKD in other contexts</vt:lpstr>
      <vt:lpstr>Summary and next steps</vt:lpstr>
    </vt:vector>
  </TitlesOfParts>
  <Company>ECMWF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Hogan</dc:creator>
  <cp:lastModifiedBy>Robin Hogan</cp:lastModifiedBy>
  <cp:revision>35</cp:revision>
  <cp:lastPrinted>2014-11-19T12:15:44Z</cp:lastPrinted>
  <dcterms:created xsi:type="dcterms:W3CDTF">2020-04-08T06:27:53Z</dcterms:created>
  <dcterms:modified xsi:type="dcterms:W3CDTF">2021-09-08T08:31:28Z</dcterms:modified>
</cp:coreProperties>
</file>