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6" r:id="rId1"/>
    <p:sldMasterId id="2147483658" r:id="rId2"/>
    <p:sldMasterId id="2147484563" r:id="rId3"/>
    <p:sldMasterId id="2147484576" r:id="rId4"/>
  </p:sldMasterIdLst>
  <p:notesMasterIdLst>
    <p:notesMasterId r:id="rId25"/>
  </p:notesMasterIdLst>
  <p:handoutMasterIdLst>
    <p:handoutMasterId r:id="rId26"/>
  </p:handoutMasterIdLst>
  <p:sldIdLst>
    <p:sldId id="757" r:id="rId5"/>
    <p:sldId id="758" r:id="rId6"/>
    <p:sldId id="909" r:id="rId7"/>
    <p:sldId id="910" r:id="rId8"/>
    <p:sldId id="911" r:id="rId9"/>
    <p:sldId id="872" r:id="rId10"/>
    <p:sldId id="893" r:id="rId11"/>
    <p:sldId id="894" r:id="rId12"/>
    <p:sldId id="895" r:id="rId13"/>
    <p:sldId id="908" r:id="rId14"/>
    <p:sldId id="896" r:id="rId15"/>
    <p:sldId id="851" r:id="rId16"/>
    <p:sldId id="890" r:id="rId17"/>
    <p:sldId id="888" r:id="rId18"/>
    <p:sldId id="903" r:id="rId19"/>
    <p:sldId id="889" r:id="rId20"/>
    <p:sldId id="906" r:id="rId21"/>
    <p:sldId id="891" r:id="rId22"/>
    <p:sldId id="774" r:id="rId23"/>
    <p:sldId id="775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FF0000"/>
    <a:srgbClr val="00CCFF"/>
    <a:srgbClr val="0066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83" autoAdjust="0"/>
  </p:normalViewPr>
  <p:slideViewPr>
    <p:cSldViewPr>
      <p:cViewPr varScale="1">
        <p:scale>
          <a:sx n="112" d="100"/>
          <a:sy n="112" d="100"/>
        </p:scale>
        <p:origin x="35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26"/>
    </p:cViewPr>
  </p:sorterViewPr>
  <p:notesViewPr>
    <p:cSldViewPr>
      <p:cViewPr varScale="1">
        <p:scale>
          <a:sx n="40" d="100"/>
          <a:sy n="40" d="100"/>
        </p:scale>
        <p:origin x="-13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0D90A5F-BA76-4506-A0DF-BAA2024F6D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98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64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65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65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E1408CF-F127-4B92-8CAB-8CBD0CAC9F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408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E60158-D1E1-4D61-95CC-6439A2ADAE1B}" type="slidenum">
              <a:rPr lang="en-US" altLang="cs-CZ"/>
              <a:pPr/>
              <a:t>7</a:t>
            </a:fld>
            <a:endParaRPr lang="en-US" altLang="cs-CZ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823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27778A-6E9A-4855-9375-5362FBA25E03}" type="slidenum">
              <a:rPr lang="en-US" altLang="cs-CZ"/>
              <a:pPr/>
              <a:t>8</a:t>
            </a:fld>
            <a:endParaRPr lang="en-US" altLang="cs-CZ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8883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51347C-171D-4BD8-9D79-B4EB9DB63F40}" type="slidenum">
              <a:rPr lang="en-US" altLang="cs-CZ"/>
              <a:pPr/>
              <a:t>9</a:t>
            </a:fld>
            <a:endParaRPr lang="en-US" altLang="cs-CZ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3481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CB31E7-FE92-4EF0-B9E7-2D6F2EB8C8B8}" type="slidenum">
              <a:rPr lang="en-US" altLang="cs-CZ"/>
              <a:pPr/>
              <a:t>10</a:t>
            </a:fld>
            <a:endParaRPr lang="en-US" altLang="cs-CZ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410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381000" y="2805113"/>
            <a:ext cx="2117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1600"/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7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cs-CZ"/>
              <a:t>Click to edit Master title style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23E1-5525-46DF-A8DC-B628C8863C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67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18E04-5273-4739-81C8-D75D1477BC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0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92101"/>
            <a:ext cx="27432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92101"/>
            <a:ext cx="80264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8C07-20C0-4783-930D-D10CB87150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099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92101"/>
            <a:ext cx="109728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0386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35599-8CF6-4666-9367-0723EBC47E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06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93851" y="3429001"/>
            <a:ext cx="8159749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2400"/>
          </a:p>
        </p:txBody>
      </p:sp>
      <p:sp>
        <p:nvSpPr>
          <p:cNvPr id="610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4554" y="1143000"/>
            <a:ext cx="10502900" cy="1143000"/>
          </a:xfrm>
        </p:spPr>
        <p:txBody>
          <a:bodyPr anchor="ctr"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7588" y="3276600"/>
            <a:ext cx="9376833" cy="1905000"/>
          </a:xfrm>
        </p:spPr>
        <p:txBody>
          <a:bodyPr/>
          <a:lstStyle>
            <a:lvl1pPr marL="0" indent="0" algn="ctr">
              <a:defRPr/>
            </a:lvl1pPr>
          </a:lstStyle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11988927" y="6486740"/>
            <a:ext cx="186013" cy="1853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808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06051" y="6643688"/>
            <a:ext cx="4572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E907B-59CC-4CD7-A278-8613DF54C7C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326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06051" y="6643688"/>
            <a:ext cx="4572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4453D-08D4-42FC-9053-4957A08783B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047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033" y="981074"/>
            <a:ext cx="5393267" cy="53276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0" y="981074"/>
            <a:ext cx="5393267" cy="53276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06051" y="6643688"/>
            <a:ext cx="4572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76B62-D3A2-42C3-9781-16BE4AE2BB7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93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06051" y="6643688"/>
            <a:ext cx="4572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EE01B-A2C6-4636-AC6D-2055075491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37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06051" y="6643688"/>
            <a:ext cx="4572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53565-ED47-4CEA-A534-847A27E0D2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408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06051" y="6643688"/>
            <a:ext cx="4572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A0F4F-249F-4EDA-B541-A6E05CEA125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95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F00ED-10AF-43AF-9495-4C92B4055C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885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06051" y="6643688"/>
            <a:ext cx="4572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4E27-6352-47F8-BE1F-484D6CE6D5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34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06051" y="6643688"/>
            <a:ext cx="4572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DBFBF-8C91-4CB6-8AA9-3D5AD0D33FF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182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06051" y="6643688"/>
            <a:ext cx="4572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9FC5A-DBAF-4044-B1F8-A09E979A617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144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1237" y="188914"/>
            <a:ext cx="2925233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5537" y="188914"/>
            <a:ext cx="8572500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06051" y="6643688"/>
            <a:ext cx="4572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F7549-1542-48CB-943F-D1DB7B4F0C9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636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45534" y="188915"/>
            <a:ext cx="11700933" cy="6159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0033" y="981078"/>
            <a:ext cx="5393267" cy="2587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86500" y="981078"/>
            <a:ext cx="5393267" cy="2587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90033" y="3721102"/>
            <a:ext cx="5393267" cy="2587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6500" y="3721102"/>
            <a:ext cx="5393267" cy="2587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06051" y="6643688"/>
            <a:ext cx="4572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B61E3-7F4E-48AB-9C68-DFFC248854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088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1600">
              <a:solidFill>
                <a:srgbClr val="FFFFFF"/>
              </a:solidFill>
            </a:endParaRPr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cs-CZ"/>
              <a:t>Click to edit Master title style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BCC38-C670-4C3B-AB41-CAF3B17EA2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223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1E069-4FD4-4068-89E0-A64728898A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053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36FB1-2F9B-434B-AE58-1BFAA51762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99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20A44-6D5D-4BA1-BAE7-2A19FDF81C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636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34A9C-80E3-4C59-BACC-0F9EF1E0CB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54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E333B-6A6B-4D11-B8B3-20EC91A444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86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5BF5-1F15-44CD-BB78-A74A464990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622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24A8D-9D18-4186-8762-6A38C42A28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316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3D7C3-A5D0-4CAD-9E9C-226A998FA8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125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1A84C-EA17-482D-B0E7-A1C69F07D6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593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BF841-E157-4209-920D-5CA27F925C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59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096C1-6455-48F4-905E-43DA2162FF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3393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0386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65DBB-6926-48AD-AAF6-68C1741BAA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6441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93851" y="3429000"/>
            <a:ext cx="8159749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0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4551" y="1143000"/>
            <a:ext cx="10502900" cy="1143000"/>
          </a:xfrm>
        </p:spPr>
        <p:txBody>
          <a:bodyPr anchor="ctr"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7585" y="3276600"/>
            <a:ext cx="9376833" cy="1905000"/>
          </a:xfrm>
        </p:spPr>
        <p:txBody>
          <a:bodyPr/>
          <a:lstStyle>
            <a:lvl1pPr marL="0" indent="0" algn="ctr">
              <a:defRPr/>
            </a:lvl1pPr>
          </a:lstStyle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11988927" y="6487534"/>
            <a:ext cx="186013" cy="1853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71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5D25A-AEF0-4DB0-8632-340FD4FD648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93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901CA-BE68-4C0B-A64E-6C82E697C89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364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18E44-C36A-4E48-879C-ACF72D44CB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1940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033" y="981075"/>
            <a:ext cx="5393267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0" y="981075"/>
            <a:ext cx="5393267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063F8-DFBF-4C2B-BE06-D19FE29556C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314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818ED-DBFB-4602-B2B6-9EBCA149534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0766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25C07-5FBE-4665-B711-BCF4A21C2DD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4967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55BAF-AEDB-4AA7-B017-3A0CE072220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3684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D4A86-1831-4D14-A61D-DBBED7D427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789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2CF8B-118F-44D1-8C65-F60FD462189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0334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C962-188C-43A0-AEA7-5E55A27913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9493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1234" y="188913"/>
            <a:ext cx="2925233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5534" y="188913"/>
            <a:ext cx="8572500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7C8ED-F277-4FE0-B408-AF6AB12ED49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7806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45534" y="188913"/>
            <a:ext cx="11700933" cy="61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0033" y="981076"/>
            <a:ext cx="5393267" cy="2587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86500" y="981076"/>
            <a:ext cx="5393267" cy="2587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90033" y="3721101"/>
            <a:ext cx="5393267" cy="2587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6500" y="3721101"/>
            <a:ext cx="5393267" cy="2587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3610F-71B0-41D9-AE4B-FED834B1A82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1942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9600" y="6389903"/>
            <a:ext cx="186013" cy="1853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9834" y="6246814"/>
            <a:ext cx="3862917" cy="4714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11237241" y="6246813"/>
            <a:ext cx="343043" cy="2468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3C4BF-21BD-4129-BF70-961A25A46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3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39F19-3448-4B9E-A055-EB49445814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41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C2BEA-499F-4642-BCCC-B362AA41AC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68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EC20-2FA2-4EA8-BC46-B73EC3EA7D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53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E927-7575-4222-8865-7FC03142CF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57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BA7C1-6ACA-48F0-9E5B-39DF4306EB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52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510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813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0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813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0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813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191416D-AC02-4B7A-9FC4-A5ABFB51AE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74" r:id="rId1"/>
    <p:sldLayoutId id="2147484941" r:id="rId2"/>
    <p:sldLayoutId id="2147484942" r:id="rId3"/>
    <p:sldLayoutId id="2147484943" r:id="rId4"/>
    <p:sldLayoutId id="2147484944" r:id="rId5"/>
    <p:sldLayoutId id="2147484945" r:id="rId6"/>
    <p:sldLayoutId id="2147484946" r:id="rId7"/>
    <p:sldLayoutId id="2147484947" r:id="rId8"/>
    <p:sldLayoutId id="2147484948" r:id="rId9"/>
    <p:sldLayoutId id="2147484949" r:id="rId10"/>
    <p:sldLayoutId id="2147484950" r:id="rId11"/>
    <p:sldLayoutId id="2147484951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2452" y="6491503"/>
            <a:ext cx="186013" cy="18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6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82951" y="6629400"/>
            <a:ext cx="5626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5534" y="188913"/>
            <a:ext cx="1170093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612" tIns="34925" rIns="74612" bIns="349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Klicken Sie, um das Titelformat zu bearbeiten</a:t>
            </a: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0034" y="979488"/>
            <a:ext cx="10989733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612" tIns="34925" rIns="74612" bIns="349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Klicken Sie, um die Formate des Vorlagentextes zu bearbeiten</a:t>
            </a:r>
          </a:p>
          <a:p>
            <a:pPr lvl="1"/>
            <a:r>
              <a:rPr lang="en-GB" altLang="cs-CZ" smtClean="0"/>
              <a:t>Zweite Ebene</a:t>
            </a:r>
          </a:p>
          <a:p>
            <a:pPr lvl="2"/>
            <a:r>
              <a:rPr lang="en-GB" altLang="cs-CZ" smtClean="0"/>
              <a:t>Dritte Ebene</a:t>
            </a:r>
          </a:p>
          <a:p>
            <a:pPr lvl="3"/>
            <a:r>
              <a:rPr lang="en-GB" altLang="cs-CZ" smtClean="0"/>
              <a:t>Vierte Ebene</a:t>
            </a:r>
          </a:p>
        </p:txBody>
      </p:sp>
      <p:sp>
        <p:nvSpPr>
          <p:cNvPr id="609287" name="Text Box 7"/>
          <p:cNvSpPr txBox="1">
            <a:spLocks noChangeArrowheads="1"/>
          </p:cNvSpPr>
          <p:nvPr/>
        </p:nvSpPr>
        <p:spPr bwMode="auto">
          <a:xfrm>
            <a:off x="374652" y="3048000"/>
            <a:ext cx="11535833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1800"/>
          </a:p>
        </p:txBody>
      </p:sp>
      <p:sp>
        <p:nvSpPr>
          <p:cNvPr id="609288" name="Text Box 8"/>
          <p:cNvSpPr txBox="1">
            <a:spLocks noChangeArrowheads="1"/>
          </p:cNvSpPr>
          <p:nvPr/>
        </p:nvSpPr>
        <p:spPr bwMode="auto">
          <a:xfrm>
            <a:off x="563033" y="3657600"/>
            <a:ext cx="109728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1800"/>
          </a:p>
        </p:txBody>
      </p:sp>
      <p:sp>
        <p:nvSpPr>
          <p:cNvPr id="609289" name="Text Box 9"/>
          <p:cNvSpPr txBox="1">
            <a:spLocks noChangeArrowheads="1"/>
          </p:cNvSpPr>
          <p:nvPr/>
        </p:nvSpPr>
        <p:spPr bwMode="auto">
          <a:xfrm>
            <a:off x="1500718" y="3810000"/>
            <a:ext cx="9097433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1800"/>
          </a:p>
        </p:txBody>
      </p:sp>
      <p:sp>
        <p:nvSpPr>
          <p:cNvPr id="609290" name="Text Box 10"/>
          <p:cNvSpPr txBox="1">
            <a:spLocks noChangeArrowheads="1"/>
          </p:cNvSpPr>
          <p:nvPr/>
        </p:nvSpPr>
        <p:spPr bwMode="auto">
          <a:xfrm>
            <a:off x="1593851" y="3429000"/>
            <a:ext cx="7596716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2000"/>
          </a:p>
        </p:txBody>
      </p:sp>
      <p:sp>
        <p:nvSpPr>
          <p:cNvPr id="609291" name="Text Box 11"/>
          <p:cNvSpPr txBox="1">
            <a:spLocks noChangeArrowheads="1"/>
          </p:cNvSpPr>
          <p:nvPr/>
        </p:nvSpPr>
        <p:spPr bwMode="auto">
          <a:xfrm>
            <a:off x="1500718" y="6248401"/>
            <a:ext cx="2906183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2400"/>
          </a:p>
        </p:txBody>
      </p:sp>
      <p:sp>
        <p:nvSpPr>
          <p:cNvPr id="609292" name="Text Box 12"/>
          <p:cNvSpPr txBox="1">
            <a:spLocks noChangeArrowheads="1"/>
          </p:cNvSpPr>
          <p:nvPr/>
        </p:nvSpPr>
        <p:spPr bwMode="auto">
          <a:xfrm>
            <a:off x="937685" y="3200401"/>
            <a:ext cx="7878233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5" r:id="rId1"/>
    <p:sldLayoutId id="2147484976" r:id="rId2"/>
    <p:sldLayoutId id="2147484977" r:id="rId3"/>
    <p:sldLayoutId id="2147484978" r:id="rId4"/>
    <p:sldLayoutId id="2147484979" r:id="rId5"/>
    <p:sldLayoutId id="2147484980" r:id="rId6"/>
    <p:sldLayoutId id="2147484981" r:id="rId7"/>
    <p:sldLayoutId id="2147484982" r:id="rId8"/>
    <p:sldLayoutId id="2147484983" r:id="rId9"/>
    <p:sldLayoutId id="2147484984" r:id="rId10"/>
    <p:sldLayoutId id="2147484985" r:id="rId11"/>
    <p:sldLayoutId id="214748498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7366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+mj-lt"/>
          <a:ea typeface="+mj-ea"/>
          <a:cs typeface="+mj-cs"/>
        </a:defRPr>
      </a:lvl1pPr>
      <a:lvl2pPr algn="ctr" defTabSz="7366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2pPr>
      <a:lvl3pPr algn="ctr" defTabSz="7366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3pPr>
      <a:lvl4pPr algn="ctr" defTabSz="7366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4pPr>
      <a:lvl5pPr algn="ctr" defTabSz="7366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5pPr>
      <a:lvl6pPr marL="457200" algn="ctr" defTabSz="736600" rtl="0" fontAlgn="base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6pPr>
      <a:lvl7pPr marL="914400" algn="ctr" defTabSz="736600" rtl="0" fontAlgn="base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7pPr>
      <a:lvl8pPr marL="1371600" algn="ctr" defTabSz="736600" rtl="0" fontAlgn="base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8pPr>
      <a:lvl9pPr marL="1828800" algn="ctr" defTabSz="736600" rtl="0" fontAlgn="base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9pPr>
    </p:titleStyle>
    <p:bodyStyle>
      <a:lvl1pPr marL="195263" indent="-195263" algn="l" defTabSz="7366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371475" algn="l" defTabSz="736600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2pPr>
      <a:lvl3pPr marL="1233488" indent="-285750" algn="l" defTabSz="736600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4"/>
        <a:defRPr>
          <a:solidFill>
            <a:schemeClr val="tx1"/>
          </a:solidFill>
          <a:latin typeface="+mn-lt"/>
        </a:defRPr>
      </a:lvl3pPr>
      <a:lvl4pPr marL="1714500" indent="-290513" algn="l" defTabSz="736600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*"/>
        <a:defRPr sz="1600">
          <a:solidFill>
            <a:schemeClr val="tx1"/>
          </a:solidFill>
          <a:latin typeface="+mn-lt"/>
        </a:defRPr>
      </a:lvl4pPr>
      <a:lvl5pPr marL="2516188" indent="-228600" algn="l" defTabSz="7366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973388" indent="-228600" algn="l" defTabSz="7366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430588" indent="-228600" algn="l" defTabSz="7366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887788" indent="-228600" algn="l" defTabSz="7366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344988" indent="-228600" algn="l" defTabSz="7366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510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0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0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5164B10-0473-4260-88F8-9452FF0262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87" r:id="rId1"/>
    <p:sldLayoutId id="2147484952" r:id="rId2"/>
    <p:sldLayoutId id="2147484953" r:id="rId3"/>
    <p:sldLayoutId id="2147484954" r:id="rId4"/>
    <p:sldLayoutId id="2147484955" r:id="rId5"/>
    <p:sldLayoutId id="2147484956" r:id="rId6"/>
    <p:sldLayoutId id="2147484957" r:id="rId7"/>
    <p:sldLayoutId id="2147484958" r:id="rId8"/>
    <p:sldLayoutId id="2147484959" r:id="rId9"/>
    <p:sldLayoutId id="2147484960" r:id="rId10"/>
    <p:sldLayoutId id="2147484961" r:id="rId11"/>
    <p:sldLayoutId id="214748496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2451" y="6490709"/>
            <a:ext cx="186013" cy="18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82951" y="6629400"/>
            <a:ext cx="5626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92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20209" y="6643689"/>
            <a:ext cx="343043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1B85AA-D3F6-4C0D-BFA9-F08001AB636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5534" y="188913"/>
            <a:ext cx="1170093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612" tIns="34925" rIns="74612" bIns="349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Klicken Sie, um das Titelformat zu bearbeiten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0034" y="981075"/>
            <a:ext cx="1098973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612" tIns="34925" rIns="74612" bIns="349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Klicken Sie, um die Formate des Vorlagentextes zu bearbeiten</a:t>
            </a:r>
          </a:p>
          <a:p>
            <a:pPr lvl="1"/>
            <a:r>
              <a:rPr lang="en-GB" altLang="cs-CZ" smtClean="0"/>
              <a:t>Zweite Ebene</a:t>
            </a:r>
          </a:p>
          <a:p>
            <a:pPr lvl="2"/>
            <a:r>
              <a:rPr lang="en-GB" altLang="cs-CZ" smtClean="0"/>
              <a:t>Dritte Ebene</a:t>
            </a:r>
          </a:p>
          <a:p>
            <a:pPr lvl="3"/>
            <a:r>
              <a:rPr lang="en-GB" altLang="cs-CZ" smtClean="0"/>
              <a:t>Vierte Ebene</a:t>
            </a:r>
          </a:p>
        </p:txBody>
      </p:sp>
      <p:sp>
        <p:nvSpPr>
          <p:cNvPr id="609287" name="Text Box 7"/>
          <p:cNvSpPr txBox="1">
            <a:spLocks noChangeArrowheads="1"/>
          </p:cNvSpPr>
          <p:nvPr/>
        </p:nvSpPr>
        <p:spPr bwMode="auto">
          <a:xfrm>
            <a:off x="374652" y="3048001"/>
            <a:ext cx="1153583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609288" name="Text Box 8"/>
          <p:cNvSpPr txBox="1">
            <a:spLocks noChangeArrowheads="1"/>
          </p:cNvSpPr>
          <p:nvPr/>
        </p:nvSpPr>
        <p:spPr bwMode="auto">
          <a:xfrm>
            <a:off x="563033" y="3657601"/>
            <a:ext cx="10972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609289" name="Text Box 9"/>
          <p:cNvSpPr txBox="1">
            <a:spLocks noChangeArrowheads="1"/>
          </p:cNvSpPr>
          <p:nvPr/>
        </p:nvSpPr>
        <p:spPr bwMode="auto">
          <a:xfrm>
            <a:off x="1500718" y="3810001"/>
            <a:ext cx="909743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609290" name="Text Box 10"/>
          <p:cNvSpPr txBox="1">
            <a:spLocks noChangeArrowheads="1"/>
          </p:cNvSpPr>
          <p:nvPr/>
        </p:nvSpPr>
        <p:spPr bwMode="auto">
          <a:xfrm>
            <a:off x="1593851" y="3429001"/>
            <a:ext cx="7596716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609291" name="Text Box 11"/>
          <p:cNvSpPr txBox="1">
            <a:spLocks noChangeArrowheads="1"/>
          </p:cNvSpPr>
          <p:nvPr/>
        </p:nvSpPr>
        <p:spPr bwMode="auto">
          <a:xfrm>
            <a:off x="1500718" y="6248400"/>
            <a:ext cx="290618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09292" name="Text Box 12"/>
          <p:cNvSpPr txBox="1">
            <a:spLocks noChangeArrowheads="1"/>
          </p:cNvSpPr>
          <p:nvPr/>
        </p:nvSpPr>
        <p:spPr bwMode="auto">
          <a:xfrm>
            <a:off x="937685" y="3200400"/>
            <a:ext cx="787823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8" r:id="rId1"/>
    <p:sldLayoutId id="2147484963" r:id="rId2"/>
    <p:sldLayoutId id="2147484964" r:id="rId3"/>
    <p:sldLayoutId id="2147484965" r:id="rId4"/>
    <p:sldLayoutId id="2147484966" r:id="rId5"/>
    <p:sldLayoutId id="2147484967" r:id="rId6"/>
    <p:sldLayoutId id="2147484968" r:id="rId7"/>
    <p:sldLayoutId id="2147484969" r:id="rId8"/>
    <p:sldLayoutId id="2147484970" r:id="rId9"/>
    <p:sldLayoutId id="2147484971" r:id="rId10"/>
    <p:sldLayoutId id="2147484972" r:id="rId11"/>
    <p:sldLayoutId id="2147484973" r:id="rId12"/>
    <p:sldLayoutId id="2147484989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7366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+mj-lt"/>
          <a:ea typeface="+mj-ea"/>
          <a:cs typeface="+mj-cs"/>
        </a:defRPr>
      </a:lvl1pPr>
      <a:lvl2pPr algn="ctr" defTabSz="7366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2pPr>
      <a:lvl3pPr algn="ctr" defTabSz="7366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3pPr>
      <a:lvl4pPr algn="ctr" defTabSz="7366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4pPr>
      <a:lvl5pPr algn="ctr" defTabSz="7366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5pPr>
      <a:lvl6pPr marL="457200" algn="ctr" defTabSz="736600" rtl="0" fontAlgn="base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6pPr>
      <a:lvl7pPr marL="914400" algn="ctr" defTabSz="736600" rtl="0" fontAlgn="base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7pPr>
      <a:lvl8pPr marL="1371600" algn="ctr" defTabSz="736600" rtl="0" fontAlgn="base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8pPr>
      <a:lvl9pPr marL="1828800" algn="ctr" defTabSz="736600" rtl="0" fontAlgn="base">
        <a:spcBef>
          <a:spcPct val="0"/>
        </a:spcBef>
        <a:spcAft>
          <a:spcPct val="0"/>
        </a:spcAft>
        <a:defRPr sz="2400" b="1">
          <a:solidFill>
            <a:srgbClr val="3919F9"/>
          </a:solidFill>
          <a:latin typeface="Arial" charset="0"/>
        </a:defRPr>
      </a:lvl9pPr>
    </p:titleStyle>
    <p:bodyStyle>
      <a:lvl1pPr marL="195263" indent="-195263" algn="l" defTabSz="7366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371475" algn="l" defTabSz="736600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2pPr>
      <a:lvl3pPr marL="1233488" indent="-285750" algn="l" defTabSz="736600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4"/>
        <a:defRPr>
          <a:solidFill>
            <a:schemeClr val="tx1"/>
          </a:solidFill>
          <a:latin typeface="+mn-lt"/>
        </a:defRPr>
      </a:lvl3pPr>
      <a:lvl4pPr marL="1714500" indent="-290513" algn="l" defTabSz="736600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*"/>
        <a:defRPr sz="1600">
          <a:solidFill>
            <a:schemeClr val="tx1"/>
          </a:solidFill>
          <a:latin typeface="+mn-lt"/>
        </a:defRPr>
      </a:lvl4pPr>
      <a:lvl5pPr marL="2516188" indent="-228600" algn="l" defTabSz="7366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973388" indent="-228600" algn="l" defTabSz="7366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430588" indent="-228600" algn="l" defTabSz="7366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887788" indent="-228600" algn="l" defTabSz="7366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344988" indent="-228600" algn="l" defTabSz="7366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0146" y="2636912"/>
            <a:ext cx="11521280" cy="14938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cap="all" dirty="0" smtClean="0">
                <a:latin typeface="Monotype Corsiva" pitchFamily="66" charset="0"/>
              </a:rPr>
              <a:t>Urbanization </a:t>
            </a:r>
            <a:r>
              <a:rPr lang="en-US" sz="3600" b="1" cap="all" dirty="0">
                <a:latin typeface="Monotype Corsiva" pitchFamily="66" charset="0"/>
              </a:rPr>
              <a:t>in regional climate simulations – Project URBI PRAGENSI</a:t>
            </a:r>
            <a:endParaRPr lang="cs-CZ" sz="3600" b="1" cap="all" dirty="0" smtClean="0">
              <a:latin typeface="Monotype Corsiva" pitchFamily="66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699981"/>
              </p:ext>
            </p:extLst>
          </p:nvPr>
        </p:nvGraphicFramePr>
        <p:xfrm>
          <a:off x="119336" y="44624"/>
          <a:ext cx="14398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" name="dokument" r:id="rId3" imgW="1231200" imgH="1238400" progId="Word.Document.8">
                  <p:embed/>
                </p:oleObj>
              </mc:Choice>
              <mc:Fallback>
                <p:oleObj name="dokument" r:id="rId3" imgW="1231200" imgH="12384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36" y="44624"/>
                        <a:ext cx="143986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872133"/>
              </p:ext>
            </p:extLst>
          </p:nvPr>
        </p:nvGraphicFramePr>
        <p:xfrm>
          <a:off x="10623847" y="44624"/>
          <a:ext cx="15208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" name="dokument" r:id="rId5" imgW="1234440" imgH="1238400" progId="Word.Document.8">
                  <p:embed/>
                </p:oleObj>
              </mc:Choice>
              <mc:Fallback>
                <p:oleObj name="dokument" r:id="rId5" imgW="1234440" imgH="12384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3847" y="44624"/>
                        <a:ext cx="152082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804896"/>
              </p:ext>
            </p:extLst>
          </p:nvPr>
        </p:nvGraphicFramePr>
        <p:xfrm>
          <a:off x="3071367" y="189435"/>
          <a:ext cx="5938838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0" name="Document" r:id="rId7" imgW="6260254" imgH="1605663" progId="Word.Document.8">
                  <p:embed/>
                </p:oleObj>
              </mc:Choice>
              <mc:Fallback>
                <p:oleObj name="Document" r:id="rId7" imgW="6260254" imgH="1605663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367" y="189435"/>
                        <a:ext cx="5938838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335361" y="4509120"/>
            <a:ext cx="115212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Tomáš Halenka, Peter Huszár, Michal Belda, Jan 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Karlický, Tereza Nováková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2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088390"/>
              </p:ext>
            </p:extLst>
          </p:nvPr>
        </p:nvGraphicFramePr>
        <p:xfrm>
          <a:off x="5447928" y="5805264"/>
          <a:ext cx="53546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" name="Document" r:id="rId9" imgW="5880628" imgH="597548" progId="Word.Document.8">
                  <p:embed/>
                </p:oleObj>
              </mc:Choice>
              <mc:Fallback>
                <p:oleObj name="Document" r:id="rId9" imgW="5880628" imgH="597548" progId="Word.Documen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928" y="5805264"/>
                        <a:ext cx="535463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70" name="Picture 14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264994"/>
            <a:ext cx="571124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1" name="Picture 14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814" y="5264994"/>
            <a:ext cx="1466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3871" y="1568623"/>
            <a:ext cx="2252665" cy="993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481" y="205928"/>
            <a:ext cx="8228160" cy="1134840"/>
          </a:xfrm>
          <a:ln/>
        </p:spPr>
        <p:txBody>
          <a:bodyPr vert="horz" wrap="square" lIns="74612" tIns="35268" rIns="74612" bIns="34925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FFFF"/>
              </a:buClr>
              <a:buSzPct val="45000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cs-CZ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Near surface </a:t>
            </a:r>
            <a:r>
              <a:rPr lang="en-US" altLang="cs-CZ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temperature</a:t>
            </a:r>
            <a:r>
              <a:rPr lang="cs-CZ" altLang="cs-CZ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RegCM4</a:t>
            </a:r>
            <a:endParaRPr lang="en-US" altLang="cs-CZ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581600" y="705674"/>
            <a:ext cx="1202032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3261" rIns="81639" bIns="4082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summer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21" y="1019628"/>
            <a:ext cx="3898080" cy="292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21" y="3535573"/>
            <a:ext cx="3898080" cy="292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40" y="1019628"/>
            <a:ext cx="3898080" cy="292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40" y="3535573"/>
            <a:ext cx="3898080" cy="292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 rot="16200000">
            <a:off x="1608688" y="2072138"/>
            <a:ext cx="604864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3261" rIns="81639" bIns="4082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cs-CZ" dirty="0">
                <a:solidFill>
                  <a:schemeClr val="tx1"/>
                </a:solidFill>
              </a:rPr>
              <a:t>day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16200000">
            <a:off x="1587801" y="4948842"/>
            <a:ext cx="770481" cy="33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3261" rIns="81639" bIns="4082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cs-CZ" dirty="0">
                <a:solidFill>
                  <a:schemeClr val="tx1"/>
                </a:solidFill>
              </a:rPr>
              <a:t>night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234721" y="3535573"/>
            <a:ext cx="196848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3261" rIns="81639" bIns="4082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en-US" altLang="cs-CZ" dirty="0">
                <a:solidFill>
                  <a:schemeClr val="tx1"/>
                </a:solidFill>
              </a:rPr>
              <a:t>BATS/SLUCM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415040" y="3542760"/>
            <a:ext cx="196848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3261" rIns="81639" bIns="4082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en-US" altLang="cs-CZ" dirty="0">
                <a:solidFill>
                  <a:schemeClr val="tx1"/>
                </a:solidFill>
              </a:rPr>
              <a:t>CLM4.5/CLMU</a:t>
            </a:r>
          </a:p>
        </p:txBody>
      </p:sp>
      <p:sp>
        <p:nvSpPr>
          <p:cNvPr id="12" name="TextovéPole 29"/>
          <p:cNvSpPr txBox="1">
            <a:spLocks noChangeArrowheads="1"/>
          </p:cNvSpPr>
          <p:nvPr/>
        </p:nvSpPr>
        <p:spPr bwMode="auto">
          <a:xfrm>
            <a:off x="6384032" y="6516052"/>
            <a:ext cx="44340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800" dirty="0" smtClean="0"/>
              <a:t>Huszar</a:t>
            </a:r>
            <a:r>
              <a:rPr lang="en-US" altLang="cs-CZ" sz="1800" dirty="0" smtClean="0"/>
              <a:t> et al. (ACP, 201</a:t>
            </a:r>
            <a:r>
              <a:rPr lang="cs-CZ" altLang="cs-CZ" sz="1800" dirty="0" smtClean="0"/>
              <a:t>4</a:t>
            </a:r>
            <a:r>
              <a:rPr lang="en-US" altLang="cs-CZ" sz="1800" dirty="0" smtClean="0"/>
              <a:t>)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418241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6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Modeling atmospheric process in urban canopy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92151" y="1410544"/>
            <a:ext cx="8724329" cy="53308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BULK – no special parameterization, but recognizing the land-use type (albedo, emissivity and other land surface parameterizations)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SLUCM – single-layer urban canopy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MLUCM – multi-layer urban canopy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BEP-BEM – building environment parameterization – building energy </a:t>
            </a:r>
            <a:r>
              <a:rPr lang="en-US" sz="3200" dirty="0" smtClean="0"/>
              <a:t>model</a:t>
            </a:r>
            <a:endParaRPr lang="cs-CZ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0" indent="0"/>
            <a:r>
              <a:rPr lang="cs-CZ" sz="3200" dirty="0" err="1"/>
              <a:t>Tests</a:t>
            </a:r>
            <a:r>
              <a:rPr lang="cs-CZ" sz="3200" dirty="0"/>
              <a:t> in </a:t>
            </a:r>
            <a:r>
              <a:rPr lang="cs-CZ" sz="3200" dirty="0" err="1"/>
              <a:t>RegCM</a:t>
            </a:r>
            <a:r>
              <a:rPr lang="cs-CZ" sz="3200" dirty="0"/>
              <a:t> and WRF </a:t>
            </a:r>
            <a:r>
              <a:rPr lang="cs-CZ" sz="3200" dirty="0" err="1"/>
              <a:t>at</a:t>
            </a:r>
            <a:r>
              <a:rPr lang="cs-CZ" sz="3200" dirty="0"/>
              <a:t> 10 km </a:t>
            </a:r>
            <a:r>
              <a:rPr lang="cs-CZ" sz="3200" dirty="0" err="1"/>
              <a:t>resolution</a:t>
            </a:r>
            <a:endParaRPr lang="cs-CZ" sz="3200" dirty="0"/>
          </a:p>
          <a:p>
            <a:pPr marL="0" indent="0"/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7208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672" y="188913"/>
            <a:ext cx="11828992" cy="615950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UHI intensity </a:t>
            </a:r>
            <a:r>
              <a:rPr lang="cs-CZ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</a:t>
            </a:r>
            <a:r>
              <a:rPr lang="cs-CZ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Prague</a:t>
            </a:r>
            <a:r>
              <a:rPr lang="cs-CZ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cs-CZ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Budapest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(day vs. night)</a:t>
            </a:r>
            <a:endParaRPr lang="cs-CZ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52736"/>
            <a:ext cx="595050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45" y="1037524"/>
            <a:ext cx="5933919" cy="483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29"/>
          <p:cNvSpPr txBox="1">
            <a:spLocks noChangeArrowheads="1"/>
          </p:cNvSpPr>
          <p:nvPr/>
        </p:nvSpPr>
        <p:spPr bwMode="auto">
          <a:xfrm>
            <a:off x="7757941" y="6109933"/>
            <a:ext cx="44340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z="1800" dirty="0" err="1" smtClean="0"/>
              <a:t>Karlicky</a:t>
            </a:r>
            <a:r>
              <a:rPr lang="en-US" altLang="cs-CZ" sz="1800" dirty="0" smtClean="0"/>
              <a:t> et al. (ACP, 2018</a:t>
            </a:r>
            <a:r>
              <a:rPr lang="en-US" altLang="cs-CZ" sz="1800" dirty="0" smtClean="0"/>
              <a:t>)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4161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radc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68961"/>
            <a:ext cx="8089900" cy="2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8812" y="188913"/>
            <a:ext cx="8775700" cy="615950"/>
          </a:xfrm>
        </p:spPr>
        <p:txBody>
          <a:bodyPr/>
          <a:lstStyle/>
          <a:p>
            <a:pPr algn="l"/>
            <a:r>
              <a:rPr lang="en-US" sz="36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Project URBI PRAGENSI</a:t>
            </a:r>
            <a:endParaRPr lang="cs-CZ" sz="3600" kern="1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79376" y="981075"/>
            <a:ext cx="11233247" cy="53276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Urbanization of weather forecast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Urbanization </a:t>
            </a:r>
            <a:r>
              <a:rPr lang="en-US" sz="2400" dirty="0"/>
              <a:t>of air-quality forecast (connected to the above)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Urbanization of climate change scenarios, the tool for efficiency assessment of adaptation or mitigation measures in strategic development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Hot-spots simulations</a:t>
            </a:r>
          </a:p>
          <a:p>
            <a:endParaRPr lang="en-US" sz="2400" dirty="0"/>
          </a:p>
          <a:p>
            <a:endParaRPr lang="cs-CZ" sz="2400" dirty="0"/>
          </a:p>
        </p:txBody>
      </p:sp>
      <p:pic>
        <p:nvPicPr>
          <p:cNvPr id="5" name="Picture 1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264994"/>
            <a:ext cx="5711240" cy="147637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6" name="Picture 1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814" y="5288848"/>
            <a:ext cx="1466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8368" y="116680"/>
            <a:ext cx="2664296" cy="117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0"/>
            <a:ext cx="8229600" cy="1384301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3600" dirty="0" err="1" smtClean="0"/>
              <a:t>Urbanization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weather</a:t>
            </a:r>
            <a:r>
              <a:rPr lang="cs-CZ" sz="3600" dirty="0" smtClean="0"/>
              <a:t> </a:t>
            </a:r>
            <a:r>
              <a:rPr lang="cs-CZ" sz="3600" dirty="0" err="1" smtClean="0"/>
              <a:t>forecast</a:t>
            </a:r>
            <a:endParaRPr lang="cs-CZ" sz="36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5440" y="1546448"/>
            <a:ext cx="10225136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cs-CZ" sz="2400" dirty="0">
                <a:solidFill>
                  <a:srgbClr val="000000"/>
                </a:solidFill>
                <a:effectLst/>
              </a:rPr>
              <a:t>•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urbanized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weather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prediction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based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on very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high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resolution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simulations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(WRF, 1 km)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with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localised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urban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parameters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for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individual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parts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of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the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city</a:t>
            </a:r>
            <a:endParaRPr lang="en-US" altLang="cs-CZ" sz="2400" dirty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cs-CZ" sz="2400" dirty="0">
                <a:solidFill>
                  <a:srgbClr val="000000"/>
                </a:solidFill>
                <a:effectLst/>
              </a:rPr>
              <a:t>• 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to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provide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more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detailed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information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for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warnings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,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planning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of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the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activities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of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population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,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planning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of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the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services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to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adapt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and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mitigate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the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effects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of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urban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heat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island</a:t>
            </a:r>
            <a:endParaRPr lang="cs-CZ" altLang="cs-CZ" sz="2400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cs-CZ" sz="2400" dirty="0">
                <a:solidFill>
                  <a:srgbClr val="000000"/>
                </a:solidFill>
                <a:effectLst/>
              </a:rPr>
              <a:t>• 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to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provide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the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tool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for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the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assessment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of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the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potential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of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measures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for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adaptation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and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mitigation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adopted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in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S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trategic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City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Development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Plan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in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selected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case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studies</a:t>
            </a:r>
            <a:endParaRPr lang="cs-CZ" altLang="cs-CZ" sz="2400" dirty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cs-CZ" altLang="cs-CZ" sz="2400" dirty="0" smtClean="0">
              <a:solidFill>
                <a:srgbClr val="000000"/>
              </a:solidFill>
              <a:effectLst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cs-CZ" sz="2400" dirty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cs-CZ" sz="2400" dirty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cs-CZ" sz="2400" dirty="0">
                <a:solidFill>
                  <a:srgbClr val="000000"/>
                </a:solidFill>
                <a:effectLst/>
              </a:rPr>
              <a:t> </a:t>
            </a:r>
          </a:p>
        </p:txBody>
      </p:sp>
      <p:pic>
        <p:nvPicPr>
          <p:cNvPr id="6" name="Picture 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264994"/>
            <a:ext cx="5711240" cy="147637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7" name="Picture 1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814" y="5264994"/>
            <a:ext cx="1466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432" y="92779"/>
            <a:ext cx="2088232" cy="92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WRF forecast mode with SLUCM (</a:t>
            </a:r>
            <a:r>
              <a:rPr lang="cs-CZ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3km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cs-CZ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7" y="980729"/>
            <a:ext cx="4601067" cy="2971029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980730"/>
            <a:ext cx="4610544" cy="2980506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3741625"/>
            <a:ext cx="4644008" cy="299925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7" y="3733418"/>
            <a:ext cx="4656713" cy="300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0"/>
            <a:ext cx="8229600" cy="138430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/>
              <a:t>Urbanization of air-quality forecast</a:t>
            </a:r>
            <a:endParaRPr lang="cs-CZ" sz="36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5440" y="1546448"/>
            <a:ext cx="10225136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cs-CZ" sz="2400" dirty="0">
                <a:solidFill>
                  <a:srgbClr val="000000"/>
                </a:solidFill>
                <a:effectLst/>
              </a:rPr>
              <a:t>• 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air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quality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prediction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based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on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urbanized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weather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forecast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(role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of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mixing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layer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height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,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wind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velocity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,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temperature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,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etc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)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using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coupled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simulations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of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WRF and CTM in very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high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resolution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simulations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of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1 km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with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localised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urban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emissions</a:t>
            </a:r>
            <a:endParaRPr lang="en-US" altLang="cs-CZ" sz="2400" dirty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cs-CZ" sz="2400" dirty="0">
                <a:solidFill>
                  <a:srgbClr val="000000"/>
                </a:solidFill>
                <a:effectLst/>
              </a:rPr>
              <a:t>• 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to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provide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more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detailed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information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for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warnings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,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planning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of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the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activities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of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population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,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planning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of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the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services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to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adapt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and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mitigate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the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effects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of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urban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environment</a:t>
            </a:r>
            <a:endParaRPr lang="cs-CZ" altLang="cs-CZ" sz="2400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cs-CZ" sz="2400" dirty="0">
                <a:solidFill>
                  <a:srgbClr val="000000"/>
                </a:solidFill>
                <a:effectLst/>
              </a:rPr>
              <a:t>• 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to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provide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quasi-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operationally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the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tool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for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the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assessment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of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the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potential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of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regulatory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measures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,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esp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.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f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or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transportation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,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for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mitigation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of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concentration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exceedances</a:t>
            </a:r>
            <a:endParaRPr lang="cs-CZ" altLang="cs-CZ" sz="2400" dirty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cs-CZ" altLang="cs-CZ" sz="2400" dirty="0" smtClean="0">
              <a:solidFill>
                <a:srgbClr val="000000"/>
              </a:solidFill>
              <a:effectLst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cs-CZ" sz="2400" dirty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cs-CZ" sz="2400" dirty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cs-CZ" sz="2400" dirty="0">
                <a:solidFill>
                  <a:srgbClr val="000000"/>
                </a:solidFill>
                <a:effectLst/>
              </a:rPr>
              <a:t> </a:t>
            </a:r>
          </a:p>
        </p:txBody>
      </p:sp>
      <p:pic>
        <p:nvPicPr>
          <p:cNvPr id="6" name="Picture 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264994"/>
            <a:ext cx="5711240" cy="147637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7" name="Picture 1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814" y="5264994"/>
            <a:ext cx="1466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432" y="92779"/>
            <a:ext cx="2088232" cy="92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PM2.5 </a:t>
            </a:r>
            <a:r>
              <a:rPr lang="cs-CZ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urban</a:t>
            </a:r>
            <a:r>
              <a:rPr lang="cs-CZ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effect</a:t>
            </a:r>
            <a:r>
              <a:rPr lang="cs-CZ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meteorological</a:t>
            </a:r>
            <a:r>
              <a:rPr lang="cs-CZ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cs-CZ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663952" y="1002214"/>
            <a:ext cx="12961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Observation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 rot="16200000">
            <a:off x="1943480" y="1950949"/>
            <a:ext cx="189747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Temperature (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°C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 rot="16200000">
            <a:off x="1932166" y="4712514"/>
            <a:ext cx="189747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Temperature (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°C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9389" y="979488"/>
            <a:ext cx="7131022" cy="5330825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9402412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Huszar et al. ACP,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50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0"/>
            <a:ext cx="8229600" cy="138430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/>
              <a:t>Urbanization of </a:t>
            </a:r>
            <a:r>
              <a:rPr lang="cs-CZ" sz="3600" dirty="0" err="1" smtClean="0"/>
              <a:t>climate</a:t>
            </a:r>
            <a:r>
              <a:rPr lang="cs-CZ" sz="3600" dirty="0" smtClean="0"/>
              <a:t> </a:t>
            </a:r>
            <a:r>
              <a:rPr lang="cs-CZ" sz="3600" dirty="0" err="1" smtClean="0"/>
              <a:t>change</a:t>
            </a:r>
            <a:r>
              <a:rPr lang="cs-CZ" sz="3600" dirty="0" smtClean="0"/>
              <a:t> </a:t>
            </a:r>
            <a:r>
              <a:rPr lang="cs-CZ" sz="3600" dirty="0" err="1" smtClean="0"/>
              <a:t>scenarios</a:t>
            </a:r>
            <a:endParaRPr lang="cs-CZ" sz="36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5440" y="1546448"/>
            <a:ext cx="10225136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cs-CZ" sz="2400" dirty="0" smtClean="0">
                <a:solidFill>
                  <a:srgbClr val="000000"/>
                </a:solidFill>
                <a:effectLst/>
              </a:rPr>
              <a:t>•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urbanization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of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climate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change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scenarios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results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from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CMIP and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EuroCORDEX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available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simulations</a:t>
            </a:r>
            <a:endParaRPr lang="en-US" altLang="cs-CZ" sz="2400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cs-CZ" sz="2400" dirty="0" smtClean="0">
                <a:solidFill>
                  <a:srgbClr val="000000"/>
                </a:solidFill>
                <a:effectLst/>
              </a:rPr>
              <a:t>•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urbanized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simulations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for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dynamical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downscaling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of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selected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climate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change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scenarios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simulations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in 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very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high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resolution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simulations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(3 km)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with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localised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urban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parameters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for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individual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parts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of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the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city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cs-CZ" sz="2400" dirty="0">
                <a:solidFill>
                  <a:srgbClr val="000000"/>
                </a:solidFill>
                <a:effectLst/>
              </a:rPr>
              <a:t>• 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to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provide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the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tool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for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the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assessment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of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the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potential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of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measures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for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adaptation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and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mitigation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adopted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in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Strategic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City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Development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Plan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in 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long term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perspective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,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together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with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air-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quality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issues</a:t>
            </a:r>
            <a:endParaRPr lang="cs-CZ" altLang="cs-CZ" sz="2400" dirty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cs-CZ" altLang="cs-CZ" sz="2400" dirty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cs-CZ" altLang="cs-CZ" sz="2400" dirty="0" smtClean="0">
              <a:solidFill>
                <a:srgbClr val="000000"/>
              </a:solidFill>
              <a:effectLst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cs-CZ" sz="2400" dirty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cs-CZ" sz="2400" dirty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cs-CZ" sz="2400" dirty="0">
                <a:solidFill>
                  <a:srgbClr val="000000"/>
                </a:solidFill>
                <a:effectLst/>
              </a:rPr>
              <a:t> </a:t>
            </a:r>
          </a:p>
        </p:txBody>
      </p:sp>
      <p:pic>
        <p:nvPicPr>
          <p:cNvPr id="6" name="Picture 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264994"/>
            <a:ext cx="5711240" cy="147637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7" name="Picture 1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814" y="5264994"/>
            <a:ext cx="1466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432" y="92779"/>
            <a:ext cx="2088232" cy="92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22238"/>
            <a:ext cx="8229600" cy="138430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/>
              <a:t>Conclusions</a:t>
            </a:r>
            <a:endParaRPr lang="cs-CZ" sz="36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336" y="908720"/>
            <a:ext cx="1185664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cs-CZ" sz="2400" dirty="0">
                <a:solidFill>
                  <a:srgbClr val="000000"/>
                </a:solidFill>
                <a:effectLst/>
              </a:rPr>
              <a:t>• Urban surfaces have significant impact on the meteorological conditions and climate in Central Europe, with increasing effects on </a:t>
            </a:r>
            <a:r>
              <a:rPr lang="en-US" altLang="cs-CZ" sz="2400" dirty="0" smtClean="0">
                <a:solidFill>
                  <a:srgbClr val="000000"/>
                </a:solidFill>
                <a:effectLst/>
              </a:rPr>
              <a:t>population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and up-to-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date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science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can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to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catpture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it</a:t>
            </a:r>
            <a:endParaRPr lang="en-US" altLang="cs-CZ" sz="2400" dirty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cs-CZ" sz="2400" dirty="0">
                <a:solidFill>
                  <a:srgbClr val="000000"/>
                </a:solidFill>
                <a:effectLst/>
              </a:rPr>
              <a:t>• Urban heat island effect clearly identified in simulations as well, mainly during summer and nighttime, especially significant under extreme weather like heat wave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cs-CZ" sz="2400" dirty="0">
                <a:solidFill>
                  <a:srgbClr val="000000"/>
                </a:solidFill>
                <a:effectLst/>
              </a:rPr>
              <a:t>• High-resolution achieved the city’s scale, no excuse to neglect </a:t>
            </a:r>
            <a:r>
              <a:rPr lang="en-US" altLang="cs-CZ" sz="2400" dirty="0" smtClean="0">
                <a:solidFill>
                  <a:srgbClr val="000000"/>
                </a:solidFill>
                <a:effectLst/>
              </a:rPr>
              <a:t>it, localized  </a:t>
            </a:r>
            <a:r>
              <a:rPr lang="en-US" altLang="cs-CZ" sz="2400" dirty="0">
                <a:solidFill>
                  <a:srgbClr val="000000"/>
                </a:solidFill>
                <a:effectLst/>
              </a:rPr>
              <a:t>simulations, weather prediction for cities, with extreme </a:t>
            </a:r>
            <a:r>
              <a:rPr lang="en-US" altLang="cs-CZ" sz="2400" dirty="0" smtClean="0">
                <a:solidFill>
                  <a:srgbClr val="000000"/>
                </a:solidFill>
                <a:effectLst/>
              </a:rPr>
              <a:t>events for adaptation or mitigation options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can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be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done</a:t>
            </a:r>
            <a:endParaRPr lang="en-US" altLang="cs-CZ" sz="2400" dirty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cs-CZ" sz="2400" dirty="0" smtClean="0">
                <a:solidFill>
                  <a:srgbClr val="000000"/>
                </a:solidFill>
                <a:effectLst/>
              </a:rPr>
              <a:t>• </a:t>
            </a:r>
            <a:r>
              <a:rPr lang="en-US" altLang="cs-CZ" sz="2400" dirty="0">
                <a:solidFill>
                  <a:srgbClr val="000000"/>
                </a:solidFill>
                <a:effectLst/>
              </a:rPr>
              <a:t>Higher complexity parameterization necessary to capture the effects fully, which might be important e.g. for air-quality issues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Proof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of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concept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and </a:t>
            </a:r>
            <a:r>
              <a:rPr lang="en-US" altLang="cs-CZ" sz="2400" dirty="0" smtClean="0">
                <a:solidFill>
                  <a:srgbClr val="000000"/>
                </a:solidFill>
                <a:effectLst/>
              </a:rPr>
              <a:t>further more detailed assessment </a:t>
            </a:r>
            <a:r>
              <a:rPr lang="en-US" altLang="cs-CZ" sz="2400" dirty="0">
                <a:solidFill>
                  <a:srgbClr val="000000"/>
                </a:solidFill>
                <a:effectLst/>
              </a:rPr>
              <a:t>within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the</a:t>
            </a:r>
            <a:r>
              <a:rPr lang="en-US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cs-CZ" sz="2400" dirty="0">
                <a:solidFill>
                  <a:srgbClr val="000000"/>
                </a:solidFill>
                <a:effectLst/>
              </a:rPr>
              <a:t>project 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	</a:t>
            </a:r>
            <a:r>
              <a:rPr lang="en-US" altLang="cs-CZ" sz="2400" dirty="0" smtClean="0">
                <a:solidFill>
                  <a:srgbClr val="000000"/>
                </a:solidFill>
                <a:effectLst/>
              </a:rPr>
              <a:t>URBI PRAGENSI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,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topic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taken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to CORDEX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activity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platform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–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planning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FPS</a:t>
            </a:r>
            <a:endParaRPr lang="en-US" altLang="cs-CZ" sz="2400" dirty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cs-CZ" sz="2400" dirty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Proof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of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  <a:effectLst/>
              </a:rPr>
              <a:t>concept</a:t>
            </a:r>
            <a:endParaRPr lang="en-US" altLang="cs-CZ" sz="2400" dirty="0">
              <a:solidFill>
                <a:srgbClr val="000000"/>
              </a:solidFill>
              <a:effectLst/>
            </a:endParaRPr>
          </a:p>
        </p:txBody>
      </p:sp>
      <p:pic>
        <p:nvPicPr>
          <p:cNvPr id="6" name="Picture 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264994"/>
            <a:ext cx="5711240" cy="147637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7" name="Picture 1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814" y="5264994"/>
            <a:ext cx="1466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432" y="92779"/>
            <a:ext cx="2088232" cy="921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-1536848" y="154483"/>
            <a:ext cx="11700933" cy="6159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Motivation</a:t>
            </a:r>
            <a:endParaRPr lang="cs-CZ" sz="3600" kern="1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63362" y="2622391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2008 - 73% of the population in cities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mid 21th century - 84%, representing a rise from 531 to 582 millions (UN, 2008)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 the Czech Republic, a similar change from 73.5% to 83% is projected by the Czech Statistical Office.</a:t>
            </a:r>
            <a:endParaRPr lang="cs-CZ" sz="2000" dirty="0"/>
          </a:p>
          <a:p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3352" y="692696"/>
            <a:ext cx="6880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From 2009 - more than 50% of the world's population living in cities (UN, 2009)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Adaptation</a:t>
            </a:r>
            <a:r>
              <a:rPr lang="cs-CZ" sz="2000" dirty="0"/>
              <a:t> </a:t>
            </a:r>
            <a:r>
              <a:rPr lang="cs-CZ" sz="2000" dirty="0" err="1"/>
              <a:t>committee</a:t>
            </a:r>
            <a:r>
              <a:rPr lang="cs-CZ" sz="2000" dirty="0"/>
              <a:t> UN FCCC – </a:t>
            </a:r>
            <a:r>
              <a:rPr lang="cs-CZ" sz="2000" dirty="0" smtClean="0"/>
              <a:t>$1.8 </a:t>
            </a:r>
            <a:r>
              <a:rPr lang="cs-CZ" sz="2000" dirty="0" err="1"/>
              <a:t>trillion</a:t>
            </a:r>
            <a:r>
              <a:rPr lang="cs-CZ" sz="2000" dirty="0"/>
              <a:t> </a:t>
            </a:r>
            <a:r>
              <a:rPr lang="cs-CZ" sz="2000" dirty="0" err="1" smtClean="0"/>
              <a:t>investment</a:t>
            </a:r>
            <a:r>
              <a:rPr lang="cs-CZ" sz="2000" dirty="0" smtClean="0"/>
              <a:t> in 2020-2030 benefit </a:t>
            </a:r>
            <a:r>
              <a:rPr lang="cs-CZ" sz="2000" dirty="0" err="1" smtClean="0"/>
              <a:t>of</a:t>
            </a:r>
            <a:r>
              <a:rPr lang="cs-CZ" sz="2000" dirty="0" smtClean="0"/>
              <a:t> $7.1 </a:t>
            </a:r>
            <a:r>
              <a:rPr lang="cs-CZ" sz="2000" dirty="0" err="1" smtClean="0"/>
              <a:t>trillion</a:t>
            </a:r>
            <a:r>
              <a:rPr lang="cs-CZ" sz="2000" dirty="0" smtClean="0"/>
              <a:t>, </a:t>
            </a:r>
            <a:r>
              <a:rPr lang="cs-CZ" sz="2000" dirty="0" err="1" smtClean="0"/>
              <a:t>cities</a:t>
            </a:r>
            <a:r>
              <a:rPr lang="cs-CZ" sz="2000" dirty="0" smtClean="0"/>
              <a:t> </a:t>
            </a:r>
            <a:r>
              <a:rPr lang="cs-CZ" sz="2000" dirty="0" err="1" smtClean="0"/>
              <a:t>one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critical</a:t>
            </a:r>
            <a:r>
              <a:rPr lang="cs-CZ" sz="2000" dirty="0" smtClean="0"/>
              <a:t> </a:t>
            </a:r>
            <a:r>
              <a:rPr lang="cs-CZ" sz="2000" dirty="0" err="1" smtClean="0"/>
              <a:t>issues</a:t>
            </a:r>
            <a:endParaRPr lang="en-GB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6887" y="4565888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Quite many atmospheric effects on population through the urban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Especially thermal extreme weather effects like heat </a:t>
            </a:r>
            <a:r>
              <a:rPr lang="en-GB" sz="2000" dirty="0" smtClean="0"/>
              <a:t>wave</a:t>
            </a:r>
            <a:r>
              <a:rPr lang="cs-CZ" sz="2000" dirty="0"/>
              <a:t> and air-</a:t>
            </a:r>
            <a:r>
              <a:rPr lang="cs-CZ" sz="2000" dirty="0" err="1"/>
              <a:t>quality</a:t>
            </a:r>
            <a:r>
              <a:rPr lang="cs-CZ" sz="2000" dirty="0"/>
              <a:t> </a:t>
            </a:r>
            <a:r>
              <a:rPr lang="cs-CZ" sz="2000" dirty="0" err="1"/>
              <a:t>threshold</a:t>
            </a:r>
            <a:r>
              <a:rPr lang="cs-CZ" sz="2000" dirty="0"/>
              <a:t> </a:t>
            </a:r>
            <a:r>
              <a:rPr lang="cs-CZ" sz="2000" dirty="0" err="1"/>
              <a:t>exeedances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8" name="TextBox 4"/>
          <p:cNvSpPr txBox="1"/>
          <p:nvPr/>
        </p:nvSpPr>
        <p:spPr>
          <a:xfrm>
            <a:off x="8544272" y="594928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b="1" dirty="0">
                <a:latin typeface="Arial"/>
              </a:rPr>
              <a:t> Recent challenges in modeling of urban heat island ☆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8616280" y="6165304"/>
            <a:ext cx="7595042" cy="254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latin typeface="Arial"/>
              </a:rPr>
              <a:t>Sustainable Cities and Society, Volume 19, 2015, 200–206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8639720" y="6381328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latin typeface="Arial"/>
              </a:rPr>
              <a:t>http://dx.doi.org/10.1016/j.scs.2015.04.001</a:t>
            </a:r>
          </a:p>
        </p:txBody>
      </p:sp>
      <p:pic>
        <p:nvPicPr>
          <p:cNvPr id="12" name="Graf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8341" y="44624"/>
            <a:ext cx="4626331" cy="321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8341" y="3068960"/>
            <a:ext cx="4626331" cy="279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26035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/>
              <a:t>Acknowledgement</a:t>
            </a:r>
            <a:r>
              <a:rPr lang="cs-CZ" sz="3600" dirty="0"/>
              <a:t>    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376" y="1978496"/>
            <a:ext cx="11377264" cy="41148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en-US" sz="1800" dirty="0">
                <a:solidFill>
                  <a:srgbClr val="000000"/>
                </a:solidFill>
                <a:effectLst/>
              </a:rPr>
              <a:t>The work</a:t>
            </a:r>
            <a:r>
              <a:rPr lang="cs-CZ" sz="1800" dirty="0">
                <a:solidFill>
                  <a:srgbClr val="000000"/>
                </a:solidFill>
                <a:effectLst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</a:rPr>
              <a:t>recently</a:t>
            </a:r>
            <a:r>
              <a:rPr lang="cs-CZ" sz="1800" dirty="0">
                <a:solidFill>
                  <a:srgbClr val="000000"/>
                </a:solidFill>
                <a:effectLst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</a:rPr>
              <a:t>supported</a:t>
            </a:r>
            <a:r>
              <a:rPr lang="cs-CZ" sz="1800" dirty="0">
                <a:solidFill>
                  <a:srgbClr val="000000"/>
                </a:solidFill>
                <a:effectLst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</a:rPr>
              <a:t>within</a:t>
            </a:r>
            <a:r>
              <a:rPr lang="en-US" sz="1800" dirty="0">
                <a:solidFill>
                  <a:srgbClr val="000000"/>
                </a:solidFill>
                <a:effectLst/>
              </a:rPr>
              <a:t> OP-PPR</a:t>
            </a:r>
            <a:r>
              <a:rPr lang="cs-CZ" sz="1800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</a:rPr>
              <a:t>URBI PRAGENSI - </a:t>
            </a:r>
            <a:r>
              <a:rPr lang="cs-CZ" sz="1800" dirty="0" err="1">
                <a:solidFill>
                  <a:srgbClr val="000000"/>
                </a:solidFill>
                <a:effectLst/>
              </a:rPr>
              <a:t>Urbaniza</a:t>
            </a:r>
            <a:r>
              <a:rPr lang="en-US" sz="1800" dirty="0" err="1">
                <a:solidFill>
                  <a:srgbClr val="000000"/>
                </a:solidFill>
                <a:effectLst/>
              </a:rPr>
              <a:t>tion</a:t>
            </a:r>
            <a:r>
              <a:rPr lang="en-US" sz="1800" dirty="0">
                <a:solidFill>
                  <a:srgbClr val="000000"/>
                </a:solidFill>
                <a:effectLst/>
              </a:rPr>
              <a:t> of weather forecast, air quality prediction and climate scenarios for Prague </a:t>
            </a:r>
            <a:r>
              <a:rPr lang="cs-CZ" sz="1800" dirty="0">
                <a:solidFill>
                  <a:srgbClr val="000000"/>
                </a:solidFill>
                <a:effectLst/>
              </a:rPr>
              <a:t>CZ.07.1.02/0.0/0.0/16_040/0000383</a:t>
            </a:r>
            <a:r>
              <a:rPr lang="en-US" sz="1800" dirty="0">
                <a:solidFill>
                  <a:srgbClr val="000000"/>
                </a:solidFill>
                <a:effectLst/>
              </a:rPr>
              <a:t>, </a:t>
            </a:r>
            <a:r>
              <a:rPr lang="cs-CZ" sz="1800" dirty="0">
                <a:solidFill>
                  <a:srgbClr val="000000"/>
                </a:solidFill>
                <a:effectLst/>
              </a:rPr>
              <a:t>OP-PPR </a:t>
            </a:r>
            <a:r>
              <a:rPr lang="cs-CZ" sz="1800" dirty="0" err="1">
                <a:solidFill>
                  <a:srgbClr val="000000"/>
                </a:solidFill>
                <a:effectLst/>
              </a:rPr>
              <a:t>project</a:t>
            </a:r>
            <a:r>
              <a:rPr lang="cs-CZ" sz="1800" dirty="0">
                <a:solidFill>
                  <a:srgbClr val="000000"/>
                </a:solidFill>
                <a:effectLst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</a:rPr>
              <a:t>Proof</a:t>
            </a:r>
            <a:r>
              <a:rPr lang="cs-CZ" sz="1800" dirty="0">
                <a:solidFill>
                  <a:srgbClr val="000000"/>
                </a:solidFill>
                <a:effectLst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</a:rPr>
              <a:t>of</a:t>
            </a:r>
            <a:r>
              <a:rPr lang="cs-CZ" sz="1800" dirty="0">
                <a:solidFill>
                  <a:srgbClr val="000000"/>
                </a:solidFill>
                <a:effectLst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</a:rPr>
              <a:t>Concept</a:t>
            </a:r>
            <a:r>
              <a:rPr lang="cs-CZ" sz="1800" dirty="0">
                <a:solidFill>
                  <a:srgbClr val="000000"/>
                </a:solidFill>
                <a:effectLst/>
              </a:rPr>
              <a:t> UK, </a:t>
            </a:r>
            <a:r>
              <a:rPr lang="cs-CZ" sz="1800" dirty="0" smtClean="0">
                <a:solidFill>
                  <a:srgbClr val="000000"/>
                </a:solidFill>
                <a:effectLst/>
              </a:rPr>
              <a:t>CZ.07.1.02/0.0/0.0/16_023/0000108, </a:t>
            </a:r>
            <a:r>
              <a:rPr lang="cs-CZ" sz="1800" dirty="0">
                <a:solidFill>
                  <a:srgbClr val="000000"/>
                </a:solidFill>
                <a:effectLst/>
              </a:rPr>
              <a:t>Ověření proveditelnosti a komerčního potenciálu výsledků výzkumu Univerzity Karlovy, </a:t>
            </a:r>
            <a:r>
              <a:rPr lang="cs-CZ" sz="1800" dirty="0" err="1">
                <a:solidFill>
                  <a:srgbClr val="000000"/>
                </a:solidFill>
                <a:effectLst/>
              </a:rPr>
              <a:t>started</a:t>
            </a:r>
            <a:r>
              <a:rPr lang="en-US" sz="1800" dirty="0">
                <a:solidFill>
                  <a:srgbClr val="000000"/>
                </a:solidFill>
                <a:effectLst/>
              </a:rPr>
              <a:t> under support by UHI project “Development and Application of Mitigation and Adaptation Strategies and Measures for Counteracting the Global Urban Heat Island Phenomenon” within the framework of EC Operation </a:t>
            </a:r>
            <a:r>
              <a:rPr lang="en-US" sz="1800" dirty="0" err="1">
                <a:solidFill>
                  <a:srgbClr val="000000"/>
                </a:solidFill>
                <a:effectLst/>
              </a:rPr>
              <a:t>Programme</a:t>
            </a:r>
            <a:r>
              <a:rPr lang="en-US" sz="1800" dirty="0">
                <a:solidFill>
                  <a:srgbClr val="000000"/>
                </a:solidFill>
                <a:effectLst/>
              </a:rPr>
              <a:t> Central Europe (3CE292P3), using the previous development achieved under EC FP6 STREP CECILIA, later under support by EC FP7 Project MEGAPOLI (Megacities and regional hot-spots air quality and climate), grant agreement no.: </a:t>
            </a:r>
            <a:r>
              <a:rPr lang="en-US" sz="1800" dirty="0" smtClean="0">
                <a:solidFill>
                  <a:srgbClr val="000000"/>
                </a:solidFill>
                <a:effectLst/>
              </a:rPr>
              <a:t>212520.</a:t>
            </a:r>
            <a:endParaRPr lang="en-US" sz="1800" dirty="0">
              <a:solidFill>
                <a:srgbClr val="000000"/>
              </a:solidFill>
              <a:effectLst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sz="1800" dirty="0">
              <a:solidFill>
                <a:srgbClr val="000000"/>
              </a:solidFill>
              <a:effectLst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sz="1800" dirty="0">
              <a:solidFill>
                <a:srgbClr val="000000"/>
              </a:solidFill>
              <a:effectLst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rgbClr val="000000"/>
                </a:solidFill>
                <a:effectLst/>
              </a:rPr>
              <a:t> </a:t>
            </a:r>
          </a:p>
        </p:txBody>
      </p:sp>
      <p:pic>
        <p:nvPicPr>
          <p:cNvPr id="430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2" t="37955" r="27165" b="29681"/>
          <a:stretch>
            <a:fillRect/>
          </a:stretch>
        </p:blipFill>
        <p:spPr bwMode="auto">
          <a:xfrm>
            <a:off x="191344" y="188641"/>
            <a:ext cx="2160935" cy="109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264994"/>
            <a:ext cx="5711240" cy="147637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8" name="Picture 1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814" y="5264994"/>
            <a:ext cx="1466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 rot="20107646">
            <a:off x="2063750" y="2676143"/>
            <a:ext cx="7875588" cy="70802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Arial"/>
              </a:rPr>
              <a:t>THANKS FOR YOUR ATTENTION !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4432" y="92779"/>
            <a:ext cx="2088232" cy="921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we are </a:t>
            </a:r>
            <a:r>
              <a:rPr lang="en-US" sz="36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talking </a:t>
            </a:r>
            <a:r>
              <a:rPr lang="en-US" sz="36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about …</a:t>
            </a:r>
            <a:endParaRPr lang="cs-CZ" sz="3600" kern="1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368" y="908051"/>
            <a:ext cx="4984750" cy="3097213"/>
          </a:xfr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04868" y="5848350"/>
            <a:ext cx="439578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612" tIns="34925" rIns="74612" bIns="34925"/>
          <a:lstStyle/>
          <a:p>
            <a:pPr marL="92075" indent="4763" defTabSz="736600" eaLnBrk="0" hangingPunct="0"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/>
            </a:pPr>
            <a:r>
              <a:rPr lang="en-US" sz="1800" kern="0" dirty="0">
                <a:latin typeface="+mn-lt"/>
                <a:cs typeface="+mn-cs"/>
              </a:rPr>
              <a:t>MEGAPOLI TNO </a:t>
            </a:r>
            <a:r>
              <a:rPr lang="en-US" sz="1800" dirty="0" err="1">
                <a:solidFill>
                  <a:srgbClr val="000000"/>
                </a:solidFill>
              </a:rPr>
              <a:t>NOx</a:t>
            </a:r>
            <a:r>
              <a:rPr lang="en-US" sz="1800" dirty="0">
                <a:solidFill>
                  <a:srgbClr val="000000"/>
                </a:solidFill>
              </a:rPr>
              <a:t> emissions [Mg], 2005 from transport (S7)</a:t>
            </a:r>
          </a:p>
          <a:p>
            <a:pPr marL="390525" indent="-293688" defTabSz="736600" eaLnBrk="0" hangingPunct="0"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  <a:defRPr/>
            </a:pPr>
            <a:endParaRPr lang="en-US" sz="1800" kern="0" dirty="0">
              <a:latin typeface="+mn-lt"/>
              <a:cs typeface="+mn-cs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1700212" y="1575744"/>
            <a:ext cx="7204100" cy="4978251"/>
            <a:chOff x="176212" y="1575743"/>
            <a:chExt cx="7204100" cy="497825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498" y="1575743"/>
              <a:ext cx="5837814" cy="4013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2"/>
            <p:cNvSpPr txBox="1">
              <a:spLocks noChangeArrowheads="1"/>
            </p:cNvSpPr>
            <p:nvPr/>
          </p:nvSpPr>
          <p:spPr bwMode="auto">
            <a:xfrm>
              <a:off x="176212" y="5733256"/>
              <a:ext cx="4395788" cy="820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612" tIns="34925" rIns="74612" bIns="34925"/>
            <a:lstStyle/>
            <a:p>
              <a:pPr marL="92075" indent="4763" defTabSz="736600" eaLnBrk="0" hangingPunct="0">
                <a:buSzPct val="45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5813" algn="l"/>
                  <a:tab pos="5253038" algn="l"/>
                </a:tabLst>
                <a:defRPr/>
              </a:pPr>
              <a:r>
                <a:rPr lang="cs-CZ" sz="1800" dirty="0"/>
                <a:t>Los Angeles smog and </a:t>
              </a:r>
              <a:r>
                <a:rPr lang="cs-CZ" sz="1800" dirty="0" err="1"/>
                <a:t>California</a:t>
              </a:r>
              <a:r>
                <a:rPr lang="cs-CZ" sz="1800" dirty="0"/>
                <a:t> </a:t>
              </a:r>
              <a:r>
                <a:rPr lang="cs-CZ" sz="1800" dirty="0" err="1"/>
                <a:t>climate</a:t>
              </a:r>
              <a:r>
                <a:rPr lang="cs-CZ" sz="1800" dirty="0"/>
                <a:t> </a:t>
              </a:r>
              <a:r>
                <a:rPr lang="cs-CZ" sz="1800" dirty="0" err="1"/>
                <a:t>change</a:t>
              </a:r>
              <a:r>
                <a:rPr lang="cs-CZ" sz="1800" dirty="0"/>
                <a:t> </a:t>
              </a:r>
              <a:r>
                <a:rPr lang="cs-CZ" sz="1800" dirty="0" err="1"/>
                <a:t>policy</a:t>
              </a:r>
              <a:endParaRPr lang="en-US" sz="1800" kern="0" dirty="0">
                <a:latin typeface="+mn-lt"/>
                <a:cs typeface="+mn-cs"/>
              </a:endParaRPr>
            </a:p>
          </p:txBody>
        </p:sp>
      </p:grpSp>
      <p:pic>
        <p:nvPicPr>
          <p:cNvPr id="2253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7743" y="2771776"/>
            <a:ext cx="4044950" cy="3033713"/>
          </a:xfrm>
          <a:noFill/>
        </p:spPr>
      </p:pic>
      <p:sp>
        <p:nvSpPr>
          <p:cNvPr id="2" name="Obdélník 1"/>
          <p:cNvSpPr/>
          <p:nvPr/>
        </p:nvSpPr>
        <p:spPr>
          <a:xfrm>
            <a:off x="479376" y="4005264"/>
            <a:ext cx="19752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000000"/>
                </a:solidFill>
              </a:rPr>
              <a:t>Solecki</a:t>
            </a:r>
            <a:r>
              <a:rPr lang="cs-CZ" dirty="0">
                <a:solidFill>
                  <a:srgbClr val="000000"/>
                </a:solidFill>
              </a:rPr>
              <a:t> et al ., 2004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358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99456" y="244475"/>
            <a:ext cx="9659416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UHI Project - Development and Application of Mitigation and Adaptation Strategies and Measures for Counteracting the Global Urban Heat Island Phenomenon</a:t>
            </a:r>
            <a:endParaRPr lang="cs-CZ" sz="3600" kern="1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60" y="2801938"/>
            <a:ext cx="36322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cs-CZ" sz="2400" dirty="0">
                <a:solidFill>
                  <a:srgbClr val="000000"/>
                </a:solidFill>
              </a:rPr>
              <a:t>Within framework of EC Operation </a:t>
            </a:r>
            <a:r>
              <a:rPr lang="en-US" altLang="cs-CZ" sz="2400" dirty="0" err="1">
                <a:solidFill>
                  <a:srgbClr val="000000"/>
                </a:solidFill>
              </a:rPr>
              <a:t>Programme</a:t>
            </a:r>
            <a:r>
              <a:rPr lang="en-US" altLang="cs-CZ" sz="2400" dirty="0">
                <a:solidFill>
                  <a:srgbClr val="000000"/>
                </a:solidFill>
              </a:rPr>
              <a:t> Central Europe (3CE292P3)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sz="2400" dirty="0">
                <a:solidFill>
                  <a:srgbClr val="000000"/>
                </a:solidFill>
              </a:rPr>
              <a:t>18 partners, coordinated by ARPA, Italy (Paolo </a:t>
            </a:r>
            <a:r>
              <a:rPr lang="en-US" altLang="cs-CZ" sz="2400" dirty="0" err="1">
                <a:solidFill>
                  <a:srgbClr val="000000"/>
                </a:solidFill>
              </a:rPr>
              <a:t>Lauriola</a:t>
            </a:r>
            <a:r>
              <a:rPr lang="en-US" altLang="cs-CZ" sz="24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cs-CZ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cs-CZ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cs-CZ" sz="24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5681488"/>
            <a:ext cx="404018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085" y="5665613"/>
            <a:ext cx="3938587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7"/>
          <p:cNvSpPr txBox="1">
            <a:spLocks/>
          </p:cNvSpPr>
          <p:nvPr/>
        </p:nvSpPr>
        <p:spPr>
          <a:xfrm>
            <a:off x="8493597" y="3783807"/>
            <a:ext cx="3313112" cy="1800225"/>
          </a:xfrm>
          <a:prstGeom prst="rect">
            <a:avLst/>
          </a:prstGeom>
        </p:spPr>
        <p:txBody>
          <a:bodyPr/>
          <a:lstStyle>
            <a:lvl1pPr marL="195263" indent="-195263" algn="l" defTabSz="7366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371475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2pPr>
            <a:lvl3pPr marL="1233488" indent="-28575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Font typeface="Webdings" pitchFamily="18" charset="2"/>
              <a:buChar char="4"/>
              <a:defRPr>
                <a:solidFill>
                  <a:schemeClr val="tx1"/>
                </a:solidFill>
                <a:latin typeface="+mn-lt"/>
              </a:defRPr>
            </a:lvl3pPr>
            <a:lvl4pPr marL="1714500" indent="-290513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n-lt"/>
              </a:defRPr>
            </a:lvl4pPr>
            <a:lvl5pPr marL="2516188" indent="-228600" algn="l" defTabSz="7366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973388" indent="-228600" algn="l" defTabSz="736600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430588" indent="-228600" algn="l" defTabSz="736600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887788" indent="-228600" algn="l" defTabSz="736600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4344988" indent="-228600" algn="l" defTabSz="736600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defRPr/>
            </a:pPr>
            <a:r>
              <a:rPr lang="cs-CZ" kern="0" smtClean="0"/>
              <a:t>8 of the most</a:t>
            </a:r>
            <a:r>
              <a:rPr lang="en-US" kern="0" smtClean="0"/>
              <a:t> </a:t>
            </a:r>
            <a:r>
              <a:rPr lang="cs-CZ" kern="0" smtClean="0"/>
              <a:t>relevant</a:t>
            </a:r>
            <a:r>
              <a:rPr lang="en-US" kern="0" smtClean="0"/>
              <a:t> </a:t>
            </a:r>
            <a:r>
              <a:rPr lang="cs-CZ" kern="0" smtClean="0"/>
              <a:t>metropolitan</a:t>
            </a:r>
            <a:r>
              <a:rPr lang="en-US" kern="0" smtClean="0"/>
              <a:t> </a:t>
            </a:r>
            <a:r>
              <a:rPr lang="cs-CZ" kern="0" smtClean="0"/>
              <a:t>areas and</a:t>
            </a:r>
          </a:p>
          <a:p>
            <a:pPr>
              <a:defRPr/>
            </a:pPr>
            <a:r>
              <a:rPr lang="cs-CZ" kern="0" smtClean="0"/>
              <a:t>Metropolitan</a:t>
            </a:r>
            <a:r>
              <a:rPr lang="en-US" kern="0" smtClean="0"/>
              <a:t> </a:t>
            </a:r>
            <a:r>
              <a:rPr lang="cs-CZ" kern="0" smtClean="0"/>
              <a:t>European</a:t>
            </a:r>
          </a:p>
          <a:p>
            <a:pPr>
              <a:defRPr/>
            </a:pPr>
            <a:r>
              <a:rPr lang="cs-CZ" kern="0" smtClean="0"/>
              <a:t>Growth Areas</a:t>
            </a:r>
            <a:r>
              <a:rPr lang="en-US" kern="0" smtClean="0"/>
              <a:t> </a:t>
            </a:r>
            <a:r>
              <a:rPr lang="cs-CZ" kern="0" smtClean="0"/>
              <a:t>(MEGAs) of</a:t>
            </a:r>
          </a:p>
          <a:p>
            <a:pPr>
              <a:defRPr/>
            </a:pPr>
            <a:r>
              <a:rPr lang="cs-CZ" kern="0" smtClean="0"/>
              <a:t>CE area</a:t>
            </a:r>
            <a:endParaRPr lang="cs-CZ" kern="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2991644"/>
            <a:ext cx="404495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a 14"/>
          <p:cNvSpPr/>
          <p:nvPr/>
        </p:nvSpPr>
        <p:spPr>
          <a:xfrm>
            <a:off x="7053734" y="3455194"/>
            <a:ext cx="1008063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Elipsa 15"/>
          <p:cNvSpPr/>
          <p:nvPr/>
        </p:nvSpPr>
        <p:spPr>
          <a:xfrm>
            <a:off x="6190134" y="4067969"/>
            <a:ext cx="576263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Elipsa 16"/>
          <p:cNvSpPr/>
          <p:nvPr/>
        </p:nvSpPr>
        <p:spPr>
          <a:xfrm>
            <a:off x="5326534" y="4463257"/>
            <a:ext cx="576263" cy="2873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Elipsa 17"/>
          <p:cNvSpPr/>
          <p:nvPr/>
        </p:nvSpPr>
        <p:spPr>
          <a:xfrm>
            <a:off x="6406034" y="4679157"/>
            <a:ext cx="576263" cy="360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Elipsa 18"/>
          <p:cNvSpPr/>
          <p:nvPr/>
        </p:nvSpPr>
        <p:spPr>
          <a:xfrm>
            <a:off x="7126759" y="4823619"/>
            <a:ext cx="935038" cy="2873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Elipsa 19"/>
          <p:cNvSpPr/>
          <p:nvPr/>
        </p:nvSpPr>
        <p:spPr>
          <a:xfrm>
            <a:off x="5829772" y="5147469"/>
            <a:ext cx="936625" cy="2873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Elipsa 20"/>
          <p:cNvSpPr/>
          <p:nvPr/>
        </p:nvSpPr>
        <p:spPr>
          <a:xfrm>
            <a:off x="5829772" y="5471319"/>
            <a:ext cx="504825" cy="215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Elipsa 21"/>
          <p:cNvSpPr/>
          <p:nvPr/>
        </p:nvSpPr>
        <p:spPr>
          <a:xfrm>
            <a:off x="5559897" y="5569744"/>
            <a:ext cx="504825" cy="2174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0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Prague heat island </a:t>
            </a:r>
            <a:endParaRPr lang="cs-CZ" sz="3600" kern="1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4" y="5537200"/>
            <a:ext cx="404018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5521326"/>
            <a:ext cx="3938587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Zástupný symbol pro obsah 23"/>
          <p:cNvGraphicFramePr>
            <a:graphicFrameLocks noGrp="1"/>
          </p:cNvGraphicFramePr>
          <p:nvPr>
            <p:ph sz="half" idx="1"/>
          </p:nvPr>
        </p:nvGraphicFramePr>
        <p:xfrm>
          <a:off x="1919289" y="1068389"/>
          <a:ext cx="8496299" cy="1260983"/>
        </p:xfrm>
        <a:graphic>
          <a:graphicData uri="http://schemas.openxmlformats.org/drawingml/2006/table">
            <a:tbl>
              <a:tblPr/>
              <a:tblGrid>
                <a:gridCol w="1670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4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3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44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53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44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53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53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43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53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53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46583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i="1" dirty="0" smtClean="0">
                          <a:latin typeface="Arial"/>
                          <a:ea typeface="Times New Roman"/>
                          <a:cs typeface="Times New Roman"/>
                        </a:rPr>
                        <a:t>period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II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III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IV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VI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VII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VIII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IX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XI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XII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YEAR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77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1961-2009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2,3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2,4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2,3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2,0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2,0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77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1961-1990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2,3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2,1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2,1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2,0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1,9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2,0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2,1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77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1991-2009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2,3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2,3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2,3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2,4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2,6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2,6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2,4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2,1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2,3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55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Difference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new - standard</a:t>
                      </a:r>
                      <a:r>
                        <a:rPr lang="cs-CZ" sz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0,01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0,05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0,11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0,17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0,31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0,38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0,40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0,34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0,23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0,20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0,07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0,02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0,19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202" marR="49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7745" name="Graf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5640" y="2636838"/>
            <a:ext cx="4497387" cy="2686050"/>
          </a:xfrm>
          <a:noFill/>
        </p:spPr>
      </p:pic>
      <p:sp>
        <p:nvSpPr>
          <p:cNvPr id="26" name="Elipsa 25"/>
          <p:cNvSpPr/>
          <p:nvPr/>
        </p:nvSpPr>
        <p:spPr>
          <a:xfrm>
            <a:off x="1703389" y="1932734"/>
            <a:ext cx="8929115" cy="43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28" name="Tvar 27"/>
          <p:cNvCxnSpPr/>
          <p:nvPr/>
        </p:nvCxnSpPr>
        <p:spPr>
          <a:xfrm rot="16200000" flipH="1">
            <a:off x="1464171" y="2588394"/>
            <a:ext cx="1774825" cy="1008111"/>
          </a:xfrm>
          <a:prstGeom prst="bentConnector3">
            <a:avLst>
              <a:gd name="adj1" fmla="val 100177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48" name="TextovéPole 29"/>
          <p:cNvSpPr txBox="1">
            <a:spLocks noChangeArrowheads="1"/>
          </p:cNvSpPr>
          <p:nvPr/>
        </p:nvSpPr>
        <p:spPr bwMode="auto">
          <a:xfrm>
            <a:off x="8759826" y="2420938"/>
            <a:ext cx="29218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z="1800" dirty="0" err="1" smtClean="0"/>
              <a:t>Klementinum</a:t>
            </a:r>
            <a:r>
              <a:rPr lang="en-US" altLang="cs-CZ" sz="1800" dirty="0" smtClean="0"/>
              <a:t> vs</a:t>
            </a:r>
            <a:r>
              <a:rPr lang="en-US" altLang="cs-CZ" sz="1800" dirty="0"/>
              <a:t>. </a:t>
            </a:r>
            <a:r>
              <a:rPr lang="en-US" altLang="cs-CZ" sz="1800" dirty="0" err="1"/>
              <a:t>Ruzyne</a:t>
            </a:r>
            <a:endParaRPr lang="cs-CZ" altLang="cs-CZ" sz="1800" dirty="0"/>
          </a:p>
        </p:txBody>
      </p:sp>
      <p:sp>
        <p:nvSpPr>
          <p:cNvPr id="27749" name="TextovéPole 30"/>
          <p:cNvSpPr txBox="1">
            <a:spLocks noChangeArrowheads="1"/>
          </p:cNvSpPr>
          <p:nvPr/>
        </p:nvSpPr>
        <p:spPr bwMode="auto">
          <a:xfrm>
            <a:off x="5374482" y="5322888"/>
            <a:ext cx="1371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dirty="0" err="1"/>
              <a:t>Pretel</a:t>
            </a:r>
            <a:r>
              <a:rPr lang="en-US" altLang="cs-CZ" dirty="0"/>
              <a:t> (2010)</a:t>
            </a:r>
            <a:endParaRPr lang="cs-CZ" altLang="cs-CZ" dirty="0"/>
          </a:p>
        </p:txBody>
      </p:sp>
      <p:pic>
        <p:nvPicPr>
          <p:cNvPr id="11" name="Zástupný symbol pro obsah 8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/>
          <a:stretch/>
        </p:blipFill>
        <p:spPr bwMode="auto">
          <a:xfrm>
            <a:off x="8010623" y="2942130"/>
            <a:ext cx="4040188" cy="239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9" name="Tvar 27"/>
          <p:cNvCxnSpPr/>
          <p:nvPr/>
        </p:nvCxnSpPr>
        <p:spPr>
          <a:xfrm rot="16200000" flipH="1">
            <a:off x="8815984" y="3412680"/>
            <a:ext cx="1327892" cy="891"/>
          </a:xfrm>
          <a:prstGeom prst="bentConnector3">
            <a:avLst>
              <a:gd name="adj1" fmla="val 4687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Tvar 27"/>
          <p:cNvCxnSpPr/>
          <p:nvPr/>
        </p:nvCxnSpPr>
        <p:spPr>
          <a:xfrm flipH="1">
            <a:off x="8637802" y="2762476"/>
            <a:ext cx="2311437" cy="1217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8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 June 18-21, 2017</a:t>
            </a:r>
            <a:endParaRPr lang="cs-CZ" sz="3600" kern="1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980728"/>
            <a:ext cx="8242300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814" y="5264994"/>
            <a:ext cx="1466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264994"/>
            <a:ext cx="5711240" cy="147637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8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481" y="-20177"/>
            <a:ext cx="8228160" cy="1144921"/>
          </a:xfrm>
          <a:ln/>
        </p:spPr>
        <p:txBody>
          <a:bodyPr vert="horz" wrap="square" lIns="74612" tIns="16589" rIns="74612" bIns="34925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cs-CZ" sz="36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Atmospheric processes in urban canopy layer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80" y="1116118"/>
            <a:ext cx="7539840" cy="55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607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948801" y="-20177"/>
            <a:ext cx="8228160" cy="114492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5207" rIns="0" bIns="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cs-CZ" sz="36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urban parameterizations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76" y="1244290"/>
            <a:ext cx="8210880" cy="536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5315976" y="4615685"/>
            <a:ext cx="836640" cy="1440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152617" y="4615685"/>
            <a:ext cx="836640" cy="1440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6139656" y="3784718"/>
            <a:ext cx="12960" cy="819446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5303017" y="3786158"/>
            <a:ext cx="836640" cy="1440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139656" y="3786158"/>
            <a:ext cx="836640" cy="1440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6976296" y="3784719"/>
            <a:ext cx="5760" cy="839609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5303017" y="3797679"/>
            <a:ext cx="12960" cy="819446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6148296" y="2976793"/>
            <a:ext cx="12960" cy="819446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5311657" y="2976793"/>
            <a:ext cx="836640" cy="1440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6148296" y="2976793"/>
            <a:ext cx="836640" cy="1440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V="1">
            <a:off x="6984936" y="2976793"/>
            <a:ext cx="5760" cy="839608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V="1">
            <a:off x="5311657" y="2988314"/>
            <a:ext cx="12960" cy="819446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174856" y="2562031"/>
            <a:ext cx="4976640" cy="313953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3261" rIns="81639" bIns="4082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cs-CZ" b="1">
                <a:solidFill>
                  <a:srgbClr val="FF0000"/>
                </a:solidFill>
              </a:rPr>
              <a:t>10 km x 10 km grid of regional climate model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323176" y="2988314"/>
            <a:ext cx="823680" cy="80504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cs-CZ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735680" y="561648"/>
            <a:ext cx="8166240" cy="85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207" rIns="0" bIns="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endParaRPr lang="en-US" alt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81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48" y="1286056"/>
            <a:ext cx="7421760" cy="542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367" y="272189"/>
            <a:ext cx="8228160" cy="1144921"/>
          </a:xfrm>
          <a:ln/>
        </p:spPr>
        <p:txBody>
          <a:bodyPr vert="horz" wrap="square" lIns="74612" tIns="15207" rIns="74612" bIns="34925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cs-CZ" sz="36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Even further in very high-resolution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978167" y="6175369"/>
            <a:ext cx="2551680" cy="1441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6529847" y="6175369"/>
            <a:ext cx="2551680" cy="1441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6492407" y="3774637"/>
            <a:ext cx="24480" cy="2366168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3940727" y="3753035"/>
            <a:ext cx="2551680" cy="1441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6492407" y="3753035"/>
            <a:ext cx="2551680" cy="1441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9042647" y="3748716"/>
            <a:ext cx="15840" cy="2451137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3940727" y="3786159"/>
            <a:ext cx="37440" cy="2390651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6515447" y="1419989"/>
            <a:ext cx="1440" cy="2357528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3965207" y="1386866"/>
            <a:ext cx="2551680" cy="1440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6515447" y="1386866"/>
            <a:ext cx="2551680" cy="1440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9067128" y="1385427"/>
            <a:ext cx="15840" cy="2451137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3965208" y="1421431"/>
            <a:ext cx="37440" cy="2390651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36"/>
          <a:stretch>
            <a:fillRect/>
          </a:stretch>
        </p:blipFill>
        <p:spPr bwMode="auto">
          <a:xfrm>
            <a:off x="2346647" y="6256018"/>
            <a:ext cx="1709280" cy="43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2703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3570647" y="6133606"/>
            <a:ext cx="6196320" cy="313953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3261" rIns="81639" bIns="4082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cs-CZ" b="1">
                <a:solidFill>
                  <a:srgbClr val="FF0000"/>
                </a:solidFill>
              </a:rPr>
              <a:t>10 km x 10 km grid of regional climate model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6047447" y="3776078"/>
            <a:ext cx="478080" cy="43204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cs-CZ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5589527" y="3776078"/>
            <a:ext cx="478080" cy="432045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cs-CZ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5589527" y="4200923"/>
            <a:ext cx="478080" cy="43204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cs-CZ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6047447" y="4200923"/>
            <a:ext cx="478080" cy="432045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cs-CZ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2346647" y="1417109"/>
            <a:ext cx="2217600" cy="54581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3261" rIns="81639" bIns="4082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cs-CZ">
                <a:solidFill>
                  <a:srgbClr val="FFFFFF"/>
                </a:solidFill>
              </a:rPr>
              <a:t>Subgrid treatment </a:t>
            </a:r>
          </a:p>
          <a:p>
            <a:r>
              <a:rPr lang="en-US" altLang="cs-CZ">
                <a:solidFill>
                  <a:srgbClr val="FFFFFF"/>
                </a:solidFill>
              </a:rPr>
              <a:t>(2 km x 2 km)</a:t>
            </a: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3634007" y="2239437"/>
            <a:ext cx="2073600" cy="1742583"/>
          </a:xfrm>
          <a:prstGeom prst="line">
            <a:avLst/>
          </a:prstGeom>
          <a:noFill/>
          <a:ln w="54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24" name="TextovéPole 29"/>
          <p:cNvSpPr txBox="1">
            <a:spLocks noChangeArrowheads="1"/>
          </p:cNvSpPr>
          <p:nvPr/>
        </p:nvSpPr>
        <p:spPr bwMode="auto">
          <a:xfrm>
            <a:off x="9855248" y="1285755"/>
            <a:ext cx="22174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z="1800" dirty="0" smtClean="0"/>
              <a:t>1 km resolution for weather and air quality forecast in URBI PRAGENSI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643967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QUANTIFY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QUANTIF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UANTIFY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NTIF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NTIFY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NTIFY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NTIFY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NTIFY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NTIFY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QUANTIFY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QUANTIF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UANTIFY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NTIF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NTIFY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NTIFY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NTIFY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NTIFY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NTIFY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9612</TotalTime>
  <Words>1092</Words>
  <Application>Microsoft Office PowerPoint</Application>
  <PresentationFormat>Širokoúhlá obrazovka</PresentationFormat>
  <Paragraphs>182</Paragraphs>
  <Slides>20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4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34" baseType="lpstr">
      <vt:lpstr>Arial</vt:lpstr>
      <vt:lpstr>Droid Sans Fallback</vt:lpstr>
      <vt:lpstr>Monotype Corsiva</vt:lpstr>
      <vt:lpstr>Symbol</vt:lpstr>
      <vt:lpstr>Tahoma</vt:lpstr>
      <vt:lpstr>Times New Roman</vt:lpstr>
      <vt:lpstr>Webdings</vt:lpstr>
      <vt:lpstr>Wingdings</vt:lpstr>
      <vt:lpstr>Ocean</vt:lpstr>
      <vt:lpstr>QUANTIFY</vt:lpstr>
      <vt:lpstr>1_Ocean</vt:lpstr>
      <vt:lpstr>1_QUANTIFY</vt:lpstr>
      <vt:lpstr>dokument</vt:lpstr>
      <vt:lpstr>Document</vt:lpstr>
      <vt:lpstr>Urbanization in regional climate simulations – Project URBI PRAGENSI</vt:lpstr>
      <vt:lpstr>Motivation</vt:lpstr>
      <vt:lpstr>What we are talking about …</vt:lpstr>
      <vt:lpstr>UHI Project - Development and Application of Mitigation and Adaptation Strategies and Measures for Counteracting the Global Urban Heat Island Phenomenon</vt:lpstr>
      <vt:lpstr>Prague heat island </vt:lpstr>
      <vt:lpstr>Example June 18-21, 2017</vt:lpstr>
      <vt:lpstr>Atmospheric processes in urban canopy layer</vt:lpstr>
      <vt:lpstr>Why urban parameterizations</vt:lpstr>
      <vt:lpstr>Even further in very high-resolution</vt:lpstr>
      <vt:lpstr>Near surface temperature RegCM4</vt:lpstr>
      <vt:lpstr>Modeling atmospheric process in urban canopy</vt:lpstr>
      <vt:lpstr>UHI intensity for Prague and Budapest (day vs. night)</vt:lpstr>
      <vt:lpstr>Project URBI PRAGENSI</vt:lpstr>
      <vt:lpstr>Urbanization of weather forecast</vt:lpstr>
      <vt:lpstr>WRF forecast mode with SLUCM (3km)</vt:lpstr>
      <vt:lpstr>Urbanization of air-quality forecast</vt:lpstr>
      <vt:lpstr>PM2.5 urban effect (meteorological)</vt:lpstr>
      <vt:lpstr>Urbanization of climate change scenarios</vt:lpstr>
      <vt:lpstr>Conclusions</vt:lpstr>
      <vt:lpstr>Acknowledgement      </vt:lpstr>
    </vt:vector>
  </TitlesOfParts>
  <Company>KMOP MFF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 Quality  and  Urban  Forcing  in  Central  Europe</dc:title>
  <dc:creator>Tomas Halenka</dc:creator>
  <cp:lastModifiedBy>Tomáš Halenka</cp:lastModifiedBy>
  <cp:revision>460</cp:revision>
  <cp:lastPrinted>2001-10-14T23:16:26Z</cp:lastPrinted>
  <dcterms:created xsi:type="dcterms:W3CDTF">2001-10-11T02:12:09Z</dcterms:created>
  <dcterms:modified xsi:type="dcterms:W3CDTF">2021-05-18T05:46:54Z</dcterms:modified>
</cp:coreProperties>
</file>