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1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9E9239-5F45-412C-84C6-E3BEF79B687E}">
  <a:tblStyle styleId="{FE9E9239-5F45-412C-84C6-E3BEF79B68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1644" y="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381"/>
            <a:ext cx="9144000" cy="3321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  <a:tileRect r="-100000" b="-100000"/>
          </a:gradFill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0" y="557697"/>
            <a:ext cx="7929000" cy="2228288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3960635"/>
            <a:ext cx="7929000" cy="32623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8C9B"/>
                </a:solidFill>
              </a:defRPr>
            </a:lvl1pPr>
          </a:lstStyle>
          <a:p>
            <a:fld id="{7F3CF4EB-866C-4A23-8D6B-D7A83A539045}" type="datetime1">
              <a:rPr lang="en-IE" smtClean="0"/>
              <a:t>06/09/2021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F8C9B"/>
                </a:solidFill>
              </a:defRPr>
            </a:lvl1pPr>
          </a:lstStyle>
          <a:p>
            <a:r>
              <a:rPr lang="en-IE" dirty="0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8C9B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334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600450"/>
            <a:ext cx="7921064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360045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4025504"/>
            <a:ext cx="7921064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F42B-4FEE-4972-8249-BF416D57E702}" type="datetime1">
              <a:rPr lang="en-IE" smtClean="0"/>
              <a:t>06/09/2021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796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811092"/>
            <a:ext cx="4749312" cy="242939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928877"/>
            <a:ext cx="4420380" cy="1984434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3332760"/>
            <a:ext cx="4418727" cy="53493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811092"/>
            <a:ext cx="2857501" cy="3056599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8B4E-1AA5-42DB-B295-681C7A600B4E}" type="datetime1">
              <a:rPr lang="en-IE" smtClean="0"/>
              <a:t>06/09/2021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059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1714939"/>
            <a:ext cx="3671336" cy="187797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1826968"/>
            <a:ext cx="3286891" cy="150584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1714500"/>
            <a:ext cx="3660225" cy="172164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55C6-EBDC-4C24-BE8D-2AD10EEED5A4}" type="datetime1">
              <a:rPr lang="en-IE" smtClean="0"/>
              <a:t>06/09/2021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711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1539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F8C9B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buClr>
                <a:srgbClr val="0F8C9B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4C5F-F02D-4312-9D57-7C8B705F87AF}" type="datetime1">
              <a:rPr lang="en-IE" smtClean="0"/>
              <a:t>06/09/2021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6157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334567"/>
            <a:ext cx="3391762" cy="406122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rgbClr val="0F8C9B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439628"/>
            <a:ext cx="1871093" cy="38510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334567"/>
            <a:ext cx="4958655" cy="406122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9020-FC7A-4FD1-B102-306F44F9A285}" type="datetime1">
              <a:rPr lang="en-IE" smtClean="0"/>
              <a:t>06/09/2021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063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539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1666716"/>
            <a:ext cx="7915931" cy="2727383"/>
          </a:xfrm>
        </p:spPr>
        <p:txBody>
          <a:bodyPr/>
          <a:lstStyle>
            <a:lvl1pPr>
              <a:buClr>
                <a:srgbClr val="0F8C9B"/>
              </a:buClr>
              <a:defRPr/>
            </a:lvl1pPr>
            <a:lvl2pPr>
              <a:buClr>
                <a:srgbClr val="0F8C9B"/>
              </a:buClr>
              <a:defRPr/>
            </a:lvl2pPr>
            <a:lvl3pPr>
              <a:buClr>
                <a:srgbClr val="0F8C9B"/>
              </a:buClr>
              <a:defRPr/>
            </a:lvl3pPr>
            <a:lvl4pPr>
              <a:buClr>
                <a:srgbClr val="0F8C9B"/>
              </a:buClr>
              <a:defRPr/>
            </a:lvl4pPr>
            <a:lvl5pPr>
              <a:buClr>
                <a:srgbClr val="0F8C9B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1931" y="4804865"/>
            <a:ext cx="1007780" cy="273844"/>
          </a:xfrm>
        </p:spPr>
        <p:txBody>
          <a:bodyPr/>
          <a:lstStyle/>
          <a:p>
            <a:fld id="{DDF47983-4366-4CF0-A102-5B0B398C830C}" type="datetime1">
              <a:rPr lang="en-IE" smtClean="0"/>
              <a:t>06/09/2021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05" y="4804866"/>
            <a:ext cx="6483240" cy="273844"/>
          </a:xfrm>
        </p:spPr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9712" y="4710760"/>
            <a:ext cx="796616" cy="36794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916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9144000" cy="3321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85" y="1571389"/>
            <a:ext cx="7921064" cy="11016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37" y="3996136"/>
            <a:ext cx="7921064" cy="325466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480E-2051-4566-8C93-A91D82887176}" type="datetime1">
              <a:rPr lang="en-IE" smtClean="0"/>
              <a:t>06/09/2021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470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1539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1666716"/>
            <a:ext cx="3889405" cy="272907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1666715"/>
            <a:ext cx="3895937" cy="272907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C14D-A922-426A-9C41-6E52E4FEE355}" type="datetime1">
              <a:rPr lang="en-IE" smtClean="0"/>
              <a:t>06/09/2021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573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1539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1631156"/>
            <a:ext cx="3892393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063354"/>
            <a:ext cx="3892392" cy="233243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1631156"/>
            <a:ext cx="3895937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063354"/>
            <a:ext cx="3895937" cy="233243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EB19F-5C42-41A4-BA1D-99B138C1600F}" type="datetime1">
              <a:rPr lang="en-IE" smtClean="0"/>
              <a:t>06/09/2021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999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1539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0AC0-5766-4500-BDE5-947EEFCAACAB}" type="datetime1">
              <a:rPr lang="en-IE" smtClean="0"/>
              <a:t>06/09/2021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98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A158-A2F5-45C5-8CC8-E8E1FA076B2F}" type="datetime1">
              <a:rPr lang="en-IE" smtClean="0"/>
              <a:t>06/09/2021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925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334566"/>
            <a:ext cx="2660650" cy="13609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334566"/>
            <a:ext cx="2660650" cy="121379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334567"/>
            <a:ext cx="4689475" cy="4061222"/>
          </a:xfrm>
        </p:spPr>
        <p:txBody>
          <a:bodyPr>
            <a:normAutofit/>
          </a:bodyPr>
          <a:lstStyle>
            <a:lvl1pPr>
              <a:buClr>
                <a:srgbClr val="0F8C9B"/>
              </a:buClr>
              <a:defRPr/>
            </a:lvl1pPr>
            <a:lvl2pPr>
              <a:buClr>
                <a:srgbClr val="0F8C9B"/>
              </a:buClr>
              <a:defRPr/>
            </a:lvl2pPr>
            <a:lvl3pPr>
              <a:buClr>
                <a:srgbClr val="0F8C9B"/>
              </a:buClr>
              <a:defRPr/>
            </a:lvl3pPr>
            <a:lvl4pPr>
              <a:buClr>
                <a:srgbClr val="0F8C9B"/>
              </a:buClr>
              <a:defRPr/>
            </a:lvl4pPr>
            <a:lvl5pPr>
              <a:buClr>
                <a:srgbClr val="0F8C9B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1695554"/>
            <a:ext cx="2660650" cy="270023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7A15-4DDB-429B-B0F5-C4C64470786E}" type="datetime1">
              <a:rPr lang="en-IE" smtClean="0"/>
              <a:t>06/09/2021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800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545642"/>
            <a:ext cx="3639741" cy="1212872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51435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1758513"/>
            <a:ext cx="3639741" cy="263727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4531022"/>
            <a:ext cx="732659" cy="273844"/>
          </a:xfrm>
        </p:spPr>
        <p:txBody>
          <a:bodyPr/>
          <a:lstStyle/>
          <a:p>
            <a:fld id="{B7CD4C8E-E531-4685-BA85-5A188C77571E}" type="datetime1">
              <a:rPr lang="en-IE" smtClean="0"/>
              <a:t>06/09/2021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4531022"/>
            <a:ext cx="2471560" cy="273844"/>
          </a:xfrm>
        </p:spPr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4436917"/>
            <a:ext cx="796616" cy="36794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217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1638301"/>
            <a:ext cx="7922464" cy="27557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74" y="4531022"/>
            <a:ext cx="648324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aseline="0">
                <a:solidFill>
                  <a:srgbClr val="0F8C9B"/>
                </a:solidFill>
              </a:defRPr>
            </a:lvl1pPr>
          </a:lstStyle>
          <a:p>
            <a:r>
              <a:rPr lang="en-IE"/>
              <a:t>EMS Annual meeting 2021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3418" y="4531022"/>
            <a:ext cx="100778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rgbClr val="0F8C9B"/>
                </a:solidFill>
              </a:defRPr>
            </a:lvl1pPr>
          </a:lstStyle>
          <a:p>
            <a:fld id="{1BE9379F-72BC-4BAD-912E-DBDF848D71E5}" type="datetime1">
              <a:rPr lang="en-IE" smtClean="0"/>
              <a:t>06/09/2021</a:t>
            </a:fld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6144" y="4436917"/>
            <a:ext cx="796616" cy="36794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rgbClr val="0F8C9B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7" name="Picture 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DA502C1-58B1-48D9-B527-A372590ABD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08" y="3812479"/>
            <a:ext cx="721519" cy="13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26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bg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doi.org/10.5194/asr-18-65-2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5A6047-03EE-4746-AF91-E16875185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Leveraging machine learning to produce a cost effective national building height map of Ireland to create local climate zones</a:t>
            </a:r>
            <a:endParaRPr lang="en-IE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1A668D-3286-4495-BC68-D2F1116985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400" dirty="0">
                <a:solidFill>
                  <a:schemeClr val="dk2"/>
                </a:solidFill>
              </a:rPr>
              <a:t>Eoghan </a:t>
            </a:r>
            <a:r>
              <a:rPr lang="en-GB" sz="1400" dirty="0" err="1">
                <a:solidFill>
                  <a:schemeClr val="dk2"/>
                </a:solidFill>
              </a:rPr>
              <a:t>Keany</a:t>
            </a:r>
            <a:r>
              <a:rPr lang="en-GB" sz="1400" dirty="0">
                <a:solidFill>
                  <a:schemeClr val="dk2"/>
                </a:solidFill>
              </a:rPr>
              <a:t>, Geoffrey Bessardon and Emily Gleeson</a:t>
            </a:r>
            <a:endParaRPr lang="en-GB" sz="1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125F6-0AF6-440D-BB9E-C49313F4E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DE5AC-B4C2-4E58-85C5-46EE8E85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174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141A-22A4-4577-90A3-3C3805D0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/>
              <a:t>Motivation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F5333-2064-46ED-A0E7-0D613EE7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194" y="1508724"/>
            <a:ext cx="4371545" cy="3394202"/>
          </a:xfrm>
        </p:spPr>
        <p:txBody>
          <a:bodyPr>
            <a:normAutofit fontScale="92500" lnSpcReduction="20000"/>
          </a:bodyPr>
          <a:lstStyle/>
          <a:p>
            <a:r>
              <a:rPr lang="en-GB" sz="1400" dirty="0"/>
              <a:t>Met Eireann has recently produced a land cover map of Ireland using machine learning based on the CORINE map.</a:t>
            </a:r>
          </a:p>
          <a:p>
            <a:pPr lvl="1"/>
            <a:r>
              <a:rPr lang="en-GB" sz="1050" b="0" i="0" dirty="0">
                <a:effectLst/>
              </a:rPr>
              <a:t>Walsh et al. 2021 Using machine learning to produce a very high resolution land-cover map for Ireland </a:t>
            </a:r>
            <a:r>
              <a:rPr lang="en-GB" sz="1050" b="0" i="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https://doi.org/10.5194/asr-18-65-2021</a:t>
            </a:r>
            <a:endParaRPr lang="en-GB" sz="1050" b="0" i="0" dirty="0">
              <a:effectLst/>
            </a:endParaRPr>
          </a:p>
          <a:p>
            <a:pPr lvl="1"/>
            <a:r>
              <a:rPr lang="en-GB" sz="1050" dirty="0"/>
              <a:t> Bessardon </a:t>
            </a:r>
            <a:r>
              <a:rPr lang="en-GB" sz="1050" b="0" i="0" dirty="0">
                <a:effectLst/>
              </a:rPr>
              <a:t>et al. </a:t>
            </a:r>
            <a:r>
              <a:rPr lang="en-GB" sz="1050" dirty="0"/>
              <a:t>Using machine learning to produce a very high-resolution land-cover map for Ireland and beyond, EMS Annual Meeting 2021, online, 6–10 Sep 2021, EMS2021-53, https://doi.org/10.5194/ems2021-53, 2021</a:t>
            </a:r>
            <a:endParaRPr lang="en-GB" sz="1250" dirty="0"/>
          </a:p>
          <a:p>
            <a:r>
              <a:rPr lang="en-GB" sz="1400" dirty="0"/>
              <a:t>To make this map operational CORINE urban labels have to be translated in local climate zones (</a:t>
            </a:r>
            <a:r>
              <a:rPr lang="en-GB" sz="1400" b="0" i="1" dirty="0">
                <a:effectLst/>
              </a:rPr>
              <a:t>Stewart, I.D. and </a:t>
            </a:r>
            <a:r>
              <a:rPr lang="en-GB" sz="1400" b="0" i="1" dirty="0" err="1">
                <a:effectLst/>
              </a:rPr>
              <a:t>Oke</a:t>
            </a:r>
            <a:r>
              <a:rPr lang="en-GB" sz="1400" b="0" i="1" dirty="0">
                <a:effectLst/>
              </a:rPr>
              <a:t>, T.R. (2012)) </a:t>
            </a:r>
            <a:r>
              <a:rPr lang="en-GB" sz="1400" dirty="0"/>
              <a:t>requiring information on building density and heights</a:t>
            </a:r>
          </a:p>
          <a:p>
            <a:r>
              <a:rPr lang="en-GB" sz="1400" dirty="0">
                <a:latin typeface="+mj-lt"/>
              </a:rPr>
              <a:t>Frantz </a:t>
            </a:r>
            <a:r>
              <a:rPr lang="en-GB" sz="1400" b="0" i="0" dirty="0">
                <a:effectLst/>
                <a:latin typeface="+mj-lt"/>
              </a:rPr>
              <a:t>et al. 2021 produced a map of building height using Sentinel-1 and Sentinel-2 time series for Germany</a:t>
            </a:r>
            <a:endParaRPr lang="en-GB" sz="1400" dirty="0">
              <a:latin typeface="+mj-lt"/>
            </a:endParaRPr>
          </a:p>
          <a:p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B6183-9151-4793-B0BA-D22642BB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EMS Annual meeting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755B9-ED00-401A-9ED7-91DB449E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26" name="Google Shape;62;p14">
            <a:extLst>
              <a:ext uri="{FF2B5EF4-FFF2-40B4-BE49-F238E27FC236}">
                <a16:creationId xmlns:a16="http://schemas.microsoft.com/office/drawing/2014/main" id="{1915F9CB-85AA-4F22-BD56-96ABE16474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5603"/>
          <a:stretch/>
        </p:blipFill>
        <p:spPr>
          <a:xfrm>
            <a:off x="4462216" y="1524476"/>
            <a:ext cx="1280764" cy="79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65;p14">
            <a:extLst>
              <a:ext uri="{FF2B5EF4-FFF2-40B4-BE49-F238E27FC236}">
                <a16:creationId xmlns:a16="http://schemas.microsoft.com/office/drawing/2014/main" id="{AA4B9EF6-C927-4C17-BCF5-8D0319525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38972"/>
          <a:stretch/>
        </p:blipFill>
        <p:spPr>
          <a:xfrm>
            <a:off x="4413873" y="2440572"/>
            <a:ext cx="1435023" cy="67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63;p14">
            <a:extLst>
              <a:ext uri="{FF2B5EF4-FFF2-40B4-BE49-F238E27FC236}">
                <a16:creationId xmlns:a16="http://schemas.microsoft.com/office/drawing/2014/main" id="{1ADF3A0E-DD28-4D31-B908-839087934B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5603"/>
          <a:stretch/>
        </p:blipFill>
        <p:spPr>
          <a:xfrm>
            <a:off x="6157010" y="1557691"/>
            <a:ext cx="1280764" cy="65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64;p14">
            <a:extLst>
              <a:ext uri="{FF2B5EF4-FFF2-40B4-BE49-F238E27FC236}">
                <a16:creationId xmlns:a16="http://schemas.microsoft.com/office/drawing/2014/main" id="{078B1080-C419-400B-A019-415FA4BB99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5603"/>
          <a:stretch/>
        </p:blipFill>
        <p:spPr>
          <a:xfrm>
            <a:off x="7740098" y="1602128"/>
            <a:ext cx="1280764" cy="56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66;p14">
            <a:extLst>
              <a:ext uri="{FF2B5EF4-FFF2-40B4-BE49-F238E27FC236}">
                <a16:creationId xmlns:a16="http://schemas.microsoft.com/office/drawing/2014/main" id="{5E66D321-BF32-49EB-BAD7-10C4A6872C8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39145"/>
          <a:stretch/>
        </p:blipFill>
        <p:spPr>
          <a:xfrm>
            <a:off x="5969804" y="2409740"/>
            <a:ext cx="1435023" cy="67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68;p14">
            <a:extLst>
              <a:ext uri="{FF2B5EF4-FFF2-40B4-BE49-F238E27FC236}">
                <a16:creationId xmlns:a16="http://schemas.microsoft.com/office/drawing/2014/main" id="{F81FDCC2-DF96-40F6-B070-7C9A89CFE9E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" r="42394"/>
          <a:stretch/>
        </p:blipFill>
        <p:spPr>
          <a:xfrm>
            <a:off x="7447155" y="2422276"/>
            <a:ext cx="1511013" cy="67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67;p14">
            <a:extLst>
              <a:ext uri="{FF2B5EF4-FFF2-40B4-BE49-F238E27FC236}">
                <a16:creationId xmlns:a16="http://schemas.microsoft.com/office/drawing/2014/main" id="{24B71D8F-7353-49D8-9989-85C709159B1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r="46755"/>
          <a:stretch/>
        </p:blipFill>
        <p:spPr>
          <a:xfrm>
            <a:off x="4413874" y="3265827"/>
            <a:ext cx="1315528" cy="65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69;p14">
            <a:extLst>
              <a:ext uri="{FF2B5EF4-FFF2-40B4-BE49-F238E27FC236}">
                <a16:creationId xmlns:a16="http://schemas.microsoft.com/office/drawing/2014/main" id="{C9A18023-483B-40B2-94BE-9ED548701D3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1" r="40584"/>
          <a:stretch/>
        </p:blipFill>
        <p:spPr>
          <a:xfrm>
            <a:off x="5885640" y="3275043"/>
            <a:ext cx="1467970" cy="63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70;p14">
            <a:extLst>
              <a:ext uri="{FF2B5EF4-FFF2-40B4-BE49-F238E27FC236}">
                <a16:creationId xmlns:a16="http://schemas.microsoft.com/office/drawing/2014/main" id="{E06532EF-5436-462B-97C6-F60CFF36325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" r="39635"/>
          <a:stretch/>
        </p:blipFill>
        <p:spPr>
          <a:xfrm>
            <a:off x="7509849" y="3200347"/>
            <a:ext cx="1448319" cy="65607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F5F08EA-73FA-4FA6-9B4E-CAF6AD8DDE0D}"/>
              </a:ext>
            </a:extLst>
          </p:cNvPr>
          <p:cNvSpPr txBox="1"/>
          <p:nvPr/>
        </p:nvSpPr>
        <p:spPr>
          <a:xfrm>
            <a:off x="4241290" y="1402490"/>
            <a:ext cx="18875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429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compact high-rise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CE8878-8384-45C4-98A5-392D98BB74ED}"/>
              </a:ext>
            </a:extLst>
          </p:cNvPr>
          <p:cNvSpPr txBox="1"/>
          <p:nvPr/>
        </p:nvSpPr>
        <p:spPr>
          <a:xfrm>
            <a:off x="6322319" y="1401365"/>
            <a:ext cx="62222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compact midrise</a:t>
            </a:r>
            <a:endParaRPr lang="en-IE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F09FFA-8D1F-48DE-B863-9D7C7DABEA14}"/>
              </a:ext>
            </a:extLst>
          </p:cNvPr>
          <p:cNvSpPr txBox="1"/>
          <p:nvPr/>
        </p:nvSpPr>
        <p:spPr>
          <a:xfrm>
            <a:off x="7973391" y="1401365"/>
            <a:ext cx="62962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compact low-rise</a:t>
            </a:r>
            <a:endParaRPr lang="en-IE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145FDC-F458-45E7-9B0D-EC7A4CD7FEC7}"/>
              </a:ext>
            </a:extLst>
          </p:cNvPr>
          <p:cNvSpPr txBox="1"/>
          <p:nvPr/>
        </p:nvSpPr>
        <p:spPr>
          <a:xfrm>
            <a:off x="4621261" y="2253301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open high-rise</a:t>
            </a:r>
            <a:endParaRPr lang="en-IE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FBEBBB-FC77-44C0-9723-7C4A745688AC}"/>
              </a:ext>
            </a:extLst>
          </p:cNvPr>
          <p:cNvSpPr txBox="1"/>
          <p:nvPr/>
        </p:nvSpPr>
        <p:spPr>
          <a:xfrm>
            <a:off x="6322319" y="2247015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open midrise</a:t>
            </a:r>
            <a:endParaRPr lang="en-IE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E3D8D75-0AC0-412D-9ACF-C3A8EF14B816}"/>
              </a:ext>
            </a:extLst>
          </p:cNvPr>
          <p:cNvSpPr txBox="1"/>
          <p:nvPr/>
        </p:nvSpPr>
        <p:spPr>
          <a:xfrm>
            <a:off x="7893864" y="2227175"/>
            <a:ext cx="7162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open low-rise</a:t>
            </a:r>
            <a:endParaRPr lang="en-IE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2B9348-43ED-4189-9AA7-B375934B9AA1}"/>
              </a:ext>
            </a:extLst>
          </p:cNvPr>
          <p:cNvSpPr txBox="1"/>
          <p:nvPr/>
        </p:nvSpPr>
        <p:spPr>
          <a:xfrm>
            <a:off x="7820347" y="3038823"/>
            <a:ext cx="75546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sparsely built</a:t>
            </a:r>
            <a:endParaRPr lang="en-IE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20FD242-CC3C-47E3-B857-B20FAA003FAB}"/>
              </a:ext>
            </a:extLst>
          </p:cNvPr>
          <p:cNvSpPr txBox="1"/>
          <p:nvPr/>
        </p:nvSpPr>
        <p:spPr>
          <a:xfrm>
            <a:off x="6282890" y="3107076"/>
            <a:ext cx="77157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large low-rise</a:t>
            </a:r>
            <a:endParaRPr lang="en-IE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1D92857-189A-4A13-BB73-B1874A4A6E34}"/>
              </a:ext>
            </a:extLst>
          </p:cNvPr>
          <p:cNvSpPr txBox="1"/>
          <p:nvPr/>
        </p:nvSpPr>
        <p:spPr>
          <a:xfrm>
            <a:off x="4498431" y="3125890"/>
            <a:ext cx="77157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lightweight low-rise</a:t>
            </a:r>
            <a:endParaRPr lang="en-IE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D108D42-6E54-4830-830F-F36850927D2D}"/>
              </a:ext>
            </a:extLst>
          </p:cNvPr>
          <p:cNvSpPr txBox="1"/>
          <p:nvPr/>
        </p:nvSpPr>
        <p:spPr>
          <a:xfrm>
            <a:off x="4334806" y="3878915"/>
            <a:ext cx="50908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1" dirty="0">
                <a:solidFill>
                  <a:schemeClr val="tx1">
                    <a:lumMod val="50000"/>
                  </a:schemeClr>
                </a:solidFill>
                <a:effectLst/>
              </a:rPr>
              <a:t>LCZ definition schematic from  Stewart, I.D. and </a:t>
            </a:r>
            <a:r>
              <a:rPr lang="en-GB" sz="1000" b="0" i="1" dirty="0" err="1">
                <a:solidFill>
                  <a:schemeClr val="tx1">
                    <a:lumMod val="50000"/>
                  </a:schemeClr>
                </a:solidFill>
                <a:effectLst/>
              </a:rPr>
              <a:t>Oke</a:t>
            </a:r>
            <a:r>
              <a:rPr lang="en-GB" sz="1000" b="0" i="1" dirty="0">
                <a:solidFill>
                  <a:schemeClr val="tx1">
                    <a:lumMod val="50000"/>
                  </a:schemeClr>
                </a:solidFill>
                <a:effectLst/>
              </a:rPr>
              <a:t>, T.R. (2012</a:t>
            </a:r>
            <a:r>
              <a:rPr lang="en-GB" sz="1200" b="0" i="1" dirty="0">
                <a:solidFill>
                  <a:schemeClr val="tx1">
                    <a:lumMod val="50000"/>
                  </a:schemeClr>
                </a:solidFill>
                <a:effectLst/>
              </a:rPr>
              <a:t>)</a:t>
            </a:r>
            <a:endParaRPr lang="en-IE" sz="1200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3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FE7F0B-6F5E-4925-864C-2F220429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Model and datasets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D37A88-1FB0-4DC1-A2A1-B5B89AEC4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Dataset used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7A58C-AABE-4B07-ACBF-F8A3F3EB55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Time series data from both Sentinel 1 and 2 </a:t>
            </a:r>
          </a:p>
          <a:p>
            <a:pPr lvl="1"/>
            <a:r>
              <a:rPr lang="en-GB" dirty="0"/>
              <a:t>Data from which we will predict building height</a:t>
            </a:r>
          </a:p>
          <a:p>
            <a:r>
              <a:rPr lang="en-GB" dirty="0"/>
              <a:t>2012 building heights map only covers Dublin </a:t>
            </a:r>
          </a:p>
          <a:p>
            <a:pPr lvl="1"/>
            <a:r>
              <a:rPr lang="en-GB" dirty="0"/>
              <a:t>Reference data to train our model</a:t>
            </a:r>
          </a:p>
          <a:p>
            <a:r>
              <a:rPr lang="en-GB" dirty="0"/>
              <a:t>European Settlement Map 2015</a:t>
            </a:r>
          </a:p>
          <a:p>
            <a:pPr lvl="1"/>
            <a:r>
              <a:rPr lang="en-GB" dirty="0"/>
              <a:t>Quality control to mask non building area in results</a:t>
            </a: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FF81EA-774D-473E-8325-027B1AADA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/>
              <a:t>Model tested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CCC3B3-0457-494A-938A-6D7AEE8A3E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IE" b="0" i="0" dirty="0">
                <a:effectLst/>
                <a:latin typeface="+mj-lt"/>
              </a:rPr>
              <a:t>Ridge </a:t>
            </a:r>
            <a:r>
              <a:rPr lang="en-IE" b="0" i="0" dirty="0" err="1">
                <a:effectLst/>
                <a:latin typeface="+mj-lt"/>
              </a:rPr>
              <a:t>Regressior</a:t>
            </a:r>
            <a:r>
              <a:rPr lang="en-IE" b="0" i="0" dirty="0">
                <a:effectLst/>
                <a:latin typeface="+mj-lt"/>
              </a:rPr>
              <a:t> </a:t>
            </a:r>
            <a:r>
              <a:rPr lang="en-IE" i="0" dirty="0">
                <a:effectLst/>
                <a:latin typeface="+mj-lt"/>
              </a:rPr>
              <a:t>(similar to </a:t>
            </a:r>
            <a:r>
              <a:rPr lang="en-GB" sz="1200" dirty="0">
                <a:latin typeface="+mj-lt"/>
              </a:rPr>
              <a:t>Frantz </a:t>
            </a:r>
            <a:r>
              <a:rPr lang="en-GB" sz="1200" i="0" dirty="0">
                <a:effectLst/>
                <a:latin typeface="+mj-lt"/>
              </a:rPr>
              <a:t>et al. 2021 )</a:t>
            </a:r>
            <a:endParaRPr lang="en-IE" i="0" dirty="0">
              <a:effectLst/>
              <a:latin typeface="+mj-lt"/>
            </a:endParaRPr>
          </a:p>
          <a:p>
            <a:r>
              <a:rPr lang="en-IE" b="0" i="0" dirty="0">
                <a:effectLst/>
                <a:latin typeface="+mj-lt"/>
              </a:rPr>
              <a:t>Poisson  </a:t>
            </a:r>
            <a:r>
              <a:rPr lang="en-IE" b="0" i="0" dirty="0" err="1">
                <a:effectLst/>
                <a:latin typeface="+mj-lt"/>
              </a:rPr>
              <a:t>XGBoost</a:t>
            </a:r>
            <a:r>
              <a:rPr lang="en-IE" b="0" i="0" dirty="0">
                <a:effectLst/>
                <a:latin typeface="+mj-lt"/>
              </a:rPr>
              <a:t>  Regressor</a:t>
            </a:r>
          </a:p>
          <a:p>
            <a:r>
              <a:rPr lang="en-IE" b="0" i="0" dirty="0">
                <a:effectLst/>
                <a:latin typeface="+mj-lt"/>
              </a:rPr>
              <a:t>Convolutional Neural Network </a:t>
            </a:r>
          </a:p>
          <a:p>
            <a:r>
              <a:rPr lang="en-IE" b="0" i="0" dirty="0">
                <a:effectLst/>
                <a:latin typeface="+mj-lt"/>
              </a:rPr>
              <a:t>U-Net</a:t>
            </a:r>
            <a:endParaRPr lang="en-IE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1BEC1-5317-4966-B9EC-B3B01A5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EMS Annual meeting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5CF57-106B-493D-91A2-73EDDD93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860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2EC0-6412-4143-BA03-82A3BCAB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2456F-C504-4F57-BF14-F307C6A0D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6352" y="1373988"/>
            <a:ext cx="3892393" cy="432197"/>
          </a:xfrm>
        </p:spPr>
        <p:txBody>
          <a:bodyPr/>
          <a:lstStyle/>
          <a:p>
            <a:r>
              <a:rPr lang="en-IE" dirty="0"/>
              <a:t>Models performances table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4C534-7420-43DF-871B-0C2BE82E2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29286" y="1452616"/>
            <a:ext cx="3895937" cy="233243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CNN achieving the best results for RMSE, </a:t>
            </a:r>
            <a:r>
              <a:rPr lang="en-GB" dirty="0" err="1"/>
              <a:t>wRMSE</a:t>
            </a:r>
            <a:r>
              <a:rPr lang="en-GB" dirty="0"/>
              <a:t>, and Earth Mover’s distance but 10 times longer</a:t>
            </a:r>
          </a:p>
          <a:p>
            <a:r>
              <a:rPr lang="en-GB" dirty="0" err="1"/>
              <a:t>XGBoost</a:t>
            </a:r>
            <a:r>
              <a:rPr lang="en-GB" dirty="0"/>
              <a:t> RMSE and </a:t>
            </a:r>
            <a:r>
              <a:rPr lang="en-GB" dirty="0" err="1"/>
              <a:t>wRMSE</a:t>
            </a:r>
            <a:r>
              <a:rPr lang="en-GB" dirty="0"/>
              <a:t> better than Ridge Regressor but Earth Mover’s distance is doubled</a:t>
            </a:r>
          </a:p>
          <a:p>
            <a:r>
              <a:rPr lang="en-GB" b="1" dirty="0"/>
              <a:t>Ridge Regressor deemed to be the best compromise</a:t>
            </a:r>
          </a:p>
          <a:p>
            <a:r>
              <a:rPr lang="en-GB" b="1" dirty="0"/>
              <a:t>Ridge Regressor does a good job but over predicts average building heights</a:t>
            </a:r>
          </a:p>
          <a:p>
            <a:endParaRPr lang="en-IE" b="1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5A7221-38F2-47B3-8BBE-119889D0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EMS Annual meeting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B62461-E964-4FAF-B133-2BA55663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F0C29861-DC6B-48CA-BE39-84BCC927B8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46352" y="1806185"/>
            <a:ext cx="4294602" cy="1203380"/>
          </a:xfrm>
          <a:prstGeom prst="rect">
            <a:avLst/>
          </a:prstGeom>
        </p:spPr>
      </p:pic>
      <p:pic>
        <p:nvPicPr>
          <p:cNvPr id="18" name="Google Shape;155;p19">
            <a:extLst>
              <a:ext uri="{FF2B5EF4-FFF2-40B4-BE49-F238E27FC236}">
                <a16:creationId xmlns:a16="http://schemas.microsoft.com/office/drawing/2014/main" id="{78047757-FB90-4205-AC14-025EEAE535B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4" y="3809549"/>
            <a:ext cx="5770575" cy="13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3;p19">
            <a:extLst>
              <a:ext uri="{FF2B5EF4-FFF2-40B4-BE49-F238E27FC236}">
                <a16:creationId xmlns:a16="http://schemas.microsoft.com/office/drawing/2014/main" id="{22E76EBD-B827-49E0-9AAD-7D6A74BEEF4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909" y="3042955"/>
            <a:ext cx="2327086" cy="2100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42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5CA1DB-755F-4513-938D-E6D334AC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Conclusion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6EEBE6-892C-4074-AD82-F277ADF2C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43" y="1639545"/>
            <a:ext cx="3218097" cy="2729072"/>
          </a:xfrm>
        </p:spPr>
        <p:txBody>
          <a:bodyPr/>
          <a:lstStyle/>
          <a:p>
            <a:r>
              <a:rPr lang="en-IE" dirty="0"/>
              <a:t>We produced a building height of Ireland using machine learning </a:t>
            </a:r>
          </a:p>
          <a:p>
            <a:r>
              <a:rPr lang="en-IE" dirty="0"/>
              <a:t>This method relies on open-source dataset and as such can be reproduced</a:t>
            </a:r>
          </a:p>
          <a:p>
            <a:r>
              <a:rPr lang="en-IE" dirty="0"/>
              <a:t>Next step using this new map to improve the LCZ classification in HARMONIE-AROME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8787B1-C275-402C-9814-3DB39F42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8B6703-C96E-4C46-A6B4-0850B838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12" name="Google Shape;162;p20">
            <a:extLst>
              <a:ext uri="{FF2B5EF4-FFF2-40B4-BE49-F238E27FC236}">
                <a16:creationId xmlns:a16="http://schemas.microsoft.com/office/drawing/2014/main" id="{44CB03D5-F532-49C5-8309-8978B5414FC6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00007F"/>
              </a:clrFrom>
              <a:clrTo>
                <a:srgbClr val="00007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562225" y="1746350"/>
            <a:ext cx="3123974" cy="241304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13" name="Google Shape;164;p20">
            <a:extLst>
              <a:ext uri="{FF2B5EF4-FFF2-40B4-BE49-F238E27FC236}">
                <a16:creationId xmlns:a16="http://schemas.microsoft.com/office/drawing/2014/main" id="{0D8DD36C-70E9-4044-A2FE-747074FDC2D1}"/>
              </a:ext>
            </a:extLst>
          </p:cNvPr>
          <p:cNvPicPr preferRelativeResize="0"/>
          <p:nvPr/>
        </p:nvPicPr>
        <p:blipFill>
          <a:blip r:embed="rId3">
            <a:clrChange>
              <a:clrFrom>
                <a:srgbClr val="00007F"/>
              </a:clrFrom>
              <a:clrTo>
                <a:srgbClr val="00007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686199" y="1588339"/>
            <a:ext cx="2457801" cy="276602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4" name="Google Shape;165;p20">
            <a:extLst>
              <a:ext uri="{FF2B5EF4-FFF2-40B4-BE49-F238E27FC236}">
                <a16:creationId xmlns:a16="http://schemas.microsoft.com/office/drawing/2014/main" id="{F98FB434-3254-4A79-8DA1-F7F9E04B3D9E}"/>
              </a:ext>
            </a:extLst>
          </p:cNvPr>
          <p:cNvSpPr txBox="1"/>
          <p:nvPr/>
        </p:nvSpPr>
        <p:spPr>
          <a:xfrm>
            <a:off x="4209225" y="1477995"/>
            <a:ext cx="1444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 dirty="0">
                <a:solidFill>
                  <a:schemeClr val="dk2"/>
                </a:solidFill>
              </a:rPr>
              <a:t>Dublin City</a:t>
            </a:r>
            <a:endParaRPr sz="1000" dirty="0"/>
          </a:p>
        </p:txBody>
      </p:sp>
      <p:sp>
        <p:nvSpPr>
          <p:cNvPr id="15" name="Google Shape;166;p20">
            <a:extLst>
              <a:ext uri="{FF2B5EF4-FFF2-40B4-BE49-F238E27FC236}">
                <a16:creationId xmlns:a16="http://schemas.microsoft.com/office/drawing/2014/main" id="{AE1223CC-A57A-4469-A16D-CC48174F2F29}"/>
              </a:ext>
            </a:extLst>
          </p:cNvPr>
          <p:cNvSpPr txBox="1"/>
          <p:nvPr/>
        </p:nvSpPr>
        <p:spPr>
          <a:xfrm>
            <a:off x="7178352" y="1351887"/>
            <a:ext cx="161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800" dirty="0">
                <a:solidFill>
                  <a:schemeClr val="dk2"/>
                </a:solidFill>
              </a:rPr>
              <a:t>Entire Map</a:t>
            </a: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36504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267CBE22-D02D-42E7-A50E-D6A9853C654D}" vid="{A5B7555E-6216-42D9-A3B1-09DE35DA1B3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</TotalTime>
  <Words>405</Words>
  <Application>Microsoft Office PowerPoint</Application>
  <PresentationFormat>On-screen Show (16:9)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2</vt:lpstr>
      <vt:lpstr>Theme2</vt:lpstr>
      <vt:lpstr>Leveraging machine learning to produce a cost effective national building height map of Ireland to create local climate zones</vt:lpstr>
      <vt:lpstr>Motivation</vt:lpstr>
      <vt:lpstr>Model and datasets</vt:lpstr>
      <vt:lpstr>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machine learning to produce a cost effective national building height map of Ireland to create local climate zones</dc:title>
  <dc:creator>research</dc:creator>
  <cp:lastModifiedBy>Geoffrey Bessardon</cp:lastModifiedBy>
  <cp:revision>2</cp:revision>
  <dcterms:modified xsi:type="dcterms:W3CDTF">2021-09-06T14:59:56Z</dcterms:modified>
</cp:coreProperties>
</file>