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"/>
  </p:notes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8C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10" d="100"/>
          <a:sy n="110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A2DB0-831E-4036-885D-9D2A9A797846}" type="datetimeFigureOut">
              <a:rPr lang="en-IE" smtClean="0"/>
              <a:t>07/09/2021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E6A99-48D3-4F35-81D8-1DC8C0B5151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24221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4"/>
            <a:ext cx="12192000" cy="4428000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30000">
                <a:srgbClr val="0F8C9B">
                  <a:lumMod val="100000"/>
                </a:srgbClr>
              </a:gs>
            </a:gsLst>
            <a:path path="rect">
              <a:fillToRect l="100000" t="100000"/>
            </a:path>
            <a:tileRect r="-100000" b="-100000"/>
          </a:gradFill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0" y="743595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F8C9B"/>
                </a:solidFill>
              </a:defRPr>
            </a:lvl1pPr>
          </a:lstStyle>
          <a:p>
            <a:fld id="{9E1A83EC-82C0-4F93-AA6A-D7FEA3C4A2F7}" type="datetime1">
              <a:rPr lang="en-IE" smtClean="0"/>
              <a:t>07/09/2021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F8C9B"/>
                </a:solidFill>
              </a:defRPr>
            </a:lvl1pPr>
          </a:lstStyle>
          <a:p>
            <a:r>
              <a:rPr lang="en-IE"/>
              <a:t>EMS annual meeting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F8C9B"/>
                </a:solidFill>
              </a:defRPr>
            </a:lvl1pPr>
          </a:lstStyle>
          <a:p>
            <a:fld id="{53C8B2E6-2702-4D94-B185-D878345BD55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14167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5F4D-755E-4AEF-8C65-8082403A0D36}" type="datetime1">
              <a:rPr lang="en-IE" smtClean="0"/>
              <a:t>07/09/2021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EMS annual meeting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8B2E6-2702-4D94-B185-D878345BD55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55602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30000">
                <a:srgbClr val="0F8C9B">
                  <a:lumMod val="100000"/>
                </a:srgbClr>
              </a:gs>
            </a:gsLst>
            <a:path path="rect">
              <a:fillToRect l="100000" t="100000"/>
            </a:path>
          </a:gra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95E0-88A6-46F0-BB98-175DDB77D546}" type="datetime1">
              <a:rPr lang="en-IE" smtClean="0"/>
              <a:t>07/09/2021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EMS annual meeting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8B2E6-2702-4D94-B185-D878345BD55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42219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30000">
                <a:srgbClr val="0F8C9B">
                  <a:lumMod val="100000"/>
                </a:srgbClr>
              </a:gs>
            </a:gsLst>
            <a:path path="rect">
              <a:fillToRect l="100000" t="100000"/>
            </a:path>
          </a:gra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30BD5-4F71-4E37-8C69-3A1EA3FEB0FC}" type="datetime1">
              <a:rPr lang="en-IE" smtClean="0"/>
              <a:t>07/09/2021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EMS annual meeting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8B2E6-2702-4D94-B185-D878345BD55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2798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052000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0F8C9B"/>
          </a:solidFill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>
              <a:buClr>
                <a:srgbClr val="0F8C9B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960C5-32FA-42DA-9E20-E929F5548BFC}" type="datetime1">
              <a:rPr lang="en-IE" smtClean="0"/>
              <a:t>07/09/2021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EMS annual meeting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8B2E6-2702-4D94-B185-D878345BD55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60678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solidFill>
            <a:srgbClr val="0F8C9B"/>
          </a:solidFill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8FA3A-77EE-46A8-8529-36B64A233D29}" type="datetime1">
              <a:rPr lang="en-IE" smtClean="0"/>
              <a:t>07/09/2021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EMS annual meeting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8B2E6-2702-4D94-B185-D878345BD55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64423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052000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30000">
                <a:srgbClr val="0F8C9B">
                  <a:lumMod val="100000"/>
                </a:srgbClr>
              </a:gs>
            </a:gsLst>
            <a:path path="rect">
              <a:fillToRect l="100000" t="100000"/>
            </a:path>
          </a:gradFill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>
            <a:lvl1pPr>
              <a:buClr>
                <a:srgbClr val="0F8C9B"/>
              </a:buClr>
              <a:defRPr/>
            </a:lvl1pPr>
            <a:lvl2pPr>
              <a:buClr>
                <a:srgbClr val="0F8C9B"/>
              </a:buClr>
              <a:defRPr/>
            </a:lvl2pPr>
            <a:lvl3pPr>
              <a:buClr>
                <a:srgbClr val="0F8C9B"/>
              </a:buClr>
              <a:defRPr/>
            </a:lvl3pPr>
            <a:lvl4pPr>
              <a:buClr>
                <a:srgbClr val="0F8C9B"/>
              </a:buClr>
              <a:defRPr/>
            </a:lvl4pPr>
            <a:lvl5pPr>
              <a:buClr>
                <a:srgbClr val="0F8C9B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5909" y="6406486"/>
            <a:ext cx="1343706" cy="365125"/>
          </a:xfrm>
        </p:spPr>
        <p:txBody>
          <a:bodyPr/>
          <a:lstStyle/>
          <a:p>
            <a:fld id="{9DBD2529-E7E2-48A8-9CB4-5A82CBD0ABA2}" type="datetime1">
              <a:rPr lang="en-IE" smtClean="0"/>
              <a:t>07/09/2021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940" y="6406487"/>
            <a:ext cx="8644320" cy="365125"/>
          </a:xfrm>
        </p:spPr>
        <p:txBody>
          <a:bodyPr/>
          <a:lstStyle/>
          <a:p>
            <a:r>
              <a:rPr lang="en-IE"/>
              <a:t>EMS annual meeting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79615" y="6281012"/>
            <a:ext cx="1062155" cy="490599"/>
          </a:xfrm>
        </p:spPr>
        <p:txBody>
          <a:bodyPr/>
          <a:lstStyle/>
          <a:p>
            <a:fld id="{53C8B2E6-2702-4D94-B185-D878345BD55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25877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4428000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30000">
                <a:srgbClr val="0F8C9B">
                  <a:lumMod val="100000"/>
                </a:srgbClr>
              </a:gs>
            </a:gsLst>
            <a:path path="rect">
              <a:fillToRect l="100000" t="100000"/>
            </a:path>
          </a:gra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247" y="2095185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050" y="5328180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CA49D-BD3C-49B0-AE33-497861B79AA3}" type="datetime1">
              <a:rPr lang="en-IE" smtClean="0"/>
              <a:t>07/09/2021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EMS annual meeting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8B2E6-2702-4D94-B185-D878345BD55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05033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052000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30000">
                <a:srgbClr val="0F8C9B">
                  <a:lumMod val="100000"/>
                </a:srgbClr>
              </a:gs>
            </a:gsLst>
            <a:path path="rect">
              <a:fillToRect l="100000" t="100000"/>
            </a:path>
          </a:gradFill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FF09D-20A1-45C7-A18A-0D40EB48A82C}" type="datetime1">
              <a:rPr lang="en-IE" smtClean="0"/>
              <a:t>07/09/2021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EMS annual meeting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8B2E6-2702-4D94-B185-D878345BD55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94897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052000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30000">
                <a:srgbClr val="0F8C9B">
                  <a:lumMod val="100000"/>
                </a:srgbClr>
              </a:gs>
            </a:gsLst>
            <a:path path="rect">
              <a:fillToRect l="100000" t="100000"/>
            </a:path>
          </a:gradFill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70E0-88FE-4D86-B0AD-D38D10672599}" type="datetime1">
              <a:rPr lang="en-IE" smtClean="0"/>
              <a:t>07/09/2021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EMS annual meeting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8B2E6-2702-4D94-B185-D878345BD55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0088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052000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30000">
                <a:srgbClr val="0F8C9B">
                  <a:lumMod val="100000"/>
                </a:srgbClr>
              </a:gs>
            </a:gsLst>
            <a:path path="rect">
              <a:fillToRect l="100000" t="100000"/>
            </a:path>
          </a:gradFill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DD9C-21AC-450E-B837-225E7D167A29}" type="datetime1">
              <a:rPr lang="en-IE" smtClean="0"/>
              <a:t>07/09/2021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EMS annual meeting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8B2E6-2702-4D94-B185-D878345BD55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6000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3DA13-2734-4599-8AAC-8C6D1AFA9389}" type="datetime1">
              <a:rPr lang="en-IE" smtClean="0"/>
              <a:t>07/09/2021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EMS annual meeting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8B2E6-2702-4D94-B185-D878345BD55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80797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30000">
                <a:srgbClr val="0F8C9B">
                  <a:lumMod val="100000"/>
                </a:srgbClr>
              </a:gs>
            </a:gsLst>
            <a:path path="rect">
              <a:fillToRect l="100000" t="100000"/>
            </a:path>
          </a:gradFill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>
            <a:lvl1pPr>
              <a:buClr>
                <a:srgbClr val="0F8C9B"/>
              </a:buClr>
              <a:defRPr/>
            </a:lvl1pPr>
            <a:lvl2pPr>
              <a:buClr>
                <a:srgbClr val="0F8C9B"/>
              </a:buClr>
              <a:defRPr/>
            </a:lvl2pPr>
            <a:lvl3pPr>
              <a:buClr>
                <a:srgbClr val="0F8C9B"/>
              </a:buClr>
              <a:defRPr/>
            </a:lvl3pPr>
            <a:lvl4pPr>
              <a:buClr>
                <a:srgbClr val="0F8C9B"/>
              </a:buClr>
              <a:defRPr/>
            </a:lvl4pPr>
            <a:lvl5pPr>
              <a:buClr>
                <a:srgbClr val="0F8C9B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8FF26-B95D-43DB-9F53-DC9C8C34B22A}" type="datetime1">
              <a:rPr lang="en-IE" smtClean="0"/>
              <a:t>07/09/2021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EMS annual meeting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8B2E6-2702-4D94-B185-D878345BD55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0926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2303C370-DAD0-477C-9C0E-19541B2EFC86}" type="datetime1">
              <a:rPr lang="en-IE" smtClean="0"/>
              <a:t>07/09/2021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r>
              <a:rPr lang="en-IE"/>
              <a:t>EMS annual meeting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53C8B2E6-2702-4D94-B185-D878345BD55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98134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98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aseline="0">
                <a:solidFill>
                  <a:srgbClr val="0F8C9B"/>
                </a:solidFill>
              </a:defRPr>
            </a:lvl1pPr>
          </a:lstStyle>
          <a:p>
            <a:r>
              <a:rPr lang="en-IE"/>
              <a:t>EMS annual meeting 2021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11224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rgbClr val="0F8C9B"/>
                </a:solidFill>
              </a:defRPr>
            </a:lvl1pPr>
          </a:lstStyle>
          <a:p>
            <a:fld id="{FE44874D-7FEC-4249-8E57-0938A6F4BF51}" type="datetime1">
              <a:rPr lang="en-IE" smtClean="0"/>
              <a:t>07/09/2021</a:t>
            </a:fld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14858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rgbClr val="0F8C9B"/>
                </a:solidFill>
              </a:defRPr>
            </a:lvl1pPr>
          </a:lstStyle>
          <a:p>
            <a:fld id="{53C8B2E6-2702-4D94-B185-D878345BD55B}" type="slidenum">
              <a:rPr lang="en-IE" smtClean="0"/>
              <a:t>‹#›</a:t>
            </a:fld>
            <a:endParaRPr lang="en-IE"/>
          </a:p>
        </p:txBody>
      </p:sp>
      <p:pic>
        <p:nvPicPr>
          <p:cNvPr id="7" name="Picture 6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EDA502C1-58B1-48D9-B527-A372590ABDC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677" y="5083305"/>
            <a:ext cx="9620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156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EC01F-459B-434E-AC3F-BC993F522A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LAI sensitivity testing in HARMONIE-AROME for NWP forecasting for Ireland</a:t>
            </a:r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52445C-755E-4B78-AA8F-E031C9EBE0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Geoffrey Bessardon and Emily Gleeson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32524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A233E-AE25-4A82-9F8D-98F08985E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What LAI data should we use?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C5DEA9-E7FD-4A8A-BB37-FE1A1D0B3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EMS annual meeting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E195D1-0F45-4ECD-AFAA-DB61392F3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8B2E6-2702-4D94-B185-D878345BD55B}" type="slidenum">
              <a:rPr lang="en-IE" smtClean="0"/>
              <a:t>2</a:t>
            </a:fld>
            <a:endParaRPr lang="en-IE"/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A1EEB695-9926-4715-B7D7-B04FFDF15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373" y="3267093"/>
            <a:ext cx="3444963" cy="2788595"/>
          </a:xfrm>
          <a:prstGeom prst="rect">
            <a:avLst/>
          </a:prstGeom>
        </p:spPr>
      </p:pic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0D3945CD-FF20-421B-A6AE-58F58C7E3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815" y="3125592"/>
            <a:ext cx="3685065" cy="29300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465DEB7-B49B-4D01-BD46-85389E05B803}"/>
              </a:ext>
            </a:extLst>
          </p:cNvPr>
          <p:cNvSpPr txBox="1"/>
          <p:nvPr/>
        </p:nvSpPr>
        <p:spPr>
          <a:xfrm>
            <a:off x="302873" y="3011734"/>
            <a:ext cx="3101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dirty="0">
                <a:solidFill>
                  <a:schemeClr val="bg1"/>
                </a:solidFill>
              </a:rPr>
              <a:t>25-May</a:t>
            </a:r>
            <a:br>
              <a:rPr lang="en-IE" sz="1200" dirty="0">
                <a:solidFill>
                  <a:schemeClr val="bg1"/>
                </a:solidFill>
              </a:rPr>
            </a:br>
            <a:r>
              <a:rPr lang="en-IE" sz="1200" dirty="0">
                <a:solidFill>
                  <a:schemeClr val="bg1"/>
                </a:solidFill>
              </a:rPr>
              <a:t>2014-2016 Climatology ECOCLIMAP-SG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9F047F-0595-409D-B89F-8C65611089F9}"/>
              </a:ext>
            </a:extLst>
          </p:cNvPr>
          <p:cNvSpPr txBox="1"/>
          <p:nvPr/>
        </p:nvSpPr>
        <p:spPr>
          <a:xfrm>
            <a:off x="3892136" y="3011735"/>
            <a:ext cx="3101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dirty="0">
                <a:solidFill>
                  <a:schemeClr val="bg1"/>
                </a:solidFill>
              </a:rPr>
              <a:t>25-May</a:t>
            </a:r>
            <a:br>
              <a:rPr lang="en-IE" sz="1200" dirty="0">
                <a:solidFill>
                  <a:schemeClr val="bg1"/>
                </a:solidFill>
              </a:rPr>
            </a:br>
            <a:r>
              <a:rPr lang="en-IE" sz="1200" dirty="0">
                <a:solidFill>
                  <a:schemeClr val="bg1"/>
                </a:solidFill>
              </a:rPr>
              <a:t>1999-2014 Climatology ECOCLIMAP-SG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77860A-8372-4661-BA9E-B791F3A3F68F}"/>
              </a:ext>
            </a:extLst>
          </p:cNvPr>
          <p:cNvSpPr txBox="1"/>
          <p:nvPr/>
        </p:nvSpPr>
        <p:spPr>
          <a:xfrm>
            <a:off x="8415579" y="2900268"/>
            <a:ext cx="1733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dirty="0">
                <a:solidFill>
                  <a:schemeClr val="bg1"/>
                </a:solidFill>
              </a:rPr>
              <a:t>25-May</a:t>
            </a:r>
            <a:br>
              <a:rPr lang="en-IE" sz="1200" dirty="0">
                <a:solidFill>
                  <a:schemeClr val="bg1"/>
                </a:solidFill>
              </a:rPr>
            </a:br>
            <a:r>
              <a:rPr lang="en-IE" sz="1200" dirty="0">
                <a:solidFill>
                  <a:schemeClr val="bg1"/>
                </a:solidFill>
              </a:rPr>
              <a:t>2020 Copernicus</a:t>
            </a:r>
          </a:p>
        </p:txBody>
      </p:sp>
      <p:pic>
        <p:nvPicPr>
          <p:cNvPr id="15" name="Content Placeholder 6" descr="Map&#10;&#10;Description automatically generated">
            <a:extLst>
              <a:ext uri="{FF2B5EF4-FFF2-40B4-BE49-F238E27FC236}">
                <a16:creationId xmlns:a16="http://schemas.microsoft.com/office/drawing/2014/main" id="{73BE4A14-B7D7-44D4-9DB6-81EE1B477B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4" y="3429000"/>
            <a:ext cx="3247740" cy="2626688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F521A12-719F-46B4-844C-94E661C98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9600415" cy="598847"/>
          </a:xfrm>
        </p:spPr>
        <p:txBody>
          <a:bodyPr>
            <a:normAutofit fontScale="62500" lnSpcReduction="20000"/>
          </a:bodyPr>
          <a:lstStyle/>
          <a:p>
            <a:r>
              <a:rPr lang="en-IE" dirty="0"/>
              <a:t>In ECOCLIMAP-SG the land cover map used in HARMONIE-AROME cycle 43 LAI data are an “add-on” to the land cover itself</a:t>
            </a:r>
          </a:p>
          <a:p>
            <a:r>
              <a:rPr lang="en-IE" dirty="0" err="1"/>
              <a:t>Meteo</a:t>
            </a:r>
            <a:r>
              <a:rPr lang="en-IE" dirty="0"/>
              <a:t> France suggests 2 </a:t>
            </a:r>
            <a:r>
              <a:rPr lang="en-IE" dirty="0" err="1"/>
              <a:t>climatologies</a:t>
            </a:r>
            <a:r>
              <a:rPr lang="en-IE" dirty="0"/>
              <a:t> which can </a:t>
            </a:r>
            <a:r>
              <a:rPr lang="en-IE" dirty="0" err="1"/>
              <a:t>significantely</a:t>
            </a:r>
            <a:r>
              <a:rPr lang="en-IE" dirty="0"/>
              <a:t> differ from the near-real time data </a:t>
            </a:r>
          </a:p>
        </p:txBody>
      </p:sp>
    </p:spTree>
    <p:extLst>
      <p:ext uri="{BB962C8B-B14F-4D97-AF65-F5344CB8AC3E}">
        <p14:creationId xmlns:p14="http://schemas.microsoft.com/office/powerpoint/2010/main" val="63974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6F92321-F87E-44BB-9406-0A9AE7A9B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Offline </a:t>
            </a:r>
            <a:r>
              <a:rPr lang="en-IE" dirty="0" err="1"/>
              <a:t>Surfex</a:t>
            </a:r>
            <a:r>
              <a:rPr lang="en-IE" dirty="0"/>
              <a:t> LAI sensitivity test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1235B9-D09A-4659-952A-55BF04019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EMS annual meeting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107CB-6BC0-4F79-91E8-5CF1FCC3E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8B2E6-2702-4D94-B185-D878345BD55B}" type="slidenum">
              <a:rPr lang="en-IE" smtClean="0"/>
              <a:t>3</a:t>
            </a:fld>
            <a:endParaRPr lang="en-IE"/>
          </a:p>
        </p:txBody>
      </p:sp>
      <p:pic>
        <p:nvPicPr>
          <p:cNvPr id="14" name="Content Placeholder 13" descr="A picture containing text&#10;&#10;Description automatically generated">
            <a:extLst>
              <a:ext uri="{FF2B5EF4-FFF2-40B4-BE49-F238E27FC236}">
                <a16:creationId xmlns:a16="http://schemas.microsoft.com/office/drawing/2014/main" id="{C38AB463-6A9B-4ACF-8F99-6A99289BB88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380" y="2224409"/>
            <a:ext cx="4941564" cy="4599219"/>
          </a:xfrm>
          <a:prstGeom prst="rect">
            <a:avLst/>
          </a:prstGeom>
        </p:spPr>
      </p:pic>
      <p:pic>
        <p:nvPicPr>
          <p:cNvPr id="7" name="Content Placeholder 6" descr="Diagram, calendar, map&#10;&#10;Description automatically generated">
            <a:extLst>
              <a:ext uri="{FF2B5EF4-FFF2-40B4-BE49-F238E27FC236}">
                <a16:creationId xmlns:a16="http://schemas.microsoft.com/office/drawing/2014/main" id="{18CE7FB7-FAB2-47C7-8B3C-07746D9BA6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4409"/>
            <a:ext cx="4941564" cy="4633591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27C9E85-A2D6-43C5-B24E-29488A5340CC}"/>
              </a:ext>
            </a:extLst>
          </p:cNvPr>
          <p:cNvSpPr txBox="1"/>
          <p:nvPr/>
        </p:nvSpPr>
        <p:spPr>
          <a:xfrm>
            <a:off x="-156395" y="1755099"/>
            <a:ext cx="4005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>
                <a:solidFill>
                  <a:schemeClr val="bg1"/>
                </a:solidFill>
              </a:rPr>
              <a:t>LAI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B16C29-FD1C-4D7B-8606-BE44B52D5D25}"/>
              </a:ext>
            </a:extLst>
          </p:cNvPr>
          <p:cNvSpPr txBox="1"/>
          <p:nvPr/>
        </p:nvSpPr>
        <p:spPr>
          <a:xfrm>
            <a:off x="6671082" y="1762744"/>
            <a:ext cx="4005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>
                <a:solidFill>
                  <a:schemeClr val="bg1"/>
                </a:solidFill>
              </a:rPr>
              <a:t>Surface roughness Z</a:t>
            </a:r>
            <a:r>
              <a:rPr lang="en-IE" baseline="-25000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418DB2-211E-4EB5-BF53-272F835587B5}"/>
              </a:ext>
            </a:extLst>
          </p:cNvPr>
          <p:cNvSpPr txBox="1"/>
          <p:nvPr/>
        </p:nvSpPr>
        <p:spPr>
          <a:xfrm>
            <a:off x="5013411" y="2732571"/>
            <a:ext cx="1082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>
                <a:solidFill>
                  <a:schemeClr val="bg1"/>
                </a:solidFill>
              </a:rPr>
              <a:t>2020 Copernicus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0EC630-7B8A-4463-8738-61D83D398863}"/>
              </a:ext>
            </a:extLst>
          </p:cNvPr>
          <p:cNvSpPr txBox="1"/>
          <p:nvPr/>
        </p:nvSpPr>
        <p:spPr>
          <a:xfrm>
            <a:off x="4948267" y="4202300"/>
            <a:ext cx="1147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>
                <a:solidFill>
                  <a:schemeClr val="bg1"/>
                </a:solidFill>
              </a:rPr>
              <a:t>2014-2016 Climatology</a:t>
            </a:r>
          </a:p>
          <a:p>
            <a:r>
              <a:rPr lang="en-IE" sz="1200" dirty="0">
                <a:solidFill>
                  <a:schemeClr val="bg1"/>
                </a:solidFill>
              </a:rPr>
              <a:t>ECOCLIMAP-SG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D22273-468D-4ECB-B7FE-33B4759D2B14}"/>
              </a:ext>
            </a:extLst>
          </p:cNvPr>
          <p:cNvSpPr txBox="1"/>
          <p:nvPr/>
        </p:nvSpPr>
        <p:spPr>
          <a:xfrm>
            <a:off x="5013411" y="5623759"/>
            <a:ext cx="1147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1"/>
                </a:solidFill>
              </a:rPr>
              <a:t>Δ</a:t>
            </a:r>
            <a:r>
              <a:rPr lang="en-IE" sz="1200" dirty="0">
                <a:solidFill>
                  <a:schemeClr val="bg1"/>
                </a:solidFill>
              </a:rPr>
              <a:t> 2014-2016 Climatology</a:t>
            </a:r>
          </a:p>
          <a:p>
            <a:r>
              <a:rPr lang="en-IE" sz="1200" dirty="0">
                <a:solidFill>
                  <a:schemeClr val="bg1"/>
                </a:solidFill>
              </a:rPr>
              <a:t>ECOCLIMAP-SG - 2020 Copernicus</a:t>
            </a:r>
          </a:p>
          <a:p>
            <a:endParaRPr lang="en-IE" sz="12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F699C8-F2A4-4D30-92F4-4A4CE5C876EA}"/>
              </a:ext>
            </a:extLst>
          </p:cNvPr>
          <p:cNvSpPr txBox="1"/>
          <p:nvPr/>
        </p:nvSpPr>
        <p:spPr>
          <a:xfrm>
            <a:off x="6509013" y="2039743"/>
            <a:ext cx="7414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dirty="0">
                <a:solidFill>
                  <a:schemeClr val="bg1"/>
                </a:solidFill>
              </a:rPr>
              <a:t>05-May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F87937-BCFC-40B0-AE06-1376F3499496}"/>
              </a:ext>
            </a:extLst>
          </p:cNvPr>
          <p:cNvSpPr txBox="1"/>
          <p:nvPr/>
        </p:nvSpPr>
        <p:spPr>
          <a:xfrm>
            <a:off x="8173449" y="2039742"/>
            <a:ext cx="7414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dirty="0">
                <a:solidFill>
                  <a:schemeClr val="bg1"/>
                </a:solidFill>
              </a:rPr>
              <a:t>15-May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8F88BB-4144-4B82-8DC9-C4595543B9D5}"/>
              </a:ext>
            </a:extLst>
          </p:cNvPr>
          <p:cNvSpPr txBox="1"/>
          <p:nvPr/>
        </p:nvSpPr>
        <p:spPr>
          <a:xfrm>
            <a:off x="9786992" y="2043274"/>
            <a:ext cx="7414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dirty="0">
                <a:solidFill>
                  <a:schemeClr val="bg1"/>
                </a:solidFill>
              </a:rPr>
              <a:t>25-May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F511F7-BBC0-4EC5-A127-49CDC7CC72FA}"/>
              </a:ext>
            </a:extLst>
          </p:cNvPr>
          <p:cNvSpPr txBox="1"/>
          <p:nvPr/>
        </p:nvSpPr>
        <p:spPr>
          <a:xfrm>
            <a:off x="398119" y="2024454"/>
            <a:ext cx="7414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dirty="0">
                <a:solidFill>
                  <a:schemeClr val="bg1"/>
                </a:solidFill>
              </a:rPr>
              <a:t>05-May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AB8A30-D260-4B69-B311-51A85EA3231D}"/>
              </a:ext>
            </a:extLst>
          </p:cNvPr>
          <p:cNvSpPr txBox="1"/>
          <p:nvPr/>
        </p:nvSpPr>
        <p:spPr>
          <a:xfrm>
            <a:off x="2062555" y="2024453"/>
            <a:ext cx="7414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dirty="0">
                <a:solidFill>
                  <a:schemeClr val="bg1"/>
                </a:solidFill>
              </a:rPr>
              <a:t>15-May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EC5A4F-6A60-45E0-BB74-C8F8A9946A5C}"/>
              </a:ext>
            </a:extLst>
          </p:cNvPr>
          <p:cNvSpPr txBox="1"/>
          <p:nvPr/>
        </p:nvSpPr>
        <p:spPr>
          <a:xfrm>
            <a:off x="3676098" y="2027985"/>
            <a:ext cx="7414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dirty="0">
                <a:solidFill>
                  <a:schemeClr val="bg1"/>
                </a:solidFill>
              </a:rPr>
              <a:t>25-May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2DE56A-E97E-481F-B0CF-BE814391F56C}"/>
              </a:ext>
            </a:extLst>
          </p:cNvPr>
          <p:cNvSpPr txBox="1"/>
          <p:nvPr/>
        </p:nvSpPr>
        <p:spPr>
          <a:xfrm>
            <a:off x="11020289" y="3323689"/>
            <a:ext cx="1171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0F8C9B"/>
              </a:buClr>
              <a:buFont typeface="Courier New" panose="02070309020205020404" pitchFamily="49" charset="0"/>
              <a:buChar char="o"/>
            </a:pPr>
            <a:r>
              <a:rPr lang="en-IE" sz="1200" dirty="0">
                <a:solidFill>
                  <a:schemeClr val="bg1"/>
                </a:solidFill>
              </a:rPr>
              <a:t>The </a:t>
            </a:r>
            <a:r>
              <a:rPr lang="el-GR" sz="1200" dirty="0">
                <a:solidFill>
                  <a:schemeClr val="bg1"/>
                </a:solidFill>
              </a:rPr>
              <a:t>Δ</a:t>
            </a:r>
            <a:r>
              <a:rPr lang="en-IE" sz="1200" dirty="0">
                <a:solidFill>
                  <a:schemeClr val="bg1"/>
                </a:solidFill>
              </a:rPr>
              <a:t> LAI between inputs reflects in significant </a:t>
            </a:r>
            <a:br>
              <a:rPr lang="en-IE" sz="1200" dirty="0">
                <a:solidFill>
                  <a:schemeClr val="bg1"/>
                </a:solidFill>
              </a:rPr>
            </a:br>
            <a:r>
              <a:rPr lang="el-GR" sz="1200" dirty="0">
                <a:solidFill>
                  <a:schemeClr val="bg1"/>
                </a:solidFill>
              </a:rPr>
              <a:t>Δ</a:t>
            </a:r>
            <a:r>
              <a:rPr lang="en-IE" sz="1200" dirty="0">
                <a:solidFill>
                  <a:schemeClr val="bg1"/>
                </a:solidFill>
              </a:rPr>
              <a:t> Z</a:t>
            </a:r>
            <a:r>
              <a:rPr lang="en-IE" sz="1200" baseline="-25000" dirty="0">
                <a:solidFill>
                  <a:schemeClr val="bg1"/>
                </a:solidFill>
              </a:rPr>
              <a:t>0</a:t>
            </a:r>
            <a:endParaRPr lang="en-I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492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5EA60-8C3D-4152-BF6F-FE44C54C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3D testing end of May 2020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AFF8F80-4EAE-4B7E-ACEF-BC0B5E91B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EMS annual meeting 2021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10D1C6F-30E3-4C57-B88D-0EFF09DB3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8B2E6-2702-4D94-B185-D878345BD55B}" type="slidenum">
              <a:rPr lang="en-IE" smtClean="0"/>
              <a:t>4</a:t>
            </a:fld>
            <a:endParaRPr lang="en-IE"/>
          </a:p>
        </p:txBody>
      </p:sp>
      <p:pic>
        <p:nvPicPr>
          <p:cNvPr id="22" name="Picture 21" descr="Chart, scatter chart&#10;&#10;Description automatically generated">
            <a:extLst>
              <a:ext uri="{FF2B5EF4-FFF2-40B4-BE49-F238E27FC236}">
                <a16:creationId xmlns:a16="http://schemas.microsoft.com/office/drawing/2014/main" id="{21AE4C65-A4D4-4894-8F97-0B26BFF9A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121" y="4278809"/>
            <a:ext cx="2085120" cy="2606400"/>
          </a:xfrm>
          <a:prstGeom prst="rect">
            <a:avLst/>
          </a:prstGeom>
        </p:spPr>
      </p:pic>
      <p:pic>
        <p:nvPicPr>
          <p:cNvPr id="24" name="Picture 23" descr="Map&#10;&#10;Description automatically generated">
            <a:extLst>
              <a:ext uri="{FF2B5EF4-FFF2-40B4-BE49-F238E27FC236}">
                <a16:creationId xmlns:a16="http://schemas.microsoft.com/office/drawing/2014/main" id="{8C0422F5-E11B-4399-825A-733DCE542B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894" y="4278809"/>
            <a:ext cx="2085120" cy="2606400"/>
          </a:xfrm>
          <a:prstGeom prst="rect">
            <a:avLst/>
          </a:prstGeom>
        </p:spPr>
      </p:pic>
      <p:pic>
        <p:nvPicPr>
          <p:cNvPr id="26" name="Picture 25" descr="Map&#10;&#10;Description automatically generated">
            <a:extLst>
              <a:ext uri="{FF2B5EF4-FFF2-40B4-BE49-F238E27FC236}">
                <a16:creationId xmlns:a16="http://schemas.microsoft.com/office/drawing/2014/main" id="{220E78BC-9672-4615-AE5B-5B61611FD7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968" y="4278809"/>
            <a:ext cx="2085120" cy="26064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1655B05-8B6E-4AFC-9773-AEB72C6E270E}"/>
              </a:ext>
            </a:extLst>
          </p:cNvPr>
          <p:cNvSpPr txBox="1"/>
          <p:nvPr/>
        </p:nvSpPr>
        <p:spPr>
          <a:xfrm>
            <a:off x="-1515423" y="2830273"/>
            <a:ext cx="61003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dirty="0">
                <a:solidFill>
                  <a:schemeClr val="bg1"/>
                </a:solidFill>
              </a:rPr>
              <a:t>Surface roughness Z</a:t>
            </a:r>
            <a:r>
              <a:rPr lang="en-IE" baseline="-25000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4A71E17-772D-471B-8BCC-C51E90587F9B}"/>
              </a:ext>
            </a:extLst>
          </p:cNvPr>
          <p:cNvSpPr txBox="1"/>
          <p:nvPr/>
        </p:nvSpPr>
        <p:spPr>
          <a:xfrm>
            <a:off x="-1602508" y="5146033"/>
            <a:ext cx="61003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dirty="0">
                <a:solidFill>
                  <a:schemeClr val="bg1"/>
                </a:solidFill>
              </a:rPr>
              <a:t>Wind speed</a:t>
            </a:r>
            <a:endParaRPr lang="en-IE" baseline="-25000" dirty="0">
              <a:solidFill>
                <a:schemeClr val="bg1"/>
              </a:solidFill>
            </a:endParaRPr>
          </a:p>
        </p:txBody>
      </p:sp>
      <p:pic>
        <p:nvPicPr>
          <p:cNvPr id="20" name="Picture 19" descr="Map&#10;&#10;Description automatically generated with medium confidence">
            <a:extLst>
              <a:ext uri="{FF2B5EF4-FFF2-40B4-BE49-F238E27FC236}">
                <a16:creationId xmlns:a16="http://schemas.microsoft.com/office/drawing/2014/main" id="{62A5E7D6-CA2F-408F-B0D7-32A96BD4392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0"/>
          <a:stretch/>
        </p:blipFill>
        <p:spPr>
          <a:xfrm>
            <a:off x="3315756" y="2177143"/>
            <a:ext cx="2084852" cy="2351472"/>
          </a:xfrm>
          <a:prstGeom prst="rect">
            <a:avLst/>
          </a:prstGeom>
        </p:spPr>
      </p:pic>
      <p:pic>
        <p:nvPicPr>
          <p:cNvPr id="18" name="Picture 17" descr="Map&#10;&#10;Description automatically generated with medium confidence">
            <a:extLst>
              <a:ext uri="{FF2B5EF4-FFF2-40B4-BE49-F238E27FC236}">
                <a16:creationId xmlns:a16="http://schemas.microsoft.com/office/drawing/2014/main" id="{7CE41BD7-CA3A-4FB3-B807-BDE109ECF9D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0"/>
          <a:stretch/>
        </p:blipFill>
        <p:spPr>
          <a:xfrm>
            <a:off x="5530414" y="2177143"/>
            <a:ext cx="2084852" cy="2351472"/>
          </a:xfrm>
          <a:prstGeom prst="rect">
            <a:avLst/>
          </a:prstGeom>
        </p:spPr>
      </p:pic>
      <p:pic>
        <p:nvPicPr>
          <p:cNvPr id="16" name="Picture 15" descr="Chart, scatter chart&#10;&#10;Description automatically generated">
            <a:extLst>
              <a:ext uri="{FF2B5EF4-FFF2-40B4-BE49-F238E27FC236}">
                <a16:creationId xmlns:a16="http://schemas.microsoft.com/office/drawing/2014/main" id="{B1AC682C-35B8-4DF8-BD59-68605E20A4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0"/>
          <a:stretch/>
        </p:blipFill>
        <p:spPr>
          <a:xfrm>
            <a:off x="7776389" y="2177142"/>
            <a:ext cx="2084852" cy="235147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E074C1B-6FD3-4F5E-BC13-DB48186A4C47}"/>
              </a:ext>
            </a:extLst>
          </p:cNvPr>
          <p:cNvSpPr txBox="1"/>
          <p:nvPr/>
        </p:nvSpPr>
        <p:spPr>
          <a:xfrm>
            <a:off x="3495654" y="1777841"/>
            <a:ext cx="18736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200" dirty="0">
                <a:solidFill>
                  <a:schemeClr val="bg1"/>
                </a:solidFill>
              </a:rPr>
              <a:t>2014-2016 Climatology</a:t>
            </a:r>
          </a:p>
          <a:p>
            <a:r>
              <a:rPr lang="en-IE" sz="1200" dirty="0">
                <a:solidFill>
                  <a:schemeClr val="bg1"/>
                </a:solidFill>
              </a:rPr>
              <a:t>ECOCLIMAP-SG (REF)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90357BC-82EA-420E-BBC1-416650F10E2A}"/>
              </a:ext>
            </a:extLst>
          </p:cNvPr>
          <p:cNvSpPr txBox="1"/>
          <p:nvPr/>
        </p:nvSpPr>
        <p:spPr>
          <a:xfrm>
            <a:off x="6095999" y="1777840"/>
            <a:ext cx="1082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>
                <a:solidFill>
                  <a:schemeClr val="bg1"/>
                </a:solidFill>
              </a:rPr>
              <a:t>2020 Copernicus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A6E7573-E841-4DD1-A47B-D5B4EEC7DD1E}"/>
              </a:ext>
            </a:extLst>
          </p:cNvPr>
          <p:cNvSpPr txBox="1"/>
          <p:nvPr/>
        </p:nvSpPr>
        <p:spPr>
          <a:xfrm>
            <a:off x="7873979" y="1846956"/>
            <a:ext cx="1987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bg1"/>
                </a:solidFill>
              </a:rPr>
              <a:t>Δ</a:t>
            </a:r>
            <a:r>
              <a:rPr lang="en-IE" sz="1200" dirty="0">
                <a:solidFill>
                  <a:schemeClr val="bg1"/>
                </a:solidFill>
              </a:rPr>
              <a:t> 2020 Copernicus - REF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9D200E-BD5B-4A91-B3EC-3E029866CAD9}"/>
              </a:ext>
            </a:extLst>
          </p:cNvPr>
          <p:cNvSpPr txBox="1"/>
          <p:nvPr/>
        </p:nvSpPr>
        <p:spPr>
          <a:xfrm>
            <a:off x="9861241" y="2425722"/>
            <a:ext cx="21696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F8C9B"/>
              </a:buClr>
              <a:buFont typeface="Courier New" panose="02070309020205020404" pitchFamily="49" charset="0"/>
              <a:buChar char="o"/>
            </a:pPr>
            <a:r>
              <a:rPr lang="en-IE" dirty="0">
                <a:solidFill>
                  <a:schemeClr val="bg1"/>
                </a:solidFill>
              </a:rPr>
              <a:t>The 2020lower LAI leads to smaller surface </a:t>
            </a:r>
            <a:r>
              <a:rPr lang="en-IE" dirty="0" err="1">
                <a:solidFill>
                  <a:schemeClr val="bg1"/>
                </a:solidFill>
              </a:rPr>
              <a:t>roughnees</a:t>
            </a:r>
            <a:r>
              <a:rPr lang="en-IE" dirty="0">
                <a:solidFill>
                  <a:schemeClr val="bg1"/>
                </a:solidFill>
              </a:rPr>
              <a:t> leading to larger wind speed in the wind forecast</a:t>
            </a:r>
          </a:p>
        </p:txBody>
      </p:sp>
    </p:spTree>
    <p:extLst>
      <p:ext uri="{BB962C8B-B14F-4D97-AF65-F5344CB8AC3E}">
        <p14:creationId xmlns:p14="http://schemas.microsoft.com/office/powerpoint/2010/main" val="4193406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4F55B09-E248-4E3E-9D98-A91472765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Ongoing work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9058300-7CD6-4D77-B735-62432E5C1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4502225" cy="3636511"/>
          </a:xfrm>
        </p:spPr>
        <p:txBody>
          <a:bodyPr/>
          <a:lstStyle/>
          <a:p>
            <a:r>
              <a:rPr lang="en-IE" dirty="0"/>
              <a:t>Month </a:t>
            </a:r>
            <a:r>
              <a:rPr lang="en-IE" dirty="0" err="1"/>
              <a:t>selectionwere</a:t>
            </a:r>
            <a:r>
              <a:rPr lang="en-IE" dirty="0"/>
              <a:t> LAI are fully available</a:t>
            </a:r>
          </a:p>
          <a:p>
            <a:pPr lvl="1"/>
            <a:r>
              <a:rPr lang="en-IE" dirty="0"/>
              <a:t>Multiple month missing data due to cloud cover certainly</a:t>
            </a:r>
          </a:p>
          <a:p>
            <a:pPr lvl="1"/>
            <a:r>
              <a:rPr lang="en-IE" dirty="0"/>
              <a:t>Dry months will consequently prevail</a:t>
            </a:r>
          </a:p>
          <a:p>
            <a:r>
              <a:rPr lang="en-IE" dirty="0"/>
              <a:t>Validation against observation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50800E6-3B38-41BE-B98D-AA59E46A0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EMS annual meeting 2021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ACBFD02-9DFD-49A4-ADA3-7A5919DBA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8B2E6-2702-4D94-B185-D878345BD55B}" type="slidenum">
              <a:rPr lang="en-IE" smtClean="0"/>
              <a:t>5</a:t>
            </a:fld>
            <a:endParaRPr lang="en-IE"/>
          </a:p>
        </p:txBody>
      </p:sp>
      <p:pic>
        <p:nvPicPr>
          <p:cNvPr id="12" name="Picture 11" descr="A picture containing building&#10;&#10;Description automatically generated">
            <a:extLst>
              <a:ext uri="{FF2B5EF4-FFF2-40B4-BE49-F238E27FC236}">
                <a16:creationId xmlns:a16="http://schemas.microsoft.com/office/drawing/2014/main" id="{912EF9CD-A89D-4C81-855B-EA86CCBA5D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45"/>
          <a:stretch/>
        </p:blipFill>
        <p:spPr>
          <a:xfrm>
            <a:off x="6178291" y="2099944"/>
            <a:ext cx="3477388" cy="44839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58590A-0B65-46BF-9742-D9972A79AA30}"/>
              </a:ext>
            </a:extLst>
          </p:cNvPr>
          <p:cNvSpPr txBox="1"/>
          <p:nvPr/>
        </p:nvSpPr>
        <p:spPr>
          <a:xfrm>
            <a:off x="6340486" y="1742135"/>
            <a:ext cx="102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2014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8BEDFF-CC6C-474F-8A69-AAA28CF4ECF9}"/>
              </a:ext>
            </a:extLst>
          </p:cNvPr>
          <p:cNvSpPr txBox="1"/>
          <p:nvPr/>
        </p:nvSpPr>
        <p:spPr>
          <a:xfrm>
            <a:off x="7530292" y="1727540"/>
            <a:ext cx="102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2015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8D760E-A897-46BD-BC0B-1044E4E3BAE2}"/>
              </a:ext>
            </a:extLst>
          </p:cNvPr>
          <p:cNvSpPr txBox="1"/>
          <p:nvPr/>
        </p:nvSpPr>
        <p:spPr>
          <a:xfrm>
            <a:off x="8666086" y="1736374"/>
            <a:ext cx="102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2016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39C8DD-3835-4E0E-9E3C-773541A030AD}"/>
              </a:ext>
            </a:extLst>
          </p:cNvPr>
          <p:cNvSpPr txBox="1"/>
          <p:nvPr/>
        </p:nvSpPr>
        <p:spPr>
          <a:xfrm>
            <a:off x="9655679" y="2382510"/>
            <a:ext cx="1489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05-January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158264-590C-4396-94C0-C7CFAD4158EC}"/>
              </a:ext>
            </a:extLst>
          </p:cNvPr>
          <p:cNvSpPr txBox="1"/>
          <p:nvPr/>
        </p:nvSpPr>
        <p:spPr>
          <a:xfrm>
            <a:off x="9715282" y="3556491"/>
            <a:ext cx="1576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05-February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FD6C60-B0C4-4FA0-A06F-DDCD52249254}"/>
              </a:ext>
            </a:extLst>
          </p:cNvPr>
          <p:cNvSpPr txBox="1"/>
          <p:nvPr/>
        </p:nvSpPr>
        <p:spPr>
          <a:xfrm>
            <a:off x="9731715" y="4690064"/>
            <a:ext cx="1078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05-July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22BE09-C21A-4C55-9E31-63676BAA86DA}"/>
              </a:ext>
            </a:extLst>
          </p:cNvPr>
          <p:cNvSpPr txBox="1"/>
          <p:nvPr/>
        </p:nvSpPr>
        <p:spPr>
          <a:xfrm>
            <a:off x="9715281" y="5871586"/>
            <a:ext cx="1576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05-December</a:t>
            </a:r>
          </a:p>
        </p:txBody>
      </p:sp>
    </p:spTree>
    <p:extLst>
      <p:ext uri="{BB962C8B-B14F-4D97-AF65-F5344CB8AC3E}">
        <p14:creationId xmlns:p14="http://schemas.microsoft.com/office/powerpoint/2010/main" val="20151817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267CBE22-D02D-42E7-A50E-D6A9853C654D}" vid="{A5B7555E-6216-42D9-A3B1-09DE35DA1B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110</TotalTime>
  <Words>204</Words>
  <Application>Microsoft Office PowerPoint</Application>
  <PresentationFormat>Widescreen</PresentationFormat>
  <Paragraphs>51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Century Gothic</vt:lpstr>
      <vt:lpstr>Courier New</vt:lpstr>
      <vt:lpstr>Wingdings 2</vt:lpstr>
      <vt:lpstr>Theme2</vt:lpstr>
      <vt:lpstr>LAI sensitivity testing in HARMONIE-AROME for NWP forecasting for Ireland</vt:lpstr>
      <vt:lpstr>What LAI data should we use?</vt:lpstr>
      <vt:lpstr>Offline Surfex LAI sensitivity test</vt:lpstr>
      <vt:lpstr>3D testing end of May 2020</vt:lpstr>
      <vt:lpstr>Ongoing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LAI sensitivity testing in HARMONIE-AROME for NWP forecasting for Ireland</dc:title>
  <dc:creator>Geoffrey Bessardon</dc:creator>
  <cp:lastModifiedBy>Geoffrey Bessardon</cp:lastModifiedBy>
  <cp:revision>1</cp:revision>
  <dcterms:created xsi:type="dcterms:W3CDTF">2021-09-07T11:49:29Z</dcterms:created>
  <dcterms:modified xsi:type="dcterms:W3CDTF">2021-09-07T13:40:23Z</dcterms:modified>
</cp:coreProperties>
</file>